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A019-B648-4BB6-9BEF-CA7C11749117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99E36-7F88-44D0-91A6-BF1F4752F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Nedostatky u</a:t>
            </a:r>
            <a:r>
              <a:rPr lang="cs-CZ" baseline="0" dirty="0" smtClean="0"/>
              <a:t> nové generace konzolí, zaostalost v </a:t>
            </a:r>
            <a:r>
              <a:rPr lang="cs-CZ" baseline="0" dirty="0" err="1" smtClean="0"/>
              <a:t>dig</a:t>
            </a:r>
            <a:r>
              <a:rPr lang="cs-CZ" baseline="0" dirty="0" smtClean="0"/>
              <a:t>. Distribuci, slabá nezávislá scéna?</a:t>
            </a:r>
            <a:endParaRPr lang="cs-CZ" dirty="0" smtClean="0"/>
          </a:p>
          <a:p>
            <a:r>
              <a:rPr lang="cs-CZ" dirty="0" smtClean="0"/>
              <a:t>Nová vrstva hráčů?</a:t>
            </a:r>
            <a:r>
              <a:rPr lang="cs-CZ" baseline="0" dirty="0" smtClean="0"/>
              <a:t> – Lidi odkojení </a:t>
            </a:r>
            <a:r>
              <a:rPr lang="cs-CZ" baseline="0" dirty="0" err="1" smtClean="0"/>
              <a:t>anime</a:t>
            </a:r>
            <a:r>
              <a:rPr lang="cs-CZ" baseline="0" dirty="0" smtClean="0"/>
              <a:t> začínají mít kupní sílu?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99E36-7F88-44D0-91A6-BF1F4752FDC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Hráčů</a:t>
            </a:r>
            <a:r>
              <a:rPr lang="cs-CZ" baseline="0" dirty="0" smtClean="0"/>
              <a:t> na PC je asi 1,5krát víc než ve 2016, populární jsou e-sporty, </a:t>
            </a:r>
            <a:r>
              <a:rPr lang="cs-CZ" baseline="0" dirty="0" err="1" smtClean="0"/>
              <a:t>battle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royale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99E36-7F88-44D0-91A6-BF1F4752FDC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Přilákání</a:t>
            </a:r>
            <a:r>
              <a:rPr lang="cs-CZ" baseline="0" dirty="0" smtClean="0"/>
              <a:t> nových hráčů </a:t>
            </a:r>
            <a:r>
              <a:rPr lang="cs-CZ" baseline="0" dirty="0" err="1" smtClean="0"/>
              <a:t>vs</a:t>
            </a:r>
            <a:r>
              <a:rPr lang="cs-CZ" baseline="0" dirty="0" smtClean="0"/>
              <a:t> normální </a:t>
            </a:r>
            <a:r>
              <a:rPr lang="cs-CZ" baseline="0" smtClean="0"/>
              <a:t>hry kdekoli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99E36-7F88-44D0-91A6-BF1F4752FDC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291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99 – mobily nezvládají hry utáhnout – webové hry</a:t>
            </a:r>
          </a:p>
          <a:p>
            <a:r>
              <a:rPr lang="cs-CZ" dirty="0" smtClean="0"/>
              <a:t>2001 – </a:t>
            </a:r>
            <a:r>
              <a:rPr lang="cs-CZ" dirty="0" err="1" smtClean="0"/>
              <a:t>java</a:t>
            </a:r>
            <a:r>
              <a:rPr lang="cs-CZ" dirty="0" smtClean="0"/>
              <a:t> </a:t>
            </a:r>
            <a:r>
              <a:rPr lang="cs-CZ" dirty="0" err="1" smtClean="0"/>
              <a:t>virtual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r>
              <a:rPr lang="cs-CZ" dirty="0" smtClean="0"/>
              <a:t> </a:t>
            </a:r>
          </a:p>
          <a:p>
            <a:r>
              <a:rPr lang="cs-CZ" dirty="0" smtClean="0"/>
              <a:t>2003 – hry na OS mobilů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 n</a:t>
            </a:r>
            <a:r>
              <a:rPr lang="cs-CZ" dirty="0" err="1" smtClean="0"/>
              <a:t>ástupu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smartphonů</a:t>
            </a:r>
            <a:r>
              <a:rPr lang="cs-CZ" baseline="0" dirty="0" smtClean="0"/>
              <a:t> ztrácí </a:t>
            </a:r>
            <a:r>
              <a:rPr lang="cs-CZ" baseline="0" dirty="0" err="1" smtClean="0"/>
              <a:t>gree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dena</a:t>
            </a:r>
            <a:r>
              <a:rPr lang="cs-CZ" baseline="0" dirty="0" smtClean="0"/>
              <a:t>  podíly za zprostředkování aplikací (kvůli </a:t>
            </a:r>
            <a:r>
              <a:rPr lang="cs-CZ" baseline="0" dirty="0" err="1" smtClean="0"/>
              <a:t>appstoru</a:t>
            </a:r>
            <a:r>
              <a:rPr lang="cs-CZ" baseline="0" dirty="0" smtClean="0"/>
              <a:t>)h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Pazudora</a:t>
            </a:r>
            <a:r>
              <a:rPr lang="cs-CZ" baseline="0" dirty="0" smtClean="0"/>
              <a:t>: k zábavnosti není potřeba dalších lidí, je to logická hra, kde je třeba víc přemýšlet než u rutinních „</a:t>
            </a:r>
            <a:r>
              <a:rPr lang="cs-CZ" baseline="0" dirty="0" err="1" smtClean="0"/>
              <a:t>social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games</a:t>
            </a:r>
            <a:r>
              <a:rPr lang="cs-CZ" baseline="0" dirty="0" smtClean="0"/>
              <a:t>“; P2W&gt;FTP; 2014 zisk cca 20MLD Kč</a:t>
            </a:r>
          </a:p>
          <a:p>
            <a:r>
              <a:rPr lang="cs-CZ" baseline="0" dirty="0" err="1" smtClean="0"/>
              <a:t>Kankore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99E36-7F88-44D0-91A6-BF1F4752FDC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771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Vztah k fiktivnímu/reálnému</a:t>
            </a:r>
            <a:r>
              <a:rPr lang="cs-CZ" baseline="0" dirty="0" smtClean="0"/>
              <a:t> světu?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99E36-7F88-44D0-91A6-BF1F4752FDC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83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F9284-6DEF-4175-967C-F65D37902901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DB16F-5197-479D-9B5A-3295D5CC35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newzoo.com/insights/rankings/top-100-countries-by-game-revenues/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entamedata.web.fc2.com/hobby/game_allrank.html" TargetMode="External"/><Relationship Id="rId4" Type="http://schemas.openxmlformats.org/officeDocument/2006/relationships/hyperlink" Target="https://www.neogaf.com/threads/famitsu-japans-21st-century-top-100-selling-games.711006/" TargetMode="Externa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a92pm-nOVsc" TargetMode="External"/><Relationship Id="rId3" Type="http://schemas.openxmlformats.org/officeDocument/2006/relationships/hyperlink" Target="https://www.youtube.com/watch?v=7jTa5fSxF-U" TargetMode="External"/><Relationship Id="rId7" Type="http://schemas.openxmlformats.org/officeDocument/2006/relationships/hyperlink" Target="https://www.youtube.com/watch?v=qpqlld90ec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covideo.jp/watch/sm12972274" TargetMode="External"/><Relationship Id="rId11" Type="http://schemas.openxmlformats.org/officeDocument/2006/relationships/hyperlink" Target="https://note.mu/marketing/n/ne9d8e1d32d60" TargetMode="External"/><Relationship Id="rId5" Type="http://schemas.openxmlformats.org/officeDocument/2006/relationships/hyperlink" Target="https://www.youtube.com/watch?v=xDzaXBxTj68" TargetMode="External"/><Relationship Id="rId10" Type="http://schemas.openxmlformats.org/officeDocument/2006/relationships/hyperlink" Target="https://note.mu/marketing/n/nbb76740eb6ac" TargetMode="External"/><Relationship Id="rId4" Type="http://schemas.openxmlformats.org/officeDocument/2006/relationships/hyperlink" Target="http://ffp4g1ylyit3jdyti1hqcvtb-wpengine.netdna-ssl.com/press-uk/files/2013/05/Mixi.jpg" TargetMode="External"/><Relationship Id="rId9" Type="http://schemas.openxmlformats.org/officeDocument/2006/relationships/hyperlink" Target="https://soranews24.com/2018/02/09/japanese-smartphone-users-rank-the-10-mobile-phone-games-they-play-the-mos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nW-ganA2c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Hern</a:t>
            </a:r>
            <a:r>
              <a:rPr lang="cs-CZ" dirty="0" smtClean="0"/>
              <a:t>í trh v Japonsku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3. přednáška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2.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Japonsko je Hardwarovou velmocí</a:t>
            </a:r>
          </a:p>
          <a:p>
            <a:pPr lvl="1"/>
            <a:r>
              <a:rPr lang="cs-CZ" dirty="0" err="1" smtClean="0"/>
              <a:t>Nintendo</a:t>
            </a:r>
            <a:r>
              <a:rPr lang="cs-CZ" dirty="0" smtClean="0"/>
              <a:t> během 90. let ztrácí svou převahu na globálním trhu</a:t>
            </a:r>
          </a:p>
          <a:p>
            <a:pPr lvl="1"/>
            <a:r>
              <a:rPr lang="cs-CZ" dirty="0" smtClean="0"/>
              <a:t>Sony přichází s novým přístupem poskytovatele platformy</a:t>
            </a:r>
          </a:p>
          <a:p>
            <a:r>
              <a:rPr lang="cs-CZ" dirty="0" smtClean="0"/>
              <a:t>Na přelomu tisíciletí Japonsko vede i na poli her</a:t>
            </a:r>
          </a:p>
          <a:p>
            <a:pPr lvl="1"/>
            <a:r>
              <a:rPr lang="cs-CZ" dirty="0" smtClean="0"/>
              <a:t>Pokles koncem 1. dekády – proč?</a:t>
            </a:r>
          </a:p>
          <a:p>
            <a:pPr lvl="1"/>
            <a:r>
              <a:rPr lang="cs-CZ" dirty="0" smtClean="0"/>
              <a:t>V posledních letech zase nárůst?  - proč?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Jaké hry jsou podle vás nejprodávanější v Japonsku?</a:t>
            </a:r>
          </a:p>
          <a:p>
            <a:endParaRPr lang="en-US" dirty="0" smtClean="0"/>
          </a:p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cs-CZ" dirty="0"/>
              <a:t> </a:t>
            </a:r>
            <a:r>
              <a:rPr lang="cs-CZ" dirty="0" smtClean="0"/>
              <a:t>stojí západní hry?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Japonský trh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Asi nejvyšší výdaje za hry na osobu</a:t>
            </a:r>
            <a:endParaRPr lang="en-US" dirty="0" smtClean="0">
              <a:hlinkClick r:id="rId3"/>
            </a:endParaRPr>
          </a:p>
          <a:p>
            <a:endParaRPr lang="en-US" dirty="0">
              <a:hlinkClick r:id="rId3"/>
            </a:endParaRPr>
          </a:p>
          <a:p>
            <a:r>
              <a:rPr lang="cs-CZ" dirty="0" smtClean="0">
                <a:hlinkClick r:id="rId4"/>
              </a:rPr>
              <a:t>Nejprodávanější hry v Japonsku</a:t>
            </a:r>
            <a:endParaRPr lang="cs-CZ" dirty="0" smtClean="0"/>
          </a:p>
          <a:p>
            <a:pPr lvl="1"/>
            <a:r>
              <a:rPr lang="cs-CZ" dirty="0" smtClean="0">
                <a:hlinkClick r:id="rId5"/>
              </a:rPr>
              <a:t>japonsky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Jaké jsou hry, které jsou v Japonsku populární?</a:t>
            </a:r>
          </a:p>
        </p:txBody>
      </p:sp>
      <p:pic>
        <p:nvPicPr>
          <p:cNvPr id="2052" name="Picture 4" descr="https://www.famitsu.com/images/000/158/825/5b1dfe0eb58d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1124744"/>
            <a:ext cx="6096000" cy="3724276"/>
          </a:xfrm>
          <a:prstGeom prst="rect">
            <a:avLst/>
          </a:prstGeom>
          <a:noFill/>
        </p:spPr>
      </p:pic>
      <p:pic>
        <p:nvPicPr>
          <p:cNvPr id="1026" name="Picture 2" descr="https://www.famitsu.com/images/000/134/624/l_593618804bd6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64706"/>
            <a:ext cx="6023992" cy="393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famitsu.com/images/000/177/561/z_5cfa08c34ec6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278" y="2074862"/>
            <a:ext cx="5714683" cy="357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famitsu.com/images/000/177/561/z_5cfa08c3142cb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95" y="1124744"/>
            <a:ext cx="8151188" cy="4933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Přenosné konzole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1989 Gameboy</a:t>
            </a:r>
          </a:p>
          <a:p>
            <a:r>
              <a:rPr lang="cs-CZ" dirty="0" smtClean="0"/>
              <a:t>2004 </a:t>
            </a:r>
          </a:p>
          <a:p>
            <a:pPr lvl="1"/>
            <a:r>
              <a:rPr lang="cs-CZ" dirty="0" err="1" smtClean="0"/>
              <a:t>Nintendo</a:t>
            </a:r>
            <a:r>
              <a:rPr lang="cs-CZ" dirty="0" smtClean="0"/>
              <a:t> DS</a:t>
            </a:r>
          </a:p>
          <a:p>
            <a:pPr lvl="1"/>
            <a:r>
              <a:rPr lang="cs-CZ" dirty="0" err="1" smtClean="0"/>
              <a:t>Playstation</a:t>
            </a:r>
            <a:r>
              <a:rPr lang="cs-CZ" dirty="0" smtClean="0"/>
              <a:t> Portable</a:t>
            </a:r>
          </a:p>
          <a:p>
            <a:pPr lvl="2"/>
            <a:r>
              <a:rPr lang="cs-CZ" dirty="0" smtClean="0"/>
              <a:t>Odlišné přístupy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Důvody úspěchu?</a:t>
            </a:r>
          </a:p>
          <a:p>
            <a:pPr lvl="1"/>
            <a:r>
              <a:rPr lang="cs-CZ" dirty="0" smtClean="0"/>
              <a:t>Hráči</a:t>
            </a:r>
          </a:p>
          <a:p>
            <a:pPr lvl="1"/>
            <a:r>
              <a:rPr lang="cs-CZ" dirty="0" smtClean="0"/>
              <a:t>Vývojáři</a:t>
            </a:r>
          </a:p>
          <a:p>
            <a:pPr lvl="1"/>
            <a:r>
              <a:rPr lang="cs-CZ" dirty="0" smtClean="0"/>
              <a:t>Marketing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448" y="1124744"/>
            <a:ext cx="3168352" cy="563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8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Mobiln</a:t>
            </a:r>
            <a:r>
              <a:rPr lang="cs-CZ" dirty="0" smtClean="0"/>
              <a:t>í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1999-2008 éra operátorů</a:t>
            </a:r>
          </a:p>
          <a:p>
            <a:pPr lvl="1"/>
            <a:r>
              <a:rPr lang="en-US" dirty="0" err="1" smtClean="0">
                <a:hlinkClick r:id="rId3"/>
              </a:rPr>
              <a:t>Curi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suta</a:t>
            </a:r>
            <a:r>
              <a:rPr lang="en-US" dirty="0" smtClean="0">
                <a:hlinkClick r:id="rId3"/>
              </a:rPr>
              <a:t> </a:t>
            </a:r>
            <a:r>
              <a:rPr lang="cs-CZ" dirty="0">
                <a:hlinkClick r:id="rId3"/>
              </a:rPr>
              <a:t>(</a:t>
            </a:r>
            <a:r>
              <a:rPr lang="cs-CZ" dirty="0" smtClean="0">
                <a:hlinkClick r:id="rId3"/>
              </a:rPr>
              <a:t>2007)</a:t>
            </a:r>
            <a:r>
              <a:rPr lang="cs-CZ" dirty="0">
                <a:hlinkClick r:id="rId3"/>
              </a:rPr>
              <a:t> </a:t>
            </a:r>
            <a:endParaRPr lang="cs-CZ" dirty="0" smtClean="0"/>
          </a:p>
          <a:p>
            <a:r>
              <a:rPr lang="cs-CZ" dirty="0" smtClean="0"/>
              <a:t>2009-2011 éra platforem </a:t>
            </a:r>
            <a:r>
              <a:rPr lang="cs-CZ" dirty="0" err="1" smtClean="0"/>
              <a:t>Mobage</a:t>
            </a:r>
            <a:r>
              <a:rPr lang="cs-CZ" dirty="0" smtClean="0"/>
              <a:t> a </a:t>
            </a:r>
            <a:r>
              <a:rPr lang="cs-CZ" dirty="0" err="1" smtClean="0"/>
              <a:t>Gree</a:t>
            </a:r>
            <a:endParaRPr lang="cs-CZ" dirty="0" smtClean="0"/>
          </a:p>
          <a:p>
            <a:pPr lvl="1"/>
            <a:r>
              <a:rPr lang="en-US" dirty="0" smtClean="0"/>
              <a:t>2009 </a:t>
            </a:r>
            <a:r>
              <a:rPr lang="en-US" dirty="0" err="1" smtClean="0"/>
              <a:t>otev</a:t>
            </a:r>
            <a:r>
              <a:rPr lang="cs-CZ" dirty="0" err="1" smtClean="0"/>
              <a:t>ření</a:t>
            </a:r>
            <a:r>
              <a:rPr lang="cs-CZ" dirty="0" smtClean="0"/>
              <a:t> po vzoru </a:t>
            </a:r>
            <a:r>
              <a:rPr lang="cs-CZ" dirty="0" err="1" smtClean="0">
                <a:hlinkClick r:id="rId4"/>
              </a:rPr>
              <a:t>mixi</a:t>
            </a:r>
            <a:endParaRPr lang="cs-CZ" dirty="0" smtClean="0"/>
          </a:p>
          <a:p>
            <a:pPr lvl="1"/>
            <a:r>
              <a:rPr lang="cs-CZ" dirty="0" smtClean="0"/>
              <a:t>Hry v prohlížeči – </a:t>
            </a:r>
            <a:r>
              <a:rPr lang="cs-CZ" dirty="0" err="1" smtClean="0"/>
              <a:t>např</a:t>
            </a:r>
            <a:r>
              <a:rPr lang="cs-CZ" dirty="0" smtClean="0"/>
              <a:t> </a:t>
            </a:r>
            <a:r>
              <a:rPr lang="cs-CZ" dirty="0" err="1" smtClean="0">
                <a:hlinkClick r:id="rId5"/>
              </a:rPr>
              <a:t>Kaitó</a:t>
            </a:r>
            <a:r>
              <a:rPr lang="cs-CZ" dirty="0" smtClean="0">
                <a:hlinkClick r:id="rId5"/>
              </a:rPr>
              <a:t> </a:t>
            </a:r>
            <a:r>
              <a:rPr lang="cs-CZ" dirty="0" err="1" smtClean="0">
                <a:hlinkClick r:id="rId5"/>
              </a:rPr>
              <a:t>rowaiaru</a:t>
            </a:r>
            <a:r>
              <a:rPr lang="cs-CZ" dirty="0" smtClean="0">
                <a:hlinkClick r:id="rId5"/>
              </a:rPr>
              <a:t> </a:t>
            </a:r>
            <a:endParaRPr lang="cs-CZ" dirty="0" smtClean="0"/>
          </a:p>
          <a:p>
            <a:pPr lvl="1"/>
            <a:r>
              <a:rPr lang="cs-CZ" dirty="0" err="1" smtClean="0">
                <a:hlinkClick r:id="rId6"/>
              </a:rPr>
              <a:t>Koi</a:t>
            </a:r>
            <a:r>
              <a:rPr lang="cs-CZ" dirty="0" smtClean="0">
                <a:hlinkClick r:id="rId6"/>
              </a:rPr>
              <a:t> </a:t>
            </a:r>
            <a:r>
              <a:rPr lang="cs-CZ" dirty="0" err="1" smtClean="0">
                <a:hlinkClick r:id="rId6"/>
              </a:rPr>
              <a:t>šite</a:t>
            </a:r>
            <a:r>
              <a:rPr lang="cs-CZ" dirty="0" smtClean="0">
                <a:hlinkClick r:id="rId6"/>
              </a:rPr>
              <a:t> </a:t>
            </a:r>
            <a:r>
              <a:rPr lang="cs-CZ" dirty="0" err="1" smtClean="0">
                <a:hlinkClick r:id="rId6"/>
              </a:rPr>
              <a:t>kjabadžó</a:t>
            </a:r>
            <a:r>
              <a:rPr lang="en-US" dirty="0" smtClean="0"/>
              <a:t> </a:t>
            </a:r>
            <a:r>
              <a:rPr lang="cs-CZ" dirty="0" smtClean="0">
                <a:hlinkClick r:id="rId7"/>
              </a:rPr>
              <a:t>nová</a:t>
            </a:r>
            <a:endParaRPr lang="cs-CZ" dirty="0" smtClean="0"/>
          </a:p>
          <a:p>
            <a:r>
              <a:rPr lang="cs-CZ" dirty="0" smtClean="0"/>
              <a:t>2012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/>
              <a:t>Games</a:t>
            </a:r>
            <a:r>
              <a:rPr lang="cs-CZ" dirty="0"/>
              <a:t> (</a:t>
            </a:r>
            <a:r>
              <a:rPr lang="cs-CZ" dirty="0" err="1"/>
              <a:t>Featurephone</a:t>
            </a:r>
            <a:r>
              <a:rPr lang="cs-CZ" dirty="0"/>
              <a:t>) &gt; </a:t>
            </a:r>
            <a:r>
              <a:rPr lang="cs-CZ" dirty="0" err="1"/>
              <a:t>Smartphone</a:t>
            </a:r>
            <a:endParaRPr lang="cs-CZ" dirty="0"/>
          </a:p>
          <a:p>
            <a:pPr lvl="1"/>
            <a:r>
              <a:rPr lang="cs-CZ" dirty="0"/>
              <a:t>2013 největší trh s mobilními hrami </a:t>
            </a:r>
            <a:endParaRPr lang="cs-CZ" dirty="0" smtClean="0"/>
          </a:p>
          <a:p>
            <a:pPr lvl="1"/>
            <a:r>
              <a:rPr lang="en-US" dirty="0" smtClean="0">
                <a:hlinkClick r:id="rId8"/>
              </a:rPr>
              <a:t>Puzzle </a:t>
            </a:r>
            <a:r>
              <a:rPr lang="cs-CZ" dirty="0" smtClean="0">
                <a:hlinkClick r:id="rId8"/>
              </a:rPr>
              <a:t>&amp; </a:t>
            </a:r>
            <a:r>
              <a:rPr lang="cs-CZ" dirty="0" err="1" smtClean="0">
                <a:hlinkClick r:id="rId8"/>
              </a:rPr>
              <a:t>Dragons</a:t>
            </a:r>
            <a:endParaRPr lang="cs-CZ" dirty="0" smtClean="0"/>
          </a:p>
          <a:p>
            <a:pPr lvl="1"/>
            <a:r>
              <a:rPr lang="cs-CZ" dirty="0" smtClean="0">
                <a:hlinkClick r:id="rId9"/>
              </a:rPr>
              <a:t>Nejúspěšnější mobilní hry</a:t>
            </a:r>
            <a:r>
              <a:rPr lang="en-US" dirty="0" smtClean="0"/>
              <a:t> </a:t>
            </a:r>
            <a:r>
              <a:rPr lang="en-US" dirty="0" smtClean="0">
                <a:hlinkClick r:id="rId10"/>
              </a:rPr>
              <a:t>2017</a:t>
            </a:r>
            <a:r>
              <a:rPr lang="cs-CZ" dirty="0" smtClean="0"/>
              <a:t> </a:t>
            </a:r>
            <a:r>
              <a:rPr lang="cs-CZ" dirty="0" smtClean="0">
                <a:hlinkClick r:id="rId11"/>
              </a:rPr>
              <a:t>2018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58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je Japonský trh odlišný?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Galapágský syndrom?</a:t>
            </a:r>
          </a:p>
          <a:p>
            <a:pPr lvl="1"/>
            <a:r>
              <a:rPr lang="cs-CZ" dirty="0" smtClean="0">
                <a:hlinkClick r:id="rId3"/>
              </a:rPr>
              <a:t>Příklad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Rozdíly v hráčích</a:t>
            </a:r>
            <a:r>
              <a:rPr lang="cs-CZ" dirty="0" smtClean="0"/>
              <a:t>?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Přístupnost trhu?</a:t>
            </a:r>
          </a:p>
          <a:p>
            <a:pPr lvl="1"/>
            <a:r>
              <a:rPr lang="cs-CZ" dirty="0" smtClean="0"/>
              <a:t>Alternativní služby?</a:t>
            </a:r>
          </a:p>
          <a:p>
            <a:pPr lvl="1"/>
            <a:r>
              <a:rPr lang="cs-CZ" dirty="0" smtClean="0"/>
              <a:t>Konzervativní hráči?</a:t>
            </a:r>
          </a:p>
        </p:txBody>
      </p:sp>
      <p:pic>
        <p:nvPicPr>
          <p:cNvPr id="1026" name="Picture 2" descr="Image result for ã¬ã©ã±ã¼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96752"/>
            <a:ext cx="3313376" cy="2506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Předvádění na obrazovce (4:3)</PresentationFormat>
  <Paragraphs>71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Herní trh v Japonsku</vt:lpstr>
      <vt:lpstr>Shrnutí 2. přednášky</vt:lpstr>
      <vt:lpstr>Prezentace aplikace PowerPoint</vt:lpstr>
      <vt:lpstr>Japonský trh</vt:lpstr>
      <vt:lpstr>Přenosné konzole</vt:lpstr>
      <vt:lpstr>Mobilní hry</vt:lpstr>
      <vt:lpstr>Proč je Japonský trh odlišný?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Windows User</dc:creator>
  <cp:lastModifiedBy>Marek Mikeš</cp:lastModifiedBy>
  <cp:revision>47</cp:revision>
  <dcterms:created xsi:type="dcterms:W3CDTF">2018-10-04T08:34:23Z</dcterms:created>
  <dcterms:modified xsi:type="dcterms:W3CDTF">2019-10-14T11:57:15Z</dcterms:modified>
</cp:coreProperties>
</file>