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8133026db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8133026d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8133026d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8133026d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5903f2f53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5903f2f53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5903f2f53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5903f2f53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5903f2f53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5903f2f53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8133026db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8133026db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8133026db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8133026db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5903f2f53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5903f2f53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8133026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8133026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5903f2f5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5903f2f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8133026d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8133026d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5903f2f53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5903f2f53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5903f2f53_1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5903f2f53_1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5903f2f53_1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5903f2f53_1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5903f2f53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5903f2f53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5903f2f53_1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75903f2f53_1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5903f2f53_1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5903f2f53_1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5903f2f53_1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5903f2f53_1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5903f2f5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5903f2f5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5903f2f53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5903f2f53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8133026db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8133026d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8133026d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8133026d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8133026db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8133026d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8133026d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8133026d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8133026d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8133026d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youtube.com/watch?v=xfbHk6LM_xw&amp;t=1147s" TargetMode="External"/><Relationship Id="rId4" Type="http://schemas.openxmlformats.org/officeDocument/2006/relationships/hyperlink" Target="https://www.youtube.com/watch?v=zYA8fiJ9ngA&amp;list=PLmOXHtpdxABHGI8WOOLsUfnR1YhLT1Nq0" TargetMode="External"/><Relationship Id="rId5" Type="http://schemas.openxmlformats.org/officeDocument/2006/relationships/hyperlink" Target="https://www.youtube.com/watch?v=sRsngvRa1Uc&amp;t=1024s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youtube.com/watch?v=ETlmZblD-LI&amp;list=PLzEEiKMV26bvuAoDrchrpJU2y9BZJ25z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終助詞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ーending particlesー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177250" y="243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5818E"/>
                </a:solidFill>
              </a:rPr>
              <a:t>な　　　（</a:t>
            </a:r>
            <a:r>
              <a:rPr b="1" lang="en">
                <a:solidFill>
                  <a:srgbClr val="45818E"/>
                </a:solidFill>
              </a:rPr>
              <a:t>禁止）</a:t>
            </a:r>
            <a:r>
              <a:rPr b="1" lang="en">
                <a:solidFill>
                  <a:srgbClr val="45818E"/>
                </a:solidFill>
              </a:rPr>
              <a:t>　　</a:t>
            </a:r>
            <a:r>
              <a:rPr b="1" lang="en">
                <a:solidFill>
                  <a:srgbClr val="45818E"/>
                </a:solidFill>
              </a:rPr>
              <a:t>男性がよく使う</a:t>
            </a:r>
            <a:endParaRPr b="1">
              <a:solidFill>
                <a:srgbClr val="45818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　　　　</a:t>
            </a:r>
            <a:endParaRPr b="1"/>
          </a:p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311700" y="1152475"/>
            <a:ext cx="8520600" cy="3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１．</a:t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入る</a:t>
            </a:r>
            <a:r>
              <a:rPr b="1" lang="en" sz="2400">
                <a:solidFill>
                  <a:srgbClr val="CC0000"/>
                </a:solidFill>
              </a:rPr>
              <a:t>な</a:t>
            </a:r>
            <a:r>
              <a:rPr lang="en" sz="2400"/>
              <a:t>。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見る</a:t>
            </a:r>
            <a:r>
              <a:rPr b="1" lang="en" sz="2400">
                <a:solidFill>
                  <a:srgbClr val="CC0000"/>
                </a:solidFill>
              </a:rPr>
              <a:t>な</a:t>
            </a:r>
            <a:r>
              <a:rPr lang="en" sz="2400"/>
              <a:t>。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話す</a:t>
            </a:r>
            <a:r>
              <a:rPr b="1" lang="en" sz="2400">
                <a:solidFill>
                  <a:srgbClr val="FF0000"/>
                </a:solidFill>
              </a:rPr>
              <a:t>な</a:t>
            </a:r>
            <a:r>
              <a:rPr lang="en" sz="2400"/>
              <a:t>。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177250" y="243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5818E"/>
                </a:solidFill>
              </a:rPr>
              <a:t>な</a:t>
            </a:r>
            <a:r>
              <a:rPr b="1" lang="en">
                <a:solidFill>
                  <a:srgbClr val="45818E"/>
                </a:solidFill>
              </a:rPr>
              <a:t>　　</a:t>
            </a:r>
            <a:endParaRPr b="1">
              <a:solidFill>
                <a:srgbClr val="45818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　　　　</a:t>
            </a:r>
            <a:endParaRPr b="1"/>
          </a:p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311700" y="1152475"/>
            <a:ext cx="8520600" cy="3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１．</a:t>
            </a:r>
            <a:r>
              <a:rPr lang="en" sz="2400"/>
              <a:t>（Confirmation、ちょっと男性的？）</a:t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おいしい</a:t>
            </a:r>
            <a:r>
              <a:rPr b="1" lang="en" sz="2400">
                <a:solidFill>
                  <a:srgbClr val="CC0000"/>
                </a:solidFill>
              </a:rPr>
              <a:t>な</a:t>
            </a:r>
            <a:r>
              <a:rPr lang="en" sz="2400"/>
              <a:t>？</a:t>
            </a:r>
            <a:r>
              <a:rPr lang="en" sz="2400"/>
              <a:t>⤴　　</a:t>
            </a:r>
            <a:r>
              <a:rPr lang="en" sz="2400"/>
              <a:t>おいしいよな？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行きたい</a:t>
            </a:r>
            <a:r>
              <a:rPr b="1" lang="en" sz="2400">
                <a:solidFill>
                  <a:srgbClr val="CC0000"/>
                </a:solidFill>
              </a:rPr>
              <a:t>な</a:t>
            </a:r>
            <a:r>
              <a:rPr lang="en" sz="2400"/>
              <a:t>。　　　</a:t>
            </a:r>
            <a:r>
              <a:rPr lang="en" sz="2400"/>
              <a:t>行きたいよな？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２．</a:t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行きたい</a:t>
            </a:r>
            <a:r>
              <a:rPr b="1" lang="en" sz="2400">
                <a:solidFill>
                  <a:srgbClr val="FF0000"/>
                </a:solidFill>
              </a:rPr>
              <a:t>な</a:t>
            </a:r>
            <a:r>
              <a:rPr lang="en" sz="2400"/>
              <a:t>。⤵　（じょせいてき）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177250" y="243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5818E"/>
                </a:solidFill>
              </a:rPr>
              <a:t>な　　</a:t>
            </a:r>
            <a:endParaRPr b="1">
              <a:solidFill>
                <a:srgbClr val="45818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　　　　</a:t>
            </a:r>
            <a:endParaRPr b="1"/>
          </a:p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311700" y="1152475"/>
            <a:ext cx="8520600" cy="3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２</a:t>
            </a:r>
            <a:r>
              <a:rPr lang="en" sz="2400"/>
              <a:t>．</a:t>
            </a:r>
            <a:r>
              <a:rPr lang="en" sz="2400"/>
              <a:t>他者と共有しない</a:t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おいしい</a:t>
            </a:r>
            <a:r>
              <a:rPr b="1" lang="en" sz="2400">
                <a:solidFill>
                  <a:srgbClr val="CC0000"/>
                </a:solidFill>
              </a:rPr>
              <a:t>な　　ｖｓ　　　</a:t>
            </a:r>
            <a:r>
              <a:rPr lang="en" sz="2400"/>
              <a:t>おいしいね。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行きたい</a:t>
            </a:r>
            <a:r>
              <a:rPr b="1" lang="en" sz="2400">
                <a:solidFill>
                  <a:srgbClr val="CC0000"/>
                </a:solidFill>
              </a:rPr>
              <a:t>な</a:t>
            </a:r>
            <a:r>
              <a:rPr lang="en" sz="2400"/>
              <a:t>。　</a:t>
            </a:r>
            <a:r>
              <a:rPr b="1" lang="en" sz="2400">
                <a:solidFill>
                  <a:srgbClr val="CC0000"/>
                </a:solidFill>
              </a:rPr>
              <a:t>ｖｓ</a:t>
            </a:r>
            <a:r>
              <a:rPr lang="en" sz="2400"/>
              <a:t>　　　</a:t>
            </a:r>
            <a:r>
              <a:rPr lang="en" sz="2400"/>
              <a:t>行きたいね。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いいなぁ　　　ｖｓ　　　いいね。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高そうだなぁ　ｖｓ　　　高そうだね</a:t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177250" y="243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5818E"/>
                </a:solidFill>
              </a:rPr>
              <a:t>な　　　</a:t>
            </a:r>
            <a:endParaRPr b="1">
              <a:solidFill>
                <a:srgbClr val="45818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　　　　</a:t>
            </a:r>
            <a:endParaRPr b="1"/>
          </a:p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134000" y="1152475"/>
            <a:ext cx="8792400" cy="3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３</a:t>
            </a:r>
            <a:r>
              <a:rPr lang="en" sz="2400"/>
              <a:t>．</a:t>
            </a:r>
            <a:r>
              <a:rPr lang="en" sz="2400"/>
              <a:t>心の声　・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「</a:t>
            </a:r>
            <a:r>
              <a:rPr lang="en" sz="2400"/>
              <a:t>あぁ、これ</a:t>
            </a:r>
            <a:r>
              <a:rPr lang="en" sz="2400"/>
              <a:t>おいしい</a:t>
            </a:r>
            <a:r>
              <a:rPr b="1" lang="en" sz="2400">
                <a:solidFill>
                  <a:srgbClr val="CC0000"/>
                </a:solidFill>
              </a:rPr>
              <a:t>な</a:t>
            </a:r>
            <a:r>
              <a:rPr b="1" lang="en" sz="2400">
                <a:solidFill>
                  <a:srgbClr val="000000"/>
                </a:solidFill>
              </a:rPr>
              <a:t>」　</a:t>
            </a:r>
            <a:endParaRPr b="1" sz="24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おいしい</a:t>
            </a:r>
            <a:r>
              <a:rPr b="1" lang="en" sz="2400">
                <a:solidFill>
                  <a:srgbClr val="FF0000"/>
                </a:solidFill>
              </a:rPr>
              <a:t>な</a:t>
            </a:r>
            <a:r>
              <a:rPr b="1" lang="en" sz="2400">
                <a:solidFill>
                  <a:srgbClr val="000000"/>
                </a:solidFill>
              </a:rPr>
              <a:t>　と　思いました。</a:t>
            </a:r>
            <a:endParaRPr b="1" sz="24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田中さんは会ったときから素敵な人だなと思ってましたよ</a:t>
            </a:r>
            <a:endParaRPr b="1" sz="24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title"/>
          </p:nvPr>
        </p:nvSpPr>
        <p:spPr>
          <a:xfrm>
            <a:off x="177250" y="243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5818E"/>
                </a:solidFill>
              </a:rPr>
              <a:t>わぁ</a:t>
            </a:r>
            <a:r>
              <a:rPr b="1" lang="en">
                <a:solidFill>
                  <a:srgbClr val="45818E"/>
                </a:solidFill>
              </a:rPr>
              <a:t>　　</a:t>
            </a:r>
            <a:endParaRPr b="1">
              <a:solidFill>
                <a:srgbClr val="45818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　　　　</a:t>
            </a:r>
            <a:endParaRPr b="1"/>
          </a:p>
        </p:txBody>
      </p:sp>
      <p:sp>
        <p:nvSpPr>
          <p:cNvPr id="133" name="Google Shape;133;p26"/>
          <p:cNvSpPr txBox="1"/>
          <p:nvPr>
            <p:ph idx="1" type="body"/>
          </p:nvPr>
        </p:nvSpPr>
        <p:spPr>
          <a:xfrm>
            <a:off x="134000" y="1152475"/>
            <a:ext cx="8792400" cy="3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４</a:t>
            </a:r>
            <a:r>
              <a:rPr lang="en" sz="2400"/>
              <a:t>．心の声　・</a:t>
            </a:r>
            <a:r>
              <a:rPr lang="en" sz="2400"/>
              <a:t>感嘆（かんたん）</a:t>
            </a:r>
            <a:r>
              <a:rPr lang="en" sz="2400"/>
              <a:t>　</a:t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lphaLcPeriod"/>
            </a:pPr>
            <a:r>
              <a:rPr lang="en" sz="2400"/>
              <a:t>これ、おいしいわぁ　＝　これ、おいしいなぁ・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うっわー、高い車だわぁ　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うわー、やっちゃったわ。宿題忘れた。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177250" y="243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5818E"/>
                </a:solidFill>
              </a:rPr>
              <a:t>か</a:t>
            </a:r>
            <a:r>
              <a:rPr b="1" lang="en">
                <a:solidFill>
                  <a:srgbClr val="45818E"/>
                </a:solidFill>
              </a:rPr>
              <a:t>な　　（</a:t>
            </a:r>
            <a:r>
              <a:rPr b="1" lang="en">
                <a:solidFill>
                  <a:srgbClr val="45818E"/>
                </a:solidFill>
              </a:rPr>
              <a:t>やさしい質問、Asking yourself）</a:t>
            </a:r>
            <a:endParaRPr b="1">
              <a:solidFill>
                <a:srgbClr val="45818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　　　　</a:t>
            </a:r>
            <a:endParaRPr b="1"/>
          </a:p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311700" y="1152475"/>
            <a:ext cx="8520600" cy="3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１．</a:t>
            </a:r>
            <a:r>
              <a:rPr lang="en" sz="2400"/>
              <a:t>やさしい質問</a:t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この問題、わかる</a:t>
            </a:r>
            <a:r>
              <a:rPr b="1" lang="en" sz="2400">
                <a:solidFill>
                  <a:srgbClr val="CC0000"/>
                </a:solidFill>
              </a:rPr>
              <a:t>かな</a:t>
            </a:r>
            <a:r>
              <a:rPr lang="en" sz="2400"/>
              <a:t>。⤴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２．</a:t>
            </a:r>
            <a:r>
              <a:rPr lang="en" sz="2400"/>
              <a:t>自分に聞いている　</a:t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明日雨、降る</a:t>
            </a:r>
            <a:r>
              <a:rPr b="1" lang="en" sz="2400">
                <a:solidFill>
                  <a:srgbClr val="FF0000"/>
                </a:solidFill>
              </a:rPr>
              <a:t>かな</a:t>
            </a:r>
            <a:r>
              <a:rPr lang="en" sz="2400"/>
              <a:t>。⤵　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何</a:t>
            </a:r>
            <a:r>
              <a:rPr lang="en" sz="2400"/>
              <a:t>食べよう</a:t>
            </a:r>
            <a:r>
              <a:rPr b="1" lang="en" sz="2400">
                <a:solidFill>
                  <a:srgbClr val="FF0000"/>
                </a:solidFill>
              </a:rPr>
              <a:t>かな</a:t>
            </a:r>
            <a:r>
              <a:rPr lang="en" sz="2400"/>
              <a:t>。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177250" y="243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5818E"/>
                </a:solidFill>
              </a:rPr>
              <a:t>っけ</a:t>
            </a:r>
            <a:r>
              <a:rPr b="1" lang="en">
                <a:solidFill>
                  <a:srgbClr val="45818E"/>
                </a:solidFill>
              </a:rPr>
              <a:t>　　（asking, when you forgot ）</a:t>
            </a:r>
            <a:endParaRPr b="1">
              <a:solidFill>
                <a:srgbClr val="45818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　　　　</a:t>
            </a:r>
            <a:endParaRPr b="1"/>
          </a:p>
        </p:txBody>
      </p:sp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311700" y="1152475"/>
            <a:ext cx="8520600" cy="3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１．</a:t>
            </a:r>
            <a:r>
              <a:rPr lang="en" sz="2400"/>
              <a:t>忘れたことを聞く。</a:t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この漢字の読み方、何</a:t>
            </a:r>
            <a:r>
              <a:rPr b="1" lang="en" sz="2400">
                <a:solidFill>
                  <a:srgbClr val="CC0000"/>
                </a:solidFill>
              </a:rPr>
              <a:t>だっけ？</a:t>
            </a:r>
            <a:r>
              <a:rPr lang="en" sz="2400"/>
              <a:t>　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テスト、何時からだ</a:t>
            </a:r>
            <a:r>
              <a:rPr b="1" lang="en" sz="2400">
                <a:solidFill>
                  <a:srgbClr val="FF0000"/>
                </a:solidFill>
              </a:rPr>
              <a:t>っけ</a:t>
            </a:r>
            <a:r>
              <a:rPr lang="en" sz="2400"/>
              <a:t>。 ＝　</a:t>
            </a:r>
            <a:r>
              <a:rPr lang="en" sz="2400"/>
              <a:t>でしたっけ？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山田さんは、パーティー来る</a:t>
            </a:r>
            <a:r>
              <a:rPr b="1" lang="en" sz="2400">
                <a:solidFill>
                  <a:srgbClr val="FF0000"/>
                </a:solidFill>
              </a:rPr>
              <a:t>っけ？</a:t>
            </a:r>
            <a:endParaRPr b="1" sz="2400">
              <a:solidFill>
                <a:srgbClr val="FF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＝　来ますっけ？</a:t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177250" y="243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5818E"/>
                </a:solidFill>
              </a:rPr>
              <a:t>かい</a:t>
            </a:r>
            <a:r>
              <a:rPr b="1" lang="en">
                <a:solidFill>
                  <a:srgbClr val="45818E"/>
                </a:solidFill>
              </a:rPr>
              <a:t>　　</a:t>
            </a:r>
            <a:r>
              <a:rPr b="1" lang="en">
                <a:solidFill>
                  <a:srgbClr val="45818E"/>
                </a:solidFill>
              </a:rPr>
              <a:t>優しい質問　　（上から下）</a:t>
            </a:r>
            <a:endParaRPr b="1">
              <a:solidFill>
                <a:srgbClr val="45818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　　　　</a:t>
            </a:r>
            <a:endParaRPr b="1"/>
          </a:p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311700" y="1152475"/>
            <a:ext cx="8520600" cy="3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１．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おばあちゃん　→　まご</a:t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明日おばあちゃんの家に来るのかい？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もうすこし、食べるかい？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ドラマやアニメで使われる終助詞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57" name="Google Shape;157;p30"/>
          <p:cNvSpPr txBox="1"/>
          <p:nvPr>
            <p:ph idx="1" type="body"/>
          </p:nvPr>
        </p:nvSpPr>
        <p:spPr>
          <a:xfrm>
            <a:off x="311700" y="1152475"/>
            <a:ext cx="8520600" cy="37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https://www.youtube.com/watch?v=xfbHk6LM_xw&amp;t=1147s</a:t>
            </a:r>
            <a:r>
              <a:rPr lang="en">
                <a:solidFill>
                  <a:schemeClr val="dk1"/>
                </a:solidFill>
              </a:rPr>
              <a:t>　（オトメン）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https://www.youtube.com/watch?v=zYA8fiJ9ngA&amp;list=PLmOXHtpdxABHGI8WOOLsUfnR1YhLT1Nq0</a:t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（るろうに剣心）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https://www.youtube.com/watch?v=sRsngvRa1Uc&amp;t=1024s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（うる星やつら）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　</a:t>
            </a:r>
            <a:r>
              <a:rPr lang="en"/>
              <a:t>ドラマを見てみましょう</a:t>
            </a:r>
            <a:endParaRPr/>
          </a:p>
        </p:txBody>
      </p:sp>
      <p:sp>
        <p:nvSpPr>
          <p:cNvPr id="163" name="Google Shape;163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・</a:t>
            </a:r>
            <a:r>
              <a:rPr lang="en"/>
              <a:t>終助詞は何が使われていますか？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・ほかにどんな話し言葉のとくちょうがありますか？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ホタルノヒカリ　第一話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https://www.youtube.com/watch?v=ETlmZblD-LI&amp;list=PLzEEiKMV26bvuAoDrchrpJU2y9BZJ25zF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　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終助詞　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017725"/>
            <a:ext cx="8520600" cy="38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どんな終助詞をしっていますか？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リストアップしてみましょう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>
            <p:ph type="title"/>
          </p:nvPr>
        </p:nvSpPr>
        <p:spPr>
          <a:xfrm>
            <a:off x="311700" y="309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～って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69" name="Google Shape;169;p32"/>
          <p:cNvSpPr txBox="1"/>
          <p:nvPr>
            <p:ph idx="1" type="body"/>
          </p:nvPr>
        </p:nvSpPr>
        <p:spPr>
          <a:xfrm>
            <a:off x="146575" y="1152475"/>
            <a:ext cx="8941200" cy="38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Telling what you heard and think to others.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     けんさんは仕事をやめたと聞きました。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→けんさん、仕事やめた</a:t>
            </a:r>
            <a:r>
              <a:rPr b="1" lang="en" sz="2400">
                <a:solidFill>
                  <a:srgbClr val="FF0000"/>
                </a:solidFill>
              </a:rPr>
              <a:t>って</a:t>
            </a:r>
            <a:r>
              <a:rPr lang="en" sz="2400"/>
              <a:t>（聞いたよ）。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たけしさんはメアリーと結婚すると言っていました。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　　→たけしさん、メアリーと結婚する</a:t>
            </a:r>
            <a:r>
              <a:rPr b="1" lang="en" sz="2400">
                <a:solidFill>
                  <a:srgbClr val="FF0000"/>
                </a:solidFill>
              </a:rPr>
              <a:t>って</a:t>
            </a:r>
            <a:r>
              <a:rPr lang="en" sz="2400"/>
              <a:t>（言っていた）。</a:t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82625" cy="526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/>
          <p:nvPr>
            <p:ph type="title"/>
          </p:nvPr>
        </p:nvSpPr>
        <p:spPr>
          <a:xfrm>
            <a:off x="311700" y="309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～って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80" name="Google Shape;180;p34"/>
          <p:cNvSpPr txBox="1"/>
          <p:nvPr>
            <p:ph idx="1" type="body"/>
          </p:nvPr>
        </p:nvSpPr>
        <p:spPr>
          <a:xfrm>
            <a:off x="311700" y="1152475"/>
            <a:ext cx="8520600" cy="38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3. About name  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さき：あの、これはなん</a:t>
            </a:r>
            <a:r>
              <a:rPr b="1" lang="en" sz="2400"/>
              <a:t>と</a:t>
            </a:r>
            <a:r>
              <a:rPr lang="en" sz="2400"/>
              <a:t>いう食べ物ですか？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店員：あぁ、サムゲタンという韓国のスープです。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さき：ねえ、これ、なん</a:t>
            </a:r>
            <a:r>
              <a:rPr b="1" lang="en" sz="2400">
                <a:solidFill>
                  <a:srgbClr val="FF0000"/>
                </a:solidFill>
              </a:rPr>
              <a:t>て</a:t>
            </a:r>
            <a:r>
              <a:rPr lang="en" sz="2400"/>
              <a:t>いう食べ物？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　キム：サムゲタンっていう韓国のスープ。</a:t>
            </a: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 txBox="1"/>
          <p:nvPr>
            <p:ph type="title"/>
          </p:nvPr>
        </p:nvSpPr>
        <p:spPr>
          <a:xfrm>
            <a:off x="311700" y="309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～って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86" name="Google Shape;186;p35"/>
          <p:cNvSpPr txBox="1"/>
          <p:nvPr>
            <p:ph idx="1" type="body"/>
          </p:nvPr>
        </p:nvSpPr>
        <p:spPr>
          <a:xfrm>
            <a:off x="311700" y="1152475"/>
            <a:ext cx="8520600" cy="38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2. When you want to hear more details. 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さき：ねえ、ユニバに行こう！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けん：ユニバ</a:t>
            </a:r>
            <a:r>
              <a:rPr b="1" lang="en" sz="2400">
                <a:solidFill>
                  <a:srgbClr val="FF0000"/>
                </a:solidFill>
              </a:rPr>
              <a:t>って</a:t>
            </a:r>
            <a:r>
              <a:rPr lang="en" sz="2400"/>
              <a:t>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さき：Universal Studio Japanのこと。来週の水曜はどう？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けん：あぁ、USJか。来週の水曜</a:t>
            </a:r>
            <a:r>
              <a:rPr b="1" lang="en" sz="2400">
                <a:solidFill>
                  <a:srgbClr val="FF0000"/>
                </a:solidFill>
              </a:rPr>
              <a:t>って</a:t>
            </a:r>
            <a:r>
              <a:rPr lang="en" sz="2400"/>
              <a:t>、何日？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　さき：１０月１０日だよ。</a:t>
            </a:r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語順変化　Word Order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7"/>
          <p:cNvSpPr txBox="1"/>
          <p:nvPr>
            <p:ph type="title"/>
          </p:nvPr>
        </p:nvSpPr>
        <p:spPr>
          <a:xfrm>
            <a:off x="311700" y="158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</a:rPr>
              <a:t>語順変化がおきるとき</a:t>
            </a:r>
            <a:endParaRPr b="1">
              <a:solidFill>
                <a:srgbClr val="E06666"/>
              </a:solidFill>
            </a:endParaRPr>
          </a:p>
        </p:txBody>
      </p:sp>
      <p:sp>
        <p:nvSpPr>
          <p:cNvPr id="197" name="Google Shape;197;p37"/>
          <p:cNvSpPr txBox="1"/>
          <p:nvPr>
            <p:ph idx="1" type="body"/>
          </p:nvPr>
        </p:nvSpPr>
        <p:spPr>
          <a:xfrm>
            <a:off x="311700" y="826200"/>
            <a:ext cx="8520600" cy="39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１．疑問詞（question word）が最初に来る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２．感情表現が最初に来る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３．結論　→　理由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４．聞き手へのはたらきかけ（Approach to the listener）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５．Adverbs or Adberbial clauses come at the end.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8"/>
          <p:cNvSpPr txBox="1"/>
          <p:nvPr>
            <p:ph idx="1" type="body"/>
          </p:nvPr>
        </p:nvSpPr>
        <p:spPr>
          <a:xfrm>
            <a:off x="311700" y="9566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・</a:t>
            </a:r>
            <a:r>
              <a:rPr lang="en"/>
              <a:t>コーヒーを飲みますか？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・もう！あなたは何をしているんですか！？　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202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終助詞　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949750"/>
            <a:ext cx="8520600" cy="39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種類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１．か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２．よ　・　ぞ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３．ね　VS　よね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４．な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５．かな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６．っけ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７．かい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177250" y="243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5818E"/>
                </a:solidFill>
              </a:rPr>
              <a:t>か／かぁ　　　</a:t>
            </a:r>
            <a:endParaRPr b="1"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１．質問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２．ひとりごと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・今日何食べようか・・・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　・明日は休みかぁ　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177250" y="243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5818E"/>
                </a:solidFill>
              </a:rPr>
              <a:t>よ</a:t>
            </a:r>
            <a:r>
              <a:rPr b="1" lang="en">
                <a:solidFill>
                  <a:srgbClr val="45818E"/>
                </a:solidFill>
              </a:rPr>
              <a:t>　（ぞ）　</a:t>
            </a:r>
            <a:r>
              <a:rPr b="1" lang="en"/>
              <a:t>（</a:t>
            </a:r>
            <a:r>
              <a:rPr b="1" lang="en"/>
              <a:t>Notification</a:t>
            </a:r>
            <a:r>
              <a:rPr b="1" lang="en"/>
              <a:t>）</a:t>
            </a:r>
            <a:endParaRPr b="1"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１．</a:t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あの人は日本人だ</a:t>
            </a:r>
            <a:r>
              <a:rPr b="1" lang="en" sz="2400">
                <a:solidFill>
                  <a:srgbClr val="CC0000"/>
                </a:solidFill>
              </a:rPr>
              <a:t>よ</a:t>
            </a:r>
            <a:r>
              <a:rPr lang="en" sz="2400"/>
              <a:t>。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あの人は日本人だ</a:t>
            </a:r>
            <a:r>
              <a:rPr b="1" lang="en" sz="2400">
                <a:solidFill>
                  <a:srgbClr val="CC0000"/>
                </a:solidFill>
              </a:rPr>
              <a:t>ぞ</a:t>
            </a:r>
            <a:r>
              <a:rPr lang="en" sz="2400"/>
              <a:t>。（</a:t>
            </a:r>
            <a:r>
              <a:rPr lang="en" sz="2400"/>
              <a:t>だんせいてき）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でも・・・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C. こえのトーンによっては、かわいくなる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　e.g. もう、だめだぞ。</a:t>
            </a:r>
            <a:endParaRPr sz="2400"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6513" y="693150"/>
            <a:ext cx="2657475" cy="42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177250" y="243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5818E"/>
                </a:solidFill>
              </a:rPr>
              <a:t>よ　</a:t>
            </a:r>
            <a:r>
              <a:rPr b="1" lang="en"/>
              <a:t>with falling intonation→　</a:t>
            </a:r>
            <a:r>
              <a:rPr b="1" lang="en"/>
              <a:t>Irritation</a:t>
            </a:r>
            <a:endParaRPr b="1"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１．</a:t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早くして！電車くるよ</a:t>
            </a:r>
            <a:r>
              <a:rPr lang="en" sz="2400"/>
              <a:t>。⤴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わかってる</a:t>
            </a:r>
            <a:r>
              <a:rPr b="1" lang="en" sz="2400">
                <a:solidFill>
                  <a:srgbClr val="CC0000"/>
                </a:solidFill>
              </a:rPr>
              <a:t>よ</a:t>
            </a:r>
            <a:r>
              <a:rPr lang="en" sz="2400"/>
              <a:t>！⤵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177250" y="243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5818E"/>
                </a:solidFill>
              </a:rPr>
              <a:t>よ　</a:t>
            </a:r>
            <a:r>
              <a:rPr b="1" lang="en"/>
              <a:t>with falling intonation→　Invitation、request </a:t>
            </a:r>
            <a:endParaRPr b="1"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１．</a:t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明日映画見よう</a:t>
            </a:r>
            <a:r>
              <a:rPr b="1" lang="en" sz="2400">
                <a:solidFill>
                  <a:srgbClr val="CC0000"/>
                </a:solidFill>
              </a:rPr>
              <a:t>よ</a:t>
            </a:r>
            <a:r>
              <a:rPr lang="en" sz="2400"/>
              <a:t>。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この問題教えて</a:t>
            </a:r>
            <a:r>
              <a:rPr b="1" lang="en" sz="2400">
                <a:solidFill>
                  <a:srgbClr val="CC0000"/>
                </a:solidFill>
              </a:rPr>
              <a:t>よ</a:t>
            </a:r>
            <a:r>
              <a:rPr lang="en" sz="2400"/>
              <a:t>！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明日サッカー来い</a:t>
            </a:r>
            <a:r>
              <a:rPr b="1" lang="en" sz="2400">
                <a:solidFill>
                  <a:srgbClr val="FF0000"/>
                </a:solidFill>
              </a:rPr>
              <a:t>よ</a:t>
            </a:r>
            <a:r>
              <a:rPr lang="en" sz="2400"/>
              <a:t>！（だんせいてき）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177250" y="243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5818E"/>
                </a:solidFill>
              </a:rPr>
              <a:t>ね　</a:t>
            </a:r>
            <a:r>
              <a:rPr b="1" lang="en">
                <a:solidFill>
                  <a:srgbClr val="45818E"/>
                </a:solidFill>
              </a:rPr>
              <a:t>VS　よね　</a:t>
            </a:r>
            <a:endParaRPr b="1">
              <a:solidFill>
                <a:srgbClr val="45818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　　　　（Confirmation, asking for agreement）</a:t>
            </a:r>
            <a:endParaRPr b="1"/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１．</a:t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あの人は日本人だ</a:t>
            </a:r>
            <a:r>
              <a:rPr b="1" lang="en" sz="2400">
                <a:solidFill>
                  <a:srgbClr val="CC0000"/>
                </a:solidFill>
              </a:rPr>
              <a:t>ね</a:t>
            </a:r>
            <a:r>
              <a:rPr lang="en" sz="2400"/>
              <a:t>。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あの人は日本人だ</a:t>
            </a:r>
            <a:r>
              <a:rPr b="1" lang="en" sz="2400">
                <a:solidFill>
                  <a:srgbClr val="CC0000"/>
                </a:solidFill>
              </a:rPr>
              <a:t>よね</a:t>
            </a:r>
            <a:r>
              <a:rPr lang="en" sz="2400"/>
              <a:t>。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575" y="253250"/>
            <a:ext cx="73152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