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3"/>
  </p:sldMasterIdLst>
  <p:notesMasterIdLst>
    <p:notesMasterId r:id="rId5"/>
  </p:notesMasterIdLst>
  <p:sldIdLst>
    <p:sldId id="366" r:id="rId4"/>
    <p:sldId id="301" r:id="rId6"/>
    <p:sldId id="404" r:id="rId7"/>
    <p:sldId id="263" r:id="rId8"/>
    <p:sldId id="367" r:id="rId9"/>
    <p:sldId id="407" r:id="rId10"/>
    <p:sldId id="405" r:id="rId11"/>
    <p:sldId id="402" r:id="rId12"/>
    <p:sldId id="403" r:id="rId13"/>
    <p:sldId id="368" r:id="rId14"/>
    <p:sldId id="406" r:id="rId15"/>
    <p:sldId id="458" r:id="rId16"/>
    <p:sldId id="410" r:id="rId17"/>
    <p:sldId id="447" r:id="rId18"/>
    <p:sldId id="448" r:id="rId19"/>
    <p:sldId id="408" r:id="rId20"/>
    <p:sldId id="409" r:id="rId21"/>
    <p:sldId id="449" r:id="rId22"/>
    <p:sldId id="507" r:id="rId23"/>
    <p:sldId id="508" r:id="rId24"/>
    <p:sldId id="529" r:id="rId25"/>
    <p:sldId id="450" r:id="rId26"/>
    <p:sldId id="509" r:id="rId27"/>
    <p:sldId id="510" r:id="rId28"/>
    <p:sldId id="451" r:id="rId29"/>
    <p:sldId id="452" r:id="rId30"/>
    <p:sldId id="512" r:id="rId31"/>
    <p:sldId id="511" r:id="rId32"/>
    <p:sldId id="453" r:id="rId33"/>
    <p:sldId id="513" r:id="rId34"/>
    <p:sldId id="514" r:id="rId35"/>
    <p:sldId id="454" r:id="rId36"/>
    <p:sldId id="515" r:id="rId37"/>
    <p:sldId id="455" r:id="rId38"/>
    <p:sldId id="516" r:id="rId39"/>
    <p:sldId id="456" r:id="rId40"/>
    <p:sldId id="517" r:id="rId41"/>
    <p:sldId id="268" r:id="rId42"/>
    <p:sldId id="457" r:id="rId43"/>
    <p:sldId id="336" r:id="rId44"/>
  </p:sldIdLst>
  <p:sldSz cx="9144000" cy="5143500"/>
  <p:notesSz cx="6858000" cy="9144000"/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000000"/>
    <a:srgbClr val="92D050"/>
    <a:srgbClr val="B7F3FE"/>
    <a:srgbClr val="D4F6FB"/>
    <a:srgbClr val="29A5AD"/>
    <a:srgbClr val="B37C00"/>
    <a:srgbClr val="FF00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6033"/>
    <p:restoredTop sz="94660"/>
  </p:normalViewPr>
  <p:slideViewPr>
    <p:cSldViewPr snapToGrid="0" showGuides="1">
      <p:cViewPr>
        <p:scale>
          <a:sx n="100" d="100"/>
          <a:sy n="100" d="100"/>
        </p:scale>
        <p:origin x="720" y="378"/>
      </p:cViewPr>
      <p:guideLst>
        <p:guide orient="horz" pos="167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 showFormatting="0">
    <p:cViewPr varScale="1">
      <p:scale>
        <a:sx n="1" d="1"/>
        <a:sy n="1" d="1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46" Type="http://schemas.openxmlformats.org/officeDocument/2006/relationships/viewProps" Target="viewProps.xml"/><Relationship Id="rId45" Type="http://schemas.openxmlformats.org/officeDocument/2006/relationships/presProps" Target="presProps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Tx/>
              <a:buNone/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Tx/>
              <a:buNone/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Tx/>
              <a:buNone/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81948FD-F4B5-4611-BF70-6E0EB3C2F30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410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buFont typeface="Arial" panose="020B0604020202020204" pitchFamily="34" charset="0"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819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819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buFont typeface="Arial" panose="020B0604020202020204" pitchFamily="34" charset="0"/>
              <a:buNone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819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819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buFont typeface="Arial" panose="020B0604020202020204" pitchFamily="34" charset="0"/>
              <a:buNone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638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1638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buFont typeface="Arial" panose="020B0604020202020204" pitchFamily="34" charset="0"/>
              <a:buNone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819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819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buFont typeface="Arial" panose="020B0604020202020204" pitchFamily="34" charset="0"/>
              <a:buNone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819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819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buFont typeface="Arial" panose="020B0604020202020204" pitchFamily="34" charset="0"/>
              <a:buNone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819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819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buFont typeface="Arial" panose="020B0604020202020204" pitchFamily="34" charset="0"/>
              <a:buNone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819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819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buFont typeface="Arial" panose="020B0604020202020204" pitchFamily="34" charset="0"/>
              <a:buNone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819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819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buFont typeface="Arial" panose="020B0604020202020204" pitchFamily="34" charset="0"/>
              <a:buNone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819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819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buFont typeface="Arial" panose="020B0604020202020204" pitchFamily="34" charset="0"/>
              <a:buNone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433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1434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buFont typeface="Arial" panose="020B0604020202020204" pitchFamily="34" charset="0"/>
              <a:buNone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14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614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buFont typeface="Arial" panose="020B0604020202020204" pitchFamily="34" charset="0"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819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819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buFont typeface="Arial" panose="020B0604020202020204" pitchFamily="34" charset="0"/>
              <a:buNone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819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819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buFont typeface="Arial" panose="020B0604020202020204" pitchFamily="34" charset="0"/>
              <a:buNone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819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819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buFont typeface="Arial" panose="020B0604020202020204" pitchFamily="34" charset="0"/>
              <a:buNone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433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1434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buFont typeface="Arial" panose="020B0604020202020204" pitchFamily="34" charset="0"/>
              <a:buNone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819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819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buFont typeface="Arial" panose="020B0604020202020204" pitchFamily="34" charset="0"/>
              <a:buNone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819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819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buFont typeface="Arial" panose="020B0604020202020204" pitchFamily="34" charset="0"/>
              <a:buNone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819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819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buFont typeface="Arial" panose="020B0604020202020204" pitchFamily="34" charset="0"/>
              <a:buNone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819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819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buFont typeface="Arial" panose="020B0604020202020204" pitchFamily="34" charset="0"/>
              <a:buNone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433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1434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buFont typeface="Arial" panose="020B0604020202020204" pitchFamily="34" charset="0"/>
              <a:buNone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819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819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buFont typeface="Arial" panose="020B0604020202020204" pitchFamily="34" charset="0"/>
              <a:buNone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819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819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buFont typeface="Arial" panose="020B0604020202020204" pitchFamily="34" charset="0"/>
              <a:buNone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819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819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buFont typeface="Arial" panose="020B0604020202020204" pitchFamily="34" charset="0"/>
              <a:buNone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433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1434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buFont typeface="Arial" panose="020B0604020202020204" pitchFamily="34" charset="0"/>
              <a:buNone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819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819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buFont typeface="Arial" panose="020B0604020202020204" pitchFamily="34" charset="0"/>
              <a:buNone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433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1434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buFont typeface="Arial" panose="020B0604020202020204" pitchFamily="34" charset="0"/>
              <a:buNone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819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819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buFont typeface="Arial" panose="020B0604020202020204" pitchFamily="34" charset="0"/>
              <a:buNone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433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1434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buFont typeface="Arial" panose="020B0604020202020204" pitchFamily="34" charset="0"/>
              <a:buNone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819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819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buFont typeface="Arial" panose="020B0604020202020204" pitchFamily="34" charset="0"/>
              <a:buNone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433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1434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buFont typeface="Arial" panose="020B0604020202020204" pitchFamily="34" charset="0"/>
              <a:buNone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7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2771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3277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buFont typeface="Arial" panose="020B0604020202020204" pitchFamily="34" charset="0"/>
              <a:buNone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843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1843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buFont typeface="Arial" panose="020B0604020202020204" pitchFamily="34" charset="0"/>
              <a:buNone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819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819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buFont typeface="Arial" panose="020B0604020202020204" pitchFamily="34" charset="0"/>
              <a:buNone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024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1024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buFont typeface="Arial" panose="020B0604020202020204" pitchFamily="34" charset="0"/>
              <a:buNone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819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819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buFont typeface="Arial" panose="020B0604020202020204" pitchFamily="34" charset="0"/>
              <a:buNone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819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819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buFont typeface="Arial" panose="020B0604020202020204" pitchFamily="34" charset="0"/>
              <a:buNone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819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819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buFont typeface="Arial" panose="020B0604020202020204" pitchFamily="34" charset="0"/>
              <a:buNone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819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819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buFont typeface="Arial" panose="020B0604020202020204" pitchFamily="34" charset="0"/>
              <a:buNone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819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819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buFont typeface="Arial" panose="020B0604020202020204" pitchFamily="34" charset="0"/>
              <a:buNone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90B93FC-073E-46BD-A8AC-B5E24021FFFB}" type="datetimeFigureOut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CA1F3DE-0871-4FA9-9198-DA54B70E27C4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90B93FC-073E-46BD-A8AC-B5E24021FFFB}" type="datetimeFigureOut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CA1F3DE-0871-4FA9-9198-DA54B70E27C4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buFont typeface="Arial" panose="020B0604020202020204" pitchFamily="34" charset="0"/>
              <a:buNone/>
              <a:defRPr sz="14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90B93FC-073E-46BD-A8AC-B5E24021FFFB}" type="datetimeFigureOut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0" hangingPunct="0">
              <a:buFont typeface="Arial" panose="020B0604020202020204" pitchFamily="34" charset="0"/>
              <a:buNone/>
              <a:defRPr sz="14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buFont typeface="Arial" panose="020B0604020202020204" pitchFamily="34" charset="0"/>
              <a:buNone/>
              <a:defRPr sz="14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CA1F3DE-0871-4FA9-9198-DA54B70E27C4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buFont typeface="Arial" panose="020B0604020202020204" pitchFamily="34" charset="0"/>
              <a:buNone/>
              <a:defRPr sz="14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90B93FC-073E-46BD-A8AC-B5E24021FFFB}" type="datetimeFigureOut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0" hangingPunct="0">
              <a:buFont typeface="Arial" panose="020B0604020202020204" pitchFamily="34" charset="0"/>
              <a:buNone/>
              <a:defRPr sz="14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buFont typeface="Arial" panose="020B0604020202020204" pitchFamily="34" charset="0"/>
              <a:buNone/>
              <a:defRPr sz="14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CA1F3DE-0871-4FA9-9198-DA54B70E27C4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.sv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9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0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0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4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175"/>
            <a:ext cx="9144000" cy="4475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5" name="图片 11" descr="图片包含 绿色, 就坐&#13;&#10;&#13;&#10;已生成高可信度的说明"/>
          <p:cNvPicPr>
            <a:picLocks noChangeAspect="1"/>
          </p:cNvPicPr>
          <p:nvPr/>
        </p:nvPicPr>
        <p:blipFill>
          <a:blip r:embed="rId2"/>
          <a:srcRect t="33424"/>
          <a:stretch>
            <a:fillRect/>
          </a:stretch>
        </p:blipFill>
        <p:spPr>
          <a:xfrm>
            <a:off x="0" y="3114675"/>
            <a:ext cx="9144000" cy="2028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6" name="图片 19"/>
          <p:cNvPicPr>
            <a:picLocks noChangeAspect="1"/>
          </p:cNvPicPr>
          <p:nvPr/>
        </p:nvPicPr>
        <p:blipFill>
          <a:blip r:embed="rId3"/>
          <a:srcRect l="63437" t="51762" r="21016" b="20282"/>
          <a:stretch>
            <a:fillRect/>
          </a:stretch>
        </p:blipFill>
        <p:spPr>
          <a:xfrm>
            <a:off x="5400675" y="3619500"/>
            <a:ext cx="1420813" cy="852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8" name="图片 13"/>
          <p:cNvPicPr>
            <a:picLocks noChangeAspect="1"/>
          </p:cNvPicPr>
          <p:nvPr/>
        </p:nvPicPr>
        <p:blipFill>
          <a:blip r:embed="rId4"/>
          <a:srcRect t="34370"/>
          <a:stretch>
            <a:fillRect/>
          </a:stretch>
        </p:blipFill>
        <p:spPr>
          <a:xfrm>
            <a:off x="0" y="3143250"/>
            <a:ext cx="9144000" cy="2000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9" name="图片 21"/>
          <p:cNvPicPr>
            <a:picLocks noChangeAspect="1"/>
          </p:cNvPicPr>
          <p:nvPr/>
        </p:nvPicPr>
        <p:blipFill>
          <a:blip r:embed="rId5"/>
          <a:srcRect l="10312" t="81250" r="77917"/>
          <a:stretch>
            <a:fillRect/>
          </a:stretch>
        </p:blipFill>
        <p:spPr>
          <a:xfrm>
            <a:off x="920750" y="4546600"/>
            <a:ext cx="1125538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0" name="图片 15"/>
          <p:cNvPicPr>
            <a:picLocks noChangeAspect="1"/>
          </p:cNvPicPr>
          <p:nvPr/>
        </p:nvPicPr>
        <p:blipFill>
          <a:blip r:embed="rId6"/>
          <a:srcRect l="66980" t="23482" r="6561"/>
          <a:stretch>
            <a:fillRect/>
          </a:stretch>
        </p:blipFill>
        <p:spPr>
          <a:xfrm>
            <a:off x="6292850" y="3382963"/>
            <a:ext cx="1828800" cy="17605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标题 1"/>
          <p:cNvSpPr txBox="1"/>
          <p:nvPr/>
        </p:nvSpPr>
        <p:spPr bwMode="auto">
          <a:xfrm>
            <a:off x="1747838" y="1497965"/>
            <a:ext cx="5648325" cy="777875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j-cs"/>
              </a:rPr>
              <a:t>Family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j-cs"/>
              </a:rPr>
              <a:t>家庭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j-cs"/>
              </a:rPr>
              <a:t>jiā tíng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j-cs"/>
              </a:rPr>
              <a:t> 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j-cs"/>
            </a:endParaRPr>
          </a:p>
        </p:txBody>
      </p:sp>
      <p:sp>
        <p:nvSpPr>
          <p:cNvPr id="7" name="副标题 2"/>
          <p:cNvSpPr txBox="1"/>
          <p:nvPr/>
        </p:nvSpPr>
        <p:spPr bwMode="auto">
          <a:xfrm>
            <a:off x="4260215" y="4421505"/>
            <a:ext cx="2241550" cy="2714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.黑体-韩语" pitchFamily="82" charset="-122"/>
              </a:rPr>
              <a:t>    LI Xin Yu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.黑体-韩语" pitchFamily="82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F3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2850" y="1346200"/>
            <a:ext cx="1883410" cy="2660650"/>
          </a:xfrm>
          <a:prstGeom prst="rect">
            <a:avLst/>
          </a:prstGeom>
        </p:spPr>
      </p:pic>
      <p:pic>
        <p:nvPicPr>
          <p:cNvPr id="7171" name="图片 32"/>
          <p:cNvPicPr>
            <a:picLocks noChangeAspect="1"/>
          </p:cNvPicPr>
          <p:nvPr/>
        </p:nvPicPr>
        <p:blipFill>
          <a:blip r:embed="rId2"/>
          <a:srcRect l="66302" r="13042" b="61336"/>
          <a:stretch>
            <a:fillRect/>
          </a:stretch>
        </p:blipFill>
        <p:spPr>
          <a:xfrm>
            <a:off x="7853363" y="1104900"/>
            <a:ext cx="1290637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图片 32"/>
          <p:cNvPicPr>
            <a:picLocks noChangeAspect="1"/>
          </p:cNvPicPr>
          <p:nvPr/>
        </p:nvPicPr>
        <p:blipFill>
          <a:blip r:embed="rId2"/>
          <a:srcRect l="66302" b="61336"/>
          <a:stretch>
            <a:fillRect/>
          </a:stretch>
        </p:blipFill>
        <p:spPr>
          <a:xfrm>
            <a:off x="3978275" y="174625"/>
            <a:ext cx="2103438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图片 30"/>
          <p:cNvPicPr>
            <a:picLocks noChangeAspect="1"/>
          </p:cNvPicPr>
          <p:nvPr/>
        </p:nvPicPr>
        <p:blipFill>
          <a:blip r:embed="rId3"/>
          <a:srcRect r="62396" b="33789"/>
          <a:stretch>
            <a:fillRect/>
          </a:stretch>
        </p:blipFill>
        <p:spPr>
          <a:xfrm>
            <a:off x="0" y="3175"/>
            <a:ext cx="1892300" cy="1041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4" name="图片 32"/>
          <p:cNvPicPr>
            <a:picLocks noChangeAspect="1"/>
          </p:cNvPicPr>
          <p:nvPr/>
        </p:nvPicPr>
        <p:blipFill>
          <a:blip r:embed="rId2"/>
          <a:srcRect l="66302" b="61336"/>
          <a:stretch>
            <a:fillRect/>
          </a:stretch>
        </p:blipFill>
        <p:spPr>
          <a:xfrm>
            <a:off x="7337425" y="0"/>
            <a:ext cx="2105025" cy="754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2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" t="1" r="59384" b="-232"/>
          <a:stretch>
            <a:fillRect/>
          </a:stretch>
        </p:blipFill>
        <p:spPr bwMode="auto">
          <a:xfrm>
            <a:off x="1" y="-118690"/>
            <a:ext cx="2298181" cy="1915741"/>
          </a:xfrm>
          <a:custGeom>
            <a:avLst/>
            <a:gdLst>
              <a:gd name="connsiteX0" fmla="*/ 0 w 2298181"/>
              <a:gd name="connsiteY0" fmla="*/ 0 h 1915742"/>
              <a:gd name="connsiteX1" fmla="*/ 383693 w 2298181"/>
              <a:gd name="connsiteY1" fmla="*/ 0 h 1915742"/>
              <a:gd name="connsiteX2" fmla="*/ 383693 w 2298181"/>
              <a:gd name="connsiteY2" fmla="*/ 118691 h 1915742"/>
              <a:gd name="connsiteX3" fmla="*/ 2298181 w 2298181"/>
              <a:gd name="connsiteY3" fmla="*/ 118691 h 1915742"/>
              <a:gd name="connsiteX4" fmla="*/ 2298181 w 2298181"/>
              <a:gd name="connsiteY4" fmla="*/ 1915742 h 1915742"/>
              <a:gd name="connsiteX5" fmla="*/ 0 w 2298181"/>
              <a:gd name="connsiteY5" fmla="*/ 1915742 h 1915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8181" h="1915742">
                <a:moveTo>
                  <a:pt x="0" y="0"/>
                </a:moveTo>
                <a:lnTo>
                  <a:pt x="383693" y="0"/>
                </a:lnTo>
                <a:lnTo>
                  <a:pt x="383693" y="118691"/>
                </a:lnTo>
                <a:lnTo>
                  <a:pt x="2298181" y="118691"/>
                </a:lnTo>
                <a:lnTo>
                  <a:pt x="2298181" y="1915742"/>
                </a:lnTo>
                <a:lnTo>
                  <a:pt x="0" y="191574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图片 33"/>
          <p:cNvPicPr>
            <a:picLocks noChangeAspect="1"/>
          </p:cNvPicPr>
          <p:nvPr/>
        </p:nvPicPr>
        <p:blipFill>
          <a:blip r:embed="rId4"/>
          <a:srcRect t="75710"/>
          <a:stretch>
            <a:fillRect/>
          </a:stretch>
        </p:blipFill>
        <p:spPr>
          <a:xfrm>
            <a:off x="0" y="4795838"/>
            <a:ext cx="9144000" cy="309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3" name="图片 34"/>
          <p:cNvPicPr>
            <a:picLocks noChangeAspect="1"/>
          </p:cNvPicPr>
          <p:nvPr/>
        </p:nvPicPr>
        <p:blipFill>
          <a:blip r:embed="rId5"/>
          <a:srcRect t="81570"/>
          <a:stretch>
            <a:fillRect/>
          </a:stretch>
        </p:blipFill>
        <p:spPr>
          <a:xfrm>
            <a:off x="0" y="4619625"/>
            <a:ext cx="9144000" cy="527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3669030" y="1167765"/>
            <a:ext cx="210439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7200"/>
              <a:t>姐姐</a:t>
            </a:r>
            <a:endParaRPr lang="zh-CN" altLang="en-US"/>
          </a:p>
          <a:p>
            <a:endParaRPr lang="en-US" altLang="zh-CN"/>
          </a:p>
        </p:txBody>
      </p:sp>
      <p:sp>
        <p:nvSpPr>
          <p:cNvPr id="5" name="文本框 4"/>
          <p:cNvSpPr txBox="1"/>
          <p:nvPr/>
        </p:nvSpPr>
        <p:spPr>
          <a:xfrm>
            <a:off x="3978275" y="824230"/>
            <a:ext cx="2032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jiě     ji</a:t>
            </a:r>
            <a:r>
              <a:rPr lang="en-US" altLang="zh-CN" sz="2800"/>
              <a:t>e</a:t>
            </a:r>
            <a:r>
              <a:rPr lang="zh-CN" altLang="en-US" sz="2400"/>
              <a:t> </a:t>
            </a:r>
            <a:endParaRPr lang="zh-CN" altLang="en-US" sz="2400"/>
          </a:p>
        </p:txBody>
      </p:sp>
      <p:sp>
        <p:nvSpPr>
          <p:cNvPr id="6" name="文本框 5"/>
          <p:cNvSpPr txBox="1"/>
          <p:nvPr/>
        </p:nvSpPr>
        <p:spPr>
          <a:xfrm>
            <a:off x="3669030" y="3333115"/>
            <a:ext cx="23272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7200"/>
              <a:t>妹妹</a:t>
            </a:r>
            <a:endParaRPr lang="zh-CN" altLang="en-US" sz="7200"/>
          </a:p>
        </p:txBody>
      </p:sp>
      <p:sp>
        <p:nvSpPr>
          <p:cNvPr id="8" name="文本框 7"/>
          <p:cNvSpPr txBox="1"/>
          <p:nvPr/>
        </p:nvSpPr>
        <p:spPr>
          <a:xfrm>
            <a:off x="3830320" y="2900045"/>
            <a:ext cx="23990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mèi   m</a:t>
            </a:r>
            <a:r>
              <a:rPr lang="en-US" altLang="zh-CN" sz="2800"/>
              <a:t>e</a:t>
            </a:r>
            <a:r>
              <a:rPr lang="zh-CN" altLang="en-US" sz="2800"/>
              <a:t>i </a:t>
            </a:r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601970" y="1645285"/>
            <a:ext cx="27730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older sister</a:t>
            </a:r>
            <a:endParaRPr lang="en-US" altLang="zh-CN" sz="2800"/>
          </a:p>
        </p:txBody>
      </p:sp>
      <p:sp>
        <p:nvSpPr>
          <p:cNvPr id="2" name="文本框 1"/>
          <p:cNvSpPr txBox="1"/>
          <p:nvPr/>
        </p:nvSpPr>
        <p:spPr>
          <a:xfrm>
            <a:off x="5601970" y="3759835"/>
            <a:ext cx="27730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younger sister</a:t>
            </a:r>
            <a:endParaRPr lang="en-US" altLang="zh-CN" sz="2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F3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7171" name="图片 32"/>
          <p:cNvPicPr>
            <a:picLocks noChangeAspect="1"/>
          </p:cNvPicPr>
          <p:nvPr/>
        </p:nvPicPr>
        <p:blipFill>
          <a:blip r:embed="rId1"/>
          <a:srcRect l="66302" r="13042" b="61336"/>
          <a:stretch>
            <a:fillRect/>
          </a:stretch>
        </p:blipFill>
        <p:spPr>
          <a:xfrm>
            <a:off x="7853363" y="1104900"/>
            <a:ext cx="1290637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图片 32"/>
          <p:cNvPicPr>
            <a:picLocks noChangeAspect="1"/>
          </p:cNvPicPr>
          <p:nvPr/>
        </p:nvPicPr>
        <p:blipFill>
          <a:blip r:embed="rId1"/>
          <a:srcRect l="66302" b="61336"/>
          <a:stretch>
            <a:fillRect/>
          </a:stretch>
        </p:blipFill>
        <p:spPr>
          <a:xfrm>
            <a:off x="3978275" y="174625"/>
            <a:ext cx="2103438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图片 30"/>
          <p:cNvPicPr>
            <a:picLocks noChangeAspect="1"/>
          </p:cNvPicPr>
          <p:nvPr/>
        </p:nvPicPr>
        <p:blipFill>
          <a:blip r:embed="rId2"/>
          <a:srcRect r="62396" b="33789"/>
          <a:stretch>
            <a:fillRect/>
          </a:stretch>
        </p:blipFill>
        <p:spPr>
          <a:xfrm>
            <a:off x="0" y="3175"/>
            <a:ext cx="1892300" cy="1041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4" name="图片 32"/>
          <p:cNvPicPr>
            <a:picLocks noChangeAspect="1"/>
          </p:cNvPicPr>
          <p:nvPr/>
        </p:nvPicPr>
        <p:blipFill>
          <a:blip r:embed="rId1"/>
          <a:srcRect l="66302" b="61336"/>
          <a:stretch>
            <a:fillRect/>
          </a:stretch>
        </p:blipFill>
        <p:spPr>
          <a:xfrm>
            <a:off x="7337425" y="0"/>
            <a:ext cx="2105025" cy="754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24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" t="1" r="59384" b="-232"/>
          <a:stretch>
            <a:fillRect/>
          </a:stretch>
        </p:blipFill>
        <p:spPr bwMode="auto">
          <a:xfrm>
            <a:off x="1" y="-118690"/>
            <a:ext cx="2298181" cy="1915741"/>
          </a:xfrm>
          <a:custGeom>
            <a:avLst/>
            <a:gdLst>
              <a:gd name="connsiteX0" fmla="*/ 0 w 2298181"/>
              <a:gd name="connsiteY0" fmla="*/ 0 h 1915742"/>
              <a:gd name="connsiteX1" fmla="*/ 383693 w 2298181"/>
              <a:gd name="connsiteY1" fmla="*/ 0 h 1915742"/>
              <a:gd name="connsiteX2" fmla="*/ 383693 w 2298181"/>
              <a:gd name="connsiteY2" fmla="*/ 118691 h 1915742"/>
              <a:gd name="connsiteX3" fmla="*/ 2298181 w 2298181"/>
              <a:gd name="connsiteY3" fmla="*/ 118691 h 1915742"/>
              <a:gd name="connsiteX4" fmla="*/ 2298181 w 2298181"/>
              <a:gd name="connsiteY4" fmla="*/ 1915742 h 1915742"/>
              <a:gd name="connsiteX5" fmla="*/ 0 w 2298181"/>
              <a:gd name="connsiteY5" fmla="*/ 1915742 h 1915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8181" h="1915742">
                <a:moveTo>
                  <a:pt x="0" y="0"/>
                </a:moveTo>
                <a:lnTo>
                  <a:pt x="383693" y="0"/>
                </a:lnTo>
                <a:lnTo>
                  <a:pt x="383693" y="118691"/>
                </a:lnTo>
                <a:lnTo>
                  <a:pt x="2298181" y="118691"/>
                </a:lnTo>
                <a:lnTo>
                  <a:pt x="2298181" y="1915742"/>
                </a:lnTo>
                <a:lnTo>
                  <a:pt x="0" y="191574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图片 33"/>
          <p:cNvPicPr>
            <a:picLocks noChangeAspect="1"/>
          </p:cNvPicPr>
          <p:nvPr/>
        </p:nvPicPr>
        <p:blipFill>
          <a:blip r:embed="rId3"/>
          <a:srcRect t="75710"/>
          <a:stretch>
            <a:fillRect/>
          </a:stretch>
        </p:blipFill>
        <p:spPr>
          <a:xfrm>
            <a:off x="0" y="4795838"/>
            <a:ext cx="9144000" cy="309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3" name="图片 34"/>
          <p:cNvPicPr>
            <a:picLocks noChangeAspect="1"/>
          </p:cNvPicPr>
          <p:nvPr/>
        </p:nvPicPr>
        <p:blipFill>
          <a:blip r:embed="rId4"/>
          <a:srcRect t="81570"/>
          <a:stretch>
            <a:fillRect/>
          </a:stretch>
        </p:blipFill>
        <p:spPr>
          <a:xfrm>
            <a:off x="0" y="4619625"/>
            <a:ext cx="9144000" cy="527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3669030" y="1833245"/>
            <a:ext cx="210439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7200"/>
              <a:t>照片</a:t>
            </a:r>
            <a:endParaRPr lang="zh-CN" altLang="en-US"/>
          </a:p>
          <a:p>
            <a:endParaRPr lang="en-US" altLang="zh-CN"/>
          </a:p>
        </p:txBody>
      </p:sp>
      <p:sp>
        <p:nvSpPr>
          <p:cNvPr id="5" name="文本框 4"/>
          <p:cNvSpPr txBox="1"/>
          <p:nvPr/>
        </p:nvSpPr>
        <p:spPr>
          <a:xfrm>
            <a:off x="3752850" y="1515745"/>
            <a:ext cx="21996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zhào    piàn    </a:t>
            </a:r>
            <a:endParaRPr lang="zh-CN" altLang="en-US" sz="2400"/>
          </a:p>
        </p:txBody>
      </p:sp>
      <p:sp>
        <p:nvSpPr>
          <p:cNvPr id="10" name="文本框 9"/>
          <p:cNvSpPr txBox="1"/>
          <p:nvPr/>
        </p:nvSpPr>
        <p:spPr>
          <a:xfrm>
            <a:off x="5688330" y="2372995"/>
            <a:ext cx="27730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picture</a:t>
            </a:r>
            <a:r>
              <a:rPr lang="zh-CN" altLang="en-US" sz="2800"/>
              <a:t>；</a:t>
            </a:r>
            <a:r>
              <a:rPr lang="en-US" altLang="zh-CN" sz="2800"/>
              <a:t>photo</a:t>
            </a:r>
            <a:endParaRPr lang="en-US" altLang="zh-CN" sz="2800"/>
          </a:p>
        </p:txBody>
      </p:sp>
      <p:pic>
        <p:nvPicPr>
          <p:cNvPr id="2" name="图片 1" descr="C:/Users/13298/AppData/Local/Temp/kaimatting_20190928054350/output_20190928054403..pngoutput_20190928054403."/>
          <p:cNvPicPr>
            <a:picLocks noChangeAspect="1"/>
          </p:cNvPicPr>
          <p:nvPr/>
        </p:nvPicPr>
        <p:blipFill>
          <a:blip r:embed="rId5">
            <a:clrChange>
              <a:clrFrom>
                <a:srgbClr val="4787DE">
                  <a:alpha val="100000"/>
                </a:srgbClr>
              </a:clrFrom>
              <a:clrTo>
                <a:srgbClr val="4787DE">
                  <a:alpha val="100000"/>
                  <a:alpha val="0"/>
                </a:srgbClr>
              </a:clrTo>
            </a:clrChange>
          </a:blip>
          <a:srcRect b="9144"/>
          <a:stretch>
            <a:fillRect/>
          </a:stretch>
        </p:blipFill>
        <p:spPr>
          <a:xfrm>
            <a:off x="260985" y="1150303"/>
            <a:ext cx="3492500" cy="25209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25525" y="296354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2" name="Picture 6" descr="https://timgsa.baidu.com/timg?image&amp;quality=80&amp;size=b9999_10000&amp;sec=1521896323476&amp;di=f62c83e135524dbf61280a9447ba8476&amp;imgtype=0&amp;src=http%3A%2F%2Fpic127.nipic.com%2Ffile%2F20170424%2F1529049_203211996000_2.jpg"/>
          <p:cNvPicPr>
            <a:picLocks noChangeAspect="1"/>
          </p:cNvPicPr>
          <p:nvPr/>
        </p:nvPicPr>
        <p:blipFill>
          <a:blip r:embed="rId1"/>
          <a:srcRect t="9827" r="833" b="984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3" name="矩形 3"/>
          <p:cNvSpPr/>
          <p:nvPr/>
        </p:nvSpPr>
        <p:spPr>
          <a:xfrm>
            <a:off x="533400" y="628650"/>
            <a:ext cx="8077200" cy="3876675"/>
          </a:xfrm>
          <a:prstGeom prst="rect">
            <a:avLst/>
          </a:prstGeom>
          <a:solidFill>
            <a:schemeClr val="bg1">
              <a:alpha val="78038"/>
            </a:schemeClr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/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107758" y="699453"/>
            <a:ext cx="711708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Please draw your family tree in Chinese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15366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388" y="1717675"/>
            <a:ext cx="3473450" cy="2228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 descr="1996074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5000" y="1102995"/>
            <a:ext cx="3790315" cy="3790315"/>
          </a:xfrm>
          <a:prstGeom prst="rect">
            <a:avLst/>
          </a:prstGeom>
        </p:spPr>
      </p:pic>
      <p:sp>
        <p:nvSpPr>
          <p:cNvPr id="3" name="流程图: 过程 2"/>
          <p:cNvSpPr/>
          <p:nvPr/>
        </p:nvSpPr>
        <p:spPr>
          <a:xfrm>
            <a:off x="2655570" y="1511935"/>
            <a:ext cx="958850" cy="497205"/>
          </a:xfrm>
          <a:prstGeom prst="flowChartProcess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爸爸</a:t>
            </a:r>
            <a:endParaRPr kumimoji="0" lang="zh-CN" alt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流程图: 过程 3"/>
          <p:cNvSpPr/>
          <p:nvPr/>
        </p:nvSpPr>
        <p:spPr>
          <a:xfrm>
            <a:off x="1294130" y="1958340"/>
            <a:ext cx="1051560" cy="569595"/>
          </a:xfrm>
          <a:prstGeom prst="flowChartProcess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妈妈</a:t>
            </a:r>
            <a:endParaRPr kumimoji="0" lang="zh-CN" alt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流程图: 过程 5"/>
          <p:cNvSpPr/>
          <p:nvPr/>
        </p:nvSpPr>
        <p:spPr>
          <a:xfrm>
            <a:off x="1294130" y="2693670"/>
            <a:ext cx="943610" cy="583565"/>
          </a:xfrm>
          <a:prstGeom prst="flowChartProcess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我</a:t>
            </a:r>
            <a:endParaRPr kumimoji="0" lang="zh-CN" alt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F3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7171" name="图片 32"/>
          <p:cNvPicPr>
            <a:picLocks noChangeAspect="1"/>
          </p:cNvPicPr>
          <p:nvPr/>
        </p:nvPicPr>
        <p:blipFill>
          <a:blip r:embed="rId1"/>
          <a:srcRect l="66302" r="13042" b="61336"/>
          <a:stretch>
            <a:fillRect/>
          </a:stretch>
        </p:blipFill>
        <p:spPr>
          <a:xfrm>
            <a:off x="7853363" y="1104900"/>
            <a:ext cx="1290637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图片 32"/>
          <p:cNvPicPr>
            <a:picLocks noChangeAspect="1"/>
          </p:cNvPicPr>
          <p:nvPr/>
        </p:nvPicPr>
        <p:blipFill>
          <a:blip r:embed="rId1"/>
          <a:srcRect l="66302" b="61336"/>
          <a:stretch>
            <a:fillRect/>
          </a:stretch>
        </p:blipFill>
        <p:spPr>
          <a:xfrm>
            <a:off x="3978275" y="174625"/>
            <a:ext cx="2103438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图片 30"/>
          <p:cNvPicPr>
            <a:picLocks noChangeAspect="1"/>
          </p:cNvPicPr>
          <p:nvPr/>
        </p:nvPicPr>
        <p:blipFill>
          <a:blip r:embed="rId2"/>
          <a:srcRect r="62396" b="33789"/>
          <a:stretch>
            <a:fillRect/>
          </a:stretch>
        </p:blipFill>
        <p:spPr>
          <a:xfrm>
            <a:off x="0" y="3175"/>
            <a:ext cx="1892300" cy="1041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4" name="图片 32"/>
          <p:cNvPicPr>
            <a:picLocks noChangeAspect="1"/>
          </p:cNvPicPr>
          <p:nvPr/>
        </p:nvPicPr>
        <p:blipFill>
          <a:blip r:embed="rId1"/>
          <a:srcRect l="66302" b="61336"/>
          <a:stretch>
            <a:fillRect/>
          </a:stretch>
        </p:blipFill>
        <p:spPr>
          <a:xfrm>
            <a:off x="7337425" y="0"/>
            <a:ext cx="2105025" cy="754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24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" t="1" r="59384" b="-232"/>
          <a:stretch>
            <a:fillRect/>
          </a:stretch>
        </p:blipFill>
        <p:spPr bwMode="auto">
          <a:xfrm>
            <a:off x="1" y="-118690"/>
            <a:ext cx="2298181" cy="1915741"/>
          </a:xfrm>
          <a:custGeom>
            <a:avLst/>
            <a:gdLst>
              <a:gd name="connsiteX0" fmla="*/ 0 w 2298181"/>
              <a:gd name="connsiteY0" fmla="*/ 0 h 1915742"/>
              <a:gd name="connsiteX1" fmla="*/ 383693 w 2298181"/>
              <a:gd name="connsiteY1" fmla="*/ 0 h 1915742"/>
              <a:gd name="connsiteX2" fmla="*/ 383693 w 2298181"/>
              <a:gd name="connsiteY2" fmla="*/ 118691 h 1915742"/>
              <a:gd name="connsiteX3" fmla="*/ 2298181 w 2298181"/>
              <a:gd name="connsiteY3" fmla="*/ 118691 h 1915742"/>
              <a:gd name="connsiteX4" fmla="*/ 2298181 w 2298181"/>
              <a:gd name="connsiteY4" fmla="*/ 1915742 h 1915742"/>
              <a:gd name="connsiteX5" fmla="*/ 0 w 2298181"/>
              <a:gd name="connsiteY5" fmla="*/ 1915742 h 1915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8181" h="1915742">
                <a:moveTo>
                  <a:pt x="0" y="0"/>
                </a:moveTo>
                <a:lnTo>
                  <a:pt x="383693" y="0"/>
                </a:lnTo>
                <a:lnTo>
                  <a:pt x="383693" y="118691"/>
                </a:lnTo>
                <a:lnTo>
                  <a:pt x="2298181" y="118691"/>
                </a:lnTo>
                <a:lnTo>
                  <a:pt x="2298181" y="1915742"/>
                </a:lnTo>
                <a:lnTo>
                  <a:pt x="0" y="191574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图片 33"/>
          <p:cNvPicPr>
            <a:picLocks noChangeAspect="1"/>
          </p:cNvPicPr>
          <p:nvPr/>
        </p:nvPicPr>
        <p:blipFill>
          <a:blip r:embed="rId3"/>
          <a:srcRect t="75710"/>
          <a:stretch>
            <a:fillRect/>
          </a:stretch>
        </p:blipFill>
        <p:spPr>
          <a:xfrm>
            <a:off x="0" y="4795838"/>
            <a:ext cx="9144000" cy="309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3" name="图片 34"/>
          <p:cNvPicPr>
            <a:picLocks noChangeAspect="1"/>
          </p:cNvPicPr>
          <p:nvPr/>
        </p:nvPicPr>
        <p:blipFill>
          <a:blip r:embed="rId4"/>
          <a:srcRect t="81570"/>
          <a:stretch>
            <a:fillRect/>
          </a:stretch>
        </p:blipFill>
        <p:spPr>
          <a:xfrm>
            <a:off x="0" y="4619625"/>
            <a:ext cx="9144000" cy="527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19075" y="522605"/>
            <a:ext cx="41421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Grammer </a:t>
            </a:r>
            <a:r>
              <a:rPr lang="zh-CN" altLang="en-US" sz="2800"/>
              <a:t>个（gè </a:t>
            </a:r>
            <a:r>
              <a:rPr lang="en-US" altLang="zh-CN" sz="2800"/>
              <a:t>/ge)</a:t>
            </a:r>
            <a:endParaRPr lang="en-US" altLang="zh-CN" sz="2800"/>
          </a:p>
        </p:txBody>
      </p:sp>
      <p:sp>
        <p:nvSpPr>
          <p:cNvPr id="8" name="文本框 7"/>
          <p:cNvSpPr txBox="1"/>
          <p:nvPr/>
        </p:nvSpPr>
        <p:spPr>
          <a:xfrm>
            <a:off x="118745" y="1104900"/>
            <a:ext cx="881570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In Chinese a numeral is usually not followed immediately by a noun. </a:t>
            </a:r>
            <a:endParaRPr lang="zh-CN" altLang="en-US" sz="2400"/>
          </a:p>
          <a:p>
            <a:r>
              <a:rPr lang="zh-CN" altLang="en-US" sz="2400"/>
              <a:t>          </a:t>
            </a:r>
            <a:endParaRPr lang="zh-CN" altLang="en-US" sz="2400"/>
          </a:p>
          <a:p>
            <a:r>
              <a:rPr lang="zh-CN" altLang="en-US" sz="2400"/>
              <a:t>          </a:t>
            </a:r>
            <a:r>
              <a:rPr lang="en-US" altLang="zh-CN" sz="2400"/>
              <a:t>(1)</a:t>
            </a:r>
            <a:r>
              <a:rPr lang="zh-CN" altLang="en-US" sz="2400"/>
              <a:t>number </a:t>
            </a:r>
            <a:r>
              <a:rPr lang="en-US" altLang="zh-CN" sz="2400"/>
              <a:t>+ </a:t>
            </a:r>
            <a:r>
              <a:rPr lang="zh-CN" altLang="en-US" sz="2400">
                <a:sym typeface="+mn-ea"/>
              </a:rPr>
              <a:t>measure word </a:t>
            </a:r>
            <a:r>
              <a:rPr lang="en-US" altLang="zh-CN" sz="2400">
                <a:sym typeface="+mn-ea"/>
              </a:rPr>
              <a:t>+</a:t>
            </a:r>
            <a:r>
              <a:rPr lang="zh-CN" altLang="en-US" sz="2400"/>
              <a:t> </a:t>
            </a:r>
            <a:r>
              <a:rPr lang="en-US" altLang="zh-CN" sz="2400"/>
              <a:t>a </a:t>
            </a:r>
            <a:r>
              <a:rPr lang="zh-CN" altLang="en-US" sz="2400"/>
              <a:t>noun. </a:t>
            </a:r>
            <a:endParaRPr lang="zh-CN" altLang="en-US" sz="2400"/>
          </a:p>
          <a:p>
            <a:r>
              <a:rPr lang="zh-CN" altLang="en-US" sz="2400"/>
              <a:t>          </a:t>
            </a:r>
            <a:r>
              <a:rPr lang="en-US" altLang="zh-CN" sz="2400"/>
              <a:t>(2)</a:t>
            </a:r>
            <a:r>
              <a:rPr lang="zh-CN" altLang="en-US" sz="2400"/>
              <a:t>demonstrative pronoun </a:t>
            </a:r>
            <a:r>
              <a:rPr lang="en-US" altLang="zh-CN" sz="2400"/>
              <a:t>+ </a:t>
            </a:r>
            <a:r>
              <a:rPr lang="zh-CN" altLang="en-US" sz="2400">
                <a:sym typeface="+mn-ea"/>
              </a:rPr>
              <a:t>measure</a:t>
            </a:r>
            <a:r>
              <a:rPr lang="zh-CN" altLang="en-US" sz="2400"/>
              <a:t> word </a:t>
            </a:r>
            <a:r>
              <a:rPr lang="en-US" altLang="zh-CN" sz="2400"/>
              <a:t>+ </a:t>
            </a:r>
            <a:r>
              <a:rPr lang="zh-CN" altLang="en-US" sz="2400"/>
              <a:t>a noun.</a:t>
            </a:r>
            <a:endParaRPr lang="zh-CN" altLang="en-US" sz="2400"/>
          </a:p>
          <a:p>
            <a:endParaRPr lang="zh-CN" altLang="en-US" sz="2400"/>
          </a:p>
          <a:p>
            <a:r>
              <a:rPr lang="zh-CN" altLang="en-US" sz="2400"/>
              <a:t>个</a:t>
            </a:r>
            <a:r>
              <a:rPr lang="zh-CN" altLang="en-US" sz="2400">
                <a:sym typeface="+mn-ea"/>
              </a:rPr>
              <a:t>（gè </a:t>
            </a:r>
            <a:r>
              <a:rPr lang="en-US" altLang="zh-CN" sz="2400">
                <a:sym typeface="+mn-ea"/>
              </a:rPr>
              <a:t>/ge)</a:t>
            </a:r>
            <a:r>
              <a:rPr lang="zh-CN" altLang="en-US" sz="2400"/>
              <a:t> is the single most common measure word in Chinese. It is also sometimes</a:t>
            </a:r>
            <a:r>
              <a:rPr lang="zh-CN" altLang="en-US" sz="2400">
                <a:solidFill>
                  <a:srgbClr val="FF0000"/>
                </a:solidFill>
              </a:rPr>
              <a:t> used as a substitute for other measure words.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3" name="右箭头 2"/>
          <p:cNvSpPr/>
          <p:nvPr/>
        </p:nvSpPr>
        <p:spPr>
          <a:xfrm>
            <a:off x="3906520" y="790575"/>
            <a:ext cx="684530" cy="7556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62805" y="643890"/>
            <a:ext cx="19589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measure word</a:t>
            </a:r>
            <a:endParaRPr lang="en-US" altLang="zh-CN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F3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7171" name="图片 32"/>
          <p:cNvPicPr>
            <a:picLocks noChangeAspect="1"/>
          </p:cNvPicPr>
          <p:nvPr/>
        </p:nvPicPr>
        <p:blipFill>
          <a:blip r:embed="rId1"/>
          <a:srcRect l="66302" r="13042" b="61336"/>
          <a:stretch>
            <a:fillRect/>
          </a:stretch>
        </p:blipFill>
        <p:spPr>
          <a:xfrm>
            <a:off x="7853363" y="1104900"/>
            <a:ext cx="1290637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图片 32"/>
          <p:cNvPicPr>
            <a:picLocks noChangeAspect="1"/>
          </p:cNvPicPr>
          <p:nvPr/>
        </p:nvPicPr>
        <p:blipFill>
          <a:blip r:embed="rId1"/>
          <a:srcRect l="66302" b="61336"/>
          <a:stretch>
            <a:fillRect/>
          </a:stretch>
        </p:blipFill>
        <p:spPr>
          <a:xfrm>
            <a:off x="3978275" y="174625"/>
            <a:ext cx="2103438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图片 30"/>
          <p:cNvPicPr>
            <a:picLocks noChangeAspect="1"/>
          </p:cNvPicPr>
          <p:nvPr/>
        </p:nvPicPr>
        <p:blipFill>
          <a:blip r:embed="rId2"/>
          <a:srcRect r="62396" b="33789"/>
          <a:stretch>
            <a:fillRect/>
          </a:stretch>
        </p:blipFill>
        <p:spPr>
          <a:xfrm>
            <a:off x="0" y="3175"/>
            <a:ext cx="1892300" cy="1041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4" name="图片 32"/>
          <p:cNvPicPr>
            <a:picLocks noChangeAspect="1"/>
          </p:cNvPicPr>
          <p:nvPr/>
        </p:nvPicPr>
        <p:blipFill>
          <a:blip r:embed="rId1"/>
          <a:srcRect l="66302" b="61336"/>
          <a:stretch>
            <a:fillRect/>
          </a:stretch>
        </p:blipFill>
        <p:spPr>
          <a:xfrm>
            <a:off x="7337425" y="0"/>
            <a:ext cx="2105025" cy="754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24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" t="1" r="59384" b="-232"/>
          <a:stretch>
            <a:fillRect/>
          </a:stretch>
        </p:blipFill>
        <p:spPr bwMode="auto">
          <a:xfrm>
            <a:off x="1" y="-118690"/>
            <a:ext cx="2298181" cy="1915741"/>
          </a:xfrm>
          <a:custGeom>
            <a:avLst/>
            <a:gdLst>
              <a:gd name="connsiteX0" fmla="*/ 0 w 2298181"/>
              <a:gd name="connsiteY0" fmla="*/ 0 h 1915742"/>
              <a:gd name="connsiteX1" fmla="*/ 383693 w 2298181"/>
              <a:gd name="connsiteY1" fmla="*/ 0 h 1915742"/>
              <a:gd name="connsiteX2" fmla="*/ 383693 w 2298181"/>
              <a:gd name="connsiteY2" fmla="*/ 118691 h 1915742"/>
              <a:gd name="connsiteX3" fmla="*/ 2298181 w 2298181"/>
              <a:gd name="connsiteY3" fmla="*/ 118691 h 1915742"/>
              <a:gd name="connsiteX4" fmla="*/ 2298181 w 2298181"/>
              <a:gd name="connsiteY4" fmla="*/ 1915742 h 1915742"/>
              <a:gd name="connsiteX5" fmla="*/ 0 w 2298181"/>
              <a:gd name="connsiteY5" fmla="*/ 1915742 h 1915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8181" h="1915742">
                <a:moveTo>
                  <a:pt x="0" y="0"/>
                </a:moveTo>
                <a:lnTo>
                  <a:pt x="383693" y="0"/>
                </a:lnTo>
                <a:lnTo>
                  <a:pt x="383693" y="118691"/>
                </a:lnTo>
                <a:lnTo>
                  <a:pt x="2298181" y="118691"/>
                </a:lnTo>
                <a:lnTo>
                  <a:pt x="2298181" y="1915742"/>
                </a:lnTo>
                <a:lnTo>
                  <a:pt x="0" y="191574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图片 33"/>
          <p:cNvPicPr>
            <a:picLocks noChangeAspect="1"/>
          </p:cNvPicPr>
          <p:nvPr/>
        </p:nvPicPr>
        <p:blipFill>
          <a:blip r:embed="rId3"/>
          <a:srcRect t="75710"/>
          <a:stretch>
            <a:fillRect/>
          </a:stretch>
        </p:blipFill>
        <p:spPr>
          <a:xfrm>
            <a:off x="0" y="4795838"/>
            <a:ext cx="9144000" cy="309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3" name="图片 34"/>
          <p:cNvPicPr>
            <a:picLocks noChangeAspect="1"/>
          </p:cNvPicPr>
          <p:nvPr/>
        </p:nvPicPr>
        <p:blipFill>
          <a:blip r:embed="rId4"/>
          <a:srcRect t="81570"/>
          <a:stretch>
            <a:fillRect/>
          </a:stretch>
        </p:blipFill>
        <p:spPr>
          <a:xfrm>
            <a:off x="0" y="4619625"/>
            <a:ext cx="9144000" cy="527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19075" y="522605"/>
            <a:ext cx="41421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Grammer </a:t>
            </a:r>
            <a:r>
              <a:rPr lang="zh-CN" altLang="en-US" sz="2800"/>
              <a:t>个</a:t>
            </a:r>
            <a:r>
              <a:rPr lang="en-US" altLang="zh-CN" sz="2800"/>
              <a:t>(</a:t>
            </a:r>
            <a:r>
              <a:rPr lang="zh-CN" altLang="en-US" sz="2800"/>
              <a:t>gè </a:t>
            </a:r>
            <a:r>
              <a:rPr lang="en-US" altLang="zh-CN" sz="2800"/>
              <a:t>/ge)</a:t>
            </a:r>
            <a:endParaRPr lang="en-US" altLang="zh-CN" sz="2800"/>
          </a:p>
        </p:txBody>
      </p:sp>
      <p:sp>
        <p:nvSpPr>
          <p:cNvPr id="8" name="文本框 7"/>
          <p:cNvSpPr txBox="1"/>
          <p:nvPr/>
        </p:nvSpPr>
        <p:spPr>
          <a:xfrm>
            <a:off x="0" y="843915"/>
            <a:ext cx="48990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r>
              <a:rPr lang="zh-CN" altLang="en-US"/>
              <a:t>    </a:t>
            </a:r>
            <a:r>
              <a:rPr lang="en-US" altLang="zh-CN" sz="2000"/>
              <a:t>(1)</a:t>
            </a:r>
            <a:r>
              <a:rPr lang="zh-CN" altLang="en-US" sz="2000"/>
              <a:t>number </a:t>
            </a:r>
            <a:r>
              <a:rPr lang="en-US" altLang="zh-CN" sz="2000"/>
              <a:t>+ </a:t>
            </a:r>
            <a:r>
              <a:rPr lang="zh-CN" altLang="en-US" sz="2000">
                <a:sym typeface="+mn-ea"/>
              </a:rPr>
              <a:t>measure word </a:t>
            </a:r>
            <a:r>
              <a:rPr lang="en-US" altLang="zh-CN" sz="2000">
                <a:sym typeface="+mn-ea"/>
              </a:rPr>
              <a:t>+</a:t>
            </a:r>
            <a:r>
              <a:rPr lang="zh-CN" altLang="en-US" sz="2000"/>
              <a:t> </a:t>
            </a:r>
            <a:r>
              <a:rPr lang="en-US" altLang="zh-CN" sz="2000"/>
              <a:t>a </a:t>
            </a:r>
            <a:r>
              <a:rPr lang="zh-CN" altLang="en-US" sz="2000"/>
              <a:t>noun. </a:t>
            </a:r>
            <a:endParaRPr lang="zh-CN" altLang="en-US" sz="2000"/>
          </a:p>
          <a:p>
            <a:r>
              <a:rPr lang="zh-CN" altLang="en-US"/>
              <a:t>          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22630" y="1612900"/>
            <a:ext cx="7434580" cy="2768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</a:t>
            </a:r>
            <a:r>
              <a:rPr lang="zh-CN" altLang="en-US"/>
              <a:t>、</a:t>
            </a:r>
            <a:r>
              <a:rPr lang="zh-CN" altLang="en-US" sz="2800"/>
              <a:t>一个人</a:t>
            </a:r>
            <a:r>
              <a:rPr lang="zh-CN" altLang="en-US"/>
              <a:t>（</a:t>
            </a:r>
            <a:r>
              <a:rPr lang="zh-CN" altLang="en-US">
                <a:sym typeface="+mn-ea"/>
              </a:rPr>
              <a:t>yí g</a:t>
            </a:r>
            <a:r>
              <a:rPr lang="en-US" altLang="zh-CN">
                <a:sym typeface="+mn-ea"/>
              </a:rPr>
              <a:t>e</a:t>
            </a:r>
            <a:r>
              <a:rPr lang="zh-CN" altLang="en-US">
                <a:sym typeface="+mn-ea"/>
              </a:rPr>
              <a:t> rén）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      </a:t>
            </a:r>
            <a:r>
              <a:rPr lang="en-US" altLang="zh-CN">
                <a:sym typeface="+mn-ea"/>
              </a:rPr>
              <a:t>a person</a:t>
            </a:r>
            <a:endParaRPr lang="zh-CN" altLang="en-US"/>
          </a:p>
          <a:p>
            <a:endParaRPr lang="en-US" altLang="zh-CN"/>
          </a:p>
          <a:p>
            <a:r>
              <a:rPr lang="en-US" altLang="zh-CN"/>
              <a:t>2</a:t>
            </a:r>
            <a:r>
              <a:rPr lang="zh-CN" altLang="en-US"/>
              <a:t>、</a:t>
            </a:r>
            <a:r>
              <a:rPr lang="zh-CN" altLang="en-US" sz="2800"/>
              <a:t>一个学生</a:t>
            </a:r>
            <a:r>
              <a:rPr lang="zh-CN" altLang="en-US"/>
              <a:t>（yí g</a:t>
            </a:r>
            <a:r>
              <a:rPr lang="en-US" altLang="zh-CN"/>
              <a:t>e</a:t>
            </a:r>
            <a:r>
              <a:rPr lang="zh-CN" altLang="en-US"/>
              <a:t> xué shēng）</a:t>
            </a:r>
            <a:endParaRPr lang="zh-CN" altLang="en-US"/>
          </a:p>
          <a:p>
            <a:r>
              <a:rPr lang="zh-CN" altLang="en-US"/>
              <a:t>      </a:t>
            </a:r>
            <a:r>
              <a:rPr lang="en-US" altLang="zh-CN"/>
              <a:t>a student</a:t>
            </a:r>
            <a:endParaRPr lang="en-US" altLang="zh-CN"/>
          </a:p>
          <a:p>
            <a:r>
              <a:rPr lang="zh-CN" altLang="en-US"/>
              <a:t> </a:t>
            </a:r>
            <a:endParaRPr lang="zh-CN" altLang="en-US"/>
          </a:p>
          <a:p>
            <a:r>
              <a:rPr lang="en-US" altLang="zh-CN"/>
              <a:t>3</a:t>
            </a:r>
            <a:r>
              <a:rPr lang="zh-CN" altLang="en-US"/>
              <a:t>、</a:t>
            </a:r>
            <a:r>
              <a:rPr lang="zh-CN" altLang="en-US" sz="2800"/>
              <a:t>一个老师</a:t>
            </a:r>
            <a:r>
              <a:rPr lang="zh-CN" altLang="en-US"/>
              <a:t>（yí g</a:t>
            </a:r>
            <a:r>
              <a:rPr lang="en-US" altLang="zh-CN"/>
              <a:t>e</a:t>
            </a:r>
            <a:r>
              <a:rPr lang="zh-CN" altLang="en-US"/>
              <a:t> lǎo shī）</a:t>
            </a:r>
            <a:endParaRPr lang="zh-CN" altLang="en-US"/>
          </a:p>
          <a:p>
            <a:r>
              <a:rPr lang="zh-CN" altLang="en-US"/>
              <a:t>      </a:t>
            </a:r>
            <a:r>
              <a:rPr lang="en-US" altLang="zh-CN"/>
              <a:t>a teacher</a:t>
            </a:r>
            <a:r>
              <a:rPr lang="zh-CN" altLang="en-US"/>
              <a:t> </a:t>
            </a:r>
            <a:endParaRPr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F3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7171" name="图片 32"/>
          <p:cNvPicPr>
            <a:picLocks noChangeAspect="1"/>
          </p:cNvPicPr>
          <p:nvPr/>
        </p:nvPicPr>
        <p:blipFill>
          <a:blip r:embed="rId1"/>
          <a:srcRect l="66302" r="13042" b="61336"/>
          <a:stretch>
            <a:fillRect/>
          </a:stretch>
        </p:blipFill>
        <p:spPr>
          <a:xfrm>
            <a:off x="7853363" y="1104900"/>
            <a:ext cx="1290637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图片 32"/>
          <p:cNvPicPr>
            <a:picLocks noChangeAspect="1"/>
          </p:cNvPicPr>
          <p:nvPr/>
        </p:nvPicPr>
        <p:blipFill>
          <a:blip r:embed="rId1"/>
          <a:srcRect l="66302" b="61336"/>
          <a:stretch>
            <a:fillRect/>
          </a:stretch>
        </p:blipFill>
        <p:spPr>
          <a:xfrm>
            <a:off x="3978275" y="174625"/>
            <a:ext cx="2103438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图片 30"/>
          <p:cNvPicPr>
            <a:picLocks noChangeAspect="1"/>
          </p:cNvPicPr>
          <p:nvPr/>
        </p:nvPicPr>
        <p:blipFill>
          <a:blip r:embed="rId2"/>
          <a:srcRect r="62396" b="33789"/>
          <a:stretch>
            <a:fillRect/>
          </a:stretch>
        </p:blipFill>
        <p:spPr>
          <a:xfrm>
            <a:off x="0" y="3175"/>
            <a:ext cx="1892300" cy="1041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4" name="图片 32"/>
          <p:cNvPicPr>
            <a:picLocks noChangeAspect="1"/>
          </p:cNvPicPr>
          <p:nvPr/>
        </p:nvPicPr>
        <p:blipFill>
          <a:blip r:embed="rId1"/>
          <a:srcRect l="66302" b="61336"/>
          <a:stretch>
            <a:fillRect/>
          </a:stretch>
        </p:blipFill>
        <p:spPr>
          <a:xfrm>
            <a:off x="7337425" y="0"/>
            <a:ext cx="2105025" cy="754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24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" t="1" r="59384" b="-232"/>
          <a:stretch>
            <a:fillRect/>
          </a:stretch>
        </p:blipFill>
        <p:spPr bwMode="auto">
          <a:xfrm>
            <a:off x="1" y="-118690"/>
            <a:ext cx="2298181" cy="1915741"/>
          </a:xfrm>
          <a:custGeom>
            <a:avLst/>
            <a:gdLst>
              <a:gd name="connsiteX0" fmla="*/ 0 w 2298181"/>
              <a:gd name="connsiteY0" fmla="*/ 0 h 1915742"/>
              <a:gd name="connsiteX1" fmla="*/ 383693 w 2298181"/>
              <a:gd name="connsiteY1" fmla="*/ 0 h 1915742"/>
              <a:gd name="connsiteX2" fmla="*/ 383693 w 2298181"/>
              <a:gd name="connsiteY2" fmla="*/ 118691 h 1915742"/>
              <a:gd name="connsiteX3" fmla="*/ 2298181 w 2298181"/>
              <a:gd name="connsiteY3" fmla="*/ 118691 h 1915742"/>
              <a:gd name="connsiteX4" fmla="*/ 2298181 w 2298181"/>
              <a:gd name="connsiteY4" fmla="*/ 1915742 h 1915742"/>
              <a:gd name="connsiteX5" fmla="*/ 0 w 2298181"/>
              <a:gd name="connsiteY5" fmla="*/ 1915742 h 1915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8181" h="1915742">
                <a:moveTo>
                  <a:pt x="0" y="0"/>
                </a:moveTo>
                <a:lnTo>
                  <a:pt x="383693" y="0"/>
                </a:lnTo>
                <a:lnTo>
                  <a:pt x="383693" y="118691"/>
                </a:lnTo>
                <a:lnTo>
                  <a:pt x="2298181" y="118691"/>
                </a:lnTo>
                <a:lnTo>
                  <a:pt x="2298181" y="1915742"/>
                </a:lnTo>
                <a:lnTo>
                  <a:pt x="0" y="191574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图片 33"/>
          <p:cNvPicPr>
            <a:picLocks noChangeAspect="1"/>
          </p:cNvPicPr>
          <p:nvPr/>
        </p:nvPicPr>
        <p:blipFill>
          <a:blip r:embed="rId3"/>
          <a:srcRect t="75710"/>
          <a:stretch>
            <a:fillRect/>
          </a:stretch>
        </p:blipFill>
        <p:spPr>
          <a:xfrm>
            <a:off x="0" y="4795838"/>
            <a:ext cx="9144000" cy="309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3" name="图片 34"/>
          <p:cNvPicPr>
            <a:picLocks noChangeAspect="1"/>
          </p:cNvPicPr>
          <p:nvPr/>
        </p:nvPicPr>
        <p:blipFill>
          <a:blip r:embed="rId4"/>
          <a:srcRect t="81570"/>
          <a:stretch>
            <a:fillRect/>
          </a:stretch>
        </p:blipFill>
        <p:spPr>
          <a:xfrm>
            <a:off x="0" y="4619625"/>
            <a:ext cx="9144000" cy="527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19075" y="522605"/>
            <a:ext cx="41421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Grammer </a:t>
            </a:r>
            <a:r>
              <a:rPr lang="zh-CN" altLang="en-US" sz="2800"/>
              <a:t>个（gè </a:t>
            </a:r>
            <a:r>
              <a:rPr lang="en-US" altLang="zh-CN" sz="2800"/>
              <a:t>/ge)</a:t>
            </a:r>
            <a:endParaRPr lang="en-US" altLang="zh-CN" sz="2800"/>
          </a:p>
        </p:txBody>
      </p:sp>
      <p:sp>
        <p:nvSpPr>
          <p:cNvPr id="8" name="文本框 7"/>
          <p:cNvSpPr txBox="1"/>
          <p:nvPr/>
        </p:nvSpPr>
        <p:spPr>
          <a:xfrm>
            <a:off x="0" y="883285"/>
            <a:ext cx="7225665" cy="1229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r>
              <a:rPr lang="zh-CN" altLang="en-US"/>
              <a:t>   </a:t>
            </a:r>
            <a:r>
              <a:rPr lang="zh-CN" altLang="en-US" sz="2000"/>
              <a:t> </a:t>
            </a:r>
            <a:r>
              <a:rPr lang="en-US" altLang="zh-CN" sz="2000">
                <a:sym typeface="+mn-ea"/>
              </a:rPr>
              <a:t>(2)</a:t>
            </a:r>
            <a:r>
              <a:rPr lang="zh-CN" altLang="en-US" sz="2000">
                <a:sym typeface="+mn-ea"/>
              </a:rPr>
              <a:t>demonstrative pronoun </a:t>
            </a:r>
            <a:r>
              <a:rPr lang="en-US" altLang="zh-CN" sz="2000">
                <a:sym typeface="+mn-ea"/>
              </a:rPr>
              <a:t>+ </a:t>
            </a:r>
            <a:r>
              <a:rPr lang="zh-CN" altLang="en-US" sz="2000">
                <a:sym typeface="+mn-ea"/>
              </a:rPr>
              <a:t>measure</a:t>
            </a:r>
            <a:r>
              <a:rPr lang="zh-CN" altLang="en-US" sz="2000">
                <a:sym typeface="+mn-ea"/>
              </a:rPr>
              <a:t> word </a:t>
            </a:r>
            <a:r>
              <a:rPr lang="en-US" altLang="zh-CN" sz="2000">
                <a:sym typeface="+mn-ea"/>
              </a:rPr>
              <a:t>+ </a:t>
            </a:r>
            <a:r>
              <a:rPr lang="zh-CN" altLang="en-US" sz="2000">
                <a:sym typeface="+mn-ea"/>
              </a:rPr>
              <a:t>a noun.</a:t>
            </a:r>
            <a:endParaRPr lang="zh-CN" altLang="en-US" sz="2000"/>
          </a:p>
          <a:p>
            <a:r>
              <a:rPr lang="zh-CN" altLang="en-US"/>
              <a:t> </a:t>
            </a:r>
            <a:endParaRPr lang="zh-CN" altLang="en-US"/>
          </a:p>
          <a:p>
            <a:r>
              <a:rPr lang="zh-CN" altLang="en-US"/>
              <a:t>          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95020" y="1860550"/>
            <a:ext cx="7434580" cy="2338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</a:t>
            </a:r>
            <a:r>
              <a:rPr lang="zh-CN" altLang="en-US"/>
              <a:t>、</a:t>
            </a:r>
            <a:r>
              <a:rPr lang="zh-CN" altLang="en-US" sz="2800"/>
              <a:t>这个孩子</a:t>
            </a:r>
            <a:r>
              <a:rPr lang="zh-CN" altLang="en-US"/>
              <a:t>（zhè g</a:t>
            </a:r>
            <a:r>
              <a:rPr lang="en-US" altLang="zh-CN"/>
              <a:t>e</a:t>
            </a:r>
            <a:r>
              <a:rPr lang="zh-CN" altLang="en-US"/>
              <a:t> hái z</a:t>
            </a:r>
            <a:r>
              <a:rPr lang="en-US" altLang="zh-CN"/>
              <a:t>i</a:t>
            </a:r>
            <a:r>
              <a:rPr lang="zh-CN" altLang="en-US"/>
              <a:t> </a:t>
            </a:r>
            <a:r>
              <a:rPr lang="zh-CN" altLang="en-US">
                <a:sym typeface="+mn-ea"/>
              </a:rPr>
              <a:t>）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      </a:t>
            </a:r>
            <a:r>
              <a:rPr lang="en-US" altLang="zh-CN">
                <a:sym typeface="+mn-ea"/>
              </a:rPr>
              <a:t>this child</a:t>
            </a:r>
            <a:endParaRPr lang="zh-CN" altLang="en-US"/>
          </a:p>
          <a:p>
            <a:endParaRPr lang="en-US" altLang="zh-CN"/>
          </a:p>
          <a:p>
            <a:r>
              <a:rPr lang="en-US" altLang="zh-CN"/>
              <a:t>2</a:t>
            </a:r>
            <a:r>
              <a:rPr lang="zh-CN" altLang="en-US"/>
              <a:t>、</a:t>
            </a:r>
            <a:r>
              <a:rPr lang="zh-CN" altLang="en-US" sz="2800"/>
              <a:t>那个男学生</a:t>
            </a:r>
            <a:r>
              <a:rPr lang="zh-CN" altLang="en-US"/>
              <a:t>（nà g</a:t>
            </a:r>
            <a:r>
              <a:rPr lang="en-US" altLang="zh-CN"/>
              <a:t>e</a:t>
            </a:r>
            <a:r>
              <a:rPr lang="zh-CN" altLang="en-US"/>
              <a:t> nán xué sh</a:t>
            </a:r>
            <a:r>
              <a:rPr lang="en-US" altLang="zh-CN"/>
              <a:t>e</a:t>
            </a:r>
            <a:r>
              <a:rPr lang="zh-CN" altLang="en-US"/>
              <a:t>ng ）</a:t>
            </a:r>
            <a:endParaRPr lang="zh-CN" altLang="en-US"/>
          </a:p>
          <a:p>
            <a:r>
              <a:rPr lang="zh-CN" altLang="en-US"/>
              <a:t>      </a:t>
            </a:r>
            <a:r>
              <a:rPr lang="en-US" altLang="zh-CN"/>
              <a:t>that male student</a:t>
            </a:r>
            <a:endParaRPr lang="en-US" altLang="zh-CN"/>
          </a:p>
          <a:p>
            <a:r>
              <a:rPr lang="zh-CN" altLang="en-US"/>
              <a:t> 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F3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7171" name="图片 32"/>
          <p:cNvPicPr>
            <a:picLocks noChangeAspect="1"/>
          </p:cNvPicPr>
          <p:nvPr/>
        </p:nvPicPr>
        <p:blipFill>
          <a:blip r:embed="rId1"/>
          <a:srcRect l="66302" r="13042" b="61336"/>
          <a:stretch>
            <a:fillRect/>
          </a:stretch>
        </p:blipFill>
        <p:spPr>
          <a:xfrm>
            <a:off x="7853363" y="1104900"/>
            <a:ext cx="1290637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图片 30"/>
          <p:cNvPicPr>
            <a:picLocks noChangeAspect="1"/>
          </p:cNvPicPr>
          <p:nvPr/>
        </p:nvPicPr>
        <p:blipFill>
          <a:blip r:embed="rId2"/>
          <a:srcRect r="62396" b="33789"/>
          <a:stretch>
            <a:fillRect/>
          </a:stretch>
        </p:blipFill>
        <p:spPr>
          <a:xfrm>
            <a:off x="0" y="3175"/>
            <a:ext cx="1892300" cy="1041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4" name="图片 32"/>
          <p:cNvPicPr>
            <a:picLocks noChangeAspect="1"/>
          </p:cNvPicPr>
          <p:nvPr/>
        </p:nvPicPr>
        <p:blipFill>
          <a:blip r:embed="rId1"/>
          <a:srcRect l="66302" b="61336"/>
          <a:stretch>
            <a:fillRect/>
          </a:stretch>
        </p:blipFill>
        <p:spPr>
          <a:xfrm>
            <a:off x="7337425" y="0"/>
            <a:ext cx="2105025" cy="754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24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" t="1" r="59384" b="-232"/>
          <a:stretch>
            <a:fillRect/>
          </a:stretch>
        </p:blipFill>
        <p:spPr bwMode="auto">
          <a:xfrm>
            <a:off x="1" y="-118690"/>
            <a:ext cx="2298181" cy="1915741"/>
          </a:xfrm>
          <a:custGeom>
            <a:avLst/>
            <a:gdLst>
              <a:gd name="connsiteX0" fmla="*/ 0 w 2298181"/>
              <a:gd name="connsiteY0" fmla="*/ 0 h 1915742"/>
              <a:gd name="connsiteX1" fmla="*/ 383693 w 2298181"/>
              <a:gd name="connsiteY1" fmla="*/ 0 h 1915742"/>
              <a:gd name="connsiteX2" fmla="*/ 383693 w 2298181"/>
              <a:gd name="connsiteY2" fmla="*/ 118691 h 1915742"/>
              <a:gd name="connsiteX3" fmla="*/ 2298181 w 2298181"/>
              <a:gd name="connsiteY3" fmla="*/ 118691 h 1915742"/>
              <a:gd name="connsiteX4" fmla="*/ 2298181 w 2298181"/>
              <a:gd name="connsiteY4" fmla="*/ 1915742 h 1915742"/>
              <a:gd name="connsiteX5" fmla="*/ 0 w 2298181"/>
              <a:gd name="connsiteY5" fmla="*/ 1915742 h 1915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8181" h="1915742">
                <a:moveTo>
                  <a:pt x="0" y="0"/>
                </a:moveTo>
                <a:lnTo>
                  <a:pt x="383693" y="0"/>
                </a:lnTo>
                <a:lnTo>
                  <a:pt x="383693" y="118691"/>
                </a:lnTo>
                <a:lnTo>
                  <a:pt x="2298181" y="118691"/>
                </a:lnTo>
                <a:lnTo>
                  <a:pt x="2298181" y="1915742"/>
                </a:lnTo>
                <a:lnTo>
                  <a:pt x="0" y="191574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图片 33"/>
          <p:cNvPicPr>
            <a:picLocks noChangeAspect="1"/>
          </p:cNvPicPr>
          <p:nvPr/>
        </p:nvPicPr>
        <p:blipFill>
          <a:blip r:embed="rId3"/>
          <a:srcRect t="75710"/>
          <a:stretch>
            <a:fillRect/>
          </a:stretch>
        </p:blipFill>
        <p:spPr>
          <a:xfrm>
            <a:off x="0" y="4795838"/>
            <a:ext cx="9144000" cy="309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3" name="图片 34"/>
          <p:cNvPicPr>
            <a:picLocks noChangeAspect="1"/>
          </p:cNvPicPr>
          <p:nvPr/>
        </p:nvPicPr>
        <p:blipFill>
          <a:blip r:embed="rId4"/>
          <a:srcRect t="81570"/>
          <a:stretch>
            <a:fillRect/>
          </a:stretch>
        </p:blipFill>
        <p:spPr>
          <a:xfrm>
            <a:off x="0" y="4619625"/>
            <a:ext cx="9144000" cy="527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1370965" y="1860550"/>
            <a:ext cx="210439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7200"/>
              <a:t>这</a:t>
            </a:r>
            <a:endParaRPr lang="zh-CN" altLang="en-US"/>
          </a:p>
          <a:p>
            <a:endParaRPr lang="en-US" altLang="zh-CN"/>
          </a:p>
        </p:txBody>
      </p:sp>
      <p:sp>
        <p:nvSpPr>
          <p:cNvPr id="5" name="文本框 4"/>
          <p:cNvSpPr txBox="1"/>
          <p:nvPr/>
        </p:nvSpPr>
        <p:spPr>
          <a:xfrm>
            <a:off x="1066165" y="1400175"/>
            <a:ext cx="21996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      </a:t>
            </a:r>
            <a:r>
              <a:rPr lang="zh-CN" altLang="en-US" sz="2400"/>
              <a:t>zhè     </a:t>
            </a:r>
            <a:endParaRPr lang="zh-CN" altLang="en-US" sz="2400"/>
          </a:p>
        </p:txBody>
      </p:sp>
      <p:sp>
        <p:nvSpPr>
          <p:cNvPr id="10" name="文本框 9"/>
          <p:cNvSpPr txBox="1"/>
          <p:nvPr/>
        </p:nvSpPr>
        <p:spPr>
          <a:xfrm>
            <a:off x="2518410" y="2338070"/>
            <a:ext cx="11023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this</a:t>
            </a:r>
            <a:endParaRPr lang="en-US" altLang="zh-CN" sz="2800"/>
          </a:p>
        </p:txBody>
      </p:sp>
      <p:sp>
        <p:nvSpPr>
          <p:cNvPr id="3" name="文本框 2"/>
          <p:cNvSpPr txBox="1"/>
          <p:nvPr/>
        </p:nvSpPr>
        <p:spPr>
          <a:xfrm>
            <a:off x="4565015" y="1400175"/>
            <a:ext cx="21996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        nà </a:t>
            </a:r>
            <a:r>
              <a:rPr lang="zh-CN" altLang="en-US" sz="2400"/>
              <a:t>     </a:t>
            </a:r>
            <a:endParaRPr lang="zh-CN" altLang="en-US" sz="2400"/>
          </a:p>
        </p:txBody>
      </p:sp>
      <p:sp>
        <p:nvSpPr>
          <p:cNvPr id="6" name="文本框 5"/>
          <p:cNvSpPr txBox="1"/>
          <p:nvPr/>
        </p:nvSpPr>
        <p:spPr>
          <a:xfrm>
            <a:off x="4982845" y="1861185"/>
            <a:ext cx="210439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7200"/>
              <a:t>那</a:t>
            </a:r>
            <a:endParaRPr lang="zh-CN" altLang="en-US"/>
          </a:p>
          <a:p>
            <a:endParaRPr lang="en-US" altLang="zh-CN"/>
          </a:p>
        </p:txBody>
      </p:sp>
      <p:sp>
        <p:nvSpPr>
          <p:cNvPr id="7" name="文本框 6"/>
          <p:cNvSpPr txBox="1"/>
          <p:nvPr/>
        </p:nvSpPr>
        <p:spPr>
          <a:xfrm>
            <a:off x="6146165" y="2338705"/>
            <a:ext cx="11023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this</a:t>
            </a:r>
            <a:endParaRPr lang="en-US" altLang="zh-CN" sz="2800"/>
          </a:p>
        </p:txBody>
      </p:sp>
      <p:sp>
        <p:nvSpPr>
          <p:cNvPr id="8" name="文本框 7"/>
          <p:cNvSpPr txBox="1"/>
          <p:nvPr/>
        </p:nvSpPr>
        <p:spPr>
          <a:xfrm>
            <a:off x="833120" y="3140075"/>
            <a:ext cx="3731895" cy="1137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这个人叫李生。</a:t>
            </a:r>
            <a:endParaRPr lang="zh-CN" altLang="en-US" sz="2800"/>
          </a:p>
          <a:p>
            <a:r>
              <a:rPr lang="zh-CN" altLang="en-US" sz="2000"/>
              <a:t>zhè g</a:t>
            </a:r>
            <a:r>
              <a:rPr lang="en-US" altLang="zh-CN" sz="2000"/>
              <a:t>e</a:t>
            </a:r>
            <a:r>
              <a:rPr lang="zh-CN" altLang="en-US" sz="2000"/>
              <a:t> rén jiào </a:t>
            </a:r>
            <a:r>
              <a:rPr lang="en-US" altLang="zh-CN" sz="2000"/>
              <a:t>L</a:t>
            </a:r>
            <a:r>
              <a:rPr lang="zh-CN" altLang="en-US" sz="2000"/>
              <a:t>ǐ </a:t>
            </a:r>
            <a:r>
              <a:rPr lang="en-US" altLang="zh-CN" sz="2000"/>
              <a:t>S</a:t>
            </a:r>
            <a:r>
              <a:rPr lang="zh-CN" altLang="en-US" sz="2000"/>
              <a:t>hēng </a:t>
            </a:r>
            <a:endParaRPr lang="zh-CN" altLang="en-US" sz="2000"/>
          </a:p>
          <a:p>
            <a:r>
              <a:rPr lang="en-US" altLang="zh-CN" sz="2000"/>
              <a:t>This person is called Li Sheng.</a:t>
            </a:r>
            <a:endParaRPr lang="en-US" altLang="zh-CN" sz="2000"/>
          </a:p>
        </p:txBody>
      </p:sp>
      <p:sp>
        <p:nvSpPr>
          <p:cNvPr id="9" name="文本框 8"/>
          <p:cNvSpPr txBox="1"/>
          <p:nvPr/>
        </p:nvSpPr>
        <p:spPr>
          <a:xfrm>
            <a:off x="4414520" y="3140075"/>
            <a:ext cx="465264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那个人是李先生的女儿。</a:t>
            </a:r>
            <a:endParaRPr lang="zh-CN" altLang="en-US" sz="2800"/>
          </a:p>
          <a:p>
            <a:r>
              <a:rPr lang="zh-CN" altLang="en-US" sz="2000"/>
              <a:t>nà g</a:t>
            </a:r>
            <a:r>
              <a:rPr lang="en-US" altLang="zh-CN" sz="2000"/>
              <a:t>e</a:t>
            </a:r>
            <a:r>
              <a:rPr lang="zh-CN" altLang="en-US" sz="2000"/>
              <a:t> rén shì lǐ xiān sh</a:t>
            </a:r>
            <a:r>
              <a:rPr lang="en-US" altLang="zh-CN" sz="2000"/>
              <a:t>e</a:t>
            </a:r>
            <a:r>
              <a:rPr lang="zh-CN" altLang="en-US" sz="2000"/>
              <a:t>ng de nǚ ér 。</a:t>
            </a:r>
            <a:endParaRPr lang="zh-CN" altLang="en-US" sz="2000"/>
          </a:p>
          <a:p>
            <a:r>
              <a:rPr lang="zh-CN" altLang="en-US" sz="2000"/>
              <a:t>That person is the daughter of Mr. Li.</a:t>
            </a:r>
            <a:endParaRPr lang="zh-CN" altLang="en-US" sz="2000"/>
          </a:p>
          <a:p>
            <a:endParaRPr lang="zh-CN" altLang="en-US" sz="2000"/>
          </a:p>
        </p:txBody>
      </p:sp>
      <p:sp>
        <p:nvSpPr>
          <p:cNvPr id="11" name="文本框 10"/>
          <p:cNvSpPr txBox="1"/>
          <p:nvPr/>
        </p:nvSpPr>
        <p:spPr>
          <a:xfrm>
            <a:off x="413385" y="693420"/>
            <a:ext cx="84931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In colloquial Chinese, 这 can also be pronounced as </a:t>
            </a:r>
            <a:r>
              <a:rPr lang="zh-CN" altLang="en-US" sz="2000">
                <a:solidFill>
                  <a:srgbClr val="FF0000"/>
                </a:solidFill>
                <a:sym typeface="+mn-ea"/>
              </a:rPr>
              <a:t>zhè</a:t>
            </a:r>
            <a:r>
              <a:rPr lang="en-US" altLang="zh-CN" sz="2000">
                <a:solidFill>
                  <a:srgbClr val="FF0000"/>
                </a:solidFill>
                <a:sym typeface="+mn-ea"/>
              </a:rPr>
              <a:t>i</a:t>
            </a:r>
            <a:r>
              <a:rPr lang="zh-CN" altLang="en-US" sz="2000"/>
              <a:t> and 那 as </a:t>
            </a:r>
            <a:r>
              <a:rPr lang="en-US" altLang="zh-CN" sz="2000">
                <a:solidFill>
                  <a:srgbClr val="FF0000"/>
                </a:solidFill>
              </a:rPr>
              <a:t>n</a:t>
            </a:r>
            <a:r>
              <a:rPr lang="zh-CN" altLang="en-US" sz="2000">
                <a:solidFill>
                  <a:srgbClr val="FF0000"/>
                </a:solidFill>
                <a:sym typeface="+mn-ea"/>
              </a:rPr>
              <a:t>è</a:t>
            </a:r>
            <a:r>
              <a:rPr lang="en-US" altLang="zh-CN" sz="2000">
                <a:solidFill>
                  <a:srgbClr val="FF0000"/>
                </a:solidFill>
                <a:sym typeface="+mn-ea"/>
              </a:rPr>
              <a:t>i</a:t>
            </a:r>
            <a:r>
              <a:rPr lang="zh-CN" altLang="en-US" sz="2000"/>
              <a:t> if followed by a </a:t>
            </a:r>
            <a:r>
              <a:rPr lang="zh-CN" altLang="en-US" sz="2000">
                <a:solidFill>
                  <a:srgbClr val="FF0000"/>
                </a:solidFill>
              </a:rPr>
              <a:t>measure word</a:t>
            </a:r>
            <a:r>
              <a:rPr lang="zh-CN" altLang="en-US" sz="2000"/>
              <a:t> or </a:t>
            </a:r>
            <a:r>
              <a:rPr lang="zh-CN" altLang="en-US" sz="2000">
                <a:solidFill>
                  <a:srgbClr val="FF0000"/>
                </a:solidFill>
              </a:rPr>
              <a:t>a numeral and a measure word</a:t>
            </a:r>
            <a:r>
              <a:rPr lang="zh-CN" altLang="en-US" sz="2000"/>
              <a:t>.</a:t>
            </a:r>
            <a:endParaRPr lang="zh-CN" altLang="en-US" sz="20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F3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7171" name="图片 32"/>
          <p:cNvPicPr>
            <a:picLocks noChangeAspect="1"/>
          </p:cNvPicPr>
          <p:nvPr/>
        </p:nvPicPr>
        <p:blipFill>
          <a:blip r:embed="rId1"/>
          <a:srcRect l="66302" r="13042" b="61336"/>
          <a:stretch>
            <a:fillRect/>
          </a:stretch>
        </p:blipFill>
        <p:spPr>
          <a:xfrm>
            <a:off x="7853363" y="1104900"/>
            <a:ext cx="1290637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图片 32"/>
          <p:cNvPicPr>
            <a:picLocks noChangeAspect="1"/>
          </p:cNvPicPr>
          <p:nvPr/>
        </p:nvPicPr>
        <p:blipFill>
          <a:blip r:embed="rId1"/>
          <a:srcRect l="66302" b="61336"/>
          <a:stretch>
            <a:fillRect/>
          </a:stretch>
        </p:blipFill>
        <p:spPr>
          <a:xfrm>
            <a:off x="3978275" y="174625"/>
            <a:ext cx="2103438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图片 30"/>
          <p:cNvPicPr>
            <a:picLocks noChangeAspect="1"/>
          </p:cNvPicPr>
          <p:nvPr/>
        </p:nvPicPr>
        <p:blipFill>
          <a:blip r:embed="rId2"/>
          <a:srcRect r="62396" b="33789"/>
          <a:stretch>
            <a:fillRect/>
          </a:stretch>
        </p:blipFill>
        <p:spPr>
          <a:xfrm>
            <a:off x="0" y="3175"/>
            <a:ext cx="1892300" cy="1041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4" name="图片 32"/>
          <p:cNvPicPr>
            <a:picLocks noChangeAspect="1"/>
          </p:cNvPicPr>
          <p:nvPr/>
        </p:nvPicPr>
        <p:blipFill>
          <a:blip r:embed="rId1"/>
          <a:srcRect l="66302" b="61336"/>
          <a:stretch>
            <a:fillRect/>
          </a:stretch>
        </p:blipFill>
        <p:spPr>
          <a:xfrm>
            <a:off x="7337425" y="0"/>
            <a:ext cx="2105025" cy="754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24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" t="1" r="59384" b="-232"/>
          <a:stretch>
            <a:fillRect/>
          </a:stretch>
        </p:blipFill>
        <p:spPr bwMode="auto">
          <a:xfrm>
            <a:off x="1" y="-118690"/>
            <a:ext cx="2298181" cy="1915741"/>
          </a:xfrm>
          <a:custGeom>
            <a:avLst/>
            <a:gdLst>
              <a:gd name="connsiteX0" fmla="*/ 0 w 2298181"/>
              <a:gd name="connsiteY0" fmla="*/ 0 h 1915742"/>
              <a:gd name="connsiteX1" fmla="*/ 383693 w 2298181"/>
              <a:gd name="connsiteY1" fmla="*/ 0 h 1915742"/>
              <a:gd name="connsiteX2" fmla="*/ 383693 w 2298181"/>
              <a:gd name="connsiteY2" fmla="*/ 118691 h 1915742"/>
              <a:gd name="connsiteX3" fmla="*/ 2298181 w 2298181"/>
              <a:gd name="connsiteY3" fmla="*/ 118691 h 1915742"/>
              <a:gd name="connsiteX4" fmla="*/ 2298181 w 2298181"/>
              <a:gd name="connsiteY4" fmla="*/ 1915742 h 1915742"/>
              <a:gd name="connsiteX5" fmla="*/ 0 w 2298181"/>
              <a:gd name="connsiteY5" fmla="*/ 1915742 h 1915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8181" h="1915742">
                <a:moveTo>
                  <a:pt x="0" y="0"/>
                </a:moveTo>
                <a:lnTo>
                  <a:pt x="383693" y="0"/>
                </a:lnTo>
                <a:lnTo>
                  <a:pt x="383693" y="118691"/>
                </a:lnTo>
                <a:lnTo>
                  <a:pt x="2298181" y="118691"/>
                </a:lnTo>
                <a:lnTo>
                  <a:pt x="2298181" y="1915742"/>
                </a:lnTo>
                <a:lnTo>
                  <a:pt x="0" y="191574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图片 33"/>
          <p:cNvPicPr>
            <a:picLocks noChangeAspect="1"/>
          </p:cNvPicPr>
          <p:nvPr/>
        </p:nvPicPr>
        <p:blipFill>
          <a:blip r:embed="rId3"/>
          <a:srcRect t="75710"/>
          <a:stretch>
            <a:fillRect/>
          </a:stretch>
        </p:blipFill>
        <p:spPr>
          <a:xfrm>
            <a:off x="0" y="4795838"/>
            <a:ext cx="9144000" cy="309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3" name="图片 34"/>
          <p:cNvPicPr>
            <a:picLocks noChangeAspect="1"/>
          </p:cNvPicPr>
          <p:nvPr/>
        </p:nvPicPr>
        <p:blipFill>
          <a:blip r:embed="rId4"/>
          <a:srcRect t="81570"/>
          <a:stretch>
            <a:fillRect/>
          </a:stretch>
        </p:blipFill>
        <p:spPr>
          <a:xfrm>
            <a:off x="0" y="4619625"/>
            <a:ext cx="9144000" cy="527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3583940" y="1895475"/>
            <a:ext cx="210439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7200"/>
              <a:t>没</a:t>
            </a:r>
            <a:endParaRPr lang="zh-CN" altLang="en-US"/>
          </a:p>
          <a:p>
            <a:endParaRPr lang="en-US" altLang="zh-CN"/>
          </a:p>
        </p:txBody>
      </p:sp>
      <p:sp>
        <p:nvSpPr>
          <p:cNvPr id="5" name="文本框 4"/>
          <p:cNvSpPr txBox="1"/>
          <p:nvPr/>
        </p:nvSpPr>
        <p:spPr>
          <a:xfrm>
            <a:off x="3752850" y="1515745"/>
            <a:ext cx="21996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méi     </a:t>
            </a:r>
            <a:endParaRPr lang="zh-CN" altLang="en-US" sz="2400"/>
          </a:p>
        </p:txBody>
      </p:sp>
      <p:sp>
        <p:nvSpPr>
          <p:cNvPr id="10" name="文本框 9"/>
          <p:cNvSpPr txBox="1"/>
          <p:nvPr/>
        </p:nvSpPr>
        <p:spPr>
          <a:xfrm>
            <a:off x="4816475" y="2372360"/>
            <a:ext cx="10655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not</a:t>
            </a:r>
            <a:endParaRPr lang="en-US" altLang="zh-CN" sz="28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F3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7171" name="图片 32"/>
          <p:cNvPicPr>
            <a:picLocks noChangeAspect="1"/>
          </p:cNvPicPr>
          <p:nvPr/>
        </p:nvPicPr>
        <p:blipFill>
          <a:blip r:embed="rId1"/>
          <a:srcRect l="66302" r="13042" b="61336"/>
          <a:stretch>
            <a:fillRect/>
          </a:stretch>
        </p:blipFill>
        <p:spPr>
          <a:xfrm>
            <a:off x="7853363" y="1104900"/>
            <a:ext cx="1290637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图片 32"/>
          <p:cNvPicPr>
            <a:picLocks noChangeAspect="1"/>
          </p:cNvPicPr>
          <p:nvPr/>
        </p:nvPicPr>
        <p:blipFill>
          <a:blip r:embed="rId1"/>
          <a:srcRect l="66302" b="61336"/>
          <a:stretch>
            <a:fillRect/>
          </a:stretch>
        </p:blipFill>
        <p:spPr>
          <a:xfrm>
            <a:off x="3978275" y="174625"/>
            <a:ext cx="2103438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图片 30"/>
          <p:cNvPicPr>
            <a:picLocks noChangeAspect="1"/>
          </p:cNvPicPr>
          <p:nvPr/>
        </p:nvPicPr>
        <p:blipFill>
          <a:blip r:embed="rId2"/>
          <a:srcRect r="62396" b="33789"/>
          <a:stretch>
            <a:fillRect/>
          </a:stretch>
        </p:blipFill>
        <p:spPr>
          <a:xfrm>
            <a:off x="0" y="3175"/>
            <a:ext cx="1892300" cy="1041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4" name="图片 32"/>
          <p:cNvPicPr>
            <a:picLocks noChangeAspect="1"/>
          </p:cNvPicPr>
          <p:nvPr/>
        </p:nvPicPr>
        <p:blipFill>
          <a:blip r:embed="rId1"/>
          <a:srcRect l="66302" b="61336"/>
          <a:stretch>
            <a:fillRect/>
          </a:stretch>
        </p:blipFill>
        <p:spPr>
          <a:xfrm>
            <a:off x="7337425" y="0"/>
            <a:ext cx="2105025" cy="754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24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" t="1" r="59384" b="-232"/>
          <a:stretch>
            <a:fillRect/>
          </a:stretch>
        </p:blipFill>
        <p:spPr bwMode="auto">
          <a:xfrm>
            <a:off x="1" y="-118690"/>
            <a:ext cx="2298181" cy="1915741"/>
          </a:xfrm>
          <a:custGeom>
            <a:avLst/>
            <a:gdLst>
              <a:gd name="connsiteX0" fmla="*/ 0 w 2298181"/>
              <a:gd name="connsiteY0" fmla="*/ 0 h 1915742"/>
              <a:gd name="connsiteX1" fmla="*/ 383693 w 2298181"/>
              <a:gd name="connsiteY1" fmla="*/ 0 h 1915742"/>
              <a:gd name="connsiteX2" fmla="*/ 383693 w 2298181"/>
              <a:gd name="connsiteY2" fmla="*/ 118691 h 1915742"/>
              <a:gd name="connsiteX3" fmla="*/ 2298181 w 2298181"/>
              <a:gd name="connsiteY3" fmla="*/ 118691 h 1915742"/>
              <a:gd name="connsiteX4" fmla="*/ 2298181 w 2298181"/>
              <a:gd name="connsiteY4" fmla="*/ 1915742 h 1915742"/>
              <a:gd name="connsiteX5" fmla="*/ 0 w 2298181"/>
              <a:gd name="connsiteY5" fmla="*/ 1915742 h 1915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8181" h="1915742">
                <a:moveTo>
                  <a:pt x="0" y="0"/>
                </a:moveTo>
                <a:lnTo>
                  <a:pt x="383693" y="0"/>
                </a:lnTo>
                <a:lnTo>
                  <a:pt x="383693" y="118691"/>
                </a:lnTo>
                <a:lnTo>
                  <a:pt x="2298181" y="118691"/>
                </a:lnTo>
                <a:lnTo>
                  <a:pt x="2298181" y="1915742"/>
                </a:lnTo>
                <a:lnTo>
                  <a:pt x="0" y="191574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图片 33"/>
          <p:cNvPicPr>
            <a:picLocks noChangeAspect="1"/>
          </p:cNvPicPr>
          <p:nvPr/>
        </p:nvPicPr>
        <p:blipFill>
          <a:blip r:embed="rId3"/>
          <a:srcRect t="75710"/>
          <a:stretch>
            <a:fillRect/>
          </a:stretch>
        </p:blipFill>
        <p:spPr>
          <a:xfrm>
            <a:off x="0" y="4795838"/>
            <a:ext cx="9144000" cy="309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3" name="图片 34"/>
          <p:cNvPicPr>
            <a:picLocks noChangeAspect="1"/>
          </p:cNvPicPr>
          <p:nvPr/>
        </p:nvPicPr>
        <p:blipFill>
          <a:blip r:embed="rId4"/>
          <a:srcRect t="81570"/>
          <a:stretch>
            <a:fillRect/>
          </a:stretch>
        </p:blipFill>
        <p:spPr>
          <a:xfrm>
            <a:off x="0" y="4619625"/>
            <a:ext cx="9144000" cy="527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19075" y="522605"/>
            <a:ext cx="41421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Grammer </a:t>
            </a:r>
            <a:r>
              <a:rPr lang="zh-CN" altLang="en-US" sz="2800"/>
              <a:t>有</a:t>
            </a:r>
            <a:r>
              <a:rPr lang="en-US" altLang="zh-CN" sz="2800"/>
              <a:t>(yǒu)</a:t>
            </a:r>
            <a:endParaRPr lang="en-US" altLang="zh-CN" sz="2800"/>
          </a:p>
        </p:txBody>
      </p:sp>
      <p:sp>
        <p:nvSpPr>
          <p:cNvPr id="8" name="文本框 7"/>
          <p:cNvSpPr txBox="1"/>
          <p:nvPr/>
        </p:nvSpPr>
        <p:spPr>
          <a:xfrm>
            <a:off x="450215" y="1104900"/>
            <a:ext cx="84842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ym typeface="+mn-ea"/>
              </a:rPr>
              <a:t>有</a:t>
            </a:r>
            <a:r>
              <a:rPr lang="en-US" altLang="zh-CN" sz="2400">
                <a:sym typeface="+mn-ea"/>
              </a:rPr>
              <a:t>(yǒu) in the Sense of “to Have” or “to Possess”</a:t>
            </a:r>
            <a:endParaRPr lang="en-US" altLang="zh-CN" sz="2400">
              <a:sym typeface="+mn-ea"/>
            </a:endParaRPr>
          </a:p>
          <a:p>
            <a:r>
              <a:rPr lang="zh-CN" altLang="en-US" sz="2400">
                <a:sym typeface="+mn-ea"/>
              </a:rPr>
              <a:t>有</a:t>
            </a:r>
            <a:r>
              <a:rPr lang="en-US" altLang="zh-CN" sz="2400">
                <a:sym typeface="+mn-ea"/>
              </a:rPr>
              <a:t>(yǒu) is always negated with </a:t>
            </a:r>
            <a:r>
              <a:rPr lang="zh-CN" altLang="en-US" sz="2400">
                <a:solidFill>
                  <a:srgbClr val="FF0000"/>
                </a:solidFill>
                <a:sym typeface="+mn-ea"/>
              </a:rPr>
              <a:t>没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(méi )</a:t>
            </a:r>
            <a:r>
              <a:rPr lang="en-US" altLang="zh-CN" sz="2400">
                <a:sym typeface="+mn-ea"/>
              </a:rPr>
              <a:t> instead of </a:t>
            </a:r>
            <a:r>
              <a:rPr lang="zh-CN" altLang="en-US" sz="2400">
                <a:sym typeface="+mn-ea"/>
              </a:rPr>
              <a:t>不</a:t>
            </a:r>
            <a:r>
              <a:rPr lang="en-US" altLang="zh-CN" sz="2400">
                <a:sym typeface="+mn-ea"/>
              </a:rPr>
              <a:t>(bù)</a:t>
            </a:r>
            <a:endParaRPr lang="en-US" altLang="zh-CN" sz="2400"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86105" y="2004695"/>
            <a:ext cx="8212455" cy="30149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A:</a:t>
            </a:r>
            <a:r>
              <a:rPr lang="zh-CN" altLang="en-US" sz="2800"/>
              <a:t>王先生有弟弟吗？</a:t>
            </a:r>
            <a:endParaRPr lang="zh-CN" altLang="en-US" sz="2800"/>
          </a:p>
          <a:p>
            <a:r>
              <a:rPr lang="zh-CN" altLang="en-US"/>
              <a:t>   </a:t>
            </a:r>
            <a:r>
              <a:rPr lang="zh-CN" altLang="en-US" sz="2000"/>
              <a:t>wáng xiān sh</a:t>
            </a:r>
            <a:r>
              <a:rPr lang="en-US" altLang="zh-CN" sz="2000"/>
              <a:t>e</a:t>
            </a:r>
            <a:r>
              <a:rPr lang="zh-CN" altLang="en-US" sz="2000"/>
              <a:t>ng yǒu dì d</a:t>
            </a:r>
            <a:r>
              <a:rPr lang="en-US" altLang="zh-CN" sz="2000"/>
              <a:t>i</a:t>
            </a:r>
            <a:r>
              <a:rPr lang="zh-CN" altLang="en-US" sz="2000"/>
              <a:t> ma ？</a:t>
            </a:r>
            <a:endParaRPr lang="zh-CN" altLang="en-US" sz="2000"/>
          </a:p>
          <a:p>
            <a:r>
              <a:rPr lang="zh-CN" altLang="en-US" sz="2000"/>
              <a:t>   </a:t>
            </a:r>
            <a:r>
              <a:rPr lang="en-US" altLang="zh-CN" sz="2000"/>
              <a:t>Does Mr.Wang have a younger brother?</a:t>
            </a:r>
            <a:endParaRPr lang="en-US" altLang="zh-CN" sz="2000"/>
          </a:p>
          <a:p>
            <a:endParaRPr lang="en-US" altLang="zh-CN"/>
          </a:p>
          <a:p>
            <a:r>
              <a:rPr lang="en-US" altLang="zh-CN"/>
              <a:t>B:</a:t>
            </a:r>
            <a:r>
              <a:rPr lang="zh-CN" altLang="en-US" sz="2800"/>
              <a:t>王先生没有弟弟。</a:t>
            </a:r>
            <a:endParaRPr lang="zh-CN" altLang="en-US" sz="2800"/>
          </a:p>
          <a:p>
            <a:r>
              <a:rPr lang="zh-CN" altLang="en-US"/>
              <a:t>    </a:t>
            </a:r>
            <a:r>
              <a:rPr lang="zh-CN" altLang="en-US" sz="2000"/>
              <a:t>wáng xiān sh</a:t>
            </a:r>
            <a:r>
              <a:rPr lang="en-US" altLang="zh-CN" sz="2000"/>
              <a:t>e</a:t>
            </a:r>
            <a:r>
              <a:rPr lang="zh-CN" altLang="en-US" sz="2000"/>
              <a:t>ng méi yǒu dì d</a:t>
            </a:r>
            <a:r>
              <a:rPr lang="en-US" altLang="zh-CN" sz="2000"/>
              <a:t>i</a:t>
            </a:r>
            <a:r>
              <a:rPr lang="zh-CN" altLang="en-US" sz="2000"/>
              <a:t> 。</a:t>
            </a:r>
            <a:endParaRPr lang="zh-CN" altLang="en-US" sz="2000"/>
          </a:p>
          <a:p>
            <a:r>
              <a:rPr lang="zh-CN" altLang="en-US" sz="2000"/>
              <a:t>    </a:t>
            </a:r>
            <a:r>
              <a:rPr lang="en-US" altLang="zh-CN" sz="2000"/>
              <a:t>Mr.Wang doesn`t have any younger brothers.</a:t>
            </a:r>
            <a:endParaRPr lang="zh-CN" altLang="en-US" sz="2000"/>
          </a:p>
          <a:p>
            <a:r>
              <a:rPr lang="zh-CN" altLang="en-US"/>
              <a:t>   </a:t>
            </a:r>
            <a:endParaRPr lang="zh-CN" altLang="en-US"/>
          </a:p>
          <a:p>
            <a:r>
              <a:rPr lang="zh-CN" altLang="en-US"/>
              <a:t>   </a:t>
            </a:r>
            <a:endParaRPr lang="zh-CN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F3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3314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3525" y="-728662"/>
            <a:ext cx="8616950" cy="6457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图片 5" descr="图片包含 网球, 竞技运动&#13;&#10;&#13;&#10;已生成高可信度的说明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638" y="-985837"/>
            <a:ext cx="4244975" cy="2609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816350" y="623888"/>
            <a:ext cx="160210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practice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778635" y="1624330"/>
            <a:ext cx="6062980" cy="2011045"/>
          </a:xfrm>
          <a:prstGeom prst="rect">
            <a:avLst/>
          </a:prstGeom>
          <a:solidFill>
            <a:srgbClr val="B7F3FE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dirty="0">
                <a:solidFill>
                  <a:srgbClr val="805C2F"/>
                </a:solidFill>
                <a:latin typeface="微软雅黑" panose="020B0503020204020204" charset="-122"/>
                <a:ea typeface="微软雅黑" panose="020B0503020204020204" charset="-122"/>
                <a:cs typeface="HappyZcool-2016" charset="-122"/>
                <a:sym typeface="+mn-ea"/>
              </a:rPr>
              <a:t>I</a:t>
            </a:r>
            <a:r>
              <a:rPr kumimoji="1" lang="zh-CN" altLang="en-US" dirty="0">
                <a:solidFill>
                  <a:srgbClr val="805C2F"/>
                </a:solidFill>
                <a:latin typeface="微软雅黑" panose="020B0503020204020204" charset="-122"/>
                <a:ea typeface="微软雅黑" panose="020B0503020204020204" charset="-122"/>
                <a:cs typeface="HappyZcool-2016" charset="-122"/>
                <a:sym typeface="+mn-ea"/>
              </a:rPr>
              <a:t>n groups of three </a:t>
            </a:r>
            <a:r>
              <a:rPr kumimoji="1" lang="en-US" altLang="zh-CN" dirty="0">
                <a:solidFill>
                  <a:srgbClr val="805C2F"/>
                </a:solidFill>
                <a:latin typeface="微软雅黑" panose="020B0503020204020204" charset="-122"/>
                <a:ea typeface="微软雅黑" panose="020B0503020204020204" charset="-122"/>
                <a:cs typeface="HappyZcool-2016" charset="-122"/>
                <a:sym typeface="+mn-ea"/>
              </a:rPr>
              <a:t>practice    this conversation</a:t>
            </a:r>
            <a:endParaRPr kumimoji="1" lang="en-US" altLang="zh-CN" dirty="0">
              <a:solidFill>
                <a:srgbClr val="805C2F"/>
              </a:solidFill>
              <a:latin typeface="微软雅黑" panose="020B0503020204020204" charset="-122"/>
              <a:ea typeface="微软雅黑" panose="020B0503020204020204" charset="-122"/>
              <a:cs typeface="HappyZcool-2016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5122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175"/>
            <a:ext cx="9144000" cy="4737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12713"/>
            <a:ext cx="6400800" cy="4079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3442335" y="2185670"/>
            <a:ext cx="248793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-45720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Vocabulary</a:t>
            </a:r>
            <a:endParaRPr kumimoji="0" lang="en-US" altLang="zh-CN" sz="3600" b="1" i="0" u="none" strike="noStrike" kern="1200" cap="none" spc="0" normalizeH="0" baseline="0" noProof="1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5125" name="图片 13"/>
          <p:cNvPicPr>
            <a:picLocks noChangeAspect="1"/>
          </p:cNvPicPr>
          <p:nvPr/>
        </p:nvPicPr>
        <p:blipFill>
          <a:blip r:embed="rId3"/>
          <a:srcRect t="34370"/>
          <a:stretch>
            <a:fillRect/>
          </a:stretch>
        </p:blipFill>
        <p:spPr>
          <a:xfrm>
            <a:off x="0" y="3505200"/>
            <a:ext cx="9144000" cy="1638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13" descr="图片包含 玩偶, 玩具&#13;&#10;&#13;&#10;已生成高可信度的说明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875" y="1800225"/>
            <a:ext cx="3314700" cy="3314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F3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7171" name="图片 32"/>
          <p:cNvPicPr>
            <a:picLocks noChangeAspect="1"/>
          </p:cNvPicPr>
          <p:nvPr/>
        </p:nvPicPr>
        <p:blipFill>
          <a:blip r:embed="rId1"/>
          <a:srcRect l="66302" r="13042" b="61336"/>
          <a:stretch>
            <a:fillRect/>
          </a:stretch>
        </p:blipFill>
        <p:spPr>
          <a:xfrm>
            <a:off x="7853363" y="1104900"/>
            <a:ext cx="1290637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图片 32"/>
          <p:cNvPicPr>
            <a:picLocks noChangeAspect="1"/>
          </p:cNvPicPr>
          <p:nvPr/>
        </p:nvPicPr>
        <p:blipFill>
          <a:blip r:embed="rId1"/>
          <a:srcRect l="66302" b="61336"/>
          <a:stretch>
            <a:fillRect/>
          </a:stretch>
        </p:blipFill>
        <p:spPr>
          <a:xfrm>
            <a:off x="3978275" y="174625"/>
            <a:ext cx="2103438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图片 30"/>
          <p:cNvPicPr>
            <a:picLocks noChangeAspect="1"/>
          </p:cNvPicPr>
          <p:nvPr/>
        </p:nvPicPr>
        <p:blipFill>
          <a:blip r:embed="rId2"/>
          <a:srcRect r="62396" b="33789"/>
          <a:stretch>
            <a:fillRect/>
          </a:stretch>
        </p:blipFill>
        <p:spPr>
          <a:xfrm>
            <a:off x="0" y="3175"/>
            <a:ext cx="1892300" cy="1041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4" name="图片 32"/>
          <p:cNvPicPr>
            <a:picLocks noChangeAspect="1"/>
          </p:cNvPicPr>
          <p:nvPr/>
        </p:nvPicPr>
        <p:blipFill>
          <a:blip r:embed="rId1"/>
          <a:srcRect l="66302" b="61336"/>
          <a:stretch>
            <a:fillRect/>
          </a:stretch>
        </p:blipFill>
        <p:spPr>
          <a:xfrm>
            <a:off x="7337425" y="0"/>
            <a:ext cx="2105025" cy="754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24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" t="1" r="59384" b="-232"/>
          <a:stretch>
            <a:fillRect/>
          </a:stretch>
        </p:blipFill>
        <p:spPr bwMode="auto">
          <a:xfrm>
            <a:off x="1" y="-118690"/>
            <a:ext cx="2298181" cy="1915741"/>
          </a:xfrm>
          <a:custGeom>
            <a:avLst/>
            <a:gdLst>
              <a:gd name="connsiteX0" fmla="*/ 0 w 2298181"/>
              <a:gd name="connsiteY0" fmla="*/ 0 h 1915742"/>
              <a:gd name="connsiteX1" fmla="*/ 383693 w 2298181"/>
              <a:gd name="connsiteY1" fmla="*/ 0 h 1915742"/>
              <a:gd name="connsiteX2" fmla="*/ 383693 w 2298181"/>
              <a:gd name="connsiteY2" fmla="*/ 118691 h 1915742"/>
              <a:gd name="connsiteX3" fmla="*/ 2298181 w 2298181"/>
              <a:gd name="connsiteY3" fmla="*/ 118691 h 1915742"/>
              <a:gd name="connsiteX4" fmla="*/ 2298181 w 2298181"/>
              <a:gd name="connsiteY4" fmla="*/ 1915742 h 1915742"/>
              <a:gd name="connsiteX5" fmla="*/ 0 w 2298181"/>
              <a:gd name="connsiteY5" fmla="*/ 1915742 h 1915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8181" h="1915742">
                <a:moveTo>
                  <a:pt x="0" y="0"/>
                </a:moveTo>
                <a:lnTo>
                  <a:pt x="383693" y="0"/>
                </a:lnTo>
                <a:lnTo>
                  <a:pt x="383693" y="118691"/>
                </a:lnTo>
                <a:lnTo>
                  <a:pt x="2298181" y="118691"/>
                </a:lnTo>
                <a:lnTo>
                  <a:pt x="2298181" y="1915742"/>
                </a:lnTo>
                <a:lnTo>
                  <a:pt x="0" y="191574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图片 33"/>
          <p:cNvPicPr>
            <a:picLocks noChangeAspect="1"/>
          </p:cNvPicPr>
          <p:nvPr/>
        </p:nvPicPr>
        <p:blipFill>
          <a:blip r:embed="rId3"/>
          <a:srcRect t="75710"/>
          <a:stretch>
            <a:fillRect/>
          </a:stretch>
        </p:blipFill>
        <p:spPr>
          <a:xfrm>
            <a:off x="0" y="4795838"/>
            <a:ext cx="9144000" cy="309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3" name="图片 34"/>
          <p:cNvPicPr>
            <a:picLocks noChangeAspect="1"/>
          </p:cNvPicPr>
          <p:nvPr/>
        </p:nvPicPr>
        <p:blipFill>
          <a:blip r:embed="rId4"/>
          <a:srcRect t="81570"/>
          <a:stretch>
            <a:fillRect/>
          </a:stretch>
        </p:blipFill>
        <p:spPr>
          <a:xfrm>
            <a:off x="0" y="4619625"/>
            <a:ext cx="9144000" cy="527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19075" y="522605"/>
            <a:ext cx="41421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Grammer </a:t>
            </a:r>
            <a:r>
              <a:rPr lang="zh-CN" altLang="en-US" sz="2800"/>
              <a:t>有</a:t>
            </a:r>
            <a:r>
              <a:rPr lang="en-US" altLang="zh-CN" sz="2800"/>
              <a:t>(yǒu)</a:t>
            </a:r>
            <a:endParaRPr lang="en-US" altLang="zh-CN" sz="2800"/>
          </a:p>
        </p:txBody>
      </p:sp>
      <p:sp>
        <p:nvSpPr>
          <p:cNvPr id="8" name="文本框 7"/>
          <p:cNvSpPr txBox="1"/>
          <p:nvPr/>
        </p:nvSpPr>
        <p:spPr>
          <a:xfrm>
            <a:off x="450215" y="1104900"/>
            <a:ext cx="84842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ym typeface="+mn-ea"/>
              </a:rPr>
              <a:t>Please use </a:t>
            </a:r>
            <a:r>
              <a:rPr lang="zh-CN" altLang="en-US" sz="2400">
                <a:sym typeface="+mn-ea"/>
              </a:rPr>
              <a:t>哥哥（gē g</a:t>
            </a:r>
            <a:r>
              <a:rPr lang="en-US" altLang="zh-CN" sz="2400">
                <a:sym typeface="+mn-ea"/>
              </a:rPr>
              <a:t>e)</a:t>
            </a:r>
            <a:r>
              <a:rPr lang="zh-CN" altLang="en-US" sz="2400">
                <a:sym typeface="+mn-ea"/>
              </a:rPr>
              <a:t>、弟弟</a:t>
            </a:r>
            <a:r>
              <a:rPr lang="en-US" altLang="zh-CN" sz="2400">
                <a:sym typeface="+mn-ea"/>
              </a:rPr>
              <a:t>(</a:t>
            </a:r>
            <a:r>
              <a:rPr lang="zh-CN" altLang="en-US" sz="2400">
                <a:sym typeface="+mn-ea"/>
              </a:rPr>
              <a:t>dì d</a:t>
            </a:r>
            <a:r>
              <a:rPr lang="en-US" altLang="zh-CN" sz="2400">
                <a:sym typeface="+mn-ea"/>
              </a:rPr>
              <a:t>i)</a:t>
            </a:r>
            <a:r>
              <a:rPr lang="zh-CN" altLang="en-US" sz="2400">
                <a:sym typeface="+mn-ea"/>
              </a:rPr>
              <a:t>、姐姐</a:t>
            </a:r>
            <a:r>
              <a:rPr lang="en-US" altLang="zh-CN" sz="2400">
                <a:sym typeface="+mn-ea"/>
              </a:rPr>
              <a:t>(jiě jie )</a:t>
            </a:r>
            <a:r>
              <a:rPr lang="zh-CN" altLang="en-US" sz="2400">
                <a:sym typeface="+mn-ea"/>
              </a:rPr>
              <a:t>、妹妹</a:t>
            </a:r>
            <a:r>
              <a:rPr lang="en-US" altLang="zh-CN" sz="2400">
                <a:sym typeface="+mn-ea"/>
              </a:rPr>
              <a:t>(mèi mei)</a:t>
            </a:r>
            <a:r>
              <a:rPr lang="zh-CN" altLang="en-US" sz="2400">
                <a:sym typeface="+mn-ea"/>
              </a:rPr>
              <a:t>、大哥</a:t>
            </a:r>
            <a:r>
              <a:rPr lang="en-US" altLang="zh-CN" sz="2400">
                <a:sym typeface="+mn-ea"/>
              </a:rPr>
              <a:t>(dà gē )</a:t>
            </a:r>
            <a:r>
              <a:rPr lang="en-US" altLang="zh-CN" sz="2400">
                <a:sym typeface="+mn-ea"/>
              </a:rPr>
              <a:t> to practice the  conversations</a:t>
            </a:r>
            <a:endParaRPr lang="en-US" altLang="zh-CN" sz="2400"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86105" y="2004695"/>
            <a:ext cx="8212455" cy="30149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A:</a:t>
            </a:r>
            <a:r>
              <a:rPr lang="zh-CN" altLang="en-US" sz="2800"/>
              <a:t>你</a:t>
            </a:r>
            <a:r>
              <a:rPr lang="zh-CN" altLang="en-US" sz="2800"/>
              <a:t>有弟弟吗？</a:t>
            </a:r>
            <a:endParaRPr lang="zh-CN" altLang="en-US" sz="2800"/>
          </a:p>
          <a:p>
            <a:r>
              <a:rPr lang="zh-CN" altLang="en-US"/>
              <a:t>    </a:t>
            </a:r>
            <a:r>
              <a:rPr lang="zh-CN" altLang="en-US" sz="2000"/>
              <a:t>nǐ yǒu dì d</a:t>
            </a:r>
            <a:r>
              <a:rPr lang="en-US" altLang="zh-CN" sz="2000"/>
              <a:t>i</a:t>
            </a:r>
            <a:r>
              <a:rPr lang="zh-CN" altLang="en-US" sz="2000"/>
              <a:t> ma ？</a:t>
            </a:r>
            <a:endParaRPr lang="zh-CN" altLang="en-US" sz="2000"/>
          </a:p>
          <a:p>
            <a:r>
              <a:rPr lang="zh-CN" altLang="en-US" sz="2000"/>
              <a:t>   </a:t>
            </a:r>
            <a:r>
              <a:rPr lang="en-US" altLang="zh-CN" sz="2000"/>
              <a:t>Do you have a younger brother?</a:t>
            </a:r>
            <a:endParaRPr lang="en-US" altLang="zh-CN" sz="2000"/>
          </a:p>
          <a:p>
            <a:endParaRPr lang="en-US" altLang="zh-CN"/>
          </a:p>
          <a:p>
            <a:r>
              <a:rPr lang="en-US" altLang="zh-CN"/>
              <a:t>B:</a:t>
            </a:r>
            <a:r>
              <a:rPr lang="zh-CN" altLang="en-US" sz="2800"/>
              <a:t>我</a:t>
            </a:r>
            <a:r>
              <a:rPr lang="zh-CN" altLang="en-US" sz="2800"/>
              <a:t>没有弟弟。</a:t>
            </a:r>
            <a:endParaRPr lang="zh-CN" altLang="en-US" sz="2800"/>
          </a:p>
          <a:p>
            <a:r>
              <a:rPr lang="zh-CN" altLang="en-US"/>
              <a:t>    </a:t>
            </a:r>
            <a:r>
              <a:rPr lang="zh-CN" altLang="en-US" sz="2000"/>
              <a:t>wáng xiān sh</a:t>
            </a:r>
            <a:r>
              <a:rPr lang="en-US" altLang="zh-CN" sz="2000"/>
              <a:t>e</a:t>
            </a:r>
            <a:r>
              <a:rPr lang="zh-CN" altLang="en-US" sz="2000"/>
              <a:t>ng méi yǒu dì d</a:t>
            </a:r>
            <a:r>
              <a:rPr lang="en-US" altLang="zh-CN" sz="2000"/>
              <a:t>i</a:t>
            </a:r>
            <a:r>
              <a:rPr lang="zh-CN" altLang="en-US" sz="2000"/>
              <a:t>。</a:t>
            </a:r>
            <a:endParaRPr lang="zh-CN" altLang="en-US" sz="2000"/>
          </a:p>
          <a:p>
            <a:r>
              <a:rPr lang="zh-CN" altLang="en-US" sz="2000"/>
              <a:t>    </a:t>
            </a:r>
            <a:r>
              <a:rPr lang="en-US" altLang="zh-CN" sz="2000"/>
              <a:t>Mr.Wang doesn`t have any younger brothers.</a:t>
            </a:r>
            <a:endParaRPr lang="zh-CN" altLang="en-US" sz="2000"/>
          </a:p>
          <a:p>
            <a:r>
              <a:rPr lang="zh-CN" altLang="en-US"/>
              <a:t>   </a:t>
            </a:r>
            <a:endParaRPr lang="zh-CN" altLang="en-US"/>
          </a:p>
          <a:p>
            <a:r>
              <a:rPr lang="zh-CN" altLang="en-US"/>
              <a:t>   </a:t>
            </a:r>
            <a:endParaRPr lang="zh-CN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F3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7171" name="图片 32"/>
          <p:cNvPicPr>
            <a:picLocks noChangeAspect="1"/>
          </p:cNvPicPr>
          <p:nvPr/>
        </p:nvPicPr>
        <p:blipFill>
          <a:blip r:embed="rId1"/>
          <a:srcRect l="66302" r="13042" b="61336"/>
          <a:stretch>
            <a:fillRect/>
          </a:stretch>
        </p:blipFill>
        <p:spPr>
          <a:xfrm>
            <a:off x="7853363" y="1104900"/>
            <a:ext cx="1290637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图片 32"/>
          <p:cNvPicPr>
            <a:picLocks noChangeAspect="1"/>
          </p:cNvPicPr>
          <p:nvPr/>
        </p:nvPicPr>
        <p:blipFill>
          <a:blip r:embed="rId1"/>
          <a:srcRect l="66302" b="61336"/>
          <a:stretch>
            <a:fillRect/>
          </a:stretch>
        </p:blipFill>
        <p:spPr>
          <a:xfrm>
            <a:off x="3978275" y="174625"/>
            <a:ext cx="2103438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图片 30"/>
          <p:cNvPicPr>
            <a:picLocks noChangeAspect="1"/>
          </p:cNvPicPr>
          <p:nvPr/>
        </p:nvPicPr>
        <p:blipFill>
          <a:blip r:embed="rId2"/>
          <a:srcRect r="62396" b="33789"/>
          <a:stretch>
            <a:fillRect/>
          </a:stretch>
        </p:blipFill>
        <p:spPr>
          <a:xfrm>
            <a:off x="0" y="3175"/>
            <a:ext cx="1892300" cy="1041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4" name="图片 32"/>
          <p:cNvPicPr>
            <a:picLocks noChangeAspect="1"/>
          </p:cNvPicPr>
          <p:nvPr/>
        </p:nvPicPr>
        <p:blipFill>
          <a:blip r:embed="rId1"/>
          <a:srcRect l="66302" b="61336"/>
          <a:stretch>
            <a:fillRect/>
          </a:stretch>
        </p:blipFill>
        <p:spPr>
          <a:xfrm>
            <a:off x="7337425" y="0"/>
            <a:ext cx="2105025" cy="754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24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" t="1" r="59384" b="-232"/>
          <a:stretch>
            <a:fillRect/>
          </a:stretch>
        </p:blipFill>
        <p:spPr bwMode="auto">
          <a:xfrm>
            <a:off x="1" y="-118690"/>
            <a:ext cx="2298181" cy="1915741"/>
          </a:xfrm>
          <a:custGeom>
            <a:avLst/>
            <a:gdLst>
              <a:gd name="connsiteX0" fmla="*/ 0 w 2298181"/>
              <a:gd name="connsiteY0" fmla="*/ 0 h 1915742"/>
              <a:gd name="connsiteX1" fmla="*/ 383693 w 2298181"/>
              <a:gd name="connsiteY1" fmla="*/ 0 h 1915742"/>
              <a:gd name="connsiteX2" fmla="*/ 383693 w 2298181"/>
              <a:gd name="connsiteY2" fmla="*/ 118691 h 1915742"/>
              <a:gd name="connsiteX3" fmla="*/ 2298181 w 2298181"/>
              <a:gd name="connsiteY3" fmla="*/ 118691 h 1915742"/>
              <a:gd name="connsiteX4" fmla="*/ 2298181 w 2298181"/>
              <a:gd name="connsiteY4" fmla="*/ 1915742 h 1915742"/>
              <a:gd name="connsiteX5" fmla="*/ 0 w 2298181"/>
              <a:gd name="connsiteY5" fmla="*/ 1915742 h 1915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8181" h="1915742">
                <a:moveTo>
                  <a:pt x="0" y="0"/>
                </a:moveTo>
                <a:lnTo>
                  <a:pt x="383693" y="0"/>
                </a:lnTo>
                <a:lnTo>
                  <a:pt x="383693" y="118691"/>
                </a:lnTo>
                <a:lnTo>
                  <a:pt x="2298181" y="118691"/>
                </a:lnTo>
                <a:lnTo>
                  <a:pt x="2298181" y="1915742"/>
                </a:lnTo>
                <a:lnTo>
                  <a:pt x="0" y="191574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图片 33"/>
          <p:cNvPicPr>
            <a:picLocks noChangeAspect="1"/>
          </p:cNvPicPr>
          <p:nvPr/>
        </p:nvPicPr>
        <p:blipFill>
          <a:blip r:embed="rId3"/>
          <a:srcRect t="75710"/>
          <a:stretch>
            <a:fillRect/>
          </a:stretch>
        </p:blipFill>
        <p:spPr>
          <a:xfrm>
            <a:off x="0" y="4795838"/>
            <a:ext cx="9144000" cy="309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3" name="图片 34"/>
          <p:cNvPicPr>
            <a:picLocks noChangeAspect="1"/>
          </p:cNvPicPr>
          <p:nvPr/>
        </p:nvPicPr>
        <p:blipFill>
          <a:blip r:embed="rId4"/>
          <a:srcRect t="81570"/>
          <a:stretch>
            <a:fillRect/>
          </a:stretch>
        </p:blipFill>
        <p:spPr>
          <a:xfrm>
            <a:off x="0" y="4619625"/>
            <a:ext cx="9144000" cy="527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434975" y="469900"/>
            <a:ext cx="76428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The Usage of </a:t>
            </a:r>
            <a:r>
              <a:rPr lang="zh-CN" altLang="en-US" sz="2400"/>
              <a:t>二 </a:t>
            </a:r>
            <a:r>
              <a:rPr lang="en-US" altLang="zh-CN" sz="2400"/>
              <a:t>(èr)and </a:t>
            </a:r>
            <a:r>
              <a:rPr lang="zh-CN" altLang="en-US" sz="2400"/>
              <a:t>两</a:t>
            </a:r>
            <a:r>
              <a:rPr lang="en-US" altLang="zh-CN" sz="2400"/>
              <a:t>(liǎng)</a:t>
            </a:r>
            <a:endParaRPr lang="en-US" altLang="zh-CN" sz="2400"/>
          </a:p>
        </p:txBody>
      </p:sp>
      <p:sp>
        <p:nvSpPr>
          <p:cNvPr id="6" name="文本框 5"/>
          <p:cNvSpPr txBox="1"/>
          <p:nvPr/>
        </p:nvSpPr>
        <p:spPr>
          <a:xfrm>
            <a:off x="534035" y="1044575"/>
            <a:ext cx="807593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二</a:t>
            </a:r>
            <a:r>
              <a:rPr lang="en-US" altLang="zh-CN" sz="2400"/>
              <a:t>(èr)</a:t>
            </a:r>
            <a:r>
              <a:rPr lang="zh-CN" altLang="en-US" sz="2400"/>
              <a:t>and两</a:t>
            </a:r>
            <a:r>
              <a:rPr lang="en-US" altLang="zh-CN" sz="2400"/>
              <a:t>(liǎng) </a:t>
            </a:r>
            <a:r>
              <a:rPr lang="zh-CN" altLang="en-US" sz="2400"/>
              <a:t>both mean</a:t>
            </a:r>
            <a:r>
              <a:rPr lang="en-US" altLang="zh-CN" sz="2400">
                <a:solidFill>
                  <a:srgbClr val="FF0000"/>
                </a:solidFill>
              </a:rPr>
              <a:t>“ </a:t>
            </a:r>
            <a:r>
              <a:rPr lang="zh-CN" altLang="en-US" sz="2400">
                <a:solidFill>
                  <a:srgbClr val="FF0000"/>
                </a:solidFill>
              </a:rPr>
              <a:t>two,</a:t>
            </a:r>
            <a:r>
              <a:rPr lang="en-US" altLang="zh-CN" sz="2400">
                <a:solidFill>
                  <a:srgbClr val="FF0000"/>
                </a:solidFill>
              </a:rPr>
              <a:t>”</a:t>
            </a:r>
            <a:r>
              <a:rPr lang="zh-CN" altLang="en-US" sz="2400"/>
              <a:t> but they differ in usage. </a:t>
            </a:r>
            <a:r>
              <a:rPr lang="zh-CN" altLang="en-US" sz="2400">
                <a:solidFill>
                  <a:srgbClr val="FF0000"/>
                </a:solidFill>
              </a:rPr>
              <a:t>两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(liǎng)</a:t>
            </a:r>
            <a:r>
              <a:rPr lang="zh-CN" altLang="en-US" sz="2400"/>
              <a:t> is used in front of common </a:t>
            </a:r>
            <a:r>
              <a:rPr lang="zh-CN" altLang="en-US" sz="2400">
                <a:solidFill>
                  <a:srgbClr val="FF0000"/>
                </a:solidFill>
              </a:rPr>
              <a:t>measure words</a:t>
            </a:r>
            <a:r>
              <a:rPr lang="zh-CN" altLang="en-US" sz="2400"/>
              <a:t> to express a quantity, </a:t>
            </a:r>
            <a:r>
              <a:rPr lang="en-US" altLang="zh-CN" sz="2400"/>
              <a:t>e,g</a:t>
            </a:r>
            <a:r>
              <a:rPr lang="zh-CN" altLang="en-US" sz="2400"/>
              <a:t>.</a:t>
            </a:r>
            <a:r>
              <a:rPr lang="en-US" altLang="zh-CN" sz="2400"/>
              <a:t>,</a:t>
            </a:r>
            <a:r>
              <a:rPr lang="zh-CN" altLang="en-US" sz="2400">
                <a:solidFill>
                  <a:srgbClr val="FF0000"/>
                </a:solidFill>
              </a:rPr>
              <a:t>两个人</a:t>
            </a:r>
            <a:r>
              <a:rPr lang="en-US" altLang="zh-CN" sz="2400"/>
              <a:t>(liǎng gè rén).</a:t>
            </a:r>
            <a:r>
              <a:rPr lang="zh-CN" altLang="en-US" sz="2400"/>
              <a:t>In </a:t>
            </a:r>
            <a:r>
              <a:rPr lang="zh-CN" altLang="en-US" sz="2400">
                <a:solidFill>
                  <a:srgbClr val="FF0000"/>
                </a:solidFill>
              </a:rPr>
              <a:t>counting</a:t>
            </a:r>
            <a:r>
              <a:rPr lang="zh-CN" altLang="en-US" sz="2400"/>
              <a:t>, one uses </a:t>
            </a:r>
            <a:r>
              <a:rPr lang="zh-CN" altLang="en-US" sz="2400">
                <a:solidFill>
                  <a:srgbClr val="FF0000"/>
                </a:solidFill>
              </a:rPr>
              <a:t>二</a:t>
            </a:r>
            <a:r>
              <a:rPr lang="en-US" altLang="zh-CN" sz="2400">
                <a:solidFill>
                  <a:srgbClr val="FF0000"/>
                </a:solidFill>
              </a:rPr>
              <a:t>(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èr)</a:t>
            </a:r>
            <a:r>
              <a:rPr lang="zh-CN" altLang="en-US" sz="2400"/>
              <a:t>:</a:t>
            </a:r>
            <a:r>
              <a:rPr lang="en-US" altLang="zh-CN" sz="2400"/>
              <a:t>“</a:t>
            </a:r>
            <a:r>
              <a:rPr lang="zh-CN" altLang="en-US" sz="2400"/>
              <a:t>一，二，三，四</a:t>
            </a:r>
            <a:r>
              <a:rPr lang="en-US" altLang="zh-CN" sz="2400"/>
              <a:t>...”(yī ，èr ，sān ，sì ...;one,two,three,four...)</a:t>
            </a:r>
            <a:r>
              <a:rPr lang="zh-CN" altLang="en-US" sz="2400"/>
              <a:t>. In compound numersals, 二</a:t>
            </a:r>
            <a:r>
              <a:rPr lang="en-US" altLang="zh-CN" sz="2400"/>
              <a:t>(</a:t>
            </a:r>
            <a:r>
              <a:rPr lang="en-US" altLang="zh-CN" sz="2400">
                <a:sym typeface="+mn-ea"/>
              </a:rPr>
              <a:t>èr)</a:t>
            </a:r>
            <a:r>
              <a:rPr lang="zh-CN" altLang="en-US" sz="2400"/>
              <a:t> is always used </a:t>
            </a:r>
            <a:r>
              <a:rPr lang="zh-CN" altLang="en-US" sz="2400">
                <a:solidFill>
                  <a:srgbClr val="FF0000"/>
                </a:solidFill>
              </a:rPr>
              <a:t>for the 2 on the last two digits</a:t>
            </a:r>
            <a:r>
              <a:rPr lang="zh-CN" altLang="en-US" sz="2400"/>
              <a:t>,</a:t>
            </a:r>
            <a:r>
              <a:rPr lang="en-US" altLang="zh-CN" sz="2400"/>
              <a:t>e.g.,</a:t>
            </a:r>
            <a:r>
              <a:rPr lang="zh-CN" altLang="en-US" sz="2400"/>
              <a:t>二十二</a:t>
            </a:r>
            <a:r>
              <a:rPr lang="en-US" altLang="zh-CN" sz="2400"/>
              <a:t>(èr shí èr;22);</a:t>
            </a:r>
            <a:r>
              <a:rPr lang="zh-CN" altLang="en-US" sz="2400"/>
              <a:t>一百二十五</a:t>
            </a:r>
            <a:r>
              <a:rPr lang="en-US" altLang="zh-CN" sz="2400"/>
              <a:t>(yì bǎi èr shí wǔ;125)</a:t>
            </a:r>
            <a:r>
              <a:rPr lang="zh-CN" altLang="en-US" sz="2400"/>
              <a:t> </a:t>
            </a:r>
            <a:r>
              <a:rPr lang="en-US" altLang="zh-CN" sz="2400"/>
              <a:t>.</a:t>
            </a:r>
            <a:r>
              <a:rPr lang="zh-CN" altLang="en-US" sz="2400"/>
              <a:t>But 二百二十二</a:t>
            </a:r>
            <a:r>
              <a:rPr lang="en-US" altLang="zh-CN" sz="2400"/>
              <a:t>(èr bǎi èr shí èr;222 )</a:t>
            </a:r>
            <a:r>
              <a:rPr lang="zh-CN" altLang="en-US" sz="2400"/>
              <a:t> can also be said as 两百二十二</a:t>
            </a:r>
            <a:r>
              <a:rPr lang="en-US" altLang="zh-CN" sz="2400"/>
              <a:t>(liǎng bǎi èr shí èr;222)</a:t>
            </a:r>
            <a:r>
              <a:rPr lang="zh-CN" altLang="en-US" sz="2400"/>
              <a:t>.</a:t>
            </a:r>
            <a:endParaRPr lang="zh-CN" altLang="en-US" sz="24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F3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7171" name="图片 32"/>
          <p:cNvPicPr>
            <a:picLocks noChangeAspect="1"/>
          </p:cNvPicPr>
          <p:nvPr/>
        </p:nvPicPr>
        <p:blipFill>
          <a:blip r:embed="rId1"/>
          <a:srcRect l="66302" r="13042" b="61336"/>
          <a:stretch>
            <a:fillRect/>
          </a:stretch>
        </p:blipFill>
        <p:spPr>
          <a:xfrm>
            <a:off x="7853363" y="1104900"/>
            <a:ext cx="1290637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图片 32"/>
          <p:cNvPicPr>
            <a:picLocks noChangeAspect="1"/>
          </p:cNvPicPr>
          <p:nvPr/>
        </p:nvPicPr>
        <p:blipFill>
          <a:blip r:embed="rId1"/>
          <a:srcRect l="66302" b="61336"/>
          <a:stretch>
            <a:fillRect/>
          </a:stretch>
        </p:blipFill>
        <p:spPr>
          <a:xfrm>
            <a:off x="3978275" y="174625"/>
            <a:ext cx="2103438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图片 30"/>
          <p:cNvPicPr>
            <a:picLocks noChangeAspect="1"/>
          </p:cNvPicPr>
          <p:nvPr/>
        </p:nvPicPr>
        <p:blipFill>
          <a:blip r:embed="rId2"/>
          <a:srcRect r="62396" b="33789"/>
          <a:stretch>
            <a:fillRect/>
          </a:stretch>
        </p:blipFill>
        <p:spPr>
          <a:xfrm>
            <a:off x="0" y="3175"/>
            <a:ext cx="1892300" cy="1041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4" name="图片 32"/>
          <p:cNvPicPr>
            <a:picLocks noChangeAspect="1"/>
          </p:cNvPicPr>
          <p:nvPr/>
        </p:nvPicPr>
        <p:blipFill>
          <a:blip r:embed="rId1"/>
          <a:srcRect l="66302" b="61336"/>
          <a:stretch>
            <a:fillRect/>
          </a:stretch>
        </p:blipFill>
        <p:spPr>
          <a:xfrm>
            <a:off x="7337425" y="0"/>
            <a:ext cx="2105025" cy="754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24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" t="1" r="59384" b="-232"/>
          <a:stretch>
            <a:fillRect/>
          </a:stretch>
        </p:blipFill>
        <p:spPr bwMode="auto">
          <a:xfrm>
            <a:off x="1" y="-118690"/>
            <a:ext cx="2298181" cy="1915741"/>
          </a:xfrm>
          <a:custGeom>
            <a:avLst/>
            <a:gdLst>
              <a:gd name="connsiteX0" fmla="*/ 0 w 2298181"/>
              <a:gd name="connsiteY0" fmla="*/ 0 h 1915742"/>
              <a:gd name="connsiteX1" fmla="*/ 383693 w 2298181"/>
              <a:gd name="connsiteY1" fmla="*/ 0 h 1915742"/>
              <a:gd name="connsiteX2" fmla="*/ 383693 w 2298181"/>
              <a:gd name="connsiteY2" fmla="*/ 118691 h 1915742"/>
              <a:gd name="connsiteX3" fmla="*/ 2298181 w 2298181"/>
              <a:gd name="connsiteY3" fmla="*/ 118691 h 1915742"/>
              <a:gd name="connsiteX4" fmla="*/ 2298181 w 2298181"/>
              <a:gd name="connsiteY4" fmla="*/ 1915742 h 1915742"/>
              <a:gd name="connsiteX5" fmla="*/ 0 w 2298181"/>
              <a:gd name="connsiteY5" fmla="*/ 1915742 h 1915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8181" h="1915742">
                <a:moveTo>
                  <a:pt x="0" y="0"/>
                </a:moveTo>
                <a:lnTo>
                  <a:pt x="383693" y="0"/>
                </a:lnTo>
                <a:lnTo>
                  <a:pt x="383693" y="118691"/>
                </a:lnTo>
                <a:lnTo>
                  <a:pt x="2298181" y="118691"/>
                </a:lnTo>
                <a:lnTo>
                  <a:pt x="2298181" y="1915742"/>
                </a:lnTo>
                <a:lnTo>
                  <a:pt x="0" y="191574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图片 33"/>
          <p:cNvPicPr>
            <a:picLocks noChangeAspect="1"/>
          </p:cNvPicPr>
          <p:nvPr/>
        </p:nvPicPr>
        <p:blipFill>
          <a:blip r:embed="rId3"/>
          <a:srcRect t="75710"/>
          <a:stretch>
            <a:fillRect/>
          </a:stretch>
        </p:blipFill>
        <p:spPr>
          <a:xfrm>
            <a:off x="0" y="4795838"/>
            <a:ext cx="9144000" cy="309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3" name="图片 34"/>
          <p:cNvPicPr>
            <a:picLocks noChangeAspect="1"/>
          </p:cNvPicPr>
          <p:nvPr/>
        </p:nvPicPr>
        <p:blipFill>
          <a:blip r:embed="rId4"/>
          <a:srcRect t="81570"/>
          <a:stretch>
            <a:fillRect/>
          </a:stretch>
        </p:blipFill>
        <p:spPr>
          <a:xfrm>
            <a:off x="0" y="4619625"/>
            <a:ext cx="9144000" cy="527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19075" y="522605"/>
            <a:ext cx="41421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Grammer </a:t>
            </a:r>
            <a:r>
              <a:rPr lang="zh-CN" altLang="en-US" sz="2800"/>
              <a:t>有</a:t>
            </a:r>
            <a:r>
              <a:rPr lang="en-US" altLang="zh-CN" sz="2800"/>
              <a:t>(yǒu)</a:t>
            </a:r>
            <a:endParaRPr lang="en-US" altLang="zh-CN" sz="2800"/>
          </a:p>
        </p:txBody>
      </p:sp>
      <p:sp>
        <p:nvSpPr>
          <p:cNvPr id="8" name="文本框 7"/>
          <p:cNvSpPr txBox="1"/>
          <p:nvPr/>
        </p:nvSpPr>
        <p:spPr>
          <a:xfrm>
            <a:off x="450215" y="1104900"/>
            <a:ext cx="84842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ym typeface="+mn-ea"/>
              </a:rPr>
              <a:t>有</a:t>
            </a:r>
            <a:r>
              <a:rPr lang="en-US" altLang="zh-CN" sz="2400">
                <a:sym typeface="+mn-ea"/>
              </a:rPr>
              <a:t>(yǒu) in the Sense of “to Have” or “to Possess”</a:t>
            </a:r>
            <a:endParaRPr lang="en-US" altLang="zh-CN" sz="2400">
              <a:sym typeface="+mn-ea"/>
            </a:endParaRPr>
          </a:p>
          <a:p>
            <a:r>
              <a:rPr lang="zh-CN" altLang="en-US" sz="2400">
                <a:sym typeface="+mn-ea"/>
              </a:rPr>
              <a:t>有</a:t>
            </a:r>
            <a:r>
              <a:rPr lang="en-US" altLang="zh-CN" sz="2400">
                <a:sym typeface="+mn-ea"/>
              </a:rPr>
              <a:t>(yǒu) is always negated with </a:t>
            </a:r>
            <a:r>
              <a:rPr lang="zh-CN" altLang="en-US" sz="2400">
                <a:solidFill>
                  <a:srgbClr val="FF0000"/>
                </a:solidFill>
                <a:sym typeface="+mn-ea"/>
              </a:rPr>
              <a:t>没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(méi )</a:t>
            </a:r>
            <a:r>
              <a:rPr lang="en-US" altLang="zh-CN" sz="2400">
                <a:sym typeface="+mn-ea"/>
              </a:rPr>
              <a:t> instead of </a:t>
            </a:r>
            <a:r>
              <a:rPr lang="zh-CN" altLang="en-US" sz="2400">
                <a:sym typeface="+mn-ea"/>
              </a:rPr>
              <a:t>不</a:t>
            </a:r>
            <a:r>
              <a:rPr lang="en-US" altLang="zh-CN" sz="2400">
                <a:sym typeface="+mn-ea"/>
              </a:rPr>
              <a:t>(bù)</a:t>
            </a:r>
            <a:endParaRPr lang="en-US" altLang="zh-CN" sz="2400"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86105" y="2004695"/>
            <a:ext cx="8212455" cy="27381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A:</a:t>
            </a:r>
            <a:r>
              <a:rPr lang="zh-CN" altLang="en-US" sz="2800"/>
              <a:t>我有三个姐姐，你呢？</a:t>
            </a:r>
            <a:endParaRPr lang="zh-CN" altLang="en-US" sz="2800"/>
          </a:p>
          <a:p>
            <a:r>
              <a:rPr lang="en-US" altLang="zh-CN"/>
              <a:t>   </a:t>
            </a:r>
            <a:r>
              <a:rPr lang="en-US" altLang="zh-CN" sz="2000"/>
              <a:t>wǒ yǒu sān ge jiě jie ，nǐ ne ？</a:t>
            </a:r>
            <a:endParaRPr lang="en-US" altLang="zh-CN" sz="2000"/>
          </a:p>
          <a:p>
            <a:r>
              <a:rPr lang="zh-CN" altLang="en-US" sz="2000"/>
              <a:t>   </a:t>
            </a:r>
            <a:r>
              <a:rPr lang="en-US" altLang="zh-CN" sz="2000"/>
              <a:t>I have three older sisters, How about you?</a:t>
            </a:r>
            <a:r>
              <a:rPr lang="zh-CN" altLang="en-US" sz="2000"/>
              <a:t>   </a:t>
            </a:r>
            <a:endParaRPr lang="zh-CN" altLang="en-US" sz="2000"/>
          </a:p>
          <a:p>
            <a:endParaRPr lang="en-US" altLang="zh-CN"/>
          </a:p>
          <a:p>
            <a:r>
              <a:rPr lang="en-US" altLang="zh-CN"/>
              <a:t>B:</a:t>
            </a:r>
            <a:r>
              <a:rPr lang="zh-CN" altLang="en-US" sz="2800"/>
              <a:t>我</a:t>
            </a:r>
            <a:r>
              <a:rPr lang="zh-CN" altLang="en-US" sz="2800"/>
              <a:t>没有姐姐。</a:t>
            </a:r>
            <a:endParaRPr lang="zh-CN" altLang="en-US" sz="2800"/>
          </a:p>
          <a:p>
            <a:r>
              <a:rPr lang="zh-CN" altLang="en-US"/>
              <a:t>    </a:t>
            </a:r>
            <a:r>
              <a:rPr lang="zh-CN" altLang="en-US" sz="2000"/>
              <a:t>wǒ méi yǒu jiě ji</a:t>
            </a:r>
            <a:r>
              <a:rPr lang="en-US" altLang="zh-CN" sz="2000"/>
              <a:t>e.</a:t>
            </a:r>
            <a:endParaRPr lang="zh-CN" altLang="en-US" sz="2000"/>
          </a:p>
          <a:p>
            <a:r>
              <a:rPr lang="zh-CN" altLang="en-US" sz="2000"/>
              <a:t>    </a:t>
            </a:r>
            <a:r>
              <a:rPr lang="en-US" altLang="zh-CN" sz="2000"/>
              <a:t>I don`t have any older sisters.</a:t>
            </a:r>
            <a:r>
              <a:rPr lang="zh-CN" altLang="en-US" sz="2000"/>
              <a:t>   </a:t>
            </a:r>
            <a:endParaRPr lang="zh-CN" altLang="en-US" sz="2000"/>
          </a:p>
          <a:p>
            <a:r>
              <a:rPr lang="zh-CN" altLang="en-US"/>
              <a:t>   </a:t>
            </a:r>
            <a:endParaRPr lang="zh-CN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F3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3314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3525" y="-728662"/>
            <a:ext cx="8616950" cy="6457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图片 5" descr="图片包含 网球, 竞技运动&#13;&#10;&#13;&#10;已生成高可信度的说明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638" y="-985837"/>
            <a:ext cx="4244975" cy="2609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816350" y="623888"/>
            <a:ext cx="160210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practice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778635" y="1624330"/>
            <a:ext cx="6062980" cy="2011045"/>
          </a:xfrm>
          <a:prstGeom prst="rect">
            <a:avLst/>
          </a:prstGeom>
          <a:solidFill>
            <a:srgbClr val="B7F3FE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dirty="0">
                <a:solidFill>
                  <a:srgbClr val="805C2F"/>
                </a:solidFill>
                <a:latin typeface="微软雅黑" panose="020B0503020204020204" charset="-122"/>
                <a:ea typeface="微软雅黑" panose="020B0503020204020204" charset="-122"/>
                <a:cs typeface="HappyZcool-2016" charset="-122"/>
                <a:sym typeface="+mn-ea"/>
              </a:rPr>
              <a:t>I</a:t>
            </a:r>
            <a:r>
              <a:rPr kumimoji="1" lang="zh-CN" altLang="en-US" dirty="0">
                <a:solidFill>
                  <a:srgbClr val="805C2F"/>
                </a:solidFill>
                <a:latin typeface="微软雅黑" panose="020B0503020204020204" charset="-122"/>
                <a:ea typeface="微软雅黑" panose="020B0503020204020204" charset="-122"/>
                <a:cs typeface="HappyZcool-2016" charset="-122"/>
                <a:sym typeface="+mn-ea"/>
              </a:rPr>
              <a:t>n groups of three </a:t>
            </a:r>
            <a:r>
              <a:rPr kumimoji="1" lang="en-US" altLang="zh-CN" dirty="0">
                <a:solidFill>
                  <a:srgbClr val="805C2F"/>
                </a:solidFill>
                <a:latin typeface="微软雅黑" panose="020B0503020204020204" charset="-122"/>
                <a:ea typeface="微软雅黑" panose="020B0503020204020204" charset="-122"/>
                <a:cs typeface="HappyZcool-2016" charset="-122"/>
                <a:sym typeface="+mn-ea"/>
              </a:rPr>
              <a:t>practice    this conversation</a:t>
            </a:r>
            <a:endParaRPr kumimoji="1" lang="en-US" altLang="zh-CN" dirty="0">
              <a:solidFill>
                <a:srgbClr val="805C2F"/>
              </a:solidFill>
              <a:latin typeface="微软雅黑" panose="020B0503020204020204" charset="-122"/>
              <a:ea typeface="微软雅黑" panose="020B0503020204020204" charset="-122"/>
              <a:cs typeface="HappyZcool-2016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F3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7171" name="图片 32"/>
          <p:cNvPicPr>
            <a:picLocks noChangeAspect="1"/>
          </p:cNvPicPr>
          <p:nvPr/>
        </p:nvPicPr>
        <p:blipFill>
          <a:blip r:embed="rId1"/>
          <a:srcRect l="66302" r="13042" b="61336"/>
          <a:stretch>
            <a:fillRect/>
          </a:stretch>
        </p:blipFill>
        <p:spPr>
          <a:xfrm>
            <a:off x="7853363" y="1104900"/>
            <a:ext cx="1290637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图片 32"/>
          <p:cNvPicPr>
            <a:picLocks noChangeAspect="1"/>
          </p:cNvPicPr>
          <p:nvPr/>
        </p:nvPicPr>
        <p:blipFill>
          <a:blip r:embed="rId1"/>
          <a:srcRect l="66302" b="61336"/>
          <a:stretch>
            <a:fillRect/>
          </a:stretch>
        </p:blipFill>
        <p:spPr>
          <a:xfrm>
            <a:off x="3978275" y="174625"/>
            <a:ext cx="2103438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图片 30"/>
          <p:cNvPicPr>
            <a:picLocks noChangeAspect="1"/>
          </p:cNvPicPr>
          <p:nvPr/>
        </p:nvPicPr>
        <p:blipFill>
          <a:blip r:embed="rId2"/>
          <a:srcRect r="62396" b="33789"/>
          <a:stretch>
            <a:fillRect/>
          </a:stretch>
        </p:blipFill>
        <p:spPr>
          <a:xfrm>
            <a:off x="0" y="3175"/>
            <a:ext cx="1892300" cy="1041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4" name="图片 32"/>
          <p:cNvPicPr>
            <a:picLocks noChangeAspect="1"/>
          </p:cNvPicPr>
          <p:nvPr/>
        </p:nvPicPr>
        <p:blipFill>
          <a:blip r:embed="rId1"/>
          <a:srcRect l="66302" b="61336"/>
          <a:stretch>
            <a:fillRect/>
          </a:stretch>
        </p:blipFill>
        <p:spPr>
          <a:xfrm>
            <a:off x="7337425" y="0"/>
            <a:ext cx="2105025" cy="754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24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" t="1" r="59384" b="-232"/>
          <a:stretch>
            <a:fillRect/>
          </a:stretch>
        </p:blipFill>
        <p:spPr bwMode="auto">
          <a:xfrm>
            <a:off x="1" y="-118690"/>
            <a:ext cx="2298181" cy="1915741"/>
          </a:xfrm>
          <a:custGeom>
            <a:avLst/>
            <a:gdLst>
              <a:gd name="connsiteX0" fmla="*/ 0 w 2298181"/>
              <a:gd name="connsiteY0" fmla="*/ 0 h 1915742"/>
              <a:gd name="connsiteX1" fmla="*/ 383693 w 2298181"/>
              <a:gd name="connsiteY1" fmla="*/ 0 h 1915742"/>
              <a:gd name="connsiteX2" fmla="*/ 383693 w 2298181"/>
              <a:gd name="connsiteY2" fmla="*/ 118691 h 1915742"/>
              <a:gd name="connsiteX3" fmla="*/ 2298181 w 2298181"/>
              <a:gd name="connsiteY3" fmla="*/ 118691 h 1915742"/>
              <a:gd name="connsiteX4" fmla="*/ 2298181 w 2298181"/>
              <a:gd name="connsiteY4" fmla="*/ 1915742 h 1915742"/>
              <a:gd name="connsiteX5" fmla="*/ 0 w 2298181"/>
              <a:gd name="connsiteY5" fmla="*/ 1915742 h 1915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8181" h="1915742">
                <a:moveTo>
                  <a:pt x="0" y="0"/>
                </a:moveTo>
                <a:lnTo>
                  <a:pt x="383693" y="0"/>
                </a:lnTo>
                <a:lnTo>
                  <a:pt x="383693" y="118691"/>
                </a:lnTo>
                <a:lnTo>
                  <a:pt x="2298181" y="118691"/>
                </a:lnTo>
                <a:lnTo>
                  <a:pt x="2298181" y="1915742"/>
                </a:lnTo>
                <a:lnTo>
                  <a:pt x="0" y="191574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图片 33"/>
          <p:cNvPicPr>
            <a:picLocks noChangeAspect="1"/>
          </p:cNvPicPr>
          <p:nvPr/>
        </p:nvPicPr>
        <p:blipFill>
          <a:blip r:embed="rId3"/>
          <a:srcRect t="75710"/>
          <a:stretch>
            <a:fillRect/>
          </a:stretch>
        </p:blipFill>
        <p:spPr>
          <a:xfrm>
            <a:off x="0" y="4795838"/>
            <a:ext cx="9144000" cy="309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3" name="图片 34"/>
          <p:cNvPicPr>
            <a:picLocks noChangeAspect="1"/>
          </p:cNvPicPr>
          <p:nvPr/>
        </p:nvPicPr>
        <p:blipFill>
          <a:blip r:embed="rId4"/>
          <a:srcRect t="81570"/>
          <a:stretch>
            <a:fillRect/>
          </a:stretch>
        </p:blipFill>
        <p:spPr>
          <a:xfrm>
            <a:off x="0" y="4619625"/>
            <a:ext cx="9144000" cy="527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19075" y="522605"/>
            <a:ext cx="41421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Grammer </a:t>
            </a:r>
            <a:r>
              <a:rPr lang="zh-CN" altLang="en-US" sz="2800"/>
              <a:t>有</a:t>
            </a:r>
            <a:r>
              <a:rPr lang="en-US" altLang="zh-CN" sz="2800"/>
              <a:t>(yǒu)</a:t>
            </a:r>
            <a:endParaRPr lang="en-US" altLang="zh-CN" sz="2800"/>
          </a:p>
        </p:txBody>
      </p:sp>
      <p:sp>
        <p:nvSpPr>
          <p:cNvPr id="8" name="文本框 7"/>
          <p:cNvSpPr txBox="1"/>
          <p:nvPr/>
        </p:nvSpPr>
        <p:spPr>
          <a:xfrm>
            <a:off x="450215" y="1104900"/>
            <a:ext cx="84842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ym typeface="+mn-ea"/>
              </a:rPr>
              <a:t>Please use </a:t>
            </a:r>
            <a:r>
              <a:rPr lang="zh-CN" altLang="en-US" sz="2400">
                <a:sym typeface="+mn-ea"/>
              </a:rPr>
              <a:t>哥哥（gē g</a:t>
            </a:r>
            <a:r>
              <a:rPr lang="en-US" altLang="zh-CN" sz="2400">
                <a:sym typeface="+mn-ea"/>
              </a:rPr>
              <a:t>e)</a:t>
            </a:r>
            <a:r>
              <a:rPr lang="zh-CN" altLang="en-US" sz="2400">
                <a:sym typeface="+mn-ea"/>
              </a:rPr>
              <a:t>、弟弟</a:t>
            </a:r>
            <a:r>
              <a:rPr lang="en-US" altLang="zh-CN" sz="2400">
                <a:sym typeface="+mn-ea"/>
              </a:rPr>
              <a:t>(</a:t>
            </a:r>
            <a:r>
              <a:rPr lang="zh-CN" altLang="en-US" sz="2400">
                <a:sym typeface="+mn-ea"/>
              </a:rPr>
              <a:t>dì d</a:t>
            </a:r>
            <a:r>
              <a:rPr lang="en-US" altLang="zh-CN" sz="2400">
                <a:sym typeface="+mn-ea"/>
              </a:rPr>
              <a:t>i)</a:t>
            </a:r>
            <a:r>
              <a:rPr lang="zh-CN" altLang="en-US" sz="2400">
                <a:sym typeface="+mn-ea"/>
              </a:rPr>
              <a:t>、姐姐</a:t>
            </a:r>
            <a:r>
              <a:rPr lang="en-US" altLang="zh-CN" sz="2400">
                <a:sym typeface="+mn-ea"/>
              </a:rPr>
              <a:t>(jiě jie )</a:t>
            </a:r>
            <a:r>
              <a:rPr lang="zh-CN" altLang="en-US" sz="2400">
                <a:sym typeface="+mn-ea"/>
              </a:rPr>
              <a:t>、妹妹</a:t>
            </a:r>
            <a:r>
              <a:rPr lang="en-US" altLang="zh-CN" sz="2400">
                <a:sym typeface="+mn-ea"/>
              </a:rPr>
              <a:t>(mèi mei)</a:t>
            </a:r>
            <a:r>
              <a:rPr lang="zh-CN" altLang="en-US" sz="2400">
                <a:sym typeface="+mn-ea"/>
              </a:rPr>
              <a:t>、大哥</a:t>
            </a:r>
            <a:r>
              <a:rPr lang="en-US" altLang="zh-CN" sz="2400">
                <a:sym typeface="+mn-ea"/>
              </a:rPr>
              <a:t>(dà gē ) to practice the  conversations</a:t>
            </a:r>
            <a:endParaRPr lang="en-US" altLang="zh-CN" sz="2400">
              <a:sym typeface="+mn-ea"/>
            </a:endParaRPr>
          </a:p>
          <a:p>
            <a:endParaRPr lang="en-US" altLang="zh-CN" sz="2400"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86105" y="2098040"/>
            <a:ext cx="8212455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A:</a:t>
            </a:r>
            <a:r>
              <a:rPr lang="zh-CN" altLang="en-US" sz="2800">
                <a:sym typeface="+mn-ea"/>
              </a:rPr>
              <a:t>我没有姐姐，你呢？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    </a:t>
            </a:r>
            <a:r>
              <a:rPr lang="zh-CN" altLang="en-US" sz="2000">
                <a:sym typeface="+mn-ea"/>
              </a:rPr>
              <a:t>wǒ méi yǒu jiě ji</a:t>
            </a:r>
            <a:r>
              <a:rPr lang="en-US" altLang="zh-CN" sz="2000">
                <a:sym typeface="+mn-ea"/>
              </a:rPr>
              <a:t>e,nǐ ne ？</a:t>
            </a:r>
            <a:endParaRPr lang="zh-CN" altLang="en-US" sz="2000"/>
          </a:p>
          <a:p>
            <a:r>
              <a:rPr lang="zh-CN" altLang="en-US" sz="2000">
                <a:sym typeface="+mn-ea"/>
              </a:rPr>
              <a:t>       </a:t>
            </a:r>
            <a:r>
              <a:rPr lang="en-US" altLang="zh-CN" sz="2000">
                <a:sym typeface="+mn-ea"/>
              </a:rPr>
              <a:t>I don`t have any older sisters,How about you?</a:t>
            </a:r>
            <a:endParaRPr lang="en-US" altLang="zh-CN" sz="2000"/>
          </a:p>
          <a:p>
            <a:r>
              <a:rPr lang="en-US" altLang="zh-CN" sz="2800">
                <a:sym typeface="+mn-ea"/>
              </a:rPr>
              <a:t>B:</a:t>
            </a:r>
            <a:r>
              <a:rPr lang="zh-CN" altLang="en-US" sz="2800">
                <a:sym typeface="+mn-ea"/>
              </a:rPr>
              <a:t> </a:t>
            </a:r>
            <a:r>
              <a:rPr lang="zh-CN" altLang="en-US" sz="2800"/>
              <a:t>我有三个姐姐。</a:t>
            </a:r>
            <a:endParaRPr lang="zh-CN" altLang="en-US" sz="2800"/>
          </a:p>
          <a:p>
            <a:r>
              <a:rPr lang="en-US" altLang="zh-CN"/>
              <a:t>       </a:t>
            </a:r>
            <a:r>
              <a:rPr lang="en-US" altLang="zh-CN" sz="2000"/>
              <a:t>wǒ yǒu sān ge jiě jie.</a:t>
            </a:r>
            <a:r>
              <a:rPr lang="zh-CN" altLang="en-US" sz="2000"/>
              <a:t>   </a:t>
            </a:r>
            <a:endParaRPr lang="zh-CN" altLang="en-US" sz="2000"/>
          </a:p>
          <a:p>
            <a:r>
              <a:rPr lang="en-US" altLang="zh-CN" sz="2000"/>
              <a:t>       I have three older sisters.</a:t>
            </a:r>
            <a:r>
              <a:rPr lang="zh-CN" altLang="en-US" sz="2000"/>
              <a:t>  </a:t>
            </a:r>
            <a:endParaRPr lang="zh-CN" altLang="en-US" sz="2000"/>
          </a:p>
          <a:p>
            <a:endParaRPr lang="en-US" altLang="zh-CN"/>
          </a:p>
          <a:p>
            <a:r>
              <a:rPr lang="zh-CN" altLang="en-US" sz="2000"/>
              <a:t>  </a:t>
            </a:r>
            <a:endParaRPr lang="zh-CN" altLang="en-US" sz="2000"/>
          </a:p>
          <a:p>
            <a:r>
              <a:rPr lang="zh-CN" altLang="en-US"/>
              <a:t>   </a:t>
            </a:r>
            <a:endParaRPr lang="zh-CN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F3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7171" name="图片 32"/>
          <p:cNvPicPr>
            <a:picLocks noChangeAspect="1"/>
          </p:cNvPicPr>
          <p:nvPr/>
        </p:nvPicPr>
        <p:blipFill>
          <a:blip r:embed="rId1"/>
          <a:srcRect l="66302" r="13042" b="61336"/>
          <a:stretch>
            <a:fillRect/>
          </a:stretch>
        </p:blipFill>
        <p:spPr>
          <a:xfrm>
            <a:off x="7853363" y="1104900"/>
            <a:ext cx="1290637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图片 32"/>
          <p:cNvPicPr>
            <a:picLocks noChangeAspect="1"/>
          </p:cNvPicPr>
          <p:nvPr/>
        </p:nvPicPr>
        <p:blipFill>
          <a:blip r:embed="rId1"/>
          <a:srcRect l="66302" b="61336"/>
          <a:stretch>
            <a:fillRect/>
          </a:stretch>
        </p:blipFill>
        <p:spPr>
          <a:xfrm>
            <a:off x="3978275" y="174625"/>
            <a:ext cx="2103438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图片 30"/>
          <p:cNvPicPr>
            <a:picLocks noChangeAspect="1"/>
          </p:cNvPicPr>
          <p:nvPr/>
        </p:nvPicPr>
        <p:blipFill>
          <a:blip r:embed="rId2"/>
          <a:srcRect r="62396" b="33789"/>
          <a:stretch>
            <a:fillRect/>
          </a:stretch>
        </p:blipFill>
        <p:spPr>
          <a:xfrm>
            <a:off x="0" y="3175"/>
            <a:ext cx="1892300" cy="1041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4" name="图片 32"/>
          <p:cNvPicPr>
            <a:picLocks noChangeAspect="1"/>
          </p:cNvPicPr>
          <p:nvPr/>
        </p:nvPicPr>
        <p:blipFill>
          <a:blip r:embed="rId1"/>
          <a:srcRect l="66302" b="61336"/>
          <a:stretch>
            <a:fillRect/>
          </a:stretch>
        </p:blipFill>
        <p:spPr>
          <a:xfrm>
            <a:off x="7337425" y="0"/>
            <a:ext cx="2105025" cy="754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24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" t="1" r="59384" b="-232"/>
          <a:stretch>
            <a:fillRect/>
          </a:stretch>
        </p:blipFill>
        <p:spPr bwMode="auto">
          <a:xfrm>
            <a:off x="1" y="-118690"/>
            <a:ext cx="2298181" cy="1915741"/>
          </a:xfrm>
          <a:custGeom>
            <a:avLst/>
            <a:gdLst>
              <a:gd name="connsiteX0" fmla="*/ 0 w 2298181"/>
              <a:gd name="connsiteY0" fmla="*/ 0 h 1915742"/>
              <a:gd name="connsiteX1" fmla="*/ 383693 w 2298181"/>
              <a:gd name="connsiteY1" fmla="*/ 0 h 1915742"/>
              <a:gd name="connsiteX2" fmla="*/ 383693 w 2298181"/>
              <a:gd name="connsiteY2" fmla="*/ 118691 h 1915742"/>
              <a:gd name="connsiteX3" fmla="*/ 2298181 w 2298181"/>
              <a:gd name="connsiteY3" fmla="*/ 118691 h 1915742"/>
              <a:gd name="connsiteX4" fmla="*/ 2298181 w 2298181"/>
              <a:gd name="connsiteY4" fmla="*/ 1915742 h 1915742"/>
              <a:gd name="connsiteX5" fmla="*/ 0 w 2298181"/>
              <a:gd name="connsiteY5" fmla="*/ 1915742 h 1915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8181" h="1915742">
                <a:moveTo>
                  <a:pt x="0" y="0"/>
                </a:moveTo>
                <a:lnTo>
                  <a:pt x="383693" y="0"/>
                </a:lnTo>
                <a:lnTo>
                  <a:pt x="383693" y="118691"/>
                </a:lnTo>
                <a:lnTo>
                  <a:pt x="2298181" y="118691"/>
                </a:lnTo>
                <a:lnTo>
                  <a:pt x="2298181" y="1915742"/>
                </a:lnTo>
                <a:lnTo>
                  <a:pt x="0" y="191574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图片 33"/>
          <p:cNvPicPr>
            <a:picLocks noChangeAspect="1"/>
          </p:cNvPicPr>
          <p:nvPr/>
        </p:nvPicPr>
        <p:blipFill>
          <a:blip r:embed="rId3"/>
          <a:srcRect t="75710"/>
          <a:stretch>
            <a:fillRect/>
          </a:stretch>
        </p:blipFill>
        <p:spPr>
          <a:xfrm>
            <a:off x="0" y="4795838"/>
            <a:ext cx="9144000" cy="309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3" name="图片 34"/>
          <p:cNvPicPr>
            <a:picLocks noChangeAspect="1"/>
          </p:cNvPicPr>
          <p:nvPr/>
        </p:nvPicPr>
        <p:blipFill>
          <a:blip r:embed="rId4"/>
          <a:srcRect t="81570"/>
          <a:stretch>
            <a:fillRect/>
          </a:stretch>
        </p:blipFill>
        <p:spPr>
          <a:xfrm>
            <a:off x="0" y="4619625"/>
            <a:ext cx="9144000" cy="527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19075" y="522605"/>
            <a:ext cx="69151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Grammer The Particle </a:t>
            </a:r>
            <a:r>
              <a:rPr lang="zh-CN" altLang="en-US" sz="2800"/>
              <a:t>的</a:t>
            </a:r>
            <a:r>
              <a:rPr lang="en-US" altLang="zh-CN" sz="2800"/>
              <a:t>(de)</a:t>
            </a:r>
            <a:endParaRPr lang="en-US" altLang="zh-CN" sz="2800"/>
          </a:p>
        </p:txBody>
      </p:sp>
      <p:sp>
        <p:nvSpPr>
          <p:cNvPr id="8" name="文本框 7"/>
          <p:cNvSpPr txBox="1"/>
          <p:nvPr/>
        </p:nvSpPr>
        <p:spPr>
          <a:xfrm>
            <a:off x="135255" y="1299210"/>
            <a:ext cx="922591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ym typeface="+mn-ea"/>
              </a:rPr>
              <a:t>的</a:t>
            </a:r>
            <a:r>
              <a:rPr lang="en-US" altLang="zh-CN" sz="2400">
                <a:sym typeface="+mn-ea"/>
              </a:rPr>
              <a:t>(de)</a:t>
            </a:r>
            <a:r>
              <a:rPr lang="zh-CN" altLang="en-US" sz="2400">
                <a:sym typeface="+mn-ea"/>
              </a:rPr>
              <a:t> </a:t>
            </a:r>
            <a:r>
              <a:rPr lang="en-US" altLang="zh-CN" sz="2400">
                <a:sym typeface="+mn-ea"/>
              </a:rPr>
              <a:t>appears between the "possessor" and the "possessed."</a:t>
            </a:r>
            <a:endParaRPr lang="en-US" altLang="zh-CN" sz="2400">
              <a:sym typeface="+mn-ea"/>
            </a:endParaRPr>
          </a:p>
          <a:p>
            <a:r>
              <a:rPr lang="en-US" altLang="zh-CN" sz="2400">
                <a:sym typeface="+mn-ea"/>
              </a:rPr>
              <a:t> It is equivalent to the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 "`s" structure in English</a:t>
            </a:r>
            <a:r>
              <a:rPr lang="en-US" altLang="zh-CN" sz="2400">
                <a:sym typeface="+mn-ea"/>
              </a:rPr>
              <a:t>. For example: </a:t>
            </a:r>
            <a:r>
              <a:rPr lang="zh-CN" altLang="en-US" sz="2400">
                <a:sym typeface="+mn-ea"/>
              </a:rPr>
              <a:t>老师的名字</a:t>
            </a:r>
            <a:r>
              <a:rPr lang="zh-CN" altLang="en-US" sz="2000">
                <a:sym typeface="+mn-ea"/>
              </a:rPr>
              <a:t>（lǎo shī de míng z</a:t>
            </a:r>
            <a:r>
              <a:rPr lang="en-US" altLang="zh-CN" sz="2000">
                <a:sym typeface="+mn-ea"/>
              </a:rPr>
              <a:t>i</a:t>
            </a:r>
            <a:r>
              <a:rPr lang="zh-CN" altLang="en-US" sz="2000">
                <a:sym typeface="+mn-ea"/>
              </a:rPr>
              <a:t> ）</a:t>
            </a:r>
            <a:r>
              <a:rPr lang="en-US" altLang="zh-CN" sz="2400">
                <a:sym typeface="+mn-ea"/>
              </a:rPr>
              <a:t>=teacher`s name. </a:t>
            </a:r>
            <a:r>
              <a:rPr lang="zh-CN" altLang="en-US" sz="2400">
                <a:sym typeface="+mn-ea"/>
              </a:rPr>
              <a:t>的 </a:t>
            </a:r>
            <a:r>
              <a:rPr lang="en-US" altLang="zh-CN" sz="2400">
                <a:sym typeface="+mn-ea"/>
              </a:rPr>
              <a:t>is often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omitted</a:t>
            </a:r>
            <a:r>
              <a:rPr lang="en-US" altLang="zh-CN" sz="2400">
                <a:sym typeface="+mn-ea"/>
              </a:rPr>
              <a:t> in colloquial speech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after a personal pronoun</a:t>
            </a:r>
            <a:r>
              <a:rPr lang="en-US" altLang="zh-CN" sz="2400">
                <a:sym typeface="+mn-ea"/>
              </a:rPr>
              <a:t> and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before a kinship term.</a:t>
            </a:r>
            <a:r>
              <a:rPr lang="en-US" altLang="zh-CN" sz="2400">
                <a:sym typeface="+mn-ea"/>
              </a:rPr>
              <a:t> Therefore, we say “</a:t>
            </a:r>
            <a:r>
              <a:rPr lang="zh-CN" altLang="en-US" sz="2400">
                <a:sym typeface="+mn-ea"/>
              </a:rPr>
              <a:t>王朋的妈妈</a:t>
            </a:r>
            <a:r>
              <a:rPr lang="en-US" altLang="zh-CN" sz="2400">
                <a:sym typeface="+mn-ea"/>
              </a:rPr>
              <a:t>”</a:t>
            </a:r>
            <a:r>
              <a:rPr lang="en-US" altLang="zh-CN" sz="2000">
                <a:sym typeface="+mn-ea"/>
              </a:rPr>
              <a:t>(wáng péng de mā ma ) </a:t>
            </a:r>
            <a:r>
              <a:rPr lang="en-US" altLang="zh-CN" sz="2400">
                <a:sym typeface="+mn-ea"/>
              </a:rPr>
              <a:t>Wang Peng`s mother, but “</a:t>
            </a:r>
            <a:r>
              <a:rPr lang="zh-CN" altLang="en-US" sz="2400">
                <a:sym typeface="+mn-ea"/>
              </a:rPr>
              <a:t>我妈妈</a:t>
            </a:r>
            <a:r>
              <a:rPr lang="en-US" altLang="zh-CN" sz="2400">
                <a:sym typeface="+mn-ea"/>
              </a:rPr>
              <a:t>”</a:t>
            </a:r>
            <a:r>
              <a:rPr lang="en-US" altLang="zh-CN" sz="2000">
                <a:sym typeface="+mn-ea"/>
              </a:rPr>
              <a:t>(wǒ mā ma)</a:t>
            </a:r>
            <a:r>
              <a:rPr lang="en-US" altLang="zh-CN" sz="2400">
                <a:sym typeface="+mn-ea"/>
              </a:rPr>
              <a:t> my mother. </a:t>
            </a:r>
            <a:endParaRPr lang="en-US" altLang="zh-CN" sz="2400">
              <a:sym typeface="+mn-ea"/>
            </a:endParaRPr>
          </a:p>
          <a:p>
            <a:endParaRPr lang="zh-CN" altLang="en-US" sz="2400">
              <a:sym typeface="+mn-ea"/>
            </a:endParaRPr>
          </a:p>
          <a:p>
            <a:r>
              <a:rPr lang="zh-CN" altLang="en-US" sz="2400">
                <a:sym typeface="+mn-ea"/>
              </a:rPr>
              <a:t>王朋：noun  我：</a:t>
            </a:r>
            <a:r>
              <a:rPr lang="en-US" altLang="zh-CN" sz="2400">
                <a:solidFill>
                  <a:schemeClr val="tx1"/>
                </a:solidFill>
                <a:sym typeface="+mn-ea"/>
              </a:rPr>
              <a:t>personal pronoun</a:t>
            </a:r>
            <a:endParaRPr lang="en-US" altLang="zh-CN" sz="2400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F3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7171" name="图片 32"/>
          <p:cNvPicPr>
            <a:picLocks noChangeAspect="1"/>
          </p:cNvPicPr>
          <p:nvPr/>
        </p:nvPicPr>
        <p:blipFill>
          <a:blip r:embed="rId1"/>
          <a:srcRect l="66302" r="13042" b="61336"/>
          <a:stretch>
            <a:fillRect/>
          </a:stretch>
        </p:blipFill>
        <p:spPr>
          <a:xfrm>
            <a:off x="7853363" y="1104900"/>
            <a:ext cx="1290637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图片 32"/>
          <p:cNvPicPr>
            <a:picLocks noChangeAspect="1"/>
          </p:cNvPicPr>
          <p:nvPr/>
        </p:nvPicPr>
        <p:blipFill>
          <a:blip r:embed="rId1"/>
          <a:srcRect l="66302" b="61336"/>
          <a:stretch>
            <a:fillRect/>
          </a:stretch>
        </p:blipFill>
        <p:spPr>
          <a:xfrm>
            <a:off x="3978275" y="174625"/>
            <a:ext cx="2103438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图片 30"/>
          <p:cNvPicPr>
            <a:picLocks noChangeAspect="1"/>
          </p:cNvPicPr>
          <p:nvPr/>
        </p:nvPicPr>
        <p:blipFill>
          <a:blip r:embed="rId2"/>
          <a:srcRect r="62396" b="33789"/>
          <a:stretch>
            <a:fillRect/>
          </a:stretch>
        </p:blipFill>
        <p:spPr>
          <a:xfrm>
            <a:off x="0" y="3175"/>
            <a:ext cx="1892300" cy="1041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4" name="图片 32"/>
          <p:cNvPicPr>
            <a:picLocks noChangeAspect="1"/>
          </p:cNvPicPr>
          <p:nvPr/>
        </p:nvPicPr>
        <p:blipFill>
          <a:blip r:embed="rId1"/>
          <a:srcRect l="66302" b="61336"/>
          <a:stretch>
            <a:fillRect/>
          </a:stretch>
        </p:blipFill>
        <p:spPr>
          <a:xfrm>
            <a:off x="7337425" y="0"/>
            <a:ext cx="2105025" cy="754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24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" t="1" r="59384" b="-232"/>
          <a:stretch>
            <a:fillRect/>
          </a:stretch>
        </p:blipFill>
        <p:spPr bwMode="auto">
          <a:xfrm>
            <a:off x="1" y="-118690"/>
            <a:ext cx="2298181" cy="1915741"/>
          </a:xfrm>
          <a:custGeom>
            <a:avLst/>
            <a:gdLst>
              <a:gd name="connsiteX0" fmla="*/ 0 w 2298181"/>
              <a:gd name="connsiteY0" fmla="*/ 0 h 1915742"/>
              <a:gd name="connsiteX1" fmla="*/ 383693 w 2298181"/>
              <a:gd name="connsiteY1" fmla="*/ 0 h 1915742"/>
              <a:gd name="connsiteX2" fmla="*/ 383693 w 2298181"/>
              <a:gd name="connsiteY2" fmla="*/ 118691 h 1915742"/>
              <a:gd name="connsiteX3" fmla="*/ 2298181 w 2298181"/>
              <a:gd name="connsiteY3" fmla="*/ 118691 h 1915742"/>
              <a:gd name="connsiteX4" fmla="*/ 2298181 w 2298181"/>
              <a:gd name="connsiteY4" fmla="*/ 1915742 h 1915742"/>
              <a:gd name="connsiteX5" fmla="*/ 0 w 2298181"/>
              <a:gd name="connsiteY5" fmla="*/ 1915742 h 1915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8181" h="1915742">
                <a:moveTo>
                  <a:pt x="0" y="0"/>
                </a:moveTo>
                <a:lnTo>
                  <a:pt x="383693" y="0"/>
                </a:lnTo>
                <a:lnTo>
                  <a:pt x="383693" y="118691"/>
                </a:lnTo>
                <a:lnTo>
                  <a:pt x="2298181" y="118691"/>
                </a:lnTo>
                <a:lnTo>
                  <a:pt x="2298181" y="1915742"/>
                </a:lnTo>
                <a:lnTo>
                  <a:pt x="0" y="191574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图片 33"/>
          <p:cNvPicPr>
            <a:picLocks noChangeAspect="1"/>
          </p:cNvPicPr>
          <p:nvPr/>
        </p:nvPicPr>
        <p:blipFill>
          <a:blip r:embed="rId3"/>
          <a:srcRect t="75710"/>
          <a:stretch>
            <a:fillRect/>
          </a:stretch>
        </p:blipFill>
        <p:spPr>
          <a:xfrm>
            <a:off x="0" y="4795838"/>
            <a:ext cx="9144000" cy="309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3" name="图片 34"/>
          <p:cNvPicPr>
            <a:picLocks noChangeAspect="1"/>
          </p:cNvPicPr>
          <p:nvPr/>
        </p:nvPicPr>
        <p:blipFill>
          <a:blip r:embed="rId4"/>
          <a:srcRect t="81570"/>
          <a:stretch>
            <a:fillRect/>
          </a:stretch>
        </p:blipFill>
        <p:spPr>
          <a:xfrm>
            <a:off x="0" y="4619625"/>
            <a:ext cx="9144000" cy="527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19075" y="522605"/>
            <a:ext cx="66922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Grammer3 Question Pronouns </a:t>
            </a:r>
            <a:r>
              <a:rPr lang="zh-CN" altLang="en-US" sz="2800"/>
              <a:t>谁</a:t>
            </a:r>
            <a:r>
              <a:rPr lang="en-US" altLang="zh-CN" sz="2800"/>
              <a:t>(</a:t>
            </a:r>
            <a:r>
              <a:rPr lang="en-US" altLang="zh-CN" sz="2800"/>
              <a:t>sh</a:t>
            </a:r>
            <a:r>
              <a:rPr lang="zh-CN" altLang="en-US" sz="2800"/>
              <a:t>é</a:t>
            </a:r>
            <a:r>
              <a:rPr lang="en-US" altLang="zh-CN" sz="2800"/>
              <a:t>i)</a:t>
            </a:r>
            <a:endParaRPr lang="en-US" altLang="zh-CN" sz="2800"/>
          </a:p>
        </p:txBody>
      </p:sp>
      <p:sp>
        <p:nvSpPr>
          <p:cNvPr id="8" name="文本框 7"/>
          <p:cNvSpPr txBox="1"/>
          <p:nvPr/>
        </p:nvSpPr>
        <p:spPr>
          <a:xfrm>
            <a:off x="450215" y="1104900"/>
            <a:ext cx="84842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ym typeface="+mn-ea"/>
              </a:rPr>
              <a:t>In a question with a question pronoun, the word order is exactly the same as that in a declarative sentence. </a:t>
            </a:r>
            <a:endParaRPr lang="en-US" altLang="zh-CN" sz="2400"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50215" y="2263140"/>
            <a:ext cx="4337050" cy="2276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A:</a:t>
            </a:r>
            <a:r>
              <a:rPr lang="zh-CN" altLang="en-US" sz="2800"/>
              <a:t>那个女孩子是李友。</a:t>
            </a:r>
            <a:endParaRPr lang="zh-CN" altLang="en-US" sz="2800"/>
          </a:p>
          <a:p>
            <a:r>
              <a:rPr lang="zh-CN" altLang="en-US"/>
              <a:t>   </a:t>
            </a:r>
            <a:r>
              <a:rPr lang="zh-CN" altLang="en-US" sz="2000"/>
              <a:t>nà gè nǚ hái zǐ shì lǐ yǒu 。</a:t>
            </a:r>
            <a:endParaRPr lang="zh-CN" altLang="en-US" sz="2000"/>
          </a:p>
          <a:p>
            <a:r>
              <a:rPr lang="zh-CN" altLang="en-US" sz="2000"/>
              <a:t>   </a:t>
            </a:r>
            <a:r>
              <a:rPr lang="en-US" altLang="zh-CN" sz="2000"/>
              <a:t>That girl is Li You.</a:t>
            </a:r>
            <a:endParaRPr lang="en-US" altLang="zh-CN" sz="2000"/>
          </a:p>
          <a:p>
            <a:endParaRPr lang="en-US" altLang="zh-CN" sz="2000"/>
          </a:p>
          <a:p>
            <a:endParaRPr lang="en-US" altLang="zh-CN"/>
          </a:p>
          <a:p>
            <a:r>
              <a:rPr lang="zh-CN" altLang="en-US"/>
              <a:t>   </a:t>
            </a:r>
            <a:endParaRPr lang="zh-CN" altLang="en-US"/>
          </a:p>
          <a:p>
            <a:r>
              <a:rPr lang="zh-CN" altLang="en-US"/>
              <a:t>   </a:t>
            </a:r>
            <a:endParaRPr lang="zh-CN" altLang="en-US"/>
          </a:p>
        </p:txBody>
      </p:sp>
      <p:sp>
        <p:nvSpPr>
          <p:cNvPr id="4" name="右箭头 3"/>
          <p:cNvSpPr/>
          <p:nvPr/>
        </p:nvSpPr>
        <p:spPr>
          <a:xfrm>
            <a:off x="4029075" y="2797810"/>
            <a:ext cx="606425" cy="24511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97500" y="2205990"/>
            <a:ext cx="3536950" cy="1137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谁是李友？</a:t>
            </a:r>
            <a:endParaRPr lang="zh-CN" altLang="en-US"/>
          </a:p>
          <a:p>
            <a:r>
              <a:rPr lang="zh-CN" altLang="en-US" sz="2000"/>
              <a:t>sh</a:t>
            </a:r>
            <a:r>
              <a:rPr lang="zh-CN" altLang="en-US" sz="2000">
                <a:sym typeface="+mn-ea"/>
              </a:rPr>
              <a:t>é</a:t>
            </a:r>
            <a:r>
              <a:rPr lang="en-US" altLang="zh-CN" sz="2000">
                <a:sym typeface="+mn-ea"/>
              </a:rPr>
              <a:t>i</a:t>
            </a:r>
            <a:r>
              <a:rPr lang="zh-CN" altLang="en-US" sz="2000"/>
              <a:t> shì </a:t>
            </a:r>
            <a:r>
              <a:rPr lang="en-US" altLang="zh-CN" sz="2000"/>
              <a:t>L</a:t>
            </a:r>
            <a:r>
              <a:rPr lang="zh-CN" altLang="en-US" sz="2000"/>
              <a:t>ǐ </a:t>
            </a:r>
            <a:r>
              <a:rPr lang="en-US" altLang="zh-CN" sz="2000"/>
              <a:t>Y</a:t>
            </a:r>
            <a:r>
              <a:rPr lang="zh-CN" altLang="en-US" sz="2000"/>
              <a:t>ǒu ？</a:t>
            </a:r>
            <a:endParaRPr lang="zh-CN" altLang="en-US" sz="2000"/>
          </a:p>
          <a:p>
            <a:r>
              <a:rPr lang="en-US" altLang="zh-CN" sz="2000"/>
              <a:t>Who is Li You?</a:t>
            </a:r>
            <a:endParaRPr lang="en-US" altLang="zh-CN" sz="2000"/>
          </a:p>
        </p:txBody>
      </p:sp>
      <p:sp>
        <p:nvSpPr>
          <p:cNvPr id="7" name="文本框 6"/>
          <p:cNvSpPr txBox="1"/>
          <p:nvPr/>
        </p:nvSpPr>
        <p:spPr>
          <a:xfrm>
            <a:off x="450215" y="3696970"/>
            <a:ext cx="82842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One can replace 那个女孩子 with 谁 to form a question if he or she wishes to find out who Li You</a:t>
            </a:r>
            <a:endParaRPr lang="zh-CN" altLang="en-US" sz="24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F3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7171" name="图片 32"/>
          <p:cNvPicPr>
            <a:picLocks noChangeAspect="1"/>
          </p:cNvPicPr>
          <p:nvPr/>
        </p:nvPicPr>
        <p:blipFill>
          <a:blip r:embed="rId1"/>
          <a:srcRect l="66302" r="13042" b="61336"/>
          <a:stretch>
            <a:fillRect/>
          </a:stretch>
        </p:blipFill>
        <p:spPr>
          <a:xfrm>
            <a:off x="7853363" y="1104900"/>
            <a:ext cx="1290637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图片 32"/>
          <p:cNvPicPr>
            <a:picLocks noChangeAspect="1"/>
          </p:cNvPicPr>
          <p:nvPr/>
        </p:nvPicPr>
        <p:blipFill>
          <a:blip r:embed="rId1"/>
          <a:srcRect l="66302" b="61336"/>
          <a:stretch>
            <a:fillRect/>
          </a:stretch>
        </p:blipFill>
        <p:spPr>
          <a:xfrm>
            <a:off x="3978275" y="174625"/>
            <a:ext cx="2103438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图片 30"/>
          <p:cNvPicPr>
            <a:picLocks noChangeAspect="1"/>
          </p:cNvPicPr>
          <p:nvPr/>
        </p:nvPicPr>
        <p:blipFill>
          <a:blip r:embed="rId2"/>
          <a:srcRect r="62396" b="33789"/>
          <a:stretch>
            <a:fillRect/>
          </a:stretch>
        </p:blipFill>
        <p:spPr>
          <a:xfrm>
            <a:off x="0" y="3175"/>
            <a:ext cx="1892300" cy="1041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4" name="图片 32"/>
          <p:cNvPicPr>
            <a:picLocks noChangeAspect="1"/>
          </p:cNvPicPr>
          <p:nvPr/>
        </p:nvPicPr>
        <p:blipFill>
          <a:blip r:embed="rId1"/>
          <a:srcRect l="66302" b="61336"/>
          <a:stretch>
            <a:fillRect/>
          </a:stretch>
        </p:blipFill>
        <p:spPr>
          <a:xfrm>
            <a:off x="7337425" y="0"/>
            <a:ext cx="2105025" cy="754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24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" t="1" r="59384" b="-232"/>
          <a:stretch>
            <a:fillRect/>
          </a:stretch>
        </p:blipFill>
        <p:spPr bwMode="auto">
          <a:xfrm>
            <a:off x="1" y="-118690"/>
            <a:ext cx="2298181" cy="1915741"/>
          </a:xfrm>
          <a:custGeom>
            <a:avLst/>
            <a:gdLst>
              <a:gd name="connsiteX0" fmla="*/ 0 w 2298181"/>
              <a:gd name="connsiteY0" fmla="*/ 0 h 1915742"/>
              <a:gd name="connsiteX1" fmla="*/ 383693 w 2298181"/>
              <a:gd name="connsiteY1" fmla="*/ 0 h 1915742"/>
              <a:gd name="connsiteX2" fmla="*/ 383693 w 2298181"/>
              <a:gd name="connsiteY2" fmla="*/ 118691 h 1915742"/>
              <a:gd name="connsiteX3" fmla="*/ 2298181 w 2298181"/>
              <a:gd name="connsiteY3" fmla="*/ 118691 h 1915742"/>
              <a:gd name="connsiteX4" fmla="*/ 2298181 w 2298181"/>
              <a:gd name="connsiteY4" fmla="*/ 1915742 h 1915742"/>
              <a:gd name="connsiteX5" fmla="*/ 0 w 2298181"/>
              <a:gd name="connsiteY5" fmla="*/ 1915742 h 1915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8181" h="1915742">
                <a:moveTo>
                  <a:pt x="0" y="0"/>
                </a:moveTo>
                <a:lnTo>
                  <a:pt x="383693" y="0"/>
                </a:lnTo>
                <a:lnTo>
                  <a:pt x="383693" y="118691"/>
                </a:lnTo>
                <a:lnTo>
                  <a:pt x="2298181" y="118691"/>
                </a:lnTo>
                <a:lnTo>
                  <a:pt x="2298181" y="1915742"/>
                </a:lnTo>
                <a:lnTo>
                  <a:pt x="0" y="191574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图片 33"/>
          <p:cNvPicPr>
            <a:picLocks noChangeAspect="1"/>
          </p:cNvPicPr>
          <p:nvPr/>
        </p:nvPicPr>
        <p:blipFill>
          <a:blip r:embed="rId3"/>
          <a:srcRect t="75710"/>
          <a:stretch>
            <a:fillRect/>
          </a:stretch>
        </p:blipFill>
        <p:spPr>
          <a:xfrm>
            <a:off x="0" y="4795838"/>
            <a:ext cx="9144000" cy="309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3" name="图片 34"/>
          <p:cNvPicPr>
            <a:picLocks noChangeAspect="1"/>
          </p:cNvPicPr>
          <p:nvPr/>
        </p:nvPicPr>
        <p:blipFill>
          <a:blip r:embed="rId4"/>
          <a:srcRect t="81570"/>
          <a:stretch>
            <a:fillRect/>
          </a:stretch>
        </p:blipFill>
        <p:spPr>
          <a:xfrm>
            <a:off x="0" y="4619625"/>
            <a:ext cx="9144000" cy="527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19075" y="522605"/>
            <a:ext cx="792988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ym typeface="+mn-ea"/>
              </a:rPr>
              <a:t>Grammer3 Question Pronouns </a:t>
            </a:r>
            <a:r>
              <a:rPr lang="zh-CN" altLang="en-US" sz="2800">
                <a:sym typeface="+mn-ea"/>
              </a:rPr>
              <a:t>谁</a:t>
            </a:r>
            <a:r>
              <a:rPr lang="en-US" altLang="zh-CN" sz="2800">
                <a:sym typeface="+mn-ea"/>
              </a:rPr>
              <a:t>(sh</a:t>
            </a:r>
            <a:r>
              <a:rPr lang="zh-CN" altLang="en-US" sz="2800">
                <a:sym typeface="+mn-ea"/>
              </a:rPr>
              <a:t>é</a:t>
            </a:r>
            <a:r>
              <a:rPr lang="en-US" altLang="zh-CN" sz="2800">
                <a:sym typeface="+mn-ea"/>
              </a:rPr>
              <a:t>i)</a:t>
            </a:r>
            <a:endParaRPr lang="en-US" altLang="zh-CN" sz="2800"/>
          </a:p>
          <a:p>
            <a:endParaRPr lang="en-US" altLang="zh-CN" sz="2800"/>
          </a:p>
        </p:txBody>
      </p:sp>
      <p:sp>
        <p:nvSpPr>
          <p:cNvPr id="3" name="文本框 2"/>
          <p:cNvSpPr txBox="1"/>
          <p:nvPr/>
        </p:nvSpPr>
        <p:spPr>
          <a:xfrm>
            <a:off x="466090" y="1232535"/>
            <a:ext cx="5064760" cy="3692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A:</a:t>
            </a:r>
            <a:r>
              <a:rPr lang="zh-CN" altLang="en-US" sz="2800">
                <a:sym typeface="+mn-ea"/>
              </a:rPr>
              <a:t>谁是李友？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    sh</a:t>
            </a:r>
            <a:r>
              <a:rPr lang="zh-CN" altLang="en-US" sz="2800">
                <a:sym typeface="+mn-ea"/>
              </a:rPr>
              <a:t>é</a:t>
            </a:r>
            <a:r>
              <a:rPr lang="en-US" altLang="zh-CN" sz="2800">
                <a:sym typeface="+mn-ea"/>
              </a:rPr>
              <a:t>i</a:t>
            </a:r>
            <a:r>
              <a:rPr lang="zh-CN" altLang="en-US" sz="2800">
                <a:sym typeface="+mn-ea"/>
              </a:rPr>
              <a:t> shì </a:t>
            </a:r>
            <a:r>
              <a:rPr lang="en-US" altLang="zh-CN" sz="2800">
                <a:sym typeface="+mn-ea"/>
              </a:rPr>
              <a:t>L</a:t>
            </a:r>
            <a:r>
              <a:rPr lang="zh-CN" altLang="en-US" sz="2800">
                <a:sym typeface="+mn-ea"/>
              </a:rPr>
              <a:t>ǐ </a:t>
            </a:r>
            <a:r>
              <a:rPr lang="en-US" altLang="zh-CN" sz="2800">
                <a:sym typeface="+mn-ea"/>
              </a:rPr>
              <a:t>Y</a:t>
            </a:r>
            <a:r>
              <a:rPr lang="zh-CN" altLang="en-US" sz="2800">
                <a:sym typeface="+mn-ea"/>
              </a:rPr>
              <a:t>ǒu ？</a:t>
            </a:r>
            <a:endParaRPr lang="zh-CN" altLang="en-US" sz="2800"/>
          </a:p>
          <a:p>
            <a:r>
              <a:rPr lang="en-US" altLang="zh-CN" sz="2800">
                <a:sym typeface="+mn-ea"/>
              </a:rPr>
              <a:t>    Who is Li You?</a:t>
            </a:r>
            <a:endParaRPr lang="en-US" altLang="zh-CN" sz="2800"/>
          </a:p>
          <a:p>
            <a:endParaRPr lang="en-US" altLang="zh-CN" sz="2800"/>
          </a:p>
          <a:p>
            <a:r>
              <a:rPr lang="en-US" altLang="zh-CN" sz="2800"/>
              <a:t>B:</a:t>
            </a:r>
            <a:r>
              <a:rPr lang="zh-CN" altLang="en-US" sz="2800">
                <a:sym typeface="+mn-ea"/>
              </a:rPr>
              <a:t>那个女孩子是李友。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    nà gè nǚ hái zǐ shì lǐ yǒu 。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    </a:t>
            </a:r>
            <a:r>
              <a:rPr lang="en-US" altLang="zh-CN" sz="2800">
                <a:sym typeface="+mn-ea"/>
              </a:rPr>
              <a:t>That girl is Li You.</a:t>
            </a:r>
            <a:endParaRPr lang="en-US" altLang="zh-CN" sz="2800"/>
          </a:p>
          <a:p>
            <a:r>
              <a:rPr lang="zh-CN" altLang="en-US" sz="2000"/>
              <a:t> </a:t>
            </a:r>
            <a:endParaRPr lang="zh-CN" altLang="en-US" sz="2000"/>
          </a:p>
          <a:p>
            <a:r>
              <a:rPr lang="zh-CN" altLang="en-US"/>
              <a:t>   </a:t>
            </a:r>
            <a:endParaRPr lang="zh-CN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F3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3314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3525" y="-728662"/>
            <a:ext cx="8616950" cy="6457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图片 5" descr="图片包含 网球, 竞技运动&#13;&#10;&#13;&#10;已生成高可信度的说明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638" y="-985837"/>
            <a:ext cx="4244975" cy="2609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816350" y="623888"/>
            <a:ext cx="160210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practice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778635" y="1624330"/>
            <a:ext cx="6062980" cy="2011045"/>
          </a:xfrm>
          <a:prstGeom prst="rect">
            <a:avLst/>
          </a:prstGeom>
          <a:solidFill>
            <a:srgbClr val="B7F3FE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dirty="0">
                <a:solidFill>
                  <a:srgbClr val="805C2F"/>
                </a:solidFill>
                <a:latin typeface="微软雅黑" panose="020B0503020204020204" charset="-122"/>
                <a:ea typeface="微软雅黑" panose="020B0503020204020204" charset="-122"/>
                <a:cs typeface="HappyZcool-2016" charset="-122"/>
                <a:sym typeface="+mn-ea"/>
              </a:rPr>
              <a:t>I</a:t>
            </a:r>
            <a:r>
              <a:rPr kumimoji="1" lang="zh-CN" altLang="en-US" dirty="0">
                <a:solidFill>
                  <a:srgbClr val="805C2F"/>
                </a:solidFill>
                <a:latin typeface="微软雅黑" panose="020B0503020204020204" charset="-122"/>
                <a:ea typeface="微软雅黑" panose="020B0503020204020204" charset="-122"/>
                <a:cs typeface="HappyZcool-2016" charset="-122"/>
                <a:sym typeface="+mn-ea"/>
              </a:rPr>
              <a:t>n groups of three </a:t>
            </a:r>
            <a:r>
              <a:rPr kumimoji="1" lang="en-US" altLang="zh-CN" dirty="0">
                <a:solidFill>
                  <a:srgbClr val="805C2F"/>
                </a:solidFill>
                <a:latin typeface="微软雅黑" panose="020B0503020204020204" charset="-122"/>
                <a:ea typeface="微软雅黑" panose="020B0503020204020204" charset="-122"/>
                <a:cs typeface="HappyZcool-2016" charset="-122"/>
                <a:sym typeface="+mn-ea"/>
              </a:rPr>
              <a:t>practice    this conversation</a:t>
            </a:r>
            <a:endParaRPr kumimoji="1" lang="en-US" altLang="zh-CN" dirty="0">
              <a:solidFill>
                <a:srgbClr val="805C2F"/>
              </a:solidFill>
              <a:latin typeface="微软雅黑" panose="020B0503020204020204" charset="-122"/>
              <a:ea typeface="微软雅黑" panose="020B0503020204020204" charset="-122"/>
              <a:cs typeface="HappyZcool-2016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F3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7171" name="图片 32"/>
          <p:cNvPicPr>
            <a:picLocks noChangeAspect="1"/>
          </p:cNvPicPr>
          <p:nvPr/>
        </p:nvPicPr>
        <p:blipFill>
          <a:blip r:embed="rId1"/>
          <a:srcRect l="66302" r="13042" b="61336"/>
          <a:stretch>
            <a:fillRect/>
          </a:stretch>
        </p:blipFill>
        <p:spPr>
          <a:xfrm>
            <a:off x="7853363" y="1104900"/>
            <a:ext cx="1290637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图片 32"/>
          <p:cNvPicPr>
            <a:picLocks noChangeAspect="1"/>
          </p:cNvPicPr>
          <p:nvPr/>
        </p:nvPicPr>
        <p:blipFill>
          <a:blip r:embed="rId1"/>
          <a:srcRect l="66302" b="61336"/>
          <a:stretch>
            <a:fillRect/>
          </a:stretch>
        </p:blipFill>
        <p:spPr>
          <a:xfrm>
            <a:off x="3978275" y="174625"/>
            <a:ext cx="2103438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图片 30"/>
          <p:cNvPicPr>
            <a:picLocks noChangeAspect="1"/>
          </p:cNvPicPr>
          <p:nvPr/>
        </p:nvPicPr>
        <p:blipFill>
          <a:blip r:embed="rId2"/>
          <a:srcRect r="62396" b="33789"/>
          <a:stretch>
            <a:fillRect/>
          </a:stretch>
        </p:blipFill>
        <p:spPr>
          <a:xfrm>
            <a:off x="0" y="3175"/>
            <a:ext cx="1892300" cy="1041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4" name="图片 32"/>
          <p:cNvPicPr>
            <a:picLocks noChangeAspect="1"/>
          </p:cNvPicPr>
          <p:nvPr/>
        </p:nvPicPr>
        <p:blipFill>
          <a:blip r:embed="rId1"/>
          <a:srcRect l="66302" b="61336"/>
          <a:stretch>
            <a:fillRect/>
          </a:stretch>
        </p:blipFill>
        <p:spPr>
          <a:xfrm>
            <a:off x="7337425" y="0"/>
            <a:ext cx="2105025" cy="754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24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" t="1" r="59384" b="-232"/>
          <a:stretch>
            <a:fillRect/>
          </a:stretch>
        </p:blipFill>
        <p:spPr bwMode="auto">
          <a:xfrm>
            <a:off x="1" y="-118690"/>
            <a:ext cx="2298181" cy="1915741"/>
          </a:xfrm>
          <a:custGeom>
            <a:avLst/>
            <a:gdLst>
              <a:gd name="connsiteX0" fmla="*/ 0 w 2298181"/>
              <a:gd name="connsiteY0" fmla="*/ 0 h 1915742"/>
              <a:gd name="connsiteX1" fmla="*/ 383693 w 2298181"/>
              <a:gd name="connsiteY1" fmla="*/ 0 h 1915742"/>
              <a:gd name="connsiteX2" fmla="*/ 383693 w 2298181"/>
              <a:gd name="connsiteY2" fmla="*/ 118691 h 1915742"/>
              <a:gd name="connsiteX3" fmla="*/ 2298181 w 2298181"/>
              <a:gd name="connsiteY3" fmla="*/ 118691 h 1915742"/>
              <a:gd name="connsiteX4" fmla="*/ 2298181 w 2298181"/>
              <a:gd name="connsiteY4" fmla="*/ 1915742 h 1915742"/>
              <a:gd name="connsiteX5" fmla="*/ 0 w 2298181"/>
              <a:gd name="connsiteY5" fmla="*/ 1915742 h 1915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8181" h="1915742">
                <a:moveTo>
                  <a:pt x="0" y="0"/>
                </a:moveTo>
                <a:lnTo>
                  <a:pt x="383693" y="0"/>
                </a:lnTo>
                <a:lnTo>
                  <a:pt x="383693" y="118691"/>
                </a:lnTo>
                <a:lnTo>
                  <a:pt x="2298181" y="118691"/>
                </a:lnTo>
                <a:lnTo>
                  <a:pt x="2298181" y="1915742"/>
                </a:lnTo>
                <a:lnTo>
                  <a:pt x="0" y="191574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图片 33"/>
          <p:cNvPicPr>
            <a:picLocks noChangeAspect="1"/>
          </p:cNvPicPr>
          <p:nvPr/>
        </p:nvPicPr>
        <p:blipFill>
          <a:blip r:embed="rId3"/>
          <a:srcRect t="75710"/>
          <a:stretch>
            <a:fillRect/>
          </a:stretch>
        </p:blipFill>
        <p:spPr>
          <a:xfrm>
            <a:off x="0" y="4795838"/>
            <a:ext cx="9144000" cy="309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3" name="图片 34"/>
          <p:cNvPicPr>
            <a:picLocks noChangeAspect="1"/>
          </p:cNvPicPr>
          <p:nvPr/>
        </p:nvPicPr>
        <p:blipFill>
          <a:blip r:embed="rId4"/>
          <a:srcRect t="81570"/>
          <a:stretch>
            <a:fillRect/>
          </a:stretch>
        </p:blipFill>
        <p:spPr>
          <a:xfrm>
            <a:off x="0" y="4619625"/>
            <a:ext cx="9144000" cy="527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19075" y="522605"/>
            <a:ext cx="66922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Grammer3 Question Pronouns </a:t>
            </a:r>
            <a:r>
              <a:rPr lang="zh-CN" altLang="en-US" sz="2800"/>
              <a:t>谁</a:t>
            </a:r>
            <a:r>
              <a:rPr lang="en-US" altLang="zh-CN" sz="2800"/>
              <a:t>(</a:t>
            </a:r>
            <a:r>
              <a:rPr lang="en-US" altLang="zh-CN" sz="2800"/>
              <a:t>sh</a:t>
            </a:r>
            <a:r>
              <a:rPr lang="zh-CN" altLang="en-US" sz="2800"/>
              <a:t>é</a:t>
            </a:r>
            <a:r>
              <a:rPr lang="en-US" altLang="zh-CN" sz="2800"/>
              <a:t>i)</a:t>
            </a:r>
            <a:endParaRPr lang="en-US" altLang="zh-CN" sz="2800"/>
          </a:p>
        </p:txBody>
      </p:sp>
      <p:sp>
        <p:nvSpPr>
          <p:cNvPr id="3" name="文本框 2"/>
          <p:cNvSpPr txBox="1"/>
          <p:nvPr/>
        </p:nvSpPr>
        <p:spPr>
          <a:xfrm>
            <a:off x="305435" y="1564005"/>
            <a:ext cx="4337050" cy="2276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A:</a:t>
            </a:r>
            <a:r>
              <a:rPr lang="zh-CN" altLang="en-US" sz="2800"/>
              <a:t>那个女孩子是李友。</a:t>
            </a:r>
            <a:endParaRPr lang="zh-CN" altLang="en-US" sz="2800"/>
          </a:p>
          <a:p>
            <a:r>
              <a:rPr lang="zh-CN" altLang="en-US"/>
              <a:t>   </a:t>
            </a:r>
            <a:r>
              <a:rPr lang="zh-CN" altLang="en-US" sz="2000"/>
              <a:t>nà gè nǚ hái z</a:t>
            </a:r>
            <a:r>
              <a:rPr lang="en-US" altLang="zh-CN" sz="2000"/>
              <a:t>i</a:t>
            </a:r>
            <a:r>
              <a:rPr lang="zh-CN" altLang="en-US" sz="2000"/>
              <a:t> shì lǐ yǒu 。</a:t>
            </a:r>
            <a:endParaRPr lang="zh-CN" altLang="en-US" sz="2000"/>
          </a:p>
          <a:p>
            <a:r>
              <a:rPr lang="zh-CN" altLang="en-US" sz="2000"/>
              <a:t>   </a:t>
            </a:r>
            <a:r>
              <a:rPr lang="en-US" altLang="zh-CN" sz="2000"/>
              <a:t>That girl is Li You.</a:t>
            </a:r>
            <a:endParaRPr lang="en-US" altLang="zh-CN" sz="2000"/>
          </a:p>
          <a:p>
            <a:endParaRPr lang="en-US" altLang="zh-CN" sz="2000"/>
          </a:p>
          <a:p>
            <a:endParaRPr lang="en-US" altLang="zh-CN"/>
          </a:p>
          <a:p>
            <a:r>
              <a:rPr lang="zh-CN" altLang="en-US"/>
              <a:t>   </a:t>
            </a:r>
            <a:endParaRPr lang="zh-CN" altLang="en-US"/>
          </a:p>
          <a:p>
            <a:r>
              <a:rPr lang="zh-CN" altLang="en-US"/>
              <a:t>   </a:t>
            </a:r>
            <a:endParaRPr lang="zh-CN" altLang="en-US"/>
          </a:p>
        </p:txBody>
      </p:sp>
      <p:sp>
        <p:nvSpPr>
          <p:cNvPr id="4" name="右箭头 3"/>
          <p:cNvSpPr/>
          <p:nvPr/>
        </p:nvSpPr>
        <p:spPr>
          <a:xfrm>
            <a:off x="3827145" y="2040890"/>
            <a:ext cx="606425" cy="24511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995545" y="1564005"/>
            <a:ext cx="3536950" cy="1137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那个女孩子是谁？</a:t>
            </a:r>
            <a:endParaRPr lang="zh-CN" altLang="en-US"/>
          </a:p>
          <a:p>
            <a:r>
              <a:rPr lang="zh-CN" altLang="en-US" sz="2000"/>
              <a:t>nà g</a:t>
            </a:r>
            <a:r>
              <a:rPr lang="en-US" altLang="zh-CN" sz="2000"/>
              <a:t>e</a:t>
            </a:r>
            <a:r>
              <a:rPr lang="zh-CN" altLang="en-US" sz="2000"/>
              <a:t> nǚ hái z</a:t>
            </a:r>
            <a:r>
              <a:rPr lang="en-US" altLang="zh-CN" sz="2000"/>
              <a:t>i</a:t>
            </a:r>
            <a:r>
              <a:rPr lang="zh-CN" altLang="en-US" sz="2000"/>
              <a:t> shì sh</a:t>
            </a:r>
            <a:r>
              <a:rPr lang="zh-CN" altLang="en-US" sz="2000">
                <a:sym typeface="+mn-ea"/>
              </a:rPr>
              <a:t>é</a:t>
            </a:r>
            <a:r>
              <a:rPr lang="en-US" altLang="zh-CN" sz="2000">
                <a:sym typeface="+mn-ea"/>
              </a:rPr>
              <a:t>i</a:t>
            </a:r>
            <a:r>
              <a:rPr lang="zh-CN" altLang="en-US" sz="2000"/>
              <a:t> ？</a:t>
            </a:r>
            <a:endParaRPr lang="zh-CN" altLang="en-US" sz="2000"/>
          </a:p>
          <a:p>
            <a:r>
              <a:rPr lang="en-US" altLang="zh-CN" sz="2000"/>
              <a:t>Who is that girl?</a:t>
            </a:r>
            <a:endParaRPr lang="en-US" altLang="zh-CN" sz="2000"/>
          </a:p>
        </p:txBody>
      </p:sp>
      <p:sp>
        <p:nvSpPr>
          <p:cNvPr id="7" name="文本框 6"/>
          <p:cNvSpPr txBox="1"/>
          <p:nvPr/>
        </p:nvSpPr>
        <p:spPr>
          <a:xfrm>
            <a:off x="377825" y="3401695"/>
            <a:ext cx="82842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One can also replace 李友 with 谁 to form a question if he or she wishes to find out who that girl is</a:t>
            </a:r>
            <a:endParaRPr lang="zh-CN" altLang="en-US" sz="2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F3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7171" name="图片 32"/>
          <p:cNvPicPr>
            <a:picLocks noChangeAspect="1"/>
          </p:cNvPicPr>
          <p:nvPr/>
        </p:nvPicPr>
        <p:blipFill>
          <a:blip r:embed="rId1"/>
          <a:srcRect l="66302" r="13042" b="61336"/>
          <a:stretch>
            <a:fillRect/>
          </a:stretch>
        </p:blipFill>
        <p:spPr>
          <a:xfrm>
            <a:off x="7853363" y="1104900"/>
            <a:ext cx="1290637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图片 32"/>
          <p:cNvPicPr>
            <a:picLocks noChangeAspect="1"/>
          </p:cNvPicPr>
          <p:nvPr/>
        </p:nvPicPr>
        <p:blipFill>
          <a:blip r:embed="rId1"/>
          <a:srcRect l="66302" b="61336"/>
          <a:stretch>
            <a:fillRect/>
          </a:stretch>
        </p:blipFill>
        <p:spPr>
          <a:xfrm>
            <a:off x="3978275" y="174625"/>
            <a:ext cx="2103438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图片 30"/>
          <p:cNvPicPr>
            <a:picLocks noChangeAspect="1"/>
          </p:cNvPicPr>
          <p:nvPr/>
        </p:nvPicPr>
        <p:blipFill>
          <a:blip r:embed="rId2"/>
          <a:srcRect r="62396" b="33789"/>
          <a:stretch>
            <a:fillRect/>
          </a:stretch>
        </p:blipFill>
        <p:spPr>
          <a:xfrm>
            <a:off x="0" y="3175"/>
            <a:ext cx="1892300" cy="1041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4" name="图片 32"/>
          <p:cNvPicPr>
            <a:picLocks noChangeAspect="1"/>
          </p:cNvPicPr>
          <p:nvPr/>
        </p:nvPicPr>
        <p:blipFill>
          <a:blip r:embed="rId1"/>
          <a:srcRect l="66302" b="61336"/>
          <a:stretch>
            <a:fillRect/>
          </a:stretch>
        </p:blipFill>
        <p:spPr>
          <a:xfrm>
            <a:off x="7337425" y="0"/>
            <a:ext cx="2105025" cy="754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24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" t="1" r="59384" b="-232"/>
          <a:stretch>
            <a:fillRect/>
          </a:stretch>
        </p:blipFill>
        <p:spPr bwMode="auto">
          <a:xfrm>
            <a:off x="1" y="-118690"/>
            <a:ext cx="2298181" cy="1915741"/>
          </a:xfrm>
          <a:custGeom>
            <a:avLst/>
            <a:gdLst>
              <a:gd name="connsiteX0" fmla="*/ 0 w 2298181"/>
              <a:gd name="connsiteY0" fmla="*/ 0 h 1915742"/>
              <a:gd name="connsiteX1" fmla="*/ 383693 w 2298181"/>
              <a:gd name="connsiteY1" fmla="*/ 0 h 1915742"/>
              <a:gd name="connsiteX2" fmla="*/ 383693 w 2298181"/>
              <a:gd name="connsiteY2" fmla="*/ 118691 h 1915742"/>
              <a:gd name="connsiteX3" fmla="*/ 2298181 w 2298181"/>
              <a:gd name="connsiteY3" fmla="*/ 118691 h 1915742"/>
              <a:gd name="connsiteX4" fmla="*/ 2298181 w 2298181"/>
              <a:gd name="connsiteY4" fmla="*/ 1915742 h 1915742"/>
              <a:gd name="connsiteX5" fmla="*/ 0 w 2298181"/>
              <a:gd name="connsiteY5" fmla="*/ 1915742 h 1915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8181" h="1915742">
                <a:moveTo>
                  <a:pt x="0" y="0"/>
                </a:moveTo>
                <a:lnTo>
                  <a:pt x="383693" y="0"/>
                </a:lnTo>
                <a:lnTo>
                  <a:pt x="383693" y="118691"/>
                </a:lnTo>
                <a:lnTo>
                  <a:pt x="2298181" y="118691"/>
                </a:lnTo>
                <a:lnTo>
                  <a:pt x="2298181" y="1915742"/>
                </a:lnTo>
                <a:lnTo>
                  <a:pt x="0" y="191574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图片 33"/>
          <p:cNvPicPr>
            <a:picLocks noChangeAspect="1"/>
          </p:cNvPicPr>
          <p:nvPr/>
        </p:nvPicPr>
        <p:blipFill>
          <a:blip r:embed="rId3"/>
          <a:srcRect t="75710"/>
          <a:stretch>
            <a:fillRect/>
          </a:stretch>
        </p:blipFill>
        <p:spPr>
          <a:xfrm>
            <a:off x="0" y="4795838"/>
            <a:ext cx="9144000" cy="309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3" name="图片 34"/>
          <p:cNvPicPr>
            <a:picLocks noChangeAspect="1"/>
          </p:cNvPicPr>
          <p:nvPr/>
        </p:nvPicPr>
        <p:blipFill>
          <a:blip r:embed="rId4"/>
          <a:srcRect t="81570"/>
          <a:stretch>
            <a:fillRect/>
          </a:stretch>
        </p:blipFill>
        <p:spPr>
          <a:xfrm>
            <a:off x="0" y="4619625"/>
            <a:ext cx="9144000" cy="527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2375535" y="1346200"/>
            <a:ext cx="210439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7200"/>
              <a:t>男</a:t>
            </a:r>
            <a:endParaRPr lang="zh-CN" altLang="en-US"/>
          </a:p>
          <a:p>
            <a:endParaRPr lang="en-US" altLang="zh-CN"/>
          </a:p>
        </p:txBody>
      </p:sp>
      <p:sp>
        <p:nvSpPr>
          <p:cNvPr id="5" name="文本框 4"/>
          <p:cNvSpPr txBox="1"/>
          <p:nvPr/>
        </p:nvSpPr>
        <p:spPr>
          <a:xfrm>
            <a:off x="2577465" y="930275"/>
            <a:ext cx="2032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nán  </a:t>
            </a:r>
            <a:endParaRPr lang="zh-CN" altLang="en-US" sz="2400"/>
          </a:p>
        </p:txBody>
      </p:sp>
      <p:sp>
        <p:nvSpPr>
          <p:cNvPr id="6" name="文本框 5"/>
          <p:cNvSpPr txBox="1"/>
          <p:nvPr/>
        </p:nvSpPr>
        <p:spPr>
          <a:xfrm>
            <a:off x="2375535" y="3528695"/>
            <a:ext cx="13601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7200"/>
              <a:t>女</a:t>
            </a:r>
            <a:endParaRPr lang="zh-CN" altLang="en-US" sz="7200"/>
          </a:p>
        </p:txBody>
      </p:sp>
      <p:sp>
        <p:nvSpPr>
          <p:cNvPr id="8" name="文本框 7"/>
          <p:cNvSpPr txBox="1"/>
          <p:nvPr/>
        </p:nvSpPr>
        <p:spPr>
          <a:xfrm>
            <a:off x="2375535" y="3107055"/>
            <a:ext cx="10071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  </a:t>
            </a:r>
            <a:r>
              <a:rPr lang="zh-CN" altLang="en-US" sz="2800"/>
              <a:t>nǚ  </a:t>
            </a:r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3517265" y="1823720"/>
            <a:ext cx="13112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male</a:t>
            </a:r>
            <a:endParaRPr lang="en-US" altLang="zh-CN" sz="2800"/>
          </a:p>
        </p:txBody>
      </p:sp>
      <p:sp>
        <p:nvSpPr>
          <p:cNvPr id="2" name="文本框 1"/>
          <p:cNvSpPr txBox="1"/>
          <p:nvPr/>
        </p:nvSpPr>
        <p:spPr>
          <a:xfrm>
            <a:off x="3584575" y="3951605"/>
            <a:ext cx="1397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female</a:t>
            </a:r>
            <a:endParaRPr lang="en-US" altLang="zh-CN" sz="280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r="52400"/>
          <a:stretch>
            <a:fillRect/>
          </a:stretch>
        </p:blipFill>
        <p:spPr>
          <a:xfrm>
            <a:off x="934085" y="930275"/>
            <a:ext cx="1220470" cy="17951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47640"/>
          <a:stretch>
            <a:fillRect/>
          </a:stretch>
        </p:blipFill>
        <p:spPr>
          <a:xfrm>
            <a:off x="1080135" y="2822575"/>
            <a:ext cx="1424940" cy="1905000"/>
          </a:xfrm>
          <a:prstGeom prst="rect">
            <a:avLst/>
          </a:prstGeom>
        </p:spPr>
      </p:pic>
      <p:sp>
        <p:nvSpPr>
          <p:cNvPr id="11" name="右箭头 10"/>
          <p:cNvSpPr/>
          <p:nvPr/>
        </p:nvSpPr>
        <p:spPr>
          <a:xfrm>
            <a:off x="4828540" y="1694815"/>
            <a:ext cx="501650" cy="2667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547360" y="1346200"/>
            <a:ext cx="210439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7200"/>
              <a:t>他</a:t>
            </a:r>
            <a:endParaRPr lang="zh-CN" altLang="en-US"/>
          </a:p>
          <a:p>
            <a:endParaRPr lang="en-US" altLang="zh-CN"/>
          </a:p>
        </p:txBody>
      </p:sp>
      <p:sp>
        <p:nvSpPr>
          <p:cNvPr id="13" name="文本框 12"/>
          <p:cNvSpPr txBox="1"/>
          <p:nvPr/>
        </p:nvSpPr>
        <p:spPr>
          <a:xfrm>
            <a:off x="5547360" y="980440"/>
            <a:ext cx="11607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   </a:t>
            </a:r>
            <a:r>
              <a:rPr lang="zh-CN" altLang="en-US" sz="2400"/>
              <a:t>tā   </a:t>
            </a:r>
            <a:endParaRPr lang="zh-CN" altLang="en-US" sz="2400"/>
          </a:p>
        </p:txBody>
      </p:sp>
      <p:sp>
        <p:nvSpPr>
          <p:cNvPr id="14" name="文本框 13"/>
          <p:cNvSpPr txBox="1"/>
          <p:nvPr/>
        </p:nvSpPr>
        <p:spPr>
          <a:xfrm>
            <a:off x="6771005" y="1823720"/>
            <a:ext cx="13112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he;him</a:t>
            </a:r>
            <a:endParaRPr lang="en-US" altLang="zh-CN" sz="2800"/>
          </a:p>
        </p:txBody>
      </p:sp>
      <p:sp>
        <p:nvSpPr>
          <p:cNvPr id="15" name="右箭头 14"/>
          <p:cNvSpPr/>
          <p:nvPr/>
        </p:nvSpPr>
        <p:spPr>
          <a:xfrm>
            <a:off x="4909185" y="3850640"/>
            <a:ext cx="501650" cy="2667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693410" y="3528695"/>
            <a:ext cx="13601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7200"/>
              <a:t>她</a:t>
            </a:r>
            <a:endParaRPr lang="zh-CN" altLang="en-US" sz="7200"/>
          </a:p>
        </p:txBody>
      </p:sp>
      <p:sp>
        <p:nvSpPr>
          <p:cNvPr id="17" name="文本框 16"/>
          <p:cNvSpPr txBox="1"/>
          <p:nvPr/>
        </p:nvSpPr>
        <p:spPr>
          <a:xfrm>
            <a:off x="5693410" y="3138170"/>
            <a:ext cx="11607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   </a:t>
            </a:r>
            <a:r>
              <a:rPr lang="zh-CN" altLang="en-US" sz="2400"/>
              <a:t>tā   </a:t>
            </a:r>
            <a:endParaRPr lang="zh-CN" altLang="en-US" sz="2400"/>
          </a:p>
        </p:txBody>
      </p:sp>
      <p:sp>
        <p:nvSpPr>
          <p:cNvPr id="18" name="文本框 17"/>
          <p:cNvSpPr txBox="1"/>
          <p:nvPr/>
        </p:nvSpPr>
        <p:spPr>
          <a:xfrm>
            <a:off x="6854190" y="3867150"/>
            <a:ext cx="19094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she;her</a:t>
            </a:r>
            <a:endParaRPr lang="en-US" altLang="zh-CN" sz="28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F3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7171" name="图片 32"/>
          <p:cNvPicPr>
            <a:picLocks noChangeAspect="1"/>
          </p:cNvPicPr>
          <p:nvPr/>
        </p:nvPicPr>
        <p:blipFill>
          <a:blip r:embed="rId1"/>
          <a:srcRect l="66302" r="13042" b="61336"/>
          <a:stretch>
            <a:fillRect/>
          </a:stretch>
        </p:blipFill>
        <p:spPr>
          <a:xfrm>
            <a:off x="7853363" y="1104900"/>
            <a:ext cx="1290637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图片 32"/>
          <p:cNvPicPr>
            <a:picLocks noChangeAspect="1"/>
          </p:cNvPicPr>
          <p:nvPr/>
        </p:nvPicPr>
        <p:blipFill>
          <a:blip r:embed="rId1"/>
          <a:srcRect l="66302" b="61336"/>
          <a:stretch>
            <a:fillRect/>
          </a:stretch>
        </p:blipFill>
        <p:spPr>
          <a:xfrm>
            <a:off x="3978275" y="174625"/>
            <a:ext cx="2103438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图片 30"/>
          <p:cNvPicPr>
            <a:picLocks noChangeAspect="1"/>
          </p:cNvPicPr>
          <p:nvPr/>
        </p:nvPicPr>
        <p:blipFill>
          <a:blip r:embed="rId2"/>
          <a:srcRect r="62396" b="33789"/>
          <a:stretch>
            <a:fillRect/>
          </a:stretch>
        </p:blipFill>
        <p:spPr>
          <a:xfrm>
            <a:off x="0" y="3175"/>
            <a:ext cx="1892300" cy="1041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4" name="图片 32"/>
          <p:cNvPicPr>
            <a:picLocks noChangeAspect="1"/>
          </p:cNvPicPr>
          <p:nvPr/>
        </p:nvPicPr>
        <p:blipFill>
          <a:blip r:embed="rId1"/>
          <a:srcRect l="66302" b="61336"/>
          <a:stretch>
            <a:fillRect/>
          </a:stretch>
        </p:blipFill>
        <p:spPr>
          <a:xfrm>
            <a:off x="7337425" y="0"/>
            <a:ext cx="2105025" cy="754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24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" t="1" r="59384" b="-232"/>
          <a:stretch>
            <a:fillRect/>
          </a:stretch>
        </p:blipFill>
        <p:spPr bwMode="auto">
          <a:xfrm>
            <a:off x="1" y="-118690"/>
            <a:ext cx="2298181" cy="1915741"/>
          </a:xfrm>
          <a:custGeom>
            <a:avLst/>
            <a:gdLst>
              <a:gd name="connsiteX0" fmla="*/ 0 w 2298181"/>
              <a:gd name="connsiteY0" fmla="*/ 0 h 1915742"/>
              <a:gd name="connsiteX1" fmla="*/ 383693 w 2298181"/>
              <a:gd name="connsiteY1" fmla="*/ 0 h 1915742"/>
              <a:gd name="connsiteX2" fmla="*/ 383693 w 2298181"/>
              <a:gd name="connsiteY2" fmla="*/ 118691 h 1915742"/>
              <a:gd name="connsiteX3" fmla="*/ 2298181 w 2298181"/>
              <a:gd name="connsiteY3" fmla="*/ 118691 h 1915742"/>
              <a:gd name="connsiteX4" fmla="*/ 2298181 w 2298181"/>
              <a:gd name="connsiteY4" fmla="*/ 1915742 h 1915742"/>
              <a:gd name="connsiteX5" fmla="*/ 0 w 2298181"/>
              <a:gd name="connsiteY5" fmla="*/ 1915742 h 1915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8181" h="1915742">
                <a:moveTo>
                  <a:pt x="0" y="0"/>
                </a:moveTo>
                <a:lnTo>
                  <a:pt x="383693" y="0"/>
                </a:lnTo>
                <a:lnTo>
                  <a:pt x="383693" y="118691"/>
                </a:lnTo>
                <a:lnTo>
                  <a:pt x="2298181" y="118691"/>
                </a:lnTo>
                <a:lnTo>
                  <a:pt x="2298181" y="1915742"/>
                </a:lnTo>
                <a:lnTo>
                  <a:pt x="0" y="191574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图片 33"/>
          <p:cNvPicPr>
            <a:picLocks noChangeAspect="1"/>
          </p:cNvPicPr>
          <p:nvPr/>
        </p:nvPicPr>
        <p:blipFill>
          <a:blip r:embed="rId3"/>
          <a:srcRect t="75710"/>
          <a:stretch>
            <a:fillRect/>
          </a:stretch>
        </p:blipFill>
        <p:spPr>
          <a:xfrm>
            <a:off x="0" y="4795838"/>
            <a:ext cx="9144000" cy="309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3" name="图片 34"/>
          <p:cNvPicPr>
            <a:picLocks noChangeAspect="1"/>
          </p:cNvPicPr>
          <p:nvPr/>
        </p:nvPicPr>
        <p:blipFill>
          <a:blip r:embed="rId4"/>
          <a:srcRect t="81570"/>
          <a:stretch>
            <a:fillRect/>
          </a:stretch>
        </p:blipFill>
        <p:spPr>
          <a:xfrm>
            <a:off x="0" y="4619625"/>
            <a:ext cx="9144000" cy="527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19075" y="522605"/>
            <a:ext cx="792988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ym typeface="+mn-ea"/>
              </a:rPr>
              <a:t>Grammer3 Question Pronouns </a:t>
            </a:r>
            <a:r>
              <a:rPr lang="zh-CN" altLang="en-US" sz="2800">
                <a:sym typeface="+mn-ea"/>
              </a:rPr>
              <a:t>谁</a:t>
            </a:r>
            <a:r>
              <a:rPr lang="en-US" altLang="zh-CN" sz="2800">
                <a:sym typeface="+mn-ea"/>
              </a:rPr>
              <a:t>(sh</a:t>
            </a:r>
            <a:r>
              <a:rPr lang="zh-CN" altLang="en-US" sz="2800">
                <a:sym typeface="+mn-ea"/>
              </a:rPr>
              <a:t>é</a:t>
            </a:r>
            <a:r>
              <a:rPr lang="en-US" altLang="zh-CN" sz="2800">
                <a:sym typeface="+mn-ea"/>
              </a:rPr>
              <a:t>i)</a:t>
            </a:r>
            <a:endParaRPr lang="en-US" altLang="zh-CN" sz="2800"/>
          </a:p>
          <a:p>
            <a:endParaRPr lang="en-US" altLang="zh-CN" sz="2800"/>
          </a:p>
        </p:txBody>
      </p:sp>
      <p:sp>
        <p:nvSpPr>
          <p:cNvPr id="3" name="文本框 2"/>
          <p:cNvSpPr txBox="1"/>
          <p:nvPr/>
        </p:nvSpPr>
        <p:spPr>
          <a:xfrm>
            <a:off x="466090" y="1232535"/>
            <a:ext cx="5064760" cy="3692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A:</a:t>
            </a:r>
            <a:r>
              <a:rPr lang="zh-CN" altLang="en-US" sz="2800">
                <a:sym typeface="+mn-ea"/>
              </a:rPr>
              <a:t>那个女孩子是谁？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   nà g</a:t>
            </a:r>
            <a:r>
              <a:rPr lang="en-US" altLang="zh-CN" sz="2800">
                <a:sym typeface="+mn-ea"/>
              </a:rPr>
              <a:t>e</a:t>
            </a:r>
            <a:r>
              <a:rPr lang="zh-CN" altLang="en-US" sz="2800">
                <a:sym typeface="+mn-ea"/>
              </a:rPr>
              <a:t> nǚ hái z</a:t>
            </a:r>
            <a:r>
              <a:rPr lang="en-US" altLang="zh-CN" sz="2800">
                <a:sym typeface="+mn-ea"/>
              </a:rPr>
              <a:t>i</a:t>
            </a:r>
            <a:r>
              <a:rPr lang="zh-CN" altLang="en-US" sz="2800">
                <a:sym typeface="+mn-ea"/>
              </a:rPr>
              <a:t> shì sh</a:t>
            </a:r>
            <a:r>
              <a:rPr lang="zh-CN" altLang="en-US" sz="2800">
                <a:sym typeface="+mn-ea"/>
              </a:rPr>
              <a:t>é</a:t>
            </a:r>
            <a:r>
              <a:rPr lang="en-US" altLang="zh-CN" sz="2800">
                <a:sym typeface="+mn-ea"/>
              </a:rPr>
              <a:t>i</a:t>
            </a:r>
            <a:r>
              <a:rPr lang="zh-CN" altLang="en-US" sz="2800">
                <a:sym typeface="+mn-ea"/>
              </a:rPr>
              <a:t> ？</a:t>
            </a:r>
            <a:endParaRPr lang="zh-CN" altLang="en-US" sz="2800"/>
          </a:p>
          <a:p>
            <a:r>
              <a:rPr lang="en-US" altLang="zh-CN" sz="2800">
                <a:sym typeface="+mn-ea"/>
              </a:rPr>
              <a:t>   Who is that girl?</a:t>
            </a:r>
            <a:endParaRPr lang="en-US" altLang="zh-CN" sz="2800"/>
          </a:p>
          <a:p>
            <a:endParaRPr lang="en-US" altLang="zh-CN" sz="2800"/>
          </a:p>
          <a:p>
            <a:r>
              <a:rPr lang="en-US" altLang="zh-CN" sz="2800"/>
              <a:t>B:</a:t>
            </a:r>
            <a:r>
              <a:rPr lang="zh-CN" altLang="en-US" sz="2800">
                <a:sym typeface="+mn-ea"/>
              </a:rPr>
              <a:t>那个女孩子是李友。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    nà gè nǚ hái zǐ shì lǐ yǒu 。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    </a:t>
            </a:r>
            <a:r>
              <a:rPr lang="en-US" altLang="zh-CN" sz="2800">
                <a:sym typeface="+mn-ea"/>
              </a:rPr>
              <a:t>That girl is Li You.</a:t>
            </a:r>
            <a:endParaRPr lang="en-US" altLang="zh-CN" sz="2800"/>
          </a:p>
          <a:p>
            <a:r>
              <a:rPr lang="zh-CN" altLang="en-US" sz="2000"/>
              <a:t> </a:t>
            </a:r>
            <a:endParaRPr lang="zh-CN" altLang="en-US" sz="2000"/>
          </a:p>
          <a:p>
            <a:r>
              <a:rPr lang="zh-CN" altLang="en-US"/>
              <a:t>   </a:t>
            </a:r>
            <a:endParaRPr lang="zh-CN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F3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3314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3525" y="-728662"/>
            <a:ext cx="8616950" cy="6457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图片 5" descr="图片包含 网球, 竞技运动&#13;&#10;&#13;&#10;已生成高可信度的说明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638" y="-985837"/>
            <a:ext cx="4244975" cy="2609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816350" y="623888"/>
            <a:ext cx="160210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practice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778635" y="1624330"/>
            <a:ext cx="6062980" cy="2011045"/>
          </a:xfrm>
          <a:prstGeom prst="rect">
            <a:avLst/>
          </a:prstGeom>
          <a:solidFill>
            <a:srgbClr val="B7F3FE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dirty="0">
                <a:solidFill>
                  <a:srgbClr val="805C2F"/>
                </a:solidFill>
                <a:latin typeface="微软雅黑" panose="020B0503020204020204" charset="-122"/>
                <a:ea typeface="微软雅黑" panose="020B0503020204020204" charset="-122"/>
                <a:cs typeface="HappyZcool-2016" charset="-122"/>
                <a:sym typeface="+mn-ea"/>
              </a:rPr>
              <a:t>I</a:t>
            </a:r>
            <a:r>
              <a:rPr kumimoji="1" lang="zh-CN" altLang="en-US" dirty="0">
                <a:solidFill>
                  <a:srgbClr val="805C2F"/>
                </a:solidFill>
                <a:latin typeface="微软雅黑" panose="020B0503020204020204" charset="-122"/>
                <a:ea typeface="微软雅黑" panose="020B0503020204020204" charset="-122"/>
                <a:cs typeface="HappyZcool-2016" charset="-122"/>
                <a:sym typeface="+mn-ea"/>
              </a:rPr>
              <a:t>n groups of three </a:t>
            </a:r>
            <a:r>
              <a:rPr kumimoji="1" lang="en-US" altLang="zh-CN" dirty="0">
                <a:solidFill>
                  <a:srgbClr val="805C2F"/>
                </a:solidFill>
                <a:latin typeface="微软雅黑" panose="020B0503020204020204" charset="-122"/>
                <a:ea typeface="微软雅黑" panose="020B0503020204020204" charset="-122"/>
                <a:cs typeface="HappyZcool-2016" charset="-122"/>
                <a:sym typeface="+mn-ea"/>
              </a:rPr>
              <a:t>practice    this conversation</a:t>
            </a:r>
            <a:endParaRPr kumimoji="1" lang="en-US" altLang="zh-CN" dirty="0">
              <a:solidFill>
                <a:srgbClr val="805C2F"/>
              </a:solidFill>
              <a:latin typeface="微软雅黑" panose="020B0503020204020204" charset="-122"/>
              <a:ea typeface="微软雅黑" panose="020B0503020204020204" charset="-122"/>
              <a:cs typeface="HappyZcool-2016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F3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7171" name="图片 32"/>
          <p:cNvPicPr>
            <a:picLocks noChangeAspect="1"/>
          </p:cNvPicPr>
          <p:nvPr/>
        </p:nvPicPr>
        <p:blipFill>
          <a:blip r:embed="rId1"/>
          <a:srcRect l="66302" r="13042" b="61336"/>
          <a:stretch>
            <a:fillRect/>
          </a:stretch>
        </p:blipFill>
        <p:spPr>
          <a:xfrm>
            <a:off x="7853363" y="1104900"/>
            <a:ext cx="1290637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图片 32"/>
          <p:cNvPicPr>
            <a:picLocks noChangeAspect="1"/>
          </p:cNvPicPr>
          <p:nvPr/>
        </p:nvPicPr>
        <p:blipFill>
          <a:blip r:embed="rId1"/>
          <a:srcRect l="66302" b="61336"/>
          <a:stretch>
            <a:fillRect/>
          </a:stretch>
        </p:blipFill>
        <p:spPr>
          <a:xfrm>
            <a:off x="3978275" y="174625"/>
            <a:ext cx="2103438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图片 30"/>
          <p:cNvPicPr>
            <a:picLocks noChangeAspect="1"/>
          </p:cNvPicPr>
          <p:nvPr/>
        </p:nvPicPr>
        <p:blipFill>
          <a:blip r:embed="rId2"/>
          <a:srcRect r="62396" b="33789"/>
          <a:stretch>
            <a:fillRect/>
          </a:stretch>
        </p:blipFill>
        <p:spPr>
          <a:xfrm>
            <a:off x="0" y="3175"/>
            <a:ext cx="1892300" cy="1041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4" name="图片 32"/>
          <p:cNvPicPr>
            <a:picLocks noChangeAspect="1"/>
          </p:cNvPicPr>
          <p:nvPr/>
        </p:nvPicPr>
        <p:blipFill>
          <a:blip r:embed="rId1"/>
          <a:srcRect l="66302" b="61336"/>
          <a:stretch>
            <a:fillRect/>
          </a:stretch>
        </p:blipFill>
        <p:spPr>
          <a:xfrm>
            <a:off x="7337425" y="0"/>
            <a:ext cx="2105025" cy="754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24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" t="1" r="59384" b="-232"/>
          <a:stretch>
            <a:fillRect/>
          </a:stretch>
        </p:blipFill>
        <p:spPr bwMode="auto">
          <a:xfrm>
            <a:off x="1" y="-118690"/>
            <a:ext cx="2298181" cy="1915741"/>
          </a:xfrm>
          <a:custGeom>
            <a:avLst/>
            <a:gdLst>
              <a:gd name="connsiteX0" fmla="*/ 0 w 2298181"/>
              <a:gd name="connsiteY0" fmla="*/ 0 h 1915742"/>
              <a:gd name="connsiteX1" fmla="*/ 383693 w 2298181"/>
              <a:gd name="connsiteY1" fmla="*/ 0 h 1915742"/>
              <a:gd name="connsiteX2" fmla="*/ 383693 w 2298181"/>
              <a:gd name="connsiteY2" fmla="*/ 118691 h 1915742"/>
              <a:gd name="connsiteX3" fmla="*/ 2298181 w 2298181"/>
              <a:gd name="connsiteY3" fmla="*/ 118691 h 1915742"/>
              <a:gd name="connsiteX4" fmla="*/ 2298181 w 2298181"/>
              <a:gd name="connsiteY4" fmla="*/ 1915742 h 1915742"/>
              <a:gd name="connsiteX5" fmla="*/ 0 w 2298181"/>
              <a:gd name="connsiteY5" fmla="*/ 1915742 h 1915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8181" h="1915742">
                <a:moveTo>
                  <a:pt x="0" y="0"/>
                </a:moveTo>
                <a:lnTo>
                  <a:pt x="383693" y="0"/>
                </a:lnTo>
                <a:lnTo>
                  <a:pt x="383693" y="118691"/>
                </a:lnTo>
                <a:lnTo>
                  <a:pt x="2298181" y="118691"/>
                </a:lnTo>
                <a:lnTo>
                  <a:pt x="2298181" y="1915742"/>
                </a:lnTo>
                <a:lnTo>
                  <a:pt x="0" y="191574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图片 33"/>
          <p:cNvPicPr>
            <a:picLocks noChangeAspect="1"/>
          </p:cNvPicPr>
          <p:nvPr/>
        </p:nvPicPr>
        <p:blipFill>
          <a:blip r:embed="rId3"/>
          <a:srcRect t="75710"/>
          <a:stretch>
            <a:fillRect/>
          </a:stretch>
        </p:blipFill>
        <p:spPr>
          <a:xfrm>
            <a:off x="0" y="4795838"/>
            <a:ext cx="9144000" cy="309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3" name="图片 34"/>
          <p:cNvPicPr>
            <a:picLocks noChangeAspect="1"/>
          </p:cNvPicPr>
          <p:nvPr/>
        </p:nvPicPr>
        <p:blipFill>
          <a:blip r:embed="rId4"/>
          <a:srcRect t="81570"/>
          <a:stretch>
            <a:fillRect/>
          </a:stretch>
        </p:blipFill>
        <p:spPr>
          <a:xfrm>
            <a:off x="0" y="4619625"/>
            <a:ext cx="9144000" cy="527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19075" y="522605"/>
            <a:ext cx="66922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Grammer3 Question Pronouns </a:t>
            </a:r>
            <a:r>
              <a:rPr lang="zh-CN" altLang="en-US" sz="2800"/>
              <a:t>谁</a:t>
            </a:r>
            <a:r>
              <a:rPr lang="en-US" altLang="zh-CN" sz="2800"/>
              <a:t>(</a:t>
            </a:r>
            <a:r>
              <a:rPr lang="en-US" altLang="zh-CN" sz="2800"/>
              <a:t>sh</a:t>
            </a:r>
            <a:r>
              <a:rPr lang="zh-CN" altLang="en-US" sz="2800"/>
              <a:t>é</a:t>
            </a:r>
            <a:r>
              <a:rPr lang="en-US" altLang="zh-CN" sz="2800"/>
              <a:t>i)</a:t>
            </a:r>
            <a:endParaRPr lang="en-US" altLang="zh-CN" sz="2800"/>
          </a:p>
        </p:txBody>
      </p:sp>
      <p:sp>
        <p:nvSpPr>
          <p:cNvPr id="3" name="文本框 2"/>
          <p:cNvSpPr txBox="1"/>
          <p:nvPr/>
        </p:nvSpPr>
        <p:spPr>
          <a:xfrm>
            <a:off x="2495550" y="1318895"/>
            <a:ext cx="4337050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A</a:t>
            </a:r>
            <a:r>
              <a:rPr lang="zh-CN" altLang="en-US" sz="2800"/>
              <a:t>：</a:t>
            </a:r>
            <a:r>
              <a:rPr lang="zh-CN" altLang="en-US" sz="2800"/>
              <a:t>谁是老师？</a:t>
            </a:r>
            <a:endParaRPr lang="zh-CN" altLang="en-US" sz="2800"/>
          </a:p>
          <a:p>
            <a:r>
              <a:rPr lang="zh-CN" altLang="en-US"/>
              <a:t>          </a:t>
            </a:r>
            <a:r>
              <a:rPr lang="zh-CN" altLang="en-US" sz="2400"/>
              <a:t>sh</a:t>
            </a:r>
            <a:r>
              <a:rPr lang="zh-CN" altLang="en-US" sz="2400">
                <a:sym typeface="+mn-ea"/>
              </a:rPr>
              <a:t>é</a:t>
            </a:r>
            <a:r>
              <a:rPr lang="en-US" altLang="zh-CN" sz="2400">
                <a:sym typeface="+mn-ea"/>
              </a:rPr>
              <a:t>i</a:t>
            </a:r>
            <a:r>
              <a:rPr lang="zh-CN" altLang="en-US" sz="2400"/>
              <a:t> shì lǎo shī ？</a:t>
            </a:r>
            <a:endParaRPr lang="zh-CN" altLang="en-US" sz="2400"/>
          </a:p>
          <a:p>
            <a:r>
              <a:rPr lang="zh-CN" altLang="en-US" sz="2400"/>
              <a:t>        </a:t>
            </a:r>
            <a:r>
              <a:rPr lang="en-US" altLang="zh-CN" sz="2400"/>
              <a:t>Who is a teacher?</a:t>
            </a:r>
            <a:endParaRPr lang="zh-CN" altLang="en-US" sz="2400"/>
          </a:p>
          <a:p>
            <a:endParaRPr lang="en-US" altLang="zh-CN"/>
          </a:p>
          <a:p>
            <a:r>
              <a:rPr lang="en-US" altLang="zh-CN" sz="2800"/>
              <a:t>B</a:t>
            </a:r>
            <a:r>
              <a:rPr lang="zh-CN" altLang="en-US" sz="2800"/>
              <a:t>：</a:t>
            </a:r>
            <a:r>
              <a:rPr lang="zh-CN" altLang="en-US" sz="2800"/>
              <a:t>李先生是老师。</a:t>
            </a:r>
            <a:endParaRPr lang="zh-CN" altLang="en-US" sz="2800"/>
          </a:p>
          <a:p>
            <a:r>
              <a:rPr lang="zh-CN" altLang="en-US"/>
              <a:t>    </a:t>
            </a:r>
            <a:r>
              <a:rPr lang="zh-CN" altLang="en-US" sz="2400"/>
              <a:t>    </a:t>
            </a:r>
            <a:r>
              <a:rPr lang="en-US" altLang="zh-CN" sz="2400"/>
              <a:t>L</a:t>
            </a:r>
            <a:r>
              <a:rPr lang="zh-CN" altLang="en-US" sz="2400"/>
              <a:t>ǐ xiān sh</a:t>
            </a:r>
            <a:r>
              <a:rPr lang="en-US" altLang="zh-CN" sz="2400"/>
              <a:t>e</a:t>
            </a:r>
            <a:r>
              <a:rPr lang="zh-CN" altLang="en-US" sz="2400"/>
              <a:t>ng shì lǎo shī</a:t>
            </a:r>
            <a:r>
              <a:rPr lang="en-US" altLang="zh-CN" sz="2400"/>
              <a:t>.</a:t>
            </a:r>
            <a:r>
              <a:rPr lang="zh-CN" altLang="en-US" sz="2400"/>
              <a:t> </a:t>
            </a:r>
            <a:endParaRPr lang="zh-CN" altLang="en-US" sz="2400"/>
          </a:p>
          <a:p>
            <a:r>
              <a:rPr lang="zh-CN" altLang="en-US" sz="2400"/>
              <a:t>       </a:t>
            </a:r>
            <a:r>
              <a:rPr lang="en-US" altLang="zh-CN" sz="2400"/>
              <a:t>Mr.Li is a teacher.</a:t>
            </a:r>
            <a:endParaRPr lang="zh-CN" altLang="en-US" sz="2400"/>
          </a:p>
          <a:p>
            <a:endParaRPr lang="en-US" altLang="zh-CN"/>
          </a:p>
          <a:p>
            <a:r>
              <a:rPr lang="zh-CN" altLang="en-US"/>
              <a:t>   </a:t>
            </a:r>
            <a:endParaRPr lang="zh-CN" altLang="en-US"/>
          </a:p>
          <a:p>
            <a:r>
              <a:rPr lang="zh-CN" altLang="en-US"/>
              <a:t>   </a:t>
            </a:r>
            <a:endParaRPr lang="zh-CN" alt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F3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3314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3525" y="-728662"/>
            <a:ext cx="8616950" cy="6457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图片 5" descr="图片包含 网球, 竞技运动&#13;&#10;&#13;&#10;已生成高可信度的说明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638" y="-985837"/>
            <a:ext cx="4244975" cy="2609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816350" y="623888"/>
            <a:ext cx="160210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practice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778635" y="1624330"/>
            <a:ext cx="6062980" cy="2011045"/>
          </a:xfrm>
          <a:prstGeom prst="rect">
            <a:avLst/>
          </a:prstGeom>
          <a:solidFill>
            <a:srgbClr val="B7F3FE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dirty="0">
                <a:solidFill>
                  <a:srgbClr val="805C2F"/>
                </a:solidFill>
                <a:latin typeface="微软雅黑" panose="020B0503020204020204" charset="-122"/>
                <a:ea typeface="微软雅黑" panose="020B0503020204020204" charset="-122"/>
                <a:cs typeface="HappyZcool-2016" charset="-122"/>
                <a:sym typeface="+mn-ea"/>
              </a:rPr>
              <a:t>I</a:t>
            </a:r>
            <a:r>
              <a:rPr kumimoji="1" lang="zh-CN" altLang="en-US" dirty="0">
                <a:solidFill>
                  <a:srgbClr val="805C2F"/>
                </a:solidFill>
                <a:latin typeface="微软雅黑" panose="020B0503020204020204" charset="-122"/>
                <a:ea typeface="微软雅黑" panose="020B0503020204020204" charset="-122"/>
                <a:cs typeface="HappyZcool-2016" charset="-122"/>
                <a:sym typeface="+mn-ea"/>
              </a:rPr>
              <a:t>n groups of three </a:t>
            </a:r>
            <a:r>
              <a:rPr kumimoji="1" lang="en-US" altLang="zh-CN" dirty="0">
                <a:solidFill>
                  <a:srgbClr val="805C2F"/>
                </a:solidFill>
                <a:latin typeface="微软雅黑" panose="020B0503020204020204" charset="-122"/>
                <a:ea typeface="微软雅黑" panose="020B0503020204020204" charset="-122"/>
                <a:cs typeface="HappyZcool-2016" charset="-122"/>
                <a:sym typeface="+mn-ea"/>
              </a:rPr>
              <a:t>practice    this conversation</a:t>
            </a:r>
            <a:endParaRPr kumimoji="1" lang="en-US" altLang="zh-CN" dirty="0">
              <a:solidFill>
                <a:srgbClr val="805C2F"/>
              </a:solidFill>
              <a:latin typeface="微软雅黑" panose="020B0503020204020204" charset="-122"/>
              <a:ea typeface="微软雅黑" panose="020B0503020204020204" charset="-122"/>
              <a:cs typeface="HappyZcool-2016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F3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7171" name="图片 32"/>
          <p:cNvPicPr>
            <a:picLocks noChangeAspect="1"/>
          </p:cNvPicPr>
          <p:nvPr/>
        </p:nvPicPr>
        <p:blipFill>
          <a:blip r:embed="rId1"/>
          <a:srcRect l="66302" r="13042" b="61336"/>
          <a:stretch>
            <a:fillRect/>
          </a:stretch>
        </p:blipFill>
        <p:spPr>
          <a:xfrm>
            <a:off x="7853363" y="1104900"/>
            <a:ext cx="1290637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图片 32"/>
          <p:cNvPicPr>
            <a:picLocks noChangeAspect="1"/>
          </p:cNvPicPr>
          <p:nvPr/>
        </p:nvPicPr>
        <p:blipFill>
          <a:blip r:embed="rId1"/>
          <a:srcRect l="66302" b="61336"/>
          <a:stretch>
            <a:fillRect/>
          </a:stretch>
        </p:blipFill>
        <p:spPr>
          <a:xfrm>
            <a:off x="3978275" y="174625"/>
            <a:ext cx="2103438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图片 30"/>
          <p:cNvPicPr>
            <a:picLocks noChangeAspect="1"/>
          </p:cNvPicPr>
          <p:nvPr/>
        </p:nvPicPr>
        <p:blipFill>
          <a:blip r:embed="rId2"/>
          <a:srcRect r="62396" b="33789"/>
          <a:stretch>
            <a:fillRect/>
          </a:stretch>
        </p:blipFill>
        <p:spPr>
          <a:xfrm>
            <a:off x="0" y="3175"/>
            <a:ext cx="1892300" cy="1041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4" name="图片 32"/>
          <p:cNvPicPr>
            <a:picLocks noChangeAspect="1"/>
          </p:cNvPicPr>
          <p:nvPr/>
        </p:nvPicPr>
        <p:blipFill>
          <a:blip r:embed="rId1"/>
          <a:srcRect l="66302" b="61336"/>
          <a:stretch>
            <a:fillRect/>
          </a:stretch>
        </p:blipFill>
        <p:spPr>
          <a:xfrm>
            <a:off x="7337425" y="0"/>
            <a:ext cx="2105025" cy="754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24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" t="1" r="59384" b="-232"/>
          <a:stretch>
            <a:fillRect/>
          </a:stretch>
        </p:blipFill>
        <p:spPr bwMode="auto">
          <a:xfrm>
            <a:off x="1" y="-118690"/>
            <a:ext cx="2298181" cy="1915741"/>
          </a:xfrm>
          <a:custGeom>
            <a:avLst/>
            <a:gdLst>
              <a:gd name="connsiteX0" fmla="*/ 0 w 2298181"/>
              <a:gd name="connsiteY0" fmla="*/ 0 h 1915742"/>
              <a:gd name="connsiteX1" fmla="*/ 383693 w 2298181"/>
              <a:gd name="connsiteY1" fmla="*/ 0 h 1915742"/>
              <a:gd name="connsiteX2" fmla="*/ 383693 w 2298181"/>
              <a:gd name="connsiteY2" fmla="*/ 118691 h 1915742"/>
              <a:gd name="connsiteX3" fmla="*/ 2298181 w 2298181"/>
              <a:gd name="connsiteY3" fmla="*/ 118691 h 1915742"/>
              <a:gd name="connsiteX4" fmla="*/ 2298181 w 2298181"/>
              <a:gd name="connsiteY4" fmla="*/ 1915742 h 1915742"/>
              <a:gd name="connsiteX5" fmla="*/ 0 w 2298181"/>
              <a:gd name="connsiteY5" fmla="*/ 1915742 h 1915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8181" h="1915742">
                <a:moveTo>
                  <a:pt x="0" y="0"/>
                </a:moveTo>
                <a:lnTo>
                  <a:pt x="383693" y="0"/>
                </a:lnTo>
                <a:lnTo>
                  <a:pt x="383693" y="118691"/>
                </a:lnTo>
                <a:lnTo>
                  <a:pt x="2298181" y="118691"/>
                </a:lnTo>
                <a:lnTo>
                  <a:pt x="2298181" y="1915742"/>
                </a:lnTo>
                <a:lnTo>
                  <a:pt x="0" y="191574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图片 33"/>
          <p:cNvPicPr>
            <a:picLocks noChangeAspect="1"/>
          </p:cNvPicPr>
          <p:nvPr/>
        </p:nvPicPr>
        <p:blipFill>
          <a:blip r:embed="rId3"/>
          <a:srcRect t="75710"/>
          <a:stretch>
            <a:fillRect/>
          </a:stretch>
        </p:blipFill>
        <p:spPr>
          <a:xfrm>
            <a:off x="0" y="4795838"/>
            <a:ext cx="9144000" cy="309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3" name="图片 34"/>
          <p:cNvPicPr>
            <a:picLocks noChangeAspect="1"/>
          </p:cNvPicPr>
          <p:nvPr/>
        </p:nvPicPr>
        <p:blipFill>
          <a:blip r:embed="rId4"/>
          <a:srcRect t="81570"/>
          <a:stretch>
            <a:fillRect/>
          </a:stretch>
        </p:blipFill>
        <p:spPr>
          <a:xfrm>
            <a:off x="0" y="4619625"/>
            <a:ext cx="9144000" cy="527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19075" y="522605"/>
            <a:ext cx="66922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Grammer3 Question Pronouns </a:t>
            </a:r>
            <a:r>
              <a:rPr lang="zh-CN" altLang="en-US" sz="2800"/>
              <a:t>谁</a:t>
            </a:r>
            <a:r>
              <a:rPr lang="en-US" altLang="zh-CN" sz="2800"/>
              <a:t>(</a:t>
            </a:r>
            <a:r>
              <a:rPr lang="en-US" altLang="zh-CN" sz="2800"/>
              <a:t>sh</a:t>
            </a:r>
            <a:r>
              <a:rPr lang="zh-CN" altLang="en-US" sz="2800"/>
              <a:t>é</a:t>
            </a:r>
            <a:r>
              <a:rPr lang="en-US" altLang="zh-CN" sz="2800"/>
              <a:t>i)</a:t>
            </a:r>
            <a:endParaRPr lang="en-US" altLang="zh-CN" sz="2800"/>
          </a:p>
        </p:txBody>
      </p:sp>
      <p:sp>
        <p:nvSpPr>
          <p:cNvPr id="3" name="文本框 2"/>
          <p:cNvSpPr txBox="1"/>
          <p:nvPr/>
        </p:nvSpPr>
        <p:spPr>
          <a:xfrm>
            <a:off x="1479550" y="1411605"/>
            <a:ext cx="5590540" cy="3815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A</a:t>
            </a:r>
            <a:r>
              <a:rPr lang="zh-CN" altLang="en-US" sz="2800"/>
              <a:t>：</a:t>
            </a:r>
            <a:r>
              <a:rPr lang="zh-CN" altLang="en-US" sz="2800"/>
              <a:t>那个女孩子姓什么？</a:t>
            </a:r>
            <a:endParaRPr lang="zh-CN" altLang="en-US" sz="2800"/>
          </a:p>
          <a:p>
            <a:r>
              <a:rPr lang="zh-CN" altLang="en-US" sz="2800"/>
              <a:t>      </a:t>
            </a:r>
            <a:r>
              <a:rPr lang="zh-CN" altLang="en-US" sz="2400"/>
              <a:t>nà g</a:t>
            </a:r>
            <a:r>
              <a:rPr lang="en-US" altLang="zh-CN" sz="2400"/>
              <a:t>e</a:t>
            </a:r>
            <a:r>
              <a:rPr lang="zh-CN" altLang="en-US" sz="2400"/>
              <a:t> nǚ hái z</a:t>
            </a:r>
            <a:r>
              <a:rPr lang="en-US" altLang="zh-CN" sz="2400"/>
              <a:t>i</a:t>
            </a:r>
            <a:r>
              <a:rPr lang="zh-CN" altLang="en-US" sz="2400"/>
              <a:t> xìng sh</a:t>
            </a:r>
            <a:r>
              <a:rPr lang="zh-CN" altLang="en-US" sz="2400">
                <a:sym typeface="+mn-ea"/>
              </a:rPr>
              <a:t>é</a:t>
            </a:r>
            <a:r>
              <a:rPr lang="en-US" altLang="zh-CN" sz="2400">
                <a:sym typeface="+mn-ea"/>
              </a:rPr>
              <a:t>n</a:t>
            </a:r>
            <a:r>
              <a:rPr lang="zh-CN" altLang="en-US" sz="2400"/>
              <a:t> me ？</a:t>
            </a:r>
            <a:endParaRPr lang="zh-CN" altLang="en-US" sz="2400"/>
          </a:p>
          <a:p>
            <a:r>
              <a:rPr lang="zh-CN" altLang="en-US" sz="2400"/>
              <a:t>       </a:t>
            </a:r>
            <a:r>
              <a:rPr lang="en-US" altLang="zh-CN" sz="2400"/>
              <a:t>What`s that girl`s family name?</a:t>
            </a:r>
            <a:endParaRPr lang="zh-CN" altLang="en-US" sz="2400"/>
          </a:p>
          <a:p>
            <a:endParaRPr lang="en-US" altLang="zh-CN" sz="2800"/>
          </a:p>
          <a:p>
            <a:r>
              <a:rPr lang="en-US" altLang="zh-CN" sz="2800"/>
              <a:t>B</a:t>
            </a:r>
            <a:r>
              <a:rPr lang="zh-CN" altLang="en-US" sz="2800"/>
              <a:t>：那个女孩子姓王。</a:t>
            </a:r>
            <a:endParaRPr lang="zh-CN" altLang="en-US" sz="2800"/>
          </a:p>
          <a:p>
            <a:r>
              <a:rPr lang="zh-CN" altLang="en-US" sz="2800"/>
              <a:t>      </a:t>
            </a:r>
            <a:r>
              <a:rPr lang="zh-CN" altLang="en-US" sz="2400"/>
              <a:t>nà g</a:t>
            </a:r>
            <a:r>
              <a:rPr lang="en-US" altLang="zh-CN" sz="2400"/>
              <a:t>e</a:t>
            </a:r>
            <a:r>
              <a:rPr lang="zh-CN" altLang="en-US" sz="2400"/>
              <a:t> nǚ hái z</a:t>
            </a:r>
            <a:r>
              <a:rPr lang="en-US" altLang="zh-CN" sz="2400"/>
              <a:t>i</a:t>
            </a:r>
            <a:r>
              <a:rPr lang="zh-CN" altLang="en-US" sz="2400"/>
              <a:t> xìng wáng </a:t>
            </a:r>
            <a:r>
              <a:rPr lang="en-US" altLang="zh-CN" sz="2400"/>
              <a:t>.</a:t>
            </a:r>
            <a:r>
              <a:rPr lang="zh-CN" altLang="en-US" sz="2400"/>
              <a:t> </a:t>
            </a:r>
            <a:endParaRPr lang="zh-CN" altLang="en-US" sz="2400"/>
          </a:p>
          <a:p>
            <a:r>
              <a:rPr lang="zh-CN" altLang="en-US" sz="2400"/>
              <a:t>       </a:t>
            </a:r>
            <a:r>
              <a:rPr lang="en-US" altLang="zh-CN" sz="2400"/>
              <a:t>That girl`s family name is Wang.</a:t>
            </a:r>
            <a:endParaRPr lang="zh-CN" altLang="en-US" sz="2400"/>
          </a:p>
          <a:p>
            <a:endParaRPr lang="en-US" altLang="zh-CN"/>
          </a:p>
          <a:p>
            <a:r>
              <a:rPr lang="zh-CN" altLang="en-US"/>
              <a:t>   </a:t>
            </a:r>
            <a:endParaRPr lang="zh-CN" altLang="en-US"/>
          </a:p>
          <a:p>
            <a:r>
              <a:rPr lang="zh-CN" altLang="en-US"/>
              <a:t>   </a:t>
            </a:r>
            <a:endParaRPr lang="zh-CN" alt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F3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3314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3525" y="-728662"/>
            <a:ext cx="8616950" cy="6457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图片 5" descr="图片包含 网球, 竞技运动&#13;&#10;&#13;&#10;已生成高可信度的说明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638" y="-985837"/>
            <a:ext cx="4244975" cy="2609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816350" y="623888"/>
            <a:ext cx="160210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practice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778635" y="1624330"/>
            <a:ext cx="6062980" cy="2011045"/>
          </a:xfrm>
          <a:prstGeom prst="rect">
            <a:avLst/>
          </a:prstGeom>
          <a:solidFill>
            <a:srgbClr val="B7F3FE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dirty="0">
                <a:solidFill>
                  <a:srgbClr val="805C2F"/>
                </a:solidFill>
                <a:latin typeface="微软雅黑" panose="020B0503020204020204" charset="-122"/>
                <a:ea typeface="微软雅黑" panose="020B0503020204020204" charset="-122"/>
                <a:cs typeface="HappyZcool-2016" charset="-122"/>
                <a:sym typeface="+mn-ea"/>
              </a:rPr>
              <a:t>I</a:t>
            </a:r>
            <a:r>
              <a:rPr kumimoji="1" lang="zh-CN" altLang="en-US" dirty="0">
                <a:solidFill>
                  <a:srgbClr val="805C2F"/>
                </a:solidFill>
                <a:latin typeface="微软雅黑" panose="020B0503020204020204" charset="-122"/>
                <a:ea typeface="微软雅黑" panose="020B0503020204020204" charset="-122"/>
                <a:cs typeface="HappyZcool-2016" charset="-122"/>
                <a:sym typeface="+mn-ea"/>
              </a:rPr>
              <a:t>n groups of three </a:t>
            </a:r>
            <a:r>
              <a:rPr kumimoji="1" lang="en-US" altLang="zh-CN" dirty="0">
                <a:solidFill>
                  <a:srgbClr val="805C2F"/>
                </a:solidFill>
                <a:latin typeface="微软雅黑" panose="020B0503020204020204" charset="-122"/>
                <a:ea typeface="微软雅黑" panose="020B0503020204020204" charset="-122"/>
                <a:cs typeface="HappyZcool-2016" charset="-122"/>
                <a:sym typeface="+mn-ea"/>
              </a:rPr>
              <a:t>practice    this conversation</a:t>
            </a:r>
            <a:endParaRPr kumimoji="1" lang="en-US" altLang="zh-CN" dirty="0">
              <a:solidFill>
                <a:srgbClr val="805C2F"/>
              </a:solidFill>
              <a:latin typeface="微软雅黑" panose="020B0503020204020204" charset="-122"/>
              <a:ea typeface="微软雅黑" panose="020B0503020204020204" charset="-122"/>
              <a:cs typeface="HappyZcool-2016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F3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7171" name="图片 32"/>
          <p:cNvPicPr>
            <a:picLocks noChangeAspect="1"/>
          </p:cNvPicPr>
          <p:nvPr/>
        </p:nvPicPr>
        <p:blipFill>
          <a:blip r:embed="rId1"/>
          <a:srcRect l="66302" r="13042" b="61336"/>
          <a:stretch>
            <a:fillRect/>
          </a:stretch>
        </p:blipFill>
        <p:spPr>
          <a:xfrm>
            <a:off x="7853363" y="1104900"/>
            <a:ext cx="1290637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图片 32"/>
          <p:cNvPicPr>
            <a:picLocks noChangeAspect="1"/>
          </p:cNvPicPr>
          <p:nvPr/>
        </p:nvPicPr>
        <p:blipFill>
          <a:blip r:embed="rId1"/>
          <a:srcRect l="66302" b="61336"/>
          <a:stretch>
            <a:fillRect/>
          </a:stretch>
        </p:blipFill>
        <p:spPr>
          <a:xfrm>
            <a:off x="3978275" y="174625"/>
            <a:ext cx="2103438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图片 30"/>
          <p:cNvPicPr>
            <a:picLocks noChangeAspect="1"/>
          </p:cNvPicPr>
          <p:nvPr/>
        </p:nvPicPr>
        <p:blipFill>
          <a:blip r:embed="rId2"/>
          <a:srcRect r="62396" b="33789"/>
          <a:stretch>
            <a:fillRect/>
          </a:stretch>
        </p:blipFill>
        <p:spPr>
          <a:xfrm>
            <a:off x="0" y="3175"/>
            <a:ext cx="1892300" cy="1041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4" name="图片 32"/>
          <p:cNvPicPr>
            <a:picLocks noChangeAspect="1"/>
          </p:cNvPicPr>
          <p:nvPr/>
        </p:nvPicPr>
        <p:blipFill>
          <a:blip r:embed="rId1"/>
          <a:srcRect l="66302" b="61336"/>
          <a:stretch>
            <a:fillRect/>
          </a:stretch>
        </p:blipFill>
        <p:spPr>
          <a:xfrm>
            <a:off x="7337425" y="0"/>
            <a:ext cx="2105025" cy="754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24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" t="1" r="59384" b="-232"/>
          <a:stretch>
            <a:fillRect/>
          </a:stretch>
        </p:blipFill>
        <p:spPr bwMode="auto">
          <a:xfrm>
            <a:off x="1" y="-118690"/>
            <a:ext cx="2298181" cy="1915741"/>
          </a:xfrm>
          <a:custGeom>
            <a:avLst/>
            <a:gdLst>
              <a:gd name="connsiteX0" fmla="*/ 0 w 2298181"/>
              <a:gd name="connsiteY0" fmla="*/ 0 h 1915742"/>
              <a:gd name="connsiteX1" fmla="*/ 383693 w 2298181"/>
              <a:gd name="connsiteY1" fmla="*/ 0 h 1915742"/>
              <a:gd name="connsiteX2" fmla="*/ 383693 w 2298181"/>
              <a:gd name="connsiteY2" fmla="*/ 118691 h 1915742"/>
              <a:gd name="connsiteX3" fmla="*/ 2298181 w 2298181"/>
              <a:gd name="connsiteY3" fmla="*/ 118691 h 1915742"/>
              <a:gd name="connsiteX4" fmla="*/ 2298181 w 2298181"/>
              <a:gd name="connsiteY4" fmla="*/ 1915742 h 1915742"/>
              <a:gd name="connsiteX5" fmla="*/ 0 w 2298181"/>
              <a:gd name="connsiteY5" fmla="*/ 1915742 h 1915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8181" h="1915742">
                <a:moveTo>
                  <a:pt x="0" y="0"/>
                </a:moveTo>
                <a:lnTo>
                  <a:pt x="383693" y="0"/>
                </a:lnTo>
                <a:lnTo>
                  <a:pt x="383693" y="118691"/>
                </a:lnTo>
                <a:lnTo>
                  <a:pt x="2298181" y="118691"/>
                </a:lnTo>
                <a:lnTo>
                  <a:pt x="2298181" y="1915742"/>
                </a:lnTo>
                <a:lnTo>
                  <a:pt x="0" y="191574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图片 33"/>
          <p:cNvPicPr>
            <a:picLocks noChangeAspect="1"/>
          </p:cNvPicPr>
          <p:nvPr/>
        </p:nvPicPr>
        <p:blipFill>
          <a:blip r:embed="rId3"/>
          <a:srcRect t="75710"/>
          <a:stretch>
            <a:fillRect/>
          </a:stretch>
        </p:blipFill>
        <p:spPr>
          <a:xfrm>
            <a:off x="0" y="4795838"/>
            <a:ext cx="9144000" cy="309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3" name="图片 34"/>
          <p:cNvPicPr>
            <a:picLocks noChangeAspect="1"/>
          </p:cNvPicPr>
          <p:nvPr/>
        </p:nvPicPr>
        <p:blipFill>
          <a:blip r:embed="rId4"/>
          <a:srcRect t="81570"/>
          <a:stretch>
            <a:fillRect/>
          </a:stretch>
        </p:blipFill>
        <p:spPr>
          <a:xfrm>
            <a:off x="0" y="4619625"/>
            <a:ext cx="9144000" cy="527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19075" y="522605"/>
            <a:ext cx="66922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Grammer3 Question Pronouns </a:t>
            </a:r>
            <a:r>
              <a:rPr lang="zh-CN" altLang="en-US" sz="2800"/>
              <a:t>谁</a:t>
            </a:r>
            <a:r>
              <a:rPr lang="en-US" altLang="zh-CN" sz="2800"/>
              <a:t>(</a:t>
            </a:r>
            <a:r>
              <a:rPr lang="en-US" altLang="zh-CN" sz="2800"/>
              <a:t>sh</a:t>
            </a:r>
            <a:r>
              <a:rPr lang="zh-CN" altLang="en-US" sz="2800"/>
              <a:t>é</a:t>
            </a:r>
            <a:r>
              <a:rPr lang="en-US" altLang="zh-CN" sz="2800"/>
              <a:t>i)</a:t>
            </a:r>
            <a:endParaRPr lang="en-US" altLang="zh-CN" sz="2800"/>
          </a:p>
        </p:txBody>
      </p:sp>
      <p:sp>
        <p:nvSpPr>
          <p:cNvPr id="3" name="文本框 2"/>
          <p:cNvSpPr txBox="1"/>
          <p:nvPr/>
        </p:nvSpPr>
        <p:spPr>
          <a:xfrm>
            <a:off x="1751330" y="1268730"/>
            <a:ext cx="664908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A</a:t>
            </a:r>
            <a:r>
              <a:rPr lang="zh-CN" altLang="en-US" sz="2800"/>
              <a:t>：谁有姐姐？</a:t>
            </a:r>
            <a:endParaRPr lang="zh-CN" altLang="en-US" sz="2400"/>
          </a:p>
          <a:p>
            <a:r>
              <a:rPr lang="zh-CN" altLang="en-US" sz="2400"/>
              <a:t>        sh</a:t>
            </a:r>
            <a:r>
              <a:rPr lang="zh-CN" altLang="en-US" sz="2400">
                <a:sym typeface="+mn-ea"/>
              </a:rPr>
              <a:t>é</a:t>
            </a:r>
            <a:r>
              <a:rPr lang="en-US" altLang="zh-CN" sz="2400">
                <a:sym typeface="+mn-ea"/>
              </a:rPr>
              <a:t>i</a:t>
            </a:r>
            <a:r>
              <a:rPr lang="zh-CN" altLang="en-US" sz="2400"/>
              <a:t> yǒu jiě ji</a:t>
            </a:r>
            <a:r>
              <a:rPr lang="en-US" altLang="zh-CN" sz="2400"/>
              <a:t>e?</a:t>
            </a:r>
            <a:r>
              <a:rPr lang="zh-CN" altLang="en-US" sz="2400"/>
              <a:t> </a:t>
            </a:r>
            <a:endParaRPr lang="zh-CN" altLang="en-US" sz="2400"/>
          </a:p>
          <a:p>
            <a:r>
              <a:rPr lang="zh-CN" altLang="en-US" sz="2400"/>
              <a:t>        </a:t>
            </a:r>
            <a:r>
              <a:rPr lang="en-US" altLang="zh-CN" sz="2400"/>
              <a:t>Who has older sisters?</a:t>
            </a:r>
            <a:endParaRPr lang="zh-CN" altLang="en-US" sz="2400"/>
          </a:p>
          <a:p>
            <a:endParaRPr lang="en-US" altLang="zh-CN" sz="2800"/>
          </a:p>
          <a:p>
            <a:r>
              <a:rPr lang="en-US" altLang="zh-CN" sz="2800"/>
              <a:t>B</a:t>
            </a:r>
            <a:r>
              <a:rPr lang="zh-CN" altLang="en-US" sz="2800"/>
              <a:t>：高文中有姐姐。</a:t>
            </a:r>
            <a:endParaRPr lang="zh-CN" altLang="en-US" sz="2400"/>
          </a:p>
          <a:p>
            <a:r>
              <a:rPr lang="zh-CN" altLang="en-US" sz="2400"/>
              <a:t>       gāo wén zhōng yǒu jiě ji</a:t>
            </a:r>
            <a:r>
              <a:rPr lang="en-US" altLang="zh-CN" sz="2400"/>
              <a:t>e.</a:t>
            </a:r>
            <a:r>
              <a:rPr lang="zh-CN" altLang="en-US" sz="2400"/>
              <a:t> </a:t>
            </a:r>
            <a:endParaRPr lang="zh-CN" altLang="en-US" sz="2400"/>
          </a:p>
          <a:p>
            <a:r>
              <a:rPr lang="zh-CN" altLang="en-US" sz="2400"/>
              <a:t>       </a:t>
            </a:r>
            <a:r>
              <a:rPr lang="en-US" altLang="zh-CN" sz="2400"/>
              <a:t>Gao Wen Zhong has an older sister.</a:t>
            </a:r>
            <a:endParaRPr lang="zh-CN" altLang="en-US" sz="2400"/>
          </a:p>
          <a:p>
            <a:endParaRPr lang="en-US" altLang="zh-CN" sz="2400"/>
          </a:p>
          <a:p>
            <a:r>
              <a:rPr lang="zh-CN" altLang="en-US"/>
              <a:t>   </a:t>
            </a:r>
            <a:endParaRPr lang="zh-CN" altLang="en-US"/>
          </a:p>
          <a:p>
            <a:r>
              <a:rPr lang="zh-CN" altLang="en-US"/>
              <a:t>   </a:t>
            </a:r>
            <a:endParaRPr lang="zh-CN" alt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F3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3314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3525" y="-728662"/>
            <a:ext cx="8616950" cy="6457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图片 5" descr="图片包含 网球, 竞技运动&#13;&#10;&#13;&#10;已生成高可信度的说明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638" y="-985837"/>
            <a:ext cx="4244975" cy="2609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816350" y="623888"/>
            <a:ext cx="160210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practice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778635" y="1624330"/>
            <a:ext cx="6062980" cy="2011045"/>
          </a:xfrm>
          <a:prstGeom prst="rect">
            <a:avLst/>
          </a:prstGeom>
          <a:solidFill>
            <a:srgbClr val="B7F3FE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dirty="0">
                <a:solidFill>
                  <a:srgbClr val="805C2F"/>
                </a:solidFill>
                <a:latin typeface="微软雅黑" panose="020B0503020204020204" charset="-122"/>
                <a:ea typeface="微软雅黑" panose="020B0503020204020204" charset="-122"/>
                <a:cs typeface="HappyZcool-2016" charset="-122"/>
                <a:sym typeface="+mn-ea"/>
              </a:rPr>
              <a:t>I</a:t>
            </a:r>
            <a:r>
              <a:rPr kumimoji="1" lang="zh-CN" altLang="en-US" dirty="0">
                <a:solidFill>
                  <a:srgbClr val="805C2F"/>
                </a:solidFill>
                <a:latin typeface="微软雅黑" panose="020B0503020204020204" charset="-122"/>
                <a:ea typeface="微软雅黑" panose="020B0503020204020204" charset="-122"/>
                <a:cs typeface="HappyZcool-2016" charset="-122"/>
                <a:sym typeface="+mn-ea"/>
              </a:rPr>
              <a:t>n groups of three </a:t>
            </a:r>
            <a:r>
              <a:rPr kumimoji="1" lang="en-US" altLang="zh-CN" dirty="0">
                <a:solidFill>
                  <a:srgbClr val="805C2F"/>
                </a:solidFill>
                <a:latin typeface="微软雅黑" panose="020B0503020204020204" charset="-122"/>
                <a:ea typeface="微软雅黑" panose="020B0503020204020204" charset="-122"/>
                <a:cs typeface="HappyZcool-2016" charset="-122"/>
                <a:sym typeface="+mn-ea"/>
              </a:rPr>
              <a:t>practice    this conversation</a:t>
            </a:r>
            <a:endParaRPr kumimoji="1" lang="en-US" altLang="zh-CN" dirty="0">
              <a:solidFill>
                <a:srgbClr val="805C2F"/>
              </a:solidFill>
              <a:latin typeface="微软雅黑" panose="020B0503020204020204" charset="-122"/>
              <a:ea typeface="微软雅黑" panose="020B0503020204020204" charset="-122"/>
              <a:cs typeface="HappyZcool-2016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F3FE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581785" y="949960"/>
            <a:ext cx="6744335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王朋：高文中，那是你的照片吗？</a:t>
            </a:r>
            <a:endParaRPr lang="zh-CN" altLang="en-US" sz="2800"/>
          </a:p>
          <a:p>
            <a:r>
              <a:rPr lang="zh-CN" altLang="en-US" sz="2800"/>
              <a:t>高文中：是。这是我爸爸，这是我妈妈。</a:t>
            </a:r>
            <a:endParaRPr lang="zh-CN" altLang="en-US" sz="2800"/>
          </a:p>
          <a:p>
            <a:r>
              <a:rPr lang="zh-CN" altLang="en-US" sz="2800"/>
              <a:t>王朋：这个女孩子是谁？</a:t>
            </a:r>
            <a:endParaRPr lang="zh-CN" altLang="en-US" sz="2800"/>
          </a:p>
          <a:p>
            <a:r>
              <a:rPr lang="zh-CN" altLang="en-US" sz="2800"/>
              <a:t>高文中：她是我姐姐。</a:t>
            </a:r>
            <a:endParaRPr lang="zh-CN" altLang="en-US" sz="2800"/>
          </a:p>
          <a:p>
            <a:r>
              <a:rPr lang="zh-CN" altLang="en-US" sz="2800"/>
              <a:t>王朋：这个男孩子是你弟弟吗？</a:t>
            </a:r>
            <a:endParaRPr lang="zh-CN" altLang="en-US" sz="2800"/>
          </a:p>
          <a:p>
            <a:r>
              <a:rPr lang="zh-CN" altLang="en-US" sz="2800"/>
              <a:t>高文中：不是，他是我大哥的儿子。</a:t>
            </a:r>
            <a:endParaRPr lang="zh-CN" altLang="en-US" sz="2800"/>
          </a:p>
          <a:p>
            <a:r>
              <a:rPr lang="zh-CN" altLang="en-US" sz="2800"/>
              <a:t>王朋：你大哥有女儿吗？</a:t>
            </a:r>
            <a:endParaRPr lang="zh-CN" altLang="en-US" sz="2800"/>
          </a:p>
          <a:p>
            <a:r>
              <a:rPr lang="zh-CN" altLang="en-US" sz="2800"/>
              <a:t>高文中：他没有女儿。</a:t>
            </a:r>
            <a:endParaRPr lang="zh-CN" altLang="en-US" sz="2800"/>
          </a:p>
        </p:txBody>
      </p:sp>
      <p:sp>
        <p:nvSpPr>
          <p:cNvPr id="5" name="文本框 4"/>
          <p:cNvSpPr txBox="1"/>
          <p:nvPr/>
        </p:nvSpPr>
        <p:spPr>
          <a:xfrm>
            <a:off x="472440" y="316230"/>
            <a:ext cx="19164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Text</a:t>
            </a:r>
            <a:endParaRPr lang="en-US" altLang="zh-CN" sz="28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410" name="图片 2"/>
          <p:cNvPicPr>
            <a:picLocks noChangeAspect="1"/>
          </p:cNvPicPr>
          <p:nvPr/>
        </p:nvPicPr>
        <p:blipFill>
          <a:blip r:embed="rId1"/>
          <a:srcRect t="49927"/>
          <a:stretch>
            <a:fillRect/>
          </a:stretch>
        </p:blipFill>
        <p:spPr>
          <a:xfrm>
            <a:off x="21590" y="4404678"/>
            <a:ext cx="9144000" cy="15255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1" name="TextBox 2"/>
          <p:cNvSpPr txBox="1"/>
          <p:nvPr/>
        </p:nvSpPr>
        <p:spPr>
          <a:xfrm>
            <a:off x="1214438" y="354013"/>
            <a:ext cx="178752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2400" dirty="0">
                <a:latin typeface="幼圆" panose="02010509060101010101" pitchFamily="49" charset="-122"/>
                <a:ea typeface="幼圆" panose="02010509060101010101" pitchFamily="49" charset="-122"/>
              </a:rPr>
              <a:t>Question</a:t>
            </a:r>
            <a:endParaRPr lang="en-US" altLang="zh-CN" sz="2400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09650" y="1969135"/>
            <a:ext cx="7241540" cy="177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1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1.Whose photo is on the wall?</a:t>
            </a: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1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2.Who is the young lady in the picture?</a:t>
            </a: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1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3.Who is the boy in the picture?</a:t>
            </a: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17414" name="图片 15"/>
          <p:cNvPicPr>
            <a:picLocks noChangeAspect="1"/>
          </p:cNvPicPr>
          <p:nvPr/>
        </p:nvPicPr>
        <p:blipFill>
          <a:blip r:embed="rId2"/>
          <a:srcRect l="66980" t="23482" r="6561"/>
          <a:stretch>
            <a:fillRect/>
          </a:stretch>
        </p:blipFill>
        <p:spPr>
          <a:xfrm>
            <a:off x="7277735" y="27940"/>
            <a:ext cx="1507490" cy="14522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5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8" y="354013"/>
            <a:ext cx="481012" cy="481012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7416" name="直接连接符 4"/>
          <p:cNvCxnSpPr/>
          <p:nvPr/>
        </p:nvCxnSpPr>
        <p:spPr>
          <a:xfrm>
            <a:off x="1160463" y="835025"/>
            <a:ext cx="1895475" cy="0"/>
          </a:xfrm>
          <a:prstGeom prst="line">
            <a:avLst/>
          </a:prstGeom>
          <a:ln w="9525" cap="flat" cmpd="sng">
            <a:solidFill>
              <a:srgbClr val="29A5AD"/>
            </a:solidFill>
            <a:prstDash val="solid"/>
            <a:headEnd type="diamond" w="med" len="med"/>
            <a:tailEnd type="diamond" w="med" len="med"/>
          </a:ln>
        </p:spPr>
      </p:cxnSp>
      <p:sp>
        <p:nvSpPr>
          <p:cNvPr id="2" name="文本框 1"/>
          <p:cNvSpPr txBox="1"/>
          <p:nvPr/>
        </p:nvSpPr>
        <p:spPr>
          <a:xfrm>
            <a:off x="1083310" y="835025"/>
            <a:ext cx="68630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dirty="0">
                <a:solidFill>
                  <a:srgbClr val="805C2F"/>
                </a:solidFill>
                <a:latin typeface="微软雅黑" panose="020B0503020204020204" charset="-122"/>
                <a:ea typeface="微软雅黑" panose="020B0503020204020204" charset="-122"/>
                <a:cs typeface="HappyZcool-2016" charset="-122"/>
                <a:sym typeface="+mn-ea"/>
              </a:rPr>
              <a:t>Please read the text to answer the following questions</a:t>
            </a:r>
            <a:endParaRPr kumimoji="1" lang="zh-CN" altLang="en-US" dirty="0">
              <a:solidFill>
                <a:srgbClr val="805C2F"/>
              </a:solidFill>
              <a:latin typeface="微软雅黑" panose="020B0503020204020204" charset="-122"/>
              <a:ea typeface="微软雅黑" panose="020B0503020204020204" charset="-122"/>
              <a:cs typeface="HappyZcool-2016" charset="-122"/>
            </a:endParaRPr>
          </a:p>
          <a:p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F3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7171" name="图片 32"/>
          <p:cNvPicPr>
            <a:picLocks noChangeAspect="1"/>
          </p:cNvPicPr>
          <p:nvPr/>
        </p:nvPicPr>
        <p:blipFill>
          <a:blip r:embed="rId1"/>
          <a:srcRect l="66302" r="13042" b="61336"/>
          <a:stretch>
            <a:fillRect/>
          </a:stretch>
        </p:blipFill>
        <p:spPr>
          <a:xfrm>
            <a:off x="7853363" y="1104900"/>
            <a:ext cx="1290637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图片 32"/>
          <p:cNvPicPr>
            <a:picLocks noChangeAspect="1"/>
          </p:cNvPicPr>
          <p:nvPr/>
        </p:nvPicPr>
        <p:blipFill>
          <a:blip r:embed="rId1"/>
          <a:srcRect l="66302" b="61336"/>
          <a:stretch>
            <a:fillRect/>
          </a:stretch>
        </p:blipFill>
        <p:spPr>
          <a:xfrm>
            <a:off x="3978275" y="174625"/>
            <a:ext cx="2103438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图片 30"/>
          <p:cNvPicPr>
            <a:picLocks noChangeAspect="1"/>
          </p:cNvPicPr>
          <p:nvPr/>
        </p:nvPicPr>
        <p:blipFill>
          <a:blip r:embed="rId2"/>
          <a:srcRect r="62396" b="33789"/>
          <a:stretch>
            <a:fillRect/>
          </a:stretch>
        </p:blipFill>
        <p:spPr>
          <a:xfrm>
            <a:off x="0" y="3175"/>
            <a:ext cx="1892300" cy="1041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4" name="图片 32"/>
          <p:cNvPicPr>
            <a:picLocks noChangeAspect="1"/>
          </p:cNvPicPr>
          <p:nvPr/>
        </p:nvPicPr>
        <p:blipFill>
          <a:blip r:embed="rId1"/>
          <a:srcRect l="66302" b="61336"/>
          <a:stretch>
            <a:fillRect/>
          </a:stretch>
        </p:blipFill>
        <p:spPr>
          <a:xfrm>
            <a:off x="7337425" y="0"/>
            <a:ext cx="2105025" cy="754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24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" t="1" r="59384" b="-232"/>
          <a:stretch>
            <a:fillRect/>
          </a:stretch>
        </p:blipFill>
        <p:spPr bwMode="auto">
          <a:xfrm>
            <a:off x="1" y="-118690"/>
            <a:ext cx="2298181" cy="1915741"/>
          </a:xfrm>
          <a:custGeom>
            <a:avLst/>
            <a:gdLst>
              <a:gd name="connsiteX0" fmla="*/ 0 w 2298181"/>
              <a:gd name="connsiteY0" fmla="*/ 0 h 1915742"/>
              <a:gd name="connsiteX1" fmla="*/ 383693 w 2298181"/>
              <a:gd name="connsiteY1" fmla="*/ 0 h 1915742"/>
              <a:gd name="connsiteX2" fmla="*/ 383693 w 2298181"/>
              <a:gd name="connsiteY2" fmla="*/ 118691 h 1915742"/>
              <a:gd name="connsiteX3" fmla="*/ 2298181 w 2298181"/>
              <a:gd name="connsiteY3" fmla="*/ 118691 h 1915742"/>
              <a:gd name="connsiteX4" fmla="*/ 2298181 w 2298181"/>
              <a:gd name="connsiteY4" fmla="*/ 1915742 h 1915742"/>
              <a:gd name="connsiteX5" fmla="*/ 0 w 2298181"/>
              <a:gd name="connsiteY5" fmla="*/ 1915742 h 1915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8181" h="1915742">
                <a:moveTo>
                  <a:pt x="0" y="0"/>
                </a:moveTo>
                <a:lnTo>
                  <a:pt x="383693" y="0"/>
                </a:lnTo>
                <a:lnTo>
                  <a:pt x="383693" y="118691"/>
                </a:lnTo>
                <a:lnTo>
                  <a:pt x="2298181" y="118691"/>
                </a:lnTo>
                <a:lnTo>
                  <a:pt x="2298181" y="1915742"/>
                </a:lnTo>
                <a:lnTo>
                  <a:pt x="0" y="191574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图片 33"/>
          <p:cNvPicPr>
            <a:picLocks noChangeAspect="1"/>
          </p:cNvPicPr>
          <p:nvPr/>
        </p:nvPicPr>
        <p:blipFill>
          <a:blip r:embed="rId3"/>
          <a:srcRect t="75710"/>
          <a:stretch>
            <a:fillRect/>
          </a:stretch>
        </p:blipFill>
        <p:spPr>
          <a:xfrm>
            <a:off x="0" y="4795838"/>
            <a:ext cx="9144000" cy="309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3" name="图片 34"/>
          <p:cNvPicPr>
            <a:picLocks noChangeAspect="1"/>
          </p:cNvPicPr>
          <p:nvPr/>
        </p:nvPicPr>
        <p:blipFill>
          <a:blip r:embed="rId4"/>
          <a:srcRect t="81570"/>
          <a:stretch>
            <a:fillRect/>
          </a:stretch>
        </p:blipFill>
        <p:spPr>
          <a:xfrm>
            <a:off x="0" y="4619625"/>
            <a:ext cx="9144000" cy="52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9385" y="1458595"/>
            <a:ext cx="1390650" cy="1390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3669030" y="620395"/>
            <a:ext cx="210439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7200"/>
              <a:t>爸爸</a:t>
            </a:r>
            <a:endParaRPr lang="zh-CN" altLang="en-US"/>
          </a:p>
          <a:p>
            <a:endParaRPr lang="en-US" altLang="zh-CN"/>
          </a:p>
        </p:txBody>
      </p:sp>
      <p:sp>
        <p:nvSpPr>
          <p:cNvPr id="5" name="文本框 4"/>
          <p:cNvSpPr txBox="1"/>
          <p:nvPr/>
        </p:nvSpPr>
        <p:spPr>
          <a:xfrm>
            <a:off x="5608320" y="1104900"/>
            <a:ext cx="1498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bà b</a:t>
            </a:r>
            <a:r>
              <a:rPr lang="en-US" altLang="zh-CN" sz="2800"/>
              <a:t>a</a:t>
            </a:r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669030" y="2520950"/>
            <a:ext cx="23272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7200"/>
              <a:t>父亲</a:t>
            </a:r>
            <a:endParaRPr lang="zh-CN" altLang="en-US" sz="7200"/>
          </a:p>
        </p:txBody>
      </p:sp>
      <p:sp>
        <p:nvSpPr>
          <p:cNvPr id="8" name="文本框 7"/>
          <p:cNvSpPr txBox="1"/>
          <p:nvPr/>
        </p:nvSpPr>
        <p:spPr>
          <a:xfrm>
            <a:off x="5608320" y="2950210"/>
            <a:ext cx="1498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fù qīn</a:t>
            </a:r>
            <a:r>
              <a:rPr lang="zh-CN" altLang="en-US"/>
              <a:t>  </a:t>
            </a:r>
            <a:endParaRPr lang="zh-CN" altLang="en-US"/>
          </a:p>
        </p:txBody>
      </p:sp>
      <p:sp>
        <p:nvSpPr>
          <p:cNvPr id="9" name="等于号 8"/>
          <p:cNvSpPr/>
          <p:nvPr/>
        </p:nvSpPr>
        <p:spPr>
          <a:xfrm rot="5400000">
            <a:off x="4256405" y="1796415"/>
            <a:ext cx="929640" cy="820420"/>
          </a:xfrm>
          <a:prstGeom prst="mathEqual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608320" y="1998980"/>
            <a:ext cx="27730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father</a:t>
            </a:r>
            <a:r>
              <a:rPr lang="zh-CN" altLang="en-US" sz="2800"/>
              <a:t>，</a:t>
            </a:r>
            <a:r>
              <a:rPr lang="en-US" altLang="zh-CN" sz="2800"/>
              <a:t>dad</a:t>
            </a:r>
            <a:endParaRPr lang="en-US" altLang="zh-CN" sz="2800"/>
          </a:p>
        </p:txBody>
      </p:sp>
      <p:sp>
        <p:nvSpPr>
          <p:cNvPr id="11" name="文本框 10"/>
          <p:cNvSpPr txBox="1"/>
          <p:nvPr/>
        </p:nvSpPr>
        <p:spPr>
          <a:xfrm>
            <a:off x="955040" y="3719830"/>
            <a:ext cx="775462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/>
              <a:t>父亲 is most used in </a:t>
            </a:r>
            <a:r>
              <a:rPr lang="zh-CN" altLang="en-US" sz="2800">
                <a:solidFill>
                  <a:srgbClr val="FF0000"/>
                </a:solidFill>
              </a:rPr>
              <a:t>writing </a:t>
            </a:r>
            <a:endParaRPr lang="zh-CN" altLang="en-US" sz="2800"/>
          </a:p>
          <a:p>
            <a:r>
              <a:rPr lang="zh-CN" altLang="en-US" sz="2800"/>
              <a:t>爸爸 is most used in </a:t>
            </a:r>
            <a:r>
              <a:rPr lang="zh-CN" altLang="en-US" sz="2800">
                <a:solidFill>
                  <a:srgbClr val="FF0000"/>
                </a:solidFill>
              </a:rPr>
              <a:t>sp</a:t>
            </a:r>
            <a:r>
              <a:rPr lang="en-US" altLang="zh-CN" sz="2800">
                <a:solidFill>
                  <a:srgbClr val="FF0000"/>
                </a:solidFill>
              </a:rPr>
              <a:t>eaking</a:t>
            </a:r>
            <a:r>
              <a:rPr lang="zh-CN" altLang="en-US" sz="2800"/>
              <a:t>.</a:t>
            </a:r>
            <a:endParaRPr lang="zh-CN" altLang="en-US" sz="28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F3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9218" name="图片 32"/>
          <p:cNvPicPr>
            <a:picLocks noChangeAspect="1"/>
          </p:cNvPicPr>
          <p:nvPr/>
        </p:nvPicPr>
        <p:blipFill>
          <a:blip r:embed="rId1"/>
          <a:srcRect l="66302" r="13042" b="61336"/>
          <a:stretch>
            <a:fillRect/>
          </a:stretch>
        </p:blipFill>
        <p:spPr>
          <a:xfrm>
            <a:off x="7853363" y="1104900"/>
            <a:ext cx="1290637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" name="图片 32"/>
          <p:cNvPicPr>
            <a:picLocks noChangeAspect="1"/>
          </p:cNvPicPr>
          <p:nvPr/>
        </p:nvPicPr>
        <p:blipFill>
          <a:blip r:embed="rId1"/>
          <a:srcRect l="66302" b="61336"/>
          <a:stretch>
            <a:fillRect/>
          </a:stretch>
        </p:blipFill>
        <p:spPr>
          <a:xfrm>
            <a:off x="3978275" y="174625"/>
            <a:ext cx="2103438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0" name="图片 30"/>
          <p:cNvPicPr>
            <a:picLocks noChangeAspect="1"/>
          </p:cNvPicPr>
          <p:nvPr/>
        </p:nvPicPr>
        <p:blipFill>
          <a:blip r:embed="rId2"/>
          <a:srcRect r="62396" b="33789"/>
          <a:stretch>
            <a:fillRect/>
          </a:stretch>
        </p:blipFill>
        <p:spPr>
          <a:xfrm>
            <a:off x="0" y="3175"/>
            <a:ext cx="1892300" cy="1041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1" name="图片 32"/>
          <p:cNvPicPr>
            <a:picLocks noChangeAspect="1"/>
          </p:cNvPicPr>
          <p:nvPr/>
        </p:nvPicPr>
        <p:blipFill>
          <a:blip r:embed="rId1"/>
          <a:srcRect l="66302" b="61336"/>
          <a:stretch>
            <a:fillRect/>
          </a:stretch>
        </p:blipFill>
        <p:spPr>
          <a:xfrm>
            <a:off x="7337425" y="0"/>
            <a:ext cx="2105025" cy="754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2" name="图片 33"/>
          <p:cNvPicPr>
            <a:picLocks noChangeAspect="1"/>
          </p:cNvPicPr>
          <p:nvPr/>
        </p:nvPicPr>
        <p:blipFill>
          <a:blip r:embed="rId3"/>
          <a:srcRect t="75710"/>
          <a:stretch>
            <a:fillRect/>
          </a:stretch>
        </p:blipFill>
        <p:spPr>
          <a:xfrm>
            <a:off x="0" y="4795838"/>
            <a:ext cx="9144000" cy="309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24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" t="1" r="59384" b="-232"/>
          <a:stretch>
            <a:fillRect/>
          </a:stretch>
        </p:blipFill>
        <p:spPr bwMode="auto">
          <a:xfrm>
            <a:off x="1" y="-118690"/>
            <a:ext cx="2298181" cy="1915741"/>
          </a:xfrm>
          <a:custGeom>
            <a:avLst/>
            <a:gdLst>
              <a:gd name="connsiteX0" fmla="*/ 0 w 2298181"/>
              <a:gd name="connsiteY0" fmla="*/ 0 h 1915742"/>
              <a:gd name="connsiteX1" fmla="*/ 383693 w 2298181"/>
              <a:gd name="connsiteY1" fmla="*/ 0 h 1915742"/>
              <a:gd name="connsiteX2" fmla="*/ 383693 w 2298181"/>
              <a:gd name="connsiteY2" fmla="*/ 118691 h 1915742"/>
              <a:gd name="connsiteX3" fmla="*/ 2298181 w 2298181"/>
              <a:gd name="connsiteY3" fmla="*/ 118691 h 1915742"/>
              <a:gd name="connsiteX4" fmla="*/ 2298181 w 2298181"/>
              <a:gd name="connsiteY4" fmla="*/ 1915742 h 1915742"/>
              <a:gd name="connsiteX5" fmla="*/ 0 w 2298181"/>
              <a:gd name="connsiteY5" fmla="*/ 1915742 h 1915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8181" h="1915742">
                <a:moveTo>
                  <a:pt x="0" y="0"/>
                </a:moveTo>
                <a:lnTo>
                  <a:pt x="383693" y="0"/>
                </a:lnTo>
                <a:lnTo>
                  <a:pt x="383693" y="118691"/>
                </a:lnTo>
                <a:lnTo>
                  <a:pt x="2298181" y="118691"/>
                </a:lnTo>
                <a:lnTo>
                  <a:pt x="2298181" y="1915742"/>
                </a:lnTo>
                <a:lnTo>
                  <a:pt x="0" y="191574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Box 1"/>
          <p:cNvSpPr txBox="1"/>
          <p:nvPr/>
        </p:nvSpPr>
        <p:spPr>
          <a:xfrm>
            <a:off x="3311843" y="1505585"/>
            <a:ext cx="298323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Language Practice</a:t>
            </a:r>
            <a:endParaRPr lang="en-US" altLang="zh-CN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9" name="Picture 11" descr="https://timgsa.baidu.com/timg?image&amp;quality=80&amp;size=b9999_10000&amp;sec=1521654155877&amp;di=b18f414640ad9929567397baae8309f7&amp;imgtype=0&amp;src=http%3A%2F%2Fpic.ffpic.com%2Ffiles%2F2016%2F0510%2Fsl0430q0h5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" b="1194"/>
          <a:stretch>
            <a:fillRect/>
          </a:stretch>
        </p:blipFill>
        <p:spPr bwMode="auto">
          <a:xfrm>
            <a:off x="1329372" y="1044649"/>
            <a:ext cx="1616623" cy="1280014"/>
          </a:xfrm>
          <a:prstGeom prst="ellipse">
            <a:avLst/>
          </a:prstGeom>
          <a:noFill/>
          <a:ln w="19050">
            <a:solidFill>
              <a:srgbClr val="B37C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1" name="图片 14"/>
          <p:cNvPicPr>
            <a:picLocks noChangeAspect="1"/>
          </p:cNvPicPr>
          <p:nvPr/>
        </p:nvPicPr>
        <p:blipFill>
          <a:blip r:embed="rId5"/>
          <a:srcRect r="85892" b="33739"/>
          <a:stretch>
            <a:fillRect/>
          </a:stretch>
        </p:blipFill>
        <p:spPr>
          <a:xfrm>
            <a:off x="6449378" y="837565"/>
            <a:ext cx="1073150" cy="15732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图文框 1"/>
          <p:cNvSpPr/>
          <p:nvPr/>
        </p:nvSpPr>
        <p:spPr>
          <a:xfrm>
            <a:off x="3157855" y="1372235"/>
            <a:ext cx="3291840" cy="727710"/>
          </a:xfrm>
          <a:prstGeom prst="frame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125" name="图片 13"/>
          <p:cNvPicPr>
            <a:picLocks noChangeAspect="1"/>
          </p:cNvPicPr>
          <p:nvPr/>
        </p:nvPicPr>
        <p:blipFill>
          <a:blip r:embed="rId6"/>
          <a:srcRect t="34370"/>
          <a:stretch>
            <a:fillRect/>
          </a:stretch>
        </p:blipFill>
        <p:spPr>
          <a:xfrm>
            <a:off x="0" y="3505200"/>
            <a:ext cx="9144000" cy="1638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4" name="图片 15"/>
          <p:cNvPicPr>
            <a:picLocks noChangeAspect="1"/>
          </p:cNvPicPr>
          <p:nvPr/>
        </p:nvPicPr>
        <p:blipFill>
          <a:blip r:embed="rId7"/>
          <a:srcRect l="66980" t="23482" r="6561"/>
          <a:stretch>
            <a:fillRect/>
          </a:stretch>
        </p:blipFill>
        <p:spPr>
          <a:xfrm>
            <a:off x="5563235" y="3343910"/>
            <a:ext cx="1507490" cy="14522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2048510" y="2772410"/>
            <a:ext cx="62166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</a:t>
            </a:r>
            <a:r>
              <a:rPr lang="en-US" altLang="zh-CN" sz="2800"/>
              <a:t>Please draw your family on paper.</a:t>
            </a:r>
            <a:endParaRPr lang="zh-CN" altLang="en-US" sz="2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F3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7171" name="图片 32"/>
          <p:cNvPicPr>
            <a:picLocks noChangeAspect="1"/>
          </p:cNvPicPr>
          <p:nvPr/>
        </p:nvPicPr>
        <p:blipFill>
          <a:blip r:embed="rId1"/>
          <a:srcRect l="66302" r="13042" b="61336"/>
          <a:stretch>
            <a:fillRect/>
          </a:stretch>
        </p:blipFill>
        <p:spPr>
          <a:xfrm>
            <a:off x="7853363" y="1104900"/>
            <a:ext cx="1290637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图片 32"/>
          <p:cNvPicPr>
            <a:picLocks noChangeAspect="1"/>
          </p:cNvPicPr>
          <p:nvPr/>
        </p:nvPicPr>
        <p:blipFill>
          <a:blip r:embed="rId1"/>
          <a:srcRect l="66302" b="61336"/>
          <a:stretch>
            <a:fillRect/>
          </a:stretch>
        </p:blipFill>
        <p:spPr>
          <a:xfrm>
            <a:off x="3978275" y="174625"/>
            <a:ext cx="2103438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图片 30"/>
          <p:cNvPicPr>
            <a:picLocks noChangeAspect="1"/>
          </p:cNvPicPr>
          <p:nvPr/>
        </p:nvPicPr>
        <p:blipFill>
          <a:blip r:embed="rId2"/>
          <a:srcRect r="62396" b="33789"/>
          <a:stretch>
            <a:fillRect/>
          </a:stretch>
        </p:blipFill>
        <p:spPr>
          <a:xfrm>
            <a:off x="0" y="3175"/>
            <a:ext cx="1892300" cy="1041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4" name="图片 32"/>
          <p:cNvPicPr>
            <a:picLocks noChangeAspect="1"/>
          </p:cNvPicPr>
          <p:nvPr/>
        </p:nvPicPr>
        <p:blipFill>
          <a:blip r:embed="rId1"/>
          <a:srcRect l="66302" b="61336"/>
          <a:stretch>
            <a:fillRect/>
          </a:stretch>
        </p:blipFill>
        <p:spPr>
          <a:xfrm>
            <a:off x="7337425" y="0"/>
            <a:ext cx="2105025" cy="754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24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" t="1" r="59384" b="-232"/>
          <a:stretch>
            <a:fillRect/>
          </a:stretch>
        </p:blipFill>
        <p:spPr bwMode="auto">
          <a:xfrm>
            <a:off x="1" y="-118690"/>
            <a:ext cx="2298181" cy="1915741"/>
          </a:xfrm>
          <a:custGeom>
            <a:avLst/>
            <a:gdLst>
              <a:gd name="connsiteX0" fmla="*/ 0 w 2298181"/>
              <a:gd name="connsiteY0" fmla="*/ 0 h 1915742"/>
              <a:gd name="connsiteX1" fmla="*/ 383693 w 2298181"/>
              <a:gd name="connsiteY1" fmla="*/ 0 h 1915742"/>
              <a:gd name="connsiteX2" fmla="*/ 383693 w 2298181"/>
              <a:gd name="connsiteY2" fmla="*/ 118691 h 1915742"/>
              <a:gd name="connsiteX3" fmla="*/ 2298181 w 2298181"/>
              <a:gd name="connsiteY3" fmla="*/ 118691 h 1915742"/>
              <a:gd name="connsiteX4" fmla="*/ 2298181 w 2298181"/>
              <a:gd name="connsiteY4" fmla="*/ 1915742 h 1915742"/>
              <a:gd name="connsiteX5" fmla="*/ 0 w 2298181"/>
              <a:gd name="connsiteY5" fmla="*/ 1915742 h 1915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8181" h="1915742">
                <a:moveTo>
                  <a:pt x="0" y="0"/>
                </a:moveTo>
                <a:lnTo>
                  <a:pt x="383693" y="0"/>
                </a:lnTo>
                <a:lnTo>
                  <a:pt x="383693" y="118691"/>
                </a:lnTo>
                <a:lnTo>
                  <a:pt x="2298181" y="118691"/>
                </a:lnTo>
                <a:lnTo>
                  <a:pt x="2298181" y="1915742"/>
                </a:lnTo>
                <a:lnTo>
                  <a:pt x="0" y="191574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图片 33"/>
          <p:cNvPicPr>
            <a:picLocks noChangeAspect="1"/>
          </p:cNvPicPr>
          <p:nvPr/>
        </p:nvPicPr>
        <p:blipFill>
          <a:blip r:embed="rId3"/>
          <a:srcRect t="75710"/>
          <a:stretch>
            <a:fillRect/>
          </a:stretch>
        </p:blipFill>
        <p:spPr>
          <a:xfrm>
            <a:off x="0" y="4795838"/>
            <a:ext cx="9144000" cy="309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3" name="图片 34"/>
          <p:cNvPicPr>
            <a:picLocks noChangeAspect="1"/>
          </p:cNvPicPr>
          <p:nvPr/>
        </p:nvPicPr>
        <p:blipFill>
          <a:blip r:embed="rId4"/>
          <a:srcRect t="81570"/>
          <a:stretch>
            <a:fillRect/>
          </a:stretch>
        </p:blipFill>
        <p:spPr>
          <a:xfrm>
            <a:off x="0" y="4619625"/>
            <a:ext cx="9144000" cy="52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9385" y="1458595"/>
            <a:ext cx="1390650" cy="1390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3669030" y="620395"/>
            <a:ext cx="210439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7200"/>
              <a:t>妈妈</a:t>
            </a:r>
            <a:endParaRPr lang="zh-CN" altLang="en-US"/>
          </a:p>
          <a:p>
            <a:endParaRPr lang="en-US" altLang="zh-CN"/>
          </a:p>
        </p:txBody>
      </p:sp>
      <p:sp>
        <p:nvSpPr>
          <p:cNvPr id="5" name="文本框 4"/>
          <p:cNvSpPr txBox="1"/>
          <p:nvPr/>
        </p:nvSpPr>
        <p:spPr>
          <a:xfrm>
            <a:off x="5608320" y="1104900"/>
            <a:ext cx="14986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mā m</a:t>
            </a:r>
            <a:r>
              <a:rPr lang="en-US" altLang="zh-CN" sz="2400"/>
              <a:t>a</a:t>
            </a:r>
            <a:r>
              <a:rPr lang="zh-CN" altLang="en-US" sz="2400"/>
              <a:t> </a:t>
            </a:r>
            <a:endParaRPr lang="zh-CN" altLang="en-US" sz="2400"/>
          </a:p>
        </p:txBody>
      </p:sp>
      <p:sp>
        <p:nvSpPr>
          <p:cNvPr id="6" name="文本框 5"/>
          <p:cNvSpPr txBox="1"/>
          <p:nvPr/>
        </p:nvSpPr>
        <p:spPr>
          <a:xfrm>
            <a:off x="3669030" y="2520950"/>
            <a:ext cx="23272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7200"/>
              <a:t>母亲</a:t>
            </a:r>
            <a:endParaRPr lang="zh-CN" altLang="en-US" sz="7200"/>
          </a:p>
        </p:txBody>
      </p:sp>
      <p:sp>
        <p:nvSpPr>
          <p:cNvPr id="8" name="文本框 7"/>
          <p:cNvSpPr txBox="1"/>
          <p:nvPr/>
        </p:nvSpPr>
        <p:spPr>
          <a:xfrm>
            <a:off x="5608320" y="2950210"/>
            <a:ext cx="14986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mǔ qīn</a:t>
            </a:r>
            <a:r>
              <a:rPr lang="zh-CN" altLang="en-US"/>
              <a:t>   </a:t>
            </a:r>
            <a:endParaRPr lang="zh-CN" altLang="en-US"/>
          </a:p>
        </p:txBody>
      </p:sp>
      <p:sp>
        <p:nvSpPr>
          <p:cNvPr id="9" name="等于号 8"/>
          <p:cNvSpPr/>
          <p:nvPr/>
        </p:nvSpPr>
        <p:spPr>
          <a:xfrm rot="5400000">
            <a:off x="4256405" y="1796415"/>
            <a:ext cx="929640" cy="820420"/>
          </a:xfrm>
          <a:prstGeom prst="mathEqual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608320" y="1998980"/>
            <a:ext cx="27730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mother,mom</a:t>
            </a:r>
            <a:endParaRPr lang="en-US" altLang="zh-CN" sz="2800"/>
          </a:p>
        </p:txBody>
      </p:sp>
      <p:sp>
        <p:nvSpPr>
          <p:cNvPr id="11" name="文本框 10"/>
          <p:cNvSpPr txBox="1"/>
          <p:nvPr/>
        </p:nvSpPr>
        <p:spPr>
          <a:xfrm>
            <a:off x="955040" y="3719830"/>
            <a:ext cx="775462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/>
              <a:t>母亲 is most used in </a:t>
            </a:r>
            <a:r>
              <a:rPr lang="zh-CN" altLang="en-US" sz="2800">
                <a:solidFill>
                  <a:srgbClr val="FF0000"/>
                </a:solidFill>
              </a:rPr>
              <a:t>writing </a:t>
            </a:r>
            <a:endParaRPr lang="zh-CN" altLang="en-US" sz="2800"/>
          </a:p>
          <a:p>
            <a:r>
              <a:rPr lang="zh-CN" altLang="en-US" sz="2800"/>
              <a:t>妈妈 is most used in </a:t>
            </a:r>
            <a:r>
              <a:rPr lang="zh-CN" altLang="en-US" sz="2800">
                <a:solidFill>
                  <a:srgbClr val="FF0000"/>
                </a:solidFill>
              </a:rPr>
              <a:t>sp</a:t>
            </a:r>
            <a:r>
              <a:rPr lang="en-US" altLang="zh-CN" sz="2800">
                <a:solidFill>
                  <a:srgbClr val="FF0000"/>
                </a:solidFill>
              </a:rPr>
              <a:t>eaking</a:t>
            </a:r>
            <a:r>
              <a:rPr lang="zh-CN" altLang="en-US" sz="2800"/>
              <a:t>.</a:t>
            </a:r>
            <a:endParaRPr lang="zh-CN" altLang="en-US" sz="2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F3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7171" name="图片 32"/>
          <p:cNvPicPr>
            <a:picLocks noChangeAspect="1"/>
          </p:cNvPicPr>
          <p:nvPr/>
        </p:nvPicPr>
        <p:blipFill>
          <a:blip r:embed="rId1"/>
          <a:srcRect l="66302" r="13042" b="61336"/>
          <a:stretch>
            <a:fillRect/>
          </a:stretch>
        </p:blipFill>
        <p:spPr>
          <a:xfrm>
            <a:off x="7853363" y="1104900"/>
            <a:ext cx="1290637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图片 32"/>
          <p:cNvPicPr>
            <a:picLocks noChangeAspect="1"/>
          </p:cNvPicPr>
          <p:nvPr/>
        </p:nvPicPr>
        <p:blipFill>
          <a:blip r:embed="rId1"/>
          <a:srcRect l="66302" b="61336"/>
          <a:stretch>
            <a:fillRect/>
          </a:stretch>
        </p:blipFill>
        <p:spPr>
          <a:xfrm>
            <a:off x="3978275" y="174625"/>
            <a:ext cx="2103438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图片 30"/>
          <p:cNvPicPr>
            <a:picLocks noChangeAspect="1"/>
          </p:cNvPicPr>
          <p:nvPr/>
        </p:nvPicPr>
        <p:blipFill>
          <a:blip r:embed="rId2"/>
          <a:srcRect r="62396" b="33789"/>
          <a:stretch>
            <a:fillRect/>
          </a:stretch>
        </p:blipFill>
        <p:spPr>
          <a:xfrm>
            <a:off x="0" y="3175"/>
            <a:ext cx="1892300" cy="1041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4" name="图片 32"/>
          <p:cNvPicPr>
            <a:picLocks noChangeAspect="1"/>
          </p:cNvPicPr>
          <p:nvPr/>
        </p:nvPicPr>
        <p:blipFill>
          <a:blip r:embed="rId1"/>
          <a:srcRect l="66302" b="61336"/>
          <a:stretch>
            <a:fillRect/>
          </a:stretch>
        </p:blipFill>
        <p:spPr>
          <a:xfrm>
            <a:off x="7337425" y="0"/>
            <a:ext cx="2105025" cy="754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24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" t="1" r="59384" b="-232"/>
          <a:stretch>
            <a:fillRect/>
          </a:stretch>
        </p:blipFill>
        <p:spPr bwMode="auto">
          <a:xfrm>
            <a:off x="1" y="-118690"/>
            <a:ext cx="2298181" cy="1915741"/>
          </a:xfrm>
          <a:custGeom>
            <a:avLst/>
            <a:gdLst>
              <a:gd name="connsiteX0" fmla="*/ 0 w 2298181"/>
              <a:gd name="connsiteY0" fmla="*/ 0 h 1915742"/>
              <a:gd name="connsiteX1" fmla="*/ 383693 w 2298181"/>
              <a:gd name="connsiteY1" fmla="*/ 0 h 1915742"/>
              <a:gd name="connsiteX2" fmla="*/ 383693 w 2298181"/>
              <a:gd name="connsiteY2" fmla="*/ 118691 h 1915742"/>
              <a:gd name="connsiteX3" fmla="*/ 2298181 w 2298181"/>
              <a:gd name="connsiteY3" fmla="*/ 118691 h 1915742"/>
              <a:gd name="connsiteX4" fmla="*/ 2298181 w 2298181"/>
              <a:gd name="connsiteY4" fmla="*/ 1915742 h 1915742"/>
              <a:gd name="connsiteX5" fmla="*/ 0 w 2298181"/>
              <a:gd name="connsiteY5" fmla="*/ 1915742 h 1915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8181" h="1915742">
                <a:moveTo>
                  <a:pt x="0" y="0"/>
                </a:moveTo>
                <a:lnTo>
                  <a:pt x="383693" y="0"/>
                </a:lnTo>
                <a:lnTo>
                  <a:pt x="383693" y="118691"/>
                </a:lnTo>
                <a:lnTo>
                  <a:pt x="2298181" y="118691"/>
                </a:lnTo>
                <a:lnTo>
                  <a:pt x="2298181" y="1915742"/>
                </a:lnTo>
                <a:lnTo>
                  <a:pt x="0" y="191574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图片 33"/>
          <p:cNvPicPr>
            <a:picLocks noChangeAspect="1"/>
          </p:cNvPicPr>
          <p:nvPr/>
        </p:nvPicPr>
        <p:blipFill>
          <a:blip r:embed="rId3"/>
          <a:srcRect t="75710"/>
          <a:stretch>
            <a:fillRect/>
          </a:stretch>
        </p:blipFill>
        <p:spPr>
          <a:xfrm>
            <a:off x="0" y="4795838"/>
            <a:ext cx="9144000" cy="309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3" name="图片 34"/>
          <p:cNvPicPr>
            <a:picLocks noChangeAspect="1"/>
          </p:cNvPicPr>
          <p:nvPr/>
        </p:nvPicPr>
        <p:blipFill>
          <a:blip r:embed="rId4"/>
          <a:srcRect t="81570"/>
          <a:stretch>
            <a:fillRect/>
          </a:stretch>
        </p:blipFill>
        <p:spPr>
          <a:xfrm>
            <a:off x="0" y="4619625"/>
            <a:ext cx="9144000" cy="527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3669030" y="1833245"/>
            <a:ext cx="210439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7200"/>
              <a:t>孩子</a:t>
            </a:r>
            <a:endParaRPr lang="zh-CN" altLang="en-US"/>
          </a:p>
          <a:p>
            <a:endParaRPr lang="en-US" altLang="zh-CN"/>
          </a:p>
        </p:txBody>
      </p:sp>
      <p:sp>
        <p:nvSpPr>
          <p:cNvPr id="5" name="文本框 4"/>
          <p:cNvSpPr txBox="1"/>
          <p:nvPr/>
        </p:nvSpPr>
        <p:spPr>
          <a:xfrm>
            <a:off x="3920490" y="1515745"/>
            <a:ext cx="2032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hái       z</a:t>
            </a:r>
            <a:r>
              <a:rPr lang="en-US" altLang="zh-CN" sz="2400"/>
              <a:t>i</a:t>
            </a:r>
            <a:r>
              <a:rPr lang="zh-CN" altLang="en-US" sz="2400"/>
              <a:t> </a:t>
            </a:r>
            <a:endParaRPr lang="zh-CN" altLang="en-US" sz="2400"/>
          </a:p>
        </p:txBody>
      </p:sp>
      <p:sp>
        <p:nvSpPr>
          <p:cNvPr id="10" name="文本框 9"/>
          <p:cNvSpPr txBox="1"/>
          <p:nvPr/>
        </p:nvSpPr>
        <p:spPr>
          <a:xfrm>
            <a:off x="5688330" y="2372995"/>
            <a:ext cx="27730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child</a:t>
            </a:r>
            <a:endParaRPr lang="en-US" altLang="zh-CN" sz="2800"/>
          </a:p>
        </p:txBody>
      </p:sp>
      <p:pic>
        <p:nvPicPr>
          <p:cNvPr id="56326" name="图片 9" descr="图片包含 玩具, 玩偶, LEGO, 室内&#13;&#10;&#13;&#10;已生成极高可信度的说明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253" y="1404620"/>
            <a:ext cx="2357437" cy="1905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F3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7171" name="图片 32"/>
          <p:cNvPicPr>
            <a:picLocks noChangeAspect="1"/>
          </p:cNvPicPr>
          <p:nvPr/>
        </p:nvPicPr>
        <p:blipFill>
          <a:blip r:embed="rId1"/>
          <a:srcRect l="66302" r="13042" b="61336"/>
          <a:stretch>
            <a:fillRect/>
          </a:stretch>
        </p:blipFill>
        <p:spPr>
          <a:xfrm>
            <a:off x="7853363" y="1104900"/>
            <a:ext cx="1290637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图片 32"/>
          <p:cNvPicPr>
            <a:picLocks noChangeAspect="1"/>
          </p:cNvPicPr>
          <p:nvPr/>
        </p:nvPicPr>
        <p:blipFill>
          <a:blip r:embed="rId1"/>
          <a:srcRect l="66302" b="61336"/>
          <a:stretch>
            <a:fillRect/>
          </a:stretch>
        </p:blipFill>
        <p:spPr>
          <a:xfrm>
            <a:off x="3978275" y="174625"/>
            <a:ext cx="2103438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图片 30"/>
          <p:cNvPicPr>
            <a:picLocks noChangeAspect="1"/>
          </p:cNvPicPr>
          <p:nvPr/>
        </p:nvPicPr>
        <p:blipFill>
          <a:blip r:embed="rId2"/>
          <a:srcRect r="62396" b="33789"/>
          <a:stretch>
            <a:fillRect/>
          </a:stretch>
        </p:blipFill>
        <p:spPr>
          <a:xfrm>
            <a:off x="0" y="3175"/>
            <a:ext cx="1892300" cy="1041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4" name="图片 32"/>
          <p:cNvPicPr>
            <a:picLocks noChangeAspect="1"/>
          </p:cNvPicPr>
          <p:nvPr/>
        </p:nvPicPr>
        <p:blipFill>
          <a:blip r:embed="rId1"/>
          <a:srcRect l="66302" b="61336"/>
          <a:stretch>
            <a:fillRect/>
          </a:stretch>
        </p:blipFill>
        <p:spPr>
          <a:xfrm>
            <a:off x="7337425" y="0"/>
            <a:ext cx="2105025" cy="754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24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" t="1" r="59384" b="-232"/>
          <a:stretch>
            <a:fillRect/>
          </a:stretch>
        </p:blipFill>
        <p:spPr bwMode="auto">
          <a:xfrm>
            <a:off x="1" y="-118690"/>
            <a:ext cx="2298181" cy="1915741"/>
          </a:xfrm>
          <a:custGeom>
            <a:avLst/>
            <a:gdLst>
              <a:gd name="connsiteX0" fmla="*/ 0 w 2298181"/>
              <a:gd name="connsiteY0" fmla="*/ 0 h 1915742"/>
              <a:gd name="connsiteX1" fmla="*/ 383693 w 2298181"/>
              <a:gd name="connsiteY1" fmla="*/ 0 h 1915742"/>
              <a:gd name="connsiteX2" fmla="*/ 383693 w 2298181"/>
              <a:gd name="connsiteY2" fmla="*/ 118691 h 1915742"/>
              <a:gd name="connsiteX3" fmla="*/ 2298181 w 2298181"/>
              <a:gd name="connsiteY3" fmla="*/ 118691 h 1915742"/>
              <a:gd name="connsiteX4" fmla="*/ 2298181 w 2298181"/>
              <a:gd name="connsiteY4" fmla="*/ 1915742 h 1915742"/>
              <a:gd name="connsiteX5" fmla="*/ 0 w 2298181"/>
              <a:gd name="connsiteY5" fmla="*/ 1915742 h 1915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8181" h="1915742">
                <a:moveTo>
                  <a:pt x="0" y="0"/>
                </a:moveTo>
                <a:lnTo>
                  <a:pt x="383693" y="0"/>
                </a:lnTo>
                <a:lnTo>
                  <a:pt x="383693" y="118691"/>
                </a:lnTo>
                <a:lnTo>
                  <a:pt x="2298181" y="118691"/>
                </a:lnTo>
                <a:lnTo>
                  <a:pt x="2298181" y="1915742"/>
                </a:lnTo>
                <a:lnTo>
                  <a:pt x="0" y="191574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图片 33"/>
          <p:cNvPicPr>
            <a:picLocks noChangeAspect="1"/>
          </p:cNvPicPr>
          <p:nvPr/>
        </p:nvPicPr>
        <p:blipFill>
          <a:blip r:embed="rId3"/>
          <a:srcRect t="75710"/>
          <a:stretch>
            <a:fillRect/>
          </a:stretch>
        </p:blipFill>
        <p:spPr>
          <a:xfrm>
            <a:off x="0" y="4795838"/>
            <a:ext cx="9144000" cy="309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3" name="图片 34"/>
          <p:cNvPicPr>
            <a:picLocks noChangeAspect="1"/>
          </p:cNvPicPr>
          <p:nvPr/>
        </p:nvPicPr>
        <p:blipFill>
          <a:blip r:embed="rId4"/>
          <a:srcRect t="81570"/>
          <a:stretch>
            <a:fillRect/>
          </a:stretch>
        </p:blipFill>
        <p:spPr>
          <a:xfrm>
            <a:off x="0" y="4619625"/>
            <a:ext cx="9144000" cy="527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653415" y="1626235"/>
            <a:ext cx="210439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7200"/>
              <a:t>儿子</a:t>
            </a:r>
            <a:endParaRPr lang="zh-CN" altLang="en-US"/>
          </a:p>
          <a:p>
            <a:endParaRPr lang="en-US" altLang="zh-CN"/>
          </a:p>
        </p:txBody>
      </p:sp>
      <p:sp>
        <p:nvSpPr>
          <p:cNvPr id="5" name="文本框 4"/>
          <p:cNvSpPr txBox="1"/>
          <p:nvPr/>
        </p:nvSpPr>
        <p:spPr>
          <a:xfrm>
            <a:off x="895985" y="1252855"/>
            <a:ext cx="2032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 </a:t>
            </a:r>
            <a:r>
              <a:rPr lang="zh-CN" altLang="en-US" sz="2400"/>
              <a:t>ér        z</a:t>
            </a:r>
            <a:r>
              <a:rPr lang="en-US" altLang="zh-CN" sz="2400"/>
              <a:t>i</a:t>
            </a:r>
            <a:r>
              <a:rPr lang="zh-CN" altLang="en-US" sz="2400"/>
              <a:t> </a:t>
            </a:r>
            <a:endParaRPr lang="zh-CN" altLang="en-US" sz="2400"/>
          </a:p>
        </p:txBody>
      </p:sp>
      <p:sp>
        <p:nvSpPr>
          <p:cNvPr id="6" name="文本框 5"/>
          <p:cNvSpPr txBox="1"/>
          <p:nvPr/>
        </p:nvSpPr>
        <p:spPr>
          <a:xfrm>
            <a:off x="603250" y="3420745"/>
            <a:ext cx="23990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7200"/>
              <a:t>女儿</a:t>
            </a:r>
            <a:endParaRPr lang="en-US" altLang="zh-CN" sz="7200"/>
          </a:p>
        </p:txBody>
      </p:sp>
      <p:sp>
        <p:nvSpPr>
          <p:cNvPr id="8" name="文本框 7"/>
          <p:cNvSpPr txBox="1"/>
          <p:nvPr/>
        </p:nvSpPr>
        <p:spPr>
          <a:xfrm>
            <a:off x="786765" y="2854325"/>
            <a:ext cx="22504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 </a:t>
            </a:r>
            <a:r>
              <a:rPr lang="zh-CN" altLang="en-US" sz="2800"/>
              <a:t>nǚ      </a:t>
            </a:r>
            <a:r>
              <a:rPr lang="zh-CN" altLang="en-US" sz="2800">
                <a:sym typeface="+mn-ea"/>
              </a:rPr>
              <a:t>ér  </a:t>
            </a:r>
            <a:r>
              <a:rPr lang="zh-CN" altLang="en-US">
                <a:sym typeface="+mn-ea"/>
              </a:rPr>
              <a:t> </a:t>
            </a:r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587625" y="2181225"/>
            <a:ext cx="13112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son</a:t>
            </a:r>
            <a:endParaRPr lang="en-US" altLang="zh-CN" sz="2800"/>
          </a:p>
        </p:txBody>
      </p:sp>
      <p:sp>
        <p:nvSpPr>
          <p:cNvPr id="2" name="文本框 1"/>
          <p:cNvSpPr txBox="1"/>
          <p:nvPr/>
        </p:nvSpPr>
        <p:spPr>
          <a:xfrm>
            <a:off x="2587625" y="3968115"/>
            <a:ext cx="21323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daughter</a:t>
            </a:r>
            <a:endParaRPr lang="en-US" altLang="zh-CN" sz="2800"/>
          </a:p>
        </p:txBody>
      </p:sp>
      <p:sp>
        <p:nvSpPr>
          <p:cNvPr id="11" name="不等于号 10"/>
          <p:cNvSpPr/>
          <p:nvPr/>
        </p:nvSpPr>
        <p:spPr>
          <a:xfrm>
            <a:off x="4363085" y="2025650"/>
            <a:ext cx="1181735" cy="677545"/>
          </a:xfrm>
          <a:prstGeom prst="mathNotEqual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不等于号 11"/>
          <p:cNvSpPr/>
          <p:nvPr/>
        </p:nvSpPr>
        <p:spPr>
          <a:xfrm>
            <a:off x="4359910" y="3681095"/>
            <a:ext cx="1181735" cy="677545"/>
          </a:xfrm>
          <a:prstGeom prst="mathNotEqual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484495" y="1797050"/>
            <a:ext cx="27743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/>
              <a:t>男孩子</a:t>
            </a:r>
            <a:endParaRPr lang="zh-CN" altLang="en-US"/>
          </a:p>
          <a:p>
            <a:endParaRPr lang="en-US" altLang="zh-CN"/>
          </a:p>
        </p:txBody>
      </p:sp>
      <p:sp>
        <p:nvSpPr>
          <p:cNvPr id="14" name="文本框 13"/>
          <p:cNvSpPr txBox="1"/>
          <p:nvPr/>
        </p:nvSpPr>
        <p:spPr>
          <a:xfrm>
            <a:off x="5671820" y="1400175"/>
            <a:ext cx="21113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nán  hái    z</a:t>
            </a:r>
            <a:r>
              <a:rPr lang="en-US" altLang="zh-CN" sz="2400"/>
              <a:t>i</a:t>
            </a:r>
            <a:r>
              <a:rPr lang="zh-CN" altLang="en-US" sz="2400"/>
              <a:t> </a:t>
            </a:r>
            <a:endParaRPr lang="zh-CN" altLang="en-US" sz="2400"/>
          </a:p>
        </p:txBody>
      </p:sp>
      <p:sp>
        <p:nvSpPr>
          <p:cNvPr id="15" name="文本框 14"/>
          <p:cNvSpPr txBox="1"/>
          <p:nvPr/>
        </p:nvSpPr>
        <p:spPr>
          <a:xfrm>
            <a:off x="5751195" y="2960370"/>
            <a:ext cx="2032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 </a:t>
            </a:r>
            <a:r>
              <a:rPr lang="zh-CN" altLang="en-US" sz="2400"/>
              <a:t>nǚ    hái   z</a:t>
            </a:r>
            <a:r>
              <a:rPr lang="en-US" altLang="zh-CN" sz="2400"/>
              <a:t>i</a:t>
            </a:r>
            <a:r>
              <a:rPr lang="zh-CN" altLang="en-US" sz="2400"/>
              <a:t>  </a:t>
            </a:r>
            <a:endParaRPr lang="zh-CN" altLang="en-US" sz="2400"/>
          </a:p>
        </p:txBody>
      </p:sp>
      <p:sp>
        <p:nvSpPr>
          <p:cNvPr id="16" name="文本框 15"/>
          <p:cNvSpPr txBox="1"/>
          <p:nvPr/>
        </p:nvSpPr>
        <p:spPr>
          <a:xfrm>
            <a:off x="5671820" y="3558540"/>
            <a:ext cx="23990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/>
              <a:t>女孩子</a:t>
            </a:r>
            <a:endParaRPr lang="zh-CN" altLang="en-US" sz="5400"/>
          </a:p>
        </p:txBody>
      </p:sp>
      <p:sp>
        <p:nvSpPr>
          <p:cNvPr id="17" name="文本框 16"/>
          <p:cNvSpPr txBox="1"/>
          <p:nvPr/>
        </p:nvSpPr>
        <p:spPr>
          <a:xfrm>
            <a:off x="7853680" y="2181225"/>
            <a:ext cx="10382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boy</a:t>
            </a:r>
            <a:endParaRPr lang="en-US" altLang="zh-CN" sz="2800"/>
          </a:p>
        </p:txBody>
      </p:sp>
      <p:sp>
        <p:nvSpPr>
          <p:cNvPr id="18" name="文本框 17"/>
          <p:cNvSpPr txBox="1"/>
          <p:nvPr/>
        </p:nvSpPr>
        <p:spPr>
          <a:xfrm>
            <a:off x="7646035" y="3836670"/>
            <a:ext cx="13112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   girl</a:t>
            </a:r>
            <a:endParaRPr lang="en-US" altLang="zh-CN" sz="2800"/>
          </a:p>
        </p:txBody>
      </p:sp>
      <p:sp>
        <p:nvSpPr>
          <p:cNvPr id="19" name="文本框 18"/>
          <p:cNvSpPr txBox="1"/>
          <p:nvPr/>
        </p:nvSpPr>
        <p:spPr>
          <a:xfrm>
            <a:off x="1972945" y="240665"/>
            <a:ext cx="596138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儿子 </a:t>
            </a:r>
            <a:r>
              <a:rPr lang="zh-CN" altLang="en-US" sz="2400">
                <a:solidFill>
                  <a:srgbClr val="FF0000"/>
                </a:solidFill>
              </a:rPr>
              <a:t>cannot </a:t>
            </a:r>
            <a:r>
              <a:rPr lang="zh-CN" altLang="en-US" sz="2400"/>
              <a:t>be replaced by 男孩子</a:t>
            </a:r>
            <a:endParaRPr lang="zh-CN" altLang="en-US" sz="2400"/>
          </a:p>
          <a:p>
            <a:r>
              <a:rPr lang="zh-CN" altLang="en-US" sz="2400"/>
              <a:t>女儿 </a:t>
            </a:r>
            <a:r>
              <a:rPr lang="zh-CN" altLang="en-US" sz="2400">
                <a:solidFill>
                  <a:srgbClr val="FF0000"/>
                </a:solidFill>
              </a:rPr>
              <a:t>cannot </a:t>
            </a:r>
            <a:r>
              <a:rPr lang="zh-CN" altLang="en-US" sz="2400"/>
              <a:t>be replaced by 女孩子</a:t>
            </a:r>
            <a:endParaRPr lang="zh-CN" altLang="en-US" sz="2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F3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7171" name="图片 32"/>
          <p:cNvPicPr>
            <a:picLocks noChangeAspect="1"/>
          </p:cNvPicPr>
          <p:nvPr/>
        </p:nvPicPr>
        <p:blipFill>
          <a:blip r:embed="rId1"/>
          <a:srcRect l="66302" r="13042" b="61336"/>
          <a:stretch>
            <a:fillRect/>
          </a:stretch>
        </p:blipFill>
        <p:spPr>
          <a:xfrm>
            <a:off x="7853363" y="1104900"/>
            <a:ext cx="1290637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图片 32"/>
          <p:cNvPicPr>
            <a:picLocks noChangeAspect="1"/>
          </p:cNvPicPr>
          <p:nvPr/>
        </p:nvPicPr>
        <p:blipFill>
          <a:blip r:embed="rId1"/>
          <a:srcRect l="66302" b="61336"/>
          <a:stretch>
            <a:fillRect/>
          </a:stretch>
        </p:blipFill>
        <p:spPr>
          <a:xfrm>
            <a:off x="3978275" y="174625"/>
            <a:ext cx="2103438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图片 30"/>
          <p:cNvPicPr>
            <a:picLocks noChangeAspect="1"/>
          </p:cNvPicPr>
          <p:nvPr/>
        </p:nvPicPr>
        <p:blipFill>
          <a:blip r:embed="rId2"/>
          <a:srcRect r="62396" b="33789"/>
          <a:stretch>
            <a:fillRect/>
          </a:stretch>
        </p:blipFill>
        <p:spPr>
          <a:xfrm>
            <a:off x="0" y="3175"/>
            <a:ext cx="1892300" cy="1041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4" name="图片 32"/>
          <p:cNvPicPr>
            <a:picLocks noChangeAspect="1"/>
          </p:cNvPicPr>
          <p:nvPr/>
        </p:nvPicPr>
        <p:blipFill>
          <a:blip r:embed="rId1"/>
          <a:srcRect l="66302" b="61336"/>
          <a:stretch>
            <a:fillRect/>
          </a:stretch>
        </p:blipFill>
        <p:spPr>
          <a:xfrm>
            <a:off x="7337425" y="0"/>
            <a:ext cx="2105025" cy="754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24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" t="1" r="59384" b="-232"/>
          <a:stretch>
            <a:fillRect/>
          </a:stretch>
        </p:blipFill>
        <p:spPr bwMode="auto">
          <a:xfrm>
            <a:off x="1" y="-118690"/>
            <a:ext cx="2298181" cy="1915741"/>
          </a:xfrm>
          <a:custGeom>
            <a:avLst/>
            <a:gdLst>
              <a:gd name="connsiteX0" fmla="*/ 0 w 2298181"/>
              <a:gd name="connsiteY0" fmla="*/ 0 h 1915742"/>
              <a:gd name="connsiteX1" fmla="*/ 383693 w 2298181"/>
              <a:gd name="connsiteY1" fmla="*/ 0 h 1915742"/>
              <a:gd name="connsiteX2" fmla="*/ 383693 w 2298181"/>
              <a:gd name="connsiteY2" fmla="*/ 118691 h 1915742"/>
              <a:gd name="connsiteX3" fmla="*/ 2298181 w 2298181"/>
              <a:gd name="connsiteY3" fmla="*/ 118691 h 1915742"/>
              <a:gd name="connsiteX4" fmla="*/ 2298181 w 2298181"/>
              <a:gd name="connsiteY4" fmla="*/ 1915742 h 1915742"/>
              <a:gd name="connsiteX5" fmla="*/ 0 w 2298181"/>
              <a:gd name="connsiteY5" fmla="*/ 1915742 h 1915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8181" h="1915742">
                <a:moveTo>
                  <a:pt x="0" y="0"/>
                </a:moveTo>
                <a:lnTo>
                  <a:pt x="383693" y="0"/>
                </a:lnTo>
                <a:lnTo>
                  <a:pt x="383693" y="118691"/>
                </a:lnTo>
                <a:lnTo>
                  <a:pt x="2298181" y="118691"/>
                </a:lnTo>
                <a:lnTo>
                  <a:pt x="2298181" y="1915742"/>
                </a:lnTo>
                <a:lnTo>
                  <a:pt x="0" y="191574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图片 33"/>
          <p:cNvPicPr>
            <a:picLocks noChangeAspect="1"/>
          </p:cNvPicPr>
          <p:nvPr/>
        </p:nvPicPr>
        <p:blipFill>
          <a:blip r:embed="rId3"/>
          <a:srcRect t="75710"/>
          <a:stretch>
            <a:fillRect/>
          </a:stretch>
        </p:blipFill>
        <p:spPr>
          <a:xfrm>
            <a:off x="0" y="4795838"/>
            <a:ext cx="9144000" cy="309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3" name="图片 34"/>
          <p:cNvPicPr>
            <a:picLocks noChangeAspect="1"/>
          </p:cNvPicPr>
          <p:nvPr/>
        </p:nvPicPr>
        <p:blipFill>
          <a:blip r:embed="rId4"/>
          <a:srcRect t="81570"/>
          <a:stretch>
            <a:fillRect/>
          </a:stretch>
        </p:blipFill>
        <p:spPr>
          <a:xfrm>
            <a:off x="0" y="4619625"/>
            <a:ext cx="9144000" cy="527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3669030" y="1167765"/>
            <a:ext cx="210439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7200"/>
              <a:t>哥哥</a:t>
            </a:r>
            <a:endParaRPr lang="zh-CN" altLang="en-US"/>
          </a:p>
          <a:p>
            <a:endParaRPr lang="en-US" altLang="zh-CN"/>
          </a:p>
        </p:txBody>
      </p:sp>
      <p:sp>
        <p:nvSpPr>
          <p:cNvPr id="5" name="文本框 4"/>
          <p:cNvSpPr txBox="1"/>
          <p:nvPr/>
        </p:nvSpPr>
        <p:spPr>
          <a:xfrm>
            <a:off x="3978275" y="824230"/>
            <a:ext cx="2032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gē      g</a:t>
            </a:r>
            <a:r>
              <a:rPr lang="en-US" altLang="zh-CN" sz="2400"/>
              <a:t>e</a:t>
            </a:r>
            <a:r>
              <a:rPr lang="zh-CN" altLang="en-US" sz="2400"/>
              <a:t>  </a:t>
            </a:r>
            <a:endParaRPr lang="zh-CN" altLang="en-US" sz="2400"/>
          </a:p>
        </p:txBody>
      </p:sp>
      <p:sp>
        <p:nvSpPr>
          <p:cNvPr id="6" name="文本框 5"/>
          <p:cNvSpPr txBox="1"/>
          <p:nvPr/>
        </p:nvSpPr>
        <p:spPr>
          <a:xfrm>
            <a:off x="3669030" y="3333115"/>
            <a:ext cx="23272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7200"/>
              <a:t>弟弟</a:t>
            </a:r>
            <a:endParaRPr lang="zh-CN" altLang="en-US" sz="7200"/>
          </a:p>
        </p:txBody>
      </p:sp>
      <p:sp>
        <p:nvSpPr>
          <p:cNvPr id="8" name="文本框 7"/>
          <p:cNvSpPr txBox="1"/>
          <p:nvPr/>
        </p:nvSpPr>
        <p:spPr>
          <a:xfrm>
            <a:off x="3830320" y="2900045"/>
            <a:ext cx="23990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 </a:t>
            </a:r>
            <a:r>
              <a:rPr lang="zh-CN" altLang="en-US" sz="2800"/>
              <a:t>dì      d</a:t>
            </a:r>
            <a:r>
              <a:rPr lang="en-US" altLang="zh-CN" sz="2800"/>
              <a:t>i</a:t>
            </a:r>
            <a:r>
              <a:rPr lang="zh-CN" altLang="en-US" sz="2800"/>
              <a:t>  </a:t>
            </a:r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601970" y="1645285"/>
            <a:ext cx="27730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older brother</a:t>
            </a:r>
            <a:endParaRPr lang="en-US" altLang="zh-CN" sz="2800"/>
          </a:p>
        </p:txBody>
      </p:sp>
      <p:sp>
        <p:nvSpPr>
          <p:cNvPr id="2" name="文本框 1"/>
          <p:cNvSpPr txBox="1"/>
          <p:nvPr/>
        </p:nvSpPr>
        <p:spPr>
          <a:xfrm>
            <a:off x="5601970" y="3759835"/>
            <a:ext cx="27730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younger brother</a:t>
            </a:r>
            <a:endParaRPr lang="en-US" altLang="zh-CN" sz="280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clrChange>
              <a:clrFrom>
                <a:srgbClr val="CEEFFE">
                  <a:alpha val="100000"/>
                </a:srgbClr>
              </a:clrFrom>
              <a:clrTo>
                <a:srgbClr val="CEEFFE">
                  <a:alpha val="100000"/>
                  <a:alpha val="0"/>
                </a:srgbClr>
              </a:clrTo>
            </a:clrChange>
          </a:blip>
          <a:srcRect b="6125"/>
          <a:stretch>
            <a:fillRect/>
          </a:stretch>
        </p:blipFill>
        <p:spPr>
          <a:xfrm>
            <a:off x="396240" y="1645285"/>
            <a:ext cx="3272790" cy="17475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F3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7171" name="图片 32"/>
          <p:cNvPicPr>
            <a:picLocks noChangeAspect="1"/>
          </p:cNvPicPr>
          <p:nvPr/>
        </p:nvPicPr>
        <p:blipFill>
          <a:blip r:embed="rId1"/>
          <a:srcRect l="66302" r="13042" b="61336"/>
          <a:stretch>
            <a:fillRect/>
          </a:stretch>
        </p:blipFill>
        <p:spPr>
          <a:xfrm>
            <a:off x="7853363" y="1104900"/>
            <a:ext cx="1290637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图片 32"/>
          <p:cNvPicPr>
            <a:picLocks noChangeAspect="1"/>
          </p:cNvPicPr>
          <p:nvPr/>
        </p:nvPicPr>
        <p:blipFill>
          <a:blip r:embed="rId1"/>
          <a:srcRect l="66302" b="61336"/>
          <a:stretch>
            <a:fillRect/>
          </a:stretch>
        </p:blipFill>
        <p:spPr>
          <a:xfrm>
            <a:off x="3978275" y="174625"/>
            <a:ext cx="2103438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图片 30"/>
          <p:cNvPicPr>
            <a:picLocks noChangeAspect="1"/>
          </p:cNvPicPr>
          <p:nvPr/>
        </p:nvPicPr>
        <p:blipFill>
          <a:blip r:embed="rId2"/>
          <a:srcRect r="62396" b="33789"/>
          <a:stretch>
            <a:fillRect/>
          </a:stretch>
        </p:blipFill>
        <p:spPr>
          <a:xfrm>
            <a:off x="0" y="3175"/>
            <a:ext cx="1892300" cy="1041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4" name="图片 32"/>
          <p:cNvPicPr>
            <a:picLocks noChangeAspect="1"/>
          </p:cNvPicPr>
          <p:nvPr/>
        </p:nvPicPr>
        <p:blipFill>
          <a:blip r:embed="rId1"/>
          <a:srcRect l="66302" b="61336"/>
          <a:stretch>
            <a:fillRect/>
          </a:stretch>
        </p:blipFill>
        <p:spPr>
          <a:xfrm>
            <a:off x="7337425" y="0"/>
            <a:ext cx="2105025" cy="754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24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" t="1" r="59384" b="-232"/>
          <a:stretch>
            <a:fillRect/>
          </a:stretch>
        </p:blipFill>
        <p:spPr bwMode="auto">
          <a:xfrm>
            <a:off x="1" y="-118690"/>
            <a:ext cx="2298181" cy="1915741"/>
          </a:xfrm>
          <a:custGeom>
            <a:avLst/>
            <a:gdLst>
              <a:gd name="connsiteX0" fmla="*/ 0 w 2298181"/>
              <a:gd name="connsiteY0" fmla="*/ 0 h 1915742"/>
              <a:gd name="connsiteX1" fmla="*/ 383693 w 2298181"/>
              <a:gd name="connsiteY1" fmla="*/ 0 h 1915742"/>
              <a:gd name="connsiteX2" fmla="*/ 383693 w 2298181"/>
              <a:gd name="connsiteY2" fmla="*/ 118691 h 1915742"/>
              <a:gd name="connsiteX3" fmla="*/ 2298181 w 2298181"/>
              <a:gd name="connsiteY3" fmla="*/ 118691 h 1915742"/>
              <a:gd name="connsiteX4" fmla="*/ 2298181 w 2298181"/>
              <a:gd name="connsiteY4" fmla="*/ 1915742 h 1915742"/>
              <a:gd name="connsiteX5" fmla="*/ 0 w 2298181"/>
              <a:gd name="connsiteY5" fmla="*/ 1915742 h 1915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8181" h="1915742">
                <a:moveTo>
                  <a:pt x="0" y="0"/>
                </a:moveTo>
                <a:lnTo>
                  <a:pt x="383693" y="0"/>
                </a:lnTo>
                <a:lnTo>
                  <a:pt x="383693" y="118691"/>
                </a:lnTo>
                <a:lnTo>
                  <a:pt x="2298181" y="118691"/>
                </a:lnTo>
                <a:lnTo>
                  <a:pt x="2298181" y="1915742"/>
                </a:lnTo>
                <a:lnTo>
                  <a:pt x="0" y="191574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图片 33"/>
          <p:cNvPicPr>
            <a:picLocks noChangeAspect="1"/>
          </p:cNvPicPr>
          <p:nvPr/>
        </p:nvPicPr>
        <p:blipFill>
          <a:blip r:embed="rId3"/>
          <a:srcRect t="75710"/>
          <a:stretch>
            <a:fillRect/>
          </a:stretch>
        </p:blipFill>
        <p:spPr>
          <a:xfrm>
            <a:off x="0" y="4795838"/>
            <a:ext cx="9144000" cy="309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3" name="图片 34"/>
          <p:cNvPicPr>
            <a:picLocks noChangeAspect="1"/>
          </p:cNvPicPr>
          <p:nvPr/>
        </p:nvPicPr>
        <p:blipFill>
          <a:blip r:embed="rId4"/>
          <a:srcRect t="81570"/>
          <a:stretch>
            <a:fillRect/>
          </a:stretch>
        </p:blipFill>
        <p:spPr>
          <a:xfrm>
            <a:off x="0" y="4619625"/>
            <a:ext cx="9144000" cy="527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3669030" y="1833245"/>
            <a:ext cx="210439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7200"/>
              <a:t>大哥</a:t>
            </a:r>
            <a:endParaRPr lang="zh-CN" altLang="en-US"/>
          </a:p>
          <a:p>
            <a:endParaRPr lang="en-US" altLang="zh-CN"/>
          </a:p>
        </p:txBody>
      </p:sp>
      <p:sp>
        <p:nvSpPr>
          <p:cNvPr id="5" name="文本框 4"/>
          <p:cNvSpPr txBox="1"/>
          <p:nvPr/>
        </p:nvSpPr>
        <p:spPr>
          <a:xfrm>
            <a:off x="3920490" y="1515745"/>
            <a:ext cx="2032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dà      gē   </a:t>
            </a:r>
            <a:endParaRPr lang="zh-CN" altLang="en-US" sz="2400"/>
          </a:p>
        </p:txBody>
      </p:sp>
      <p:sp>
        <p:nvSpPr>
          <p:cNvPr id="10" name="文本框 9"/>
          <p:cNvSpPr txBox="1"/>
          <p:nvPr/>
        </p:nvSpPr>
        <p:spPr>
          <a:xfrm>
            <a:off x="5688330" y="2372995"/>
            <a:ext cx="27730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eldest brother</a:t>
            </a:r>
            <a:endParaRPr lang="en-US" altLang="zh-CN" sz="280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clrChange>
              <a:clrFrom>
                <a:srgbClr val="CEEFFE">
                  <a:alpha val="100000"/>
                </a:srgbClr>
              </a:clrFrom>
              <a:clrTo>
                <a:srgbClr val="CEEFFE">
                  <a:alpha val="100000"/>
                  <a:alpha val="0"/>
                </a:srgbClr>
              </a:clrTo>
            </a:clrChange>
          </a:blip>
          <a:srcRect b="6125"/>
          <a:stretch>
            <a:fillRect/>
          </a:stretch>
        </p:blipFill>
        <p:spPr>
          <a:xfrm>
            <a:off x="396240" y="1645285"/>
            <a:ext cx="3272790" cy="174752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自定义设计方案">
  <a:themeElements>
    <a:clrScheme name="自定义设计方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定义设计方案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自定义设计方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定义设计方案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5874</Words>
  <Application>WPS 演示</Application>
  <PresentationFormat>全屏显示(16:9)</PresentationFormat>
  <Paragraphs>444</Paragraphs>
  <Slides>40</Slides>
  <Notes>33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40</vt:i4>
      </vt:variant>
    </vt:vector>
  </HeadingPairs>
  <TitlesOfParts>
    <vt:vector size="53" baseType="lpstr">
      <vt:lpstr>Arial</vt:lpstr>
      <vt:lpstr>宋体</vt:lpstr>
      <vt:lpstr>Wingdings</vt:lpstr>
      <vt:lpstr>Times New Roman</vt:lpstr>
      <vt:lpstr>黑体</vt:lpstr>
      <vt:lpstr>幼圆</vt:lpstr>
      <vt:lpstr>微软雅黑</vt:lpstr>
      <vt:lpstr>.黑体-韩语</vt:lpstr>
      <vt:lpstr>Arial Unicode MS</vt:lpstr>
      <vt:lpstr>Calibri</vt:lpstr>
      <vt:lpstr>HappyZcool-2016</vt:lpstr>
      <vt:lpstr>自定义设计方案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花开盛雪</cp:lastModifiedBy>
  <cp:revision>152</cp:revision>
  <dcterms:created xsi:type="dcterms:W3CDTF">2019-09-27T18:24:00Z</dcterms:created>
  <dcterms:modified xsi:type="dcterms:W3CDTF">2019-09-30T18:31:00Z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2052-11.1.0.9098</vt:lpwstr>
  </property>
</Properties>
</file>