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366" r:id="rId4"/>
    <p:sldId id="504" r:id="rId6"/>
    <p:sldId id="520" r:id="rId7"/>
    <p:sldId id="505" r:id="rId8"/>
    <p:sldId id="506" r:id="rId9"/>
    <p:sldId id="518" r:id="rId10"/>
    <p:sldId id="519" r:id="rId11"/>
    <p:sldId id="521" r:id="rId12"/>
    <p:sldId id="522" r:id="rId13"/>
    <p:sldId id="523" r:id="rId14"/>
    <p:sldId id="524" r:id="rId15"/>
    <p:sldId id="526" r:id="rId16"/>
    <p:sldId id="525" r:id="rId17"/>
    <p:sldId id="527" r:id="rId18"/>
    <p:sldId id="528" r:id="rId19"/>
    <p:sldId id="530" r:id="rId20"/>
    <p:sldId id="531" r:id="rId21"/>
    <p:sldId id="532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411" r:id="rId30"/>
    <p:sldId id="533" r:id="rId31"/>
    <p:sldId id="534" r:id="rId32"/>
    <p:sldId id="266" r:id="rId33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B7F3FE"/>
    <a:srgbClr val="D4F6FB"/>
    <a:srgbClr val="29A5AD"/>
    <a:srgbClr val="B37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33"/>
    <p:restoredTop sz="94660"/>
  </p:normalViewPr>
  <p:slideViewPr>
    <p:cSldViewPr snapToGrid="0" showGuides="1">
      <p:cViewPr>
        <p:scale>
          <a:sx n="100" d="100"/>
          <a:sy n="100" d="100"/>
        </p:scale>
        <p:origin x="720" y="378"/>
      </p:cViewPr>
      <p:guideLst>
        <p:guide orient="horz" pos="16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1948FD-F4B5-4611-BF70-6E0EB3C2F3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B93FC-073E-46BD-A8AC-B5E24021FF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A1F3DE-0871-4FA9-9198-DA54B70E27C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B93FC-073E-46BD-A8AC-B5E24021FF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A1F3DE-0871-4FA9-9198-DA54B70E27C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B93FC-073E-46BD-A8AC-B5E24021FF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A1F3DE-0871-4FA9-9198-DA54B70E27C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B93FC-073E-46BD-A8AC-B5E24021FF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A1F3DE-0871-4FA9-9198-DA54B70E27C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447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1" descr="图片包含 绿色, 就坐&#13;&#10;&#13;&#10;已生成高可信度的说明"/>
          <p:cNvPicPr>
            <a:picLocks noChangeAspect="1"/>
          </p:cNvPicPr>
          <p:nvPr/>
        </p:nvPicPr>
        <p:blipFill>
          <a:blip r:embed="rId2"/>
          <a:srcRect t="33424"/>
          <a:stretch>
            <a:fillRect/>
          </a:stretch>
        </p:blipFill>
        <p:spPr>
          <a:xfrm>
            <a:off x="0" y="3114675"/>
            <a:ext cx="9144000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19"/>
          <p:cNvPicPr>
            <a:picLocks noChangeAspect="1"/>
          </p:cNvPicPr>
          <p:nvPr/>
        </p:nvPicPr>
        <p:blipFill>
          <a:blip r:embed="rId3"/>
          <a:srcRect l="63437" t="51762" r="21016" b="20282"/>
          <a:stretch>
            <a:fillRect/>
          </a:stretch>
        </p:blipFill>
        <p:spPr>
          <a:xfrm>
            <a:off x="5400675" y="3619500"/>
            <a:ext cx="1420813" cy="85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4"/>
          <a:srcRect t="34370"/>
          <a:stretch>
            <a:fillRect/>
          </a:stretch>
        </p:blipFill>
        <p:spPr>
          <a:xfrm>
            <a:off x="0" y="3143250"/>
            <a:ext cx="91440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21"/>
          <p:cNvPicPr>
            <a:picLocks noChangeAspect="1"/>
          </p:cNvPicPr>
          <p:nvPr/>
        </p:nvPicPr>
        <p:blipFill>
          <a:blip r:embed="rId5"/>
          <a:srcRect l="10312" t="81250" r="77917"/>
          <a:stretch>
            <a:fillRect/>
          </a:stretch>
        </p:blipFill>
        <p:spPr>
          <a:xfrm>
            <a:off x="920750" y="4546600"/>
            <a:ext cx="1125538" cy="59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5"/>
          <p:cNvPicPr>
            <a:picLocks noChangeAspect="1"/>
          </p:cNvPicPr>
          <p:nvPr/>
        </p:nvPicPr>
        <p:blipFill>
          <a:blip r:embed="rId6"/>
          <a:srcRect l="66980" t="23482" r="6561"/>
          <a:stretch>
            <a:fillRect/>
          </a:stretch>
        </p:blipFill>
        <p:spPr>
          <a:xfrm>
            <a:off x="6292850" y="3382963"/>
            <a:ext cx="1828800" cy="176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 txBox="1"/>
          <p:nvPr/>
        </p:nvSpPr>
        <p:spPr bwMode="auto">
          <a:xfrm>
            <a:off x="1747838" y="1497965"/>
            <a:ext cx="5648325" cy="7778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Family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家庭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jiā tíng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7" name="副标题 2"/>
          <p:cNvSpPr txBox="1"/>
          <p:nvPr/>
        </p:nvSpPr>
        <p:spPr bwMode="auto">
          <a:xfrm>
            <a:off x="4260215" y="4421505"/>
            <a:ext cx="2241550" cy="271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.黑体-韩语" pitchFamily="82" charset="-122"/>
              </a:rPr>
              <a:t>    LI Xin Yu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.黑体-韩语" pitchFamily="8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24045" y="226631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律师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568190" y="1860550"/>
            <a:ext cx="2407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</a:t>
            </a:r>
            <a:r>
              <a:rPr lang="zh-CN" altLang="en-US" sz="2400"/>
              <a:t>lǜ       shī 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434455" y="2787015"/>
            <a:ext cx="256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lawyer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95" y="1316990"/>
            <a:ext cx="318008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34790" y="232092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医生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143375" y="1983105"/>
            <a:ext cx="2407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yī     shēng </a:t>
            </a:r>
            <a:r>
              <a:rPr lang="zh-CN" altLang="en-US" sz="2400"/>
              <a:t> 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081395" y="2787015"/>
            <a:ext cx="291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doctor;physician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95" y="1316990"/>
            <a:ext cx="318008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34790" y="207581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英文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034790" y="1520825"/>
            <a:ext cx="2407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yīng    wén  </a:t>
            </a:r>
            <a:r>
              <a:rPr lang="zh-CN" altLang="en-US" sz="2400"/>
              <a:t> 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010910" y="2602230"/>
            <a:ext cx="3133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English(language)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230370" y="3482340"/>
            <a:ext cx="286829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英文老师</a:t>
            </a:r>
            <a:endParaRPr lang="zh-CN" altLang="en-US" sz="2800"/>
          </a:p>
          <a:p>
            <a:r>
              <a:rPr lang="zh-CN" altLang="en-US" sz="2000"/>
              <a:t>yīng wén lǎo shī </a:t>
            </a:r>
            <a:endParaRPr lang="zh-CN" altLang="en-US" sz="2000"/>
          </a:p>
          <a:p>
            <a:r>
              <a:rPr lang="en-US" altLang="zh-CN" sz="2000"/>
              <a:t>English teacher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45" y="1299845"/>
            <a:ext cx="2758440" cy="2413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9560" y="1833245"/>
            <a:ext cx="8455660" cy="3371850"/>
          </a:xfrm>
          <a:prstGeom prst="rect">
            <a:avLst/>
          </a:prstGeom>
          <a:solidFill>
            <a:srgbClr val="B7F3F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A: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你爸爸妈妈做什么工作？</a:t>
            </a:r>
            <a:endParaRPr kumimoji="1" lang="zh-CN" altLang="en-US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     nǐ bà b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a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mā m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a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zuò 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s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hén me gōng zuò ？</a:t>
            </a:r>
            <a:endParaRPr kumimoji="1" lang="zh-CN" altLang="en-US" sz="2000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     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What do your dad and mom do?</a:t>
            </a:r>
            <a:endParaRPr kumimoji="1" lang="zh-CN" altLang="en-US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B: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我爸爸是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__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律师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__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，我妈妈是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__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医生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__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。</a:t>
            </a:r>
            <a:endParaRPr kumimoji="1" lang="zh-CN" altLang="en-US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    wǒ bà b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a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shì __lǜ shī __，wǒ mā m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a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shì __yī shēng __。</a:t>
            </a:r>
            <a:endParaRPr kumimoji="1" lang="zh-CN" altLang="en-US" sz="2000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     </a:t>
            </a:r>
            <a:r>
              <a:rPr kumimoji="1" lang="en-US" altLang="zh-CN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</a:rPr>
              <a:t>My dad is a lawyer. My mom is a docter.</a:t>
            </a:r>
            <a:endParaRPr kumimoji="1" lang="zh-CN" altLang="en-US" sz="2000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560" y="705485"/>
            <a:ext cx="84353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If you feel this question involves personal privacy and does not want to answer, you can use 医生（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yī shēng）</a:t>
            </a:r>
            <a:r>
              <a:rPr lang="zh-CN" altLang="en-US" sz="2000"/>
              <a:t>、律师（</a:t>
            </a:r>
            <a:r>
              <a:rPr kumimoji="1" lang="zh-CN" altLang="en-US" sz="2000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lǜ shī）</a:t>
            </a:r>
            <a:r>
              <a:rPr lang="zh-CN" altLang="en-US" sz="2000"/>
              <a:t>、老师（</a:t>
            </a:r>
            <a:r>
              <a:rPr lang="zh-CN" altLang="en-US" sz="2000">
                <a:sym typeface="+mn-ea"/>
              </a:rPr>
              <a:t>lǎo shī ）</a:t>
            </a:r>
            <a:r>
              <a:rPr lang="zh-CN" altLang="en-US" sz="2000"/>
              <a:t> to practice this conversation.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289560" y="183515"/>
            <a:ext cx="304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practice</a:t>
            </a:r>
            <a:endParaRPr lang="en-US" altLang="zh-CN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34790" y="2075815"/>
            <a:ext cx="45599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大学生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034790" y="1520825"/>
            <a:ext cx="3623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dà      xué    shēng   </a:t>
            </a:r>
            <a:r>
              <a:rPr lang="zh-CN" altLang="en-US" sz="2400"/>
              <a:t> 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4204335" y="3308350"/>
            <a:ext cx="3133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college student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520825"/>
            <a:ext cx="2263775" cy="2263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78275" y="1645285"/>
            <a:ext cx="45599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大学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978275" y="1184910"/>
            <a:ext cx="3623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dà      xué      </a:t>
            </a:r>
            <a:r>
              <a:rPr lang="zh-CN" altLang="en-US" sz="2400"/>
              <a:t> 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4082415" y="2786380"/>
            <a:ext cx="3133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university;college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5" y="1044575"/>
            <a:ext cx="2263775" cy="2263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8835" y="3666490"/>
            <a:ext cx="5842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马萨里克大学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Masaryk University 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  </a:t>
            </a:r>
            <a:endParaRPr lang="zh-CN" altLang="en-US" sz="2800"/>
          </a:p>
          <a:p>
            <a:r>
              <a:rPr lang="zh-CN" altLang="en-US" sz="2800"/>
              <a:t>mǎ sà lǐ kè dà xué   </a:t>
            </a:r>
            <a:endParaRPr lang="zh-CN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有（yǒu ）</a:t>
            </a:r>
            <a:r>
              <a:rPr lang="en-US" altLang="zh-CN" sz="2400"/>
              <a:t>in the Sense of “to Exist”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713740" y="1204595"/>
            <a:ext cx="82880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A:</a:t>
            </a:r>
            <a:r>
              <a:rPr lang="zh-CN" altLang="en-US" sz="2800"/>
              <a:t>你家有几个人？</a:t>
            </a:r>
            <a:endParaRPr lang="zh-CN" altLang="en-US" sz="2800"/>
          </a:p>
          <a:p>
            <a:r>
              <a:rPr lang="zh-CN" altLang="en-US" sz="2800"/>
              <a:t>   nǐ jiā yǒu jǐ gè rén ？</a:t>
            </a:r>
            <a:endParaRPr lang="zh-CN" altLang="en-US" sz="2800"/>
          </a:p>
          <a:p>
            <a:r>
              <a:rPr lang="zh-CN" altLang="en-US" sz="2800"/>
              <a:t>   How many people are there in your family?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B:</a:t>
            </a:r>
            <a:r>
              <a:rPr lang="zh-CN" altLang="en-US" sz="2800"/>
              <a:t>我家有五个人。</a:t>
            </a:r>
            <a:endParaRPr lang="zh-CN" altLang="en-US" sz="2800"/>
          </a:p>
          <a:p>
            <a:r>
              <a:rPr lang="zh-CN" altLang="en-US" sz="2800"/>
              <a:t>   wǒ jiā yǒu wǔ gè rén 。</a:t>
            </a:r>
            <a:endParaRPr lang="zh-CN" altLang="en-US" sz="2800"/>
          </a:p>
          <a:p>
            <a:r>
              <a:rPr lang="en-US" altLang="zh-CN" sz="2800"/>
              <a:t>   There are five people in my family.</a:t>
            </a:r>
            <a:endParaRPr lang="en-US" altLang="zh-CN" sz="2800"/>
          </a:p>
        </p:txBody>
      </p:sp>
      <p:pic>
        <p:nvPicPr>
          <p:cNvPr id="17414" name="图片 15"/>
          <p:cNvPicPr>
            <a:picLocks noChangeAspect="1"/>
          </p:cNvPicPr>
          <p:nvPr/>
        </p:nvPicPr>
        <p:blipFill>
          <a:blip r:embed="rId4"/>
          <a:srcRect l="66980" t="23482" r="6561"/>
          <a:stretch>
            <a:fillRect/>
          </a:stretch>
        </p:blipFill>
        <p:spPr>
          <a:xfrm>
            <a:off x="7277735" y="27940"/>
            <a:ext cx="1507490" cy="1452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-728662"/>
            <a:ext cx="8616950" cy="645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 descr="图片包含 网球, 竞技运动&#13;&#10;&#13;&#10;已生成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38" y="-985837"/>
            <a:ext cx="4244975" cy="260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6350" y="623888"/>
            <a:ext cx="16021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practice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78635" y="1624330"/>
            <a:ext cx="6062980" cy="2011045"/>
          </a:xfrm>
          <a:prstGeom prst="rect">
            <a:avLst/>
          </a:prstGeom>
          <a:solidFill>
            <a:srgbClr val="B7F3F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I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n groups of three 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practice    this conversation</a:t>
            </a:r>
            <a:endParaRPr kumimoji="1" lang="en-US" altLang="zh-CN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有（yǒu ）</a:t>
            </a:r>
            <a:r>
              <a:rPr lang="en-US" altLang="zh-CN" sz="2400"/>
              <a:t>in the Sense of “to Exist”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325755" y="1204595"/>
            <a:ext cx="867600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A:</a:t>
            </a:r>
            <a:r>
              <a:rPr lang="zh-CN" altLang="en-US" sz="2800"/>
              <a:t>小高</a:t>
            </a:r>
            <a:r>
              <a:rPr lang="zh-CN" altLang="en-US" sz="2800"/>
              <a:t>家有几个大学生？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zh-CN" altLang="en-US" sz="2400"/>
              <a:t>xiǎo gāo jiā yǒu jǐ gè dà xué shēng ？</a:t>
            </a:r>
            <a:endParaRPr lang="zh-CN" altLang="en-US" sz="2400"/>
          </a:p>
          <a:p>
            <a:r>
              <a:rPr lang="zh-CN" altLang="en-US" sz="2400"/>
              <a:t>    How many </a:t>
            </a:r>
            <a:r>
              <a:rPr lang="en-US" altLang="zh-CN" sz="2400"/>
              <a:t>college students</a:t>
            </a:r>
            <a:r>
              <a:rPr lang="zh-CN" altLang="en-US" sz="2400"/>
              <a:t> are there in </a:t>
            </a:r>
            <a:r>
              <a:rPr lang="en-US" altLang="zh-CN" sz="2400"/>
              <a:t>Little Gao`s</a:t>
            </a:r>
            <a:r>
              <a:rPr lang="zh-CN" altLang="en-US" sz="2400"/>
              <a:t> family?</a:t>
            </a:r>
            <a:endParaRPr lang="zh-CN" altLang="en-US" sz="2400"/>
          </a:p>
          <a:p>
            <a:endParaRPr lang="en-US" altLang="zh-CN" sz="2800"/>
          </a:p>
          <a:p>
            <a:r>
              <a:rPr lang="en-US" altLang="zh-CN" sz="2800"/>
              <a:t>B:</a:t>
            </a:r>
            <a:r>
              <a:rPr lang="zh-CN" altLang="en-US" sz="2800"/>
              <a:t>小高</a:t>
            </a:r>
            <a:r>
              <a:rPr lang="zh-CN" altLang="en-US" sz="2800"/>
              <a:t>家有两个大学生。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zh-CN" altLang="en-US" sz="2400"/>
              <a:t>xiǎo gāo jiā yǒu liǎng gè dà xué shēng 。</a:t>
            </a:r>
            <a:endParaRPr lang="zh-CN" altLang="en-US" sz="2400"/>
          </a:p>
          <a:p>
            <a:r>
              <a:rPr lang="en-US" altLang="zh-CN" sz="2400"/>
              <a:t>    There are two collage students in Little Gao`s family.</a:t>
            </a:r>
            <a:endParaRPr lang="en-US" altLang="zh-CN" sz="2400"/>
          </a:p>
        </p:txBody>
      </p:sp>
      <p:pic>
        <p:nvPicPr>
          <p:cNvPr id="17414" name="图片 15"/>
          <p:cNvPicPr>
            <a:picLocks noChangeAspect="1"/>
          </p:cNvPicPr>
          <p:nvPr/>
        </p:nvPicPr>
        <p:blipFill>
          <a:blip r:embed="rId4"/>
          <a:srcRect l="66980" t="23482" r="6561"/>
          <a:stretch>
            <a:fillRect/>
          </a:stretch>
        </p:blipFill>
        <p:spPr>
          <a:xfrm>
            <a:off x="7277735" y="27940"/>
            <a:ext cx="1507490" cy="1452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265" y="596265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Adverb </a:t>
            </a:r>
            <a:r>
              <a:rPr lang="zh-CN" altLang="en-US" sz="2400"/>
              <a:t>都（dōu</a:t>
            </a:r>
            <a:r>
              <a:rPr lang="en-US" altLang="zh-CN" sz="2400"/>
              <a:t>,</a:t>
            </a:r>
            <a:r>
              <a:rPr lang="en-US" altLang="zh-CN" sz="2400"/>
              <a:t>both;all</a:t>
            </a:r>
            <a:r>
              <a:rPr lang="zh-CN" altLang="en-US" sz="2400"/>
              <a:t>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60655" y="1525270"/>
            <a:ext cx="86760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word </a:t>
            </a:r>
            <a:r>
              <a:rPr lang="zh-CN" altLang="en-US" sz="2800"/>
              <a:t>都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dōu</a:t>
            </a:r>
            <a:r>
              <a:rPr lang="en-US" altLang="zh-CN" sz="2800"/>
              <a:t>) always occurs in front of a verb, It is classified as an </a:t>
            </a:r>
            <a:r>
              <a:rPr lang="en-US" altLang="zh-CN" sz="2800">
                <a:solidFill>
                  <a:srgbClr val="FF0000"/>
                </a:solidFill>
              </a:rPr>
              <a:t>adverb</a:t>
            </a:r>
            <a:r>
              <a:rPr lang="en-US" altLang="zh-CN" sz="2800"/>
              <a:t>. However, because it refers to something that has been mentioned earlier in the sentence, or in a preceding sentence, it also has a </a:t>
            </a:r>
            <a:r>
              <a:rPr lang="en-US" altLang="zh-CN" sz="2800">
                <a:solidFill>
                  <a:srgbClr val="FF0000"/>
                </a:solidFill>
              </a:rPr>
              <a:t>pronoun</a:t>
            </a:r>
            <a:r>
              <a:rPr lang="en-US" altLang="zh-CN" sz="2800"/>
              <a:t>-like flavor and </a:t>
            </a:r>
            <a:r>
              <a:rPr lang="en-US" altLang="zh-CN" sz="2800">
                <a:solidFill>
                  <a:srgbClr val="FF0000"/>
                </a:solidFill>
              </a:rPr>
              <a:t>it must be used at the end of an enumeration.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17414" name="图片 15"/>
          <p:cNvPicPr>
            <a:picLocks noChangeAspect="1"/>
          </p:cNvPicPr>
          <p:nvPr/>
        </p:nvPicPr>
        <p:blipFill>
          <a:blip r:embed="rId4"/>
          <a:srcRect l="66980" t="23482" r="6561"/>
          <a:stretch>
            <a:fillRect/>
          </a:stretch>
        </p:blipFill>
        <p:spPr>
          <a:xfrm>
            <a:off x="7277735" y="27940"/>
            <a:ext cx="1507490" cy="1452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0" y="153860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家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332605" y="1161415"/>
            <a:ext cx="92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jiā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080635" y="2015490"/>
            <a:ext cx="277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family;home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17417" name="Picture 9" descr="https://timgsa.baidu.com/timg?image&amp;quality=80&amp;size=b9999_10000&amp;sec=1521900586932&amp;di=e6bc289d5313bb26cf3df30723e8e903&amp;imgtype=0&amp;src=http%3A%2F%2Fimg04.tooopen.com%2Fimages%2F20131125%2Fsy_48860511232.jpg"/>
          <p:cNvPicPr>
            <a:picLocks noChangeAspect="1"/>
          </p:cNvPicPr>
          <p:nvPr/>
        </p:nvPicPr>
        <p:blipFill>
          <a:blip r:embed="rId4"/>
          <a:srcRect l="20667" b="14732"/>
          <a:stretch>
            <a:fillRect/>
          </a:stretch>
        </p:blipFill>
        <p:spPr>
          <a:xfrm>
            <a:off x="606108" y="973773"/>
            <a:ext cx="2659062" cy="169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86715" y="3014980"/>
            <a:ext cx="83705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In Chinese,</a:t>
            </a:r>
            <a:r>
              <a:rPr lang="zh-CN" altLang="en-US" sz="2400"/>
              <a:t>家</a:t>
            </a:r>
            <a:r>
              <a:rPr lang="zh-CN" altLang="en-US" sz="2000"/>
              <a:t> can refer to </a:t>
            </a:r>
            <a:r>
              <a:rPr lang="zh-CN" altLang="en-US" sz="2000">
                <a:solidFill>
                  <a:srgbClr val="FF0000"/>
                </a:solidFill>
              </a:rPr>
              <a:t>one`s family</a:t>
            </a:r>
            <a:r>
              <a:rPr lang="zh-CN" altLang="en-US" sz="2000"/>
              <a:t> as well as </a:t>
            </a:r>
            <a:r>
              <a:rPr lang="zh-CN" altLang="en-US" sz="2000">
                <a:solidFill>
                  <a:srgbClr val="FF0000"/>
                </a:solidFill>
              </a:rPr>
              <a:t>one`s home</a:t>
            </a:r>
            <a:r>
              <a:rPr lang="zh-CN" altLang="en-US" sz="2000"/>
              <a:t>. So one can point to his or her family picture and say “</a:t>
            </a:r>
            <a:r>
              <a:rPr lang="zh-CN" altLang="en-US" sz="2400"/>
              <a:t>我家有四口人</a:t>
            </a:r>
            <a:r>
              <a:rPr lang="zh-CN" altLang="en-US" sz="2000"/>
              <a:t>（wǒ jiā yǒu sì kǒu rén ；</a:t>
            </a:r>
            <a:r>
              <a:rPr lang="en-US" altLang="zh-CN" sz="2000"/>
              <a:t>There are four people in my family</a:t>
            </a:r>
            <a:r>
              <a:rPr lang="zh-CN" altLang="en-US" sz="2000"/>
              <a:t>”,and one can also point to his or her house and say </a:t>
            </a:r>
            <a:r>
              <a:rPr lang="en-US" altLang="zh-CN" sz="2000"/>
              <a:t>“</a:t>
            </a:r>
            <a:r>
              <a:rPr lang="zh-CN" altLang="en-US" sz="2400"/>
              <a:t>这是我家</a:t>
            </a:r>
            <a:r>
              <a:rPr lang="zh-CN" altLang="en-US" sz="2000"/>
              <a:t>（zhè shì wǒ jiā；</a:t>
            </a:r>
            <a:r>
              <a:rPr lang="en-US" altLang="zh-CN" sz="2000"/>
              <a:t>This is my home.</a:t>
            </a:r>
            <a:r>
              <a:rPr lang="zh-CN" altLang="en-US" sz="2000"/>
              <a:t>）”</a:t>
            </a:r>
            <a:endParaRPr lang="zh-CN" alt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842010" y="3020695"/>
            <a:ext cx="747395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</a:t>
            </a:r>
            <a:r>
              <a:rPr lang="zh-CN" altLang="en-US" sz="2800"/>
              <a:t>王朋、李友和高文中都是学生。</a:t>
            </a:r>
            <a:endParaRPr lang="en-US" altLang="zh-CN" sz="2800"/>
          </a:p>
          <a:p>
            <a:r>
              <a:rPr lang="zh-CN" altLang="en-US" sz="2800"/>
              <a:t>   </a:t>
            </a:r>
            <a:r>
              <a:rPr lang="zh-CN" altLang="en-US" sz="2000"/>
              <a:t> </a:t>
            </a:r>
            <a:r>
              <a:rPr lang="en-US" altLang="zh-CN" sz="2000"/>
              <a:t>W</a:t>
            </a:r>
            <a:r>
              <a:rPr lang="zh-CN" altLang="en-US" sz="2000"/>
              <a:t>áng </a:t>
            </a:r>
            <a:r>
              <a:rPr lang="en-US" altLang="zh-CN" sz="2000"/>
              <a:t>P</a:t>
            </a:r>
            <a:r>
              <a:rPr lang="zh-CN" altLang="en-US" sz="2000"/>
              <a:t>éng 、</a:t>
            </a:r>
            <a:r>
              <a:rPr lang="en-US" altLang="zh-CN" sz="2000"/>
              <a:t>L</a:t>
            </a:r>
            <a:r>
              <a:rPr lang="zh-CN" altLang="en-US" sz="2000"/>
              <a:t>ǐ </a:t>
            </a:r>
            <a:r>
              <a:rPr lang="en-US" altLang="zh-CN" sz="2000"/>
              <a:t>Y</a:t>
            </a:r>
            <a:r>
              <a:rPr lang="zh-CN" altLang="en-US" sz="2000"/>
              <a:t>ǒu hé </a:t>
            </a:r>
            <a:r>
              <a:rPr lang="en-US" altLang="zh-CN" sz="2000"/>
              <a:t>G</a:t>
            </a:r>
            <a:r>
              <a:rPr lang="zh-CN" altLang="en-US" sz="2000"/>
              <a:t>āo </a:t>
            </a:r>
            <a:r>
              <a:rPr lang="en-US" altLang="zh-CN" sz="2000"/>
              <a:t>W</a:t>
            </a:r>
            <a:r>
              <a:rPr lang="zh-CN" altLang="en-US" sz="2000"/>
              <a:t>én zhōng dōu shì xué sh</a:t>
            </a:r>
            <a:r>
              <a:rPr lang="en-US" altLang="zh-CN" sz="2000"/>
              <a:t>e</a:t>
            </a:r>
            <a:r>
              <a:rPr lang="zh-CN" altLang="en-US" sz="2000"/>
              <a:t>ng </a:t>
            </a:r>
            <a:r>
              <a:rPr lang="en-US" altLang="zh-CN" sz="2000"/>
              <a:t>.</a:t>
            </a:r>
            <a:endParaRPr lang="en-US" altLang="zh-CN" sz="2000"/>
          </a:p>
          <a:p>
            <a:r>
              <a:rPr lang="en-US" altLang="zh-CN" sz="2000"/>
              <a:t>     </a:t>
            </a:r>
            <a:r>
              <a:rPr lang="en-US" altLang="zh-CN" sz="2000">
                <a:sym typeface="+mn-ea"/>
              </a:rPr>
              <a:t>Wa</a:t>
            </a:r>
            <a:r>
              <a:rPr lang="zh-CN" altLang="en-US" sz="2000">
                <a:sym typeface="+mn-ea"/>
              </a:rPr>
              <a:t>ng </a:t>
            </a:r>
            <a:r>
              <a:rPr lang="en-US" altLang="zh-CN" sz="2000">
                <a:sym typeface="+mn-ea"/>
              </a:rPr>
              <a:t>Pe</a:t>
            </a:r>
            <a:r>
              <a:rPr lang="zh-CN" altLang="en-US" sz="2000">
                <a:sym typeface="+mn-ea"/>
              </a:rPr>
              <a:t>ng 、</a:t>
            </a:r>
            <a:r>
              <a:rPr lang="en-US" altLang="zh-CN" sz="2000">
                <a:sym typeface="+mn-ea"/>
              </a:rPr>
              <a:t>Li</a:t>
            </a:r>
            <a:r>
              <a:rPr lang="zh-CN" altLang="en-US" sz="2000">
                <a:sym typeface="+mn-ea"/>
              </a:rPr>
              <a:t> </a:t>
            </a:r>
            <a:r>
              <a:rPr lang="en-US" altLang="zh-CN" sz="2000">
                <a:sym typeface="+mn-ea"/>
              </a:rPr>
              <a:t>Yo</a:t>
            </a:r>
            <a:r>
              <a:rPr lang="zh-CN" altLang="en-US" sz="2000">
                <a:sym typeface="+mn-ea"/>
              </a:rPr>
              <a:t>u hé </a:t>
            </a:r>
            <a:r>
              <a:rPr lang="en-US" altLang="zh-CN" sz="2000">
                <a:sym typeface="+mn-ea"/>
              </a:rPr>
              <a:t>Ga</a:t>
            </a:r>
            <a:r>
              <a:rPr lang="zh-CN" altLang="en-US" sz="2000">
                <a:sym typeface="+mn-ea"/>
              </a:rPr>
              <a:t>o </a:t>
            </a:r>
            <a:r>
              <a:rPr lang="en-US" altLang="zh-CN" sz="2000">
                <a:sym typeface="+mn-ea"/>
              </a:rPr>
              <a:t>We</a:t>
            </a:r>
            <a:r>
              <a:rPr lang="zh-CN" altLang="en-US" sz="2000">
                <a:sym typeface="+mn-ea"/>
              </a:rPr>
              <a:t>n zhōng </a:t>
            </a:r>
            <a:r>
              <a:rPr lang="en-US" altLang="zh-CN" sz="2000">
                <a:sym typeface="+mn-ea"/>
              </a:rPr>
              <a:t>all are students.</a:t>
            </a:r>
            <a:r>
              <a:rPr lang="zh-CN" altLang="en-US" sz="2000">
                <a:sym typeface="+mn-ea"/>
              </a:rPr>
              <a:t> 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100965" y="982345"/>
            <a:ext cx="3162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王朋是学生。</a:t>
            </a:r>
            <a:endParaRPr lang="zh-CN" altLang="en-US"/>
          </a:p>
          <a:p>
            <a:r>
              <a:rPr lang="en-US" altLang="zh-CN">
                <a:sym typeface="+mn-ea"/>
              </a:rPr>
              <a:t>W</a:t>
            </a:r>
            <a:r>
              <a:rPr lang="zh-CN" altLang="en-US">
                <a:sym typeface="+mn-ea"/>
              </a:rPr>
              <a:t>áng 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éng shì xué sh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ng 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  <a:p>
            <a:r>
              <a:rPr lang="zh-CN" altLang="en-US"/>
              <a:t>Wang Peng is a student</a:t>
            </a:r>
            <a:r>
              <a:rPr lang="en-US" altLang="zh-CN"/>
              <a:t>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00070" y="982345"/>
            <a:ext cx="2981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李友是学生。</a:t>
            </a:r>
            <a:endParaRPr lang="zh-CN" altLang="en-US"/>
          </a:p>
          <a:p>
            <a:r>
              <a:rPr lang="en-US" altLang="zh-CN">
                <a:sym typeface="+mn-ea"/>
              </a:rPr>
              <a:t>L</a:t>
            </a:r>
            <a:r>
              <a:rPr lang="zh-CN" altLang="en-US">
                <a:sym typeface="+mn-ea"/>
              </a:rPr>
              <a:t>ǐ </a:t>
            </a:r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ǒu shì xué sh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ng 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Li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Yo</a:t>
            </a:r>
            <a:r>
              <a:rPr lang="zh-CN" altLang="en-US">
                <a:sym typeface="+mn-ea"/>
              </a:rPr>
              <a:t>u</a:t>
            </a:r>
            <a:r>
              <a:rPr lang="zh-CN" altLang="en-US">
                <a:sym typeface="+mn-ea"/>
              </a:rPr>
              <a:t> is a student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97525" y="982345"/>
            <a:ext cx="3398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高文中是学生。</a:t>
            </a:r>
            <a:endParaRPr lang="zh-CN" altLang="en-US"/>
          </a:p>
          <a:p>
            <a:r>
              <a:rPr lang="en-US" altLang="zh-CN">
                <a:sym typeface="+mn-ea"/>
              </a:rPr>
              <a:t>G</a:t>
            </a:r>
            <a:r>
              <a:rPr lang="zh-CN" altLang="en-US">
                <a:sym typeface="+mn-ea"/>
              </a:rPr>
              <a:t>āo </a:t>
            </a:r>
            <a:r>
              <a:rPr lang="en-US" altLang="zh-CN">
                <a:sym typeface="+mn-ea"/>
              </a:rPr>
              <a:t>W</a:t>
            </a:r>
            <a:r>
              <a:rPr lang="zh-CN" altLang="en-US">
                <a:sym typeface="+mn-ea"/>
              </a:rPr>
              <a:t>én zhōng shì xué sh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ng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Ga</a:t>
            </a:r>
            <a:r>
              <a:rPr lang="zh-CN" altLang="en-US">
                <a:sym typeface="+mn-ea"/>
              </a:rPr>
              <a:t>o </a:t>
            </a:r>
            <a:r>
              <a:rPr lang="en-US" altLang="zh-CN">
                <a:sym typeface="+mn-ea"/>
              </a:rPr>
              <a:t>We</a:t>
            </a:r>
            <a:r>
              <a:rPr lang="zh-CN" altLang="en-US">
                <a:sym typeface="+mn-ea"/>
              </a:rPr>
              <a:t>n zhōng</a:t>
            </a:r>
            <a:r>
              <a:rPr lang="zh-CN" altLang="en-US">
                <a:sym typeface="+mn-ea"/>
              </a:rPr>
              <a:t> is a student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666240" y="1987550"/>
            <a:ext cx="7620" cy="403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1659255" y="2390775"/>
            <a:ext cx="5114925" cy="14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6744970" y="1951355"/>
            <a:ext cx="7620" cy="4324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4159250" y="1886585"/>
            <a:ext cx="6985" cy="1123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160655" y="2051050"/>
            <a:ext cx="861822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/>
              <a:t>王朋和李友都不是律师。</a:t>
            </a:r>
            <a:endParaRPr lang="zh-CN" altLang="en-US" sz="2800"/>
          </a:p>
          <a:p>
            <a:r>
              <a:rPr lang="zh-CN" altLang="en-US" sz="2800"/>
              <a:t>      wáng péng hé lǐ yǒu dōu </a:t>
            </a:r>
            <a:r>
              <a:rPr lang="en-US" altLang="zh-CN" sz="2800"/>
              <a:t>b</a:t>
            </a:r>
            <a:r>
              <a:rPr lang="zh-CN" altLang="en-US" sz="2800"/>
              <a:t>ú shì lǜ shī 。</a:t>
            </a:r>
            <a:r>
              <a:rPr lang="zh-CN" altLang="en-US" sz="2400"/>
              <a:t>    </a:t>
            </a:r>
            <a:endParaRPr lang="zh-CN" altLang="en-US" sz="2400"/>
          </a:p>
          <a:p>
            <a:r>
              <a:rPr lang="zh-CN" altLang="en-US" sz="2400"/>
              <a:t>       </a:t>
            </a:r>
            <a:r>
              <a:rPr lang="en-US" altLang="zh-CN" sz="2400"/>
              <a:t>Neither Wang Peng nor Li You is a lawyer.</a:t>
            </a:r>
            <a:endParaRPr lang="en-US" altLang="zh-CN" sz="2800"/>
          </a:p>
          <a:p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290830" y="820420"/>
            <a:ext cx="8138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都</a:t>
            </a:r>
            <a:r>
              <a:rPr lang="en-US" altLang="zh-CN" sz="2000"/>
              <a:t>(</a:t>
            </a:r>
            <a:r>
              <a:rPr lang="zh-CN" altLang="en-US" sz="2000">
                <a:sym typeface="+mn-ea"/>
              </a:rPr>
              <a:t>dōu</a:t>
            </a:r>
            <a:r>
              <a:rPr lang="en-US" altLang="zh-CN" sz="2000">
                <a:sym typeface="+mn-ea"/>
              </a:rPr>
              <a:t>)</a:t>
            </a:r>
            <a:r>
              <a:rPr lang="zh-CN" altLang="en-US" sz="2000"/>
              <a:t>refers back to Wang Peng, Li You and Gao Wenzhong and therefore appears after they are mentioned.</a:t>
            </a:r>
            <a:endParaRPr lang="zh-CN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290830" y="1635125"/>
            <a:ext cx="924496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、王朋和白英爱都有妹妹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</a:t>
            </a:r>
            <a:r>
              <a:rPr lang="zh-CN" altLang="en-US" sz="2400"/>
              <a:t> wáng péng hé bái yīng ài dōu yǒu mèi m</a:t>
            </a:r>
            <a:r>
              <a:rPr lang="en-US" altLang="zh-CN" sz="2400"/>
              <a:t>e</a:t>
            </a:r>
            <a:r>
              <a:rPr lang="zh-CN" altLang="en-US" sz="2400"/>
              <a:t>i</a:t>
            </a:r>
            <a:r>
              <a:rPr lang="en-US" altLang="zh-CN" sz="2400"/>
              <a:t>.</a:t>
            </a:r>
            <a:r>
              <a:rPr lang="zh-CN" altLang="en-US" sz="2400"/>
              <a:t> </a:t>
            </a:r>
            <a:endParaRPr lang="zh-CN" altLang="en-US" sz="2400"/>
          </a:p>
          <a:p>
            <a:r>
              <a:rPr lang="zh-CN" altLang="en-US" sz="2400"/>
              <a:t>       </a:t>
            </a:r>
            <a:r>
              <a:rPr lang="en-US" altLang="zh-CN" sz="2400"/>
              <a:t>Both Wang Peng and Bai Ying ai have younger sister.</a:t>
            </a:r>
            <a:endParaRPr lang="zh-CN" altLang="en-US" sz="2400"/>
          </a:p>
          <a:p>
            <a:endParaRPr lang="en-US" altLang="zh-CN" sz="2800"/>
          </a:p>
          <a:p>
            <a:r>
              <a:rPr lang="en-US" altLang="zh-CN" sz="2800"/>
              <a:t>3</a:t>
            </a:r>
            <a:r>
              <a:rPr lang="zh-CN" altLang="en-US" sz="2800"/>
              <a:t>、高文中和李友都没有弟弟。</a:t>
            </a:r>
            <a:endParaRPr lang="zh-CN" altLang="en-US" sz="2800"/>
          </a:p>
          <a:p>
            <a:r>
              <a:rPr lang="en-US" altLang="zh-CN" sz="2800"/>
              <a:t>    </a:t>
            </a:r>
            <a:r>
              <a:rPr lang="en-US" altLang="zh-CN" sz="2400"/>
              <a:t> Gāo Wén zhōng hé Lǐ Yǒu dōu méi yǒu dì di.</a:t>
            </a:r>
            <a:endParaRPr lang="en-US" altLang="zh-CN" sz="2400"/>
          </a:p>
          <a:p>
            <a:r>
              <a:rPr lang="en-US" altLang="zh-CN" sz="2400"/>
              <a:t>     Neither </a:t>
            </a:r>
            <a:r>
              <a:rPr lang="en-US" altLang="zh-CN" sz="2400">
                <a:sym typeface="+mn-ea"/>
              </a:rPr>
              <a:t>Gao Wen zhong nor Li You has any younger brothers.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290830" y="820420"/>
            <a:ext cx="8138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都</a:t>
            </a:r>
            <a:r>
              <a:rPr lang="en-US" altLang="zh-CN" sz="2000"/>
              <a:t>(</a:t>
            </a:r>
            <a:r>
              <a:rPr lang="zh-CN" altLang="en-US" sz="2000">
                <a:sym typeface="+mn-ea"/>
              </a:rPr>
              <a:t>dōu</a:t>
            </a:r>
            <a:r>
              <a:rPr lang="en-US" altLang="zh-CN" sz="2000">
                <a:sym typeface="+mn-ea"/>
              </a:rPr>
              <a:t>)</a:t>
            </a:r>
            <a:r>
              <a:rPr lang="zh-CN" altLang="en-US" sz="2000"/>
              <a:t>refers back to Wang Peng, Li You and Gao Wenzhong and therefore appears after they are mentioned.</a:t>
            </a:r>
            <a:endParaRPr lang="zh-CN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4965" y="46990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197485" y="2851785"/>
            <a:ext cx="9244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 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297180" y="1158875"/>
            <a:ext cx="85496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沒</a:t>
            </a:r>
            <a:r>
              <a:rPr lang="en-US" altLang="zh-CN" sz="2800"/>
              <a:t>(méi)</a:t>
            </a:r>
            <a:r>
              <a:rPr lang="zh-CN" altLang="en-US" sz="2800"/>
              <a:t> is always used to negate 有</a:t>
            </a:r>
            <a:r>
              <a:rPr lang="en-US" altLang="zh-CN" sz="2800"/>
              <a:t>(yǒu)</a:t>
            </a:r>
            <a:r>
              <a:rPr lang="zh-CN" altLang="en-US" sz="2800"/>
              <a:t>. However, to say “not all of...have,” we say </a:t>
            </a:r>
            <a:r>
              <a:rPr lang="zh-CN" altLang="en-US" sz="2800">
                <a:solidFill>
                  <a:srgbClr val="FF0000"/>
                </a:solidFill>
              </a:rPr>
              <a:t>不都有</a:t>
            </a:r>
            <a:r>
              <a:rPr lang="en-US" altLang="zh-CN" sz="2800"/>
              <a:t>(bù dōu yǒu)</a:t>
            </a:r>
            <a:r>
              <a:rPr lang="zh-CN" altLang="en-US" sz="2800"/>
              <a:t> rather than </a:t>
            </a:r>
            <a:r>
              <a:rPr lang="zh-CN" altLang="en-US" sz="2800">
                <a:solidFill>
                  <a:srgbClr val="FF0000"/>
                </a:solidFill>
              </a:rPr>
              <a:t>沒都有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méi dōu yǒu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US" altLang="zh-CN" sz="2800">
                <a:solidFill>
                  <a:srgbClr val="FF0000"/>
                </a:solidFill>
              </a:rPr>
              <a:t>(X)</a:t>
            </a:r>
            <a:r>
              <a:rPr lang="zh-CN" altLang="en-US" sz="2800"/>
              <a:t>. Whether the negative precedes or follows the word 都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dōu)</a:t>
            </a:r>
            <a:r>
              <a:rPr lang="zh-CN" altLang="en-US" sz="2800"/>
              <a:t>makes the </a:t>
            </a:r>
            <a:r>
              <a:rPr lang="zh-CN" altLang="en-US" sz="2800">
                <a:solidFill>
                  <a:srgbClr val="FF0000"/>
                </a:solidFill>
              </a:rPr>
              <a:t>difference</a:t>
            </a:r>
            <a:r>
              <a:rPr lang="zh-CN" altLang="en-US" sz="2800"/>
              <a:t> between </a:t>
            </a:r>
            <a:r>
              <a:rPr lang="zh-CN" altLang="en-US" sz="2800">
                <a:solidFill>
                  <a:srgbClr val="FF0000"/>
                </a:solidFill>
              </a:rPr>
              <a:t>partial negation and complete negation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88900" y="1104900"/>
            <a:ext cx="92449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>
                <a:sym typeface="+mn-ea"/>
              </a:rPr>
              <a:t>他们不都是中国人。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     tā men bú dōu shì zhōng guó rén 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     </a:t>
            </a:r>
            <a:r>
              <a:rPr lang="en-US" altLang="zh-CN" sz="2800">
                <a:sym typeface="+mn-ea"/>
              </a:rPr>
              <a:t>Not all of them are Chinese.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2</a:t>
            </a:r>
            <a:r>
              <a:rPr lang="zh-CN" altLang="en-US" sz="2800"/>
              <a:t>、他们都不是中国人。</a:t>
            </a:r>
            <a:endParaRPr lang="zh-CN" altLang="en-US" sz="2800"/>
          </a:p>
          <a:p>
            <a:r>
              <a:rPr lang="zh-CN" altLang="en-US" sz="2800"/>
              <a:t>      </a:t>
            </a:r>
            <a:r>
              <a:rPr lang="zh-CN" altLang="en-US" sz="2800">
                <a:sym typeface="+mn-ea"/>
              </a:rPr>
              <a:t>tā men dōu bú shì zhōng guó rén 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</a:t>
            </a:r>
            <a:r>
              <a:rPr lang="en-US" altLang="zh-CN" sz="2800">
                <a:sym typeface="+mn-ea"/>
              </a:rPr>
              <a:t>None of them are Chinese.</a:t>
            </a:r>
            <a:endParaRPr lang="zh-CN" altLang="en-US" sz="2800"/>
          </a:p>
          <a:p>
            <a:r>
              <a:rPr lang="en-US" altLang="zh-CN" sz="2800"/>
              <a:t>    </a:t>
            </a:r>
            <a:r>
              <a:rPr lang="en-US" altLang="zh-CN" sz="2400"/>
              <a:t>  </a:t>
            </a:r>
            <a:endParaRPr lang="en-US" altLang="zh-CN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The Adverb </a:t>
            </a:r>
            <a:r>
              <a:rPr lang="zh-CN" altLang="en-US" sz="2400">
                <a:sym typeface="+mn-ea"/>
              </a:rPr>
              <a:t>都（dōu</a:t>
            </a:r>
            <a:r>
              <a:rPr lang="en-US" altLang="zh-CN" sz="2400">
                <a:sym typeface="+mn-ea"/>
              </a:rPr>
              <a:t>,both;all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88900" y="1104900"/>
            <a:ext cx="92449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</a:t>
            </a:r>
            <a:r>
              <a:rPr lang="zh-CN" altLang="en-US" sz="2800"/>
              <a:t>、</a:t>
            </a:r>
            <a:r>
              <a:rPr lang="zh-CN" altLang="en-US" sz="2800">
                <a:sym typeface="+mn-ea"/>
              </a:rPr>
              <a:t>他们不都有弟弟。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      tā men bù dōu yǒu dì d</a:t>
            </a:r>
            <a:r>
              <a:rPr lang="en-US" altLang="zh-CN" sz="2800">
                <a:sym typeface="+mn-ea"/>
              </a:rPr>
              <a:t>i</a:t>
            </a:r>
            <a:r>
              <a:rPr lang="zh-CN" altLang="en-US" sz="2800">
                <a:sym typeface="+mn-ea"/>
              </a:rPr>
              <a:t> 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</a:t>
            </a:r>
            <a:r>
              <a:rPr lang="en-US" altLang="zh-CN" sz="2800">
                <a:sym typeface="+mn-ea"/>
              </a:rPr>
              <a:t>Not all of them have younger brothers.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4</a:t>
            </a:r>
            <a:r>
              <a:rPr lang="zh-CN" altLang="en-US" sz="2800"/>
              <a:t>、他们都没有弟弟。</a:t>
            </a:r>
            <a:endParaRPr lang="zh-CN" altLang="en-US" sz="2800"/>
          </a:p>
          <a:p>
            <a:r>
              <a:rPr lang="zh-CN" altLang="en-US" sz="2800"/>
              <a:t>      tā men dōu méi yǒu dì d</a:t>
            </a:r>
            <a:r>
              <a:rPr lang="en-US" altLang="zh-CN" sz="2800"/>
              <a:t>i</a:t>
            </a:r>
            <a:r>
              <a:rPr lang="zh-CN" altLang="en-US" sz="2800"/>
              <a:t> 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      </a:t>
            </a:r>
            <a:r>
              <a:rPr lang="en-US" altLang="zh-CN" sz="2800">
                <a:sym typeface="+mn-ea"/>
              </a:rPr>
              <a:t>None of them have any younger brothers.</a:t>
            </a:r>
            <a:endParaRPr lang="zh-CN" altLang="en-US" sz="2800"/>
          </a:p>
          <a:p>
            <a:r>
              <a:rPr lang="en-US" altLang="zh-CN" sz="2800"/>
              <a:t>    </a:t>
            </a:r>
            <a:r>
              <a:rPr lang="en-US" altLang="zh-CN" sz="2400"/>
              <a:t>  </a:t>
            </a:r>
            <a:endParaRPr lang="en-US" altLang="zh-CN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7090" y="949960"/>
            <a:ext cx="80752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李友：白英爱，你家有几口人？</a:t>
            </a:r>
            <a:endParaRPr lang="zh-CN" altLang="en-US" sz="2800"/>
          </a:p>
          <a:p>
            <a:r>
              <a:rPr lang="zh-CN" altLang="en-US" sz="2800"/>
              <a:t>白英爱：我家有六口人。我爸爸、我妈妈、一个哥哥、两个妹妹和我。李友，你家有几口人？</a:t>
            </a:r>
            <a:endParaRPr lang="zh-CN" altLang="en-US" sz="2800"/>
          </a:p>
          <a:p>
            <a:r>
              <a:rPr lang="zh-CN" altLang="en-US" sz="2800"/>
              <a:t>李友：我家有五口人。爸爸、妈妈、大姐、二姐和我。你爸爸妈妈做什么工作？</a:t>
            </a:r>
            <a:endParaRPr lang="zh-CN" altLang="en-US" sz="2800"/>
          </a:p>
          <a:p>
            <a:r>
              <a:rPr lang="zh-CN" altLang="en-US" sz="2800"/>
              <a:t>白英爱：我爸爸是律师，妈妈是英文老师，哥哥、妹妹都是大学生。</a:t>
            </a:r>
            <a:endParaRPr lang="zh-CN" altLang="en-US" sz="2800"/>
          </a:p>
          <a:p>
            <a:r>
              <a:rPr lang="zh-CN" altLang="en-US" sz="2800"/>
              <a:t>李友：我妈妈也是老师，我爸爸是医生。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72440" y="316230"/>
            <a:ext cx="191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Text</a:t>
            </a:r>
            <a:endParaRPr lang="en-US" altLang="zh-CN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2"/>
          <p:cNvPicPr>
            <a:picLocks noChangeAspect="1"/>
          </p:cNvPicPr>
          <p:nvPr/>
        </p:nvPicPr>
        <p:blipFill>
          <a:blip r:embed="rId1"/>
          <a:srcRect t="49927"/>
          <a:stretch>
            <a:fillRect/>
          </a:stretch>
        </p:blipFill>
        <p:spPr>
          <a:xfrm>
            <a:off x="21590" y="4404678"/>
            <a:ext cx="9144000" cy="152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2"/>
          <p:cNvSpPr txBox="1"/>
          <p:nvPr/>
        </p:nvSpPr>
        <p:spPr>
          <a:xfrm>
            <a:off x="1214438" y="354013"/>
            <a:ext cx="1787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</a:rPr>
              <a:t>Question</a:t>
            </a:r>
            <a:endParaRPr lang="en-US" altLang="zh-CN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055" y="2127250"/>
            <a:ext cx="834517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1.How many people are there in Bai Ying`ai`s family?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2.What is Li You`s father`s occupations?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3.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How many people are there in Li You`s family?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7414" name="图片 15"/>
          <p:cNvPicPr>
            <a:picLocks noChangeAspect="1"/>
          </p:cNvPicPr>
          <p:nvPr/>
        </p:nvPicPr>
        <p:blipFill>
          <a:blip r:embed="rId2"/>
          <a:srcRect l="66980" t="23482" r="6561"/>
          <a:stretch>
            <a:fillRect/>
          </a:stretch>
        </p:blipFill>
        <p:spPr>
          <a:xfrm>
            <a:off x="7277735" y="27940"/>
            <a:ext cx="1507490" cy="1452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354013"/>
            <a:ext cx="481012" cy="4810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416" name="直接连接符 4"/>
          <p:cNvCxnSpPr/>
          <p:nvPr/>
        </p:nvCxnSpPr>
        <p:spPr>
          <a:xfrm>
            <a:off x="1160463" y="835025"/>
            <a:ext cx="1895475" cy="0"/>
          </a:xfrm>
          <a:prstGeom prst="line">
            <a:avLst/>
          </a:prstGeom>
          <a:ln w="9525" cap="flat" cmpd="sng">
            <a:solidFill>
              <a:srgbClr val="29A5AD"/>
            </a:solidFill>
            <a:prstDash val="solid"/>
            <a:headEnd type="diamond" w="med" len="med"/>
            <a:tailEnd type="diamond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1083310" y="835025"/>
            <a:ext cx="6863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Please read the text to answer the following questions</a:t>
            </a:r>
            <a:endParaRPr kumimoji="1" lang="zh-CN" altLang="en-US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0"/>
          <p:cNvPicPr>
            <a:picLocks noChangeAspect="1"/>
          </p:cNvPicPr>
          <p:nvPr/>
        </p:nvPicPr>
        <p:blipFill>
          <a:blip r:embed="rId2"/>
          <a:srcRect r="62396" b="33789"/>
          <a:stretch>
            <a:fillRect/>
          </a:stretch>
        </p:blipFill>
        <p:spPr>
          <a:xfrm>
            <a:off x="0" y="3175"/>
            <a:ext cx="1892300" cy="104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33"/>
          <p:cNvPicPr>
            <a:picLocks noChangeAspect="1"/>
          </p:cNvPicPr>
          <p:nvPr/>
        </p:nvPicPr>
        <p:blipFill>
          <a:blip r:embed="rId3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" r="59384" b="-232"/>
          <a:stretch>
            <a:fillRect/>
          </a:stretch>
        </p:blipFill>
        <p:spPr bwMode="auto">
          <a:xfrm>
            <a:off x="1" y="-118690"/>
            <a:ext cx="2298181" cy="1915741"/>
          </a:xfrm>
          <a:custGeom>
            <a:avLst/>
            <a:gdLst>
              <a:gd name="connsiteX0" fmla="*/ 0 w 2298181"/>
              <a:gd name="connsiteY0" fmla="*/ 0 h 1915742"/>
              <a:gd name="connsiteX1" fmla="*/ 383693 w 2298181"/>
              <a:gd name="connsiteY1" fmla="*/ 0 h 1915742"/>
              <a:gd name="connsiteX2" fmla="*/ 383693 w 2298181"/>
              <a:gd name="connsiteY2" fmla="*/ 118691 h 1915742"/>
              <a:gd name="connsiteX3" fmla="*/ 2298181 w 2298181"/>
              <a:gd name="connsiteY3" fmla="*/ 118691 h 1915742"/>
              <a:gd name="connsiteX4" fmla="*/ 2298181 w 2298181"/>
              <a:gd name="connsiteY4" fmla="*/ 1915742 h 1915742"/>
              <a:gd name="connsiteX5" fmla="*/ 0 w 2298181"/>
              <a:gd name="connsiteY5" fmla="*/ 1915742 h 191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181" h="1915742">
                <a:moveTo>
                  <a:pt x="0" y="0"/>
                </a:moveTo>
                <a:lnTo>
                  <a:pt x="383693" y="0"/>
                </a:lnTo>
                <a:lnTo>
                  <a:pt x="383693" y="118691"/>
                </a:lnTo>
                <a:lnTo>
                  <a:pt x="2298181" y="118691"/>
                </a:lnTo>
                <a:lnTo>
                  <a:pt x="2298181" y="1915742"/>
                </a:lnTo>
                <a:lnTo>
                  <a:pt x="0" y="191574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"/>
          <p:cNvSpPr txBox="1"/>
          <p:nvPr/>
        </p:nvSpPr>
        <p:spPr>
          <a:xfrm>
            <a:off x="3261678" y="2066925"/>
            <a:ext cx="298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Language Practice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Picture 11" descr="https://timgsa.baidu.com/timg?image&amp;quality=80&amp;size=b9999_10000&amp;sec=1521654155877&amp;di=b18f414640ad9929567397baae8309f7&amp;imgtype=0&amp;src=http%3A%2F%2Fpic.ffpic.com%2Ffiles%2F2016%2F0510%2Fsl0430q0h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194"/>
          <a:stretch>
            <a:fillRect/>
          </a:stretch>
        </p:blipFill>
        <p:spPr bwMode="auto">
          <a:xfrm>
            <a:off x="1229042" y="1657424"/>
            <a:ext cx="1616623" cy="1280014"/>
          </a:xfrm>
          <a:prstGeom prst="ellipse">
            <a:avLst/>
          </a:prstGeom>
          <a:noFill/>
          <a:ln w="19050">
            <a:solidFill>
              <a:srgbClr val="B37C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图片 14"/>
          <p:cNvPicPr>
            <a:picLocks noChangeAspect="1"/>
          </p:cNvPicPr>
          <p:nvPr/>
        </p:nvPicPr>
        <p:blipFill>
          <a:blip r:embed="rId5"/>
          <a:srcRect r="85892" b="33739"/>
          <a:stretch>
            <a:fillRect/>
          </a:stretch>
        </p:blipFill>
        <p:spPr>
          <a:xfrm>
            <a:off x="6512878" y="650240"/>
            <a:ext cx="1073150" cy="157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图文框 1"/>
          <p:cNvSpPr/>
          <p:nvPr/>
        </p:nvSpPr>
        <p:spPr>
          <a:xfrm>
            <a:off x="3157855" y="1933575"/>
            <a:ext cx="3291840" cy="727710"/>
          </a:xfrm>
          <a:prstGeom prst="fram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5" name="图片 13"/>
          <p:cNvPicPr>
            <a:picLocks noChangeAspect="1"/>
          </p:cNvPicPr>
          <p:nvPr/>
        </p:nvPicPr>
        <p:blipFill>
          <a:blip r:embed="rId6"/>
          <a:srcRect t="34370"/>
          <a:stretch>
            <a:fillRect/>
          </a:stretch>
        </p:blipFill>
        <p:spPr>
          <a:xfrm>
            <a:off x="0" y="3505200"/>
            <a:ext cx="91440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5"/>
          <p:cNvPicPr>
            <a:picLocks noChangeAspect="1"/>
          </p:cNvPicPr>
          <p:nvPr/>
        </p:nvPicPr>
        <p:blipFill>
          <a:blip r:embed="rId7"/>
          <a:srcRect l="66980" t="23482" r="6561"/>
          <a:stretch>
            <a:fillRect/>
          </a:stretch>
        </p:blipFill>
        <p:spPr>
          <a:xfrm>
            <a:off x="5563235" y="3343910"/>
            <a:ext cx="1507490" cy="1452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048510" y="2772410"/>
            <a:ext cx="6216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zh-CN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-728662"/>
            <a:ext cx="8616950" cy="645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 descr="图片包含 网球, 竞技运动&#13;&#10;&#13;&#10;已生成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38" y="-985837"/>
            <a:ext cx="4244975" cy="260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6350" y="623888"/>
            <a:ext cx="16021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practice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78635" y="1624330"/>
            <a:ext cx="6062980" cy="2011045"/>
          </a:xfrm>
          <a:prstGeom prst="rect">
            <a:avLst/>
          </a:prstGeom>
          <a:solidFill>
            <a:srgbClr val="B7F3F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I</a:t>
            </a:r>
            <a:r>
              <a:rPr kumimoji="1" lang="zh-CN" altLang="en-US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n groups of three </a:t>
            </a:r>
            <a:r>
              <a:rPr kumimoji="1" lang="en-US" altLang="zh-CN" dirty="0">
                <a:solidFill>
                  <a:srgbClr val="805C2F"/>
                </a:solidFill>
                <a:latin typeface="微软雅黑" panose="020B0503020204020204" charset="-122"/>
                <a:ea typeface="微软雅黑" panose="020B0503020204020204" charset="-122"/>
                <a:cs typeface="HappyZcool-2016" charset="-122"/>
                <a:sym typeface="+mn-ea"/>
              </a:rPr>
              <a:t>practice    this conversation</a:t>
            </a:r>
            <a:endParaRPr kumimoji="1" lang="en-US" altLang="zh-CN" dirty="0">
              <a:solidFill>
                <a:srgbClr val="805C2F"/>
              </a:solidFill>
              <a:latin typeface="微软雅黑" panose="020B0503020204020204" charset="-122"/>
              <a:ea typeface="微软雅黑" panose="020B0503020204020204" charset="-122"/>
              <a:cs typeface="HappyZcool-2016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0" y="1346200"/>
            <a:ext cx="1883410" cy="2660650"/>
          </a:xfrm>
          <a:prstGeom prst="rect">
            <a:avLst/>
          </a:prstGeom>
        </p:spPr>
      </p:pic>
      <p:pic>
        <p:nvPicPr>
          <p:cNvPr id="7171" name="图片 32"/>
          <p:cNvPicPr>
            <a:picLocks noChangeAspect="1"/>
          </p:cNvPicPr>
          <p:nvPr/>
        </p:nvPicPr>
        <p:blipFill>
          <a:blip r:embed="rId2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2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30"/>
          <p:cNvPicPr>
            <a:picLocks noChangeAspect="1"/>
          </p:cNvPicPr>
          <p:nvPr/>
        </p:nvPicPr>
        <p:blipFill>
          <a:blip r:embed="rId3"/>
          <a:srcRect r="62396" b="33789"/>
          <a:stretch>
            <a:fillRect/>
          </a:stretch>
        </p:blipFill>
        <p:spPr>
          <a:xfrm>
            <a:off x="0" y="3175"/>
            <a:ext cx="1892300" cy="104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2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" r="59384" b="-232"/>
          <a:stretch>
            <a:fillRect/>
          </a:stretch>
        </p:blipFill>
        <p:spPr bwMode="auto">
          <a:xfrm>
            <a:off x="1" y="-118690"/>
            <a:ext cx="2298181" cy="1915741"/>
          </a:xfrm>
          <a:custGeom>
            <a:avLst/>
            <a:gdLst>
              <a:gd name="connsiteX0" fmla="*/ 0 w 2298181"/>
              <a:gd name="connsiteY0" fmla="*/ 0 h 1915742"/>
              <a:gd name="connsiteX1" fmla="*/ 383693 w 2298181"/>
              <a:gd name="connsiteY1" fmla="*/ 0 h 1915742"/>
              <a:gd name="connsiteX2" fmla="*/ 383693 w 2298181"/>
              <a:gd name="connsiteY2" fmla="*/ 118691 h 1915742"/>
              <a:gd name="connsiteX3" fmla="*/ 2298181 w 2298181"/>
              <a:gd name="connsiteY3" fmla="*/ 118691 h 1915742"/>
              <a:gd name="connsiteX4" fmla="*/ 2298181 w 2298181"/>
              <a:gd name="connsiteY4" fmla="*/ 1915742 h 1915742"/>
              <a:gd name="connsiteX5" fmla="*/ 0 w 2298181"/>
              <a:gd name="connsiteY5" fmla="*/ 1915742 h 191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181" h="1915742">
                <a:moveTo>
                  <a:pt x="0" y="0"/>
                </a:moveTo>
                <a:lnTo>
                  <a:pt x="383693" y="0"/>
                </a:lnTo>
                <a:lnTo>
                  <a:pt x="383693" y="118691"/>
                </a:lnTo>
                <a:lnTo>
                  <a:pt x="2298181" y="118691"/>
                </a:lnTo>
                <a:lnTo>
                  <a:pt x="2298181" y="1915742"/>
                </a:lnTo>
                <a:lnTo>
                  <a:pt x="0" y="191574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4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5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69030" y="116776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大姐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830955" y="824230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</a:t>
            </a:r>
            <a:r>
              <a:rPr lang="zh-CN" altLang="en-US" sz="2800"/>
              <a:t>dà     jiě     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669030" y="3333115"/>
            <a:ext cx="2327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二姐</a:t>
            </a:r>
            <a:endParaRPr lang="zh-CN" altLang="en-US" sz="7200"/>
          </a:p>
        </p:txBody>
      </p:sp>
      <p:sp>
        <p:nvSpPr>
          <p:cNvPr id="8" name="文本框 7"/>
          <p:cNvSpPr txBox="1"/>
          <p:nvPr/>
        </p:nvSpPr>
        <p:spPr>
          <a:xfrm>
            <a:off x="3830320" y="2900045"/>
            <a:ext cx="2399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</a:t>
            </a:r>
            <a:r>
              <a:rPr lang="zh-CN" altLang="en-US" sz="2800"/>
              <a:t>è</a:t>
            </a:r>
            <a:r>
              <a:rPr lang="en-US" altLang="zh-CN" sz="2800"/>
              <a:t>r</a:t>
            </a:r>
            <a:r>
              <a:rPr lang="zh-CN" altLang="en-US" sz="2800"/>
              <a:t>      </a:t>
            </a:r>
            <a:r>
              <a:rPr lang="zh-CN" altLang="en-US" sz="2800">
                <a:sym typeface="+mn-ea"/>
              </a:rPr>
              <a:t>jiě</a:t>
            </a:r>
            <a:r>
              <a:rPr lang="zh-CN" altLang="en-US" sz="2800"/>
              <a:t> 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01970" y="1645285"/>
            <a:ext cx="277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elder sister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5601970" y="3759835"/>
            <a:ext cx="384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second oldest sister</a:t>
            </a:r>
            <a:endParaRPr lang="en-US" altLang="zh-CN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0" y="153860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几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411980" y="1161415"/>
            <a:ext cx="843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jǐ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130800" y="1788795"/>
            <a:ext cx="342138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000"/>
          </a:p>
          <a:p>
            <a:r>
              <a:rPr lang="en-US" altLang="zh-CN" sz="2400">
                <a:sym typeface="+mn-ea"/>
              </a:rPr>
              <a:t>how many;</a:t>
            </a:r>
            <a:r>
              <a:rPr lang="en-US" altLang="zh-CN" sz="2400"/>
              <a:t>some;a few</a:t>
            </a:r>
            <a:endParaRPr lang="en-US" altLang="zh-CN" sz="2400"/>
          </a:p>
          <a:p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17417" name="Picture 9" descr="https://timgsa.baidu.com/timg?image&amp;quality=80&amp;size=b9999_10000&amp;sec=1521900586932&amp;di=e6bc289d5313bb26cf3df30723e8e903&amp;imgtype=0&amp;src=http%3A%2F%2Fimg04.tooopen.com%2Fimages%2F20131125%2Fsy_48860511232.jpg"/>
          <p:cNvPicPr>
            <a:picLocks noChangeAspect="1"/>
          </p:cNvPicPr>
          <p:nvPr/>
        </p:nvPicPr>
        <p:blipFill>
          <a:blip r:embed="rId4"/>
          <a:srcRect l="20667" b="14732"/>
          <a:stretch>
            <a:fillRect/>
          </a:stretch>
        </p:blipFill>
        <p:spPr>
          <a:xfrm>
            <a:off x="606108" y="973773"/>
            <a:ext cx="2659062" cy="169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98550" y="3125470"/>
            <a:ext cx="65773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我家有三口人。</a:t>
            </a:r>
            <a:endParaRPr lang="zh-CN" altLang="en-US" sz="2800"/>
          </a:p>
          <a:p>
            <a:r>
              <a:rPr lang="zh-CN" altLang="en-US" sz="2800"/>
              <a:t>wǒ jiā yǒu sān kǒu rén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There are three people in my family.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0" y="153860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口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267835" y="1252220"/>
            <a:ext cx="92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kǒu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080635" y="2015490"/>
            <a:ext cx="277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family;home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17417" name="Picture 9" descr="https://timgsa.baidu.com/timg?image&amp;quality=80&amp;size=b9999_10000&amp;sec=1521900586932&amp;di=e6bc289d5313bb26cf3df30723e8e903&amp;imgtype=0&amp;src=http%3A%2F%2Fimg04.tooopen.com%2Fimages%2F20131125%2Fsy_48860511232.jpg"/>
          <p:cNvPicPr>
            <a:picLocks noChangeAspect="1"/>
          </p:cNvPicPr>
          <p:nvPr/>
        </p:nvPicPr>
        <p:blipFill>
          <a:blip r:embed="rId4"/>
          <a:srcRect l="20667" b="14732"/>
          <a:stretch>
            <a:fillRect/>
          </a:stretch>
        </p:blipFill>
        <p:spPr>
          <a:xfrm>
            <a:off x="584835" y="1204595"/>
            <a:ext cx="2973705" cy="1899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59105" y="3381375"/>
            <a:ext cx="83705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口</a:t>
            </a:r>
            <a:r>
              <a:rPr lang="zh-CN" altLang="en-US" sz="2000"/>
              <a:t> is the idiomatic measure word </a:t>
            </a:r>
            <a:r>
              <a:rPr lang="zh-CN" altLang="en-US" sz="2000">
                <a:solidFill>
                  <a:srgbClr val="FF0000"/>
                </a:solidFill>
              </a:rPr>
              <a:t>in northern China</a:t>
            </a:r>
            <a:r>
              <a:rPr lang="zh-CN" altLang="en-US" sz="2000"/>
              <a:t> for the number of family members. </a:t>
            </a:r>
            <a:r>
              <a:rPr lang="zh-CN" altLang="en-US" sz="2000">
                <a:solidFill>
                  <a:srgbClr val="FF0000"/>
                </a:solidFill>
              </a:rPr>
              <a:t>In the south</a:t>
            </a:r>
            <a:r>
              <a:rPr lang="zh-CN" altLang="en-US" sz="2000"/>
              <a:t>, people say</a:t>
            </a:r>
            <a:r>
              <a:rPr lang="zh-CN" altLang="en-US" sz="2000">
                <a:solidFill>
                  <a:srgbClr val="FF0000"/>
                </a:solidFill>
              </a:rPr>
              <a:t> 个</a:t>
            </a:r>
            <a:r>
              <a:rPr lang="zh-CN" altLang="en-US" sz="2000"/>
              <a:t> instead.</a:t>
            </a:r>
            <a:endParaRPr lang="zh-CN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 </a:t>
            </a:r>
            <a:r>
              <a:rPr lang="zh-CN" altLang="en-US" sz="2800" b="1"/>
              <a:t>一 </a:t>
            </a:r>
            <a:r>
              <a:rPr lang="en-US" altLang="zh-CN" sz="2400"/>
              <a:t>(</a:t>
            </a:r>
            <a:r>
              <a:rPr lang="zh-CN" altLang="en-US" sz="2400"/>
              <a:t>yī ，</a:t>
            </a:r>
            <a:r>
              <a:rPr lang="en-US" altLang="zh-CN" sz="2400"/>
              <a:t>one)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35" y="1049020"/>
            <a:ext cx="94424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The numeral </a:t>
            </a:r>
            <a:r>
              <a:rPr lang="zh-CN" altLang="en-US" sz="2400">
                <a:solidFill>
                  <a:schemeClr val="tx1"/>
                </a:solidFill>
              </a:rPr>
              <a:t>一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yī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;one)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zh-CN" altLang="en-US" sz="2400"/>
              <a:t>is pronounced </a:t>
            </a:r>
            <a:r>
              <a:rPr lang="zh-CN" altLang="en-US" sz="2400">
                <a:solidFill>
                  <a:srgbClr val="FF0000"/>
                </a:solidFill>
              </a:rPr>
              <a:t>in the first tone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yī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)</a:t>
            </a:r>
            <a:r>
              <a:rPr lang="zh-CN" altLang="en-US" sz="2400">
                <a:solidFill>
                  <a:srgbClr val="FF0000"/>
                </a:solidFill>
              </a:rPr>
              <a:t> </a:t>
            </a:r>
            <a:r>
              <a:rPr lang="zh-CN" altLang="en-US" sz="2400"/>
              <a:t>when it stands alone or comes </a:t>
            </a:r>
            <a:r>
              <a:rPr lang="zh-CN" altLang="en-US" sz="2400">
                <a:solidFill>
                  <a:srgbClr val="FF0000"/>
                </a:solidFill>
              </a:rPr>
              <a:t>at the end of a phrase or sentence</a:t>
            </a:r>
            <a:r>
              <a:rPr lang="zh-CN" altLang="en-US" sz="2400"/>
              <a:t>.</a:t>
            </a:r>
            <a:r>
              <a:rPr lang="en-US" altLang="zh-CN" sz="2400"/>
              <a:t>ex.</a:t>
            </a:r>
            <a:r>
              <a:rPr lang="zh-CN" altLang="en-US" sz="2400"/>
              <a:t>第一</a:t>
            </a:r>
            <a:endParaRPr lang="zh-CN" altLang="en-US" sz="2400"/>
          </a:p>
          <a:p>
            <a:r>
              <a:rPr lang="en-US" altLang="zh-CN" sz="2400"/>
              <a:t>(dì yī ;the first)</a:t>
            </a:r>
            <a:endParaRPr lang="en-US" altLang="zh-CN" sz="2400"/>
          </a:p>
          <a:p>
            <a:r>
              <a:rPr lang="zh-CN" altLang="en-US" sz="2400"/>
              <a:t> Otherwise, its pronunciation changes according to the following rules:</a:t>
            </a:r>
            <a:endParaRPr lang="zh-CN" altLang="en-US" sz="2400"/>
          </a:p>
          <a:p>
            <a:r>
              <a:rPr lang="zh-CN" altLang="en-US" sz="2400"/>
              <a:t>(a)Before a fourth-tone syllable, it becomes </a:t>
            </a:r>
            <a:r>
              <a:rPr lang="zh-CN" altLang="en-US" sz="2400">
                <a:solidFill>
                  <a:srgbClr val="FF0000"/>
                </a:solidFill>
              </a:rPr>
              <a:t>second tone</a:t>
            </a:r>
            <a:r>
              <a:rPr lang="zh-CN" altLang="en-US" sz="2400"/>
              <a:t>:一个</a:t>
            </a:r>
            <a:r>
              <a:rPr lang="en-US" altLang="zh-CN" sz="2400"/>
              <a:t>(yí gè)</a:t>
            </a:r>
            <a:endParaRPr lang="en-US" altLang="zh-CN" sz="2400"/>
          </a:p>
          <a:p>
            <a:r>
              <a:rPr lang="zh-CN" altLang="en-US" sz="2400"/>
              <a:t>(b)Before a first-,second-or third-tone syllable, it is pronounced in the </a:t>
            </a:r>
            <a:r>
              <a:rPr lang="zh-CN" altLang="en-US" sz="2400">
                <a:solidFill>
                  <a:srgbClr val="FF0000"/>
                </a:solidFill>
              </a:rPr>
              <a:t>fourth tone</a:t>
            </a:r>
            <a:r>
              <a:rPr lang="zh-CN" altLang="en-US" sz="2400"/>
              <a:t>,</a:t>
            </a:r>
            <a:r>
              <a:rPr lang="en-US" altLang="zh-CN" sz="2400"/>
              <a:t>e.g,</a:t>
            </a:r>
            <a:r>
              <a:rPr lang="zh-CN" altLang="en-US" sz="2400"/>
              <a:t>一张</a:t>
            </a:r>
            <a:r>
              <a:rPr lang="en-US" altLang="zh-CN" sz="2400"/>
              <a:t>(yì zhāng;a sheet),</a:t>
            </a:r>
            <a:r>
              <a:rPr lang="zh-CN" altLang="en-US" sz="2400"/>
              <a:t>一盘</a:t>
            </a:r>
            <a:r>
              <a:rPr lang="en-US" altLang="zh-CN" sz="2400"/>
              <a:t>(yì pán;one plate),</a:t>
            </a:r>
            <a:endParaRPr lang="en-US" altLang="zh-CN" sz="2400"/>
          </a:p>
          <a:p>
            <a:r>
              <a:rPr lang="zh-CN" altLang="en-US" sz="2400"/>
              <a:t>一本</a:t>
            </a:r>
            <a:r>
              <a:rPr lang="en-US" altLang="zh-CN" sz="2400"/>
              <a:t>(yì běn;one volume).</a:t>
            </a:r>
            <a:endParaRPr lang="en-US" alt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0" y="153860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和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267835" y="1252220"/>
            <a:ext cx="92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</a:t>
            </a:r>
            <a:r>
              <a:rPr lang="zh-CN" altLang="en-US" sz="2400"/>
              <a:t>hé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080635" y="2015490"/>
            <a:ext cx="277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and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17417" name="Picture 9" descr="https://timgsa.baidu.com/timg?image&amp;quality=80&amp;size=b9999_10000&amp;sec=1521900586932&amp;di=e6bc289d5313bb26cf3df30723e8e903&amp;imgtype=0&amp;src=http%3A%2F%2Fimg04.tooopen.com%2Fimages%2F20131125%2Fsy_48860511232.jpg"/>
          <p:cNvPicPr>
            <a:picLocks noChangeAspect="1"/>
          </p:cNvPicPr>
          <p:nvPr/>
        </p:nvPicPr>
        <p:blipFill>
          <a:blip r:embed="rId4"/>
          <a:srcRect l="20667" b="14732"/>
          <a:stretch>
            <a:fillRect/>
          </a:stretch>
        </p:blipFill>
        <p:spPr>
          <a:xfrm>
            <a:off x="584835" y="1204595"/>
            <a:ext cx="2973705" cy="1899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59105" y="3381375"/>
            <a:ext cx="8370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Unlike and, 和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hé</a:t>
            </a:r>
            <a:r>
              <a:rPr lang="en-US" altLang="zh-CN" sz="2400">
                <a:sym typeface="+mn-ea"/>
              </a:rPr>
              <a:t>)</a:t>
            </a:r>
            <a:r>
              <a:rPr lang="zh-CN" altLang="en-US" sz="2400"/>
              <a:t> </a:t>
            </a:r>
            <a:r>
              <a:rPr lang="zh-CN" altLang="en-US" sz="2400">
                <a:solidFill>
                  <a:srgbClr val="FF0000"/>
                </a:solidFill>
              </a:rPr>
              <a:t>cannot</a:t>
            </a:r>
            <a:r>
              <a:rPr lang="zh-CN" altLang="en-US" sz="2400"/>
              <a:t> link two clauses or two sentences</a:t>
            </a:r>
            <a:r>
              <a:rPr lang="en-US" altLang="zh-CN" sz="2400"/>
              <a:t>:</a:t>
            </a:r>
            <a:r>
              <a:rPr lang="zh-CN" altLang="en-US" sz="2400"/>
              <a:t>我爸爸是老师，和我妈妈是医生</a:t>
            </a:r>
            <a:r>
              <a:rPr lang="en-US" altLang="zh-CN" sz="2400">
                <a:solidFill>
                  <a:srgbClr val="FF0000"/>
                </a:solidFill>
              </a:rPr>
              <a:t>(X)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24045" y="226631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做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568190" y="1860550"/>
            <a:ext cx="92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zuò</a:t>
            </a:r>
            <a:r>
              <a:rPr lang="zh-CN" altLang="en-US" sz="2400"/>
              <a:t>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527675" y="2743835"/>
            <a:ext cx="277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to do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17417" name="Picture 9" descr="https://timgsa.baidu.com/timg?image&amp;quality=80&amp;size=b9999_10000&amp;sec=1521900586932&amp;di=e6bc289d5313bb26cf3df30723e8e903&amp;imgtype=0&amp;src=http%3A%2F%2Fimg04.tooopen.com%2Fimages%2F20131125%2Fsy_48860511232.jpg"/>
          <p:cNvPicPr>
            <a:picLocks noChangeAspect="1"/>
          </p:cNvPicPr>
          <p:nvPr/>
        </p:nvPicPr>
        <p:blipFill>
          <a:blip r:embed="rId4"/>
          <a:srcRect l="20667" b="14732"/>
          <a:stretch>
            <a:fillRect/>
          </a:stretch>
        </p:blipFill>
        <p:spPr>
          <a:xfrm>
            <a:off x="772795" y="1741805"/>
            <a:ext cx="2973705" cy="1899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1" name="图片 32"/>
          <p:cNvPicPr>
            <a:picLocks noChangeAspect="1"/>
          </p:cNvPicPr>
          <p:nvPr/>
        </p:nvPicPr>
        <p:blipFill>
          <a:blip r:embed="rId1"/>
          <a:srcRect l="66302" r="13042" b="61336"/>
          <a:stretch>
            <a:fillRect/>
          </a:stretch>
        </p:blipFill>
        <p:spPr>
          <a:xfrm>
            <a:off x="7853363" y="1104900"/>
            <a:ext cx="1290637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3978275" y="174625"/>
            <a:ext cx="2103438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32"/>
          <p:cNvPicPr>
            <a:picLocks noChangeAspect="1"/>
          </p:cNvPicPr>
          <p:nvPr/>
        </p:nvPicPr>
        <p:blipFill>
          <a:blip r:embed="rId1"/>
          <a:srcRect l="66302" b="61336"/>
          <a:stretch>
            <a:fillRect/>
          </a:stretch>
        </p:blipFill>
        <p:spPr>
          <a:xfrm>
            <a:off x="7337425" y="0"/>
            <a:ext cx="210502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33"/>
          <p:cNvPicPr>
            <a:picLocks noChangeAspect="1"/>
          </p:cNvPicPr>
          <p:nvPr/>
        </p:nvPicPr>
        <p:blipFill>
          <a:blip r:embed="rId2"/>
          <a:srcRect t="75710"/>
          <a:stretch>
            <a:fillRect/>
          </a:stretch>
        </p:blipFill>
        <p:spPr>
          <a:xfrm>
            <a:off x="0" y="4795838"/>
            <a:ext cx="914400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34"/>
          <p:cNvPicPr>
            <a:picLocks noChangeAspect="1"/>
          </p:cNvPicPr>
          <p:nvPr/>
        </p:nvPicPr>
        <p:blipFill>
          <a:blip r:embed="rId3"/>
          <a:srcRect t="81570"/>
          <a:stretch>
            <a:fillRect/>
          </a:stretch>
        </p:blipFill>
        <p:spPr>
          <a:xfrm>
            <a:off x="0" y="4619625"/>
            <a:ext cx="91440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24045" y="2266315"/>
            <a:ext cx="2104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工作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568190" y="1860550"/>
            <a:ext cx="2407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gōng   zuò      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434455" y="2787015"/>
            <a:ext cx="256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job;to work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60655" y="193040"/>
            <a:ext cx="671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Dialogue2</a:t>
            </a:r>
            <a:r>
              <a:rPr lang="en-US" altLang="zh-CN"/>
              <a:t>:</a:t>
            </a:r>
            <a:r>
              <a:rPr lang="en-US" altLang="zh-CN" sz="2400"/>
              <a:t>Asking about Someone`s Family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450340"/>
            <a:ext cx="2545715" cy="2545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5172</Words>
  <Application>WPS 演示</Application>
  <PresentationFormat>全屏显示(16:9)</PresentationFormat>
  <Paragraphs>283</Paragraphs>
  <Slides>29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黑体</vt:lpstr>
      <vt:lpstr>幼圆</vt:lpstr>
      <vt:lpstr>微软雅黑</vt:lpstr>
      <vt:lpstr>.黑体-韩语</vt:lpstr>
      <vt:lpstr>Arial Unicode MS</vt:lpstr>
      <vt:lpstr>Calibri</vt:lpstr>
      <vt:lpstr>HappyZcool-2016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花开盛雪</cp:lastModifiedBy>
  <cp:revision>152</cp:revision>
  <dcterms:created xsi:type="dcterms:W3CDTF">2019-09-27T18:24:00Z</dcterms:created>
  <dcterms:modified xsi:type="dcterms:W3CDTF">2019-10-01T07:49:40Z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