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15"/>
  </p:handoutMasterIdLst>
  <p:sldIdLst>
    <p:sldId id="256" r:id="rId3"/>
    <p:sldId id="258" r:id="rId5"/>
    <p:sldId id="262" r:id="rId6"/>
    <p:sldId id="259" r:id="rId7"/>
    <p:sldId id="268" r:id="rId8"/>
    <p:sldId id="269" r:id="rId9"/>
    <p:sldId id="271" r:id="rId10"/>
    <p:sldId id="270" r:id="rId11"/>
    <p:sldId id="260" r:id="rId12"/>
    <p:sldId id="261" r:id="rId13"/>
    <p:sldId id="264" r:id="rId14"/>
  </p:sldIdLst>
  <p:sldSz cx="12192000" cy="6858000"/>
  <p:notesSz cx="6858000" cy="9144000"/>
  <p:custDataLst>
    <p:tags r:id="rId1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4440"/>
    <a:srgbClr val="E7F2F8"/>
    <a:srgbClr val="A9CFE3"/>
    <a:srgbClr val="DCDCDC"/>
    <a:srgbClr val="F0F0F0"/>
    <a:srgbClr val="E6E6E6"/>
    <a:srgbClr val="C8C8C8"/>
    <a:srgbClr val="FFFFFF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78" d="100"/>
          <a:sy n="78" d="100"/>
        </p:scale>
        <p:origin x="654" y="54"/>
      </p:cViewPr>
      <p:guideLst>
        <p:guide orient="horz" pos="2097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9" Type="http://schemas.openxmlformats.org/officeDocument/2006/relationships/tags" Target="tags/tag73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handoutMaster" Target="handoutMasters/handoutMaster1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1AC49D05-6128-4D0D-A32A-06A5E73B386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6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669882" y="2588281"/>
            <a:ext cx="10852237" cy="899167"/>
          </a:xfrm>
        </p:spPr>
        <p:txBody>
          <a:bodyPr lIns="101600" tIns="38100" rIns="25400" bIns="38100" anchor="t" anchorCtr="0">
            <a:noAutofit/>
          </a:bodyPr>
          <a:lstStyle>
            <a:lvl1pPr algn="ctr">
              <a:defRPr sz="5400" b="0" spc="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669882" y="3566160"/>
            <a:ext cx="10852237" cy="950984"/>
          </a:xfrm>
        </p:spPr>
        <p:txBody>
          <a:bodyPr lIns="101600" tIns="38100" rIns="76200" bIns="38100">
            <a:noAutofit/>
          </a:bodyPr>
          <a:lstStyle>
            <a:lvl1pPr marL="0" indent="0" algn="ctr" eaLnBrk="1" fontAlgn="auto" latinLnBrk="0" hangingPunct="1">
              <a:lnSpc>
                <a:spcPct val="100000"/>
              </a:lnSpc>
              <a:buNone/>
              <a:defRPr sz="2400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69930" y="952508"/>
            <a:ext cx="10852237" cy="5040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669882" y="2588281"/>
            <a:ext cx="10852237" cy="899167"/>
          </a:xfrm>
        </p:spPr>
        <p:txBody>
          <a:bodyPr vert="horz" lIns="101600" tIns="38100" rIns="25400" bIns="38100" rtlCol="0" anchor="t" anchorCtr="0">
            <a:no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5400" b="0" i="0" u="none" strike="noStrike" kern="1200" cap="none" spc="600" normalizeH="0" baseline="0" noProof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69882" y="1296000"/>
            <a:ext cx="10852237" cy="5041355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930" y="3808730"/>
            <a:ext cx="10852237" cy="624845"/>
          </a:xfrm>
        </p:spPr>
        <p:txBody>
          <a:bodyPr lIns="101600" tIns="38100" rIns="63500" bIns="38100" anchor="t" anchorCtr="0">
            <a:noAutofit/>
          </a:bodyPr>
          <a:lstStyle>
            <a:lvl1pPr>
              <a:defRPr sz="3600" b="0" u="none" strike="noStrike" kern="1200" cap="none" spc="300" normalizeH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669925" y="4511675"/>
            <a:ext cx="10852237" cy="1077985"/>
          </a:xfrm>
        </p:spPr>
        <p:txBody>
          <a:bodyPr lIns="101600" tIns="38100" rIns="76200" bIns="38100">
            <a:noAutofit/>
          </a:bodyPr>
          <a:lstStyle>
            <a:lvl1pPr marL="0" indent="0" eaLnBrk="1" fontAlgn="auto" latinLnBrk="0" hangingPunct="1">
              <a:buNone/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69930" y="1296000"/>
            <a:ext cx="5283242" cy="5040000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238877" y="1296000"/>
            <a:ext cx="5283242" cy="5040000"/>
          </a:xfrm>
        </p:spPr>
        <p:txBody>
          <a:bodyPr>
            <a:noAutofit/>
          </a:bodyPr>
          <a:lstStyle>
            <a:lvl1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69930" y="1296000"/>
            <a:ext cx="5283242" cy="381003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69925" y="1789043"/>
            <a:ext cx="5283200" cy="4552234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296000"/>
            <a:ext cx="5283242" cy="38100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789043"/>
            <a:ext cx="5283242" cy="4552234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69930" y="1296000"/>
            <a:ext cx="5283242" cy="5040000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238925" y="1296000"/>
            <a:ext cx="5283242" cy="50400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2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/>
          <a:lstStyle>
            <a:lvl1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1.xml"/><Relationship Id="rId16" Type="http://schemas.openxmlformats.org/officeDocument/2006/relationships/tags" Target="../tags/tag60.xml"/><Relationship Id="rId15" Type="http://schemas.openxmlformats.org/officeDocument/2006/relationships/tags" Target="../tags/tag59.xml"/><Relationship Id="rId14" Type="http://schemas.openxmlformats.org/officeDocument/2006/relationships/tags" Target="../tags/tag58.xml"/><Relationship Id="rId13" Type="http://schemas.openxmlformats.org/officeDocument/2006/relationships/tags" Target="../tags/tag57.xml"/><Relationship Id="rId12" Type="http://schemas.openxmlformats.org/officeDocument/2006/relationships/tags" Target="../tags/tag56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DCDCD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69882" y="432000"/>
            <a:ext cx="10852237" cy="648000"/>
          </a:xfrm>
          <a:prstGeom prst="rect">
            <a:avLst/>
          </a:prstGeom>
        </p:spPr>
        <p:txBody>
          <a:bodyPr vert="horz" lIns="101600" tIns="38100" rIns="76200" bIns="38100" rtlCol="0" anchor="ctr" anchorCtr="0">
            <a:no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69882" y="1296000"/>
            <a:ext cx="10852237" cy="5040000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17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800" b="1" u="none" strike="noStrike" kern="1200" cap="none" spc="200" normalizeH="0">
          <a:solidFill>
            <a:schemeClr val="tx1"/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62.xml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0.xml"/><Relationship Id="rId4" Type="http://schemas.openxmlformats.org/officeDocument/2006/relationships/slideLayout" Target="../slideLayouts/slideLayout1.xml"/><Relationship Id="rId3" Type="http://schemas.openxmlformats.org/officeDocument/2006/relationships/tags" Target="../tags/tag71.xml"/><Relationship Id="rId2" Type="http://schemas.openxmlformats.org/officeDocument/2006/relationships/image" Target="../media/image4.jpeg"/><Relationship Id="rId1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1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72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63.xml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64.xml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4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65.xml"/><Relationship Id="rId1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5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66.xml"/><Relationship Id="rId1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6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67.xml"/><Relationship Id="rId1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7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68.xml"/><Relationship Id="rId1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8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69.xml"/><Relationship Id="rId1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9.xml"/><Relationship Id="rId4" Type="http://schemas.openxmlformats.org/officeDocument/2006/relationships/slideLayout" Target="../slideLayouts/slideLayout1.xml"/><Relationship Id="rId3" Type="http://schemas.openxmlformats.org/officeDocument/2006/relationships/tags" Target="../tags/tag70.xml"/><Relationship Id="rId2" Type="http://schemas.openxmlformats.org/officeDocument/2006/relationships/image" Target="../media/image3.png"/><Relationship Id="rId1" Type="http://schemas.openxmlformats.org/officeDocument/2006/relationships/hyperlink" Target="https://baike.baidu.com/item/&#231;&#153;&#190;&#229;&#174;&#182;&#229;&#167;&#147;/194637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 descr="153"/>
          <p:cNvPicPr>
            <a:picLocks noChangeAspect="1"/>
          </p:cNvPicPr>
          <p:nvPr/>
        </p:nvPicPr>
        <p:blipFill>
          <a:blip r:embed="rId1"/>
          <a:srcRect t="22591" b="13766"/>
          <a:stretch>
            <a:fillRect/>
          </a:stretch>
        </p:blipFill>
        <p:spPr>
          <a:xfrm>
            <a:off x="4445" y="2172970"/>
            <a:ext cx="7863205" cy="5004435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1278255" y="1336675"/>
            <a:ext cx="10132695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6000">
                <a:solidFill>
                  <a:srgbClr val="4F444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KSCA006 Chinese Language I</a:t>
            </a:r>
            <a:endParaRPr lang="en-US" altLang="zh-CN" sz="6000">
              <a:solidFill>
                <a:srgbClr val="4F444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4656455" y="3304540"/>
            <a:ext cx="5055870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lnSpc>
                <a:spcPct val="100000"/>
              </a:lnSpc>
            </a:pPr>
            <a:r>
              <a:rPr lang="en-US" altLang="zh-CN" sz="4400">
                <a:solidFill>
                  <a:srgbClr val="4F4440"/>
                </a:solidFill>
                <a:latin typeface="Calibri" panose="020F0502020204030204" charset="0"/>
                <a:cs typeface="Calibri" panose="020F0502020204030204" charset="0"/>
              </a:rPr>
              <a:t>Instructor:LI XIN YU</a:t>
            </a:r>
            <a:endParaRPr lang="en-US" altLang="zh-CN" sz="4400">
              <a:solidFill>
                <a:srgbClr val="4F4440"/>
              </a:solidFill>
              <a:latin typeface="Calibri" panose="020F0502020204030204" charset="0"/>
              <a:cs typeface="Calibri" panose="020F0502020204030204" charset="0"/>
            </a:endParaRPr>
          </a:p>
        </p:txBody>
      </p:sp>
    </p:spTree>
    <p:custDataLst>
      <p:tags r:id="rId2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154"/>
          <p:cNvPicPr>
            <a:picLocks noChangeAspect="1"/>
          </p:cNvPicPr>
          <p:nvPr/>
        </p:nvPicPr>
        <p:blipFill>
          <a:blip r:embed="rId1"/>
          <a:srcRect l="41458" t="54345" b="24072"/>
          <a:stretch>
            <a:fillRect/>
          </a:stretch>
        </p:blipFill>
        <p:spPr>
          <a:xfrm>
            <a:off x="5310505" y="5165090"/>
            <a:ext cx="6970395" cy="2570480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4966970" y="1887220"/>
            <a:ext cx="5583555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lnSpc>
                <a:spcPct val="140000"/>
              </a:lnSpc>
            </a:pPr>
            <a:r>
              <a:rPr lang="en-US" altLang="zh-CN" sz="4000">
                <a:solidFill>
                  <a:srgbClr val="42575C"/>
                </a:solidFill>
                <a:latin typeface="Calibri" panose="020F0502020204030204" charset="0"/>
                <a:cs typeface="Calibri" panose="020F0502020204030204" charset="0"/>
              </a:rPr>
              <a:t>To introduce myself</a:t>
            </a:r>
            <a:endParaRPr lang="en-US" altLang="zh-CN" sz="4000">
              <a:solidFill>
                <a:srgbClr val="42575C"/>
              </a:solidFill>
              <a:latin typeface="Calibri" panose="020F0502020204030204" charset="0"/>
              <a:cs typeface="Calibri" panose="020F0502020204030204" charset="0"/>
            </a:endParaRPr>
          </a:p>
        </p:txBody>
      </p:sp>
      <p:pic>
        <p:nvPicPr>
          <p:cNvPr id="3" name="图片 2" descr="QH-13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3525" y="2372995"/>
            <a:ext cx="3159760" cy="211201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4966970" y="3007995"/>
            <a:ext cx="6699250" cy="17532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/>
              <a:t>Now please take the stage to make a brief self-introduction, let everyone know you</a:t>
            </a:r>
            <a:endParaRPr lang="zh-CN" altLang="en-US" sz="3600"/>
          </a:p>
        </p:txBody>
      </p:sp>
    </p:spTree>
    <p:custDataLst>
      <p:tags r:id="rId3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 descr="153"/>
          <p:cNvPicPr>
            <a:picLocks noChangeAspect="1"/>
          </p:cNvPicPr>
          <p:nvPr/>
        </p:nvPicPr>
        <p:blipFill>
          <a:blip r:embed="rId1"/>
          <a:srcRect t="22591" b="13766"/>
          <a:stretch>
            <a:fillRect/>
          </a:stretch>
        </p:blipFill>
        <p:spPr>
          <a:xfrm>
            <a:off x="13970" y="2172970"/>
            <a:ext cx="7863205" cy="5004435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4179570" y="2816225"/>
            <a:ext cx="6599555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6000">
                <a:solidFill>
                  <a:srgbClr val="4F444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Class is over!</a:t>
            </a:r>
            <a:endParaRPr lang="zh-CN" altLang="en-US" sz="6000">
              <a:solidFill>
                <a:srgbClr val="4F444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  <p:custDataLst>
      <p:tags r:id="rId2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图片 16" descr="152"/>
          <p:cNvPicPr>
            <a:picLocks noChangeAspect="1"/>
          </p:cNvPicPr>
          <p:nvPr/>
        </p:nvPicPr>
        <p:blipFill>
          <a:blip r:embed="rId1"/>
          <a:srcRect l="18788" t="28151" r="31316" b="22338"/>
          <a:stretch>
            <a:fillRect/>
          </a:stretch>
        </p:blipFill>
        <p:spPr>
          <a:xfrm>
            <a:off x="2617470" y="2586355"/>
            <a:ext cx="1607185" cy="1595120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2623185" y="2588895"/>
            <a:ext cx="1597660" cy="1598295"/>
          </a:xfrm>
          <a:prstGeom prst="rect">
            <a:avLst/>
          </a:prstGeom>
          <a:noFill/>
          <a:ln>
            <a:solidFill>
              <a:srgbClr val="4F444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1" name="文本框 10"/>
          <p:cNvSpPr txBox="1"/>
          <p:nvPr/>
        </p:nvSpPr>
        <p:spPr>
          <a:xfrm>
            <a:off x="5469890" y="2586355"/>
            <a:ext cx="4563110" cy="13836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lnSpc>
                <a:spcPct val="140000"/>
              </a:lnSpc>
            </a:pPr>
            <a:r>
              <a:rPr lang="en-US" altLang="zh-CN" sz="6000">
                <a:solidFill>
                  <a:srgbClr val="42575C"/>
                </a:solidFill>
                <a:latin typeface="Calibri" panose="020F0502020204030204" charset="0"/>
                <a:cs typeface="Calibri" panose="020F0502020204030204" charset="0"/>
              </a:rPr>
              <a:t>Introduction</a:t>
            </a:r>
            <a:endParaRPr lang="en-US" altLang="zh-CN" sz="6000">
              <a:solidFill>
                <a:srgbClr val="42575C"/>
              </a:solidFill>
              <a:latin typeface="Calibri" panose="020F0502020204030204" charset="0"/>
              <a:cs typeface="Calibri" panose="020F0502020204030204" charset="0"/>
            </a:endParaRPr>
          </a:p>
        </p:txBody>
      </p:sp>
      <p:cxnSp>
        <p:nvCxnSpPr>
          <p:cNvPr id="18" name="直接连接符 17"/>
          <p:cNvCxnSpPr/>
          <p:nvPr/>
        </p:nvCxnSpPr>
        <p:spPr>
          <a:xfrm flipV="1">
            <a:off x="4832985" y="2588895"/>
            <a:ext cx="0" cy="1597025"/>
          </a:xfrm>
          <a:prstGeom prst="line">
            <a:avLst/>
          </a:prstGeom>
          <a:ln>
            <a:solidFill>
              <a:srgbClr val="4F444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2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图片 16" descr="152"/>
          <p:cNvPicPr>
            <a:picLocks noChangeAspect="1"/>
          </p:cNvPicPr>
          <p:nvPr/>
        </p:nvPicPr>
        <p:blipFill>
          <a:blip r:embed="rId1"/>
          <a:srcRect t="25944" r="759" b="10236"/>
          <a:stretch>
            <a:fillRect/>
          </a:stretch>
        </p:blipFill>
        <p:spPr>
          <a:xfrm>
            <a:off x="-322580" y="2891155"/>
            <a:ext cx="7306310" cy="4699000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3002915" y="3535045"/>
            <a:ext cx="7898765" cy="13220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000"/>
              <a:t>email:momoll0124@gmail.com</a:t>
            </a:r>
            <a:endParaRPr lang="en-US" altLang="zh-CN" sz="4000"/>
          </a:p>
          <a:p>
            <a:r>
              <a:rPr lang="en-US" altLang="zh-CN" sz="4000"/>
              <a:t>         500732@mail.muni.cz</a:t>
            </a:r>
            <a:endParaRPr lang="en-US" altLang="zh-CN" sz="4000"/>
          </a:p>
        </p:txBody>
      </p:sp>
      <p:sp>
        <p:nvSpPr>
          <p:cNvPr id="6" name="文本框 5"/>
          <p:cNvSpPr txBox="1"/>
          <p:nvPr/>
        </p:nvSpPr>
        <p:spPr>
          <a:xfrm>
            <a:off x="2400300" y="1569085"/>
            <a:ext cx="9103995" cy="13220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zh-CN" altLang="en-US" sz="4000"/>
          </a:p>
          <a:p>
            <a:r>
              <a:rPr lang="zh-CN" altLang="en-US" sz="4000"/>
              <a:t>Office hours</a:t>
            </a:r>
            <a:r>
              <a:rPr lang="en-US" altLang="zh-CN" sz="4000"/>
              <a:t>:Tuesday 10:00-12:00</a:t>
            </a:r>
            <a:endParaRPr lang="en-US" altLang="zh-CN" sz="4000"/>
          </a:p>
        </p:txBody>
      </p:sp>
    </p:spTree>
    <p:custDataLst>
      <p:tags r:id="rId2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154"/>
          <p:cNvPicPr>
            <a:picLocks noChangeAspect="1"/>
          </p:cNvPicPr>
          <p:nvPr/>
        </p:nvPicPr>
        <p:blipFill>
          <a:blip r:embed="rId1"/>
          <a:srcRect l="41458" t="54345" b="24072"/>
          <a:stretch>
            <a:fillRect/>
          </a:stretch>
        </p:blipFill>
        <p:spPr>
          <a:xfrm>
            <a:off x="5310505" y="5165090"/>
            <a:ext cx="6970395" cy="2570480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1828165" y="1111250"/>
            <a:ext cx="8324850" cy="41541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400"/>
              <a:t>Syllabus</a:t>
            </a:r>
            <a:endParaRPr lang="zh-CN" altLang="en-US" sz="4400"/>
          </a:p>
          <a:p>
            <a:r>
              <a:rPr lang="zh-CN" altLang="en-US" sz="4400"/>
              <a:t>Distribution ratio:</a:t>
            </a:r>
            <a:endParaRPr lang="zh-CN" altLang="en-US" sz="4400"/>
          </a:p>
          <a:p>
            <a:r>
              <a:rPr lang="zh-CN" altLang="en-US" sz="4400"/>
              <a:t>Attendance：30%</a:t>
            </a:r>
            <a:endParaRPr lang="zh-CN" altLang="en-US" sz="4400"/>
          </a:p>
          <a:p>
            <a:r>
              <a:rPr lang="zh-CN" altLang="en-US" sz="4400"/>
              <a:t>Classroom performance：10%</a:t>
            </a:r>
            <a:endParaRPr lang="zh-CN" altLang="en-US" sz="4400"/>
          </a:p>
          <a:p>
            <a:r>
              <a:rPr lang="zh-CN" altLang="en-US" sz="4400"/>
              <a:t>Class quizzes：30%</a:t>
            </a:r>
            <a:endParaRPr lang="zh-CN" altLang="en-US" sz="4400"/>
          </a:p>
          <a:p>
            <a:r>
              <a:rPr lang="en-US" altLang="zh-CN" sz="4400"/>
              <a:t>Homework:</a:t>
            </a:r>
            <a:r>
              <a:rPr lang="zh-CN" altLang="en-US" sz="4400"/>
              <a:t> 30%</a:t>
            </a:r>
            <a:endParaRPr lang="zh-CN" altLang="en-US" sz="4400"/>
          </a:p>
        </p:txBody>
      </p:sp>
    </p:spTree>
    <p:custDataLst>
      <p:tags r:id="rId2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154"/>
          <p:cNvPicPr>
            <a:picLocks noChangeAspect="1"/>
          </p:cNvPicPr>
          <p:nvPr/>
        </p:nvPicPr>
        <p:blipFill>
          <a:blip r:embed="rId1"/>
          <a:srcRect l="41458" t="54345" b="24072"/>
          <a:stretch>
            <a:fillRect/>
          </a:stretch>
        </p:blipFill>
        <p:spPr>
          <a:xfrm>
            <a:off x="5310505" y="5165090"/>
            <a:ext cx="6970395" cy="2570480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903605" y="1195705"/>
            <a:ext cx="10433685" cy="45847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000"/>
              <a:t>Attendance</a:t>
            </a:r>
            <a:r>
              <a:rPr lang="zh-CN" altLang="en-US" sz="2800"/>
              <a:t>: You can ask for leave twice (without deduction of points), ask for leave more than 2 times or unexcused absence deduct 3 points once. If you are late for 1 hour is equal to absen</a:t>
            </a:r>
            <a:r>
              <a:rPr lang="en-US" altLang="zh-CN" sz="2800"/>
              <a:t>ce</a:t>
            </a:r>
            <a:r>
              <a:rPr lang="zh-CN" altLang="en-US" sz="2800"/>
              <a:t> once.</a:t>
            </a:r>
            <a:r>
              <a:rPr lang="zh-CN" altLang="en-US" sz="2800">
                <a:solidFill>
                  <a:srgbClr val="FF0000"/>
                </a:solidFill>
              </a:rPr>
              <a:t> </a:t>
            </a:r>
            <a:r>
              <a:rPr lang="en-US" altLang="zh-CN" sz="2800">
                <a:solidFill>
                  <a:srgbClr val="FF0000"/>
                </a:solidFill>
              </a:rPr>
              <a:t>S</a:t>
            </a:r>
            <a:r>
              <a:rPr lang="zh-CN" altLang="en-US" sz="2800">
                <a:solidFill>
                  <a:srgbClr val="FF0000"/>
                </a:solidFill>
              </a:rPr>
              <a:t>tudent can not exceed 3 times unexcused absences, otherwise can not participate in the final exam</a:t>
            </a:r>
            <a:r>
              <a:rPr lang="en-US" altLang="zh-CN" sz="2800">
                <a:solidFill>
                  <a:srgbClr val="FF0000"/>
                </a:solidFill>
              </a:rPr>
              <a:t>.</a:t>
            </a:r>
            <a:endParaRPr lang="zh-CN" altLang="en-US" sz="2800">
              <a:solidFill>
                <a:srgbClr val="FF0000"/>
              </a:solidFill>
            </a:endParaRPr>
          </a:p>
          <a:p>
            <a:endParaRPr lang="zh-CN" altLang="en-US" sz="2800"/>
          </a:p>
          <a:p>
            <a:r>
              <a:rPr lang="zh-CN" altLang="en-US" sz="2800"/>
              <a:t>If you want to ask for leave, please provide the relevant proof, for example, If you want to take sick leave, please provide a doctor's diagnosis certificate.（Please email me </a:t>
            </a:r>
            <a:r>
              <a:rPr lang="zh-CN" altLang="en-US" sz="2800">
                <a:solidFill>
                  <a:schemeClr val="tx1"/>
                </a:solidFill>
              </a:rPr>
              <a:t>before class</a:t>
            </a:r>
            <a:r>
              <a:rPr lang="zh-CN" altLang="en-US" sz="2800"/>
              <a:t>.</a:t>
            </a:r>
            <a:r>
              <a:rPr lang="en-US" altLang="zh-CN" sz="2800">
                <a:solidFill>
                  <a:srgbClr val="FF0000"/>
                </a:solidFill>
              </a:rPr>
              <a:t>then hang in the proof to student's office.</a:t>
            </a:r>
            <a:r>
              <a:rPr lang="zh-CN" altLang="en-US" sz="2800"/>
              <a:t>）</a:t>
            </a:r>
            <a:endParaRPr lang="zh-CN" altLang="en-US" sz="2800"/>
          </a:p>
        </p:txBody>
      </p:sp>
    </p:spTree>
    <p:custDataLst>
      <p:tags r:id="rId2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154"/>
          <p:cNvPicPr>
            <a:picLocks noChangeAspect="1"/>
          </p:cNvPicPr>
          <p:nvPr/>
        </p:nvPicPr>
        <p:blipFill>
          <a:blip r:embed="rId1"/>
          <a:srcRect l="41458" t="54345" b="24072"/>
          <a:stretch>
            <a:fillRect/>
          </a:stretch>
        </p:blipFill>
        <p:spPr>
          <a:xfrm>
            <a:off x="5310505" y="5165090"/>
            <a:ext cx="6970395" cy="2570480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903605" y="1195705"/>
            <a:ext cx="1043368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zh-CN" altLang="en-US" sz="2800"/>
          </a:p>
        </p:txBody>
      </p:sp>
      <p:sp>
        <p:nvSpPr>
          <p:cNvPr id="3" name="文本框 2"/>
          <p:cNvSpPr txBox="1"/>
          <p:nvPr/>
        </p:nvSpPr>
        <p:spPr>
          <a:xfrm>
            <a:off x="1374140" y="1569720"/>
            <a:ext cx="9846945" cy="329184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000"/>
              <a:t>Classroom quiz</a:t>
            </a:r>
            <a:r>
              <a:rPr lang="zh-CN" altLang="en-US" sz="2800"/>
              <a:t>: There will be a class quiz before </a:t>
            </a:r>
            <a:r>
              <a:rPr lang="zh-CN" altLang="en-US" sz="2800">
                <a:solidFill>
                  <a:srgbClr val="FF0000"/>
                </a:solidFill>
              </a:rPr>
              <a:t>each class</a:t>
            </a:r>
            <a:r>
              <a:rPr lang="zh-CN" altLang="en-US" sz="2800"/>
              <a:t>. The content of the quiz is the </a:t>
            </a:r>
            <a:r>
              <a:rPr lang="en-US" altLang="zh-CN" sz="2800"/>
              <a:t>vocabulary</a:t>
            </a:r>
            <a:r>
              <a:rPr lang="zh-CN" altLang="en-US" sz="2800"/>
              <a:t> and </a:t>
            </a:r>
            <a:r>
              <a:rPr lang="en-US" altLang="zh-CN" sz="2800"/>
              <a:t>text</a:t>
            </a:r>
            <a:r>
              <a:rPr lang="zh-CN" altLang="en-US" sz="2800"/>
              <a:t> learned in the last class. The form of the quiz is dictation. if you can't take the exam because you're asking for leave, you may take a make-up exam</a:t>
            </a:r>
            <a:r>
              <a:rPr lang="en-US" altLang="zh-CN" sz="2800"/>
              <a:t>(office hour).</a:t>
            </a:r>
            <a:r>
              <a:rPr lang="zh-CN" altLang="en-US" sz="2800">
                <a:solidFill>
                  <a:srgbClr val="FF0000"/>
                </a:solidFill>
              </a:rPr>
              <a:t> If you are unexcused absent, you will not be able to take the make-up exam.</a:t>
            </a:r>
            <a:r>
              <a:rPr lang="zh-CN" altLang="en-US" sz="2800"/>
              <a:t>If you miss an exam once, you will </a:t>
            </a:r>
            <a:r>
              <a:rPr lang="zh-CN" altLang="en-US" sz="2800">
                <a:solidFill>
                  <a:srgbClr val="FF0000"/>
                </a:solidFill>
              </a:rPr>
              <a:t>3 points were deducted.</a:t>
            </a:r>
            <a:endParaRPr lang="zh-CN" altLang="en-US" sz="2800">
              <a:solidFill>
                <a:srgbClr val="FF0000"/>
              </a:solidFill>
            </a:endParaRPr>
          </a:p>
        </p:txBody>
      </p:sp>
    </p:spTree>
    <p:custDataLst>
      <p:tags r:id="rId2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154"/>
          <p:cNvPicPr>
            <a:picLocks noChangeAspect="1"/>
          </p:cNvPicPr>
          <p:nvPr/>
        </p:nvPicPr>
        <p:blipFill>
          <a:blip r:embed="rId1"/>
          <a:srcRect l="41458" t="54345" b="24072"/>
          <a:stretch>
            <a:fillRect/>
          </a:stretch>
        </p:blipFill>
        <p:spPr>
          <a:xfrm>
            <a:off x="5310505" y="5165090"/>
            <a:ext cx="6970395" cy="2570480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903605" y="1195705"/>
            <a:ext cx="10433685" cy="45847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000"/>
              <a:t>Homework</a:t>
            </a:r>
            <a:r>
              <a:rPr lang="zh-CN" altLang="en-US" sz="2800"/>
              <a:t>: Hand in the homework before each class, and </a:t>
            </a:r>
            <a:r>
              <a:rPr lang="en-US" altLang="zh-CN" sz="2800"/>
              <a:t>d</a:t>
            </a:r>
            <a:r>
              <a:rPr lang="zh-CN" altLang="en-US" sz="2800"/>
              <a:t>id not hand in homework once will deduct 3 points. Those who ask for leave and those who are absent </a:t>
            </a:r>
            <a:r>
              <a:rPr lang="zh-CN" altLang="en-US" sz="2800">
                <a:solidFill>
                  <a:srgbClr val="FF0000"/>
                </a:solidFill>
              </a:rPr>
              <a:t>can make up for the homework at the next class (no deduction).</a:t>
            </a:r>
            <a:r>
              <a:rPr lang="zh-CN" altLang="en-US" sz="2800"/>
              <a:t> Next time you have to hand in your </a:t>
            </a:r>
            <a:r>
              <a:rPr lang="zh-CN" altLang="en-US" sz="2800">
                <a:solidFill>
                  <a:srgbClr val="FF0000"/>
                </a:solidFill>
              </a:rPr>
              <a:t>last unpaid </a:t>
            </a:r>
            <a:r>
              <a:rPr lang="en-US" altLang="zh-CN" sz="2800">
                <a:solidFill>
                  <a:srgbClr val="FF0000"/>
                </a:solidFill>
              </a:rPr>
              <a:t>homework</a:t>
            </a:r>
            <a:r>
              <a:rPr lang="zh-CN" altLang="en-US" sz="2800">
                <a:solidFill>
                  <a:srgbClr val="FF0000"/>
                </a:solidFill>
              </a:rPr>
              <a:t> + this </a:t>
            </a:r>
            <a:r>
              <a:rPr lang="en-US" altLang="zh-CN" sz="2800">
                <a:solidFill>
                  <a:srgbClr val="FF0000"/>
                </a:solidFill>
              </a:rPr>
              <a:t>homework</a:t>
            </a:r>
            <a:r>
              <a:rPr lang="zh-CN" altLang="en-US" sz="2800">
                <a:solidFill>
                  <a:srgbClr val="FF0000"/>
                </a:solidFill>
              </a:rPr>
              <a:t> </a:t>
            </a:r>
            <a:r>
              <a:rPr lang="zh-CN" altLang="en-US" sz="2800"/>
              <a:t>(ask your classmates or </a:t>
            </a:r>
            <a:r>
              <a:rPr lang="en-US" altLang="zh-CN" sz="2800"/>
              <a:t>w</a:t>
            </a:r>
            <a:r>
              <a:rPr lang="zh-CN" altLang="en-US" sz="2800"/>
              <a:t>rite a letter to the teacher asking about the assignment.)</a:t>
            </a:r>
            <a:endParaRPr lang="zh-CN" altLang="en-US" sz="2800"/>
          </a:p>
          <a:p>
            <a:r>
              <a:rPr lang="zh-CN" altLang="en-US" sz="2800"/>
              <a:t>Example: </a:t>
            </a:r>
            <a:r>
              <a:rPr lang="en-US" altLang="zh-CN" sz="2800"/>
              <a:t>StudentA</a:t>
            </a:r>
            <a:r>
              <a:rPr lang="zh-CN" altLang="en-US" sz="2800"/>
              <a:t> asked for leave on </a:t>
            </a:r>
            <a:r>
              <a:rPr lang="zh-CN" altLang="en-US" sz="2800">
                <a:sym typeface="+mn-ea"/>
              </a:rPr>
              <a:t>October 1</a:t>
            </a:r>
            <a:r>
              <a:rPr lang="zh-CN" altLang="en-US" sz="2800"/>
              <a:t>, and A had to hand in two </a:t>
            </a:r>
            <a:r>
              <a:rPr lang="en-US" altLang="zh-CN" sz="2800"/>
              <a:t>homework</a:t>
            </a:r>
            <a:r>
              <a:rPr lang="zh-CN" altLang="en-US" sz="2800"/>
              <a:t> on October </a:t>
            </a:r>
            <a:r>
              <a:rPr lang="en-US" altLang="zh-CN" sz="2800"/>
              <a:t>2</a:t>
            </a:r>
            <a:r>
              <a:rPr lang="zh-CN" altLang="en-US" sz="2800"/>
              <a:t>, one for September </a:t>
            </a:r>
            <a:r>
              <a:rPr lang="en-US" altLang="zh-CN" sz="2800"/>
              <a:t>30</a:t>
            </a:r>
            <a:r>
              <a:rPr lang="zh-CN" altLang="en-US" sz="2800"/>
              <a:t> and the other for </a:t>
            </a:r>
            <a:r>
              <a:rPr lang="zh-CN" altLang="en-US" sz="2800">
                <a:sym typeface="+mn-ea"/>
              </a:rPr>
              <a:t>October </a:t>
            </a:r>
            <a:r>
              <a:rPr lang="en-US" altLang="zh-CN" sz="2800">
                <a:sym typeface="+mn-ea"/>
              </a:rPr>
              <a:t>2</a:t>
            </a:r>
            <a:r>
              <a:rPr lang="zh-CN" altLang="en-US" sz="2800"/>
              <a:t> .</a:t>
            </a:r>
            <a:endParaRPr lang="zh-CN" altLang="en-US" sz="2800"/>
          </a:p>
        </p:txBody>
      </p:sp>
    </p:spTree>
    <p:custDataLst>
      <p:tags r:id="rId2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154"/>
          <p:cNvPicPr>
            <a:picLocks noChangeAspect="1"/>
          </p:cNvPicPr>
          <p:nvPr/>
        </p:nvPicPr>
        <p:blipFill>
          <a:blip r:embed="rId1"/>
          <a:srcRect l="41458" t="54345" b="24072"/>
          <a:stretch>
            <a:fillRect/>
          </a:stretch>
        </p:blipFill>
        <p:spPr>
          <a:xfrm>
            <a:off x="5310505" y="5165090"/>
            <a:ext cx="6970395" cy="2570480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903605" y="1195705"/>
            <a:ext cx="10433685" cy="41541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000"/>
              <a:t>Homework</a:t>
            </a:r>
            <a:r>
              <a:rPr lang="zh-CN" altLang="en-US" sz="2800"/>
              <a:t>: Copy a new word 10 times ( + pinyin) </a:t>
            </a:r>
            <a:endParaRPr lang="zh-CN" altLang="en-US" sz="2800"/>
          </a:p>
          <a:p>
            <a:r>
              <a:rPr lang="zh-CN" altLang="en-US" sz="2800"/>
              <a:t>                          Copy text 1 time ( + pinyin)</a:t>
            </a:r>
            <a:endParaRPr lang="zh-CN" altLang="en-US" sz="2800"/>
          </a:p>
          <a:p>
            <a:endParaRPr lang="zh-CN" altLang="en-US" sz="2800"/>
          </a:p>
          <a:p>
            <a:r>
              <a:rPr lang="zh-CN" altLang="en-US" sz="2800">
                <a:solidFill>
                  <a:srgbClr val="FF0000"/>
                </a:solidFill>
              </a:rPr>
              <a:t>To take the final exam, you need to score more than 70 points.</a:t>
            </a:r>
            <a:endParaRPr lang="zh-CN" altLang="en-US" sz="2800">
              <a:solidFill>
                <a:srgbClr val="FF0000"/>
              </a:solidFill>
            </a:endParaRPr>
          </a:p>
          <a:p>
            <a:endParaRPr lang="zh-CN" altLang="en-US" sz="2800"/>
          </a:p>
          <a:p>
            <a:r>
              <a:rPr lang="zh-CN" altLang="en-US" sz="2800"/>
              <a:t>In addition,please </a:t>
            </a:r>
            <a:r>
              <a:rPr lang="zh-CN" altLang="en-US" sz="2800">
                <a:solidFill>
                  <a:srgbClr val="FF0000"/>
                </a:solidFill>
              </a:rPr>
              <a:t>two notebooks</a:t>
            </a:r>
            <a:r>
              <a:rPr lang="zh-CN" altLang="en-US" sz="2800"/>
              <a:t> are required for exams and homework</a:t>
            </a:r>
            <a:endParaRPr lang="zh-CN" altLang="en-US" sz="2800"/>
          </a:p>
          <a:p>
            <a:r>
              <a:rPr lang="en-US" altLang="zh-CN" sz="2800"/>
              <a:t>(</a:t>
            </a:r>
            <a:r>
              <a:rPr lang="zh-CN" altLang="en-US" sz="2800"/>
              <a:t>The front of the notebook, used to write homework</a:t>
            </a:r>
            <a:endParaRPr lang="zh-CN" altLang="en-US" sz="2800"/>
          </a:p>
          <a:p>
            <a:r>
              <a:rPr lang="zh-CN" altLang="en-US" sz="2800"/>
              <a:t>The back of the notebook, used for the exam</a:t>
            </a:r>
            <a:r>
              <a:rPr lang="en-US" altLang="zh-CN" sz="2800"/>
              <a:t>)</a:t>
            </a:r>
            <a:endParaRPr lang="en-US" altLang="zh-CN" sz="2800"/>
          </a:p>
        </p:txBody>
      </p:sp>
    </p:spTree>
    <p:custDataLst>
      <p:tags r:id="rId2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154">
            <a:hlinkClick r:id="rId1" action="ppaction://hlinkfile"/>
          </p:cNvPr>
          <p:cNvPicPr>
            <a:picLocks noChangeAspect="1"/>
          </p:cNvPicPr>
          <p:nvPr/>
        </p:nvPicPr>
        <p:blipFill>
          <a:blip r:embed="rId2"/>
          <a:srcRect l="41458" t="54345" b="24072"/>
          <a:stretch>
            <a:fillRect/>
          </a:stretch>
        </p:blipFill>
        <p:spPr>
          <a:xfrm>
            <a:off x="5310505" y="5165090"/>
            <a:ext cx="6970395" cy="257048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1958340" y="1172210"/>
            <a:ext cx="8275955" cy="16414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lnSpc>
                <a:spcPct val="140000"/>
              </a:lnSpc>
            </a:pPr>
            <a:r>
              <a:rPr lang="en-US" altLang="zh-CN" sz="2400">
                <a:solidFill>
                  <a:srgbClr val="42575C"/>
                </a:solidFill>
                <a:latin typeface="Calibri" panose="020F0502020204030204" charset="0"/>
                <a:cs typeface="Calibri" panose="020F0502020204030204" charset="0"/>
              </a:rPr>
              <a:t>Do you have a Chinese name?</a:t>
            </a:r>
            <a:endParaRPr lang="en-US" altLang="zh-CN" sz="2400">
              <a:solidFill>
                <a:srgbClr val="42575C"/>
              </a:solidFill>
              <a:latin typeface="Calibri" panose="020F0502020204030204" charset="0"/>
              <a:cs typeface="Calibri" panose="020F0502020204030204" charset="0"/>
            </a:endParaRPr>
          </a:p>
          <a:p>
            <a:pPr algn="l">
              <a:lnSpc>
                <a:spcPct val="140000"/>
              </a:lnSpc>
            </a:pPr>
            <a:r>
              <a:rPr lang="en-US" altLang="zh-CN" sz="2400">
                <a:solidFill>
                  <a:srgbClr val="42575C"/>
                </a:solidFill>
                <a:latin typeface="Calibri" panose="020F0502020204030204" charset="0"/>
                <a:cs typeface="Calibri" panose="020F0502020204030204" charset="0"/>
              </a:rPr>
              <a:t>If you have a Chinese name, please write your name, your Chinese name and your UČO on paper to me.</a:t>
            </a:r>
            <a:endParaRPr lang="en-US" altLang="zh-CN" sz="2400">
              <a:solidFill>
                <a:srgbClr val="42575C"/>
              </a:solidFill>
              <a:latin typeface="Calibri" panose="020F0502020204030204" charset="0"/>
              <a:cs typeface="Calibri" panose="020F0502020204030204" charset="0"/>
            </a:endParaRPr>
          </a:p>
        </p:txBody>
      </p:sp>
      <p:cxnSp>
        <p:nvCxnSpPr>
          <p:cNvPr id="7" name="直接连接符 6"/>
          <p:cNvCxnSpPr/>
          <p:nvPr/>
        </p:nvCxnSpPr>
        <p:spPr>
          <a:xfrm>
            <a:off x="2544445" y="3156585"/>
            <a:ext cx="7103110" cy="0"/>
          </a:xfrm>
          <a:prstGeom prst="line">
            <a:avLst/>
          </a:prstGeom>
          <a:ln>
            <a:solidFill>
              <a:srgbClr val="4F444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文本框 7"/>
          <p:cNvSpPr txBox="1"/>
          <p:nvPr/>
        </p:nvSpPr>
        <p:spPr>
          <a:xfrm>
            <a:off x="1901825" y="3294380"/>
            <a:ext cx="8931275" cy="31921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lnSpc>
                <a:spcPct val="140000"/>
              </a:lnSpc>
            </a:pPr>
            <a:r>
              <a:rPr lang="en-US" altLang="zh-CN" sz="2400">
                <a:solidFill>
                  <a:srgbClr val="42575C"/>
                </a:solidFill>
                <a:latin typeface="Calibri" panose="020F0502020204030204" charset="0"/>
                <a:cs typeface="Calibri" panose="020F0502020204030204" charset="0"/>
              </a:rPr>
              <a:t>If you don't have a Chinese name, do you want a Chinese name? If you want to a Chinese name , please write your name, your UČO and your favorite things (such as flowers, weather, animals, etc.) on paper and give them to me, I will give you a Chinese name next class.</a:t>
            </a:r>
            <a:endParaRPr lang="en-US" altLang="zh-CN" sz="2400">
              <a:solidFill>
                <a:srgbClr val="42575C"/>
              </a:solidFill>
              <a:latin typeface="Calibri" panose="020F0502020204030204" charset="0"/>
              <a:cs typeface="Calibri" panose="020F0502020204030204" charset="0"/>
            </a:endParaRPr>
          </a:p>
          <a:p>
            <a:pPr algn="l">
              <a:lnSpc>
                <a:spcPct val="140000"/>
              </a:lnSpc>
            </a:pPr>
            <a:r>
              <a:rPr lang="en-US" altLang="zh-CN" sz="2400">
                <a:solidFill>
                  <a:srgbClr val="42575C"/>
                </a:solidFill>
                <a:latin typeface="Calibri" panose="020F0502020204030204" charset="0"/>
                <a:cs typeface="Calibri" panose="020F0502020204030204" charset="0"/>
                <a:hlinkClick r:id="rId1" action="ppaction://hlinkfile"/>
              </a:rPr>
              <a:t>https://baike.baidu.com/item/%E7%99%BE%E5%AE%B6%E5%A7%93/194637</a:t>
            </a:r>
            <a:endParaRPr lang="en-US" altLang="zh-CN" sz="2400">
              <a:solidFill>
                <a:srgbClr val="42575C"/>
              </a:solidFill>
              <a:latin typeface="Calibri" panose="020F0502020204030204" charset="0"/>
              <a:cs typeface="Calibri" panose="020F0502020204030204" charset="0"/>
            </a:endParaRPr>
          </a:p>
        </p:txBody>
      </p:sp>
    </p:spTree>
    <p:custDataLst>
      <p:tags r:id="rId3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TEMPLATE_THUMBS_INDEX" val="1、2、3、6、8、10、11、12、15"/>
  <p:tag name="KSO_WM_TEMPLATE_SUBCATEGORY" val="0"/>
  <p:tag name="KSO_WM_TAG_VERSION" val="1.0"/>
  <p:tag name="KSO_WM_BEAUTIFY_FLAG" val="#wm#"/>
  <p:tag name="KSO_WM_TEMPLATE_CATEGORY" val="custom"/>
  <p:tag name="KSO_WM_TEMPLATE_INDEX" val="20187308"/>
</p:tagLst>
</file>

<file path=ppt/tags/tag62.xml><?xml version="1.0" encoding="utf-8"?>
<p:tagLst xmlns:p="http://schemas.openxmlformats.org/presentationml/2006/main">
  <p:tag name="KSO_WM_TEMPLATE_THUMBS_INDEX" val="1、2、3、6、8、10、11、12、15"/>
  <p:tag name="KSO_WM_SLIDE_ID" val="custom20187308_1"/>
  <p:tag name="KSO_WM_TEMPLATE_SUBCATEGORY" val="0"/>
  <p:tag name="KSO_WM_SLIDE_TYPE" val="title"/>
  <p:tag name="KSO_WM_SLIDE_SUBTYPE" val="pureTxt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  <p:tag name="KSO_WM_SLIDE_MODEL_TYPE" val="cover"/>
</p:tagLst>
</file>

<file path=ppt/tags/tag63.xml><?xml version="1.0" encoding="utf-8"?>
<p:tagLst xmlns:p="http://schemas.openxmlformats.org/presentationml/2006/main">
  <p:tag name="KSO_WM_TEMPLATE_THUMBS_INDEX" val="1、2、3、6、8、10、11、12、15"/>
  <p:tag name="KSO_WM_SLIDE_ID" val="custom20187308_1"/>
  <p:tag name="KSO_WM_TEMPLATE_SUBCATEGORY" val="0"/>
  <p:tag name="KSO_WM_SLIDE_TYPE" val="title"/>
  <p:tag name="KSO_WM_SLIDE_SUBTYPE" val="pureTxt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  <p:tag name="KSO_WM_SLIDE_MODEL_TYPE" val="cover"/>
</p:tagLst>
</file>

<file path=ppt/tags/tag64.xml><?xml version="1.0" encoding="utf-8"?>
<p:tagLst xmlns:p="http://schemas.openxmlformats.org/presentationml/2006/main">
  <p:tag name="KSO_WM_TEMPLATE_THUMBS_INDEX" val="1、2、3、6、8、10、11、12、15"/>
  <p:tag name="KSO_WM_SLIDE_ID" val="custom20187308_1"/>
  <p:tag name="KSO_WM_TEMPLATE_SUBCATEGORY" val="0"/>
  <p:tag name="KSO_WM_SLIDE_TYPE" val="title"/>
  <p:tag name="KSO_WM_SLIDE_SUBTYPE" val="pureTxt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  <p:tag name="KSO_WM_SLIDE_MODEL_TYPE" val="cover"/>
</p:tagLst>
</file>

<file path=ppt/tags/tag65.xml><?xml version="1.0" encoding="utf-8"?>
<p:tagLst xmlns:p="http://schemas.openxmlformats.org/presentationml/2006/main">
  <p:tag name="KSO_WM_TEMPLATE_THUMBS_INDEX" val="1、2、3、6、8、10、11、12、15"/>
  <p:tag name="KSO_WM_SLIDE_ID" val="custom20187308_1"/>
  <p:tag name="KSO_WM_TEMPLATE_SUBCATEGORY" val="0"/>
  <p:tag name="KSO_WM_SLIDE_TYPE" val="title"/>
  <p:tag name="KSO_WM_SLIDE_SUBTYPE" val="pureTxt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  <p:tag name="KSO_WM_SLIDE_MODEL_TYPE" val="cover"/>
</p:tagLst>
</file>

<file path=ppt/tags/tag66.xml><?xml version="1.0" encoding="utf-8"?>
<p:tagLst xmlns:p="http://schemas.openxmlformats.org/presentationml/2006/main">
  <p:tag name="KSO_WM_TEMPLATE_THUMBS_INDEX" val="1、2、3、6、8、10、11、12、15"/>
  <p:tag name="KSO_WM_SLIDE_ID" val="custom20187308_1"/>
  <p:tag name="KSO_WM_TEMPLATE_SUBCATEGORY" val="0"/>
  <p:tag name="KSO_WM_SLIDE_TYPE" val="title"/>
  <p:tag name="KSO_WM_SLIDE_SUBTYPE" val="pureTxt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  <p:tag name="KSO_WM_SLIDE_MODEL_TYPE" val="cover"/>
</p:tagLst>
</file>

<file path=ppt/tags/tag67.xml><?xml version="1.0" encoding="utf-8"?>
<p:tagLst xmlns:p="http://schemas.openxmlformats.org/presentationml/2006/main">
  <p:tag name="KSO_WM_TEMPLATE_THUMBS_INDEX" val="1、2、3、6、8、10、11、12、15"/>
  <p:tag name="KSO_WM_SLIDE_ID" val="custom20187308_1"/>
  <p:tag name="KSO_WM_TEMPLATE_SUBCATEGORY" val="0"/>
  <p:tag name="KSO_WM_SLIDE_TYPE" val="title"/>
  <p:tag name="KSO_WM_SLIDE_SUBTYPE" val="pureTxt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  <p:tag name="KSO_WM_SLIDE_MODEL_TYPE" val="cover"/>
</p:tagLst>
</file>

<file path=ppt/tags/tag68.xml><?xml version="1.0" encoding="utf-8"?>
<p:tagLst xmlns:p="http://schemas.openxmlformats.org/presentationml/2006/main">
  <p:tag name="KSO_WM_TEMPLATE_THUMBS_INDEX" val="1、2、3、6、8、10、11、12、15"/>
  <p:tag name="KSO_WM_SLIDE_ID" val="custom20187308_1"/>
  <p:tag name="KSO_WM_TEMPLATE_SUBCATEGORY" val="0"/>
  <p:tag name="KSO_WM_SLIDE_TYPE" val="title"/>
  <p:tag name="KSO_WM_SLIDE_SUBTYPE" val="pureTxt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  <p:tag name="KSO_WM_SLIDE_MODEL_TYPE" val="cover"/>
</p:tagLst>
</file>

<file path=ppt/tags/tag69.xml><?xml version="1.0" encoding="utf-8"?>
<p:tagLst xmlns:p="http://schemas.openxmlformats.org/presentationml/2006/main">
  <p:tag name="KSO_WM_TEMPLATE_THUMBS_INDEX" val="1、2、3、6、8、10、11、12、15"/>
  <p:tag name="KSO_WM_SLIDE_ID" val="custom20187308_1"/>
  <p:tag name="KSO_WM_TEMPLATE_SUBCATEGORY" val="0"/>
  <p:tag name="KSO_WM_SLIDE_TYPE" val="title"/>
  <p:tag name="KSO_WM_SLIDE_SUBTYPE" val="pureTxt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  <p:tag name="KSO_WM_SLIDE_MODEL_TYPE" val="cover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TEMPLATE_THUMBS_INDEX" val="1、2、3、6、8、10、11、12、15"/>
  <p:tag name="KSO_WM_SLIDE_ID" val="custom20187308_1"/>
  <p:tag name="KSO_WM_TEMPLATE_SUBCATEGORY" val="0"/>
  <p:tag name="KSO_WM_SLIDE_TYPE" val="title"/>
  <p:tag name="KSO_WM_SLIDE_SUBTYPE" val="pureTxt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  <p:tag name="KSO_WM_SLIDE_MODEL_TYPE" val="cover"/>
</p:tagLst>
</file>

<file path=ppt/tags/tag71.xml><?xml version="1.0" encoding="utf-8"?>
<p:tagLst xmlns:p="http://schemas.openxmlformats.org/presentationml/2006/main">
  <p:tag name="KSO_WM_TEMPLATE_THUMBS_INDEX" val="1、2、3、6、8、10、11、12、15"/>
  <p:tag name="KSO_WM_SLIDE_ID" val="custom20187308_1"/>
  <p:tag name="KSO_WM_TEMPLATE_SUBCATEGORY" val="0"/>
  <p:tag name="KSO_WM_SLIDE_TYPE" val="title"/>
  <p:tag name="KSO_WM_SLIDE_SUBTYPE" val="pureTxt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  <p:tag name="KSO_WM_SLIDE_MODEL_TYPE" val="cover"/>
</p:tagLst>
</file>

<file path=ppt/tags/tag72.xml><?xml version="1.0" encoding="utf-8"?>
<p:tagLst xmlns:p="http://schemas.openxmlformats.org/presentationml/2006/main">
  <p:tag name="KSO_WM_TEMPLATE_THUMBS_INDEX" val="1、2、3、6、8、10、11、12、15"/>
  <p:tag name="KSO_WM_SLIDE_ID" val="custom20187308_1"/>
  <p:tag name="KSO_WM_TEMPLATE_SUBCATEGORY" val="0"/>
  <p:tag name="KSO_WM_SLIDE_TYPE" val="title"/>
  <p:tag name="KSO_WM_SLIDE_SUBTYPE" val="pureTxt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  <p:tag name="KSO_WM_SLIDE_MODEL_TYPE" val="cover"/>
</p:tagLst>
</file>

<file path=ppt/tags/tag73.xml><?xml version="1.0" encoding="utf-8"?>
<p:tagLst xmlns:p="http://schemas.openxmlformats.org/presentationml/2006/main">
  <p:tag name="KSO_WM_DOC_GUID" val="{e7d7e43f-0473-4401-905d-1f8d8a332db9}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2594</Words>
  <Application>WPS 演示</Application>
  <PresentationFormat>宽屏</PresentationFormat>
  <Paragraphs>48</Paragraphs>
  <Slides>11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8" baseType="lpstr">
      <vt:lpstr>Arial</vt:lpstr>
      <vt:lpstr>宋体</vt:lpstr>
      <vt:lpstr>Wingdings</vt:lpstr>
      <vt:lpstr>微软雅黑</vt:lpstr>
      <vt:lpstr>Calibri</vt:lpstr>
      <vt:lpstr>Arial Unicode MS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Administrator</dc:creator>
  <cp:lastModifiedBy>花开盛雪</cp:lastModifiedBy>
  <cp:revision>28</cp:revision>
  <dcterms:created xsi:type="dcterms:W3CDTF">2019-03-31T03:10:00Z</dcterms:created>
  <dcterms:modified xsi:type="dcterms:W3CDTF">2019-09-23T12:06:30Z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2052-11.1.0.8976</vt:lpwstr>
  </property>
</Properties>
</file>