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1.svg" ContentType="image/svg+xml"/>
  <Override PartName="/ppt/media/image2.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xml" ContentType="application/vnd.openxmlformats-officedocument.presentationml.slide+xml"/>
  <Override PartName="/ppt/slides/slide360.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64"/>
  </p:handoutMasterIdLst>
  <p:sldIdLst>
    <p:sldId id="257" r:id="rId3"/>
    <p:sldId id="258" r:id="rId5"/>
    <p:sldId id="290" r:id="rId6"/>
    <p:sldId id="314" r:id="rId7"/>
    <p:sldId id="291" r:id="rId8"/>
    <p:sldId id="312" r:id="rId9"/>
    <p:sldId id="292" r:id="rId10"/>
    <p:sldId id="317" r:id="rId11"/>
    <p:sldId id="293" r:id="rId12"/>
    <p:sldId id="294" r:id="rId13"/>
    <p:sldId id="327" r:id="rId14"/>
    <p:sldId id="295" r:id="rId15"/>
    <p:sldId id="296" r:id="rId16"/>
    <p:sldId id="316" r:id="rId17"/>
    <p:sldId id="297" r:id="rId18"/>
    <p:sldId id="298" r:id="rId19"/>
    <p:sldId id="313" r:id="rId20"/>
    <p:sldId id="299" r:id="rId21"/>
    <p:sldId id="300" r:id="rId22"/>
    <p:sldId id="318" r:id="rId23"/>
    <p:sldId id="319" r:id="rId24"/>
    <p:sldId id="320" r:id="rId25"/>
    <p:sldId id="301" r:id="rId26"/>
    <p:sldId id="302" r:id="rId27"/>
    <p:sldId id="303" r:id="rId28"/>
    <p:sldId id="324" r:id="rId29"/>
    <p:sldId id="325" r:id="rId30"/>
    <p:sldId id="326" r:id="rId31"/>
    <p:sldId id="304" r:id="rId32"/>
    <p:sldId id="305" r:id="rId33"/>
    <p:sldId id="321" r:id="rId34"/>
    <p:sldId id="306" r:id="rId35"/>
    <p:sldId id="307" r:id="rId36"/>
    <p:sldId id="308" r:id="rId37"/>
    <p:sldId id="309" r:id="rId38"/>
    <p:sldId id="310" r:id="rId39"/>
    <p:sldId id="322" r:id="rId40"/>
    <p:sldId id="323" r:id="rId41"/>
    <p:sldId id="311" r:id="rId42"/>
    <p:sldId id="328" r:id="rId43"/>
    <p:sldId id="339" r:id="rId44"/>
    <p:sldId id="340" r:id="rId45"/>
    <p:sldId id="329" r:id="rId46"/>
    <p:sldId id="333" r:id="rId47"/>
    <p:sldId id="336" r:id="rId48"/>
    <p:sldId id="337" r:id="rId49"/>
    <p:sldId id="338" r:id="rId50"/>
    <p:sldId id="341" r:id="rId51"/>
    <p:sldId id="331" r:id="rId52"/>
    <p:sldId id="332" r:id="rId53"/>
    <p:sldId id="334" r:id="rId54"/>
    <p:sldId id="335" r:id="rId55"/>
    <p:sldId id="344" r:id="rId56"/>
    <p:sldId id="345" r:id="rId57"/>
    <p:sldId id="363" r:id="rId58"/>
    <p:sldId id="364" r:id="rId59"/>
    <p:sldId id="365" r:id="rId60"/>
    <p:sldId id="366" r:id="rId61"/>
    <p:sldId id="367" r:id="rId62"/>
    <p:sldId id="368" r:id="rId63"/>
    <p:sldId id="346" r:id="rId64"/>
    <p:sldId id="347" r:id="rId65"/>
    <p:sldId id="355" r:id="rId66"/>
    <p:sldId id="356" r:id="rId67"/>
    <p:sldId id="357" r:id="rId68"/>
    <p:sldId id="358" r:id="rId69"/>
    <p:sldId id="359" r:id="rId70"/>
    <p:sldId id="360" r:id="rId71"/>
    <p:sldId id="348" r:id="rId72"/>
    <p:sldId id="349" r:id="rId73"/>
    <p:sldId id="350" r:id="rId74"/>
    <p:sldId id="351" r:id="rId75"/>
    <p:sldId id="361" r:id="rId76"/>
    <p:sldId id="362" r:id="rId77"/>
    <p:sldId id="352" r:id="rId78"/>
    <p:sldId id="369" r:id="rId79"/>
    <p:sldId id="370" r:id="rId80"/>
    <p:sldId id="371" r:id="rId81"/>
    <p:sldId id="353" r:id="rId82"/>
    <p:sldId id="354" r:id="rId83"/>
    <p:sldId id="372" r:id="rId84"/>
    <p:sldId id="373" r:id="rId85"/>
    <p:sldId id="395" r:id="rId86"/>
    <p:sldId id="396" r:id="rId87"/>
    <p:sldId id="398" r:id="rId88"/>
    <p:sldId id="399" r:id="rId89"/>
    <p:sldId id="374" r:id="rId90"/>
    <p:sldId id="375" r:id="rId91"/>
    <p:sldId id="376" r:id="rId92"/>
    <p:sldId id="377" r:id="rId93"/>
    <p:sldId id="400" r:id="rId94"/>
    <p:sldId id="378" r:id="rId95"/>
    <p:sldId id="379" r:id="rId96"/>
    <p:sldId id="380" r:id="rId97"/>
    <p:sldId id="381" r:id="rId98"/>
    <p:sldId id="394" r:id="rId99"/>
    <p:sldId id="382" r:id="rId100"/>
    <p:sldId id="389" r:id="rId101"/>
    <p:sldId id="390" r:id="rId102"/>
    <p:sldId id="392" r:id="rId103"/>
    <p:sldId id="393" r:id="rId104"/>
    <p:sldId id="383" r:id="rId105"/>
    <p:sldId id="384" r:id="rId106"/>
    <p:sldId id="385" r:id="rId107"/>
    <p:sldId id="401" r:id="rId108"/>
    <p:sldId id="386" r:id="rId109"/>
    <p:sldId id="387" r:id="rId110"/>
    <p:sldId id="388" r:id="rId111"/>
    <p:sldId id="413" r:id="rId112"/>
    <p:sldId id="414" r:id="rId113"/>
    <p:sldId id="415" r:id="rId114"/>
    <p:sldId id="416" r:id="rId115"/>
    <p:sldId id="417" r:id="rId116"/>
    <p:sldId id="418" r:id="rId117"/>
    <p:sldId id="419" r:id="rId118"/>
    <p:sldId id="420" r:id="rId119"/>
    <p:sldId id="422" r:id="rId120"/>
    <p:sldId id="423" r:id="rId121"/>
    <p:sldId id="424" r:id="rId122"/>
    <p:sldId id="425" r:id="rId123"/>
    <p:sldId id="427" r:id="rId124"/>
    <p:sldId id="428" r:id="rId125"/>
    <p:sldId id="402" r:id="rId126"/>
    <p:sldId id="403" r:id="rId127"/>
    <p:sldId id="441" r:id="rId128"/>
    <p:sldId id="443" r:id="rId129"/>
    <p:sldId id="404" r:id="rId130"/>
    <p:sldId id="405" r:id="rId131"/>
    <p:sldId id="406" r:id="rId132"/>
    <p:sldId id="407" r:id="rId133"/>
    <p:sldId id="408" r:id="rId134"/>
    <p:sldId id="409" r:id="rId135"/>
    <p:sldId id="429" r:id="rId136"/>
    <p:sldId id="410" r:id="rId137"/>
    <p:sldId id="412" r:id="rId138"/>
    <p:sldId id="411" r:id="rId139"/>
    <p:sldId id="432" r:id="rId140"/>
    <p:sldId id="433" r:id="rId141"/>
    <p:sldId id="459" r:id="rId142"/>
    <p:sldId id="430" r:id="rId143"/>
    <p:sldId id="444" r:id="rId144"/>
    <p:sldId id="445" r:id="rId145"/>
    <p:sldId id="447" r:id="rId146"/>
    <p:sldId id="448" r:id="rId147"/>
    <p:sldId id="450" r:id="rId148"/>
    <p:sldId id="451" r:id="rId149"/>
    <p:sldId id="452" r:id="rId150"/>
    <p:sldId id="453" r:id="rId151"/>
    <p:sldId id="454" r:id="rId152"/>
    <p:sldId id="455" r:id="rId153"/>
    <p:sldId id="456" r:id="rId154"/>
    <p:sldId id="463" r:id="rId155"/>
    <p:sldId id="464" r:id="rId156"/>
    <p:sldId id="457" r:id="rId157"/>
    <p:sldId id="484" r:id="rId158"/>
    <p:sldId id="458" r:id="rId159"/>
    <p:sldId id="473" r:id="rId160"/>
    <p:sldId id="431" r:id="rId161"/>
    <p:sldId id="472" r:id="rId162"/>
    <p:sldId id="434" r:id="rId163"/>
    <p:sldId id="485" r:id="rId164"/>
    <p:sldId id="436" r:id="rId165"/>
    <p:sldId id="460" r:id="rId166"/>
    <p:sldId id="461" r:id="rId167"/>
    <p:sldId id="437" r:id="rId168"/>
    <p:sldId id="480" r:id="rId169"/>
    <p:sldId id="439" r:id="rId170"/>
    <p:sldId id="440" r:id="rId171"/>
    <p:sldId id="466" r:id="rId172"/>
    <p:sldId id="471" r:id="rId173"/>
    <p:sldId id="467" r:id="rId174"/>
    <p:sldId id="469" r:id="rId175"/>
    <p:sldId id="470" r:id="rId176"/>
    <p:sldId id="474" r:id="rId177"/>
    <p:sldId id="481" r:id="rId178"/>
    <p:sldId id="482" r:id="rId179"/>
    <p:sldId id="483" r:id="rId180"/>
    <p:sldId id="479" r:id="rId181"/>
    <p:sldId id="486" r:id="rId182"/>
    <p:sldId id="489" r:id="rId183"/>
    <p:sldId id="491" r:id="rId184"/>
    <p:sldId id="521" r:id="rId185"/>
    <p:sldId id="522" r:id="rId186"/>
    <p:sldId id="475" r:id="rId187"/>
    <p:sldId id="524" r:id="rId188"/>
    <p:sldId id="476" r:id="rId189"/>
    <p:sldId id="477" r:id="rId190"/>
    <p:sldId id="512" r:id="rId191"/>
    <p:sldId id="513" r:id="rId192"/>
    <p:sldId id="514" r:id="rId193"/>
    <p:sldId id="478" r:id="rId194"/>
    <p:sldId id="492" r:id="rId195"/>
    <p:sldId id="523" r:id="rId196"/>
    <p:sldId id="493" r:id="rId197"/>
    <p:sldId id="511" r:id="rId198"/>
    <p:sldId id="494" r:id="rId199"/>
    <p:sldId id="496" r:id="rId200"/>
    <p:sldId id="497" r:id="rId201"/>
    <p:sldId id="498" r:id="rId202"/>
    <p:sldId id="501" r:id="rId203"/>
    <p:sldId id="500" r:id="rId204"/>
    <p:sldId id="504" r:id="rId205"/>
    <p:sldId id="525" r:id="rId206"/>
    <p:sldId id="526" r:id="rId207"/>
    <p:sldId id="527" r:id="rId208"/>
    <p:sldId id="529" r:id="rId209"/>
    <p:sldId id="531" r:id="rId210"/>
    <p:sldId id="532" r:id="rId211"/>
    <p:sldId id="533" r:id="rId212"/>
    <p:sldId id="534" r:id="rId213"/>
    <p:sldId id="535" r:id="rId214"/>
    <p:sldId id="536" r:id="rId215"/>
    <p:sldId id="505" r:id="rId216"/>
    <p:sldId id="506" r:id="rId217"/>
    <p:sldId id="507" r:id="rId218"/>
    <p:sldId id="508" r:id="rId219"/>
    <p:sldId id="551" r:id="rId220"/>
    <p:sldId id="552" r:id="rId221"/>
    <p:sldId id="509" r:id="rId222"/>
    <p:sldId id="537" r:id="rId223"/>
    <p:sldId id="540" r:id="rId224"/>
    <p:sldId id="543" r:id="rId225"/>
    <p:sldId id="544" r:id="rId226"/>
    <p:sldId id="553" r:id="rId227"/>
    <p:sldId id="559" r:id="rId228"/>
    <p:sldId id="558" r:id="rId229"/>
    <p:sldId id="557" r:id="rId230"/>
    <p:sldId id="545" r:id="rId231"/>
    <p:sldId id="547" r:id="rId232"/>
    <p:sldId id="548" r:id="rId233"/>
    <p:sldId id="549" r:id="rId234"/>
    <p:sldId id="573" r:id="rId235"/>
    <p:sldId id="574" r:id="rId236"/>
    <p:sldId id="575" r:id="rId237"/>
    <p:sldId id="576" r:id="rId238"/>
    <p:sldId id="555" r:id="rId239"/>
    <p:sldId id="556" r:id="rId240"/>
    <p:sldId id="561" r:id="rId241"/>
    <p:sldId id="562" r:id="rId242"/>
    <p:sldId id="563" r:id="rId243"/>
    <p:sldId id="584" r:id="rId244"/>
    <p:sldId id="585" r:id="rId245"/>
    <p:sldId id="572" r:id="rId246"/>
    <p:sldId id="564" r:id="rId247"/>
    <p:sldId id="571" r:id="rId248"/>
    <p:sldId id="565" r:id="rId249"/>
    <p:sldId id="594" r:id="rId250"/>
    <p:sldId id="595" r:id="rId251"/>
    <p:sldId id="566" r:id="rId252"/>
    <p:sldId id="567" r:id="rId253"/>
    <p:sldId id="568" r:id="rId254"/>
    <p:sldId id="569" r:id="rId255"/>
    <p:sldId id="570" r:id="rId256"/>
    <p:sldId id="577" r:id="rId257"/>
    <p:sldId id="578" r:id="rId258"/>
    <p:sldId id="597" r:id="rId259"/>
    <p:sldId id="596" r:id="rId260"/>
    <p:sldId id="579" r:id="rId261"/>
    <p:sldId id="580" r:id="rId262"/>
    <p:sldId id="581" r:id="rId263"/>
    <p:sldId id="582" r:id="rId264"/>
    <p:sldId id="587" r:id="rId265"/>
    <p:sldId id="592" r:id="rId266"/>
    <p:sldId id="598" r:id="rId267"/>
    <p:sldId id="600" r:id="rId268"/>
    <p:sldId id="601" r:id="rId269"/>
    <p:sldId id="602" r:id="rId270"/>
    <p:sldId id="603" r:id="rId271"/>
    <p:sldId id="588" r:id="rId272"/>
    <p:sldId id="621" r:id="rId273"/>
    <p:sldId id="622" r:id="rId274"/>
    <p:sldId id="590" r:id="rId275"/>
    <p:sldId id="593" r:id="rId276"/>
    <p:sldId id="604" r:id="rId277"/>
    <p:sldId id="606" r:id="rId278"/>
    <p:sldId id="607" r:id="rId279"/>
    <p:sldId id="626" r:id="rId280"/>
    <p:sldId id="627" r:id="rId281"/>
    <p:sldId id="608" r:id="rId282"/>
    <p:sldId id="609" r:id="rId283"/>
    <p:sldId id="625" r:id="rId284"/>
    <p:sldId id="610" r:id="rId285"/>
    <p:sldId id="611" r:id="rId286"/>
    <p:sldId id="613" r:id="rId287"/>
    <p:sldId id="615" r:id="rId288"/>
    <p:sldId id="629" r:id="rId289"/>
    <p:sldId id="612" r:id="rId290"/>
    <p:sldId id="618" r:id="rId291"/>
    <p:sldId id="619" r:id="rId292"/>
    <p:sldId id="624" r:id="rId293"/>
    <p:sldId id="620" r:id="rId294"/>
    <p:sldId id="617" r:id="rId295"/>
    <p:sldId id="623" r:id="rId296"/>
    <p:sldId id="630" r:id="rId297"/>
    <p:sldId id="631" r:id="rId298"/>
    <p:sldId id="632" r:id="rId299"/>
    <p:sldId id="633" r:id="rId300"/>
    <p:sldId id="634" r:id="rId301"/>
    <p:sldId id="636" r:id="rId302"/>
    <p:sldId id="635" r:id="rId303"/>
    <p:sldId id="660" r:id="rId304"/>
    <p:sldId id="663" r:id="rId305"/>
    <p:sldId id="637" r:id="rId306"/>
    <p:sldId id="638" r:id="rId307"/>
    <p:sldId id="639" r:id="rId308"/>
    <p:sldId id="640" r:id="rId309"/>
    <p:sldId id="641" r:id="rId310"/>
    <p:sldId id="643" r:id="rId311"/>
    <p:sldId id="664" r:id="rId312"/>
    <p:sldId id="665" r:id="rId313"/>
    <p:sldId id="644" r:id="rId314"/>
    <p:sldId id="645" r:id="rId315"/>
    <p:sldId id="646" r:id="rId316"/>
    <p:sldId id="666" r:id="rId317"/>
    <p:sldId id="647" r:id="rId318"/>
    <p:sldId id="648" r:id="rId319"/>
    <p:sldId id="650" r:id="rId320"/>
    <p:sldId id="667" r:id="rId321"/>
    <p:sldId id="651" r:id="rId322"/>
    <p:sldId id="656" r:id="rId323"/>
    <p:sldId id="658" r:id="rId324"/>
    <p:sldId id="652" r:id="rId325"/>
    <p:sldId id="653" r:id="rId326"/>
    <p:sldId id="654" r:id="rId327"/>
    <p:sldId id="655" r:id="rId328"/>
    <p:sldId id="649" r:id="rId329"/>
    <p:sldId id="668" r:id="rId330"/>
    <p:sldId id="669" r:id="rId331"/>
    <p:sldId id="670" r:id="rId332"/>
    <p:sldId id="672" r:id="rId333"/>
    <p:sldId id="673" r:id="rId334"/>
    <p:sldId id="676" r:id="rId335"/>
    <p:sldId id="678" r:id="rId336"/>
    <p:sldId id="679" r:id="rId337"/>
    <p:sldId id="682" r:id="rId338"/>
    <p:sldId id="683" r:id="rId339"/>
    <p:sldId id="684" r:id="rId340"/>
    <p:sldId id="671" r:id="rId341"/>
    <p:sldId id="685" r:id="rId342"/>
    <p:sldId id="686" r:id="rId343"/>
    <p:sldId id="687" r:id="rId344"/>
    <p:sldId id="688" r:id="rId345"/>
    <p:sldId id="695" r:id="rId346"/>
    <p:sldId id="689" r:id="rId347"/>
    <p:sldId id="690" r:id="rId348"/>
    <p:sldId id="691" r:id="rId349"/>
    <p:sldId id="693" r:id="rId350"/>
    <p:sldId id="692" r:id="rId351"/>
    <p:sldId id="694" r:id="rId352"/>
    <p:sldId id="696" r:id="rId353"/>
    <p:sldId id="698" r:id="rId354"/>
    <p:sldId id="699" r:id="rId355"/>
    <p:sldId id="700" r:id="rId356"/>
    <p:sldId id="701" r:id="rId357"/>
    <p:sldId id="702" r:id="rId358"/>
    <p:sldId id="703" r:id="rId359"/>
    <p:sldId id="704" r:id="rId360"/>
    <p:sldId id="706" r:id="rId361"/>
    <p:sldId id="707" r:id="rId362"/>
    <p:sldId id="708" r:id="rId36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05F2C04-C923-438B-8C0F-E0CD2BADF298}">
      <wppc:fontMis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857D"/>
    <a:srgbClr val="73B3CD"/>
    <a:srgbClr val="DCDCDC"/>
    <a:srgbClr val="F0F0F0"/>
    <a:srgbClr val="E6E6E6"/>
    <a:srgbClr val="C8C8C8"/>
    <a:srgbClr val="FFFFFF"/>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78" d="100"/>
          <a:sy n="78" d="100"/>
        </p:scale>
        <p:origin x="654" y="54"/>
      </p:cViewPr>
      <p:guideLst>
        <p:guide orient="horz" pos="2150"/>
        <p:guide pos="3879"/>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7" Type="http://schemas.openxmlformats.org/officeDocument/2006/relationships/tableStyles" Target="tableStyles.xml"/><Relationship Id="rId366" Type="http://schemas.openxmlformats.org/officeDocument/2006/relationships/viewProps" Target="viewProps.xml"/><Relationship Id="rId365" Type="http://schemas.openxmlformats.org/officeDocument/2006/relationships/presProps" Target="presProps.xml"/><Relationship Id="rId364" Type="http://schemas.openxmlformats.org/officeDocument/2006/relationships/handoutMaster" Target="handoutMasters/handoutMaster1.xml"/><Relationship Id="rId363" Type="http://schemas.openxmlformats.org/officeDocument/2006/relationships/slide" Target="slides/slide360.xml"/><Relationship Id="rId362" Type="http://schemas.openxmlformats.org/officeDocument/2006/relationships/slide" Target="slides/slide359.xml"/><Relationship Id="rId361" Type="http://schemas.openxmlformats.org/officeDocument/2006/relationships/slide" Target="slides/slide358.xml"/><Relationship Id="rId360" Type="http://schemas.openxmlformats.org/officeDocument/2006/relationships/slide" Target="slides/slide357.xml"/><Relationship Id="rId36" Type="http://schemas.openxmlformats.org/officeDocument/2006/relationships/slide" Target="slides/slide33.xml"/><Relationship Id="rId359" Type="http://schemas.openxmlformats.org/officeDocument/2006/relationships/slide" Target="slides/slide356.xml"/><Relationship Id="rId358" Type="http://schemas.openxmlformats.org/officeDocument/2006/relationships/slide" Target="slides/slide355.xml"/><Relationship Id="rId357" Type="http://schemas.openxmlformats.org/officeDocument/2006/relationships/slide" Target="slides/slide354.xml"/><Relationship Id="rId356" Type="http://schemas.openxmlformats.org/officeDocument/2006/relationships/slide" Target="slides/slide353.xml"/><Relationship Id="rId355" Type="http://schemas.openxmlformats.org/officeDocument/2006/relationships/slide" Target="slides/slide352.xml"/><Relationship Id="rId354" Type="http://schemas.openxmlformats.org/officeDocument/2006/relationships/slide" Target="slides/slide351.xml"/><Relationship Id="rId353" Type="http://schemas.openxmlformats.org/officeDocument/2006/relationships/slide" Target="slides/slide350.xml"/><Relationship Id="rId352" Type="http://schemas.openxmlformats.org/officeDocument/2006/relationships/slide" Target="slides/slide349.xml"/><Relationship Id="rId351" Type="http://schemas.openxmlformats.org/officeDocument/2006/relationships/slide" Target="slides/slide348.xml"/><Relationship Id="rId350" Type="http://schemas.openxmlformats.org/officeDocument/2006/relationships/slide" Target="slides/slide347.xml"/><Relationship Id="rId35" Type="http://schemas.openxmlformats.org/officeDocument/2006/relationships/slide" Target="slides/slide32.xml"/><Relationship Id="rId349" Type="http://schemas.openxmlformats.org/officeDocument/2006/relationships/slide" Target="slides/slide346.xml"/><Relationship Id="rId348" Type="http://schemas.openxmlformats.org/officeDocument/2006/relationships/slide" Target="slides/slide345.xml"/><Relationship Id="rId347" Type="http://schemas.openxmlformats.org/officeDocument/2006/relationships/slide" Target="slides/slide344.xml"/><Relationship Id="rId346" Type="http://schemas.openxmlformats.org/officeDocument/2006/relationships/slide" Target="slides/slide343.xml"/><Relationship Id="rId345" Type="http://schemas.openxmlformats.org/officeDocument/2006/relationships/slide" Target="slides/slide342.xml"/><Relationship Id="rId344" Type="http://schemas.openxmlformats.org/officeDocument/2006/relationships/slide" Target="slides/slide341.xml"/><Relationship Id="rId343" Type="http://schemas.openxmlformats.org/officeDocument/2006/relationships/slide" Target="slides/slide340.xml"/><Relationship Id="rId342" Type="http://schemas.openxmlformats.org/officeDocument/2006/relationships/slide" Target="slides/slide339.xml"/><Relationship Id="rId341" Type="http://schemas.openxmlformats.org/officeDocument/2006/relationships/slide" Target="slides/slide338.xml"/><Relationship Id="rId340" Type="http://schemas.openxmlformats.org/officeDocument/2006/relationships/slide" Target="slides/slide337.xml"/><Relationship Id="rId34" Type="http://schemas.openxmlformats.org/officeDocument/2006/relationships/slide" Target="slides/slide31.xml"/><Relationship Id="rId339" Type="http://schemas.openxmlformats.org/officeDocument/2006/relationships/slide" Target="slides/slide336.xml"/><Relationship Id="rId338" Type="http://schemas.openxmlformats.org/officeDocument/2006/relationships/slide" Target="slides/slide335.xml"/><Relationship Id="rId337" Type="http://schemas.openxmlformats.org/officeDocument/2006/relationships/slide" Target="slides/slide334.xml"/><Relationship Id="rId336" Type="http://schemas.openxmlformats.org/officeDocument/2006/relationships/slide" Target="slides/slide333.xml"/><Relationship Id="rId335" Type="http://schemas.openxmlformats.org/officeDocument/2006/relationships/slide" Target="slides/slide332.xml"/><Relationship Id="rId334" Type="http://schemas.openxmlformats.org/officeDocument/2006/relationships/slide" Target="slides/slide331.xml"/><Relationship Id="rId333" Type="http://schemas.openxmlformats.org/officeDocument/2006/relationships/slide" Target="slides/slide330.xml"/><Relationship Id="rId332" Type="http://schemas.openxmlformats.org/officeDocument/2006/relationships/slide" Target="slides/slide329.xml"/><Relationship Id="rId331" Type="http://schemas.openxmlformats.org/officeDocument/2006/relationships/slide" Target="slides/slide328.xml"/><Relationship Id="rId330" Type="http://schemas.openxmlformats.org/officeDocument/2006/relationships/slide" Target="slides/slide327.xml"/><Relationship Id="rId33" Type="http://schemas.openxmlformats.org/officeDocument/2006/relationships/slide" Target="slides/slide30.xml"/><Relationship Id="rId329" Type="http://schemas.openxmlformats.org/officeDocument/2006/relationships/slide" Target="slides/slide326.xml"/><Relationship Id="rId328" Type="http://schemas.openxmlformats.org/officeDocument/2006/relationships/slide" Target="slides/slide325.xml"/><Relationship Id="rId327" Type="http://schemas.openxmlformats.org/officeDocument/2006/relationships/slide" Target="slides/slide324.xml"/><Relationship Id="rId326" Type="http://schemas.openxmlformats.org/officeDocument/2006/relationships/slide" Target="slides/slide323.xml"/><Relationship Id="rId325" Type="http://schemas.openxmlformats.org/officeDocument/2006/relationships/slide" Target="slides/slide322.xml"/><Relationship Id="rId324" Type="http://schemas.openxmlformats.org/officeDocument/2006/relationships/slide" Target="slides/slide321.xml"/><Relationship Id="rId323" Type="http://schemas.openxmlformats.org/officeDocument/2006/relationships/slide" Target="slides/slide320.xml"/><Relationship Id="rId322" Type="http://schemas.openxmlformats.org/officeDocument/2006/relationships/slide" Target="slides/slide319.xml"/><Relationship Id="rId321" Type="http://schemas.openxmlformats.org/officeDocument/2006/relationships/slide" Target="slides/slide318.xml"/><Relationship Id="rId320" Type="http://schemas.openxmlformats.org/officeDocument/2006/relationships/slide" Target="slides/slide317.xml"/><Relationship Id="rId32" Type="http://schemas.openxmlformats.org/officeDocument/2006/relationships/slide" Target="slides/slide29.xml"/><Relationship Id="rId319" Type="http://schemas.openxmlformats.org/officeDocument/2006/relationships/slide" Target="slides/slide316.xml"/><Relationship Id="rId318" Type="http://schemas.openxmlformats.org/officeDocument/2006/relationships/slide" Target="slides/slide315.xml"/><Relationship Id="rId317" Type="http://schemas.openxmlformats.org/officeDocument/2006/relationships/slide" Target="slides/slide314.xml"/><Relationship Id="rId316" Type="http://schemas.openxmlformats.org/officeDocument/2006/relationships/slide" Target="slides/slide313.xml"/><Relationship Id="rId315" Type="http://schemas.openxmlformats.org/officeDocument/2006/relationships/slide" Target="slides/slide312.xml"/><Relationship Id="rId314" Type="http://schemas.openxmlformats.org/officeDocument/2006/relationships/slide" Target="slides/slide311.xml"/><Relationship Id="rId313" Type="http://schemas.openxmlformats.org/officeDocument/2006/relationships/slide" Target="slides/slide310.xml"/><Relationship Id="rId312" Type="http://schemas.openxmlformats.org/officeDocument/2006/relationships/slide" Target="slides/slide309.xml"/><Relationship Id="rId311" Type="http://schemas.openxmlformats.org/officeDocument/2006/relationships/slide" Target="slides/slide308.xml"/><Relationship Id="rId310" Type="http://schemas.openxmlformats.org/officeDocument/2006/relationships/slide" Target="slides/slide307.xml"/><Relationship Id="rId31" Type="http://schemas.openxmlformats.org/officeDocument/2006/relationships/slide" Target="slides/slide28.xml"/><Relationship Id="rId309" Type="http://schemas.openxmlformats.org/officeDocument/2006/relationships/slide" Target="slides/slide306.xml"/><Relationship Id="rId308" Type="http://schemas.openxmlformats.org/officeDocument/2006/relationships/slide" Target="slides/slide305.xml"/><Relationship Id="rId307" Type="http://schemas.openxmlformats.org/officeDocument/2006/relationships/slide" Target="slides/slide304.xml"/><Relationship Id="rId306" Type="http://schemas.openxmlformats.org/officeDocument/2006/relationships/slide" Target="slides/slide303.xml"/><Relationship Id="rId305" Type="http://schemas.openxmlformats.org/officeDocument/2006/relationships/slide" Target="slides/slide302.xml"/><Relationship Id="rId304" Type="http://schemas.openxmlformats.org/officeDocument/2006/relationships/slide" Target="slides/slide301.xml"/><Relationship Id="rId303" Type="http://schemas.openxmlformats.org/officeDocument/2006/relationships/slide" Target="slides/slide300.xml"/><Relationship Id="rId302" Type="http://schemas.openxmlformats.org/officeDocument/2006/relationships/slide" Target="slides/slide299.xml"/><Relationship Id="rId301" Type="http://schemas.openxmlformats.org/officeDocument/2006/relationships/slide" Target="slides/slide298.xml"/><Relationship Id="rId300" Type="http://schemas.openxmlformats.org/officeDocument/2006/relationships/slide" Target="slides/slide297.xml"/><Relationship Id="rId30" Type="http://schemas.openxmlformats.org/officeDocument/2006/relationships/slide" Target="slides/slide27.xml"/><Relationship Id="rId3" Type="http://schemas.openxmlformats.org/officeDocument/2006/relationships/slide" Target="slides/slide1.xml"/><Relationship Id="rId299" Type="http://schemas.openxmlformats.org/officeDocument/2006/relationships/slide" Target="slides/slide296.xml"/><Relationship Id="rId298" Type="http://schemas.openxmlformats.org/officeDocument/2006/relationships/slide" Target="slides/slide295.xml"/><Relationship Id="rId297" Type="http://schemas.openxmlformats.org/officeDocument/2006/relationships/slide" Target="slides/slide294.xml"/><Relationship Id="rId296" Type="http://schemas.openxmlformats.org/officeDocument/2006/relationships/slide" Target="slides/slide293.xml"/><Relationship Id="rId295" Type="http://schemas.openxmlformats.org/officeDocument/2006/relationships/slide" Target="slides/slide292.xml"/><Relationship Id="rId294" Type="http://schemas.openxmlformats.org/officeDocument/2006/relationships/slide" Target="slides/slide291.xml"/><Relationship Id="rId293" Type="http://schemas.openxmlformats.org/officeDocument/2006/relationships/slide" Target="slides/slide290.xml"/><Relationship Id="rId292" Type="http://schemas.openxmlformats.org/officeDocument/2006/relationships/slide" Target="slides/slide289.xml"/><Relationship Id="rId291" Type="http://schemas.openxmlformats.org/officeDocument/2006/relationships/slide" Target="slides/slide288.xml"/><Relationship Id="rId290" Type="http://schemas.openxmlformats.org/officeDocument/2006/relationships/slide" Target="slides/slide287.xml"/><Relationship Id="rId29" Type="http://schemas.openxmlformats.org/officeDocument/2006/relationships/slide" Target="slides/slide26.xml"/><Relationship Id="rId289" Type="http://schemas.openxmlformats.org/officeDocument/2006/relationships/slide" Target="slides/slide286.xml"/><Relationship Id="rId288" Type="http://schemas.openxmlformats.org/officeDocument/2006/relationships/slide" Target="slides/slide285.xml"/><Relationship Id="rId287" Type="http://schemas.openxmlformats.org/officeDocument/2006/relationships/slide" Target="slides/slide284.xml"/><Relationship Id="rId286" Type="http://schemas.openxmlformats.org/officeDocument/2006/relationships/slide" Target="slides/slide283.xml"/><Relationship Id="rId285" Type="http://schemas.openxmlformats.org/officeDocument/2006/relationships/slide" Target="slides/slide282.xml"/><Relationship Id="rId284" Type="http://schemas.openxmlformats.org/officeDocument/2006/relationships/slide" Target="slides/slide281.xml"/><Relationship Id="rId283" Type="http://schemas.openxmlformats.org/officeDocument/2006/relationships/slide" Target="slides/slide280.xml"/><Relationship Id="rId282" Type="http://schemas.openxmlformats.org/officeDocument/2006/relationships/slide" Target="slides/slide279.xml"/><Relationship Id="rId281" Type="http://schemas.openxmlformats.org/officeDocument/2006/relationships/slide" Target="slides/slide278.xml"/><Relationship Id="rId280" Type="http://schemas.openxmlformats.org/officeDocument/2006/relationships/slide" Target="slides/slide277.xml"/><Relationship Id="rId28" Type="http://schemas.openxmlformats.org/officeDocument/2006/relationships/slide" Target="slides/slide25.xml"/><Relationship Id="rId279" Type="http://schemas.openxmlformats.org/officeDocument/2006/relationships/slide" Target="slides/slide276.xml"/><Relationship Id="rId278" Type="http://schemas.openxmlformats.org/officeDocument/2006/relationships/slide" Target="slides/slide275.xml"/><Relationship Id="rId277" Type="http://schemas.openxmlformats.org/officeDocument/2006/relationships/slide" Target="slides/slide274.xml"/><Relationship Id="rId276" Type="http://schemas.openxmlformats.org/officeDocument/2006/relationships/slide" Target="slides/slide273.xml"/><Relationship Id="rId275" Type="http://schemas.openxmlformats.org/officeDocument/2006/relationships/slide" Target="slides/slide272.xml"/><Relationship Id="rId274" Type="http://schemas.openxmlformats.org/officeDocument/2006/relationships/slide" Target="slides/slide271.xml"/><Relationship Id="rId273" Type="http://schemas.openxmlformats.org/officeDocument/2006/relationships/slide" Target="slides/slide270.xml"/><Relationship Id="rId272" Type="http://schemas.openxmlformats.org/officeDocument/2006/relationships/slide" Target="slides/slide269.xml"/><Relationship Id="rId271" Type="http://schemas.openxmlformats.org/officeDocument/2006/relationships/slide" Target="slides/slide268.xml"/><Relationship Id="rId270" Type="http://schemas.openxmlformats.org/officeDocument/2006/relationships/slide" Target="slides/slide267.xml"/><Relationship Id="rId27" Type="http://schemas.openxmlformats.org/officeDocument/2006/relationships/slide" Target="slides/slide24.xml"/><Relationship Id="rId269" Type="http://schemas.openxmlformats.org/officeDocument/2006/relationships/slide" Target="slides/slide266.xml"/><Relationship Id="rId268" Type="http://schemas.openxmlformats.org/officeDocument/2006/relationships/slide" Target="slides/slide265.xml"/><Relationship Id="rId267" Type="http://schemas.openxmlformats.org/officeDocument/2006/relationships/slide" Target="slides/slide264.xml"/><Relationship Id="rId266" Type="http://schemas.openxmlformats.org/officeDocument/2006/relationships/slide" Target="slides/slide263.xml"/><Relationship Id="rId265" Type="http://schemas.openxmlformats.org/officeDocument/2006/relationships/slide" Target="slides/slide262.xml"/><Relationship Id="rId264" Type="http://schemas.openxmlformats.org/officeDocument/2006/relationships/slide" Target="slides/slide261.xml"/><Relationship Id="rId263" Type="http://schemas.openxmlformats.org/officeDocument/2006/relationships/slide" Target="slides/slide260.xml"/><Relationship Id="rId262" Type="http://schemas.openxmlformats.org/officeDocument/2006/relationships/slide" Target="slides/slide259.xml"/><Relationship Id="rId261" Type="http://schemas.openxmlformats.org/officeDocument/2006/relationships/slide" Target="slides/slide258.xml"/><Relationship Id="rId260" Type="http://schemas.openxmlformats.org/officeDocument/2006/relationships/slide" Target="slides/slide257.xml"/><Relationship Id="rId26" Type="http://schemas.openxmlformats.org/officeDocument/2006/relationships/slide" Target="slides/slide23.xml"/><Relationship Id="rId259" Type="http://schemas.openxmlformats.org/officeDocument/2006/relationships/slide" Target="slides/slide256.xml"/><Relationship Id="rId258" Type="http://schemas.openxmlformats.org/officeDocument/2006/relationships/slide" Target="slides/slide255.xml"/><Relationship Id="rId257" Type="http://schemas.openxmlformats.org/officeDocument/2006/relationships/slide" Target="slides/slide254.xml"/><Relationship Id="rId256" Type="http://schemas.openxmlformats.org/officeDocument/2006/relationships/slide" Target="slides/slide253.xml"/><Relationship Id="rId255" Type="http://schemas.openxmlformats.org/officeDocument/2006/relationships/slide" Target="slides/slide252.xml"/><Relationship Id="rId254" Type="http://schemas.openxmlformats.org/officeDocument/2006/relationships/slide" Target="slides/slide251.xml"/><Relationship Id="rId253" Type="http://schemas.openxmlformats.org/officeDocument/2006/relationships/slide" Target="slides/slide250.xml"/><Relationship Id="rId252" Type="http://schemas.openxmlformats.org/officeDocument/2006/relationships/slide" Target="slides/slide249.xml"/><Relationship Id="rId251" Type="http://schemas.openxmlformats.org/officeDocument/2006/relationships/slide" Target="slides/slide248.xml"/><Relationship Id="rId250" Type="http://schemas.openxmlformats.org/officeDocument/2006/relationships/slide" Target="slides/slide247.xml"/><Relationship Id="rId25" Type="http://schemas.openxmlformats.org/officeDocument/2006/relationships/slide" Target="slides/slide22.xml"/><Relationship Id="rId249" Type="http://schemas.openxmlformats.org/officeDocument/2006/relationships/slide" Target="slides/slide246.xml"/><Relationship Id="rId248" Type="http://schemas.openxmlformats.org/officeDocument/2006/relationships/slide" Target="slides/slide245.xml"/><Relationship Id="rId247" Type="http://schemas.openxmlformats.org/officeDocument/2006/relationships/slide" Target="slides/slide244.xml"/><Relationship Id="rId246" Type="http://schemas.openxmlformats.org/officeDocument/2006/relationships/slide" Target="slides/slide243.xml"/><Relationship Id="rId245" Type="http://schemas.openxmlformats.org/officeDocument/2006/relationships/slide" Target="slides/slide242.xml"/><Relationship Id="rId244" Type="http://schemas.openxmlformats.org/officeDocument/2006/relationships/slide" Target="slides/slide241.xml"/><Relationship Id="rId243" Type="http://schemas.openxmlformats.org/officeDocument/2006/relationships/slide" Target="slides/slide240.xml"/><Relationship Id="rId242" Type="http://schemas.openxmlformats.org/officeDocument/2006/relationships/slide" Target="slides/slide239.xml"/><Relationship Id="rId241" Type="http://schemas.openxmlformats.org/officeDocument/2006/relationships/slide" Target="slides/slide238.xml"/><Relationship Id="rId240" Type="http://schemas.openxmlformats.org/officeDocument/2006/relationships/slide" Target="slides/slide237.xml"/><Relationship Id="rId24" Type="http://schemas.openxmlformats.org/officeDocument/2006/relationships/slide" Target="slides/slide21.xml"/><Relationship Id="rId239" Type="http://schemas.openxmlformats.org/officeDocument/2006/relationships/slide" Target="slides/slide236.xml"/><Relationship Id="rId238" Type="http://schemas.openxmlformats.org/officeDocument/2006/relationships/slide" Target="slides/slide235.xml"/><Relationship Id="rId237" Type="http://schemas.openxmlformats.org/officeDocument/2006/relationships/slide" Target="slides/slide234.xml"/><Relationship Id="rId236" Type="http://schemas.openxmlformats.org/officeDocument/2006/relationships/slide" Target="slides/slide233.xml"/><Relationship Id="rId235" Type="http://schemas.openxmlformats.org/officeDocument/2006/relationships/slide" Target="slides/slide232.xml"/><Relationship Id="rId234" Type="http://schemas.openxmlformats.org/officeDocument/2006/relationships/slide" Target="slides/slide231.xml"/><Relationship Id="rId233" Type="http://schemas.openxmlformats.org/officeDocument/2006/relationships/slide" Target="slides/slide230.xml"/><Relationship Id="rId232" Type="http://schemas.openxmlformats.org/officeDocument/2006/relationships/slide" Target="slides/slide229.xml"/><Relationship Id="rId231" Type="http://schemas.openxmlformats.org/officeDocument/2006/relationships/slide" Target="slides/slide228.xml"/><Relationship Id="rId230" Type="http://schemas.openxmlformats.org/officeDocument/2006/relationships/slide" Target="slides/slide227.xml"/><Relationship Id="rId23" Type="http://schemas.openxmlformats.org/officeDocument/2006/relationships/slide" Target="slides/slide20.xml"/><Relationship Id="rId229" Type="http://schemas.openxmlformats.org/officeDocument/2006/relationships/slide" Target="slides/slide226.xml"/><Relationship Id="rId228" Type="http://schemas.openxmlformats.org/officeDocument/2006/relationships/slide" Target="slides/slide225.xml"/><Relationship Id="rId227" Type="http://schemas.openxmlformats.org/officeDocument/2006/relationships/slide" Target="slides/slide224.xml"/><Relationship Id="rId226" Type="http://schemas.openxmlformats.org/officeDocument/2006/relationships/slide" Target="slides/slide223.xml"/><Relationship Id="rId225" Type="http://schemas.openxmlformats.org/officeDocument/2006/relationships/slide" Target="slides/slide222.xml"/><Relationship Id="rId224" Type="http://schemas.openxmlformats.org/officeDocument/2006/relationships/slide" Target="slides/slide221.xml"/><Relationship Id="rId223" Type="http://schemas.openxmlformats.org/officeDocument/2006/relationships/slide" Target="slides/slide220.xml"/><Relationship Id="rId222" Type="http://schemas.openxmlformats.org/officeDocument/2006/relationships/slide" Target="slides/slide219.xml"/><Relationship Id="rId221" Type="http://schemas.openxmlformats.org/officeDocument/2006/relationships/slide" Target="slides/slide218.xml"/><Relationship Id="rId220" Type="http://schemas.openxmlformats.org/officeDocument/2006/relationships/slide" Target="slides/slide217.xml"/><Relationship Id="rId22" Type="http://schemas.openxmlformats.org/officeDocument/2006/relationships/slide" Target="slides/slide19.xml"/><Relationship Id="rId219" Type="http://schemas.openxmlformats.org/officeDocument/2006/relationships/slide" Target="slides/slide216.xml"/><Relationship Id="rId218" Type="http://schemas.openxmlformats.org/officeDocument/2006/relationships/slide" Target="slides/slide215.xml"/><Relationship Id="rId217" Type="http://schemas.openxmlformats.org/officeDocument/2006/relationships/slide" Target="slides/slide214.xml"/><Relationship Id="rId216" Type="http://schemas.openxmlformats.org/officeDocument/2006/relationships/slide" Target="slides/slide213.xml"/><Relationship Id="rId215" Type="http://schemas.openxmlformats.org/officeDocument/2006/relationships/slide" Target="slides/slide212.xml"/><Relationship Id="rId214" Type="http://schemas.openxmlformats.org/officeDocument/2006/relationships/slide" Target="slides/slide211.xml"/><Relationship Id="rId213" Type="http://schemas.openxmlformats.org/officeDocument/2006/relationships/slide" Target="slides/slide210.xml"/><Relationship Id="rId212" Type="http://schemas.openxmlformats.org/officeDocument/2006/relationships/slide" Target="slides/slide209.xml"/><Relationship Id="rId211" Type="http://schemas.openxmlformats.org/officeDocument/2006/relationships/slide" Target="slides/slide208.xml"/><Relationship Id="rId210" Type="http://schemas.openxmlformats.org/officeDocument/2006/relationships/slide" Target="slides/slide207.xml"/><Relationship Id="rId21" Type="http://schemas.openxmlformats.org/officeDocument/2006/relationships/slide" Target="slides/slide18.xml"/><Relationship Id="rId209" Type="http://schemas.openxmlformats.org/officeDocument/2006/relationships/slide" Target="slides/slide206.xml"/><Relationship Id="rId208" Type="http://schemas.openxmlformats.org/officeDocument/2006/relationships/slide" Target="slides/slide205.xml"/><Relationship Id="rId207" Type="http://schemas.openxmlformats.org/officeDocument/2006/relationships/slide" Target="slides/slide204.xml"/><Relationship Id="rId206" Type="http://schemas.openxmlformats.org/officeDocument/2006/relationships/slide" Target="slides/slide203.xml"/><Relationship Id="rId205" Type="http://schemas.openxmlformats.org/officeDocument/2006/relationships/slide" Target="slides/slide202.xml"/><Relationship Id="rId204" Type="http://schemas.openxmlformats.org/officeDocument/2006/relationships/slide" Target="slides/slide201.xml"/><Relationship Id="rId203" Type="http://schemas.openxmlformats.org/officeDocument/2006/relationships/slide" Target="slides/slide200.xml"/><Relationship Id="rId202" Type="http://schemas.openxmlformats.org/officeDocument/2006/relationships/slide" Target="slides/slide199.xml"/><Relationship Id="rId201" Type="http://schemas.openxmlformats.org/officeDocument/2006/relationships/slide" Target="slides/slide198.xml"/><Relationship Id="rId200" Type="http://schemas.openxmlformats.org/officeDocument/2006/relationships/slide" Target="slides/slide197.xml"/><Relationship Id="rId20" Type="http://schemas.openxmlformats.org/officeDocument/2006/relationships/slide" Target="slides/slide17.xml"/><Relationship Id="rId2" Type="http://schemas.openxmlformats.org/officeDocument/2006/relationships/theme" Target="theme/theme1.xml"/><Relationship Id="rId199" Type="http://schemas.openxmlformats.org/officeDocument/2006/relationships/slide" Target="slides/slide196.xml"/><Relationship Id="rId198" Type="http://schemas.openxmlformats.org/officeDocument/2006/relationships/slide" Target="slides/slide195.xml"/><Relationship Id="rId197" Type="http://schemas.openxmlformats.org/officeDocument/2006/relationships/slide" Target="slides/slide194.xml"/><Relationship Id="rId196" Type="http://schemas.openxmlformats.org/officeDocument/2006/relationships/slide" Target="slides/slide193.xml"/><Relationship Id="rId195" Type="http://schemas.openxmlformats.org/officeDocument/2006/relationships/slide" Target="slides/slide192.xml"/><Relationship Id="rId194" Type="http://schemas.openxmlformats.org/officeDocument/2006/relationships/slide" Target="slides/slide191.xml"/><Relationship Id="rId193" Type="http://schemas.openxmlformats.org/officeDocument/2006/relationships/slide" Target="slides/slide190.xml"/><Relationship Id="rId192" Type="http://schemas.openxmlformats.org/officeDocument/2006/relationships/slide" Target="slides/slide189.xml"/><Relationship Id="rId191" Type="http://schemas.openxmlformats.org/officeDocument/2006/relationships/slide" Target="slides/slide188.xml"/><Relationship Id="rId190" Type="http://schemas.openxmlformats.org/officeDocument/2006/relationships/slide" Target="slides/slide187.xml"/><Relationship Id="rId19" Type="http://schemas.openxmlformats.org/officeDocument/2006/relationships/slide" Target="slides/slide16.xml"/><Relationship Id="rId189" Type="http://schemas.openxmlformats.org/officeDocument/2006/relationships/slide" Target="slides/slide186.xml"/><Relationship Id="rId188" Type="http://schemas.openxmlformats.org/officeDocument/2006/relationships/slide" Target="slides/slide185.xml"/><Relationship Id="rId187" Type="http://schemas.openxmlformats.org/officeDocument/2006/relationships/slide" Target="slides/slide184.xml"/><Relationship Id="rId186" Type="http://schemas.openxmlformats.org/officeDocument/2006/relationships/slide" Target="slides/slide183.xml"/><Relationship Id="rId185" Type="http://schemas.openxmlformats.org/officeDocument/2006/relationships/slide" Target="slides/slide182.xml"/><Relationship Id="rId184" Type="http://schemas.openxmlformats.org/officeDocument/2006/relationships/slide" Target="slides/slide181.xml"/><Relationship Id="rId183" Type="http://schemas.openxmlformats.org/officeDocument/2006/relationships/slide" Target="slides/slide180.xml"/><Relationship Id="rId182" Type="http://schemas.openxmlformats.org/officeDocument/2006/relationships/slide" Target="slides/slide179.xml"/><Relationship Id="rId181" Type="http://schemas.openxmlformats.org/officeDocument/2006/relationships/slide" Target="slides/slide178.xml"/><Relationship Id="rId180" Type="http://schemas.openxmlformats.org/officeDocument/2006/relationships/slide" Target="slides/slide177.xml"/><Relationship Id="rId18" Type="http://schemas.openxmlformats.org/officeDocument/2006/relationships/slide" Target="slides/slide15.xml"/><Relationship Id="rId179" Type="http://schemas.openxmlformats.org/officeDocument/2006/relationships/slide" Target="slides/slide176.xml"/><Relationship Id="rId178" Type="http://schemas.openxmlformats.org/officeDocument/2006/relationships/slide" Target="slides/slide175.xml"/><Relationship Id="rId177" Type="http://schemas.openxmlformats.org/officeDocument/2006/relationships/slide" Target="slides/slide174.xml"/><Relationship Id="rId176" Type="http://schemas.openxmlformats.org/officeDocument/2006/relationships/slide" Target="slides/slide173.xml"/><Relationship Id="rId175" Type="http://schemas.openxmlformats.org/officeDocument/2006/relationships/slide" Target="slides/slide172.xml"/><Relationship Id="rId174" Type="http://schemas.openxmlformats.org/officeDocument/2006/relationships/slide" Target="slides/slide171.xml"/><Relationship Id="rId173" Type="http://schemas.openxmlformats.org/officeDocument/2006/relationships/slide" Target="slides/slide170.xml"/><Relationship Id="rId172" Type="http://schemas.openxmlformats.org/officeDocument/2006/relationships/slide" Target="slides/slide169.xml"/><Relationship Id="rId171" Type="http://schemas.openxmlformats.org/officeDocument/2006/relationships/slide" Target="slides/slide168.xml"/><Relationship Id="rId170" Type="http://schemas.openxmlformats.org/officeDocument/2006/relationships/slide" Target="slides/slide167.xml"/><Relationship Id="rId17" Type="http://schemas.openxmlformats.org/officeDocument/2006/relationships/slide" Target="slides/slide14.xml"/><Relationship Id="rId169" Type="http://schemas.openxmlformats.org/officeDocument/2006/relationships/slide" Target="slides/slide166.xml"/><Relationship Id="rId168" Type="http://schemas.openxmlformats.org/officeDocument/2006/relationships/slide" Target="slides/slide165.xml"/><Relationship Id="rId167" Type="http://schemas.openxmlformats.org/officeDocument/2006/relationships/slide" Target="slides/slide164.xml"/><Relationship Id="rId166" Type="http://schemas.openxmlformats.org/officeDocument/2006/relationships/slide" Target="slides/slide163.xml"/><Relationship Id="rId165" Type="http://schemas.openxmlformats.org/officeDocument/2006/relationships/slide" Target="slides/slide162.xml"/><Relationship Id="rId164" Type="http://schemas.openxmlformats.org/officeDocument/2006/relationships/slide" Target="slides/slide161.xml"/><Relationship Id="rId163" Type="http://schemas.openxmlformats.org/officeDocument/2006/relationships/slide" Target="slides/slide160.xml"/><Relationship Id="rId162" Type="http://schemas.openxmlformats.org/officeDocument/2006/relationships/slide" Target="slides/slide159.xml"/><Relationship Id="rId161" Type="http://schemas.openxmlformats.org/officeDocument/2006/relationships/slide" Target="slides/slide158.xml"/><Relationship Id="rId160" Type="http://schemas.openxmlformats.org/officeDocument/2006/relationships/slide" Target="slides/slide157.xml"/><Relationship Id="rId16" Type="http://schemas.openxmlformats.org/officeDocument/2006/relationships/slide" Target="slides/slide13.xml"/><Relationship Id="rId159" Type="http://schemas.openxmlformats.org/officeDocument/2006/relationships/slide" Target="slides/slide156.xml"/><Relationship Id="rId158" Type="http://schemas.openxmlformats.org/officeDocument/2006/relationships/slide" Target="slides/slide155.xml"/><Relationship Id="rId157" Type="http://schemas.openxmlformats.org/officeDocument/2006/relationships/slide" Target="slides/slide154.xml"/><Relationship Id="rId156" Type="http://schemas.openxmlformats.org/officeDocument/2006/relationships/slide" Target="slides/slide153.xml"/><Relationship Id="rId155" Type="http://schemas.openxmlformats.org/officeDocument/2006/relationships/slide" Target="slides/slide152.xml"/><Relationship Id="rId154" Type="http://schemas.openxmlformats.org/officeDocument/2006/relationships/slide" Target="slides/slide151.xml"/><Relationship Id="rId153" Type="http://schemas.openxmlformats.org/officeDocument/2006/relationships/slide" Target="slides/slide150.xml"/><Relationship Id="rId152" Type="http://schemas.openxmlformats.org/officeDocument/2006/relationships/slide" Target="slides/slide149.xml"/><Relationship Id="rId151" Type="http://schemas.openxmlformats.org/officeDocument/2006/relationships/slide" Target="slides/slide148.xml"/><Relationship Id="rId150" Type="http://schemas.openxmlformats.org/officeDocument/2006/relationships/slide" Target="slides/slide147.xml"/><Relationship Id="rId15" Type="http://schemas.openxmlformats.org/officeDocument/2006/relationships/slide" Target="slides/slide12.xml"/><Relationship Id="rId149" Type="http://schemas.openxmlformats.org/officeDocument/2006/relationships/slide" Target="slides/slide146.xml"/><Relationship Id="rId148" Type="http://schemas.openxmlformats.org/officeDocument/2006/relationships/slide" Target="slides/slide145.xml"/><Relationship Id="rId147" Type="http://schemas.openxmlformats.org/officeDocument/2006/relationships/slide" Target="slides/slide144.xml"/><Relationship Id="rId146" Type="http://schemas.openxmlformats.org/officeDocument/2006/relationships/slide" Target="slides/slide143.xml"/><Relationship Id="rId145" Type="http://schemas.openxmlformats.org/officeDocument/2006/relationships/slide" Target="slides/slide142.xml"/><Relationship Id="rId144" Type="http://schemas.openxmlformats.org/officeDocument/2006/relationships/slide" Target="slides/slide141.xml"/><Relationship Id="rId143" Type="http://schemas.openxmlformats.org/officeDocument/2006/relationships/slide" Target="slides/slide140.xml"/><Relationship Id="rId142" Type="http://schemas.openxmlformats.org/officeDocument/2006/relationships/slide" Target="slides/slide139.xml"/><Relationship Id="rId141" Type="http://schemas.openxmlformats.org/officeDocument/2006/relationships/slide" Target="slides/slide138.xml"/><Relationship Id="rId140" Type="http://schemas.openxmlformats.org/officeDocument/2006/relationships/slide" Target="slides/slide137.xml"/><Relationship Id="rId14" Type="http://schemas.openxmlformats.org/officeDocument/2006/relationships/slide" Target="slides/slide11.xml"/><Relationship Id="rId139" Type="http://schemas.openxmlformats.org/officeDocument/2006/relationships/slide" Target="slides/slide136.xml"/><Relationship Id="rId138" Type="http://schemas.openxmlformats.org/officeDocument/2006/relationships/slide" Target="slides/slide135.xml"/><Relationship Id="rId137" Type="http://schemas.openxmlformats.org/officeDocument/2006/relationships/slide" Target="slides/slide134.xml"/><Relationship Id="rId136" Type="http://schemas.openxmlformats.org/officeDocument/2006/relationships/slide" Target="slides/slide133.xml"/><Relationship Id="rId135" Type="http://schemas.openxmlformats.org/officeDocument/2006/relationships/slide" Target="slides/slide132.xml"/><Relationship Id="rId134" Type="http://schemas.openxmlformats.org/officeDocument/2006/relationships/slide" Target="slides/slide131.xml"/><Relationship Id="rId133" Type="http://schemas.openxmlformats.org/officeDocument/2006/relationships/slide" Target="slides/slide130.xml"/><Relationship Id="rId132" Type="http://schemas.openxmlformats.org/officeDocument/2006/relationships/slide" Target="slides/slide129.xml"/><Relationship Id="rId131" Type="http://schemas.openxmlformats.org/officeDocument/2006/relationships/slide" Target="slides/slide128.xml"/><Relationship Id="rId130" Type="http://schemas.openxmlformats.org/officeDocument/2006/relationships/slide" Target="slides/slide127.xml"/><Relationship Id="rId13" Type="http://schemas.openxmlformats.org/officeDocument/2006/relationships/slide" Target="slides/slide10.xml"/><Relationship Id="rId129" Type="http://schemas.openxmlformats.org/officeDocument/2006/relationships/slide" Target="slides/slide126.xml"/><Relationship Id="rId128" Type="http://schemas.openxmlformats.org/officeDocument/2006/relationships/slide" Target="slides/slide125.xml"/><Relationship Id="rId127" Type="http://schemas.openxmlformats.org/officeDocument/2006/relationships/slide" Target="slides/slide124.xml"/><Relationship Id="rId126" Type="http://schemas.openxmlformats.org/officeDocument/2006/relationships/slide" Target="slides/slide123.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_rels/notesSlide10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1.xml"/></Relationships>
</file>

<file path=ppt/notesSlides/_rels/notesSlide10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2.xml"/></Relationships>
</file>

<file path=ppt/notesSlides/_rels/notesSlide10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3.xml"/></Relationships>
</file>

<file path=ppt/notesSlides/_rels/notesSlide10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4.xml"/></Relationships>
</file>

<file path=ppt/notesSlides/_rels/notesSlide10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5.xml"/></Relationships>
</file>

<file path=ppt/notesSlides/_rels/notesSlide10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6.xml"/></Relationships>
</file>

<file path=ppt/notesSlides/_rels/notesSlide10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7.xml"/></Relationships>
</file>

<file path=ppt/notesSlides/_rels/notesSlide10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8.xml"/></Relationships>
</file>

<file path=ppt/notesSlides/_rels/notesSlide10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0.xml"/></Relationships>
</file>

<file path=ppt/notesSlides/_rels/notesSlide1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1.xml"/></Relationships>
</file>

<file path=ppt/notesSlides/_rels/notesSlide1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2.xml"/></Relationships>
</file>

<file path=ppt/notesSlides/_rels/notesSlide1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3.xml"/></Relationships>
</file>

<file path=ppt/notesSlides/_rels/notesSlide1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4.xml"/></Relationships>
</file>

<file path=ppt/notesSlides/_rels/notesSlide1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5.xml"/></Relationships>
</file>

<file path=ppt/notesSlides/_rels/notesSlide1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6.xml"/></Relationships>
</file>

<file path=ppt/notesSlides/_rels/notesSlide1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7.xml"/></Relationships>
</file>

<file path=ppt/notesSlides/_rels/notesSlide1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8.xml"/></Relationships>
</file>

<file path=ppt/notesSlides/_rels/notesSlide1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0.xml"/></Relationships>
</file>

<file path=ppt/notesSlides/_rels/notesSlide1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1.xml"/></Relationships>
</file>

<file path=ppt/notesSlides/_rels/notesSlide1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2.xml"/></Relationships>
</file>

<file path=ppt/notesSlides/_rels/notesSlide1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3.xml"/></Relationships>
</file>

<file path=ppt/notesSlides/_rels/notesSlide1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4.xml"/></Relationships>
</file>

<file path=ppt/notesSlides/_rels/notesSlide1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5.xml"/></Relationships>
</file>

<file path=ppt/notesSlides/_rels/notesSlide1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6.xml"/></Relationships>
</file>

<file path=ppt/notesSlides/_rels/notesSlide1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7.xml"/></Relationships>
</file>

<file path=ppt/notesSlides/_rels/notesSlide1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8.xml"/></Relationships>
</file>

<file path=ppt/notesSlides/_rels/notesSlide1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0.xml"/></Relationships>
</file>

<file path=ppt/notesSlides/_rels/notesSlide1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1.xml"/></Relationships>
</file>

<file path=ppt/notesSlides/_rels/notesSlide1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2.xml"/></Relationships>
</file>

<file path=ppt/notesSlides/_rels/notesSlide1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3.xml"/></Relationships>
</file>

<file path=ppt/notesSlides/_rels/notesSlide1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4.xml"/></Relationships>
</file>

<file path=ppt/notesSlides/_rels/notesSlide1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5.xml"/></Relationships>
</file>

<file path=ppt/notesSlides/_rels/notesSlide1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6.xml"/></Relationships>
</file>

<file path=ppt/notesSlides/_rels/notesSlide1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7.xml"/></Relationships>
</file>

<file path=ppt/notesSlides/_rels/notesSlide1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8.xml"/></Relationships>
</file>

<file path=ppt/notesSlides/_rels/notesSlide1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0.xml"/></Relationships>
</file>

<file path=ppt/notesSlides/_rels/notesSlide1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1.xml"/></Relationships>
</file>

<file path=ppt/notesSlides/_rels/notesSlide1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2.xml"/></Relationships>
</file>

<file path=ppt/notesSlides/_rels/notesSlide1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3.xml"/></Relationships>
</file>

<file path=ppt/notesSlides/_rels/notesSlide1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4.xml"/></Relationships>
</file>

<file path=ppt/notesSlides/_rels/notesSlide1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5.xml"/></Relationships>
</file>

<file path=ppt/notesSlides/_rels/notesSlide1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6.xml"/></Relationships>
</file>

<file path=ppt/notesSlides/_rels/notesSlide1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7.xml"/></Relationships>
</file>

<file path=ppt/notesSlides/_rels/notesSlide1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8.xml"/></Relationships>
</file>

<file path=ppt/notesSlides/_rels/notesSlide1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0.xml"/></Relationships>
</file>

<file path=ppt/notesSlides/_rels/notesSlide1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1.xml"/></Relationships>
</file>

<file path=ppt/notesSlides/_rels/notesSlide1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4.xml"/></Relationships>
</file>

<file path=ppt/notesSlides/_rels/notesSlide1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5.xml"/></Relationships>
</file>

<file path=ppt/notesSlides/_rels/notesSlide1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6.xml"/></Relationships>
</file>

<file path=ppt/notesSlides/_rels/notesSlide1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8.xml"/></Relationships>
</file>

<file path=ppt/notesSlides/_rels/notesSlide1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9.xml"/></Relationships>
</file>

<file path=ppt/notesSlides/_rels/notesSlide1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0.xml"/></Relationships>
</file>

<file path=ppt/notesSlides/_rels/notesSlide1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1.xml"/></Relationships>
</file>

<file path=ppt/notesSlides/_rels/notesSlide1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2.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5.xml"/></Relationships>
</file>

<file path=ppt/notesSlides/_rels/notesSlide1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6.xml"/></Relationships>
</file>

<file path=ppt/notesSlides/_rels/notesSlide1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7.xml"/></Relationships>
</file>

<file path=ppt/notesSlides/_rels/notesSlide1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8.xml"/></Relationships>
</file>

<file path=ppt/notesSlides/_rels/notesSlide1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9.xml"/></Relationships>
</file>

<file path=ppt/notesSlides/_rels/notesSlide1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1.xml"/></Relationships>
</file>

<file path=ppt/notesSlides/_rels/notesSlide1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2.xml"/></Relationships>
</file>

<file path=ppt/notesSlides/_rels/notesSlide1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3.xml"/></Relationships>
</file>

<file path=ppt/notesSlides/_rels/notesSlide1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4.xml"/></Relationships>
</file>

<file path=ppt/notesSlides/_rels/notesSlide1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2.xml"/></Relationships>
</file>

<file path=ppt/notesSlides/_rels/notesSlide1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3.xml"/></Relationships>
</file>

<file path=ppt/notesSlides/_rels/notesSlide1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4.xml"/></Relationships>
</file>

<file path=ppt/notesSlides/_rels/notesSlide1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5.xml"/></Relationships>
</file>

<file path=ppt/notesSlides/_rels/notesSlide1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6.xml"/></Relationships>
</file>

<file path=ppt/notesSlides/_rels/notesSlide1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7.xml"/></Relationships>
</file>

<file path=ppt/notesSlides/_rels/notesSlide1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1.xml"/></Relationships>
</file>

<file path=ppt/notesSlides/_rels/notesSlide1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2.xml"/></Relationships>
</file>

<file path=ppt/notesSlides/_rels/notesSlide1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3.xml"/></Relationships>
</file>

<file path=ppt/notesSlides/_rels/notesSlide1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4.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6.xml"/></Relationships>
</file>

<file path=ppt/notesSlides/_rels/notesSlide1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7.xml"/></Relationships>
</file>

<file path=ppt/notesSlides/_rels/notesSlide1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8.xml"/></Relationships>
</file>

<file path=ppt/notesSlides/_rels/notesSlide1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9.xml"/></Relationships>
</file>

<file path=ppt/notesSlides/_rels/notesSlide1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0.xml"/></Relationships>
</file>

<file path=ppt/notesSlides/_rels/notesSlide1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1.xml"/></Relationships>
</file>

<file path=ppt/notesSlides/_rels/notesSlide1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2.xml"/></Relationships>
</file>

<file path=ppt/notesSlides/_rels/notesSlide1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8.xml"/></Relationships>
</file>

<file path=ppt/notesSlides/_rels/notesSlide1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9.xml"/></Relationships>
</file>

<file path=ppt/notesSlides/_rels/notesSlide1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1.xml"/></Relationships>
</file>

<file path=ppt/notesSlides/_rels/notesSlide1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2.xml"/></Relationships>
</file>

<file path=ppt/notesSlides/_rels/notesSlide1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3.xml"/></Relationships>
</file>

<file path=ppt/notesSlides/_rels/notesSlide1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4.xml"/></Relationships>
</file>

<file path=ppt/notesSlides/_rels/notesSlide1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5.xml"/></Relationships>
</file>

<file path=ppt/notesSlides/_rels/notesSlide1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6.xml"/></Relationships>
</file>

<file path=ppt/notesSlides/_rels/notesSlide1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7.xml"/></Relationships>
</file>

<file path=ppt/notesSlides/_rels/notesSlide1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9.xml"/></Relationships>
</file>

<file path=ppt/notesSlides/_rels/notesSlide1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0.xml"/></Relationships>
</file>

<file path=ppt/notesSlides/_rels/notesSlide19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0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2.xml"/></Relationships>
</file>

<file path=ppt/notesSlides/_rels/notesSlide20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4.xml"/></Relationships>
</file>

<file path=ppt/notesSlides/_rels/notesSlide20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5.xml"/></Relationships>
</file>

<file path=ppt/notesSlides/_rels/notesSlide20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6.xml"/></Relationships>
</file>

<file path=ppt/notesSlides/_rels/notesSlide20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8.xml"/></Relationships>
</file>

<file path=ppt/notesSlides/_rels/notesSlide20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9.xml"/></Relationships>
</file>

<file path=ppt/notesSlides/_rels/notesSlide20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0.xml"/></Relationships>
</file>

<file path=ppt/notesSlides/_rels/notesSlide20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1.xml"/></Relationships>
</file>

<file path=ppt/notesSlides/_rels/notesSlide20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2.xml"/></Relationships>
</file>

<file path=ppt/notesSlides/_rels/notesSlide20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6.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7.xml"/></Relationships>
</file>

<file path=ppt/notesSlides/_rels/notesSlide2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8.xml"/></Relationships>
</file>

<file path=ppt/notesSlides/_rels/notesSlide2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9.xml"/></Relationships>
</file>

<file path=ppt/notesSlides/_rels/notesSlide2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0.xml"/></Relationships>
</file>

<file path=ppt/notesSlides/_rels/notesSlide2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1.xml"/></Relationships>
</file>

<file path=ppt/notesSlides/_rels/notesSlide2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3.xml"/></Relationships>
</file>

<file path=ppt/notesSlides/_rels/notesSlide2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4.xml"/></Relationships>
</file>

<file path=ppt/notesSlides/_rels/notesSlide2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5.xml"/></Relationships>
</file>

<file path=ppt/notesSlides/_rels/notesSlide2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6.xml"/></Relationships>
</file>

<file path=ppt/notesSlides/_rels/notesSlide2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7.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9.xml"/></Relationships>
</file>

<file path=ppt/notesSlides/_rels/notesSlide2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0.xml"/></Relationships>
</file>

<file path=ppt/notesSlides/_rels/notesSlide2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1.xml"/></Relationships>
</file>

<file path=ppt/notesSlides/_rels/notesSlide2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2.xml"/></Relationships>
</file>

<file path=ppt/notesSlides/_rels/notesSlide2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3.xml"/></Relationships>
</file>

<file path=ppt/notesSlides/_rels/notesSlide2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4.xml"/></Relationships>
</file>

<file path=ppt/notesSlides/_rels/notesSlide2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5.xml"/></Relationships>
</file>

<file path=ppt/notesSlides/_rels/notesSlide2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6.xml"/></Relationships>
</file>

<file path=ppt/notesSlides/_rels/notesSlide2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7.xml"/></Relationships>
</file>

<file path=ppt/notesSlides/_rels/notesSlide2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8.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9.xml"/></Relationships>
</file>

<file path=ppt/notesSlides/_rels/notesSlide2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0.xml"/></Relationships>
</file>

<file path=ppt/notesSlides/_rels/notesSlide2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1.xml"/></Relationships>
</file>

<file path=ppt/notesSlides/_rels/notesSlide2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2.xml"/></Relationships>
</file>

<file path=ppt/notesSlides/_rels/notesSlide2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3.xml"/></Relationships>
</file>

<file path=ppt/notesSlides/_rels/notesSlide2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9.xml"/></Relationships>
</file>

<file path=ppt/notesSlides/_rels/notesSlide2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0.xml"/></Relationships>
</file>

<file path=ppt/notesSlides/_rels/notesSlide2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1.xml"/></Relationships>
</file>

<file path=ppt/notesSlides/_rels/notesSlide2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2.xml"/></Relationships>
</file>

<file path=ppt/notesSlides/_rels/notesSlide2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6.xml"/></Relationships>
</file>

<file path=ppt/notesSlides/_rels/notesSlide2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8.xml"/></Relationships>
</file>

<file path=ppt/notesSlides/_rels/notesSlide2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9.xml"/></Relationships>
</file>

<file path=ppt/notesSlides/_rels/notesSlide2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0.xml"/></Relationships>
</file>

<file path=ppt/notesSlides/_rels/notesSlide2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2.xml"/></Relationships>
</file>

<file path=ppt/notesSlides/_rels/notesSlide2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3.xml"/></Relationships>
</file>

<file path=ppt/notesSlides/_rels/notesSlide2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6.xml"/></Relationships>
</file>

<file path=ppt/notesSlides/_rels/notesSlide2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7.xml"/></Relationships>
</file>

<file path=ppt/notesSlides/_rels/notesSlide2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8.xml"/></Relationships>
</file>

<file path=ppt/notesSlides/_rels/notesSlide2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9.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1.xml"/></Relationships>
</file>

<file path=ppt/notesSlides/_rels/notesSlide2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2.xml"/></Relationships>
</file>

<file path=ppt/notesSlides/_rels/notesSlide2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4.xml"/></Relationships>
</file>

<file path=ppt/notesSlides/_rels/notesSlide2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5.xml"/></Relationships>
</file>

<file path=ppt/notesSlides/_rels/notesSlide2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6.xml"/></Relationships>
</file>

<file path=ppt/notesSlides/_rels/notesSlide2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7.xml"/></Relationships>
</file>

<file path=ppt/notesSlides/_rels/notesSlide2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8.xml"/></Relationships>
</file>

<file path=ppt/notesSlides/_rels/notesSlide2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9.xml"/></Relationships>
</file>

<file path=ppt/notesSlides/_rels/notesSlide2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0.xml"/></Relationships>
</file>

<file path=ppt/notesSlides/_rels/notesSlide2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3.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4.xml"/></Relationships>
</file>

<file path=ppt/notesSlides/_rels/notesSlide2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5.xml"/></Relationships>
</file>

<file path=ppt/notesSlides/_rels/notesSlide2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6.xml"/></Relationships>
</file>

<file path=ppt/notesSlides/_rels/notesSlide2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7.xml"/></Relationships>
</file>

<file path=ppt/notesSlides/_rels/notesSlide2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8.xml"/></Relationships>
</file>

<file path=ppt/notesSlides/_rels/notesSlide2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9.xml"/></Relationships>
</file>

<file path=ppt/notesSlides/_rels/notesSlide2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1.xml"/></Relationships>
</file>

<file path=ppt/notesSlides/_rels/notesSlide2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2.xml"/></Relationships>
</file>

<file path=ppt/notesSlides/_rels/notesSlide2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3.xml"/></Relationships>
</file>

<file path=ppt/notesSlides/_rels/notesSlide2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4.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5.xml"/></Relationships>
</file>

<file path=ppt/notesSlides/_rels/notesSlide2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6.xml"/></Relationships>
</file>

<file path=ppt/notesSlides/_rels/notesSlide2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7.xml"/></Relationships>
</file>

<file path=ppt/notesSlides/_rels/notesSlide2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8.xml"/></Relationships>
</file>

<file path=ppt/notesSlides/_rels/notesSlide2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9.xml"/></Relationships>
</file>

<file path=ppt/notesSlides/_rels/notesSlide2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2.xml"/></Relationships>
</file>

<file path=ppt/notesSlides/_rels/notesSlide2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3.xml"/></Relationships>
</file>

<file path=ppt/notesSlides/_rels/notesSlide2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4.xml"/></Relationships>
</file>

<file path=ppt/notesSlides/_rels/notesSlide2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5.xml"/></Relationships>
</file>

<file path=ppt/notesSlides/_rels/notesSlide2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6.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7.xml"/></Relationships>
</file>

<file path=ppt/notesSlides/_rels/notesSlide2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8.xml"/></Relationships>
</file>

<file path=ppt/notesSlides/_rels/notesSlide2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9.xml"/></Relationships>
</file>

<file path=ppt/notesSlides/_rels/notesSlide2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5.xml"/></Relationships>
</file>

<file path=ppt/notesSlides/_rels/notesSlide2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6.xml"/></Relationships>
</file>

<file path=ppt/notesSlides/_rels/notesSlide2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7.xml"/></Relationships>
</file>

<file path=ppt/notesSlides/_rels/notesSlide2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8.xml"/></Relationships>
</file>

<file path=ppt/notesSlides/_rels/notesSlide2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9.xml"/></Relationships>
</file>

<file path=ppt/notesSlides/_rels/notesSlide2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0.xml"/></Relationships>
</file>

<file path=ppt/notesSlides/_rels/notesSlide2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1.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2.xml"/></Relationships>
</file>

<file path=ppt/notesSlides/_rels/notesSlide2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4.xml"/></Relationships>
</file>

<file path=ppt/notesSlides/_rels/notesSlide2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5.xml"/></Relationships>
</file>

<file path=ppt/notesSlides/_rels/notesSlide2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6.xml"/></Relationships>
</file>

<file path=ppt/notesSlides/_rels/notesSlide2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7.xml"/></Relationships>
</file>

<file path=ppt/notesSlides/_rels/notesSlide2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8.xml"/></Relationships>
</file>

<file path=ppt/notesSlides/_rels/notesSlide2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9.xml"/></Relationships>
</file>

<file path=ppt/notesSlides/_rels/notesSlide2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1.xml"/></Relationships>
</file>

<file path=ppt/notesSlides/_rels/notesSlide2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2.xml"/></Relationships>
</file>

<file path=ppt/notesSlides/_rels/notesSlide29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0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4.xml"/></Relationships>
</file>

<file path=ppt/notesSlides/_rels/notesSlide30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5.xml"/></Relationships>
</file>

<file path=ppt/notesSlides/_rels/notesSlide30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6.xml"/></Relationships>
</file>

<file path=ppt/notesSlides/_rels/notesSlide30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7.xml"/></Relationships>
</file>

<file path=ppt/notesSlides/_rels/notesSlide30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9.xml"/></Relationships>
</file>

<file path=ppt/notesSlides/_rels/notesSlide30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9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9300F1A-4DC6-473D-8551-DD59A1B2DB0C}" type="slidenum">
              <a:rPr kumimoji="0" lang="zh-CN" altLang="en-US" sz="1200" b="0" i="0" u="none" strike="noStrike" kern="1200" cap="none" spc="0" normalizeH="0" baseline="0" noProof="0" smtClean="0">
                <a:ln>
                  <a:noFill/>
                </a:ln>
                <a:solidFill>
                  <a:prstClr val="black"/>
                </a:solidFill>
                <a:effectLst/>
                <a:uLnTx/>
                <a:uFillTx/>
                <a:latin typeface="思源黑體 Medium" panose="020B0600000000000000" pitchFamily="34" charset="-128"/>
                <a:ea typeface="思源黑體 Medium" panose="020B0600000000000000" pitchFamily="34" charset="-128"/>
              </a:rPr>
            </a:fld>
            <a:endParaRPr kumimoji="0" lang="zh-CN" altLang="en-US" sz="1200" b="0" i="0" u="none" strike="noStrike" kern="1200" cap="none" spc="0" normalizeH="0" baseline="0" noProof="0" dirty="0">
              <a:ln>
                <a:noFill/>
              </a:ln>
              <a:solidFill>
                <a:prstClr val="black"/>
              </a:solidFill>
              <a:effectLst/>
              <a:uLnTx/>
              <a:uFillTx/>
              <a:latin typeface="思源黑體 Medium" panose="020B0600000000000000" pitchFamily="34" charset="-128"/>
              <a:ea typeface="思源黑體 Medium" panose="020B0600000000000000" pitchFamily="34" charset="-128"/>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9300F1A-4DC6-473D-8551-DD59A1B2DB0C}" type="slidenum">
              <a:rPr kumimoji="0" lang="zh-CN" altLang="en-US" sz="1200" b="0" i="0" u="none" strike="noStrike" kern="1200" cap="none" spc="0" normalizeH="0" baseline="0" noProof="0" smtClean="0">
                <a:ln>
                  <a:noFill/>
                </a:ln>
                <a:solidFill>
                  <a:prstClr val="black"/>
                </a:solidFill>
                <a:effectLst/>
                <a:uLnTx/>
                <a:uFillTx/>
                <a:latin typeface="思源黑體 Medium" panose="020B0600000000000000" pitchFamily="34" charset="-128"/>
                <a:ea typeface="思源黑體 Medium" panose="020B0600000000000000" pitchFamily="34" charset="-128"/>
              </a:rPr>
            </a:fld>
            <a:endParaRPr kumimoji="0" lang="zh-CN" altLang="en-US" sz="1200" b="0" i="0" u="none" strike="noStrike" kern="1200" cap="none" spc="0" normalizeH="0" baseline="0" noProof="0" dirty="0">
              <a:ln>
                <a:noFill/>
              </a:ln>
              <a:solidFill>
                <a:prstClr val="black"/>
              </a:solidFill>
              <a:effectLst/>
              <a:uLnTx/>
              <a:uFillTx/>
              <a:latin typeface="思源黑體 Medium" panose="020B0600000000000000" pitchFamily="34" charset="-128"/>
              <a:ea typeface="思源黑體 Medium" panose="020B0600000000000000" pitchFamily="34" charset="-128"/>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9300F1A-4DC6-473D-8551-DD59A1B2DB0C}" type="slidenum">
              <a:rPr kumimoji="0" lang="zh-CN" altLang="en-US" sz="1200" b="0" i="0" u="none" strike="noStrike" kern="1200" cap="none" spc="0" normalizeH="0" baseline="0" noProof="0" smtClean="0">
                <a:ln>
                  <a:noFill/>
                </a:ln>
                <a:solidFill>
                  <a:prstClr val="black"/>
                </a:solidFill>
                <a:effectLst/>
                <a:uLnTx/>
                <a:uFillTx/>
                <a:latin typeface="思源黑體 Medium" panose="020B0600000000000000" pitchFamily="34" charset="-128"/>
                <a:ea typeface="思源黑體 Medium" panose="020B0600000000000000" pitchFamily="34" charset="-128"/>
              </a:rPr>
            </a:fld>
            <a:endParaRPr kumimoji="0" lang="zh-CN" altLang="en-US" sz="1200" b="0" i="0" u="none" strike="noStrike" kern="1200" cap="none" spc="0" normalizeH="0" baseline="0" noProof="0" dirty="0">
              <a:ln>
                <a:noFill/>
              </a:ln>
              <a:solidFill>
                <a:prstClr val="black"/>
              </a:solidFill>
              <a:effectLst/>
              <a:uLnTx/>
              <a:uFillTx/>
              <a:latin typeface="思源黑體 Medium" panose="020B0600000000000000" pitchFamily="34" charset="-128"/>
              <a:ea typeface="思源黑體 Medium" panose="020B0600000000000000" pitchFamily="34" charset="-128"/>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9300F1A-4DC6-473D-8551-DD59A1B2DB0C}" type="slidenum">
              <a:rPr kumimoji="0" lang="zh-CN" altLang="en-US" sz="1200" b="0" i="0" u="none" strike="noStrike" kern="1200" cap="none" spc="0" normalizeH="0" baseline="0" noProof="0" smtClean="0">
                <a:ln>
                  <a:noFill/>
                </a:ln>
                <a:solidFill>
                  <a:prstClr val="black"/>
                </a:solidFill>
                <a:effectLst/>
                <a:uLnTx/>
                <a:uFillTx/>
                <a:latin typeface="思源黑體 Medium" panose="020B0600000000000000" pitchFamily="34" charset="-128"/>
                <a:ea typeface="思源黑體 Medium" panose="020B0600000000000000" pitchFamily="34" charset="-128"/>
              </a:rPr>
            </a:fld>
            <a:endParaRPr kumimoji="0" lang="zh-CN" altLang="en-US" sz="1200" b="0" i="0" u="none" strike="noStrike" kern="1200" cap="none" spc="0" normalizeH="0" baseline="0" noProof="0" dirty="0">
              <a:ln>
                <a:noFill/>
              </a:ln>
              <a:solidFill>
                <a:prstClr val="black"/>
              </a:solidFill>
              <a:effectLst/>
              <a:uLnTx/>
              <a:uFillTx/>
              <a:latin typeface="思源黑體 Medium" panose="020B0600000000000000" pitchFamily="34" charset="-128"/>
              <a:ea typeface="思源黑體 Medium" panose="020B0600000000000000"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4E134A-B905-4398-9E89-2E7193A87BDD}" type="slidenum">
              <a:rPr lang="zh-CN" altLang="en-US" smtClean="0"/>
            </a:fld>
            <a:endParaRPr lang="zh-CN" alt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9300F1A-4DC6-473D-8551-DD59A1B2DB0C}" type="slidenum">
              <a:rPr kumimoji="0" lang="zh-CN" altLang="en-US" sz="1200" b="0" i="0" u="none" strike="noStrike" kern="1200" cap="none" spc="0" normalizeH="0" baseline="0" noProof="0" smtClean="0">
                <a:ln>
                  <a:noFill/>
                </a:ln>
                <a:solidFill>
                  <a:prstClr val="black"/>
                </a:solidFill>
                <a:effectLst/>
                <a:uLnTx/>
                <a:uFillTx/>
                <a:latin typeface="思源黑體 Medium" panose="020B0600000000000000" pitchFamily="34" charset="-128"/>
                <a:ea typeface="思源黑體 Medium" panose="020B0600000000000000" pitchFamily="34" charset="-128"/>
              </a:rPr>
            </a:fld>
            <a:endParaRPr kumimoji="0" lang="zh-CN" altLang="en-US" sz="1200" b="0" i="0" u="none" strike="noStrike" kern="1200" cap="none" spc="0" normalizeH="0" baseline="0" noProof="0" dirty="0">
              <a:ln>
                <a:noFill/>
              </a:ln>
              <a:solidFill>
                <a:prstClr val="black"/>
              </a:solidFill>
              <a:effectLst/>
              <a:uLnTx/>
              <a:uFillTx/>
              <a:latin typeface="思源黑體 Medium" panose="020B0600000000000000" pitchFamily="34" charset="-128"/>
              <a:ea typeface="思源黑體 Medium" panose="020B0600000000000000" pitchFamily="34" charset="-128"/>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9300F1A-4DC6-473D-8551-DD59A1B2DB0C}" type="slidenum">
              <a:rPr kumimoji="0" lang="zh-CN" altLang="en-US" sz="1200" b="0" i="0" u="none" strike="noStrike" kern="1200" cap="none" spc="0" normalizeH="0" baseline="0" noProof="0" smtClean="0">
                <a:ln>
                  <a:noFill/>
                </a:ln>
                <a:solidFill>
                  <a:prstClr val="black"/>
                </a:solidFill>
                <a:effectLst/>
                <a:uLnTx/>
                <a:uFillTx/>
                <a:latin typeface="思源黑體 Medium" panose="020B0600000000000000" pitchFamily="34" charset="-128"/>
                <a:ea typeface="思源黑體 Medium" panose="020B0600000000000000" pitchFamily="34" charset="-128"/>
              </a:rPr>
            </a:fld>
            <a:endParaRPr kumimoji="0" lang="zh-CN" altLang="en-US" sz="1200" b="0" i="0" u="none" strike="noStrike" kern="1200" cap="none" spc="0" normalizeH="0" baseline="0" noProof="0" dirty="0">
              <a:ln>
                <a:noFill/>
              </a:ln>
              <a:solidFill>
                <a:prstClr val="black"/>
              </a:solidFill>
              <a:effectLst/>
              <a:uLnTx/>
              <a:uFillTx/>
              <a:latin typeface="思源黑體 Medium" panose="020B0600000000000000" pitchFamily="34" charset="-128"/>
              <a:ea typeface="思源黑體 Medium" panose="020B0600000000000000" pitchFamily="34" charset="-128"/>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9300F1A-4DC6-473D-8551-DD59A1B2DB0C}" type="slidenum">
              <a:rPr kumimoji="0" lang="zh-CN" altLang="en-US" sz="1200" b="0" i="0" u="none" strike="noStrike" kern="1200" cap="none" spc="0" normalizeH="0" baseline="0" noProof="0" smtClean="0">
                <a:ln>
                  <a:noFill/>
                </a:ln>
                <a:solidFill>
                  <a:prstClr val="black"/>
                </a:solidFill>
                <a:effectLst/>
                <a:uLnTx/>
                <a:uFillTx/>
                <a:latin typeface="思源黑體 Medium" panose="020B0600000000000000" pitchFamily="34" charset="-128"/>
                <a:ea typeface="思源黑體 Medium" panose="020B0600000000000000" pitchFamily="34" charset="-128"/>
              </a:rPr>
            </a:fld>
            <a:endParaRPr kumimoji="0" lang="zh-CN" altLang="en-US" sz="1200" b="0" i="0" u="none" strike="noStrike" kern="1200" cap="none" spc="0" normalizeH="0" baseline="0" noProof="0" dirty="0">
              <a:ln>
                <a:noFill/>
              </a:ln>
              <a:solidFill>
                <a:prstClr val="black"/>
              </a:solidFill>
              <a:effectLst/>
              <a:uLnTx/>
              <a:uFillTx/>
              <a:latin typeface="思源黑體 Medium" panose="020B0600000000000000" pitchFamily="34" charset="-128"/>
              <a:ea typeface="思源黑體 Medium" panose="020B0600000000000000" pitchFamily="34" charset="-128"/>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9300F1A-4DC6-473D-8551-DD59A1B2DB0C}" type="slidenum">
              <a:rPr kumimoji="0" lang="zh-CN" altLang="en-US" sz="1200" b="0" i="0" u="none" strike="noStrike" kern="1200" cap="none" spc="0" normalizeH="0" baseline="0" noProof="0" smtClean="0">
                <a:ln>
                  <a:noFill/>
                </a:ln>
                <a:solidFill>
                  <a:prstClr val="black"/>
                </a:solidFill>
                <a:effectLst/>
                <a:uLnTx/>
                <a:uFillTx/>
                <a:latin typeface="思源黑體 Medium" panose="020B0600000000000000" pitchFamily="34" charset="-128"/>
                <a:ea typeface="思源黑體 Medium" panose="020B0600000000000000" pitchFamily="34" charset="-128"/>
              </a:rPr>
            </a:fld>
            <a:endParaRPr kumimoji="0" lang="zh-CN" altLang="en-US" sz="1200" b="0" i="0" u="none" strike="noStrike" kern="1200" cap="none" spc="0" normalizeH="0" baseline="0" noProof="0" dirty="0">
              <a:ln>
                <a:noFill/>
              </a:ln>
              <a:solidFill>
                <a:prstClr val="black"/>
              </a:solidFill>
              <a:effectLst/>
              <a:uLnTx/>
              <a:uFillTx/>
              <a:latin typeface="思源黑體 Medium" panose="020B0600000000000000" pitchFamily="34" charset="-128"/>
              <a:ea typeface="思源黑體 Medium" panose="020B0600000000000000" pitchFamily="34" charset="-128"/>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9300F1A-4DC6-473D-8551-DD59A1B2DB0C}" type="slidenum">
              <a:rPr kumimoji="0" lang="zh-CN" altLang="en-US" sz="1200" b="0" i="0" u="none" strike="noStrike" kern="1200" cap="none" spc="0" normalizeH="0" baseline="0" noProof="0" smtClean="0">
                <a:ln>
                  <a:noFill/>
                </a:ln>
                <a:solidFill>
                  <a:prstClr val="black"/>
                </a:solidFill>
                <a:effectLst/>
                <a:uLnTx/>
                <a:uFillTx/>
                <a:latin typeface="思源黑體 Medium" panose="020B0600000000000000" pitchFamily="34" charset="-128"/>
                <a:ea typeface="思源黑體 Medium" panose="020B0600000000000000" pitchFamily="34" charset="-128"/>
              </a:rPr>
            </a:fld>
            <a:endParaRPr kumimoji="0" lang="zh-CN" altLang="en-US" sz="1200" b="0" i="0" u="none" strike="noStrike" kern="1200" cap="none" spc="0" normalizeH="0" baseline="0" noProof="0" dirty="0">
              <a:ln>
                <a:noFill/>
              </a:ln>
              <a:solidFill>
                <a:prstClr val="black"/>
              </a:solidFill>
              <a:effectLst/>
              <a:uLnTx/>
              <a:uFillTx/>
              <a:latin typeface="思源黑體 Medium" panose="020B0600000000000000" pitchFamily="34" charset="-128"/>
              <a:ea typeface="思源黑體 Medium" panose="020B0600000000000000" pitchFamily="34" charset="-128"/>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9300F1A-4DC6-473D-8551-DD59A1B2DB0C}" type="slidenum">
              <a:rPr kumimoji="0" lang="zh-CN" altLang="en-US" sz="1200" b="0" i="0" u="none" strike="noStrike" kern="1200" cap="none" spc="0" normalizeH="0" baseline="0" noProof="0" smtClean="0">
                <a:ln>
                  <a:noFill/>
                </a:ln>
                <a:solidFill>
                  <a:prstClr val="black"/>
                </a:solidFill>
                <a:effectLst/>
                <a:uLnTx/>
                <a:uFillTx/>
                <a:latin typeface="思源黑體 Medium" panose="020B0600000000000000" pitchFamily="34" charset="-128"/>
                <a:ea typeface="思源黑體 Medium" panose="020B0600000000000000" pitchFamily="34" charset="-128"/>
              </a:rPr>
            </a:fld>
            <a:endParaRPr kumimoji="0" lang="zh-CN" altLang="en-US" sz="1200" b="0" i="0" u="none" strike="noStrike" kern="1200" cap="none" spc="0" normalizeH="0" baseline="0" noProof="0" dirty="0">
              <a:ln>
                <a:noFill/>
              </a:ln>
              <a:solidFill>
                <a:prstClr val="black"/>
              </a:solidFill>
              <a:effectLst/>
              <a:uLnTx/>
              <a:uFillTx/>
              <a:latin typeface="思源黑體 Medium" panose="020B0600000000000000" pitchFamily="34" charset="-128"/>
              <a:ea typeface="思源黑體 Medium" panose="020B0600000000000000" pitchFamily="34" charset="-128"/>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9300F1A-4DC6-473D-8551-DD59A1B2DB0C}" type="slidenum">
              <a:rPr kumimoji="0" lang="zh-CN" altLang="en-US" sz="1200" b="0" i="0" u="none" strike="noStrike" kern="1200" cap="none" spc="0" normalizeH="0" baseline="0" noProof="0" smtClean="0">
                <a:ln>
                  <a:noFill/>
                </a:ln>
                <a:solidFill>
                  <a:prstClr val="black"/>
                </a:solidFill>
                <a:effectLst/>
                <a:uLnTx/>
                <a:uFillTx/>
                <a:latin typeface="思源黑體 Medium" panose="020B0600000000000000" pitchFamily="34" charset="-128"/>
                <a:ea typeface="思源黑體 Medium" panose="020B0600000000000000" pitchFamily="34" charset="-128"/>
              </a:rPr>
            </a:fld>
            <a:endParaRPr kumimoji="0" lang="zh-CN" altLang="en-US" sz="1200" b="0" i="0" u="none" strike="noStrike" kern="1200" cap="none" spc="0" normalizeH="0" baseline="0" noProof="0" dirty="0">
              <a:ln>
                <a:noFill/>
              </a:ln>
              <a:solidFill>
                <a:prstClr val="black"/>
              </a:solidFill>
              <a:effectLst/>
              <a:uLnTx/>
              <a:uFillTx/>
              <a:latin typeface="思源黑體 Medium" panose="020B0600000000000000" pitchFamily="34" charset="-128"/>
              <a:ea typeface="思源黑體 Medium" panose="020B0600000000000000" pitchFamily="34" charset="-128"/>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9300F1A-4DC6-473D-8551-DD59A1B2DB0C}" type="slidenum">
              <a:rPr kumimoji="0" lang="zh-CN" altLang="en-US" sz="1200" b="0" i="0" u="none" strike="noStrike" kern="1200" cap="none" spc="0" normalizeH="0" baseline="0" noProof="0" smtClean="0">
                <a:ln>
                  <a:noFill/>
                </a:ln>
                <a:solidFill>
                  <a:prstClr val="black"/>
                </a:solidFill>
                <a:effectLst/>
                <a:uLnTx/>
                <a:uFillTx/>
                <a:latin typeface="思源黑體 Medium" panose="020B0600000000000000" pitchFamily="34" charset="-128"/>
                <a:ea typeface="思源黑體 Medium" panose="020B0600000000000000" pitchFamily="34" charset="-128"/>
              </a:rPr>
            </a:fld>
            <a:endParaRPr kumimoji="0" lang="zh-CN" altLang="en-US" sz="1200" b="0" i="0" u="none" strike="noStrike" kern="1200" cap="none" spc="0" normalizeH="0" baseline="0" noProof="0" dirty="0">
              <a:ln>
                <a:noFill/>
              </a:ln>
              <a:solidFill>
                <a:prstClr val="black"/>
              </a:solidFill>
              <a:effectLst/>
              <a:uLnTx/>
              <a:uFillTx/>
              <a:latin typeface="思源黑體 Medium" panose="020B0600000000000000" pitchFamily="34" charset="-128"/>
              <a:ea typeface="思源黑體 Medium" panose="020B0600000000000000" pitchFamily="34" charset="-128"/>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9300F1A-4DC6-473D-8551-DD59A1B2DB0C}" type="slidenum">
              <a:rPr kumimoji="0" lang="zh-CN" altLang="en-US" sz="1200" b="0" i="0" u="none" strike="noStrike" kern="1200" cap="none" spc="0" normalizeH="0" baseline="0" noProof="0" smtClean="0">
                <a:ln>
                  <a:noFill/>
                </a:ln>
                <a:solidFill>
                  <a:prstClr val="black"/>
                </a:solidFill>
                <a:effectLst/>
                <a:uLnTx/>
                <a:uFillTx/>
                <a:latin typeface="思源黑體 Medium" panose="020B0600000000000000" pitchFamily="34" charset="-128"/>
                <a:ea typeface="思源黑體 Medium" panose="020B0600000000000000" pitchFamily="34" charset="-128"/>
              </a:rPr>
            </a:fld>
            <a:endParaRPr kumimoji="0" lang="zh-CN" altLang="en-US" sz="1200" b="0" i="0" u="none" strike="noStrike" kern="1200" cap="none" spc="0" normalizeH="0" baseline="0" noProof="0" dirty="0">
              <a:ln>
                <a:noFill/>
              </a:ln>
              <a:solidFill>
                <a:prstClr val="black"/>
              </a:solidFill>
              <a:effectLst/>
              <a:uLnTx/>
              <a:uFillTx/>
              <a:latin typeface="思源黑體 Medium" panose="020B0600000000000000" pitchFamily="34" charset="-128"/>
              <a:ea typeface="思源黑體 Medium" panose="020B0600000000000000" pitchFamily="34" charset="-128"/>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9300F1A-4DC6-473D-8551-DD59A1B2DB0C}" type="slidenum">
              <a:rPr kumimoji="0" lang="zh-CN" altLang="en-US" sz="1200" b="0" i="0" u="none" strike="noStrike" kern="1200" cap="none" spc="0" normalizeH="0" baseline="0" noProof="0" smtClean="0">
                <a:ln>
                  <a:noFill/>
                </a:ln>
                <a:solidFill>
                  <a:prstClr val="black"/>
                </a:solidFill>
                <a:effectLst/>
                <a:uLnTx/>
                <a:uFillTx/>
                <a:latin typeface="思源黑體 Medium" panose="020B0600000000000000" pitchFamily="34" charset="-128"/>
                <a:ea typeface="思源黑體 Medium" panose="020B0600000000000000" pitchFamily="34" charset="-128"/>
              </a:rPr>
            </a:fld>
            <a:endParaRPr kumimoji="0" lang="zh-CN" altLang="en-US" sz="1200" b="0" i="0" u="none" strike="noStrike" kern="1200" cap="none" spc="0" normalizeH="0" baseline="0" noProof="0" dirty="0">
              <a:ln>
                <a:noFill/>
              </a:ln>
              <a:solidFill>
                <a:prstClr val="black"/>
              </a:solidFill>
              <a:effectLst/>
              <a:uLnTx/>
              <a:uFillTx/>
              <a:latin typeface="思源黑體 Medium" panose="020B0600000000000000" pitchFamily="34" charset="-128"/>
              <a:ea typeface="思源黑體 Medium" panose="020B0600000000000000"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9300F1A-4DC6-473D-8551-DD59A1B2DB0C}" type="slidenum">
              <a:rPr kumimoji="0" lang="zh-CN" altLang="en-US" sz="1200" b="0" i="0" u="none" strike="noStrike" kern="1200" cap="none" spc="0" normalizeH="0" baseline="0" noProof="0" smtClean="0">
                <a:ln>
                  <a:noFill/>
                </a:ln>
                <a:solidFill>
                  <a:prstClr val="black"/>
                </a:solidFill>
                <a:effectLst/>
                <a:uLnTx/>
                <a:uFillTx/>
                <a:latin typeface="思源黑體 Medium" panose="020B0600000000000000" pitchFamily="34" charset="-128"/>
                <a:ea typeface="思源黑體 Medium" panose="020B0600000000000000" pitchFamily="34" charset="-128"/>
              </a:rPr>
            </a:fld>
            <a:endParaRPr kumimoji="0" lang="zh-CN" altLang="en-US" sz="1200" b="0" i="0" u="none" strike="noStrike" kern="1200" cap="none" spc="0" normalizeH="0" baseline="0" noProof="0" dirty="0">
              <a:ln>
                <a:noFill/>
              </a:ln>
              <a:solidFill>
                <a:prstClr val="black"/>
              </a:solidFill>
              <a:effectLst/>
              <a:uLnTx/>
              <a:uFillTx/>
              <a:latin typeface="思源黑體 Medium" panose="020B0600000000000000" pitchFamily="34" charset="-128"/>
              <a:ea typeface="思源黑體 Medium" panose="020B0600000000000000" pitchFamily="34" charset="-128"/>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9300F1A-4DC6-473D-8551-DD59A1B2DB0C}" type="slidenum">
              <a:rPr kumimoji="0" lang="zh-CN" altLang="en-US" sz="1200" b="0" i="0" u="none" strike="noStrike" kern="1200" cap="none" spc="0" normalizeH="0" baseline="0" noProof="0" smtClean="0">
                <a:ln>
                  <a:noFill/>
                </a:ln>
                <a:solidFill>
                  <a:prstClr val="black"/>
                </a:solidFill>
                <a:effectLst/>
                <a:uLnTx/>
                <a:uFillTx/>
                <a:latin typeface="思源黑體 Medium" panose="020B0600000000000000" pitchFamily="34" charset="-128"/>
                <a:ea typeface="思源黑體 Medium" panose="020B0600000000000000" pitchFamily="34" charset="-128"/>
              </a:rPr>
            </a:fld>
            <a:endParaRPr kumimoji="0" lang="zh-CN" altLang="en-US" sz="1200" b="0" i="0" u="none" strike="noStrike" kern="1200" cap="none" spc="0" normalizeH="0" baseline="0" noProof="0" dirty="0">
              <a:ln>
                <a:noFill/>
              </a:ln>
              <a:solidFill>
                <a:prstClr val="black"/>
              </a:solidFill>
              <a:effectLst/>
              <a:uLnTx/>
              <a:uFillTx/>
              <a:latin typeface="思源黑體 Medium" panose="020B0600000000000000" pitchFamily="34" charset="-128"/>
              <a:ea typeface="思源黑體 Medium" panose="020B0600000000000000" pitchFamily="34" charset="-128"/>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9300F1A-4DC6-473D-8551-DD59A1B2DB0C}" type="slidenum">
              <a:rPr kumimoji="0" lang="zh-CN" altLang="en-US" sz="1200" b="0" i="0" u="none" strike="noStrike" kern="1200" cap="none" spc="0" normalizeH="0" baseline="0" noProof="0" smtClean="0">
                <a:ln>
                  <a:noFill/>
                </a:ln>
                <a:solidFill>
                  <a:prstClr val="black"/>
                </a:solidFill>
                <a:effectLst/>
                <a:uLnTx/>
                <a:uFillTx/>
                <a:latin typeface="思源黑體 Medium" panose="020B0600000000000000" pitchFamily="34" charset="-128"/>
                <a:ea typeface="思源黑體 Medium" panose="020B0600000000000000" pitchFamily="34" charset="-128"/>
              </a:rPr>
            </a:fld>
            <a:endParaRPr kumimoji="0" lang="zh-CN" altLang="en-US" sz="1200" b="0" i="0" u="none" strike="noStrike" kern="1200" cap="none" spc="0" normalizeH="0" baseline="0" noProof="0" dirty="0">
              <a:ln>
                <a:noFill/>
              </a:ln>
              <a:solidFill>
                <a:prstClr val="black"/>
              </a:solidFill>
              <a:effectLst/>
              <a:uLnTx/>
              <a:uFillTx/>
              <a:latin typeface="思源黑體 Medium" panose="020B0600000000000000" pitchFamily="34" charset="-128"/>
              <a:ea typeface="思源黑體 Medium" panose="020B0600000000000000" pitchFamily="34" charset="-128"/>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9300F1A-4DC6-473D-8551-DD59A1B2DB0C}" type="slidenum">
              <a:rPr kumimoji="0" lang="zh-CN" altLang="en-US" sz="1200" b="0" i="0" u="none" strike="noStrike" kern="1200" cap="none" spc="0" normalizeH="0" baseline="0" noProof="0" smtClean="0">
                <a:ln>
                  <a:noFill/>
                </a:ln>
                <a:solidFill>
                  <a:prstClr val="black"/>
                </a:solidFill>
                <a:effectLst/>
                <a:uLnTx/>
                <a:uFillTx/>
                <a:latin typeface="思源黑體 Medium" panose="020B0600000000000000" pitchFamily="34" charset="-128"/>
                <a:ea typeface="思源黑體 Medium" panose="020B0600000000000000" pitchFamily="34" charset="-128"/>
              </a:rPr>
            </a:fld>
            <a:endParaRPr kumimoji="0" lang="zh-CN" altLang="en-US" sz="1200" b="0" i="0" u="none" strike="noStrike" kern="1200" cap="none" spc="0" normalizeH="0" baseline="0" noProof="0" dirty="0">
              <a:ln>
                <a:noFill/>
              </a:ln>
              <a:solidFill>
                <a:prstClr val="black"/>
              </a:solidFill>
              <a:effectLst/>
              <a:uLnTx/>
              <a:uFillTx/>
              <a:latin typeface="思源黑體 Medium" panose="020B0600000000000000" pitchFamily="34" charset="-128"/>
              <a:ea typeface="思源黑體 Medium" panose="020B0600000000000000" pitchFamily="34" charset="-128"/>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9300F1A-4DC6-473D-8551-DD59A1B2DB0C}" type="slidenum">
              <a:rPr kumimoji="0" lang="zh-CN" altLang="en-US" sz="1200" b="0" i="0" u="none" strike="noStrike" kern="1200" cap="none" spc="0" normalizeH="0" baseline="0" noProof="0" smtClean="0">
                <a:ln>
                  <a:noFill/>
                </a:ln>
                <a:solidFill>
                  <a:prstClr val="black"/>
                </a:solidFill>
                <a:effectLst/>
                <a:uLnTx/>
                <a:uFillTx/>
                <a:latin typeface="思源黑體 Medium" panose="020B0600000000000000" pitchFamily="34" charset="-128"/>
                <a:ea typeface="思源黑體 Medium" panose="020B0600000000000000" pitchFamily="34" charset="-128"/>
              </a:rPr>
            </a:fld>
            <a:endParaRPr kumimoji="0" lang="zh-CN" altLang="en-US" sz="1200" b="0" i="0" u="none" strike="noStrike" kern="1200" cap="none" spc="0" normalizeH="0" baseline="0" noProof="0" dirty="0">
              <a:ln>
                <a:noFill/>
              </a:ln>
              <a:solidFill>
                <a:prstClr val="black"/>
              </a:solidFill>
              <a:effectLst/>
              <a:uLnTx/>
              <a:uFillTx/>
              <a:latin typeface="思源黑體 Medium" panose="020B0600000000000000" pitchFamily="34" charset="-128"/>
              <a:ea typeface="思源黑體 Medium" panose="020B0600000000000000" pitchFamily="34" charset="-128"/>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4E134A-B905-4398-9E89-2E7193A87BDD}" type="slidenum">
              <a:rPr lang="zh-CN" altLang="en-US" smtClean="0"/>
            </a:fld>
            <a:endParaRPr lang="zh-CN" alt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9300F1A-4DC6-473D-8551-DD59A1B2DB0C}" type="slidenum">
              <a:rPr kumimoji="0" lang="zh-CN" altLang="en-US" sz="1200" b="0" i="0" u="none" strike="noStrike" kern="1200" cap="none" spc="0" normalizeH="0" baseline="0" noProof="0" smtClean="0">
                <a:ln>
                  <a:noFill/>
                </a:ln>
                <a:solidFill>
                  <a:prstClr val="black"/>
                </a:solidFill>
                <a:effectLst/>
                <a:uLnTx/>
                <a:uFillTx/>
                <a:latin typeface="思源黑體 Medium" panose="020B0600000000000000" pitchFamily="34" charset="-128"/>
                <a:ea typeface="思源黑體 Medium" panose="020B0600000000000000" pitchFamily="34" charset="-128"/>
              </a:rPr>
            </a:fld>
            <a:endParaRPr kumimoji="0" lang="zh-CN" altLang="en-US" sz="1200" b="0" i="0" u="none" strike="noStrike" kern="1200" cap="none" spc="0" normalizeH="0" baseline="0" noProof="0" dirty="0">
              <a:ln>
                <a:noFill/>
              </a:ln>
              <a:solidFill>
                <a:prstClr val="black"/>
              </a:solidFill>
              <a:effectLst/>
              <a:uLnTx/>
              <a:uFillTx/>
              <a:latin typeface="思源黑體 Medium" panose="020B0600000000000000" pitchFamily="34" charset="-128"/>
              <a:ea typeface="思源黑體 Medium" panose="020B0600000000000000" pitchFamily="34" charset="-128"/>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9300F1A-4DC6-473D-8551-DD59A1B2DB0C}" type="slidenum">
              <a:rPr kumimoji="0" lang="zh-CN" altLang="en-US" sz="1200" b="0" i="0" u="none" strike="noStrike" kern="1200" cap="none" spc="0" normalizeH="0" baseline="0" noProof="0" smtClean="0">
                <a:ln>
                  <a:noFill/>
                </a:ln>
                <a:solidFill>
                  <a:prstClr val="black"/>
                </a:solidFill>
                <a:effectLst/>
                <a:uLnTx/>
                <a:uFillTx/>
                <a:latin typeface="思源黑體 Medium" panose="020B0600000000000000" pitchFamily="34" charset="-128"/>
                <a:ea typeface="思源黑體 Medium" panose="020B0600000000000000" pitchFamily="34" charset="-128"/>
              </a:rPr>
            </a:fld>
            <a:endParaRPr kumimoji="0" lang="zh-CN" altLang="en-US" sz="1200" b="0" i="0" u="none" strike="noStrike" kern="1200" cap="none" spc="0" normalizeH="0" baseline="0" noProof="0" dirty="0">
              <a:ln>
                <a:noFill/>
              </a:ln>
              <a:solidFill>
                <a:prstClr val="black"/>
              </a:solidFill>
              <a:effectLst/>
              <a:uLnTx/>
              <a:uFillTx/>
              <a:latin typeface="思源黑體 Medium" panose="020B0600000000000000" pitchFamily="34" charset="-128"/>
              <a:ea typeface="思源黑體 Medium" panose="020B0600000000000000" pitchFamily="34" charset="-128"/>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9300F1A-4DC6-473D-8551-DD59A1B2DB0C}" type="slidenum">
              <a:rPr kumimoji="0" lang="zh-CN" altLang="en-US" sz="1200" b="0" i="0" u="none" strike="noStrike" kern="1200" cap="none" spc="0" normalizeH="0" baseline="0" noProof="0" smtClean="0">
                <a:ln>
                  <a:noFill/>
                </a:ln>
                <a:solidFill>
                  <a:prstClr val="black"/>
                </a:solidFill>
                <a:effectLst/>
                <a:uLnTx/>
                <a:uFillTx/>
                <a:latin typeface="思源黑體 Medium" panose="020B0600000000000000" pitchFamily="34" charset="-128"/>
                <a:ea typeface="思源黑體 Medium" panose="020B0600000000000000" pitchFamily="34" charset="-128"/>
              </a:rPr>
            </a:fld>
            <a:endParaRPr kumimoji="0" lang="zh-CN" altLang="en-US" sz="1200" b="0" i="0" u="none" strike="noStrike" kern="1200" cap="none" spc="0" normalizeH="0" baseline="0" noProof="0" dirty="0">
              <a:ln>
                <a:noFill/>
              </a:ln>
              <a:solidFill>
                <a:prstClr val="black"/>
              </a:solidFill>
              <a:effectLst/>
              <a:uLnTx/>
              <a:uFillTx/>
              <a:latin typeface="思源黑體 Medium" panose="020B0600000000000000" pitchFamily="34" charset="-128"/>
              <a:ea typeface="思源黑體 Medium" panose="020B0600000000000000" pitchFamily="34" charset="-128"/>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9300F1A-4DC6-473D-8551-DD59A1B2DB0C}" type="slidenum">
              <a:rPr kumimoji="0" lang="zh-CN" altLang="en-US" sz="1200" b="0" i="0" u="none" strike="noStrike" kern="1200" cap="none" spc="0" normalizeH="0" baseline="0" noProof="0" smtClean="0">
                <a:ln>
                  <a:noFill/>
                </a:ln>
                <a:solidFill>
                  <a:prstClr val="black"/>
                </a:solidFill>
                <a:effectLst/>
                <a:uLnTx/>
                <a:uFillTx/>
                <a:latin typeface="思源黑體 Medium" panose="020B0600000000000000" pitchFamily="34" charset="-128"/>
                <a:ea typeface="思源黑體 Medium" panose="020B0600000000000000" pitchFamily="34" charset="-128"/>
              </a:rPr>
            </a:fld>
            <a:endParaRPr kumimoji="0" lang="zh-CN" altLang="en-US" sz="1200" b="0" i="0" u="none" strike="noStrike" kern="1200" cap="none" spc="0" normalizeH="0" baseline="0" noProof="0" dirty="0">
              <a:ln>
                <a:noFill/>
              </a:ln>
              <a:solidFill>
                <a:prstClr val="black"/>
              </a:solidFill>
              <a:effectLst/>
              <a:uLnTx/>
              <a:uFillTx/>
              <a:latin typeface="思源黑體 Medium" panose="020B0600000000000000" pitchFamily="34" charset="-128"/>
              <a:ea typeface="思源黑體 Medium" panose="020B0600000000000000" pitchFamily="34" charset="-128"/>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4E134A-B905-4398-9E89-2E7193A87BDD}" type="slidenum">
              <a:rPr lang="zh-CN" altLang="en-US" smtClean="0"/>
            </a:fld>
            <a:endParaRPr lang="zh-CN" altLang="en-US"/>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4E134A-B905-4398-9E89-2E7193A87BDD}" type="slidenum">
              <a:rPr lang="zh-CN" altLang="en-US" smtClean="0"/>
            </a:fld>
            <a:endParaRPr lang="zh-CN" altLang="en-US"/>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4E134A-B905-4398-9E89-2E7193A87BDD}" type="slidenum">
              <a:rPr lang="zh-CN" altLang="en-US" smtClean="0"/>
            </a:fld>
            <a:endParaRPr lang="zh-CN" altLang="en-US"/>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4E134A-B905-4398-9E89-2E7193A87BDD}" type="slidenum">
              <a:rPr lang="zh-CN" altLang="en-US" smtClean="0"/>
            </a:fld>
            <a:endParaRPr lang="zh-CN" altLang="en-US"/>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4E134A-B905-4398-9E89-2E7193A87BDD}" type="slidenum">
              <a:rPr lang="zh-CN" altLang="en-US" smtClean="0"/>
            </a:fld>
            <a:endParaRPr lang="zh-CN" altLang="en-US"/>
          </a:p>
        </p:txBody>
      </p:sp>
    </p:spTree>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4E134A-B905-4398-9E89-2E7193A87BDD}" type="slidenum">
              <a:rPr lang="zh-CN" altLang="en-US" smtClean="0"/>
            </a:fld>
            <a:endParaRPr lang="zh-CN" altLang="en-US"/>
          </a:p>
        </p:txBody>
      </p:sp>
    </p:spTree>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4E134A-B905-4398-9E89-2E7193A87BDD}" type="slidenum">
              <a:rPr lang="zh-CN" altLang="en-US" smtClean="0"/>
            </a:fld>
            <a:endParaRPr lang="zh-CN" altLang="en-US"/>
          </a:p>
        </p:txBody>
      </p:sp>
    </p:spTree>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4E134A-B905-4398-9E89-2E7193A87BDD}"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4E134A-B905-4398-9E89-2E7193A87BDD}"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4E134A-B905-4398-9E89-2E7193A87BDD}"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4E134A-B905-4398-9E89-2E7193A87BDD}"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4E134A-B905-4398-9E89-2E7193A87BDD}"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4E134A-B905-4398-9E89-2E7193A87BDD}"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4E134A-B905-4398-9E89-2E7193A87BDD}"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4E134A-B905-4398-9E89-2E7193A87BDD}"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C1AD92-4491-470B-AC64-A48031177DA2}" type="slidenum">
              <a:rPr lang="zh-CN" altLang="en-US" smtClean="0"/>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C1AD92-4491-470B-AC64-A48031177DA2}" type="slidenum">
              <a:rPr lang="zh-CN" altLang="en-US" smtClean="0"/>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C1AD92-4491-470B-AC64-A48031177DA2}" type="slidenum">
              <a:rPr lang="zh-CN" altLang="en-US" smtClean="0"/>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C1AD92-4491-470B-AC64-A48031177DA2}" type="slidenum">
              <a:rPr lang="zh-CN" altLang="en-US" smtClean="0"/>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C1AD92-4491-470B-AC64-A48031177DA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4E134A-B905-4398-9E89-2E7193A87BDD}" type="slidenum">
              <a:rPr lang="zh-CN" altLang="en-US" smtClean="0"/>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C1AD92-4491-470B-AC64-A48031177DA2}" type="slidenum">
              <a:rPr lang="zh-CN" altLang="en-US" smtClean="0"/>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4E134A-B905-4398-9E89-2E7193A87BDD}" type="slidenum">
              <a:rPr lang="zh-CN" altLang="en-US" smtClean="0"/>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C1AD92-4491-470B-AC64-A48031177DA2}" type="slidenum">
              <a:rPr lang="zh-CN" altLang="en-US" smtClean="0"/>
            </a:fld>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C1AD92-4491-470B-AC64-A48031177DA2}" type="slidenum">
              <a:rPr lang="zh-CN" altLang="en-US" smtClean="0"/>
            </a:fld>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C1AD92-4491-470B-AC64-A48031177DA2}" type="slidenum">
              <a:rPr lang="zh-CN" altLang="en-US" smtClean="0"/>
            </a:fld>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C1AD92-4491-470B-AC64-A48031177DA2}" type="slidenum">
              <a:rPr lang="zh-CN" altLang="en-US" smtClean="0"/>
            </a:fld>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C1AD92-4491-470B-AC64-A48031177DA2}" type="slidenum">
              <a:rPr lang="zh-CN" altLang="en-US" smtClean="0"/>
            </a:fld>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C1AD92-4491-470B-AC64-A48031177DA2}" type="slidenum">
              <a:rPr lang="zh-CN" altLang="en-US" smtClean="0"/>
            </a:fld>
            <a:endParaRPr lang="zh-C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C1AD92-4491-470B-AC64-A48031177DA2}" type="slidenum">
              <a:rPr lang="zh-CN" altLang="en-US" smtClean="0"/>
            </a:fld>
            <a:endParaRPr lang="zh-CN"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9300F1A-4DC6-473D-8551-DD59A1B2DB0C}" type="slidenum">
              <a:rPr kumimoji="0" lang="zh-CN" altLang="en-US" sz="1200" b="0" i="0" u="none" strike="noStrike" kern="1200" cap="none" spc="0" normalizeH="0" baseline="0" noProof="0" smtClean="0">
                <a:ln>
                  <a:noFill/>
                </a:ln>
                <a:solidFill>
                  <a:prstClr val="black"/>
                </a:solidFill>
                <a:effectLst/>
                <a:uLnTx/>
                <a:uFillTx/>
                <a:latin typeface="思源黑體 Medium" panose="020B0600000000000000" pitchFamily="34" charset="-128"/>
                <a:ea typeface="思源黑體 Medium" panose="020B0600000000000000" pitchFamily="34" charset="-128"/>
              </a:rPr>
            </a:fld>
            <a:endParaRPr kumimoji="0" lang="zh-CN" altLang="en-US" sz="1200" b="0" i="0" u="none" strike="noStrike" kern="1200" cap="none" spc="0" normalizeH="0" baseline="0" noProof="0" dirty="0">
              <a:ln>
                <a:noFill/>
              </a:ln>
              <a:solidFill>
                <a:prstClr val="black"/>
              </a:solidFill>
              <a:effectLst/>
              <a:uLnTx/>
              <a:uFillTx/>
              <a:latin typeface="思源黑體 Medium" panose="020B0600000000000000" pitchFamily="34" charset="-128"/>
              <a:ea typeface="思源黑體 Medium" panose="020B0600000000000000" pitchFamily="34" charset="-128"/>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9300F1A-4DC6-473D-8551-DD59A1B2DB0C}" type="slidenum">
              <a:rPr kumimoji="0" lang="zh-CN" altLang="en-US" sz="1200" b="0" i="0" u="none" strike="noStrike" kern="1200" cap="none" spc="0" normalizeH="0" baseline="0" noProof="0" smtClean="0">
                <a:ln>
                  <a:noFill/>
                </a:ln>
                <a:solidFill>
                  <a:prstClr val="black"/>
                </a:solidFill>
                <a:effectLst/>
                <a:uLnTx/>
                <a:uFillTx/>
                <a:latin typeface="思源黑體 Medium" panose="020B0600000000000000" pitchFamily="34" charset="-128"/>
                <a:ea typeface="思源黑體 Medium" panose="020B0600000000000000" pitchFamily="34" charset="-128"/>
              </a:rPr>
            </a:fld>
            <a:endParaRPr kumimoji="0" lang="zh-CN" altLang="en-US" sz="1200" b="0" i="0" u="none" strike="noStrike" kern="1200" cap="none" spc="0" normalizeH="0" baseline="0" noProof="0" dirty="0">
              <a:ln>
                <a:noFill/>
              </a:ln>
              <a:solidFill>
                <a:prstClr val="black"/>
              </a:solidFill>
              <a:effectLst/>
              <a:uLnTx/>
              <a:uFillTx/>
              <a:latin typeface="思源黑體 Medium" panose="020B0600000000000000" pitchFamily="34" charset="-128"/>
              <a:ea typeface="思源黑體 Medium" panose="020B0600000000000000" pitchFamily="34" charset="-128"/>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9300F1A-4DC6-473D-8551-DD59A1B2DB0C}" type="slidenum">
              <a:rPr kumimoji="0" lang="zh-CN" altLang="en-US" sz="1200" b="0" i="0" u="none" strike="noStrike" kern="1200" cap="none" spc="0" normalizeH="0" baseline="0" noProof="0" smtClean="0">
                <a:ln>
                  <a:noFill/>
                </a:ln>
                <a:solidFill>
                  <a:prstClr val="black"/>
                </a:solidFill>
                <a:effectLst/>
                <a:uLnTx/>
                <a:uFillTx/>
                <a:latin typeface="思源黑體 Medium" panose="020B0600000000000000" pitchFamily="34" charset="-128"/>
                <a:ea typeface="思源黑體 Medium" panose="020B0600000000000000" pitchFamily="34" charset="-128"/>
              </a:rPr>
            </a:fld>
            <a:endParaRPr kumimoji="0" lang="zh-CN" altLang="en-US" sz="1200" b="0" i="0" u="none" strike="noStrike" kern="1200" cap="none" spc="0" normalizeH="0" baseline="0" noProof="0" dirty="0">
              <a:ln>
                <a:noFill/>
              </a:ln>
              <a:solidFill>
                <a:prstClr val="black"/>
              </a:solidFill>
              <a:effectLst/>
              <a:uLnTx/>
              <a:uFillTx/>
              <a:latin typeface="思源黑體 Medium" panose="020B0600000000000000" pitchFamily="34" charset="-128"/>
              <a:ea typeface="思源黑體 Medium" panose="020B0600000000000000" pitchFamily="34" charset="-128"/>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9300F1A-4DC6-473D-8551-DD59A1B2DB0C}" type="slidenum">
              <a:rPr kumimoji="0" lang="zh-CN" altLang="en-US" sz="1200" b="0" i="0" u="none" strike="noStrike" kern="1200" cap="none" spc="0" normalizeH="0" baseline="0" noProof="0" smtClean="0">
                <a:ln>
                  <a:noFill/>
                </a:ln>
                <a:solidFill>
                  <a:prstClr val="black"/>
                </a:solidFill>
                <a:effectLst/>
                <a:uLnTx/>
                <a:uFillTx/>
                <a:latin typeface="思源黑體 Medium" panose="020B0600000000000000" pitchFamily="34" charset="-128"/>
                <a:ea typeface="思源黑體 Medium" panose="020B0600000000000000" pitchFamily="34" charset="-128"/>
              </a:rPr>
            </a:fld>
            <a:endParaRPr kumimoji="0" lang="zh-CN" altLang="en-US" sz="1200" b="0" i="0" u="none" strike="noStrike" kern="1200" cap="none" spc="0" normalizeH="0" baseline="0" noProof="0" dirty="0">
              <a:ln>
                <a:noFill/>
              </a:ln>
              <a:solidFill>
                <a:prstClr val="black"/>
              </a:solidFill>
              <a:effectLst/>
              <a:uLnTx/>
              <a:uFillTx/>
              <a:latin typeface="思源黑體 Medium" panose="020B0600000000000000" pitchFamily="34" charset="-128"/>
              <a:ea typeface="思源黑體 Medium" panose="020B0600000000000000" pitchFamily="34" charset="-128"/>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9300F1A-4DC6-473D-8551-DD59A1B2DB0C}" type="slidenum">
              <a:rPr kumimoji="0" lang="zh-CN" altLang="en-US" sz="1200" b="0" i="0" u="none" strike="noStrike" kern="1200" cap="none" spc="0" normalizeH="0" baseline="0" noProof="0" smtClean="0">
                <a:ln>
                  <a:noFill/>
                </a:ln>
                <a:solidFill>
                  <a:prstClr val="black"/>
                </a:solidFill>
                <a:effectLst/>
                <a:uLnTx/>
                <a:uFillTx/>
                <a:latin typeface="思源黑體 Medium" panose="020B0600000000000000" pitchFamily="34" charset="-128"/>
                <a:ea typeface="思源黑體 Medium" panose="020B0600000000000000" pitchFamily="34" charset="-128"/>
              </a:rPr>
            </a:fld>
            <a:endParaRPr kumimoji="0" lang="zh-CN" altLang="en-US" sz="1200" b="0" i="0" u="none" strike="noStrike" kern="1200" cap="none" spc="0" normalizeH="0" baseline="0" noProof="0" dirty="0">
              <a:ln>
                <a:noFill/>
              </a:ln>
              <a:solidFill>
                <a:prstClr val="black"/>
              </a:solidFill>
              <a:effectLst/>
              <a:uLnTx/>
              <a:uFillTx/>
              <a:latin typeface="思源黑體 Medium" panose="020B0600000000000000" pitchFamily="34" charset="-128"/>
              <a:ea typeface="思源黑體 Medium" panose="020B0600000000000000" pitchFamily="34" charset="-128"/>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EF8AE7-54AE-4E71-A2CC-50C1EF241254}" type="slidenum">
              <a:rPr lang="zh-CN" altLang="en-US" smtClean="0"/>
            </a:fld>
            <a:endParaRPr lang="zh-CN" alt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9300F1A-4DC6-473D-8551-DD59A1B2DB0C}" type="slidenum">
              <a:rPr kumimoji="0" lang="zh-CN" altLang="en-US" sz="1200" b="0" i="0" u="none" strike="noStrike" kern="1200" cap="none" spc="0" normalizeH="0" baseline="0" noProof="0" smtClean="0">
                <a:ln>
                  <a:noFill/>
                </a:ln>
                <a:solidFill>
                  <a:prstClr val="black"/>
                </a:solidFill>
                <a:effectLst/>
                <a:uLnTx/>
                <a:uFillTx/>
                <a:latin typeface="思源黑體 Medium" panose="020B0600000000000000" pitchFamily="34" charset="-128"/>
                <a:ea typeface="思源黑體 Medium" panose="020B0600000000000000" pitchFamily="34" charset="-128"/>
              </a:rPr>
            </a:fld>
            <a:endParaRPr kumimoji="0" lang="zh-CN" altLang="en-US" sz="1200" b="0" i="0" u="none" strike="noStrike" kern="1200" cap="none" spc="0" normalizeH="0" baseline="0" noProof="0" dirty="0">
              <a:ln>
                <a:noFill/>
              </a:ln>
              <a:solidFill>
                <a:prstClr val="black"/>
              </a:solidFill>
              <a:effectLst/>
              <a:uLnTx/>
              <a:uFillTx/>
              <a:latin typeface="思源黑體 Medium" panose="020B0600000000000000" pitchFamily="34" charset="-128"/>
              <a:ea typeface="思源黑體 Medium" panose="020B0600000000000000" pitchFamily="34" charset="-128"/>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9300F1A-4DC6-473D-8551-DD59A1B2DB0C}" type="slidenum">
              <a:rPr kumimoji="0" lang="zh-CN" altLang="en-US" sz="1200" b="0" i="0" u="none" strike="noStrike" kern="1200" cap="none" spc="0" normalizeH="0" baseline="0" noProof="0" smtClean="0">
                <a:ln>
                  <a:noFill/>
                </a:ln>
                <a:solidFill>
                  <a:prstClr val="black"/>
                </a:solidFill>
                <a:effectLst/>
                <a:uLnTx/>
                <a:uFillTx/>
                <a:latin typeface="思源黑體 Medium" panose="020B0600000000000000" pitchFamily="34" charset="-128"/>
                <a:ea typeface="思源黑體 Medium" panose="020B0600000000000000" pitchFamily="34" charset="-128"/>
              </a:rPr>
            </a:fld>
            <a:endParaRPr kumimoji="0" lang="zh-CN" altLang="en-US" sz="1200" b="0" i="0" u="none" strike="noStrike" kern="1200" cap="none" spc="0" normalizeH="0" baseline="0" noProof="0" dirty="0">
              <a:ln>
                <a:noFill/>
              </a:ln>
              <a:solidFill>
                <a:prstClr val="black"/>
              </a:solidFill>
              <a:effectLst/>
              <a:uLnTx/>
              <a:uFillTx/>
              <a:latin typeface="思源黑體 Medium" panose="020B0600000000000000" pitchFamily="34" charset="-128"/>
              <a:ea typeface="思源黑體 Medium" panose="020B0600000000000000"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1.jpeg"/><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90090990908"/>
          <p:cNvPicPr>
            <a:picLocks noChangeAspect="1"/>
          </p:cNvPicPr>
          <p:nvPr userDrawn="1"/>
        </p:nvPicPr>
        <p:blipFill>
          <a:blip r:embed="rId18"/>
          <a:stretch>
            <a:fillRect/>
          </a:stretch>
        </p:blipFill>
        <p:spPr>
          <a:xfrm>
            <a:off x="-78740" y="-58420"/>
            <a:ext cx="12351385" cy="6946265"/>
          </a:xfrm>
          <a:prstGeom prst="rect">
            <a:avLst/>
          </a:prstGeom>
        </p:spPr>
      </p:pic>
      <p:sp>
        <p:nvSpPr>
          <p:cNvPr id="9" name="矩形 8"/>
          <p:cNvSpPr/>
          <p:nvPr userDrawn="1"/>
        </p:nvSpPr>
        <p:spPr>
          <a:xfrm>
            <a:off x="114935" y="144145"/>
            <a:ext cx="11961495" cy="653923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1.xml"/><Relationship Id="rId1" Type="http://schemas.openxmlformats.org/officeDocument/2006/relationships/tags" Target="../tags/tag69.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1.xml"/><Relationship Id="rId1" Type="http://schemas.openxmlformats.org/officeDocument/2006/relationships/tags" Target="../tags/tag70.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45.xml"/><Relationship Id="rId2" Type="http://schemas.openxmlformats.org/officeDocument/2006/relationships/slideLayout" Target="../slideLayouts/slideLayout1.xml"/><Relationship Id="rId1" Type="http://schemas.openxmlformats.org/officeDocument/2006/relationships/tags" Target="../tags/tag71.xml"/></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46.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47.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48.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49.xml.rels><?xml version="1.0" encoding="UTF-8" standalone="yes"?>
<Relationships xmlns="http://schemas.openxmlformats.org/package/2006/relationships"><Relationship Id="rId3" Type="http://schemas.openxmlformats.org/officeDocument/2006/relationships/notesSlide" Target="../notesSlides/notesSlide149.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50.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151.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image" Target="../media/image9.jpeg"/></Relationships>
</file>

<file path=ppt/slides/_rels/slide1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image" Target="../media/image9.jpeg"/></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152.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153.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154.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5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4.xml"/><Relationship Id="rId2" Type="http://schemas.openxmlformats.org/officeDocument/2006/relationships/image" Target="../media/image11.png"/><Relationship Id="rId1" Type="http://schemas.openxmlformats.org/officeDocument/2006/relationships/image" Target="../media/image10.png"/></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156.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157.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158.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159.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6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5.xml"/><Relationship Id="rId2" Type="http://schemas.openxmlformats.org/officeDocument/2006/relationships/image" Target="../media/image13.png"/><Relationship Id="rId1" Type="http://schemas.openxmlformats.org/officeDocument/2006/relationships/image" Target="../media/image12.png"/></Relationships>
</file>

<file path=ppt/slides/_rels/slide16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image" Target="../media/image9.jpeg"/></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160.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66.xml.rels><?xml version="1.0" encoding="UTF-8" standalone="yes"?>
<Relationships xmlns="http://schemas.openxmlformats.org/package/2006/relationships"><Relationship Id="rId3" Type="http://schemas.openxmlformats.org/officeDocument/2006/relationships/notesSlide" Target="../notesSlides/notesSlide161.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67.xml.rels><?xml version="1.0" encoding="UTF-8" standalone="yes"?>
<Relationships xmlns="http://schemas.openxmlformats.org/package/2006/relationships"><Relationship Id="rId3" Type="http://schemas.openxmlformats.org/officeDocument/2006/relationships/notesSlide" Target="../notesSlides/notesSlide162.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163.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69.xml.rels><?xml version="1.0" encoding="UTF-8" standalone="yes"?>
<Relationships xmlns="http://schemas.openxmlformats.org/package/2006/relationships"><Relationship Id="rId3" Type="http://schemas.openxmlformats.org/officeDocument/2006/relationships/notesSlide" Target="../notesSlides/notesSlide164.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7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image" Target="../media/image9.jpeg"/></Relationships>
</file>

<file path=ppt/slides/_rels/slide171.xml.rels><?xml version="1.0" encoding="UTF-8" standalone="yes"?>
<Relationships xmlns="http://schemas.openxmlformats.org/package/2006/relationships"><Relationship Id="rId3" Type="http://schemas.openxmlformats.org/officeDocument/2006/relationships/notesSlide" Target="../notesSlides/notesSlide165.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72.xml.rels><?xml version="1.0" encoding="UTF-8" standalone="yes"?>
<Relationships xmlns="http://schemas.openxmlformats.org/package/2006/relationships"><Relationship Id="rId3" Type="http://schemas.openxmlformats.org/officeDocument/2006/relationships/notesSlide" Target="../notesSlides/notesSlide166.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73.xml.rels><?xml version="1.0" encoding="UTF-8" standalone="yes"?>
<Relationships xmlns="http://schemas.openxmlformats.org/package/2006/relationships"><Relationship Id="rId3" Type="http://schemas.openxmlformats.org/officeDocument/2006/relationships/notesSlide" Target="../notesSlides/notesSlide167.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74.xml.rels><?xml version="1.0" encoding="UTF-8" standalone="yes"?>
<Relationships xmlns="http://schemas.openxmlformats.org/package/2006/relationships"><Relationship Id="rId3" Type="http://schemas.openxmlformats.org/officeDocument/2006/relationships/notesSlide" Target="../notesSlides/notesSlide168.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7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image" Target="../media/image9.jpeg"/></Relationships>
</file>

<file path=ppt/slides/_rels/slide17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9.xml"/><Relationship Id="rId1" Type="http://schemas.openxmlformats.org/officeDocument/2006/relationships/image" Target="../media/image9.jpeg"/></Relationships>
</file>

<file path=ppt/slides/_rels/slide17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image" Target="../media/image9.jpeg"/></Relationships>
</file>

<file path=ppt/slides/_rels/slide178.xml.rels><?xml version="1.0" encoding="UTF-8" standalone="yes"?>
<Relationships xmlns="http://schemas.openxmlformats.org/package/2006/relationships"><Relationship Id="rId3" Type="http://schemas.openxmlformats.org/officeDocument/2006/relationships/notesSlide" Target="../notesSlides/notesSlide169.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7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1.xml"/><Relationship Id="rId1"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8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image" Target="../media/image9.jpeg"/></Relationships>
</file>

<file path=ppt/slides/_rels/slide18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3.xml"/><Relationship Id="rId1" Type="http://schemas.openxmlformats.org/officeDocument/2006/relationships/image" Target="../media/image9.jpeg"/></Relationships>
</file>

<file path=ppt/slides/_rels/slide182.xml.rels><?xml version="1.0" encoding="UTF-8" standalone="yes"?>
<Relationships xmlns="http://schemas.openxmlformats.org/package/2006/relationships"><Relationship Id="rId3" Type="http://schemas.openxmlformats.org/officeDocument/2006/relationships/notesSlide" Target="../notesSlides/notesSlide170.xml"/><Relationship Id="rId2" Type="http://schemas.openxmlformats.org/officeDocument/2006/relationships/slideLayout" Target="../slideLayouts/slideLayout1.xml"/><Relationship Id="rId1" Type="http://schemas.openxmlformats.org/officeDocument/2006/relationships/tags" Target="../tags/tag84.xml"/></Relationships>
</file>

<file path=ppt/slides/_rels/slide183.xml.rels><?xml version="1.0" encoding="UTF-8" standalone="yes"?>
<Relationships xmlns="http://schemas.openxmlformats.org/package/2006/relationships"><Relationship Id="rId3" Type="http://schemas.openxmlformats.org/officeDocument/2006/relationships/notesSlide" Target="../notesSlides/notesSlide171.xml"/><Relationship Id="rId2" Type="http://schemas.openxmlformats.org/officeDocument/2006/relationships/slideLayout" Target="../slideLayouts/slideLayout1.xml"/><Relationship Id="rId1" Type="http://schemas.openxmlformats.org/officeDocument/2006/relationships/tags" Target="../tags/tag85.xml"/></Relationships>
</file>

<file path=ppt/slides/_rels/slide184.xml.rels><?xml version="1.0" encoding="UTF-8" standalone="yes"?>
<Relationships xmlns="http://schemas.openxmlformats.org/package/2006/relationships"><Relationship Id="rId3" Type="http://schemas.openxmlformats.org/officeDocument/2006/relationships/notesSlide" Target="../notesSlides/notesSlide172.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85.xml.rels><?xml version="1.0" encoding="UTF-8" standalone="yes"?>
<Relationships xmlns="http://schemas.openxmlformats.org/package/2006/relationships"><Relationship Id="rId3" Type="http://schemas.openxmlformats.org/officeDocument/2006/relationships/notesSlide" Target="../notesSlides/notesSlide173.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86.xml.rels><?xml version="1.0" encoding="UTF-8" standalone="yes"?>
<Relationships xmlns="http://schemas.openxmlformats.org/package/2006/relationships"><Relationship Id="rId3" Type="http://schemas.openxmlformats.org/officeDocument/2006/relationships/notesSlide" Target="../notesSlides/notesSlide174.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87.xml.rels><?xml version="1.0" encoding="UTF-8" standalone="yes"?>
<Relationships xmlns="http://schemas.openxmlformats.org/package/2006/relationships"><Relationship Id="rId3" Type="http://schemas.openxmlformats.org/officeDocument/2006/relationships/notesSlide" Target="../notesSlides/notesSlide175.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8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image" Target="../media/image9.jpeg"/></Relationships>
</file>

<file path=ppt/slides/_rels/slide18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7.xml"/><Relationship Id="rId1"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9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8.xml"/><Relationship Id="rId1" Type="http://schemas.openxmlformats.org/officeDocument/2006/relationships/image" Target="../media/image9.jpeg"/></Relationships>
</file>

<file path=ppt/slides/_rels/slide191.xml.rels><?xml version="1.0" encoding="UTF-8" standalone="yes"?>
<Relationships xmlns="http://schemas.openxmlformats.org/package/2006/relationships"><Relationship Id="rId3" Type="http://schemas.openxmlformats.org/officeDocument/2006/relationships/notesSlide" Target="../notesSlides/notesSlide176.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92.xml.rels><?xml version="1.0" encoding="UTF-8" standalone="yes"?>
<Relationships xmlns="http://schemas.openxmlformats.org/package/2006/relationships"><Relationship Id="rId3" Type="http://schemas.openxmlformats.org/officeDocument/2006/relationships/notesSlide" Target="../notesSlides/notesSlide177.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93.xml.rels><?xml version="1.0" encoding="UTF-8" standalone="yes"?>
<Relationships xmlns="http://schemas.openxmlformats.org/package/2006/relationships"><Relationship Id="rId3" Type="http://schemas.openxmlformats.org/officeDocument/2006/relationships/notesSlide" Target="../notesSlides/notesSlide178.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94.xml.rels><?xml version="1.0" encoding="UTF-8" standalone="yes"?>
<Relationships xmlns="http://schemas.openxmlformats.org/package/2006/relationships"><Relationship Id="rId3" Type="http://schemas.openxmlformats.org/officeDocument/2006/relationships/notesSlide" Target="../notesSlides/notesSlide179.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9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9.xml"/><Relationship Id="rId1" Type="http://schemas.openxmlformats.org/officeDocument/2006/relationships/image" Target="../media/image9.jpeg"/></Relationships>
</file>

<file path=ppt/slides/_rels/slide196.xml.rels><?xml version="1.0" encoding="UTF-8" standalone="yes"?>
<Relationships xmlns="http://schemas.openxmlformats.org/package/2006/relationships"><Relationship Id="rId3" Type="http://schemas.openxmlformats.org/officeDocument/2006/relationships/notesSlide" Target="../notesSlides/notesSlide180.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97.xml.rels><?xml version="1.0" encoding="UTF-8" standalone="yes"?>
<Relationships xmlns="http://schemas.openxmlformats.org/package/2006/relationships"><Relationship Id="rId3" Type="http://schemas.openxmlformats.org/officeDocument/2006/relationships/notesSlide" Target="../notesSlides/notesSlide181.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98.xml.rels><?xml version="1.0" encoding="UTF-8" standalone="yes"?>
<Relationships xmlns="http://schemas.openxmlformats.org/package/2006/relationships"><Relationship Id="rId3" Type="http://schemas.openxmlformats.org/officeDocument/2006/relationships/notesSlide" Target="../notesSlides/notesSlide182.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99.xml.rels><?xml version="1.0" encoding="UTF-8" standalone="yes"?>
<Relationships xmlns="http://schemas.openxmlformats.org/package/2006/relationships"><Relationship Id="rId3" Type="http://schemas.openxmlformats.org/officeDocument/2006/relationships/notesSlide" Target="../notesSlides/notesSlide183.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3" Type="http://schemas.openxmlformats.org/officeDocument/2006/relationships/notesSlide" Target="../notesSlides/notesSlide184.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01.xml.rels><?xml version="1.0" encoding="UTF-8" standalone="yes"?>
<Relationships xmlns="http://schemas.openxmlformats.org/package/2006/relationships"><Relationship Id="rId3" Type="http://schemas.openxmlformats.org/officeDocument/2006/relationships/notesSlide" Target="../notesSlides/notesSlide185.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02.xml.rels><?xml version="1.0" encoding="UTF-8" standalone="yes"?>
<Relationships xmlns="http://schemas.openxmlformats.org/package/2006/relationships"><Relationship Id="rId3" Type="http://schemas.openxmlformats.org/officeDocument/2006/relationships/notesSlide" Target="../notesSlides/notesSlide186.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0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image" Target="../media/image9.jpeg"/></Relationships>
</file>

<file path=ppt/slides/_rels/slide20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1.xml"/><Relationship Id="rId1" Type="http://schemas.openxmlformats.org/officeDocument/2006/relationships/image" Target="../media/image9.jpeg"/></Relationships>
</file>

<file path=ppt/slides/_rels/slide20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2.xml"/><Relationship Id="rId1" Type="http://schemas.openxmlformats.org/officeDocument/2006/relationships/image" Target="../media/image9.jpeg"/></Relationships>
</file>

<file path=ppt/slides/_rels/slide20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3.xml"/><Relationship Id="rId1" Type="http://schemas.openxmlformats.org/officeDocument/2006/relationships/image" Target="../media/image9.jpeg"/></Relationships>
</file>

<file path=ppt/slides/_rels/slide20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4.xml"/><Relationship Id="rId1" Type="http://schemas.openxmlformats.org/officeDocument/2006/relationships/image" Target="../media/image9.jpeg"/></Relationships>
</file>

<file path=ppt/slides/_rels/slide208.xml.rels><?xml version="1.0" encoding="UTF-8" standalone="yes"?>
<Relationships xmlns="http://schemas.openxmlformats.org/package/2006/relationships"><Relationship Id="rId6" Type="http://schemas.openxmlformats.org/officeDocument/2006/relationships/notesSlide" Target="../notesSlides/notesSlide187.xml"/><Relationship Id="rId5" Type="http://schemas.openxmlformats.org/officeDocument/2006/relationships/slideLayout" Target="../slideLayouts/slideLayout1.xml"/><Relationship Id="rId4" Type="http://schemas.openxmlformats.org/officeDocument/2006/relationships/tags" Target="../tags/tag95.xml"/><Relationship Id="rId3" Type="http://schemas.openxmlformats.org/officeDocument/2006/relationships/image" Target="../media/image1.svg"/><Relationship Id="rId2" Type="http://schemas.openxmlformats.org/officeDocument/2006/relationships/image" Target="../media/image15.png"/><Relationship Id="rId1" Type="http://schemas.openxmlformats.org/officeDocument/2006/relationships/image" Target="../media/image14.png"/></Relationships>
</file>

<file path=ppt/slides/_rels/slide209.xml.rels><?xml version="1.0" encoding="UTF-8" standalone="yes"?>
<Relationships xmlns="http://schemas.openxmlformats.org/package/2006/relationships"><Relationship Id="rId6" Type="http://schemas.openxmlformats.org/officeDocument/2006/relationships/notesSlide" Target="../notesSlides/notesSlide188.xml"/><Relationship Id="rId5" Type="http://schemas.openxmlformats.org/officeDocument/2006/relationships/slideLayout" Target="../slideLayouts/slideLayout1.xml"/><Relationship Id="rId4" Type="http://schemas.openxmlformats.org/officeDocument/2006/relationships/tags" Target="../tags/tag96.xml"/><Relationship Id="rId3" Type="http://schemas.openxmlformats.org/officeDocument/2006/relationships/image" Target="../media/image16.png"/><Relationship Id="rId2" Type="http://schemas.openxmlformats.org/officeDocument/2006/relationships/image" Target="../media/image1.svg"/><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6" Type="http://schemas.openxmlformats.org/officeDocument/2006/relationships/notesSlide" Target="../notesSlides/notesSlide189.xml"/><Relationship Id="rId5" Type="http://schemas.openxmlformats.org/officeDocument/2006/relationships/slideLayout" Target="../slideLayouts/slideLayout1.xml"/><Relationship Id="rId4" Type="http://schemas.openxmlformats.org/officeDocument/2006/relationships/tags" Target="../tags/tag97.xml"/><Relationship Id="rId3" Type="http://schemas.openxmlformats.org/officeDocument/2006/relationships/image" Target="../media/image17.png"/><Relationship Id="rId2" Type="http://schemas.openxmlformats.org/officeDocument/2006/relationships/image" Target="../media/image1.svg"/><Relationship Id="rId1" Type="http://schemas.openxmlformats.org/officeDocument/2006/relationships/image" Target="../media/image15.png"/></Relationships>
</file>

<file path=ppt/slides/_rels/slide211.xml.rels><?xml version="1.0" encoding="UTF-8" standalone="yes"?>
<Relationships xmlns="http://schemas.openxmlformats.org/package/2006/relationships"><Relationship Id="rId6" Type="http://schemas.openxmlformats.org/officeDocument/2006/relationships/notesSlide" Target="../notesSlides/notesSlide190.xml"/><Relationship Id="rId5" Type="http://schemas.openxmlformats.org/officeDocument/2006/relationships/slideLayout" Target="../slideLayouts/slideLayout1.xml"/><Relationship Id="rId4" Type="http://schemas.openxmlformats.org/officeDocument/2006/relationships/tags" Target="../tags/tag98.xml"/><Relationship Id="rId3" Type="http://schemas.openxmlformats.org/officeDocument/2006/relationships/image" Target="../media/image18.png"/><Relationship Id="rId2" Type="http://schemas.openxmlformats.org/officeDocument/2006/relationships/image" Target="../media/image1.svg"/><Relationship Id="rId1" Type="http://schemas.openxmlformats.org/officeDocument/2006/relationships/image" Target="../media/image15.png"/></Relationships>
</file>

<file path=ppt/slides/_rels/slide212.xml.rels><?xml version="1.0" encoding="UTF-8" standalone="yes"?>
<Relationships xmlns="http://schemas.openxmlformats.org/package/2006/relationships"><Relationship Id="rId6" Type="http://schemas.openxmlformats.org/officeDocument/2006/relationships/notesSlide" Target="../notesSlides/notesSlide191.xml"/><Relationship Id="rId5" Type="http://schemas.openxmlformats.org/officeDocument/2006/relationships/slideLayout" Target="../slideLayouts/slideLayout1.xml"/><Relationship Id="rId4" Type="http://schemas.openxmlformats.org/officeDocument/2006/relationships/tags" Target="../tags/tag99.xml"/><Relationship Id="rId3" Type="http://schemas.openxmlformats.org/officeDocument/2006/relationships/image" Target="../media/image20.png"/><Relationship Id="rId2" Type="http://schemas.openxmlformats.org/officeDocument/2006/relationships/image" Target="../media/image2.svg"/><Relationship Id="rId1" Type="http://schemas.openxmlformats.org/officeDocument/2006/relationships/image" Target="../media/image19.png"/></Relationships>
</file>

<file path=ppt/slides/_rels/slide213.xml.rels><?xml version="1.0" encoding="UTF-8" standalone="yes"?>
<Relationships xmlns="http://schemas.openxmlformats.org/package/2006/relationships"><Relationship Id="rId3" Type="http://schemas.openxmlformats.org/officeDocument/2006/relationships/notesSlide" Target="../notesSlides/notesSlide192.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14.xml.rels><?xml version="1.0" encoding="UTF-8" standalone="yes"?>
<Relationships xmlns="http://schemas.openxmlformats.org/package/2006/relationships"><Relationship Id="rId3" Type="http://schemas.openxmlformats.org/officeDocument/2006/relationships/notesSlide" Target="../notesSlides/notesSlide193.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15.xml.rels><?xml version="1.0" encoding="UTF-8" standalone="yes"?>
<Relationships xmlns="http://schemas.openxmlformats.org/package/2006/relationships"><Relationship Id="rId3" Type="http://schemas.openxmlformats.org/officeDocument/2006/relationships/notesSlide" Target="../notesSlides/notesSlide194.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16.xml.rels><?xml version="1.0" encoding="UTF-8" standalone="yes"?>
<Relationships xmlns="http://schemas.openxmlformats.org/package/2006/relationships"><Relationship Id="rId3" Type="http://schemas.openxmlformats.org/officeDocument/2006/relationships/notesSlide" Target="../notesSlides/notesSlide195.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17.xml.rels><?xml version="1.0" encoding="UTF-8" standalone="yes"?>
<Relationships xmlns="http://schemas.openxmlformats.org/package/2006/relationships"><Relationship Id="rId3" Type="http://schemas.openxmlformats.org/officeDocument/2006/relationships/notesSlide" Target="../notesSlides/notesSlide196.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3" Type="http://schemas.openxmlformats.org/officeDocument/2006/relationships/notesSlide" Target="../notesSlides/notesSlide197.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20.xml.rels><?xml version="1.0" encoding="UTF-8" standalone="yes"?>
<Relationships xmlns="http://schemas.openxmlformats.org/package/2006/relationships"><Relationship Id="rId3" Type="http://schemas.openxmlformats.org/officeDocument/2006/relationships/notesSlide" Target="../notesSlides/notesSlide198.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21.xml.rels><?xml version="1.0" encoding="UTF-8" standalone="yes"?>
<Relationships xmlns="http://schemas.openxmlformats.org/package/2006/relationships"><Relationship Id="rId3" Type="http://schemas.openxmlformats.org/officeDocument/2006/relationships/notesSlide" Target="../notesSlides/notesSlide199.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22.xml.rels><?xml version="1.0" encoding="UTF-8" standalone="yes"?>
<Relationships xmlns="http://schemas.openxmlformats.org/package/2006/relationships"><Relationship Id="rId3" Type="http://schemas.openxmlformats.org/officeDocument/2006/relationships/notesSlide" Target="../notesSlides/notesSlide200.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224.xml.rels><?xml version="1.0" encoding="UTF-8" standalone="yes"?>
<Relationships xmlns="http://schemas.openxmlformats.org/package/2006/relationships"><Relationship Id="rId3" Type="http://schemas.openxmlformats.org/officeDocument/2006/relationships/notesSlide" Target="../notesSlides/notesSlide201.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25.xml.rels><?xml version="1.0" encoding="UTF-8" standalone="yes"?>
<Relationships xmlns="http://schemas.openxmlformats.org/package/2006/relationships"><Relationship Id="rId3" Type="http://schemas.openxmlformats.org/officeDocument/2006/relationships/notesSlide" Target="../notesSlides/notesSlide202.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26.xml.rels><?xml version="1.0" encoding="UTF-8" standalone="yes"?>
<Relationships xmlns="http://schemas.openxmlformats.org/package/2006/relationships"><Relationship Id="rId3" Type="http://schemas.openxmlformats.org/officeDocument/2006/relationships/notesSlide" Target="../notesSlides/notesSlide203.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3" Type="http://schemas.openxmlformats.org/officeDocument/2006/relationships/notesSlide" Target="../notesSlides/notesSlide204.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29.xml.rels><?xml version="1.0" encoding="UTF-8" standalone="yes"?>
<Relationships xmlns="http://schemas.openxmlformats.org/package/2006/relationships"><Relationship Id="rId3" Type="http://schemas.openxmlformats.org/officeDocument/2006/relationships/notesSlide" Target="../notesSlides/notesSlide205.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30.xml.rels><?xml version="1.0" encoding="UTF-8" standalone="yes"?>
<Relationships xmlns="http://schemas.openxmlformats.org/package/2006/relationships"><Relationship Id="rId3" Type="http://schemas.openxmlformats.org/officeDocument/2006/relationships/notesSlide" Target="../notesSlides/notesSlide206.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31.xml.rels><?xml version="1.0" encoding="UTF-8" standalone="yes"?>
<Relationships xmlns="http://schemas.openxmlformats.org/package/2006/relationships"><Relationship Id="rId3" Type="http://schemas.openxmlformats.org/officeDocument/2006/relationships/notesSlide" Target="../notesSlides/notesSlide207.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32.xml.rels><?xml version="1.0" encoding="UTF-8" standalone="yes"?>
<Relationships xmlns="http://schemas.openxmlformats.org/package/2006/relationships"><Relationship Id="rId3" Type="http://schemas.openxmlformats.org/officeDocument/2006/relationships/notesSlide" Target="../notesSlides/notesSlide208.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3" Type="http://schemas.openxmlformats.org/officeDocument/2006/relationships/notesSlide" Target="../notesSlides/notesSlide209.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37.xml.rels><?xml version="1.0" encoding="UTF-8" standalone="yes"?>
<Relationships xmlns="http://schemas.openxmlformats.org/package/2006/relationships"><Relationship Id="rId3" Type="http://schemas.openxmlformats.org/officeDocument/2006/relationships/notesSlide" Target="../notesSlides/notesSlide210.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38.xml.rels><?xml version="1.0" encoding="UTF-8" standalone="yes"?>
<Relationships xmlns="http://schemas.openxmlformats.org/package/2006/relationships"><Relationship Id="rId3" Type="http://schemas.openxmlformats.org/officeDocument/2006/relationships/notesSlide" Target="../notesSlides/notesSlide211.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39.xml.rels><?xml version="1.0" encoding="UTF-8" standalone="yes"?>
<Relationships xmlns="http://schemas.openxmlformats.org/package/2006/relationships"><Relationship Id="rId3" Type="http://schemas.openxmlformats.org/officeDocument/2006/relationships/notesSlide" Target="../notesSlides/notesSlide212.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40.xml.rels><?xml version="1.0" encoding="UTF-8" standalone="yes"?>
<Relationships xmlns="http://schemas.openxmlformats.org/package/2006/relationships"><Relationship Id="rId3" Type="http://schemas.openxmlformats.org/officeDocument/2006/relationships/notesSlide" Target="../notesSlides/notesSlide213.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41.xml.rels><?xml version="1.0" encoding="UTF-8" standalone="yes"?>
<Relationships xmlns="http://schemas.openxmlformats.org/package/2006/relationships"><Relationship Id="rId3" Type="http://schemas.openxmlformats.org/officeDocument/2006/relationships/notesSlide" Target="../notesSlides/notesSlide214.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3" Type="http://schemas.openxmlformats.org/officeDocument/2006/relationships/notesSlide" Target="../notesSlides/notesSlide215.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44.xml.rels><?xml version="1.0" encoding="UTF-8" standalone="yes"?>
<Relationships xmlns="http://schemas.openxmlformats.org/package/2006/relationships"><Relationship Id="rId3" Type="http://schemas.openxmlformats.org/officeDocument/2006/relationships/notesSlide" Target="../notesSlides/notesSlide216.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45.xml.rels><?xml version="1.0" encoding="UTF-8" standalone="yes"?>
<Relationships xmlns="http://schemas.openxmlformats.org/package/2006/relationships"><Relationship Id="rId3" Type="http://schemas.openxmlformats.org/officeDocument/2006/relationships/notesSlide" Target="../notesSlides/notesSlide217.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46.xml.rels><?xml version="1.0" encoding="UTF-8" standalone="yes"?>
<Relationships xmlns="http://schemas.openxmlformats.org/package/2006/relationships"><Relationship Id="rId3" Type="http://schemas.openxmlformats.org/officeDocument/2006/relationships/notesSlide" Target="../notesSlides/notesSlide218.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47.xml.rels><?xml version="1.0" encoding="UTF-8" standalone="yes"?>
<Relationships xmlns="http://schemas.openxmlformats.org/package/2006/relationships"><Relationship Id="rId3" Type="http://schemas.openxmlformats.org/officeDocument/2006/relationships/notesSlide" Target="../notesSlides/notesSlide219.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3" Type="http://schemas.openxmlformats.org/officeDocument/2006/relationships/notesSlide" Target="../notesSlides/notesSlide220.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50.xml.rels><?xml version="1.0" encoding="UTF-8" standalone="yes"?>
<Relationships xmlns="http://schemas.openxmlformats.org/package/2006/relationships"><Relationship Id="rId3" Type="http://schemas.openxmlformats.org/officeDocument/2006/relationships/notesSlide" Target="../notesSlides/notesSlide221.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51.xml.rels><?xml version="1.0" encoding="UTF-8" standalone="yes"?>
<Relationships xmlns="http://schemas.openxmlformats.org/package/2006/relationships"><Relationship Id="rId3" Type="http://schemas.openxmlformats.org/officeDocument/2006/relationships/notesSlide" Target="../notesSlides/notesSlide222.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52.xml.rels><?xml version="1.0" encoding="UTF-8" standalone="yes"?>
<Relationships xmlns="http://schemas.openxmlformats.org/package/2006/relationships"><Relationship Id="rId3" Type="http://schemas.openxmlformats.org/officeDocument/2006/relationships/notesSlide" Target="../notesSlides/notesSlide223.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53.xml.rels><?xml version="1.0" encoding="UTF-8" standalone="yes"?>
<Relationships xmlns="http://schemas.openxmlformats.org/package/2006/relationships"><Relationship Id="rId3" Type="http://schemas.openxmlformats.org/officeDocument/2006/relationships/notesSlide" Target="../notesSlides/notesSlide224.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54.xml.rels><?xml version="1.0" encoding="UTF-8" standalone="yes"?>
<Relationships xmlns="http://schemas.openxmlformats.org/package/2006/relationships"><Relationship Id="rId3" Type="http://schemas.openxmlformats.org/officeDocument/2006/relationships/notesSlide" Target="../notesSlides/notesSlide225.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55.xml.rels><?xml version="1.0" encoding="UTF-8" standalone="yes"?>
<Relationships xmlns="http://schemas.openxmlformats.org/package/2006/relationships"><Relationship Id="rId3" Type="http://schemas.openxmlformats.org/officeDocument/2006/relationships/notesSlide" Target="../notesSlides/notesSlide226.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56.xml.rels><?xml version="1.0" encoding="UTF-8" standalone="yes"?>
<Relationships xmlns="http://schemas.openxmlformats.org/package/2006/relationships"><Relationship Id="rId3" Type="http://schemas.openxmlformats.org/officeDocument/2006/relationships/notesSlide" Target="../notesSlides/notesSlide227.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57.xml.rels><?xml version="1.0" encoding="UTF-8" standalone="yes"?>
<Relationships xmlns="http://schemas.openxmlformats.org/package/2006/relationships"><Relationship Id="rId3" Type="http://schemas.openxmlformats.org/officeDocument/2006/relationships/notesSlide" Target="../notesSlides/notesSlide228.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58.xml.rels><?xml version="1.0" encoding="UTF-8" standalone="yes"?>
<Relationships xmlns="http://schemas.openxmlformats.org/package/2006/relationships"><Relationship Id="rId3" Type="http://schemas.openxmlformats.org/officeDocument/2006/relationships/notesSlide" Target="../notesSlides/notesSlide229.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59.xml.rels><?xml version="1.0" encoding="UTF-8" standalone="yes"?>
<Relationships xmlns="http://schemas.openxmlformats.org/package/2006/relationships"><Relationship Id="rId3" Type="http://schemas.openxmlformats.org/officeDocument/2006/relationships/notesSlide" Target="../notesSlides/notesSlide230.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3" Type="http://schemas.openxmlformats.org/officeDocument/2006/relationships/notesSlide" Target="../notesSlides/notesSlide231.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61.xml.rels><?xml version="1.0" encoding="UTF-8" standalone="yes"?>
<Relationships xmlns="http://schemas.openxmlformats.org/package/2006/relationships"><Relationship Id="rId3" Type="http://schemas.openxmlformats.org/officeDocument/2006/relationships/notesSlide" Target="../notesSlides/notesSlide232.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62.xml.rels><?xml version="1.0" encoding="UTF-8" standalone="yes"?>
<Relationships xmlns="http://schemas.openxmlformats.org/package/2006/relationships"><Relationship Id="rId3" Type="http://schemas.openxmlformats.org/officeDocument/2006/relationships/notesSlide" Target="../notesSlides/notesSlide233.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63.xml.rels><?xml version="1.0" encoding="UTF-8" standalone="yes"?>
<Relationships xmlns="http://schemas.openxmlformats.org/package/2006/relationships"><Relationship Id="rId3" Type="http://schemas.openxmlformats.org/officeDocument/2006/relationships/notesSlide" Target="../notesSlides/notesSlide234.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3" Type="http://schemas.openxmlformats.org/officeDocument/2006/relationships/notesSlide" Target="../notesSlides/notesSlide235.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70.xml.rels><?xml version="1.0" encoding="UTF-8" standalone="yes"?>
<Relationships xmlns="http://schemas.openxmlformats.org/package/2006/relationships"><Relationship Id="rId3" Type="http://schemas.openxmlformats.org/officeDocument/2006/relationships/notesSlide" Target="../notesSlides/notesSlide236.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71.xml.rels><?xml version="1.0" encoding="UTF-8" standalone="yes"?>
<Relationships xmlns="http://schemas.openxmlformats.org/package/2006/relationships"><Relationship Id="rId3" Type="http://schemas.openxmlformats.org/officeDocument/2006/relationships/notesSlide" Target="../notesSlides/notesSlide237.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72.xml.rels><?xml version="1.0" encoding="UTF-8" standalone="yes"?>
<Relationships xmlns="http://schemas.openxmlformats.org/package/2006/relationships"><Relationship Id="rId3" Type="http://schemas.openxmlformats.org/officeDocument/2006/relationships/notesSlide" Target="../notesSlides/notesSlide238.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73.xml.rels><?xml version="1.0" encoding="UTF-8" standalone="yes"?>
<Relationships xmlns="http://schemas.openxmlformats.org/package/2006/relationships"><Relationship Id="rId3" Type="http://schemas.openxmlformats.org/officeDocument/2006/relationships/notesSlide" Target="../notesSlides/notesSlide239.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6.xml.rels><?xml version="1.0" encoding="UTF-8" standalone="yes"?>
<Relationships xmlns="http://schemas.openxmlformats.org/package/2006/relationships"><Relationship Id="rId3" Type="http://schemas.openxmlformats.org/officeDocument/2006/relationships/notesSlide" Target="../notesSlides/notesSlide240.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7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278.xml.rels><?xml version="1.0" encoding="UTF-8" standalone="yes"?>
<Relationships xmlns="http://schemas.openxmlformats.org/package/2006/relationships"><Relationship Id="rId3" Type="http://schemas.openxmlformats.org/officeDocument/2006/relationships/notesSlide" Target="../notesSlides/notesSlide241.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79.xml.rels><?xml version="1.0" encoding="UTF-8" standalone="yes"?>
<Relationships xmlns="http://schemas.openxmlformats.org/package/2006/relationships"><Relationship Id="rId3" Type="http://schemas.openxmlformats.org/officeDocument/2006/relationships/notesSlide" Target="../notesSlides/notesSlide242.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80.xml.rels><?xml version="1.0" encoding="UTF-8" standalone="yes"?>
<Relationships xmlns="http://schemas.openxmlformats.org/package/2006/relationships"><Relationship Id="rId3" Type="http://schemas.openxmlformats.org/officeDocument/2006/relationships/notesSlide" Target="../notesSlides/notesSlide243.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2.xml.rels><?xml version="1.0" encoding="UTF-8" standalone="yes"?>
<Relationships xmlns="http://schemas.openxmlformats.org/package/2006/relationships"><Relationship Id="rId3" Type="http://schemas.openxmlformats.org/officeDocument/2006/relationships/notesSlide" Target="../notesSlides/notesSlide244.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83.xml.rels><?xml version="1.0" encoding="UTF-8" standalone="yes"?>
<Relationships xmlns="http://schemas.openxmlformats.org/package/2006/relationships"><Relationship Id="rId3" Type="http://schemas.openxmlformats.org/officeDocument/2006/relationships/notesSlide" Target="../notesSlides/notesSlide245.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6.xml.rels><?xml version="1.0" encoding="UTF-8" standalone="yes"?>
<Relationships xmlns="http://schemas.openxmlformats.org/package/2006/relationships"><Relationship Id="rId3" Type="http://schemas.openxmlformats.org/officeDocument/2006/relationships/notesSlide" Target="../notesSlides/notesSlide246.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87.xml.rels><?xml version="1.0" encoding="UTF-8" standalone="yes"?>
<Relationships xmlns="http://schemas.openxmlformats.org/package/2006/relationships"><Relationship Id="rId3" Type="http://schemas.openxmlformats.org/officeDocument/2006/relationships/notesSlide" Target="../notesSlides/notesSlide247.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88.xml.rels><?xml version="1.0" encoding="UTF-8" standalone="yes"?>
<Relationships xmlns="http://schemas.openxmlformats.org/package/2006/relationships"><Relationship Id="rId3" Type="http://schemas.openxmlformats.org/officeDocument/2006/relationships/notesSlide" Target="../notesSlides/notesSlide248.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89.xml.rels><?xml version="1.0" encoding="UTF-8" standalone="yes"?>
<Relationships xmlns="http://schemas.openxmlformats.org/package/2006/relationships"><Relationship Id="rId3" Type="http://schemas.openxmlformats.org/officeDocument/2006/relationships/notesSlide" Target="../notesSlides/notesSlide249.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1.xml.rels><?xml version="1.0" encoding="UTF-8" standalone="yes"?>
<Relationships xmlns="http://schemas.openxmlformats.org/package/2006/relationships"><Relationship Id="rId3" Type="http://schemas.openxmlformats.org/officeDocument/2006/relationships/notesSlide" Target="../notesSlides/notesSlide250.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92.xml.rels><?xml version="1.0" encoding="UTF-8" standalone="yes"?>
<Relationships xmlns="http://schemas.openxmlformats.org/package/2006/relationships"><Relationship Id="rId3" Type="http://schemas.openxmlformats.org/officeDocument/2006/relationships/notesSlide" Target="../notesSlides/notesSlide251.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9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294.xml.rels><?xml version="1.0" encoding="UTF-8" standalone="yes"?>
<Relationships xmlns="http://schemas.openxmlformats.org/package/2006/relationships"><Relationship Id="rId3" Type="http://schemas.openxmlformats.org/officeDocument/2006/relationships/notesSlide" Target="../notesSlides/notesSlide252.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95.xml.rels><?xml version="1.0" encoding="UTF-8" standalone="yes"?>
<Relationships xmlns="http://schemas.openxmlformats.org/package/2006/relationships"><Relationship Id="rId3" Type="http://schemas.openxmlformats.org/officeDocument/2006/relationships/notesSlide" Target="../notesSlides/notesSlide253.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96.xml.rels><?xml version="1.0" encoding="UTF-8" standalone="yes"?>
<Relationships xmlns="http://schemas.openxmlformats.org/package/2006/relationships"><Relationship Id="rId3" Type="http://schemas.openxmlformats.org/officeDocument/2006/relationships/notesSlide" Target="../notesSlides/notesSlide254.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97.xml.rels><?xml version="1.0" encoding="UTF-8" standalone="yes"?>
<Relationships xmlns="http://schemas.openxmlformats.org/package/2006/relationships"><Relationship Id="rId3" Type="http://schemas.openxmlformats.org/officeDocument/2006/relationships/notesSlide" Target="../notesSlides/notesSlide255.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98.xml.rels><?xml version="1.0" encoding="UTF-8" standalone="yes"?>
<Relationships xmlns="http://schemas.openxmlformats.org/package/2006/relationships"><Relationship Id="rId3" Type="http://schemas.openxmlformats.org/officeDocument/2006/relationships/notesSlide" Target="../notesSlides/notesSlide256.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99.xml.rels><?xml version="1.0" encoding="UTF-8" standalone="yes"?>
<Relationships xmlns="http://schemas.openxmlformats.org/package/2006/relationships"><Relationship Id="rId3" Type="http://schemas.openxmlformats.org/officeDocument/2006/relationships/notesSlide" Target="../notesSlides/notesSlide257.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00.xml.rels><?xml version="1.0" encoding="UTF-8" standalone="yes"?>
<Relationships xmlns="http://schemas.openxmlformats.org/package/2006/relationships"><Relationship Id="rId3" Type="http://schemas.openxmlformats.org/officeDocument/2006/relationships/notesSlide" Target="../notesSlides/notesSlide258.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0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0.xml"/></Relationships>
</file>

<file path=ppt/slides/_rels/slide30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1.xml"/></Relationships>
</file>

<file path=ppt/slides/_rels/slide303.xml.rels><?xml version="1.0" encoding="UTF-8" standalone="yes"?>
<Relationships xmlns="http://schemas.openxmlformats.org/package/2006/relationships"><Relationship Id="rId3" Type="http://schemas.openxmlformats.org/officeDocument/2006/relationships/notesSlide" Target="../notesSlides/notesSlide259.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04.xml.rels><?xml version="1.0" encoding="UTF-8" standalone="yes"?>
<Relationships xmlns="http://schemas.openxmlformats.org/package/2006/relationships"><Relationship Id="rId3" Type="http://schemas.openxmlformats.org/officeDocument/2006/relationships/notesSlide" Target="../notesSlides/notesSlide260.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05.xml.rels><?xml version="1.0" encoding="UTF-8" standalone="yes"?>
<Relationships xmlns="http://schemas.openxmlformats.org/package/2006/relationships"><Relationship Id="rId3" Type="http://schemas.openxmlformats.org/officeDocument/2006/relationships/notesSlide" Target="../notesSlides/notesSlide261.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06.xml.rels><?xml version="1.0" encoding="UTF-8" standalone="yes"?>
<Relationships xmlns="http://schemas.openxmlformats.org/package/2006/relationships"><Relationship Id="rId3" Type="http://schemas.openxmlformats.org/officeDocument/2006/relationships/notesSlide" Target="../notesSlides/notesSlide262.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07.xml.rels><?xml version="1.0" encoding="UTF-8" standalone="yes"?>
<Relationships xmlns="http://schemas.openxmlformats.org/package/2006/relationships"><Relationship Id="rId3" Type="http://schemas.openxmlformats.org/officeDocument/2006/relationships/notesSlide" Target="../notesSlides/notesSlide263.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08.xml.rels><?xml version="1.0" encoding="UTF-8" standalone="yes"?>
<Relationships xmlns="http://schemas.openxmlformats.org/package/2006/relationships"><Relationship Id="rId3" Type="http://schemas.openxmlformats.org/officeDocument/2006/relationships/notesSlide" Target="../notesSlides/notesSlide264.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09.xml.rels><?xml version="1.0" encoding="UTF-8" standalone="yes"?>
<Relationships xmlns="http://schemas.openxmlformats.org/package/2006/relationships"><Relationship Id="rId3" Type="http://schemas.openxmlformats.org/officeDocument/2006/relationships/notesSlide" Target="../notesSlides/notesSlide265.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3" Type="http://schemas.openxmlformats.org/officeDocument/2006/relationships/notesSlide" Target="../notesSlides/notesSlide266.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12.xml.rels><?xml version="1.0" encoding="UTF-8" standalone="yes"?>
<Relationships xmlns="http://schemas.openxmlformats.org/package/2006/relationships"><Relationship Id="rId3" Type="http://schemas.openxmlformats.org/officeDocument/2006/relationships/notesSlide" Target="../notesSlides/notesSlide267.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13.xml.rels><?xml version="1.0" encoding="UTF-8" standalone="yes"?>
<Relationships xmlns="http://schemas.openxmlformats.org/package/2006/relationships"><Relationship Id="rId3" Type="http://schemas.openxmlformats.org/officeDocument/2006/relationships/notesSlide" Target="../notesSlides/notesSlide268.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14.xml.rels><?xml version="1.0" encoding="UTF-8" standalone="yes"?>
<Relationships xmlns="http://schemas.openxmlformats.org/package/2006/relationships"><Relationship Id="rId3" Type="http://schemas.openxmlformats.org/officeDocument/2006/relationships/notesSlide" Target="../notesSlides/notesSlide269.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15.xml.rels><?xml version="1.0" encoding="UTF-8" standalone="yes"?>
<Relationships xmlns="http://schemas.openxmlformats.org/package/2006/relationships"><Relationship Id="rId3" Type="http://schemas.openxmlformats.org/officeDocument/2006/relationships/notesSlide" Target="../notesSlides/notesSlide270.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16.xml.rels><?xml version="1.0" encoding="UTF-8" standalone="yes"?>
<Relationships xmlns="http://schemas.openxmlformats.org/package/2006/relationships"><Relationship Id="rId3" Type="http://schemas.openxmlformats.org/officeDocument/2006/relationships/notesSlide" Target="../notesSlides/notesSlide271.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17.xml.rels><?xml version="1.0" encoding="UTF-8" standalone="yes"?>
<Relationships xmlns="http://schemas.openxmlformats.org/package/2006/relationships"><Relationship Id="rId3" Type="http://schemas.openxmlformats.org/officeDocument/2006/relationships/notesSlide" Target="../notesSlides/notesSlide272.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18.xml.rels><?xml version="1.0" encoding="UTF-8" standalone="yes"?>
<Relationships xmlns="http://schemas.openxmlformats.org/package/2006/relationships"><Relationship Id="rId3" Type="http://schemas.openxmlformats.org/officeDocument/2006/relationships/notesSlide" Target="../notesSlides/notesSlide273.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19.xml.rels><?xml version="1.0" encoding="UTF-8" standalone="yes"?>
<Relationships xmlns="http://schemas.openxmlformats.org/package/2006/relationships"><Relationship Id="rId3" Type="http://schemas.openxmlformats.org/officeDocument/2006/relationships/notesSlide" Target="../notesSlides/notesSlide274.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2.xml"/></Relationships>
</file>

<file path=ppt/slides/_rels/slide3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3.xml"/></Relationships>
</file>

<file path=ppt/slides/_rels/slide322.xml.rels><?xml version="1.0" encoding="UTF-8" standalone="yes"?>
<Relationships xmlns="http://schemas.openxmlformats.org/package/2006/relationships"><Relationship Id="rId3" Type="http://schemas.openxmlformats.org/officeDocument/2006/relationships/notesSlide" Target="../notesSlides/notesSlide275.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23.xml.rels><?xml version="1.0" encoding="UTF-8" standalone="yes"?>
<Relationships xmlns="http://schemas.openxmlformats.org/package/2006/relationships"><Relationship Id="rId3" Type="http://schemas.openxmlformats.org/officeDocument/2006/relationships/notesSlide" Target="../notesSlides/notesSlide276.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24.xml.rels><?xml version="1.0" encoding="UTF-8" standalone="yes"?>
<Relationships xmlns="http://schemas.openxmlformats.org/package/2006/relationships"><Relationship Id="rId3" Type="http://schemas.openxmlformats.org/officeDocument/2006/relationships/notesSlide" Target="../notesSlides/notesSlide277.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25.xml.rels><?xml version="1.0" encoding="UTF-8" standalone="yes"?>
<Relationships xmlns="http://schemas.openxmlformats.org/package/2006/relationships"><Relationship Id="rId3" Type="http://schemas.openxmlformats.org/officeDocument/2006/relationships/notesSlide" Target="../notesSlides/notesSlide278.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26.xml.rels><?xml version="1.0" encoding="UTF-8" standalone="yes"?>
<Relationships xmlns="http://schemas.openxmlformats.org/package/2006/relationships"><Relationship Id="rId3" Type="http://schemas.openxmlformats.org/officeDocument/2006/relationships/notesSlide" Target="../notesSlides/notesSlide279.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27.xml.rels><?xml version="1.0" encoding="UTF-8" standalone="yes"?>
<Relationships xmlns="http://schemas.openxmlformats.org/package/2006/relationships"><Relationship Id="rId3" Type="http://schemas.openxmlformats.org/officeDocument/2006/relationships/notesSlide" Target="../notesSlides/notesSlide280.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28.xml.rels><?xml version="1.0" encoding="UTF-8" standalone="yes"?>
<Relationships xmlns="http://schemas.openxmlformats.org/package/2006/relationships"><Relationship Id="rId3" Type="http://schemas.openxmlformats.org/officeDocument/2006/relationships/notesSlide" Target="../notesSlides/notesSlide281.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29.xml.rels><?xml version="1.0" encoding="UTF-8" standalone="yes"?>
<Relationships xmlns="http://schemas.openxmlformats.org/package/2006/relationships"><Relationship Id="rId3" Type="http://schemas.openxmlformats.org/officeDocument/2006/relationships/notesSlide" Target="../notesSlides/notesSlide282.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4.xml"/></Relationships>
</file>

<file path=ppt/slides/_rels/slide3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5.xml"/></Relationships>
</file>

<file path=ppt/slides/_rels/slide3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6.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335.xml.rels><?xml version="1.0" encoding="UTF-8" standalone="yes"?>
<Relationships xmlns="http://schemas.openxmlformats.org/package/2006/relationships"><Relationship Id="rId3" Type="http://schemas.openxmlformats.org/officeDocument/2006/relationships/notesSlide" Target="../notesSlides/notesSlide283.xml"/><Relationship Id="rId2" Type="http://schemas.openxmlformats.org/officeDocument/2006/relationships/slideLayout" Target="../slideLayouts/slideLayout1.xml"/><Relationship Id="rId1" Type="http://schemas.openxmlformats.org/officeDocument/2006/relationships/tags" Target="../tags/tag107.xml"/></Relationships>
</file>

<file path=ppt/slides/_rels/slide336.xml.rels><?xml version="1.0" encoding="UTF-8" standalone="yes"?>
<Relationships xmlns="http://schemas.openxmlformats.org/package/2006/relationships"><Relationship Id="rId3" Type="http://schemas.openxmlformats.org/officeDocument/2006/relationships/notesSlide" Target="../notesSlides/notesSlide284.xml"/><Relationship Id="rId2" Type="http://schemas.openxmlformats.org/officeDocument/2006/relationships/slideLayout" Target="../slideLayouts/slideLayout1.xml"/><Relationship Id="rId1" Type="http://schemas.openxmlformats.org/officeDocument/2006/relationships/tags" Target="../tags/tag108.xml"/></Relationships>
</file>

<file path=ppt/slides/_rels/slide337.xml.rels><?xml version="1.0" encoding="UTF-8" standalone="yes"?>
<Relationships xmlns="http://schemas.openxmlformats.org/package/2006/relationships"><Relationship Id="rId3" Type="http://schemas.openxmlformats.org/officeDocument/2006/relationships/notesSlide" Target="../notesSlides/notesSlide285.xml"/><Relationship Id="rId2" Type="http://schemas.openxmlformats.org/officeDocument/2006/relationships/slideLayout" Target="../slideLayouts/slideLayout1.xml"/><Relationship Id="rId1" Type="http://schemas.openxmlformats.org/officeDocument/2006/relationships/tags" Target="../tags/tag109.xml"/></Relationships>
</file>

<file path=ppt/slides/_rels/slide338.xml.rels><?xml version="1.0" encoding="UTF-8" standalone="yes"?>
<Relationships xmlns="http://schemas.openxmlformats.org/package/2006/relationships"><Relationship Id="rId3" Type="http://schemas.openxmlformats.org/officeDocument/2006/relationships/notesSlide" Target="../notesSlides/notesSlide286.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39.xml.rels><?xml version="1.0" encoding="UTF-8" standalone="yes"?>
<Relationships xmlns="http://schemas.openxmlformats.org/package/2006/relationships"><Relationship Id="rId3" Type="http://schemas.openxmlformats.org/officeDocument/2006/relationships/notesSlide" Target="../notesSlides/notesSlide287.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40.xml.rels><?xml version="1.0" encoding="UTF-8" standalone="yes"?>
<Relationships xmlns="http://schemas.openxmlformats.org/package/2006/relationships"><Relationship Id="rId3" Type="http://schemas.openxmlformats.org/officeDocument/2006/relationships/notesSlide" Target="../notesSlides/notesSlide288.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41.xml.rels><?xml version="1.0" encoding="UTF-8" standalone="yes"?>
<Relationships xmlns="http://schemas.openxmlformats.org/package/2006/relationships"><Relationship Id="rId3" Type="http://schemas.openxmlformats.org/officeDocument/2006/relationships/notesSlide" Target="../notesSlides/notesSlide289.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42.xml.rels><?xml version="1.0" encoding="UTF-8" standalone="yes"?>
<Relationships xmlns="http://schemas.openxmlformats.org/package/2006/relationships"><Relationship Id="rId3" Type="http://schemas.openxmlformats.org/officeDocument/2006/relationships/notesSlide" Target="../notesSlides/notesSlide290.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3" Type="http://schemas.openxmlformats.org/officeDocument/2006/relationships/notesSlide" Target="../notesSlides/notesSlide291.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45.xml.rels><?xml version="1.0" encoding="UTF-8" standalone="yes"?>
<Relationships xmlns="http://schemas.openxmlformats.org/package/2006/relationships"><Relationship Id="rId3" Type="http://schemas.openxmlformats.org/officeDocument/2006/relationships/notesSlide" Target="../notesSlides/notesSlide292.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46.xml.rels><?xml version="1.0" encoding="UTF-8" standalone="yes"?>
<Relationships xmlns="http://schemas.openxmlformats.org/package/2006/relationships"><Relationship Id="rId3" Type="http://schemas.openxmlformats.org/officeDocument/2006/relationships/notesSlide" Target="../notesSlides/notesSlide293.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47.xml.rels><?xml version="1.0" encoding="UTF-8" standalone="yes"?>
<Relationships xmlns="http://schemas.openxmlformats.org/package/2006/relationships"><Relationship Id="rId3" Type="http://schemas.openxmlformats.org/officeDocument/2006/relationships/notesSlide" Target="../notesSlides/notesSlide294.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48.xml.rels><?xml version="1.0" encoding="UTF-8" standalone="yes"?>
<Relationships xmlns="http://schemas.openxmlformats.org/package/2006/relationships"><Relationship Id="rId3" Type="http://schemas.openxmlformats.org/officeDocument/2006/relationships/notesSlide" Target="../notesSlides/notesSlide295.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49.xml.rels><?xml version="1.0" encoding="UTF-8" standalone="yes"?>
<Relationships xmlns="http://schemas.openxmlformats.org/package/2006/relationships"><Relationship Id="rId3" Type="http://schemas.openxmlformats.org/officeDocument/2006/relationships/notesSlide" Target="../notesSlides/notesSlide296.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0.xml"/></Relationships>
</file>

<file path=ppt/slides/_rels/slide351.xml.rels><?xml version="1.0" encoding="UTF-8" standalone="yes"?>
<Relationships xmlns="http://schemas.openxmlformats.org/package/2006/relationships"><Relationship Id="rId3" Type="http://schemas.openxmlformats.org/officeDocument/2006/relationships/notesSlide" Target="../notesSlides/notesSlide297.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52.xml.rels><?xml version="1.0" encoding="UTF-8" standalone="yes"?>
<Relationships xmlns="http://schemas.openxmlformats.org/package/2006/relationships"><Relationship Id="rId3" Type="http://schemas.openxmlformats.org/officeDocument/2006/relationships/notesSlide" Target="../notesSlides/notesSlide298.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53.xml.rels><?xml version="1.0" encoding="UTF-8" standalone="yes"?>
<Relationships xmlns="http://schemas.openxmlformats.org/package/2006/relationships"><Relationship Id="rId3" Type="http://schemas.openxmlformats.org/officeDocument/2006/relationships/notesSlide" Target="../notesSlides/notesSlide299.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54.xml.rels><?xml version="1.0" encoding="UTF-8" standalone="yes"?>
<Relationships xmlns="http://schemas.openxmlformats.org/package/2006/relationships"><Relationship Id="rId3" Type="http://schemas.openxmlformats.org/officeDocument/2006/relationships/notesSlide" Target="../notesSlides/notesSlide300.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55.xml.rels><?xml version="1.0" encoding="UTF-8" standalone="yes"?>
<Relationships xmlns="http://schemas.openxmlformats.org/package/2006/relationships"><Relationship Id="rId3" Type="http://schemas.openxmlformats.org/officeDocument/2006/relationships/notesSlide" Target="../notesSlides/notesSlide301.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56.xml.rels><?xml version="1.0" encoding="UTF-8" standalone="yes"?>
<Relationships xmlns="http://schemas.openxmlformats.org/package/2006/relationships"><Relationship Id="rId3" Type="http://schemas.openxmlformats.org/officeDocument/2006/relationships/notesSlide" Target="../notesSlides/notesSlide302.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57.xml.rels><?xml version="1.0" encoding="UTF-8" standalone="yes"?>
<Relationships xmlns="http://schemas.openxmlformats.org/package/2006/relationships"><Relationship Id="rId3" Type="http://schemas.openxmlformats.org/officeDocument/2006/relationships/notesSlide" Target="../notesSlides/notesSlide303.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1.xml"/></Relationships>
</file>

<file path=ppt/slides/_rels/slide359.xml.rels><?xml version="1.0" encoding="UTF-8" standalone="yes"?>
<Relationships xmlns="http://schemas.openxmlformats.org/package/2006/relationships"><Relationship Id="rId3" Type="http://schemas.openxmlformats.org/officeDocument/2006/relationships/notesSlide" Target="../notesSlides/notesSlide304.xml"/><Relationship Id="rId2" Type="http://schemas.openxmlformats.org/officeDocument/2006/relationships/slideLayout" Target="../slideLayouts/slideLayout1.xml"/><Relationship Id="rId1" Type="http://schemas.openxmlformats.org/officeDocument/2006/relationships/tags" Target="../tags/tag11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60.xml.rels><?xml version="1.0" encoding="UTF-8" standalone="yes"?>
<Relationships xmlns="http://schemas.openxmlformats.org/package/2006/relationships"><Relationship Id="rId3" Type="http://schemas.openxmlformats.org/officeDocument/2006/relationships/notesSlide" Target="../notesSlides/notesSlide305.xml"/><Relationship Id="rId2" Type="http://schemas.openxmlformats.org/officeDocument/2006/relationships/slideLayout" Target="../slideLayouts/slideLayout1.xml"/><Relationship Id="rId1" Type="http://schemas.openxmlformats.org/officeDocument/2006/relationships/tags" Target="../tags/tag1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55.xml.rels><?xml version="1.0" encoding="UTF-8" standalone="yes"?>
<Relationships xmlns="http://schemas.openxmlformats.org/package/2006/relationships"><Relationship Id="rId4" Type="http://schemas.openxmlformats.org/officeDocument/2006/relationships/notesSlide" Target="../notesSlides/notesSlide55.xml"/><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png"/></Relationships>
</file>

<file path=ppt/slides/_rels/slide56.xml.rels><?xml version="1.0" encoding="UTF-8" standalone="yes"?>
<Relationships xmlns="http://schemas.openxmlformats.org/package/2006/relationships"><Relationship Id="rId4" Type="http://schemas.openxmlformats.org/officeDocument/2006/relationships/notesSlide" Target="../notesSlides/notesSlide56.xml"/><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tags" Target="../tags/tag6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7.xml"/><Relationship Id="rId1" Type="http://schemas.openxmlformats.org/officeDocument/2006/relationships/tags" Target="../tags/tag6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7.xml"/><Relationship Id="rId1" Type="http://schemas.openxmlformats.org/officeDocument/2006/relationships/tags" Target="../tags/tag64.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7.xml"/><Relationship Id="rId1" Type="http://schemas.openxmlformats.org/officeDocument/2006/relationships/tags" Target="../tags/tag65.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xml"/><Relationship Id="rId1" Type="http://schemas.openxmlformats.org/officeDocument/2006/relationships/tags" Target="../tags/tag66.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xml"/><Relationship Id="rId1" Type="http://schemas.openxmlformats.org/officeDocument/2006/relationships/tags" Target="../tags/tag67.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1.xml"/><Relationship Id="rId1" Type="http://schemas.openxmlformats.org/officeDocument/2006/relationships/tags" Target="../tags/tag68.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9999900"/>
          <p:cNvPicPr>
            <a:picLocks noChangeAspect="1"/>
          </p:cNvPicPr>
          <p:nvPr/>
        </p:nvPicPr>
        <p:blipFill>
          <a:blip r:embed="rId1"/>
          <a:stretch>
            <a:fillRect/>
          </a:stretch>
        </p:blipFill>
        <p:spPr>
          <a:xfrm>
            <a:off x="-88265" y="-43180"/>
            <a:ext cx="12353925" cy="6947535"/>
          </a:xfrm>
          <a:prstGeom prst="rect">
            <a:avLst/>
          </a:prstGeom>
        </p:spPr>
      </p:pic>
      <p:sp>
        <p:nvSpPr>
          <p:cNvPr id="5" name="文本框 4"/>
          <p:cNvSpPr txBox="1"/>
          <p:nvPr/>
        </p:nvSpPr>
        <p:spPr>
          <a:xfrm>
            <a:off x="6393815" y="2255520"/>
            <a:ext cx="5427345" cy="768350"/>
          </a:xfrm>
          <a:prstGeom prst="rect">
            <a:avLst/>
          </a:prstGeom>
          <a:noFill/>
        </p:spPr>
        <p:txBody>
          <a:bodyPr wrap="square" rtlCol="0">
            <a:spAutoFit/>
          </a:bodyPr>
          <a:p>
            <a:r>
              <a:rPr lang="en-US" altLang="zh-CN" sz="4400">
                <a:sym typeface="+mn-ea"/>
              </a:rPr>
              <a:t>Review lessons 6-10</a:t>
            </a:r>
            <a:endParaRPr lang="en-US" altLang="zh-CN" sz="4400"/>
          </a:p>
        </p:txBody>
      </p:sp>
      <p:sp>
        <p:nvSpPr>
          <p:cNvPr id="6" name="文本框 5"/>
          <p:cNvSpPr txBox="1"/>
          <p:nvPr/>
        </p:nvSpPr>
        <p:spPr>
          <a:xfrm>
            <a:off x="8322945" y="3534410"/>
            <a:ext cx="1984375" cy="460375"/>
          </a:xfrm>
          <a:prstGeom prst="rect">
            <a:avLst/>
          </a:prstGeom>
          <a:noFill/>
        </p:spPr>
        <p:txBody>
          <a:bodyPr wrap="square" rtlCol="0">
            <a:spAutoFit/>
          </a:bodyPr>
          <a:p>
            <a:r>
              <a:rPr lang="en-US" altLang="zh-CN" sz="2400"/>
              <a:t>LI XINYU</a:t>
            </a:r>
            <a:endParaRPr lang="en-US" altLang="zh-CN" sz="24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138545" y="2021840"/>
            <a:ext cx="456311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以 后</a:t>
            </a:r>
            <a:endParaRPr lang="zh-CN" altLang="en-US" sz="960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稻壳儿_答辩小姐姐作品_1"/>
          <p:cNvSpPr/>
          <p:nvPr/>
        </p:nvSpPr>
        <p:spPr>
          <a:xfrm>
            <a:off x="313267" y="304800"/>
            <a:ext cx="11565466" cy="624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cs typeface="+mn-ea"/>
              <a:sym typeface="+mn-lt"/>
            </a:endParaRPr>
          </a:p>
        </p:txBody>
      </p:sp>
      <p:sp>
        <p:nvSpPr>
          <p:cNvPr id="4" name="文本框 3"/>
          <p:cNvSpPr txBox="1"/>
          <p:nvPr/>
        </p:nvSpPr>
        <p:spPr>
          <a:xfrm>
            <a:off x="556895" y="1802130"/>
            <a:ext cx="11087100" cy="2553335"/>
          </a:xfrm>
          <a:prstGeom prst="rect">
            <a:avLst/>
          </a:prstGeom>
          <a:noFill/>
        </p:spPr>
        <p:txBody>
          <a:bodyPr wrap="square" rtlCol="0">
            <a:spAutoFit/>
          </a:bodyPr>
          <a:p>
            <a:endParaRPr lang="en-US" altLang="zh-CN" sz="3200">
              <a:solidFill>
                <a:schemeClr val="tx1"/>
              </a:solidFill>
              <a:ea typeface="宋体" panose="02010600030101010101" pitchFamily="2" charset="-122"/>
              <a:sym typeface="+mn-ea"/>
            </a:endParaRPr>
          </a:p>
          <a:p>
            <a:r>
              <a:rPr lang="en-US" altLang="zh-CN" sz="3200">
                <a:solidFill>
                  <a:schemeClr val="tx1"/>
                </a:solidFill>
                <a:ea typeface="宋体" panose="02010600030101010101" pitchFamily="2" charset="-122"/>
                <a:sym typeface="+mn-ea"/>
              </a:rPr>
              <a:t>3</a:t>
            </a:r>
            <a:r>
              <a:rPr lang="zh-CN" altLang="en-US" sz="3200">
                <a:solidFill>
                  <a:schemeClr val="tx1"/>
                </a:solidFill>
                <a:ea typeface="宋体" panose="02010600030101010101" pitchFamily="2" charset="-122"/>
                <a:sym typeface="+mn-ea"/>
              </a:rPr>
              <a:t>、妹妹歌唱得很好。</a:t>
            </a:r>
            <a:endParaRPr lang="en-US" altLang="zh-CN" sz="3200">
              <a:solidFill>
                <a:schemeClr val="tx1"/>
              </a:solidFill>
              <a:ea typeface="宋体" panose="02010600030101010101" pitchFamily="2" charset="-122"/>
              <a:sym typeface="+mn-ea"/>
            </a:endParaRPr>
          </a:p>
          <a:p>
            <a:r>
              <a:rPr lang="en-US" altLang="zh-CN" sz="3200">
                <a:solidFill>
                  <a:schemeClr val="tx1"/>
                </a:solidFill>
                <a:ea typeface="宋体" panose="02010600030101010101" pitchFamily="2" charset="-122"/>
                <a:sym typeface="+mn-ea"/>
              </a:rPr>
              <a:t>      </a:t>
            </a:r>
            <a:endParaRPr lang="en-US" altLang="zh-CN" sz="3200">
              <a:solidFill>
                <a:schemeClr val="tx1"/>
              </a:solidFill>
              <a:ea typeface="宋体" panose="02010600030101010101" pitchFamily="2" charset="-122"/>
              <a:sym typeface="+mn-ea"/>
            </a:endParaRPr>
          </a:p>
          <a:p>
            <a:r>
              <a:rPr lang="zh-CN" altLang="en-US" sz="3200">
                <a:solidFill>
                  <a:schemeClr val="tx1"/>
                </a:solidFill>
                <a:ea typeface="宋体" panose="02010600030101010101" pitchFamily="2" charset="-122"/>
                <a:sym typeface="+mn-ea"/>
              </a:rPr>
              <a:t>很好</a:t>
            </a:r>
            <a:r>
              <a:rPr lang="en-US" altLang="zh-CN" sz="3200">
                <a:solidFill>
                  <a:schemeClr val="tx1"/>
                </a:solidFill>
                <a:ea typeface="宋体" panose="02010600030101010101" pitchFamily="2" charset="-122"/>
                <a:sym typeface="+mn-ea"/>
              </a:rPr>
              <a:t>(</a:t>
            </a:r>
            <a:r>
              <a:rPr lang="en-US" altLang="zh-CN" sz="3200">
                <a:ea typeface="宋体" panose="02010600030101010101" pitchFamily="2" charset="-122"/>
                <a:sym typeface="+mn-ea"/>
              </a:rPr>
              <a:t>hěn hǎo,very well</a:t>
            </a:r>
            <a:r>
              <a:rPr lang="en-US" altLang="zh-CN" sz="3200">
                <a:solidFill>
                  <a:schemeClr val="tx1"/>
                </a:solidFill>
                <a:ea typeface="宋体" panose="02010600030101010101" pitchFamily="2" charset="-122"/>
                <a:sym typeface="+mn-ea"/>
              </a:rPr>
              <a:t>) is a comment on the action </a:t>
            </a:r>
            <a:r>
              <a:rPr lang="zh-CN" altLang="en-US" sz="3200">
                <a:solidFill>
                  <a:schemeClr val="tx1"/>
                </a:solidFill>
                <a:ea typeface="宋体" panose="02010600030101010101" pitchFamily="2" charset="-122"/>
                <a:sym typeface="+mn-ea"/>
              </a:rPr>
              <a:t>唱</a:t>
            </a:r>
            <a:r>
              <a:rPr lang="en-US" altLang="zh-CN" sz="3200">
                <a:solidFill>
                  <a:schemeClr val="tx1"/>
                </a:solidFill>
                <a:ea typeface="宋体" panose="02010600030101010101" pitchFamily="2" charset="-122"/>
                <a:sym typeface="+mn-ea"/>
              </a:rPr>
              <a:t>(</a:t>
            </a:r>
            <a:r>
              <a:rPr lang="en-US" altLang="zh-CN" sz="3200">
                <a:ea typeface="宋体" panose="02010600030101010101" pitchFamily="2" charset="-122"/>
                <a:sym typeface="+mn-ea"/>
              </a:rPr>
              <a:t>chàng, to sing</a:t>
            </a:r>
            <a:r>
              <a:rPr lang="en-US" altLang="zh-CN" sz="3200">
                <a:solidFill>
                  <a:schemeClr val="tx1"/>
                </a:solidFill>
                <a:ea typeface="宋体" panose="02010600030101010101" pitchFamily="2" charset="-122"/>
                <a:sym typeface="+mn-ea"/>
              </a:rPr>
              <a:t>).</a:t>
            </a:r>
            <a:endParaRPr lang="en-US" altLang="zh-CN" sz="3200">
              <a:solidFill>
                <a:schemeClr val="tx1"/>
              </a:solidFill>
              <a:ea typeface="宋体" panose="02010600030101010101" pitchFamily="2" charset="-122"/>
              <a:sym typeface="+mn-ea"/>
            </a:endParaRPr>
          </a:p>
        </p:txBody>
      </p:sp>
      <p:sp>
        <p:nvSpPr>
          <p:cNvPr id="2" name="文本框 1"/>
          <p:cNvSpPr txBox="1"/>
          <p:nvPr/>
        </p:nvSpPr>
        <p:spPr>
          <a:xfrm>
            <a:off x="556895" y="665480"/>
            <a:ext cx="7793355" cy="583565"/>
          </a:xfrm>
          <a:prstGeom prst="rect">
            <a:avLst/>
          </a:prstGeom>
          <a:noFill/>
        </p:spPr>
        <p:txBody>
          <a:bodyPr wrap="square" rtlCol="0">
            <a:spAutoFit/>
          </a:bodyPr>
          <a:p>
            <a:r>
              <a:rPr lang="en-US" altLang="zh-CN" sz="3200">
                <a:ea typeface="宋体" panose="02010600030101010101" pitchFamily="2" charset="-122"/>
                <a:sym typeface="+mn-ea"/>
              </a:rPr>
              <a:t>Descriptive Complements</a:t>
            </a:r>
            <a:endParaRPr lang="en-US" altLang="zh-CN" sz="3200">
              <a:ea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稻壳儿_答辩小姐姐作品_1"/>
          <p:cNvSpPr/>
          <p:nvPr/>
        </p:nvSpPr>
        <p:spPr>
          <a:xfrm>
            <a:off x="313267" y="304800"/>
            <a:ext cx="11565466" cy="624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cs typeface="+mn-ea"/>
              <a:sym typeface="+mn-lt"/>
            </a:endParaRPr>
          </a:p>
        </p:txBody>
      </p:sp>
      <p:sp>
        <p:nvSpPr>
          <p:cNvPr id="4" name="文本框 3"/>
          <p:cNvSpPr txBox="1"/>
          <p:nvPr/>
        </p:nvSpPr>
        <p:spPr>
          <a:xfrm>
            <a:off x="556895" y="1540510"/>
            <a:ext cx="11087100" cy="4030980"/>
          </a:xfrm>
          <a:prstGeom prst="rect">
            <a:avLst/>
          </a:prstGeom>
          <a:noFill/>
        </p:spPr>
        <p:txBody>
          <a:bodyPr wrap="square" rtlCol="0">
            <a:spAutoFit/>
          </a:bodyPr>
          <a:p>
            <a:r>
              <a:rPr lang="en-US" altLang="zh-CN" sz="3200">
                <a:solidFill>
                  <a:schemeClr val="tx1"/>
                </a:solidFill>
                <a:ea typeface="宋体" panose="02010600030101010101" pitchFamily="2" charset="-122"/>
                <a:sym typeface="+mn-ea"/>
              </a:rPr>
              <a:t>If the complement is an adjective, it is usually </a:t>
            </a:r>
            <a:r>
              <a:rPr lang="en-US" altLang="zh-CN" sz="3200">
                <a:solidFill>
                  <a:srgbClr val="FF0000"/>
                </a:solidFill>
                <a:ea typeface="宋体" panose="02010600030101010101" pitchFamily="2" charset="-122"/>
                <a:sym typeface="+mn-ea"/>
              </a:rPr>
              <a:t>preceded</a:t>
            </a:r>
            <a:r>
              <a:rPr lang="en-US" altLang="zh-CN" sz="3200">
                <a:solidFill>
                  <a:schemeClr val="tx1"/>
                </a:solidFill>
                <a:ea typeface="宋体" panose="02010600030101010101" pitchFamily="2" charset="-122"/>
                <a:sym typeface="+mn-ea"/>
              </a:rPr>
              <a:t> by </a:t>
            </a:r>
            <a:r>
              <a:rPr lang="zh-CN" altLang="en-US" sz="3200">
                <a:solidFill>
                  <a:schemeClr val="tx1"/>
                </a:solidFill>
                <a:ea typeface="宋体" panose="02010600030101010101" pitchFamily="2" charset="-122"/>
                <a:sym typeface="+mn-ea"/>
              </a:rPr>
              <a:t>很</a:t>
            </a:r>
            <a:r>
              <a:rPr lang="en-US" altLang="zh-CN" sz="3200">
                <a:solidFill>
                  <a:schemeClr val="tx1"/>
                </a:solidFill>
                <a:ea typeface="宋体" panose="02010600030101010101" pitchFamily="2" charset="-122"/>
                <a:sym typeface="+mn-ea"/>
              </a:rPr>
              <a:t>(</a:t>
            </a:r>
            <a:r>
              <a:rPr lang="en-US" altLang="zh-CN" sz="3200">
                <a:ea typeface="宋体" panose="02010600030101010101" pitchFamily="2" charset="-122"/>
                <a:sym typeface="+mn-ea"/>
              </a:rPr>
              <a:t>hěn, very</a:t>
            </a:r>
            <a:r>
              <a:rPr lang="en-US" altLang="zh-CN" sz="3200">
                <a:solidFill>
                  <a:schemeClr val="tx1"/>
                </a:solidFill>
                <a:ea typeface="宋体" panose="02010600030101010101" pitchFamily="2" charset="-122"/>
                <a:sym typeface="+mn-ea"/>
              </a:rPr>
              <a:t>). </a:t>
            </a:r>
            <a:r>
              <a:rPr lang="en-US" altLang="zh-CN" sz="3200">
                <a:solidFill>
                  <a:srgbClr val="00B050"/>
                </a:solidFill>
                <a:ea typeface="宋体" panose="02010600030101010101" pitchFamily="2" charset="-122"/>
                <a:sym typeface="+mn-ea"/>
              </a:rPr>
              <a:t>If the verb is followed by an object</a:t>
            </a:r>
            <a:r>
              <a:rPr lang="en-US" altLang="zh-CN" sz="3200">
                <a:solidFill>
                  <a:schemeClr val="tx1"/>
                </a:solidFill>
                <a:ea typeface="宋体" panose="02010600030101010101" pitchFamily="2" charset="-122"/>
                <a:sym typeface="+mn-ea"/>
              </a:rPr>
              <a:t>, </a:t>
            </a:r>
            <a:r>
              <a:rPr lang="en-US" altLang="zh-CN" sz="3200">
                <a:solidFill>
                  <a:srgbClr val="FF0000"/>
                </a:solidFill>
                <a:ea typeface="宋体" panose="02010600030101010101" pitchFamily="2" charset="-122"/>
                <a:sym typeface="+mn-ea"/>
              </a:rPr>
              <a:t>the verb</a:t>
            </a:r>
            <a:r>
              <a:rPr lang="en-US" altLang="zh-CN" sz="3200">
                <a:solidFill>
                  <a:schemeClr val="tx1"/>
                </a:solidFill>
                <a:ea typeface="宋体" panose="02010600030101010101" pitchFamily="2" charset="-122"/>
                <a:sym typeface="+mn-ea"/>
              </a:rPr>
              <a:t> has to be </a:t>
            </a:r>
            <a:r>
              <a:rPr lang="en-US" altLang="zh-CN" sz="3200">
                <a:solidFill>
                  <a:srgbClr val="FF0000"/>
                </a:solidFill>
                <a:ea typeface="宋体" panose="02010600030101010101" pitchFamily="2" charset="-122"/>
                <a:sym typeface="+mn-ea"/>
              </a:rPr>
              <a:t>repeated</a:t>
            </a:r>
            <a:r>
              <a:rPr lang="en-US" altLang="zh-CN" sz="3200">
                <a:solidFill>
                  <a:schemeClr val="tx1"/>
                </a:solidFill>
                <a:ea typeface="宋体" panose="02010600030101010101" pitchFamily="2" charset="-122"/>
                <a:sym typeface="+mn-ea"/>
              </a:rPr>
              <a:t> before it can be followed by the “</a:t>
            </a:r>
            <a:r>
              <a:rPr lang="zh-CN" altLang="en-US" sz="3200">
                <a:solidFill>
                  <a:schemeClr val="tx1"/>
                </a:solidFill>
                <a:ea typeface="宋体" panose="02010600030101010101" pitchFamily="2" charset="-122"/>
                <a:sym typeface="+mn-ea"/>
              </a:rPr>
              <a:t>得</a:t>
            </a:r>
            <a:r>
              <a:rPr lang="en-US" altLang="zh-CN" sz="3200">
                <a:solidFill>
                  <a:schemeClr val="tx1"/>
                </a:solidFill>
                <a:ea typeface="宋体" panose="02010600030101010101" pitchFamily="2" charset="-122"/>
                <a:sym typeface="+mn-ea"/>
              </a:rPr>
              <a:t>(de)+Complement” structure, e.g.,</a:t>
            </a:r>
            <a:r>
              <a:rPr lang="zh-CN" altLang="en-US" sz="3200">
                <a:solidFill>
                  <a:schemeClr val="tx1"/>
                </a:solidFill>
                <a:ea typeface="宋体" panose="02010600030101010101" pitchFamily="2" charset="-122"/>
                <a:sym typeface="+mn-ea"/>
              </a:rPr>
              <a:t>写字写得</a:t>
            </a:r>
            <a:r>
              <a:rPr lang="en-US" altLang="zh-CN" sz="3200">
                <a:solidFill>
                  <a:schemeClr val="tx1"/>
                </a:solidFill>
                <a:ea typeface="宋体" panose="02010600030101010101" pitchFamily="2" charset="-122"/>
                <a:sym typeface="+mn-ea"/>
              </a:rPr>
              <a:t>(xiě zì xiě de) in (1). By repeating the verb, the “verb+object” combination preceding it becomes a “topic” and the complement that follows serves as a comment on it. </a:t>
            </a:r>
            <a:r>
              <a:rPr lang="en-US" altLang="zh-CN" sz="3200">
                <a:solidFill>
                  <a:srgbClr val="FF0000"/>
                </a:solidFill>
                <a:ea typeface="宋体" panose="02010600030101010101" pitchFamily="2" charset="-122"/>
                <a:sym typeface="+mn-ea"/>
              </a:rPr>
              <a:t>The first verb</a:t>
            </a:r>
            <a:r>
              <a:rPr lang="en-US" altLang="zh-CN" sz="3200">
                <a:solidFill>
                  <a:schemeClr val="tx1"/>
                </a:solidFill>
                <a:ea typeface="宋体" panose="02010600030101010101" pitchFamily="2" charset="-122"/>
                <a:sym typeface="+mn-ea"/>
              </a:rPr>
              <a:t> can be </a:t>
            </a:r>
            <a:r>
              <a:rPr lang="en-US" altLang="zh-CN" sz="3200">
                <a:solidFill>
                  <a:srgbClr val="FF0000"/>
                </a:solidFill>
                <a:ea typeface="宋体" panose="02010600030101010101" pitchFamily="2" charset="-122"/>
                <a:sym typeface="+mn-ea"/>
              </a:rPr>
              <a:t>omitted</a:t>
            </a:r>
            <a:r>
              <a:rPr lang="en-US" altLang="zh-CN" sz="3200">
                <a:solidFill>
                  <a:schemeClr val="tx1"/>
                </a:solidFill>
                <a:ea typeface="宋体" panose="02010600030101010101" pitchFamily="2" charset="-122"/>
                <a:sym typeface="+mn-ea"/>
              </a:rPr>
              <a:t> if the </a:t>
            </a:r>
            <a:r>
              <a:rPr lang="en-US" altLang="zh-CN" sz="3200">
                <a:gradFill>
                  <a:gsLst>
                    <a:gs pos="0">
                      <a:srgbClr val="14CD68"/>
                    </a:gs>
                    <a:gs pos="100000">
                      <a:srgbClr val="0B6E38"/>
                    </a:gs>
                  </a:gsLst>
                  <a:lin scaled="0"/>
                </a:gradFill>
                <a:ea typeface="宋体" panose="02010600030101010101" pitchFamily="2" charset="-122"/>
                <a:sym typeface="+mn-ea"/>
              </a:rPr>
              <a:t>meaning is clear from the context</a:t>
            </a:r>
            <a:r>
              <a:rPr lang="en-US" altLang="zh-CN" sz="3200">
                <a:solidFill>
                  <a:schemeClr val="tx1"/>
                </a:solidFill>
                <a:ea typeface="宋体" panose="02010600030101010101" pitchFamily="2" charset="-122"/>
                <a:sym typeface="+mn-ea"/>
              </a:rPr>
              <a:t>, as in (3)</a:t>
            </a:r>
            <a:endParaRPr lang="zh-CN" altLang="en-US" sz="3200">
              <a:solidFill>
                <a:schemeClr val="tx1"/>
              </a:solidFill>
              <a:ea typeface="宋体" panose="02010600030101010101" pitchFamily="2" charset="-122"/>
              <a:sym typeface="+mn-ea"/>
            </a:endParaRPr>
          </a:p>
        </p:txBody>
      </p:sp>
      <p:sp>
        <p:nvSpPr>
          <p:cNvPr id="2" name="文本框 1"/>
          <p:cNvSpPr txBox="1"/>
          <p:nvPr/>
        </p:nvSpPr>
        <p:spPr>
          <a:xfrm>
            <a:off x="556895" y="665480"/>
            <a:ext cx="7793355" cy="583565"/>
          </a:xfrm>
          <a:prstGeom prst="rect">
            <a:avLst/>
          </a:prstGeom>
          <a:noFill/>
        </p:spPr>
        <p:txBody>
          <a:bodyPr wrap="square" rtlCol="0">
            <a:spAutoFit/>
          </a:bodyPr>
          <a:p>
            <a:r>
              <a:rPr lang="en-US" altLang="zh-CN" sz="3200">
                <a:ea typeface="宋体" panose="02010600030101010101" pitchFamily="2" charset="-122"/>
                <a:sym typeface="+mn-ea"/>
              </a:rPr>
              <a:t>Descriptive Complements</a:t>
            </a:r>
            <a:endParaRPr lang="en-US" altLang="zh-CN" sz="3200">
              <a:ea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容 易</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多</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第</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稻壳儿_答辩小姐姐作品_1"/>
          <p:cNvSpPr/>
          <p:nvPr/>
        </p:nvSpPr>
        <p:spPr>
          <a:xfrm>
            <a:off x="313267" y="304800"/>
            <a:ext cx="11565466" cy="624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cs typeface="+mn-ea"/>
              <a:sym typeface="+mn-lt"/>
            </a:endParaRPr>
          </a:p>
        </p:txBody>
      </p:sp>
      <p:sp>
        <p:nvSpPr>
          <p:cNvPr id="4" name="文本框 3"/>
          <p:cNvSpPr txBox="1"/>
          <p:nvPr/>
        </p:nvSpPr>
        <p:spPr>
          <a:xfrm>
            <a:off x="556895" y="1249045"/>
            <a:ext cx="10727055" cy="4954270"/>
          </a:xfrm>
          <a:prstGeom prst="rect">
            <a:avLst/>
          </a:prstGeom>
          <a:noFill/>
        </p:spPr>
        <p:txBody>
          <a:bodyPr wrap="square" rtlCol="0">
            <a:spAutoFit/>
          </a:bodyPr>
          <a:p>
            <a:r>
              <a:rPr lang="en-US" altLang="zh-CN" sz="3600">
                <a:solidFill>
                  <a:schemeClr val="tx1"/>
                </a:solidFill>
                <a:ea typeface="宋体" panose="02010600030101010101" pitchFamily="2" charset="-122"/>
                <a:sym typeface="+mn-ea"/>
              </a:rPr>
              <a:t>Ordinal numbers in Chinese are formed by placing </a:t>
            </a:r>
            <a:r>
              <a:rPr lang="zh-CN" altLang="en-US" sz="3600">
                <a:solidFill>
                  <a:srgbClr val="FF0000"/>
                </a:solidFill>
                <a:ea typeface="宋体" panose="02010600030101010101" pitchFamily="2" charset="-122"/>
                <a:sym typeface="+mn-ea"/>
              </a:rPr>
              <a:t>第</a:t>
            </a:r>
            <a:r>
              <a:rPr lang="en-US" altLang="zh-CN" sz="3600">
                <a:solidFill>
                  <a:srgbClr val="FF0000"/>
                </a:solidFill>
                <a:ea typeface="宋体" panose="02010600030101010101" pitchFamily="2" charset="-122"/>
                <a:sym typeface="+mn-ea"/>
              </a:rPr>
              <a:t>(</a:t>
            </a:r>
            <a:r>
              <a:rPr lang="en-US" altLang="zh-CN" sz="3600">
                <a:solidFill>
                  <a:srgbClr val="FF0000"/>
                </a:solidFill>
                <a:ea typeface="宋体" panose="02010600030101010101" pitchFamily="2" charset="-122"/>
                <a:sym typeface="+mn-ea"/>
              </a:rPr>
              <a:t>dì</a:t>
            </a:r>
            <a:r>
              <a:rPr lang="en-US" altLang="zh-CN" sz="3600">
                <a:solidFill>
                  <a:srgbClr val="FF0000"/>
                </a:solidFill>
                <a:ea typeface="宋体" panose="02010600030101010101" pitchFamily="2" charset="-122"/>
                <a:sym typeface="+mn-ea"/>
              </a:rPr>
              <a:t>) before</a:t>
            </a:r>
            <a:r>
              <a:rPr lang="en-US" altLang="zh-CN" sz="3600">
                <a:solidFill>
                  <a:schemeClr val="tx1"/>
                </a:solidFill>
                <a:ea typeface="宋体" panose="02010600030101010101" pitchFamily="2" charset="-122"/>
                <a:sym typeface="+mn-ea"/>
              </a:rPr>
              <a:t> cardinal </a:t>
            </a:r>
            <a:r>
              <a:rPr lang="en-US" altLang="zh-CN" sz="3600">
                <a:solidFill>
                  <a:srgbClr val="FF0000"/>
                </a:solidFill>
                <a:ea typeface="宋体" panose="02010600030101010101" pitchFamily="2" charset="-122"/>
                <a:sym typeface="+mn-ea"/>
              </a:rPr>
              <a:t>numbers</a:t>
            </a:r>
            <a:r>
              <a:rPr lang="en-US" altLang="zh-CN" sz="3600">
                <a:solidFill>
                  <a:schemeClr val="tx1"/>
                </a:solidFill>
                <a:ea typeface="宋体" panose="02010600030101010101" pitchFamily="2" charset="-122"/>
                <a:sym typeface="+mn-ea"/>
              </a:rPr>
              <a:t>,e.g., </a:t>
            </a:r>
            <a:r>
              <a:rPr lang="zh-CN" altLang="en-US" sz="3600">
                <a:solidFill>
                  <a:schemeClr val="tx1"/>
                </a:solidFill>
                <a:ea typeface="宋体" panose="02010600030101010101" pitchFamily="2" charset="-122"/>
                <a:sym typeface="+mn-ea"/>
              </a:rPr>
              <a:t>第一</a:t>
            </a:r>
            <a:r>
              <a:rPr lang="en-US" altLang="zh-CN" sz="2800">
                <a:solidFill>
                  <a:schemeClr val="tx1"/>
                </a:solidFill>
                <a:ea typeface="宋体" panose="02010600030101010101" pitchFamily="2" charset="-122"/>
                <a:sym typeface="+mn-ea"/>
              </a:rPr>
              <a:t>(dì yī,the first)</a:t>
            </a:r>
            <a:r>
              <a:rPr lang="en-US" altLang="zh-CN" sz="3600">
                <a:solidFill>
                  <a:schemeClr val="tx1"/>
                </a:solidFill>
                <a:ea typeface="宋体" panose="02010600030101010101" pitchFamily="2" charset="-122"/>
                <a:sym typeface="+mn-ea"/>
              </a:rPr>
              <a:t>,</a:t>
            </a:r>
            <a:r>
              <a:rPr lang="zh-CN" altLang="en-US" sz="3600">
                <a:solidFill>
                  <a:schemeClr val="tx1"/>
                </a:solidFill>
                <a:ea typeface="宋体" panose="02010600030101010101" pitchFamily="2" charset="-122"/>
                <a:sym typeface="+mn-ea"/>
              </a:rPr>
              <a:t>第二杯茶</a:t>
            </a:r>
            <a:r>
              <a:rPr lang="en-US" altLang="zh-CN" sz="2800">
                <a:solidFill>
                  <a:schemeClr val="tx1"/>
                </a:solidFill>
                <a:ea typeface="宋体" panose="02010600030101010101" pitchFamily="2" charset="-122"/>
                <a:sym typeface="+mn-ea"/>
              </a:rPr>
              <a:t>(</a:t>
            </a:r>
            <a:r>
              <a:rPr lang="en-US" altLang="zh-CN" sz="2800">
                <a:ea typeface="宋体" panose="02010600030101010101" pitchFamily="2" charset="-122"/>
                <a:sym typeface="+mn-ea"/>
              </a:rPr>
              <a:t>dì èr bēi chá,the second cup of tea</a:t>
            </a:r>
            <a:r>
              <a:rPr lang="en-US" altLang="zh-CN" sz="2800">
                <a:solidFill>
                  <a:schemeClr val="tx1"/>
                </a:solidFill>
                <a:ea typeface="宋体" panose="02010600030101010101" pitchFamily="2" charset="-122"/>
                <a:sym typeface="+mn-ea"/>
              </a:rPr>
              <a:t>)</a:t>
            </a:r>
            <a:r>
              <a:rPr lang="en-US" altLang="zh-CN" sz="3600">
                <a:solidFill>
                  <a:schemeClr val="tx1"/>
                </a:solidFill>
                <a:ea typeface="宋体" panose="02010600030101010101" pitchFamily="2" charset="-122"/>
                <a:sym typeface="+mn-ea"/>
              </a:rPr>
              <a:t>, </a:t>
            </a:r>
            <a:r>
              <a:rPr lang="zh-CN" altLang="en-US" sz="3600">
                <a:solidFill>
                  <a:schemeClr val="tx1"/>
                </a:solidFill>
                <a:ea typeface="宋体" panose="02010600030101010101" pitchFamily="2" charset="-122"/>
                <a:sym typeface="+mn-ea"/>
              </a:rPr>
              <a:t>第三个月</a:t>
            </a:r>
            <a:r>
              <a:rPr lang="en-US" altLang="zh-CN" sz="2800">
                <a:solidFill>
                  <a:schemeClr val="tx1"/>
                </a:solidFill>
                <a:ea typeface="宋体" panose="02010600030101010101" pitchFamily="2" charset="-122"/>
                <a:sym typeface="+mn-ea"/>
              </a:rPr>
              <a:t>(</a:t>
            </a:r>
            <a:r>
              <a:rPr lang="en-US" altLang="zh-CN" sz="2800">
                <a:ea typeface="宋体" panose="02010600030101010101" pitchFamily="2" charset="-122"/>
                <a:sym typeface="+mn-ea"/>
              </a:rPr>
              <a:t>dì sān ge yuè,the third month</a:t>
            </a:r>
            <a:r>
              <a:rPr lang="en-US" altLang="zh-CN" sz="2800">
                <a:solidFill>
                  <a:schemeClr val="tx1"/>
                </a:solidFill>
                <a:ea typeface="宋体" panose="02010600030101010101" pitchFamily="2" charset="-122"/>
                <a:sym typeface="+mn-ea"/>
              </a:rPr>
              <a:t>)</a:t>
            </a:r>
            <a:r>
              <a:rPr lang="en-US" altLang="zh-CN" sz="3600">
                <a:solidFill>
                  <a:schemeClr val="tx1"/>
                </a:solidFill>
                <a:ea typeface="宋体" panose="02010600030101010101" pitchFamily="2" charset="-122"/>
                <a:sym typeface="+mn-ea"/>
              </a:rPr>
              <a:t>. However, </a:t>
            </a:r>
            <a:r>
              <a:rPr lang="zh-CN" altLang="en-US" sz="3600">
                <a:solidFill>
                  <a:schemeClr val="tx1"/>
                </a:solidFill>
                <a:ea typeface="宋体" panose="02010600030101010101" pitchFamily="2" charset="-122"/>
                <a:sym typeface="+mn-ea"/>
              </a:rPr>
              <a:t>第</a:t>
            </a:r>
            <a:r>
              <a:rPr lang="en-US" altLang="zh-CN" sz="3600">
                <a:solidFill>
                  <a:schemeClr val="tx1"/>
                </a:solidFill>
                <a:ea typeface="宋体" panose="02010600030101010101" pitchFamily="2" charset="-122"/>
                <a:sym typeface="+mn-ea"/>
              </a:rPr>
              <a:t>(</a:t>
            </a:r>
            <a:r>
              <a:rPr lang="en-US" altLang="zh-CN" sz="3600">
                <a:ea typeface="宋体" panose="02010600030101010101" pitchFamily="2" charset="-122"/>
                <a:sym typeface="+mn-ea"/>
              </a:rPr>
              <a:t>dì</a:t>
            </a:r>
            <a:r>
              <a:rPr lang="en-US" altLang="zh-CN" sz="3600">
                <a:solidFill>
                  <a:schemeClr val="tx1"/>
                </a:solidFill>
                <a:ea typeface="宋体" panose="02010600030101010101" pitchFamily="2" charset="-122"/>
                <a:sym typeface="+mn-ea"/>
              </a:rPr>
              <a:t>) is </a:t>
            </a:r>
            <a:r>
              <a:rPr lang="en-US" altLang="zh-CN" sz="3600">
                <a:solidFill>
                  <a:srgbClr val="FF0000"/>
                </a:solidFill>
                <a:ea typeface="宋体" panose="02010600030101010101" pitchFamily="2" charset="-122"/>
                <a:sym typeface="+mn-ea"/>
              </a:rPr>
              <a:t>not used</a:t>
            </a:r>
            <a:r>
              <a:rPr lang="en-US" altLang="zh-CN" sz="3600">
                <a:solidFill>
                  <a:schemeClr val="tx1"/>
                </a:solidFill>
                <a:ea typeface="宋体" panose="02010600030101010101" pitchFamily="2" charset="-122"/>
                <a:sym typeface="+mn-ea"/>
              </a:rPr>
              <a:t> in names of </a:t>
            </a:r>
            <a:r>
              <a:rPr lang="en-US" altLang="zh-CN" sz="3600">
                <a:solidFill>
                  <a:srgbClr val="FF0000"/>
                </a:solidFill>
                <a:ea typeface="宋体" panose="02010600030101010101" pitchFamily="2" charset="-122"/>
                <a:sym typeface="+mn-ea"/>
              </a:rPr>
              <a:t>months</a:t>
            </a:r>
            <a:r>
              <a:rPr lang="en-US" altLang="zh-CN" sz="3600">
                <a:solidFill>
                  <a:schemeClr val="tx1"/>
                </a:solidFill>
                <a:ea typeface="宋体" panose="02010600030101010101" pitchFamily="2" charset="-122"/>
                <a:sym typeface="+mn-ea"/>
              </a:rPr>
              <a:t>: </a:t>
            </a:r>
            <a:r>
              <a:rPr lang="zh-CN" altLang="en-US" sz="3600">
                <a:solidFill>
                  <a:schemeClr val="tx1"/>
                </a:solidFill>
                <a:ea typeface="宋体" panose="02010600030101010101" pitchFamily="2" charset="-122"/>
                <a:sym typeface="+mn-ea"/>
              </a:rPr>
              <a:t>一月</a:t>
            </a:r>
            <a:r>
              <a:rPr lang="en-US" altLang="zh-CN" sz="2800">
                <a:solidFill>
                  <a:schemeClr val="tx1"/>
                </a:solidFill>
                <a:ea typeface="宋体" panose="02010600030101010101" pitchFamily="2" charset="-122"/>
                <a:sym typeface="+mn-ea"/>
              </a:rPr>
              <a:t>(</a:t>
            </a:r>
            <a:r>
              <a:rPr lang="en-US" altLang="zh-CN" sz="2800">
                <a:ea typeface="宋体" panose="02010600030101010101" pitchFamily="2" charset="-122"/>
                <a:sym typeface="+mn-ea"/>
              </a:rPr>
              <a:t>yī yuè,January</a:t>
            </a:r>
            <a:r>
              <a:rPr lang="en-US" altLang="zh-CN" sz="2800">
                <a:solidFill>
                  <a:schemeClr val="tx1"/>
                </a:solidFill>
                <a:ea typeface="宋体" panose="02010600030101010101" pitchFamily="2" charset="-122"/>
                <a:sym typeface="+mn-ea"/>
              </a:rPr>
              <a:t>)</a:t>
            </a:r>
            <a:r>
              <a:rPr lang="zh-CN" altLang="en-US" sz="3600">
                <a:solidFill>
                  <a:schemeClr val="tx1"/>
                </a:solidFill>
                <a:ea typeface="宋体" panose="02010600030101010101" pitchFamily="2" charset="-122"/>
                <a:sym typeface="+mn-ea"/>
              </a:rPr>
              <a:t>，二月</a:t>
            </a:r>
            <a:r>
              <a:rPr lang="en-US" altLang="zh-CN" sz="2800">
                <a:solidFill>
                  <a:schemeClr val="tx1"/>
                </a:solidFill>
                <a:ea typeface="宋体" panose="02010600030101010101" pitchFamily="2" charset="-122"/>
                <a:sym typeface="+mn-ea"/>
              </a:rPr>
              <a:t>(</a:t>
            </a:r>
            <a:r>
              <a:rPr lang="en-US" altLang="zh-CN" sz="2800">
                <a:ea typeface="宋体" panose="02010600030101010101" pitchFamily="2" charset="-122"/>
                <a:sym typeface="+mn-ea"/>
              </a:rPr>
              <a:t>èr yuè,February</a:t>
            </a:r>
            <a:r>
              <a:rPr lang="en-US" altLang="zh-CN" sz="2800">
                <a:solidFill>
                  <a:schemeClr val="tx1"/>
                </a:solidFill>
                <a:ea typeface="宋体" panose="02010600030101010101" pitchFamily="2" charset="-122"/>
                <a:sym typeface="+mn-ea"/>
              </a:rPr>
              <a:t>)</a:t>
            </a:r>
            <a:r>
              <a:rPr lang="zh-CN" altLang="en-US" sz="3600">
                <a:solidFill>
                  <a:schemeClr val="tx1"/>
                </a:solidFill>
                <a:ea typeface="宋体" panose="02010600030101010101" pitchFamily="2" charset="-122"/>
                <a:sym typeface="+mn-ea"/>
              </a:rPr>
              <a:t>，三月</a:t>
            </a:r>
            <a:r>
              <a:rPr lang="en-US" altLang="zh-CN" sz="2800">
                <a:solidFill>
                  <a:schemeClr val="tx1"/>
                </a:solidFill>
                <a:ea typeface="宋体" panose="02010600030101010101" pitchFamily="2" charset="-122"/>
                <a:sym typeface="+mn-ea"/>
              </a:rPr>
              <a:t>(sān yuè,March)</a:t>
            </a:r>
            <a:r>
              <a:rPr lang="en-US" altLang="zh-CN" sz="3600">
                <a:solidFill>
                  <a:schemeClr val="tx1"/>
                </a:solidFill>
                <a:ea typeface="宋体" panose="02010600030101010101" pitchFamily="2" charset="-122"/>
                <a:sym typeface="+mn-ea"/>
              </a:rPr>
              <a:t>. Neither is it used to indicate the birth order of </a:t>
            </a:r>
            <a:r>
              <a:rPr lang="en-US" altLang="zh-CN" sz="3600">
                <a:solidFill>
                  <a:srgbClr val="FF0000"/>
                </a:solidFill>
                <a:ea typeface="宋体" panose="02010600030101010101" pitchFamily="2" charset="-122"/>
                <a:sym typeface="+mn-ea"/>
              </a:rPr>
              <a:t>siblings</a:t>
            </a:r>
            <a:r>
              <a:rPr lang="en-US" altLang="zh-CN" sz="3600">
                <a:solidFill>
                  <a:schemeClr val="tx1"/>
                </a:solidFill>
                <a:ea typeface="宋体" panose="02010600030101010101" pitchFamily="2" charset="-122"/>
                <a:sym typeface="+mn-ea"/>
              </a:rPr>
              <a:t>: </a:t>
            </a:r>
            <a:r>
              <a:rPr lang="zh-CN" altLang="en-US" sz="3600">
                <a:solidFill>
                  <a:schemeClr val="tx1"/>
                </a:solidFill>
                <a:ea typeface="宋体" panose="02010600030101010101" pitchFamily="2" charset="-122"/>
                <a:sym typeface="+mn-ea"/>
              </a:rPr>
              <a:t>大哥</a:t>
            </a:r>
            <a:r>
              <a:rPr lang="en-US" altLang="zh-CN" sz="2800">
                <a:solidFill>
                  <a:schemeClr val="tx1"/>
                </a:solidFill>
                <a:ea typeface="宋体" panose="02010600030101010101" pitchFamily="2" charset="-122"/>
                <a:sym typeface="+mn-ea"/>
              </a:rPr>
              <a:t>(dà gē,</a:t>
            </a:r>
            <a:r>
              <a:rPr lang="en-US" altLang="zh-CN" sz="2800">
                <a:ea typeface="宋体" panose="02010600030101010101" pitchFamily="2" charset="-122"/>
                <a:sym typeface="+mn-ea"/>
              </a:rPr>
              <a:t>oldest brother</a:t>
            </a:r>
            <a:r>
              <a:rPr lang="en-US" altLang="zh-CN" sz="2800">
                <a:solidFill>
                  <a:schemeClr val="tx1"/>
                </a:solidFill>
                <a:ea typeface="宋体" panose="02010600030101010101" pitchFamily="2" charset="-122"/>
                <a:sym typeface="+mn-ea"/>
              </a:rPr>
              <a:t>)</a:t>
            </a:r>
            <a:r>
              <a:rPr lang="zh-CN" altLang="en-US" sz="3600">
                <a:solidFill>
                  <a:schemeClr val="tx1"/>
                </a:solidFill>
                <a:ea typeface="宋体" panose="02010600030101010101" pitchFamily="2" charset="-122"/>
                <a:sym typeface="+mn-ea"/>
              </a:rPr>
              <a:t>，二哥</a:t>
            </a:r>
            <a:r>
              <a:rPr lang="en-US" altLang="zh-CN" sz="2800">
                <a:solidFill>
                  <a:schemeClr val="tx1"/>
                </a:solidFill>
                <a:ea typeface="宋体" panose="02010600030101010101" pitchFamily="2" charset="-122"/>
                <a:sym typeface="+mn-ea"/>
              </a:rPr>
              <a:t>(èr gē,second oldest brother)</a:t>
            </a:r>
            <a:r>
              <a:rPr lang="zh-CN" altLang="en-US" sz="3600">
                <a:solidFill>
                  <a:schemeClr val="tx1"/>
                </a:solidFill>
                <a:ea typeface="宋体" panose="02010600030101010101" pitchFamily="2" charset="-122"/>
                <a:sym typeface="+mn-ea"/>
              </a:rPr>
              <a:t>，三哥</a:t>
            </a:r>
            <a:r>
              <a:rPr lang="en-US" altLang="zh-CN" sz="2800">
                <a:solidFill>
                  <a:schemeClr val="tx1"/>
                </a:solidFill>
                <a:ea typeface="宋体" panose="02010600030101010101" pitchFamily="2" charset="-122"/>
                <a:sym typeface="+mn-ea"/>
              </a:rPr>
              <a:t>(sān gē,third </a:t>
            </a:r>
            <a:r>
              <a:rPr lang="en-US" altLang="zh-CN" sz="2800">
                <a:ea typeface="宋体" panose="02010600030101010101" pitchFamily="2" charset="-122"/>
                <a:sym typeface="+mn-ea"/>
              </a:rPr>
              <a:t>oldest brother</a:t>
            </a:r>
            <a:r>
              <a:rPr lang="en-US" altLang="zh-CN" sz="2800">
                <a:solidFill>
                  <a:schemeClr val="tx1"/>
                </a:solidFill>
                <a:ea typeface="宋体" panose="02010600030101010101" pitchFamily="2" charset="-122"/>
                <a:sym typeface="+mn-ea"/>
              </a:rPr>
              <a:t>)</a:t>
            </a:r>
            <a:endParaRPr lang="en-US" altLang="zh-CN" sz="2800">
              <a:solidFill>
                <a:schemeClr val="tx1"/>
              </a:solidFill>
              <a:ea typeface="宋体" panose="02010600030101010101" pitchFamily="2" charset="-122"/>
              <a:sym typeface="+mn-ea"/>
            </a:endParaRPr>
          </a:p>
        </p:txBody>
      </p:sp>
      <p:sp>
        <p:nvSpPr>
          <p:cNvPr id="2" name="文本框 1"/>
          <p:cNvSpPr txBox="1"/>
          <p:nvPr/>
        </p:nvSpPr>
        <p:spPr>
          <a:xfrm>
            <a:off x="556895" y="665480"/>
            <a:ext cx="5211445" cy="583565"/>
          </a:xfrm>
          <a:prstGeom prst="rect">
            <a:avLst/>
          </a:prstGeom>
          <a:noFill/>
        </p:spPr>
        <p:txBody>
          <a:bodyPr wrap="square" rtlCol="0">
            <a:spAutoFit/>
          </a:bodyPr>
          <a:p>
            <a:r>
              <a:rPr lang="en-US" altLang="zh-CN" sz="3200">
                <a:ea typeface="宋体" panose="02010600030101010101" pitchFamily="2" charset="-122"/>
              </a:rPr>
              <a:t>Ordinal Numbers</a:t>
            </a:r>
            <a:endParaRPr lang="en-US" altLang="zh-CN" sz="320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汉 字</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难</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生 词</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稻壳儿_答辩小姐姐作品_1"/>
          <p:cNvSpPr/>
          <p:nvPr/>
        </p:nvSpPr>
        <p:spPr>
          <a:xfrm>
            <a:off x="313267" y="304800"/>
            <a:ext cx="11565466" cy="624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cs typeface="+mn-ea"/>
              <a:sym typeface="+mn-lt"/>
            </a:endParaRPr>
          </a:p>
        </p:txBody>
      </p:sp>
      <p:sp>
        <p:nvSpPr>
          <p:cNvPr id="4" name="文本框 3"/>
          <p:cNvSpPr txBox="1"/>
          <p:nvPr/>
        </p:nvSpPr>
        <p:spPr>
          <a:xfrm>
            <a:off x="556895" y="2091055"/>
            <a:ext cx="10727055" cy="1383665"/>
          </a:xfrm>
          <a:prstGeom prst="rect">
            <a:avLst/>
          </a:prstGeom>
          <a:noFill/>
        </p:spPr>
        <p:txBody>
          <a:bodyPr wrap="square" rtlCol="0">
            <a:spAutoFit/>
          </a:bodyPr>
          <a:p>
            <a:r>
              <a:rPr lang="en-US" altLang="zh-CN" sz="2800">
                <a:solidFill>
                  <a:schemeClr val="tx1"/>
                </a:solidFill>
                <a:ea typeface="宋体" panose="02010600030101010101" pitchFamily="2" charset="-122"/>
                <a:sym typeface="+mn-ea"/>
              </a:rPr>
              <a:t>Like </a:t>
            </a:r>
            <a:r>
              <a:rPr lang="zh-CN" altLang="en-US" sz="2800">
                <a:solidFill>
                  <a:schemeClr val="tx1"/>
                </a:solidFill>
                <a:ea typeface="宋体" panose="02010600030101010101" pitchFamily="2" charset="-122"/>
                <a:sym typeface="+mn-ea"/>
              </a:rPr>
              <a:t>行吗</a:t>
            </a:r>
            <a:r>
              <a:rPr lang="en-US" altLang="zh-CN" sz="2800">
                <a:solidFill>
                  <a:schemeClr val="tx1"/>
                </a:solidFill>
                <a:ea typeface="宋体" panose="02010600030101010101" pitchFamily="2" charset="-122"/>
                <a:sym typeface="+mn-ea"/>
              </a:rPr>
              <a:t>(xíng ma) and </a:t>
            </a:r>
            <a:r>
              <a:rPr lang="zh-CN" altLang="en-US" sz="2800">
                <a:solidFill>
                  <a:schemeClr val="tx1"/>
                </a:solidFill>
                <a:ea typeface="宋体" panose="02010600030101010101" pitchFamily="2" charset="-122"/>
                <a:sym typeface="+mn-ea"/>
              </a:rPr>
              <a:t>好吗</a:t>
            </a:r>
            <a:r>
              <a:rPr lang="en-US" altLang="zh-CN" sz="2800">
                <a:solidFill>
                  <a:schemeClr val="tx1"/>
                </a:solidFill>
                <a:ea typeface="宋体" panose="02010600030101010101" pitchFamily="2" charset="-122"/>
                <a:sym typeface="+mn-ea"/>
              </a:rPr>
              <a:t>(</a:t>
            </a:r>
            <a:r>
              <a:rPr lang="en-US" altLang="zh-CN" sz="2800">
                <a:ea typeface="宋体" panose="02010600030101010101" pitchFamily="2" charset="-122"/>
                <a:sym typeface="+mn-ea"/>
              </a:rPr>
              <a:t>hǎo ma</a:t>
            </a:r>
            <a:r>
              <a:rPr lang="en-US" altLang="zh-CN" sz="2800">
                <a:solidFill>
                  <a:schemeClr val="tx1"/>
                </a:solidFill>
                <a:ea typeface="宋体" panose="02010600030101010101" pitchFamily="2" charset="-122"/>
                <a:sym typeface="+mn-ea"/>
              </a:rPr>
              <a:t>) ,the expression </a:t>
            </a:r>
            <a:r>
              <a:rPr lang="zh-CN" altLang="en-US" sz="2800">
                <a:solidFill>
                  <a:schemeClr val="tx1"/>
                </a:solidFill>
                <a:ea typeface="宋体" panose="02010600030101010101" pitchFamily="2" charset="-122"/>
                <a:sym typeface="+mn-ea"/>
              </a:rPr>
              <a:t>好不好</a:t>
            </a:r>
            <a:r>
              <a:rPr lang="en-US" altLang="zh-CN" sz="2800">
                <a:solidFill>
                  <a:schemeClr val="tx1"/>
                </a:solidFill>
                <a:ea typeface="宋体" panose="02010600030101010101" pitchFamily="2" charset="-122"/>
                <a:sym typeface="+mn-ea"/>
              </a:rPr>
              <a:t>(</a:t>
            </a:r>
            <a:r>
              <a:rPr lang="en-US" altLang="zh-CN" sz="2800">
                <a:ea typeface="宋体" panose="02010600030101010101" pitchFamily="2" charset="-122"/>
                <a:sym typeface="+mn-ea"/>
              </a:rPr>
              <a:t>hǎo bu hǎo, is it ok?</a:t>
            </a:r>
            <a:r>
              <a:rPr lang="en-US" altLang="zh-CN" sz="2800">
                <a:solidFill>
                  <a:schemeClr val="tx1"/>
                </a:solidFill>
                <a:ea typeface="宋体" panose="02010600030101010101" pitchFamily="2" charset="-122"/>
                <a:sym typeface="+mn-ea"/>
              </a:rPr>
              <a:t>) can also be used to seek someone`s approval of a proposal.</a:t>
            </a:r>
            <a:endParaRPr lang="en-US" altLang="zh-CN" sz="2800">
              <a:solidFill>
                <a:schemeClr val="tx1"/>
              </a:solidFill>
              <a:ea typeface="宋体" panose="02010600030101010101" pitchFamily="2" charset="-122"/>
              <a:sym typeface="+mn-ea"/>
            </a:endParaRPr>
          </a:p>
        </p:txBody>
      </p:sp>
      <p:sp>
        <p:nvSpPr>
          <p:cNvPr id="2" name="文本框 1"/>
          <p:cNvSpPr txBox="1"/>
          <p:nvPr/>
        </p:nvSpPr>
        <p:spPr>
          <a:xfrm>
            <a:off x="556895" y="489585"/>
            <a:ext cx="5211445" cy="583565"/>
          </a:xfrm>
          <a:prstGeom prst="rect">
            <a:avLst/>
          </a:prstGeom>
          <a:noFill/>
        </p:spPr>
        <p:txBody>
          <a:bodyPr wrap="square" rtlCol="0">
            <a:spAutoFit/>
          </a:bodyPr>
          <a:p>
            <a:r>
              <a:rPr lang="zh-CN" altLang="en-US" sz="3200">
                <a:ea typeface="宋体" panose="02010600030101010101" pitchFamily="2" charset="-122"/>
              </a:rPr>
              <a:t>好不好</a:t>
            </a:r>
            <a:r>
              <a:rPr lang="en-US" altLang="zh-CN" sz="3200">
                <a:ea typeface="宋体" panose="02010600030101010101" pitchFamily="2" charset="-122"/>
              </a:rPr>
              <a:t>(hǎo bu hǎo)</a:t>
            </a:r>
            <a:endParaRPr lang="en-US" altLang="zh-CN" sz="320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705485" y="1032510"/>
            <a:ext cx="10781030" cy="5507990"/>
          </a:xfrm>
          <a:prstGeom prst="rect">
            <a:avLst/>
          </a:prstGeom>
          <a:noFill/>
        </p:spPr>
        <p:txBody>
          <a:bodyPr wrap="square" rtlCol="0">
            <a:spAutoFit/>
          </a:bodyPr>
          <a:p>
            <a:r>
              <a:rPr lang="en-US" altLang="zh-CN" sz="4400">
                <a:solidFill>
                  <a:schemeClr val="accent1">
                    <a:lumMod val="10000"/>
                  </a:schemeClr>
                </a:solidFill>
                <a:sym typeface="+mn-ea"/>
              </a:rPr>
              <a:t>In English, we say “after four o`clock” The word “after” appears before the time expression “four o`clock.” The Chinese equivalent is </a:t>
            </a:r>
            <a:r>
              <a:rPr lang="zh-CN" altLang="en-US" sz="4400">
                <a:solidFill>
                  <a:schemeClr val="accent1">
                    <a:lumMod val="10000"/>
                  </a:schemeClr>
                </a:solidFill>
                <a:sym typeface="+mn-ea"/>
              </a:rPr>
              <a:t>四点以后</a:t>
            </a:r>
            <a:r>
              <a:rPr lang="en-US" altLang="zh-CN" sz="4400">
                <a:solidFill>
                  <a:schemeClr val="accent1">
                    <a:lumMod val="10000"/>
                  </a:schemeClr>
                </a:solidFill>
                <a:sym typeface="+mn-ea"/>
              </a:rPr>
              <a:t>(sì diǎn yǐ hòu). </a:t>
            </a:r>
            <a:r>
              <a:rPr lang="en-US" altLang="zh-CN" sz="4400">
                <a:solidFill>
                  <a:srgbClr val="FF0000"/>
                </a:solidFill>
                <a:sym typeface="+mn-ea"/>
              </a:rPr>
              <a:t>Note the difference in word order. </a:t>
            </a:r>
            <a:r>
              <a:rPr lang="en-US" altLang="zh-CN" sz="4400">
                <a:solidFill>
                  <a:schemeClr val="accent1">
                    <a:lumMod val="10000"/>
                  </a:schemeClr>
                </a:solidFill>
                <a:sym typeface="+mn-ea"/>
              </a:rPr>
              <a:t>Likewise, we say “before Monday.” but </a:t>
            </a:r>
            <a:r>
              <a:rPr lang="zh-CN" altLang="en-US" sz="4400">
                <a:solidFill>
                  <a:schemeClr val="accent1">
                    <a:lumMod val="10000"/>
                  </a:schemeClr>
                </a:solidFill>
                <a:sym typeface="+mn-ea"/>
              </a:rPr>
              <a:t>星期一以前</a:t>
            </a:r>
            <a:r>
              <a:rPr lang="en-US" altLang="zh-CN" sz="4400">
                <a:solidFill>
                  <a:schemeClr val="accent1">
                    <a:lumMod val="10000"/>
                  </a:schemeClr>
                </a:solidFill>
                <a:sym typeface="+mn-ea"/>
              </a:rPr>
              <a:t>(xīng qī yī yǐ qián) in Chinese.</a:t>
            </a:r>
            <a:endParaRPr lang="en-US" altLang="zh-CN" sz="4400">
              <a:solidFill>
                <a:schemeClr val="accent1">
                  <a:lumMod val="10000"/>
                </a:schemeClr>
              </a:solidFill>
              <a:sym typeface="+mn-ea"/>
            </a:endParaRPr>
          </a:p>
          <a:p>
            <a:endParaRPr lang="zh-CN" altLang="en-US" sz="440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稻壳儿_答辩小姐姐作品_1"/>
          <p:cNvSpPr/>
          <p:nvPr/>
        </p:nvSpPr>
        <p:spPr>
          <a:xfrm>
            <a:off x="313267" y="304800"/>
            <a:ext cx="11565466" cy="624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cs typeface="+mn-ea"/>
              <a:sym typeface="+mn-lt"/>
            </a:endParaRPr>
          </a:p>
        </p:txBody>
      </p:sp>
      <p:sp>
        <p:nvSpPr>
          <p:cNvPr id="4" name="文本框 3"/>
          <p:cNvSpPr txBox="1"/>
          <p:nvPr/>
        </p:nvSpPr>
        <p:spPr>
          <a:xfrm>
            <a:off x="908685" y="1364615"/>
            <a:ext cx="10727055" cy="1198880"/>
          </a:xfrm>
          <a:prstGeom prst="rect">
            <a:avLst/>
          </a:prstGeom>
          <a:noFill/>
        </p:spPr>
        <p:txBody>
          <a:bodyPr wrap="square" rtlCol="0">
            <a:spAutoFit/>
          </a:bodyPr>
          <a:p>
            <a:r>
              <a:rPr lang="en-US" altLang="zh-CN" sz="3600"/>
              <a:t>The adverb </a:t>
            </a:r>
            <a:r>
              <a:rPr lang="zh-CN" altLang="en-US" sz="3600">
                <a:ea typeface="宋体" panose="02010600030101010101" pitchFamily="2" charset="-122"/>
                <a:sym typeface="+mn-ea"/>
              </a:rPr>
              <a:t>就</a:t>
            </a:r>
            <a:r>
              <a:rPr lang="en-US" altLang="zh-CN" sz="3600">
                <a:ea typeface="宋体" panose="02010600030101010101" pitchFamily="2" charset="-122"/>
                <a:sym typeface="+mn-ea"/>
              </a:rPr>
              <a:t>(jiù) is used </a:t>
            </a:r>
            <a:r>
              <a:rPr lang="en-US" altLang="zh-CN" sz="3600">
                <a:solidFill>
                  <a:srgbClr val="FF0000"/>
                </a:solidFill>
                <a:ea typeface="宋体" panose="02010600030101010101" pitchFamily="2" charset="-122"/>
                <a:sym typeface="+mn-ea"/>
              </a:rPr>
              <a:t>before a verb</a:t>
            </a:r>
            <a:r>
              <a:rPr lang="en-US" altLang="zh-CN" sz="3600">
                <a:ea typeface="宋体" panose="02010600030101010101" pitchFamily="2" charset="-122"/>
                <a:sym typeface="+mn-ea"/>
              </a:rPr>
              <a:t> to suggest the </a:t>
            </a:r>
            <a:r>
              <a:rPr lang="en-US" altLang="zh-CN" sz="3600">
                <a:solidFill>
                  <a:srgbClr val="FF0000"/>
                </a:solidFill>
                <a:ea typeface="宋体" panose="02010600030101010101" pitchFamily="2" charset="-122"/>
                <a:sym typeface="+mn-ea"/>
              </a:rPr>
              <a:t>earliness</a:t>
            </a:r>
            <a:r>
              <a:rPr lang="en-US" altLang="zh-CN" sz="3600">
                <a:ea typeface="宋体" panose="02010600030101010101" pitchFamily="2" charset="-122"/>
                <a:sym typeface="+mn-ea"/>
              </a:rPr>
              <a:t>,briefness,or quickness of the action.</a:t>
            </a:r>
            <a:r>
              <a:rPr lang="en-US" altLang="zh-CN" sz="3600"/>
              <a:t> </a:t>
            </a:r>
            <a:endParaRPr lang="en-US" altLang="zh-CN" sz="3600"/>
          </a:p>
        </p:txBody>
      </p:sp>
      <p:sp>
        <p:nvSpPr>
          <p:cNvPr id="2" name="文本框 1"/>
          <p:cNvSpPr txBox="1"/>
          <p:nvPr/>
        </p:nvSpPr>
        <p:spPr>
          <a:xfrm>
            <a:off x="556895" y="665480"/>
            <a:ext cx="4201795" cy="583565"/>
          </a:xfrm>
          <a:prstGeom prst="rect">
            <a:avLst/>
          </a:prstGeom>
          <a:noFill/>
        </p:spPr>
        <p:txBody>
          <a:bodyPr wrap="square" rtlCol="0">
            <a:spAutoFit/>
          </a:bodyPr>
          <a:p>
            <a:r>
              <a:rPr lang="en-US" altLang="zh-CN" sz="3200"/>
              <a:t>The Adverb </a:t>
            </a:r>
            <a:r>
              <a:rPr lang="zh-CN" altLang="en-US" sz="3200">
                <a:ea typeface="宋体" panose="02010600030101010101" pitchFamily="2" charset="-122"/>
              </a:rPr>
              <a:t>就</a:t>
            </a:r>
            <a:r>
              <a:rPr lang="en-US" altLang="zh-CN" sz="3200">
                <a:ea typeface="宋体" panose="02010600030101010101" pitchFamily="2" charset="-122"/>
              </a:rPr>
              <a:t>(jiù)</a:t>
            </a:r>
            <a:endParaRPr lang="en-US" altLang="zh-CN" sz="3200">
              <a:ea typeface="宋体" panose="02010600030101010101" pitchFamily="2" charset="-122"/>
            </a:endParaRPr>
          </a:p>
        </p:txBody>
      </p:sp>
      <p:sp>
        <p:nvSpPr>
          <p:cNvPr id="3" name="文本框 2"/>
          <p:cNvSpPr txBox="1"/>
          <p:nvPr/>
        </p:nvSpPr>
        <p:spPr>
          <a:xfrm>
            <a:off x="674370" y="3366135"/>
            <a:ext cx="10961370" cy="2306955"/>
          </a:xfrm>
          <a:prstGeom prst="rect">
            <a:avLst/>
          </a:prstGeom>
          <a:noFill/>
        </p:spPr>
        <p:txBody>
          <a:bodyPr wrap="square" rtlCol="0">
            <a:spAutoFit/>
          </a:bodyPr>
          <a:p>
            <a:r>
              <a:rPr lang="en-US" altLang="zh-CN" sz="3600"/>
              <a:t>1</a:t>
            </a:r>
            <a:r>
              <a:rPr lang="zh-CN" altLang="en-US" sz="3600">
                <a:ea typeface="宋体" panose="02010600030101010101" pitchFamily="2" charset="-122"/>
              </a:rPr>
              <a:t>、他明天七点就得上课。</a:t>
            </a:r>
            <a:endParaRPr lang="zh-CN" altLang="en-US" sz="3600">
              <a:ea typeface="宋体" panose="02010600030101010101" pitchFamily="2" charset="-122"/>
            </a:endParaRPr>
          </a:p>
          <a:p>
            <a:endParaRPr lang="en-US" altLang="zh-CN" sz="3600">
              <a:ea typeface="宋体" panose="02010600030101010101" pitchFamily="2" charset="-122"/>
            </a:endParaRPr>
          </a:p>
          <a:p>
            <a:r>
              <a:rPr lang="en-US" altLang="zh-CN" sz="3600">
                <a:ea typeface="宋体" panose="02010600030101010101" pitchFamily="2" charset="-122"/>
              </a:rPr>
              <a:t>2</a:t>
            </a:r>
            <a:r>
              <a:rPr lang="zh-CN" altLang="en-US" sz="3600">
                <a:ea typeface="宋体" panose="02010600030101010101" pitchFamily="2" charset="-122"/>
              </a:rPr>
              <a:t>、我们八点看电影，他七点半就来了。</a:t>
            </a:r>
            <a:endParaRPr lang="zh-CN" altLang="en-US" sz="3600">
              <a:ea typeface="宋体" panose="02010600030101010101" pitchFamily="2" charset="-122"/>
            </a:endParaRPr>
          </a:p>
          <a:p>
            <a:r>
              <a:rPr lang="zh-CN" altLang="en-US" sz="3600">
                <a:ea typeface="宋体" panose="02010600030101010101" pitchFamily="2" charset="-122"/>
              </a:rPr>
              <a:t>     </a:t>
            </a:r>
            <a:r>
              <a:rPr lang="zh-CN" altLang="en-US" sz="2800">
                <a:ea typeface="宋体" panose="02010600030101010101" pitchFamily="2" charset="-122"/>
              </a:rPr>
              <a:t> </a:t>
            </a:r>
            <a:r>
              <a:rPr lang="en-US" altLang="zh-CN">
                <a:ea typeface="宋体" panose="02010600030101010101" pitchFamily="2" charset="-122"/>
              </a:rPr>
              <a:t>      </a:t>
            </a:r>
            <a:endParaRPr lang="en-US" altLang="zh-CN">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稻壳儿_答辩小姐姐作品_1"/>
          <p:cNvSpPr/>
          <p:nvPr/>
        </p:nvSpPr>
        <p:spPr>
          <a:xfrm>
            <a:off x="313267" y="304800"/>
            <a:ext cx="11565466" cy="624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cs typeface="+mn-ea"/>
              <a:sym typeface="+mn-lt"/>
            </a:endParaRPr>
          </a:p>
        </p:txBody>
      </p:sp>
      <p:sp>
        <p:nvSpPr>
          <p:cNvPr id="4" name="文本框 3"/>
          <p:cNvSpPr txBox="1"/>
          <p:nvPr/>
        </p:nvSpPr>
        <p:spPr>
          <a:xfrm>
            <a:off x="556895" y="1540510"/>
            <a:ext cx="10727055" cy="4523105"/>
          </a:xfrm>
          <a:prstGeom prst="rect">
            <a:avLst/>
          </a:prstGeom>
          <a:noFill/>
        </p:spPr>
        <p:txBody>
          <a:bodyPr wrap="square" rtlCol="0">
            <a:spAutoFit/>
          </a:bodyPr>
          <a:p>
            <a:r>
              <a:rPr lang="en-US" altLang="zh-CN" sz="3600"/>
              <a:t>The adverb </a:t>
            </a:r>
            <a:r>
              <a:rPr lang="zh-CN" altLang="en-US" sz="3600">
                <a:ea typeface="宋体" panose="02010600030101010101" pitchFamily="2" charset="-122"/>
                <a:sym typeface="+mn-ea"/>
              </a:rPr>
              <a:t>就</a:t>
            </a:r>
            <a:r>
              <a:rPr lang="en-US" altLang="zh-CN" sz="3600">
                <a:ea typeface="宋体" panose="02010600030101010101" pitchFamily="2" charset="-122"/>
                <a:sym typeface="+mn-ea"/>
              </a:rPr>
              <a:t>(jiù) suggest the </a:t>
            </a:r>
            <a:r>
              <a:rPr lang="en-US" altLang="zh-CN" sz="3600">
                <a:solidFill>
                  <a:srgbClr val="FF0000"/>
                </a:solidFill>
                <a:ea typeface="宋体" panose="02010600030101010101" pitchFamily="2" charset="-122"/>
                <a:sym typeface="+mn-ea"/>
              </a:rPr>
              <a:t>earliness </a:t>
            </a:r>
            <a:r>
              <a:rPr lang="en-US" altLang="zh-CN" sz="3600">
                <a:solidFill>
                  <a:schemeClr val="tx1"/>
                </a:solidFill>
                <a:ea typeface="宋体" panose="02010600030101010101" pitchFamily="2" charset="-122"/>
                <a:sym typeface="+mn-ea"/>
              </a:rPr>
              <a:t>or promptness of an action in the speaker`s judgment.</a:t>
            </a:r>
            <a:endParaRPr lang="en-US" altLang="zh-CN" sz="3600">
              <a:solidFill>
                <a:schemeClr val="tx1"/>
              </a:solidFill>
              <a:ea typeface="宋体" panose="02010600030101010101" pitchFamily="2" charset="-122"/>
              <a:sym typeface="+mn-ea"/>
            </a:endParaRPr>
          </a:p>
          <a:p>
            <a:r>
              <a:rPr lang="en-US" altLang="zh-CN" sz="3600">
                <a:solidFill>
                  <a:schemeClr val="tx1"/>
                </a:solidFill>
                <a:ea typeface="宋体" panose="02010600030101010101" pitchFamily="2" charset="-122"/>
                <a:sym typeface="+mn-ea"/>
              </a:rPr>
              <a:t>The adverb </a:t>
            </a:r>
            <a:r>
              <a:rPr lang="zh-CN" altLang="en-US" sz="3600">
                <a:solidFill>
                  <a:schemeClr val="tx1"/>
                </a:solidFill>
                <a:ea typeface="宋体" panose="02010600030101010101" pitchFamily="2" charset="-122"/>
                <a:sym typeface="+mn-ea"/>
              </a:rPr>
              <a:t>才</a:t>
            </a:r>
            <a:r>
              <a:rPr lang="en-US" altLang="zh-CN" sz="3600">
                <a:solidFill>
                  <a:schemeClr val="tx1"/>
                </a:solidFill>
                <a:ea typeface="宋体" panose="02010600030101010101" pitchFamily="2" charset="-122"/>
                <a:sym typeface="+mn-ea"/>
              </a:rPr>
              <a:t>(cái) is the opposite. It suggests the tardiness or </a:t>
            </a:r>
            <a:r>
              <a:rPr lang="en-US" altLang="zh-CN" sz="3600">
                <a:solidFill>
                  <a:srgbClr val="FF0000"/>
                </a:solidFill>
                <a:ea typeface="宋体" panose="02010600030101010101" pitchFamily="2" charset="-122"/>
                <a:sym typeface="+mn-ea"/>
              </a:rPr>
              <a:t>lateness</a:t>
            </a:r>
            <a:r>
              <a:rPr lang="en-US" altLang="zh-CN" sz="3600">
                <a:solidFill>
                  <a:schemeClr val="tx1"/>
                </a:solidFill>
                <a:ea typeface="宋体" panose="02010600030101010101" pitchFamily="2" charset="-122"/>
                <a:sym typeface="+mn-ea"/>
              </a:rPr>
              <a:t> of an action as perceived by the speaker.</a:t>
            </a:r>
            <a:endParaRPr lang="en-US" altLang="zh-CN" sz="3600">
              <a:solidFill>
                <a:schemeClr val="tx1"/>
              </a:solidFill>
              <a:ea typeface="宋体" panose="02010600030101010101" pitchFamily="2" charset="-122"/>
              <a:sym typeface="+mn-ea"/>
            </a:endParaRPr>
          </a:p>
          <a:p>
            <a:r>
              <a:rPr lang="en-US" altLang="zh-CN" sz="3600">
                <a:solidFill>
                  <a:schemeClr val="tx1"/>
                </a:solidFill>
                <a:ea typeface="宋体" panose="02010600030101010101" pitchFamily="2" charset="-122"/>
                <a:sym typeface="+mn-ea"/>
              </a:rPr>
              <a:t>When commenting on a past action,</a:t>
            </a:r>
            <a:r>
              <a:rPr lang="zh-CN" altLang="en-US" sz="3600">
                <a:solidFill>
                  <a:srgbClr val="FF0000"/>
                </a:solidFill>
                <a:ea typeface="宋体" panose="02010600030101010101" pitchFamily="2" charset="-122"/>
                <a:sym typeface="+mn-ea"/>
              </a:rPr>
              <a:t>就</a:t>
            </a:r>
            <a:r>
              <a:rPr lang="en-US" altLang="zh-CN" sz="3600">
                <a:ea typeface="宋体" panose="02010600030101010101" pitchFamily="2" charset="-122"/>
                <a:sym typeface="+mn-ea"/>
              </a:rPr>
              <a:t>(jiù) is always </a:t>
            </a:r>
            <a:r>
              <a:rPr lang="en-US" altLang="zh-CN" sz="3600">
                <a:solidFill>
                  <a:srgbClr val="FF0000"/>
                </a:solidFill>
                <a:ea typeface="宋体" panose="02010600030101010101" pitchFamily="2" charset="-122"/>
                <a:sym typeface="+mn-ea"/>
              </a:rPr>
              <a:t>used with</a:t>
            </a:r>
            <a:r>
              <a:rPr lang="zh-CN" altLang="en-US" sz="3600">
                <a:solidFill>
                  <a:srgbClr val="FF0000"/>
                </a:solidFill>
                <a:ea typeface="宋体" panose="02010600030101010101" pitchFamily="2" charset="-122"/>
                <a:sym typeface="+mn-ea"/>
              </a:rPr>
              <a:t>了</a:t>
            </a:r>
            <a:r>
              <a:rPr lang="en-US" altLang="zh-CN" sz="3600">
                <a:solidFill>
                  <a:srgbClr val="FF0000"/>
                </a:solidFill>
                <a:ea typeface="宋体" panose="02010600030101010101" pitchFamily="2" charset="-122"/>
                <a:sym typeface="+mn-ea"/>
              </a:rPr>
              <a:t>(le)</a:t>
            </a:r>
            <a:r>
              <a:rPr lang="en-US" altLang="zh-CN" sz="3600">
                <a:ea typeface="宋体" panose="02010600030101010101" pitchFamily="2" charset="-122"/>
                <a:sym typeface="+mn-ea"/>
              </a:rPr>
              <a:t> to indicate promptness but </a:t>
            </a:r>
            <a:r>
              <a:rPr lang="zh-CN" altLang="en-US" sz="3600">
                <a:ea typeface="宋体" panose="02010600030101010101" pitchFamily="2" charset="-122"/>
                <a:sym typeface="+mn-ea"/>
              </a:rPr>
              <a:t>才</a:t>
            </a:r>
            <a:r>
              <a:rPr lang="en-US" altLang="zh-CN" sz="3600">
                <a:ea typeface="宋体" panose="02010600030101010101" pitchFamily="2" charset="-122"/>
                <a:sym typeface="+mn-ea"/>
              </a:rPr>
              <a:t>(cái) is </a:t>
            </a:r>
            <a:r>
              <a:rPr lang="en-US" altLang="zh-CN" sz="3600">
                <a:solidFill>
                  <a:srgbClr val="FF0000"/>
                </a:solidFill>
                <a:ea typeface="宋体" panose="02010600030101010101" pitchFamily="2" charset="-122"/>
                <a:sym typeface="+mn-ea"/>
              </a:rPr>
              <a:t>never</a:t>
            </a:r>
            <a:r>
              <a:rPr lang="en-US" altLang="zh-CN" sz="3600">
                <a:ea typeface="宋体" panose="02010600030101010101" pitchFamily="2" charset="-122"/>
                <a:sym typeface="+mn-ea"/>
              </a:rPr>
              <a:t> used with </a:t>
            </a:r>
            <a:r>
              <a:rPr lang="zh-CN" altLang="en-US" sz="3600">
                <a:solidFill>
                  <a:srgbClr val="FF0000"/>
                </a:solidFill>
                <a:ea typeface="宋体" panose="02010600030101010101" pitchFamily="2" charset="-122"/>
                <a:sym typeface="+mn-ea"/>
              </a:rPr>
              <a:t>了</a:t>
            </a:r>
            <a:r>
              <a:rPr lang="en-US" altLang="zh-CN" sz="3600">
                <a:ea typeface="宋体" panose="02010600030101010101" pitchFamily="2" charset="-122"/>
                <a:sym typeface="+mn-ea"/>
              </a:rPr>
              <a:t>.</a:t>
            </a:r>
            <a:endParaRPr lang="en-US" altLang="zh-CN" sz="3600">
              <a:solidFill>
                <a:schemeClr val="tx1"/>
              </a:solidFill>
              <a:ea typeface="宋体" panose="02010600030101010101" pitchFamily="2" charset="-122"/>
              <a:sym typeface="+mn-ea"/>
            </a:endParaRPr>
          </a:p>
        </p:txBody>
      </p:sp>
      <p:sp>
        <p:nvSpPr>
          <p:cNvPr id="2" name="文本框 1"/>
          <p:cNvSpPr txBox="1"/>
          <p:nvPr/>
        </p:nvSpPr>
        <p:spPr>
          <a:xfrm>
            <a:off x="556895" y="665480"/>
            <a:ext cx="7319010" cy="583565"/>
          </a:xfrm>
          <a:prstGeom prst="rect">
            <a:avLst/>
          </a:prstGeom>
          <a:noFill/>
        </p:spPr>
        <p:txBody>
          <a:bodyPr wrap="square" rtlCol="0">
            <a:spAutoFit/>
          </a:bodyPr>
          <a:p>
            <a:r>
              <a:rPr lang="zh-CN" altLang="en-US" sz="3200">
                <a:ea typeface="宋体" panose="02010600030101010101" pitchFamily="2" charset="-122"/>
              </a:rPr>
              <a:t>就</a:t>
            </a:r>
            <a:r>
              <a:rPr lang="en-US" altLang="zh-CN" sz="3200">
                <a:ea typeface="宋体" panose="02010600030101010101" pitchFamily="2" charset="-122"/>
              </a:rPr>
              <a:t>(jiù) and </a:t>
            </a:r>
            <a:r>
              <a:rPr lang="zh-CN" altLang="en-US" sz="3200">
                <a:ea typeface="宋体" panose="02010600030101010101" pitchFamily="2" charset="-122"/>
              </a:rPr>
              <a:t>才</a:t>
            </a:r>
            <a:r>
              <a:rPr lang="en-US" altLang="zh-CN" sz="3200">
                <a:ea typeface="宋体" panose="02010600030101010101" pitchFamily="2" charset="-122"/>
              </a:rPr>
              <a:t>(cái) compared</a:t>
            </a:r>
            <a:endParaRPr lang="en-US" altLang="zh-CN" sz="320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稻壳儿_答辩小姐姐作品_1"/>
          <p:cNvSpPr/>
          <p:nvPr/>
        </p:nvSpPr>
        <p:spPr>
          <a:xfrm>
            <a:off x="313267" y="304800"/>
            <a:ext cx="11565466" cy="624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cs typeface="+mn-ea"/>
              <a:sym typeface="+mn-lt"/>
            </a:endParaRPr>
          </a:p>
        </p:txBody>
      </p:sp>
      <p:sp>
        <p:nvSpPr>
          <p:cNvPr id="4" name="文本框 3"/>
          <p:cNvSpPr txBox="1"/>
          <p:nvPr/>
        </p:nvSpPr>
        <p:spPr>
          <a:xfrm>
            <a:off x="613410" y="2588260"/>
            <a:ext cx="11096625" cy="2306955"/>
          </a:xfrm>
          <a:prstGeom prst="rect">
            <a:avLst/>
          </a:prstGeom>
          <a:noFill/>
        </p:spPr>
        <p:txBody>
          <a:bodyPr wrap="square" rtlCol="0">
            <a:spAutoFit/>
          </a:bodyPr>
          <a:p>
            <a:r>
              <a:rPr lang="en-US" altLang="zh-CN" sz="3600">
                <a:solidFill>
                  <a:schemeClr val="tx1"/>
                </a:solidFill>
                <a:ea typeface="宋体" panose="02010600030101010101" pitchFamily="2" charset="-122"/>
                <a:sym typeface="+mn-ea"/>
              </a:rPr>
              <a:t>1.A:</a:t>
            </a:r>
            <a:r>
              <a:rPr lang="zh-CN" altLang="en-US" sz="3600">
                <a:solidFill>
                  <a:schemeClr val="tx1"/>
                </a:solidFill>
                <a:ea typeface="宋体" panose="02010600030101010101" pitchFamily="2" charset="-122"/>
                <a:sym typeface="+mn-ea"/>
              </a:rPr>
              <a:t>八点上课，小白七点就来了。</a:t>
            </a:r>
            <a:endParaRPr lang="zh-CN" altLang="en-US" sz="3600">
              <a:solidFill>
                <a:schemeClr val="tx1"/>
              </a:solidFill>
              <a:ea typeface="宋体" panose="02010600030101010101" pitchFamily="2" charset="-122"/>
              <a:sym typeface="+mn-ea"/>
            </a:endParaRPr>
          </a:p>
          <a:p>
            <a:r>
              <a:rPr lang="zh-CN" altLang="en-US" sz="3600">
                <a:solidFill>
                  <a:schemeClr val="tx1"/>
                </a:solidFill>
                <a:ea typeface="宋体" panose="02010600030101010101" pitchFamily="2" charset="-122"/>
                <a:sym typeface="+mn-ea"/>
              </a:rPr>
              <a:t>      </a:t>
            </a:r>
            <a:r>
              <a:rPr lang="en-US" altLang="zh-CN" sz="3600">
                <a:solidFill>
                  <a:schemeClr val="tx1"/>
                </a:solidFill>
                <a:ea typeface="宋体" panose="02010600030101010101" pitchFamily="2" charset="-122"/>
                <a:sym typeface="+mn-ea"/>
              </a:rPr>
              <a:t>   </a:t>
            </a:r>
            <a:endParaRPr lang="en-US" altLang="zh-CN" sz="3600">
              <a:solidFill>
                <a:schemeClr val="tx1"/>
              </a:solidFill>
              <a:ea typeface="宋体" panose="02010600030101010101" pitchFamily="2" charset="-122"/>
              <a:sym typeface="+mn-ea"/>
            </a:endParaRPr>
          </a:p>
          <a:p>
            <a:r>
              <a:rPr lang="en-US" altLang="zh-CN" sz="3600">
                <a:solidFill>
                  <a:schemeClr val="tx1"/>
                </a:solidFill>
                <a:ea typeface="宋体" panose="02010600030101010101" pitchFamily="2" charset="-122"/>
                <a:sym typeface="+mn-ea"/>
              </a:rPr>
              <a:t>   B:</a:t>
            </a:r>
            <a:r>
              <a:rPr lang="zh-CN" altLang="en-US" sz="3600">
                <a:solidFill>
                  <a:schemeClr val="tx1"/>
                </a:solidFill>
                <a:ea typeface="宋体" panose="02010600030101010101" pitchFamily="2" charset="-122"/>
                <a:sym typeface="+mn-ea"/>
              </a:rPr>
              <a:t>八点上课，小张八点半才来。</a:t>
            </a:r>
            <a:endParaRPr lang="zh-CN" altLang="en-US" sz="3600">
              <a:solidFill>
                <a:schemeClr val="tx1"/>
              </a:solidFill>
              <a:ea typeface="宋体" panose="02010600030101010101" pitchFamily="2" charset="-122"/>
              <a:sym typeface="+mn-ea"/>
            </a:endParaRPr>
          </a:p>
          <a:p>
            <a:r>
              <a:rPr lang="zh-CN" altLang="en-US" sz="3600">
                <a:solidFill>
                  <a:schemeClr val="tx1"/>
                </a:solidFill>
                <a:ea typeface="宋体" panose="02010600030101010101" pitchFamily="2" charset="-122"/>
                <a:sym typeface="+mn-ea"/>
              </a:rPr>
              <a:t>   </a:t>
            </a:r>
            <a:endParaRPr lang="en-US" altLang="zh-CN" sz="3200">
              <a:solidFill>
                <a:schemeClr val="tx1"/>
              </a:solidFill>
              <a:ea typeface="宋体" panose="02010600030101010101" pitchFamily="2" charset="-122"/>
              <a:sym typeface="+mn-ea"/>
            </a:endParaRPr>
          </a:p>
        </p:txBody>
      </p:sp>
      <p:sp>
        <p:nvSpPr>
          <p:cNvPr id="2" name="文本框 1"/>
          <p:cNvSpPr txBox="1"/>
          <p:nvPr/>
        </p:nvSpPr>
        <p:spPr>
          <a:xfrm>
            <a:off x="556895" y="665480"/>
            <a:ext cx="7065010" cy="583565"/>
          </a:xfrm>
          <a:prstGeom prst="rect">
            <a:avLst/>
          </a:prstGeom>
          <a:noFill/>
        </p:spPr>
        <p:txBody>
          <a:bodyPr wrap="square" rtlCol="0">
            <a:spAutoFit/>
          </a:bodyPr>
          <a:p>
            <a:r>
              <a:rPr lang="zh-CN" altLang="en-US" sz="3200">
                <a:ea typeface="宋体" panose="02010600030101010101" pitchFamily="2" charset="-122"/>
              </a:rPr>
              <a:t>就</a:t>
            </a:r>
            <a:r>
              <a:rPr lang="en-US" altLang="zh-CN" sz="3200">
                <a:ea typeface="宋体" panose="02010600030101010101" pitchFamily="2" charset="-122"/>
              </a:rPr>
              <a:t>(jiù) and </a:t>
            </a:r>
            <a:r>
              <a:rPr lang="zh-CN" altLang="en-US" sz="3200">
                <a:ea typeface="宋体" panose="02010600030101010101" pitchFamily="2" charset="-122"/>
              </a:rPr>
              <a:t>才</a:t>
            </a:r>
            <a:r>
              <a:rPr lang="en-US" altLang="zh-CN" sz="3200">
                <a:ea typeface="宋体" panose="02010600030101010101" pitchFamily="2" charset="-122"/>
              </a:rPr>
              <a:t>(cái) compared</a:t>
            </a:r>
            <a:endParaRPr lang="en-US" altLang="zh-CN" sz="320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稻壳儿_答辩小姐姐作品_1"/>
          <p:cNvSpPr/>
          <p:nvPr/>
        </p:nvSpPr>
        <p:spPr>
          <a:xfrm>
            <a:off x="313267" y="304800"/>
            <a:ext cx="11565466" cy="624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cs typeface="+mn-ea"/>
              <a:sym typeface="+mn-lt"/>
            </a:endParaRPr>
          </a:p>
        </p:txBody>
      </p:sp>
      <p:sp>
        <p:nvSpPr>
          <p:cNvPr id="4" name="文本框 3"/>
          <p:cNvSpPr txBox="1"/>
          <p:nvPr/>
        </p:nvSpPr>
        <p:spPr>
          <a:xfrm>
            <a:off x="622300" y="2358390"/>
            <a:ext cx="10727055" cy="2306955"/>
          </a:xfrm>
          <a:prstGeom prst="rect">
            <a:avLst/>
          </a:prstGeom>
          <a:noFill/>
        </p:spPr>
        <p:txBody>
          <a:bodyPr wrap="square" rtlCol="0">
            <a:spAutoFit/>
          </a:bodyPr>
          <a:p>
            <a:r>
              <a:rPr lang="en-US" altLang="zh-CN" sz="3600">
                <a:solidFill>
                  <a:schemeClr val="tx1"/>
                </a:solidFill>
                <a:ea typeface="宋体" panose="02010600030101010101" pitchFamily="2" charset="-122"/>
                <a:sym typeface="+mn-ea"/>
              </a:rPr>
              <a:t>2.A:</a:t>
            </a:r>
            <a:r>
              <a:rPr lang="zh-CN" altLang="en-US" sz="3600">
                <a:solidFill>
                  <a:schemeClr val="tx1"/>
                </a:solidFill>
                <a:ea typeface="宋体" panose="02010600030101010101" pitchFamily="2" charset="-122"/>
                <a:sym typeface="+mn-ea"/>
              </a:rPr>
              <a:t>我昨天五点就回家了。</a:t>
            </a:r>
            <a:endParaRPr lang="zh-CN" altLang="en-US" sz="3600">
              <a:solidFill>
                <a:schemeClr val="tx1"/>
              </a:solidFill>
              <a:ea typeface="宋体" panose="02010600030101010101" pitchFamily="2" charset="-122"/>
              <a:sym typeface="+mn-ea"/>
            </a:endParaRPr>
          </a:p>
          <a:p>
            <a:r>
              <a:rPr lang="zh-CN" altLang="en-US" sz="3600">
                <a:solidFill>
                  <a:schemeClr val="tx1"/>
                </a:solidFill>
                <a:ea typeface="宋体" panose="02010600030101010101" pitchFamily="2" charset="-122"/>
                <a:sym typeface="+mn-ea"/>
              </a:rPr>
              <a:t>      </a:t>
            </a:r>
            <a:r>
              <a:rPr lang="en-US" altLang="zh-CN" sz="3600">
                <a:solidFill>
                  <a:schemeClr val="tx1"/>
                </a:solidFill>
                <a:ea typeface="宋体" panose="02010600030101010101" pitchFamily="2" charset="-122"/>
                <a:sym typeface="+mn-ea"/>
              </a:rPr>
              <a:t>      </a:t>
            </a:r>
            <a:endParaRPr lang="zh-CN" altLang="en-US" sz="3600">
              <a:solidFill>
                <a:schemeClr val="tx1"/>
              </a:solidFill>
              <a:ea typeface="宋体" panose="02010600030101010101" pitchFamily="2" charset="-122"/>
              <a:sym typeface="+mn-ea"/>
            </a:endParaRPr>
          </a:p>
          <a:p>
            <a:r>
              <a:rPr lang="zh-CN" altLang="en-US" sz="3600">
                <a:solidFill>
                  <a:schemeClr val="tx1"/>
                </a:solidFill>
                <a:ea typeface="宋体" panose="02010600030101010101" pitchFamily="2" charset="-122"/>
                <a:sym typeface="+mn-ea"/>
              </a:rPr>
              <a:t>    </a:t>
            </a:r>
            <a:r>
              <a:rPr lang="en-US" altLang="zh-CN" sz="3600">
                <a:solidFill>
                  <a:schemeClr val="tx1"/>
                </a:solidFill>
                <a:ea typeface="宋体" panose="02010600030101010101" pitchFamily="2" charset="-122"/>
                <a:sym typeface="+mn-ea"/>
              </a:rPr>
              <a:t>B:</a:t>
            </a:r>
            <a:r>
              <a:rPr lang="zh-CN" altLang="en-US" sz="3600">
                <a:solidFill>
                  <a:schemeClr val="tx1"/>
                </a:solidFill>
                <a:ea typeface="宋体" panose="02010600030101010101" pitchFamily="2" charset="-122"/>
                <a:sym typeface="+mn-ea"/>
              </a:rPr>
              <a:t>我昨天五点才回家</a:t>
            </a:r>
            <a:r>
              <a:rPr lang="zh-CN" altLang="en-US" sz="3600">
                <a:solidFill>
                  <a:schemeClr val="tx1"/>
                </a:solidFill>
                <a:ea typeface="宋体" panose="02010600030101010101" pitchFamily="2" charset="-122"/>
                <a:sym typeface="+mn-ea"/>
              </a:rPr>
              <a:t>。</a:t>
            </a:r>
            <a:endParaRPr lang="zh-CN" altLang="en-US" sz="3600">
              <a:solidFill>
                <a:schemeClr val="tx1"/>
              </a:solidFill>
              <a:ea typeface="宋体" panose="02010600030101010101" pitchFamily="2" charset="-122"/>
              <a:sym typeface="+mn-ea"/>
            </a:endParaRPr>
          </a:p>
          <a:p>
            <a:r>
              <a:rPr lang="zh-CN" altLang="en-US" sz="3600">
                <a:solidFill>
                  <a:schemeClr val="tx1"/>
                </a:solidFill>
                <a:ea typeface="宋体" panose="02010600030101010101" pitchFamily="2" charset="-122"/>
                <a:sym typeface="+mn-ea"/>
              </a:rPr>
              <a:t>      </a:t>
            </a:r>
            <a:endParaRPr lang="en-US" altLang="zh-CN" sz="3600">
              <a:solidFill>
                <a:schemeClr val="tx1"/>
              </a:solidFill>
              <a:ea typeface="宋体" panose="02010600030101010101" pitchFamily="2" charset="-122"/>
              <a:sym typeface="+mn-ea"/>
            </a:endParaRPr>
          </a:p>
        </p:txBody>
      </p:sp>
      <p:sp>
        <p:nvSpPr>
          <p:cNvPr id="2" name="文本框 1"/>
          <p:cNvSpPr txBox="1"/>
          <p:nvPr/>
        </p:nvSpPr>
        <p:spPr>
          <a:xfrm>
            <a:off x="556895" y="665480"/>
            <a:ext cx="7139305" cy="583565"/>
          </a:xfrm>
          <a:prstGeom prst="rect">
            <a:avLst/>
          </a:prstGeom>
          <a:noFill/>
        </p:spPr>
        <p:txBody>
          <a:bodyPr wrap="square" rtlCol="0">
            <a:spAutoFit/>
          </a:bodyPr>
          <a:p>
            <a:r>
              <a:rPr lang="zh-CN" altLang="en-US" sz="3200">
                <a:ea typeface="宋体" panose="02010600030101010101" pitchFamily="2" charset="-122"/>
              </a:rPr>
              <a:t>就</a:t>
            </a:r>
            <a:r>
              <a:rPr lang="en-US" altLang="zh-CN" sz="3200">
                <a:ea typeface="宋体" panose="02010600030101010101" pitchFamily="2" charset="-122"/>
              </a:rPr>
              <a:t>(jiù) and </a:t>
            </a:r>
            <a:r>
              <a:rPr lang="zh-CN" altLang="en-US" sz="3200">
                <a:ea typeface="宋体" panose="02010600030101010101" pitchFamily="2" charset="-122"/>
              </a:rPr>
              <a:t>才</a:t>
            </a:r>
            <a:r>
              <a:rPr lang="en-US" altLang="zh-CN" sz="3200">
                <a:ea typeface="宋体" panose="02010600030101010101" pitchFamily="2" charset="-122"/>
              </a:rPr>
              <a:t>(cái) compared</a:t>
            </a:r>
            <a:endParaRPr lang="en-US" altLang="zh-CN" sz="320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稻壳儿_答辩小姐姐作品_1"/>
          <p:cNvSpPr/>
          <p:nvPr/>
        </p:nvSpPr>
        <p:spPr>
          <a:xfrm>
            <a:off x="313267" y="304800"/>
            <a:ext cx="11565466" cy="624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cs typeface="+mn-ea"/>
              <a:sym typeface="+mn-lt"/>
            </a:endParaRPr>
          </a:p>
        </p:txBody>
      </p:sp>
      <p:sp>
        <p:nvSpPr>
          <p:cNvPr id="4" name="文本框 3"/>
          <p:cNvSpPr txBox="1"/>
          <p:nvPr/>
        </p:nvSpPr>
        <p:spPr>
          <a:xfrm>
            <a:off x="556895" y="1540510"/>
            <a:ext cx="10727055" cy="3415030"/>
          </a:xfrm>
          <a:prstGeom prst="rect">
            <a:avLst/>
          </a:prstGeom>
          <a:noFill/>
        </p:spPr>
        <p:txBody>
          <a:bodyPr wrap="square" rtlCol="0">
            <a:spAutoFit/>
          </a:bodyPr>
          <a:p>
            <a:r>
              <a:rPr lang="en-US" altLang="zh-CN" sz="3600">
                <a:solidFill>
                  <a:schemeClr val="tx1"/>
                </a:solidFill>
                <a:ea typeface="宋体" panose="02010600030101010101" pitchFamily="2" charset="-122"/>
                <a:sym typeface="+mn-ea"/>
              </a:rPr>
              <a:t>Some verbs can take </a:t>
            </a:r>
            <a:r>
              <a:rPr lang="en-US" altLang="zh-CN" sz="3600">
                <a:solidFill>
                  <a:srgbClr val="FF0000"/>
                </a:solidFill>
                <a:ea typeface="宋体" panose="02010600030101010101" pitchFamily="2" charset="-122"/>
                <a:sym typeface="+mn-ea"/>
              </a:rPr>
              <a:t>two object</a:t>
            </a:r>
            <a:r>
              <a:rPr lang="en-US" altLang="zh-CN" sz="3600">
                <a:solidFill>
                  <a:schemeClr val="tx1"/>
                </a:solidFill>
                <a:ea typeface="宋体" panose="02010600030101010101" pitchFamily="2" charset="-122"/>
                <a:sym typeface="+mn-ea"/>
              </a:rPr>
              <a:t>. The object representing a person, persons,or </a:t>
            </a:r>
            <a:r>
              <a:rPr lang="en-US" altLang="zh-CN" sz="3600">
                <a:solidFill>
                  <a:srgbClr val="FF0000"/>
                </a:solidFill>
                <a:ea typeface="宋体" panose="02010600030101010101" pitchFamily="2" charset="-122"/>
                <a:sym typeface="+mn-ea"/>
              </a:rPr>
              <a:t>an animate</a:t>
            </a:r>
            <a:r>
              <a:rPr lang="en-US" altLang="zh-CN" sz="3600">
                <a:solidFill>
                  <a:schemeClr val="tx1"/>
                </a:solidFill>
                <a:ea typeface="宋体" panose="02010600030101010101" pitchFamily="2" charset="-122"/>
                <a:sym typeface="+mn-ea"/>
              </a:rPr>
              <a:t> entity </a:t>
            </a:r>
            <a:r>
              <a:rPr lang="en-US" altLang="zh-CN" sz="3600">
                <a:solidFill>
                  <a:srgbClr val="FF0000"/>
                </a:solidFill>
                <a:ea typeface="宋体" panose="02010600030101010101" pitchFamily="2" charset="-122"/>
                <a:sym typeface="+mn-ea"/>
              </a:rPr>
              <a:t>precedes</a:t>
            </a:r>
            <a:r>
              <a:rPr lang="en-US" altLang="zh-CN" sz="3600">
                <a:solidFill>
                  <a:schemeClr val="tx1"/>
                </a:solidFill>
                <a:ea typeface="宋体" panose="02010600030101010101" pitchFamily="2" charset="-122"/>
                <a:sym typeface="+mn-ea"/>
              </a:rPr>
              <a:t> the one representing an </a:t>
            </a:r>
            <a:r>
              <a:rPr lang="en-US" altLang="zh-CN" sz="3600">
                <a:solidFill>
                  <a:srgbClr val="FF0000"/>
                </a:solidFill>
                <a:ea typeface="宋体" panose="02010600030101010101" pitchFamily="2" charset="-122"/>
                <a:sym typeface="+mn-ea"/>
              </a:rPr>
              <a:t>inanimate thing</a:t>
            </a:r>
            <a:r>
              <a:rPr lang="en-US" altLang="zh-CN" sz="3600">
                <a:solidFill>
                  <a:schemeClr val="tx1"/>
                </a:solidFill>
                <a:ea typeface="宋体" panose="02010600030101010101" pitchFamily="2" charset="-122"/>
                <a:sym typeface="+mn-ea"/>
              </a:rPr>
              <a:t>.</a:t>
            </a:r>
            <a:endParaRPr lang="en-US" altLang="zh-CN" sz="3600">
              <a:solidFill>
                <a:schemeClr val="tx1"/>
              </a:solidFill>
              <a:ea typeface="宋体" panose="02010600030101010101" pitchFamily="2" charset="-122"/>
              <a:sym typeface="+mn-ea"/>
            </a:endParaRPr>
          </a:p>
          <a:p>
            <a:endParaRPr lang="en-US" altLang="zh-CN" sz="3600">
              <a:solidFill>
                <a:schemeClr val="tx1"/>
              </a:solidFill>
              <a:ea typeface="宋体" panose="02010600030101010101" pitchFamily="2" charset="-122"/>
              <a:sym typeface="+mn-ea"/>
            </a:endParaRPr>
          </a:p>
          <a:p>
            <a:r>
              <a:rPr lang="en-US" altLang="zh-CN" sz="3600">
                <a:solidFill>
                  <a:schemeClr val="tx1"/>
                </a:solidFill>
                <a:ea typeface="宋体" panose="02010600030101010101" pitchFamily="2" charset="-122"/>
                <a:sym typeface="+mn-ea"/>
              </a:rPr>
              <a:t>1</a:t>
            </a:r>
            <a:r>
              <a:rPr lang="zh-CN" altLang="en-US" sz="3600">
                <a:solidFill>
                  <a:schemeClr val="tx1"/>
                </a:solidFill>
                <a:ea typeface="宋体" panose="02010600030101010101" pitchFamily="2" charset="-122"/>
                <a:sym typeface="+mn-ea"/>
              </a:rPr>
              <a:t>、老师教我们生词和语法。</a:t>
            </a:r>
            <a:endParaRPr lang="zh-CN" altLang="en-US" sz="3600">
              <a:solidFill>
                <a:schemeClr val="tx1"/>
              </a:solidFill>
              <a:ea typeface="宋体" panose="02010600030101010101" pitchFamily="2" charset="-122"/>
              <a:sym typeface="+mn-ea"/>
            </a:endParaRPr>
          </a:p>
          <a:p>
            <a:r>
              <a:rPr lang="zh-CN" altLang="en-US" sz="3600">
                <a:solidFill>
                  <a:schemeClr val="tx1"/>
                </a:solidFill>
                <a:ea typeface="宋体" panose="02010600030101010101" pitchFamily="2" charset="-122"/>
                <a:sym typeface="+mn-ea"/>
              </a:rPr>
              <a:t>      </a:t>
            </a:r>
            <a:endParaRPr lang="en-US" altLang="zh-CN" sz="3600">
              <a:solidFill>
                <a:schemeClr val="tx1"/>
              </a:solidFill>
              <a:ea typeface="宋体" panose="02010600030101010101" pitchFamily="2" charset="-122"/>
              <a:sym typeface="+mn-ea"/>
            </a:endParaRPr>
          </a:p>
        </p:txBody>
      </p:sp>
      <p:sp>
        <p:nvSpPr>
          <p:cNvPr id="2" name="文本框 1"/>
          <p:cNvSpPr txBox="1"/>
          <p:nvPr/>
        </p:nvSpPr>
        <p:spPr>
          <a:xfrm>
            <a:off x="556895" y="665480"/>
            <a:ext cx="5211445" cy="583565"/>
          </a:xfrm>
          <a:prstGeom prst="rect">
            <a:avLst/>
          </a:prstGeom>
          <a:noFill/>
        </p:spPr>
        <p:txBody>
          <a:bodyPr wrap="square" rtlCol="0">
            <a:spAutoFit/>
          </a:bodyPr>
          <a:p>
            <a:r>
              <a:rPr lang="en-US" altLang="zh-CN" sz="3200">
                <a:ea typeface="宋体" panose="02010600030101010101" pitchFamily="2" charset="-122"/>
              </a:rPr>
              <a:t>Double Objects</a:t>
            </a:r>
            <a:endParaRPr lang="en-US" altLang="zh-CN" sz="320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稻壳儿_答辩小姐姐作品_1"/>
          <p:cNvSpPr/>
          <p:nvPr/>
        </p:nvSpPr>
        <p:spPr>
          <a:xfrm>
            <a:off x="313267" y="304800"/>
            <a:ext cx="11565466" cy="624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cs typeface="+mn-ea"/>
              <a:sym typeface="+mn-lt"/>
            </a:endParaRPr>
          </a:p>
        </p:txBody>
      </p:sp>
      <p:sp>
        <p:nvSpPr>
          <p:cNvPr id="4" name="文本框 3"/>
          <p:cNvSpPr txBox="1"/>
          <p:nvPr/>
        </p:nvSpPr>
        <p:spPr>
          <a:xfrm>
            <a:off x="556895" y="1844675"/>
            <a:ext cx="10727055" cy="3415030"/>
          </a:xfrm>
          <a:prstGeom prst="rect">
            <a:avLst/>
          </a:prstGeom>
          <a:noFill/>
        </p:spPr>
        <p:txBody>
          <a:bodyPr wrap="square" rtlCol="0">
            <a:spAutoFit/>
          </a:bodyPr>
          <a:p>
            <a:r>
              <a:rPr lang="en-US" altLang="zh-CN" sz="3600">
                <a:solidFill>
                  <a:schemeClr val="tx1"/>
                </a:solidFill>
                <a:ea typeface="宋体" panose="02010600030101010101" pitchFamily="2" charset="-122"/>
                <a:sym typeface="+mn-ea"/>
              </a:rPr>
              <a:t>2</a:t>
            </a:r>
            <a:r>
              <a:rPr lang="zh-CN" altLang="en-US" sz="3600">
                <a:solidFill>
                  <a:schemeClr val="tx1"/>
                </a:solidFill>
                <a:ea typeface="宋体" panose="02010600030101010101" pitchFamily="2" charset="-122"/>
                <a:sym typeface="+mn-ea"/>
              </a:rPr>
              <a:t>、大哥给了我一瓶水。</a:t>
            </a:r>
            <a:endParaRPr lang="zh-CN" altLang="en-US" sz="3600">
              <a:solidFill>
                <a:schemeClr val="tx1"/>
              </a:solidFill>
              <a:ea typeface="宋体" panose="02010600030101010101" pitchFamily="2" charset="-122"/>
              <a:sym typeface="+mn-ea"/>
            </a:endParaRPr>
          </a:p>
          <a:p>
            <a:r>
              <a:rPr lang="zh-CN" altLang="en-US" sz="3600">
                <a:solidFill>
                  <a:schemeClr val="tx1"/>
                </a:solidFill>
                <a:ea typeface="宋体" panose="02010600030101010101" pitchFamily="2" charset="-122"/>
                <a:sym typeface="+mn-ea"/>
              </a:rPr>
              <a:t>      </a:t>
            </a:r>
            <a:endParaRPr lang="zh-CN" altLang="en-US" sz="3200">
              <a:solidFill>
                <a:schemeClr val="tx1"/>
              </a:solidFill>
              <a:ea typeface="宋体" panose="02010600030101010101" pitchFamily="2" charset="-122"/>
              <a:sym typeface="+mn-ea"/>
            </a:endParaRPr>
          </a:p>
          <a:p>
            <a:r>
              <a:rPr lang="en-US" altLang="zh-CN" sz="3600">
                <a:solidFill>
                  <a:schemeClr val="tx1"/>
                </a:solidFill>
                <a:ea typeface="宋体" panose="02010600030101010101" pitchFamily="2" charset="-122"/>
                <a:sym typeface="+mn-ea"/>
              </a:rPr>
              <a:t>3</a:t>
            </a:r>
            <a:r>
              <a:rPr lang="zh-CN" altLang="en-US" sz="3600">
                <a:solidFill>
                  <a:schemeClr val="tx1"/>
                </a:solidFill>
                <a:ea typeface="宋体" panose="02010600030101010101" pitchFamily="2" charset="-122"/>
                <a:sym typeface="+mn-ea"/>
              </a:rPr>
              <a:t>、你教我汉字，可以吗？</a:t>
            </a:r>
            <a:endParaRPr lang="zh-CN" altLang="en-US" sz="3600">
              <a:solidFill>
                <a:schemeClr val="tx1"/>
              </a:solidFill>
              <a:ea typeface="宋体" panose="02010600030101010101" pitchFamily="2" charset="-122"/>
              <a:sym typeface="+mn-ea"/>
            </a:endParaRPr>
          </a:p>
          <a:p>
            <a:r>
              <a:rPr lang="zh-CN" altLang="en-US" sz="3600">
                <a:solidFill>
                  <a:schemeClr val="tx1"/>
                </a:solidFill>
                <a:ea typeface="宋体" panose="02010600030101010101" pitchFamily="2" charset="-122"/>
                <a:sym typeface="+mn-ea"/>
              </a:rPr>
              <a:t>      </a:t>
            </a:r>
            <a:endParaRPr lang="zh-CN" altLang="en-US" sz="3600">
              <a:solidFill>
                <a:schemeClr val="tx1"/>
              </a:solidFill>
              <a:ea typeface="宋体" panose="02010600030101010101" pitchFamily="2" charset="-122"/>
              <a:sym typeface="+mn-ea"/>
            </a:endParaRPr>
          </a:p>
          <a:p>
            <a:r>
              <a:rPr lang="en-US" altLang="zh-CN" sz="3600">
                <a:solidFill>
                  <a:schemeClr val="tx1"/>
                </a:solidFill>
                <a:ea typeface="宋体" panose="02010600030101010101" pitchFamily="2" charset="-122"/>
                <a:sym typeface="+mn-ea"/>
              </a:rPr>
              <a:t>4</a:t>
            </a:r>
            <a:r>
              <a:rPr lang="zh-CN" altLang="en-US" sz="3600">
                <a:solidFill>
                  <a:schemeClr val="tx1"/>
                </a:solidFill>
                <a:ea typeface="宋体" panose="02010600030101010101" pitchFamily="2" charset="-122"/>
                <a:sym typeface="+mn-ea"/>
              </a:rPr>
              <a:t>、我想问你一个问题。</a:t>
            </a:r>
            <a:endParaRPr lang="zh-CN" altLang="en-US" sz="3600">
              <a:solidFill>
                <a:schemeClr val="tx1"/>
              </a:solidFill>
              <a:ea typeface="宋体" panose="02010600030101010101" pitchFamily="2" charset="-122"/>
              <a:sym typeface="+mn-ea"/>
            </a:endParaRPr>
          </a:p>
          <a:p>
            <a:r>
              <a:rPr lang="zh-CN" altLang="en-US" sz="3600">
                <a:solidFill>
                  <a:schemeClr val="tx1"/>
                </a:solidFill>
                <a:ea typeface="宋体" panose="02010600030101010101" pitchFamily="2" charset="-122"/>
                <a:sym typeface="+mn-ea"/>
              </a:rPr>
              <a:t>      </a:t>
            </a:r>
            <a:endParaRPr lang="en-US" altLang="zh-CN" sz="2800">
              <a:solidFill>
                <a:schemeClr val="tx1"/>
              </a:solidFill>
              <a:ea typeface="宋体" panose="02010600030101010101" pitchFamily="2" charset="-122"/>
              <a:sym typeface="+mn-ea"/>
            </a:endParaRPr>
          </a:p>
        </p:txBody>
      </p:sp>
      <p:sp>
        <p:nvSpPr>
          <p:cNvPr id="2" name="文本框 1"/>
          <p:cNvSpPr txBox="1"/>
          <p:nvPr/>
        </p:nvSpPr>
        <p:spPr>
          <a:xfrm>
            <a:off x="556895" y="489585"/>
            <a:ext cx="5211445" cy="583565"/>
          </a:xfrm>
          <a:prstGeom prst="rect">
            <a:avLst/>
          </a:prstGeom>
          <a:noFill/>
        </p:spPr>
        <p:txBody>
          <a:bodyPr wrap="square" rtlCol="0">
            <a:spAutoFit/>
          </a:bodyPr>
          <a:p>
            <a:r>
              <a:rPr lang="en-US" altLang="zh-CN" sz="3200">
                <a:ea typeface="宋体" panose="02010600030101010101" pitchFamily="2" charset="-122"/>
              </a:rPr>
              <a:t>Double Objects</a:t>
            </a:r>
            <a:endParaRPr lang="en-US" altLang="zh-CN" sz="320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稻壳儿_答辩小姐姐作品_1"/>
          <p:cNvSpPr/>
          <p:nvPr/>
        </p:nvSpPr>
        <p:spPr>
          <a:xfrm>
            <a:off x="313267" y="304800"/>
            <a:ext cx="11565466" cy="624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cs typeface="+mn-ea"/>
              <a:sym typeface="+mn-lt"/>
            </a:endParaRPr>
          </a:p>
        </p:txBody>
      </p:sp>
      <p:sp>
        <p:nvSpPr>
          <p:cNvPr id="2" name="文本框 1"/>
          <p:cNvSpPr txBox="1"/>
          <p:nvPr/>
        </p:nvSpPr>
        <p:spPr>
          <a:xfrm>
            <a:off x="556895" y="665480"/>
            <a:ext cx="10995025" cy="583565"/>
          </a:xfrm>
          <a:prstGeom prst="rect">
            <a:avLst/>
          </a:prstGeom>
          <a:noFill/>
        </p:spPr>
        <p:txBody>
          <a:bodyPr wrap="square" rtlCol="0">
            <a:spAutoFit/>
          </a:bodyPr>
          <a:p>
            <a:r>
              <a:rPr lang="zh-CN" altLang="en-US" sz="3200">
                <a:ea typeface="宋体" panose="02010600030101010101" pitchFamily="2" charset="-122"/>
              </a:rPr>
              <a:t>有</a:t>
            </a:r>
            <a:r>
              <a:rPr lang="en-US" altLang="zh-CN" sz="3200">
                <a:ea typeface="宋体" panose="02010600030101010101" pitchFamily="2" charset="-122"/>
              </a:rPr>
              <a:t>(</a:t>
            </a:r>
            <a:r>
              <a:rPr lang="zh-CN" altLang="en-US" sz="3200">
                <a:ea typeface="宋体" panose="02010600030101010101" pitchFamily="2" charset="-122"/>
              </a:rPr>
              <a:t>一</a:t>
            </a:r>
            <a:r>
              <a:rPr lang="en-US" altLang="zh-CN" sz="3200">
                <a:ea typeface="宋体" panose="02010600030101010101" pitchFamily="2" charset="-122"/>
              </a:rPr>
              <a:t>)</a:t>
            </a:r>
            <a:r>
              <a:rPr lang="zh-CN" altLang="en-US" sz="3200">
                <a:ea typeface="宋体" panose="02010600030101010101" pitchFamily="2" charset="-122"/>
              </a:rPr>
              <a:t>点儿</a:t>
            </a:r>
            <a:r>
              <a:rPr lang="en-US" altLang="zh-CN" sz="3200">
                <a:ea typeface="宋体" panose="02010600030101010101" pitchFamily="2" charset="-122"/>
              </a:rPr>
              <a:t>(yǒu[yì]diǎnr, somewhat, rather; a little bit)</a:t>
            </a:r>
            <a:endParaRPr lang="en-US" altLang="zh-CN" sz="3200">
              <a:ea typeface="宋体" panose="02010600030101010101" pitchFamily="2" charset="-122"/>
            </a:endParaRPr>
          </a:p>
        </p:txBody>
      </p:sp>
      <p:sp>
        <p:nvSpPr>
          <p:cNvPr id="3" name="文本框 2"/>
          <p:cNvSpPr txBox="1"/>
          <p:nvPr/>
        </p:nvSpPr>
        <p:spPr>
          <a:xfrm>
            <a:off x="704850" y="1591310"/>
            <a:ext cx="10995025" cy="953135"/>
          </a:xfrm>
          <a:prstGeom prst="rect">
            <a:avLst/>
          </a:prstGeom>
          <a:noFill/>
        </p:spPr>
        <p:txBody>
          <a:bodyPr wrap="square" rtlCol="0">
            <a:spAutoFit/>
          </a:bodyPr>
          <a:p>
            <a:r>
              <a:rPr lang="en-US" altLang="zh-CN" sz="2800"/>
              <a:t>The phrase </a:t>
            </a:r>
            <a:r>
              <a:rPr lang="zh-CN" altLang="en-US" sz="2800">
                <a:ea typeface="宋体" panose="02010600030101010101" pitchFamily="2" charset="-122"/>
              </a:rPr>
              <a:t>有一点儿</a:t>
            </a:r>
            <a:r>
              <a:rPr lang="en-US" altLang="zh-CN" sz="2800">
                <a:ea typeface="宋体" panose="02010600030101010101" pitchFamily="2" charset="-122"/>
              </a:rPr>
              <a:t>(</a:t>
            </a:r>
            <a:r>
              <a:rPr lang="en-US" altLang="zh-CN" sz="2800">
                <a:ea typeface="宋体" panose="02010600030101010101" pitchFamily="2" charset="-122"/>
                <a:sym typeface="+mn-ea"/>
              </a:rPr>
              <a:t>yǒu yì diǎnr</a:t>
            </a:r>
            <a:r>
              <a:rPr lang="en-US" altLang="zh-CN" sz="2800">
                <a:ea typeface="宋体" panose="02010600030101010101" pitchFamily="2" charset="-122"/>
              </a:rPr>
              <a:t>) precedes </a:t>
            </a:r>
            <a:r>
              <a:rPr lang="en-US" altLang="zh-CN" sz="2800">
                <a:solidFill>
                  <a:srgbClr val="FF0000"/>
                </a:solidFill>
                <a:ea typeface="宋体" panose="02010600030101010101" pitchFamily="2" charset="-122"/>
              </a:rPr>
              <a:t>adjectives or verbs</a:t>
            </a:r>
            <a:r>
              <a:rPr lang="en-US" altLang="zh-CN" sz="2800">
                <a:ea typeface="宋体" panose="02010600030101010101" pitchFamily="2" charset="-122"/>
              </a:rPr>
              <a:t>. It often carries a </a:t>
            </a:r>
            <a:r>
              <a:rPr lang="en-US" altLang="zh-CN" sz="2800">
                <a:solidFill>
                  <a:srgbClr val="FF0000"/>
                </a:solidFill>
                <a:ea typeface="宋体" panose="02010600030101010101" pitchFamily="2" charset="-122"/>
              </a:rPr>
              <a:t>negative tone</a:t>
            </a:r>
            <a:r>
              <a:rPr lang="en-US" altLang="zh-CN" sz="2800">
                <a:ea typeface="宋体" panose="02010600030101010101" pitchFamily="2" charset="-122"/>
              </a:rPr>
              <a:t>. The </a:t>
            </a:r>
            <a:r>
              <a:rPr lang="zh-CN" altLang="en-US" sz="2800">
                <a:ea typeface="宋体" panose="02010600030101010101" pitchFamily="2" charset="-122"/>
              </a:rPr>
              <a:t>一</a:t>
            </a:r>
            <a:r>
              <a:rPr lang="en-US" altLang="zh-CN" sz="2800">
                <a:ea typeface="宋体" panose="02010600030101010101" pitchFamily="2" charset="-122"/>
              </a:rPr>
              <a:t>(yī) in the phrase is optional.</a:t>
            </a:r>
            <a:endParaRPr lang="en-US" altLang="zh-CN" sz="2800">
              <a:ea typeface="宋体" panose="02010600030101010101" pitchFamily="2" charset="-122"/>
            </a:endParaRPr>
          </a:p>
        </p:txBody>
      </p:sp>
      <p:sp>
        <p:nvSpPr>
          <p:cNvPr id="5" name="文本框 4"/>
          <p:cNvSpPr txBox="1"/>
          <p:nvPr/>
        </p:nvSpPr>
        <p:spPr>
          <a:xfrm>
            <a:off x="829945" y="3067685"/>
            <a:ext cx="10448925" cy="2553335"/>
          </a:xfrm>
          <a:prstGeom prst="rect">
            <a:avLst/>
          </a:prstGeom>
          <a:noFill/>
        </p:spPr>
        <p:txBody>
          <a:bodyPr wrap="square" rtlCol="0">
            <a:spAutoFit/>
          </a:bodyPr>
          <a:p>
            <a:r>
              <a:rPr lang="en-US" altLang="zh-CN" sz="3200"/>
              <a:t>1</a:t>
            </a:r>
            <a:r>
              <a:rPr lang="zh-CN" altLang="en-US" sz="3200">
                <a:ea typeface="宋体" panose="02010600030101010101" pitchFamily="2" charset="-122"/>
              </a:rPr>
              <a:t>、我觉得中文有</a:t>
            </a:r>
            <a:r>
              <a:rPr lang="en-US" altLang="zh-CN" sz="3200">
                <a:ea typeface="宋体" panose="02010600030101010101" pitchFamily="2" charset="-122"/>
              </a:rPr>
              <a:t>(</a:t>
            </a:r>
            <a:r>
              <a:rPr lang="zh-CN" altLang="en-US" sz="3200">
                <a:ea typeface="宋体" panose="02010600030101010101" pitchFamily="2" charset="-122"/>
              </a:rPr>
              <a:t>一</a:t>
            </a:r>
            <a:r>
              <a:rPr lang="en-US" altLang="zh-CN" sz="3200">
                <a:ea typeface="宋体" panose="02010600030101010101" pitchFamily="2" charset="-122"/>
              </a:rPr>
              <a:t>)</a:t>
            </a:r>
            <a:r>
              <a:rPr lang="zh-CN" altLang="en-US" sz="3200">
                <a:ea typeface="宋体" panose="02010600030101010101" pitchFamily="2" charset="-122"/>
              </a:rPr>
              <a:t>点儿难。</a:t>
            </a:r>
            <a:endParaRPr lang="zh-CN" altLang="en-US" sz="3200">
              <a:ea typeface="宋体" panose="02010600030101010101" pitchFamily="2" charset="-122"/>
            </a:endParaRPr>
          </a:p>
          <a:p>
            <a:r>
              <a:rPr lang="zh-CN" altLang="en-US" sz="3200">
                <a:ea typeface="宋体" panose="02010600030101010101" pitchFamily="2" charset="-122"/>
              </a:rPr>
              <a:t>      我觉得中文有</a:t>
            </a:r>
            <a:r>
              <a:rPr lang="en-US" altLang="zh-CN" sz="3200">
                <a:ea typeface="宋体" panose="02010600030101010101" pitchFamily="2" charset="-122"/>
              </a:rPr>
              <a:t>(</a:t>
            </a:r>
            <a:r>
              <a:rPr lang="zh-CN" altLang="en-US" sz="3200">
                <a:ea typeface="宋体" panose="02010600030101010101" pitchFamily="2" charset="-122"/>
              </a:rPr>
              <a:t>一</a:t>
            </a:r>
            <a:r>
              <a:rPr lang="en-US" altLang="zh-CN" sz="3200">
                <a:ea typeface="宋体" panose="02010600030101010101" pitchFamily="2" charset="-122"/>
              </a:rPr>
              <a:t>)</a:t>
            </a:r>
            <a:r>
              <a:rPr lang="zh-CN" altLang="en-US" sz="3200">
                <a:ea typeface="宋体" panose="02010600030101010101" pitchFamily="2" charset="-122"/>
              </a:rPr>
              <a:t>点儿容易。</a:t>
            </a:r>
            <a:r>
              <a:rPr lang="en-US" altLang="zh-CN" sz="3200">
                <a:solidFill>
                  <a:srgbClr val="FF0000"/>
                </a:solidFill>
                <a:ea typeface="宋体" panose="02010600030101010101" pitchFamily="2" charset="-122"/>
              </a:rPr>
              <a:t>(X)</a:t>
            </a:r>
            <a:endParaRPr lang="en-US" altLang="zh-CN" sz="3200">
              <a:solidFill>
                <a:srgbClr val="FF0000"/>
              </a:solidFill>
              <a:ea typeface="宋体" panose="02010600030101010101" pitchFamily="2" charset="-122"/>
            </a:endParaRPr>
          </a:p>
          <a:p>
            <a:endParaRPr lang="en-US" altLang="zh-CN" sz="3200">
              <a:solidFill>
                <a:srgbClr val="FF0000"/>
              </a:solidFill>
              <a:ea typeface="宋体" panose="02010600030101010101" pitchFamily="2" charset="-122"/>
            </a:endParaRPr>
          </a:p>
          <a:p>
            <a:r>
              <a:rPr lang="en-US" altLang="zh-CN" sz="3200">
                <a:ea typeface="宋体" panose="02010600030101010101" pitchFamily="2" charset="-122"/>
                <a:sym typeface="+mn-ea"/>
              </a:rPr>
              <a:t>2</a:t>
            </a:r>
            <a:r>
              <a:rPr lang="zh-CN" altLang="en-US" sz="3200">
                <a:ea typeface="宋体" panose="02010600030101010101" pitchFamily="2" charset="-122"/>
                <a:sym typeface="+mn-ea"/>
              </a:rPr>
              <a:t>、我觉得这一课生词有点儿多。</a:t>
            </a:r>
            <a:endParaRPr lang="zh-CN" altLang="en-US" sz="3200">
              <a:solidFill>
                <a:srgbClr val="FF0000"/>
              </a:solidFill>
              <a:ea typeface="宋体" panose="02010600030101010101" pitchFamily="2" charset="-122"/>
            </a:endParaRPr>
          </a:p>
          <a:p>
            <a:r>
              <a:rPr lang="zh-CN" altLang="en-US" sz="3200">
                <a:ea typeface="宋体" panose="02010600030101010101" pitchFamily="2" charset="-122"/>
              </a:rPr>
              <a:t>     </a:t>
            </a:r>
            <a:endParaRPr lang="en-US" altLang="zh-CN" sz="320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稻壳儿_答辩小姐姐作品_1"/>
          <p:cNvSpPr/>
          <p:nvPr/>
        </p:nvSpPr>
        <p:spPr>
          <a:xfrm>
            <a:off x="313267" y="304800"/>
            <a:ext cx="11565466" cy="624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cs typeface="+mn-ea"/>
              <a:sym typeface="+mn-lt"/>
            </a:endParaRPr>
          </a:p>
        </p:txBody>
      </p:sp>
      <p:sp>
        <p:nvSpPr>
          <p:cNvPr id="2" name="文本框 1"/>
          <p:cNvSpPr txBox="1"/>
          <p:nvPr/>
        </p:nvSpPr>
        <p:spPr>
          <a:xfrm>
            <a:off x="556895" y="665480"/>
            <a:ext cx="10995025" cy="583565"/>
          </a:xfrm>
          <a:prstGeom prst="rect">
            <a:avLst/>
          </a:prstGeom>
          <a:noFill/>
        </p:spPr>
        <p:txBody>
          <a:bodyPr wrap="square" rtlCol="0">
            <a:spAutoFit/>
          </a:bodyPr>
          <a:p>
            <a:r>
              <a:rPr lang="zh-CN" altLang="en-US" sz="3200">
                <a:ea typeface="宋体" panose="02010600030101010101" pitchFamily="2" charset="-122"/>
              </a:rPr>
              <a:t>有</a:t>
            </a:r>
            <a:r>
              <a:rPr lang="en-US" altLang="zh-CN" sz="3200">
                <a:ea typeface="宋体" panose="02010600030101010101" pitchFamily="2" charset="-122"/>
              </a:rPr>
              <a:t>(</a:t>
            </a:r>
            <a:r>
              <a:rPr lang="zh-CN" altLang="en-US" sz="3200">
                <a:ea typeface="宋体" panose="02010600030101010101" pitchFamily="2" charset="-122"/>
              </a:rPr>
              <a:t>一</a:t>
            </a:r>
            <a:r>
              <a:rPr lang="en-US" altLang="zh-CN" sz="3200">
                <a:ea typeface="宋体" panose="02010600030101010101" pitchFamily="2" charset="-122"/>
              </a:rPr>
              <a:t>)</a:t>
            </a:r>
            <a:r>
              <a:rPr lang="zh-CN" altLang="en-US" sz="3200">
                <a:ea typeface="宋体" panose="02010600030101010101" pitchFamily="2" charset="-122"/>
              </a:rPr>
              <a:t>点儿</a:t>
            </a:r>
            <a:r>
              <a:rPr lang="en-US" altLang="zh-CN" sz="3200">
                <a:ea typeface="宋体" panose="02010600030101010101" pitchFamily="2" charset="-122"/>
              </a:rPr>
              <a:t>(yǒu[yì]diǎnr, somewhat, rather; a little bit)</a:t>
            </a:r>
            <a:endParaRPr lang="en-US" altLang="zh-CN" sz="3200">
              <a:ea typeface="宋体" panose="02010600030101010101" pitchFamily="2" charset="-122"/>
            </a:endParaRPr>
          </a:p>
        </p:txBody>
      </p:sp>
      <p:sp>
        <p:nvSpPr>
          <p:cNvPr id="3" name="文本框 2"/>
          <p:cNvSpPr txBox="1"/>
          <p:nvPr/>
        </p:nvSpPr>
        <p:spPr>
          <a:xfrm>
            <a:off x="704850" y="1591310"/>
            <a:ext cx="10995025" cy="953135"/>
          </a:xfrm>
          <a:prstGeom prst="rect">
            <a:avLst/>
          </a:prstGeom>
          <a:noFill/>
        </p:spPr>
        <p:txBody>
          <a:bodyPr wrap="square" rtlCol="0">
            <a:spAutoFit/>
          </a:bodyPr>
          <a:p>
            <a:r>
              <a:rPr lang="en-US" altLang="zh-CN" sz="2800">
                <a:ea typeface="宋体" panose="02010600030101010101" pitchFamily="2" charset="-122"/>
              </a:rPr>
              <a:t>However, when the sentence suggests a change of the situation, the phrase </a:t>
            </a:r>
            <a:r>
              <a:rPr lang="zh-CN" altLang="en-US" sz="2800">
                <a:ea typeface="宋体" panose="02010600030101010101" pitchFamily="2" charset="-122"/>
              </a:rPr>
              <a:t>有一点儿</a:t>
            </a:r>
            <a:r>
              <a:rPr lang="en-US" altLang="zh-CN" sz="2800">
                <a:ea typeface="宋体" panose="02010600030101010101" pitchFamily="2" charset="-122"/>
              </a:rPr>
              <a:t>(</a:t>
            </a:r>
            <a:r>
              <a:rPr lang="en-US" altLang="zh-CN" sz="2800">
                <a:ea typeface="宋体" panose="02010600030101010101" pitchFamily="2" charset="-122"/>
                <a:sym typeface="+mn-ea"/>
              </a:rPr>
              <a:t>yǒu yì diǎnr</a:t>
            </a:r>
            <a:r>
              <a:rPr lang="en-US" altLang="zh-CN" sz="2800">
                <a:ea typeface="宋体" panose="02010600030101010101" pitchFamily="2" charset="-122"/>
              </a:rPr>
              <a:t>) can carry a positive tone, e.g.</a:t>
            </a:r>
            <a:endParaRPr lang="en-US" altLang="zh-CN" sz="2800">
              <a:ea typeface="宋体" panose="02010600030101010101" pitchFamily="2" charset="-122"/>
            </a:endParaRPr>
          </a:p>
        </p:txBody>
      </p:sp>
      <p:sp>
        <p:nvSpPr>
          <p:cNvPr id="5" name="文本框 4"/>
          <p:cNvSpPr txBox="1"/>
          <p:nvPr/>
        </p:nvSpPr>
        <p:spPr>
          <a:xfrm>
            <a:off x="704850" y="3234055"/>
            <a:ext cx="9962515" cy="1568450"/>
          </a:xfrm>
          <a:prstGeom prst="rect">
            <a:avLst/>
          </a:prstGeom>
          <a:noFill/>
        </p:spPr>
        <p:txBody>
          <a:bodyPr wrap="square" rtlCol="0">
            <a:spAutoFit/>
          </a:bodyPr>
          <a:p>
            <a:r>
              <a:rPr lang="en-US" altLang="zh-CN" sz="3200">
                <a:ea typeface="宋体" panose="02010600030101010101" pitchFamily="2" charset="-122"/>
              </a:rPr>
              <a:t>3</a:t>
            </a:r>
            <a:r>
              <a:rPr lang="zh-CN" altLang="en-US" sz="3200">
                <a:ea typeface="宋体" panose="02010600030101010101" pitchFamily="2" charset="-122"/>
              </a:rPr>
              <a:t>、我以前不喜欢他，现在有</a:t>
            </a:r>
            <a:r>
              <a:rPr lang="en-US" altLang="zh-CN" sz="3200">
                <a:ea typeface="宋体" panose="02010600030101010101" pitchFamily="2" charset="-122"/>
              </a:rPr>
              <a:t>(</a:t>
            </a:r>
            <a:r>
              <a:rPr lang="zh-CN" altLang="en-US" sz="3200">
                <a:ea typeface="宋体" panose="02010600030101010101" pitchFamily="2" charset="-122"/>
              </a:rPr>
              <a:t>一</a:t>
            </a:r>
            <a:r>
              <a:rPr lang="en-US" altLang="zh-CN" sz="3200">
                <a:ea typeface="宋体" panose="02010600030101010101" pitchFamily="2" charset="-122"/>
              </a:rPr>
              <a:t>)</a:t>
            </a:r>
            <a:r>
              <a:rPr lang="zh-CN" altLang="en-US" sz="3200">
                <a:ea typeface="宋体" panose="02010600030101010101" pitchFamily="2" charset="-122"/>
              </a:rPr>
              <a:t>点儿喜欢他了。</a:t>
            </a:r>
            <a:endParaRPr lang="zh-CN" altLang="en-US" sz="3200">
              <a:ea typeface="宋体" panose="02010600030101010101" pitchFamily="2" charset="-122"/>
            </a:endParaRPr>
          </a:p>
          <a:p>
            <a:r>
              <a:rPr lang="zh-CN" altLang="en-US" sz="3200">
                <a:ea typeface="宋体" panose="02010600030101010101" pitchFamily="2" charset="-122"/>
              </a:rPr>
              <a:t>     </a:t>
            </a:r>
            <a:endParaRPr lang="en-US" altLang="zh-CN" sz="3200">
              <a:ea typeface="宋体" panose="02010600030101010101" pitchFamily="2" charset="-122"/>
            </a:endParaRPr>
          </a:p>
          <a:p>
            <a:r>
              <a:rPr lang="zh-CN" altLang="en-US" sz="3200">
                <a:ea typeface="宋体" panose="02010600030101010101" pitchFamily="2" charset="-122"/>
              </a:rPr>
              <a:t>以前yǐ qián </a:t>
            </a:r>
            <a:r>
              <a:rPr lang="en-US" altLang="zh-CN" sz="3200">
                <a:ea typeface="宋体" panose="02010600030101010101" pitchFamily="2" charset="-122"/>
              </a:rPr>
              <a:t>=previously or before.</a:t>
            </a:r>
            <a:r>
              <a:rPr lang="zh-CN" altLang="en-US" sz="3200">
                <a:ea typeface="宋体" panose="02010600030101010101" pitchFamily="2" charset="-122"/>
              </a:rPr>
              <a:t> </a:t>
            </a:r>
            <a:endParaRPr lang="zh-CN" altLang="en-US" sz="320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稻壳儿_答辩小姐姐作品_1"/>
          <p:cNvSpPr/>
          <p:nvPr/>
        </p:nvSpPr>
        <p:spPr>
          <a:xfrm>
            <a:off x="313267" y="304800"/>
            <a:ext cx="11565466" cy="624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cs typeface="+mn-ea"/>
              <a:sym typeface="+mn-lt"/>
            </a:endParaRPr>
          </a:p>
        </p:txBody>
      </p:sp>
      <p:sp>
        <p:nvSpPr>
          <p:cNvPr id="2" name="文本框 1"/>
          <p:cNvSpPr txBox="1"/>
          <p:nvPr/>
        </p:nvSpPr>
        <p:spPr>
          <a:xfrm>
            <a:off x="556895" y="665480"/>
            <a:ext cx="10995025" cy="583565"/>
          </a:xfrm>
          <a:prstGeom prst="rect">
            <a:avLst/>
          </a:prstGeom>
          <a:noFill/>
        </p:spPr>
        <p:txBody>
          <a:bodyPr wrap="square" rtlCol="0">
            <a:spAutoFit/>
          </a:bodyPr>
          <a:p>
            <a:r>
              <a:rPr lang="zh-CN" altLang="en-US" sz="3200">
                <a:ea typeface="宋体" panose="02010600030101010101" pitchFamily="2" charset="-122"/>
              </a:rPr>
              <a:t>有</a:t>
            </a:r>
            <a:r>
              <a:rPr lang="en-US" altLang="zh-CN" sz="3200">
                <a:ea typeface="宋体" panose="02010600030101010101" pitchFamily="2" charset="-122"/>
              </a:rPr>
              <a:t>(</a:t>
            </a:r>
            <a:r>
              <a:rPr lang="zh-CN" altLang="en-US" sz="3200">
                <a:ea typeface="宋体" panose="02010600030101010101" pitchFamily="2" charset="-122"/>
              </a:rPr>
              <a:t>一</a:t>
            </a:r>
            <a:r>
              <a:rPr lang="en-US" altLang="zh-CN" sz="3200">
                <a:ea typeface="宋体" panose="02010600030101010101" pitchFamily="2" charset="-122"/>
              </a:rPr>
              <a:t>)</a:t>
            </a:r>
            <a:r>
              <a:rPr lang="zh-CN" altLang="en-US" sz="3200">
                <a:ea typeface="宋体" panose="02010600030101010101" pitchFamily="2" charset="-122"/>
              </a:rPr>
              <a:t>点儿</a:t>
            </a:r>
            <a:r>
              <a:rPr lang="en-US" altLang="zh-CN" sz="3200">
                <a:ea typeface="宋体" panose="02010600030101010101" pitchFamily="2" charset="-122"/>
              </a:rPr>
              <a:t>(yǒu[yì]diǎnr, somewhat, rather; a little bit)</a:t>
            </a:r>
            <a:endParaRPr lang="en-US" altLang="zh-CN" sz="3200">
              <a:ea typeface="宋体" panose="02010600030101010101" pitchFamily="2" charset="-122"/>
            </a:endParaRPr>
          </a:p>
        </p:txBody>
      </p:sp>
      <p:sp>
        <p:nvSpPr>
          <p:cNvPr id="3" name="文本框 2"/>
          <p:cNvSpPr txBox="1"/>
          <p:nvPr/>
        </p:nvSpPr>
        <p:spPr>
          <a:xfrm>
            <a:off x="598170" y="2521585"/>
            <a:ext cx="10995025" cy="1814830"/>
          </a:xfrm>
          <a:prstGeom prst="rect">
            <a:avLst/>
          </a:prstGeom>
          <a:noFill/>
        </p:spPr>
        <p:txBody>
          <a:bodyPr wrap="square" rtlCol="0">
            <a:spAutoFit/>
          </a:bodyPr>
          <a:p>
            <a:r>
              <a:rPr lang="en-US" altLang="zh-CN" sz="2800">
                <a:ea typeface="宋体" panose="02010600030101010101" pitchFamily="2" charset="-122"/>
              </a:rPr>
              <a:t>Take care not to confuse </a:t>
            </a:r>
            <a:r>
              <a:rPr lang="zh-CN" altLang="en-US" sz="2800">
                <a:solidFill>
                  <a:srgbClr val="FF0000"/>
                </a:solidFill>
                <a:ea typeface="宋体" panose="02010600030101010101" pitchFamily="2" charset="-122"/>
              </a:rPr>
              <a:t>有一点儿</a:t>
            </a:r>
            <a:r>
              <a:rPr lang="en-US" altLang="zh-CN" sz="2800">
                <a:ea typeface="宋体" panose="02010600030101010101" pitchFamily="2" charset="-122"/>
              </a:rPr>
              <a:t>(</a:t>
            </a:r>
            <a:r>
              <a:rPr lang="en-US" altLang="zh-CN" sz="2800">
                <a:ea typeface="宋体" panose="02010600030101010101" pitchFamily="2" charset="-122"/>
                <a:sym typeface="+mn-ea"/>
              </a:rPr>
              <a:t>yǒu yì diǎnr,a little</a:t>
            </a:r>
            <a:r>
              <a:rPr lang="en-US" altLang="zh-CN" sz="2800">
                <a:ea typeface="宋体" panose="02010600030101010101" pitchFamily="2" charset="-122"/>
              </a:rPr>
              <a:t>), which is an adverbial used to </a:t>
            </a:r>
            <a:r>
              <a:rPr lang="en-US" altLang="zh-CN" sz="2800">
                <a:solidFill>
                  <a:srgbClr val="FF0000"/>
                </a:solidFill>
                <a:ea typeface="宋体" panose="02010600030101010101" pitchFamily="2" charset="-122"/>
              </a:rPr>
              <a:t>modify adjectives</a:t>
            </a:r>
            <a:r>
              <a:rPr lang="en-US" altLang="zh-CN" sz="2800">
                <a:ea typeface="宋体" panose="02010600030101010101" pitchFamily="2" charset="-122"/>
              </a:rPr>
              <a:t>, with </a:t>
            </a:r>
            <a:r>
              <a:rPr lang="zh-CN" altLang="en-US" sz="2800">
                <a:solidFill>
                  <a:srgbClr val="00B050"/>
                </a:solidFill>
                <a:ea typeface="宋体" panose="02010600030101010101" pitchFamily="2" charset="-122"/>
              </a:rPr>
              <a:t>一点儿</a:t>
            </a:r>
            <a:r>
              <a:rPr lang="en-US" altLang="zh-CN" sz="2800">
                <a:ea typeface="宋体" panose="02010600030101010101" pitchFamily="2" charset="-122"/>
              </a:rPr>
              <a:t>(</a:t>
            </a:r>
            <a:r>
              <a:rPr lang="en-US" altLang="zh-CN" sz="2800">
                <a:ea typeface="宋体" panose="02010600030101010101" pitchFamily="2" charset="-122"/>
                <a:sym typeface="+mn-ea"/>
              </a:rPr>
              <a:t>yì diǎnr, a little</a:t>
            </a:r>
            <a:r>
              <a:rPr lang="en-US" altLang="zh-CN" sz="2800">
                <a:ea typeface="宋体" panose="02010600030101010101" pitchFamily="2" charset="-122"/>
              </a:rPr>
              <a:t>), which usually </a:t>
            </a:r>
            <a:r>
              <a:rPr lang="en-US" altLang="zh-CN" sz="2800">
                <a:solidFill>
                  <a:srgbClr val="00B050"/>
                </a:solidFill>
                <a:ea typeface="宋体" panose="02010600030101010101" pitchFamily="2" charset="-122"/>
              </a:rPr>
              <a:t>modifies nouns</a:t>
            </a:r>
            <a:r>
              <a:rPr lang="en-US" altLang="zh-CN" sz="2800">
                <a:ea typeface="宋体" panose="02010600030101010101" pitchFamily="2" charset="-122"/>
              </a:rPr>
              <a:t>. In the above sentences, </a:t>
            </a:r>
            <a:r>
              <a:rPr lang="zh-CN" altLang="en-US" sz="2800">
                <a:ea typeface="宋体" panose="02010600030101010101" pitchFamily="2" charset="-122"/>
              </a:rPr>
              <a:t>有一点儿</a:t>
            </a:r>
            <a:r>
              <a:rPr lang="en-US" altLang="zh-CN" sz="2800">
                <a:ea typeface="宋体" panose="02010600030101010101" pitchFamily="2" charset="-122"/>
              </a:rPr>
              <a:t>(</a:t>
            </a:r>
            <a:r>
              <a:rPr lang="en-US" altLang="zh-CN" sz="2800">
                <a:ea typeface="宋体" panose="02010600030101010101" pitchFamily="2" charset="-122"/>
                <a:sym typeface="+mn-ea"/>
              </a:rPr>
              <a:t>yǒu yì diǎnr</a:t>
            </a:r>
            <a:r>
              <a:rPr lang="en-US" altLang="zh-CN" sz="2800">
                <a:ea typeface="宋体" panose="02010600030101010101" pitchFamily="2" charset="-122"/>
              </a:rPr>
              <a:t>) cannot be replaced by </a:t>
            </a:r>
            <a:r>
              <a:rPr lang="zh-CN" altLang="en-US" sz="2800">
                <a:ea typeface="宋体" panose="02010600030101010101" pitchFamily="2" charset="-122"/>
              </a:rPr>
              <a:t>一点儿</a:t>
            </a:r>
            <a:r>
              <a:rPr lang="en-US" altLang="zh-CN" sz="2800">
                <a:ea typeface="宋体" panose="02010600030101010101" pitchFamily="2" charset="-122"/>
              </a:rPr>
              <a:t>(</a:t>
            </a:r>
            <a:r>
              <a:rPr lang="en-US" altLang="zh-CN" sz="2800">
                <a:ea typeface="宋体" panose="02010600030101010101" pitchFamily="2" charset="-122"/>
                <a:sym typeface="+mn-ea"/>
              </a:rPr>
              <a:t>yì diǎnr</a:t>
            </a:r>
            <a:r>
              <a:rPr lang="en-US" altLang="zh-CN" sz="2800">
                <a:ea typeface="宋体" panose="02010600030101010101" pitchFamily="2" charset="-122"/>
              </a:rPr>
              <a:t>). </a:t>
            </a:r>
            <a:endParaRPr lang="en-US" altLang="zh-CN" sz="280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稻壳儿_答辩小姐姐作品_1"/>
          <p:cNvSpPr/>
          <p:nvPr/>
        </p:nvSpPr>
        <p:spPr>
          <a:xfrm>
            <a:off x="313267" y="304800"/>
            <a:ext cx="11565466" cy="624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cs typeface="+mn-ea"/>
              <a:sym typeface="+mn-lt"/>
            </a:endParaRPr>
          </a:p>
        </p:txBody>
      </p:sp>
      <p:sp>
        <p:nvSpPr>
          <p:cNvPr id="2" name="文本框 1"/>
          <p:cNvSpPr txBox="1"/>
          <p:nvPr/>
        </p:nvSpPr>
        <p:spPr>
          <a:xfrm>
            <a:off x="556895" y="665480"/>
            <a:ext cx="10995025" cy="583565"/>
          </a:xfrm>
          <a:prstGeom prst="rect">
            <a:avLst/>
          </a:prstGeom>
          <a:noFill/>
        </p:spPr>
        <p:txBody>
          <a:bodyPr wrap="square" rtlCol="0">
            <a:spAutoFit/>
          </a:bodyPr>
          <a:p>
            <a:r>
              <a:rPr lang="zh-CN" altLang="en-US" sz="3200">
                <a:ea typeface="宋体" panose="02010600030101010101" pitchFamily="2" charset="-122"/>
              </a:rPr>
              <a:t>有</a:t>
            </a:r>
            <a:r>
              <a:rPr lang="en-US" altLang="zh-CN" sz="3200">
                <a:ea typeface="宋体" panose="02010600030101010101" pitchFamily="2" charset="-122"/>
              </a:rPr>
              <a:t>(</a:t>
            </a:r>
            <a:r>
              <a:rPr lang="zh-CN" altLang="en-US" sz="3200">
                <a:ea typeface="宋体" panose="02010600030101010101" pitchFamily="2" charset="-122"/>
              </a:rPr>
              <a:t>一</a:t>
            </a:r>
            <a:r>
              <a:rPr lang="en-US" altLang="zh-CN" sz="3200">
                <a:ea typeface="宋体" panose="02010600030101010101" pitchFamily="2" charset="-122"/>
              </a:rPr>
              <a:t>)</a:t>
            </a:r>
            <a:r>
              <a:rPr lang="zh-CN" altLang="en-US" sz="3200">
                <a:ea typeface="宋体" panose="02010600030101010101" pitchFamily="2" charset="-122"/>
              </a:rPr>
              <a:t>点儿</a:t>
            </a:r>
            <a:r>
              <a:rPr lang="en-US" altLang="zh-CN" sz="3200">
                <a:ea typeface="宋体" panose="02010600030101010101" pitchFamily="2" charset="-122"/>
              </a:rPr>
              <a:t>(yǒu[yì]diǎnr, somewhat, rather; a little bit)</a:t>
            </a:r>
            <a:endParaRPr lang="en-US" altLang="zh-CN" sz="3200">
              <a:ea typeface="宋体" panose="02010600030101010101" pitchFamily="2" charset="-122"/>
            </a:endParaRPr>
          </a:p>
        </p:txBody>
      </p:sp>
      <p:sp>
        <p:nvSpPr>
          <p:cNvPr id="5" name="文本框 4"/>
          <p:cNvSpPr txBox="1"/>
          <p:nvPr/>
        </p:nvSpPr>
        <p:spPr>
          <a:xfrm>
            <a:off x="448945" y="2152650"/>
            <a:ext cx="11429365" cy="2553335"/>
          </a:xfrm>
          <a:prstGeom prst="rect">
            <a:avLst/>
          </a:prstGeom>
          <a:noFill/>
        </p:spPr>
        <p:txBody>
          <a:bodyPr wrap="square" rtlCol="0">
            <a:spAutoFit/>
          </a:bodyPr>
          <a:p>
            <a:r>
              <a:rPr lang="en-US" altLang="zh-CN" sz="3200">
                <a:ea typeface="宋体" panose="02010600030101010101" pitchFamily="2" charset="-122"/>
              </a:rPr>
              <a:t>4</a:t>
            </a:r>
            <a:r>
              <a:rPr lang="zh-CN" altLang="en-US" sz="3200">
                <a:ea typeface="宋体" panose="02010600030101010101" pitchFamily="2" charset="-122"/>
              </a:rPr>
              <a:t>、给我一点儿咖啡。</a:t>
            </a:r>
            <a:endParaRPr lang="zh-CN" altLang="en-US" sz="3200">
              <a:ea typeface="宋体" panose="02010600030101010101" pitchFamily="2" charset="-122"/>
            </a:endParaRPr>
          </a:p>
          <a:p>
            <a:r>
              <a:rPr lang="zh-CN" altLang="en-US" sz="3200">
                <a:ea typeface="宋体" panose="02010600030101010101" pitchFamily="2" charset="-122"/>
              </a:rPr>
              <a:t>      </a:t>
            </a:r>
            <a:endParaRPr lang="en-US" altLang="zh-CN" sz="3200">
              <a:ea typeface="宋体" panose="02010600030101010101" pitchFamily="2" charset="-122"/>
            </a:endParaRPr>
          </a:p>
          <a:p>
            <a:endParaRPr lang="en-US" altLang="zh-CN" sz="3200">
              <a:ea typeface="宋体" panose="02010600030101010101" pitchFamily="2" charset="-122"/>
            </a:endParaRPr>
          </a:p>
          <a:p>
            <a:r>
              <a:rPr lang="en-US" altLang="zh-CN" sz="3200">
                <a:ea typeface="宋体" panose="02010600030101010101" pitchFamily="2" charset="-122"/>
              </a:rPr>
              <a:t>5</a:t>
            </a:r>
            <a:r>
              <a:rPr lang="zh-CN" altLang="en-US" sz="3200">
                <a:ea typeface="宋体" panose="02010600030101010101" pitchFamily="2" charset="-122"/>
              </a:rPr>
              <a:t>、给我一点儿时间。</a:t>
            </a:r>
            <a:endParaRPr lang="zh-CN" altLang="en-US" sz="3200">
              <a:ea typeface="宋体" panose="02010600030101010101" pitchFamily="2" charset="-122"/>
            </a:endParaRPr>
          </a:p>
          <a:p>
            <a:r>
              <a:rPr lang="zh-CN" altLang="en-US" sz="3200">
                <a:ea typeface="宋体" panose="02010600030101010101" pitchFamily="2" charset="-122"/>
              </a:rPr>
              <a:t>      </a:t>
            </a:r>
            <a:endParaRPr lang="en-US" altLang="zh-CN" sz="320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129020" y="1889760"/>
            <a:ext cx="456311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在</a:t>
            </a:r>
            <a:endParaRPr lang="zh-CN" altLang="en-US" sz="960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稻壳儿_答辩小姐姐作品_1"/>
          <p:cNvSpPr/>
          <p:nvPr/>
        </p:nvSpPr>
        <p:spPr>
          <a:xfrm>
            <a:off x="313267" y="304800"/>
            <a:ext cx="11565466" cy="624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cs typeface="+mn-ea"/>
              <a:sym typeface="+mn-lt"/>
            </a:endParaRPr>
          </a:p>
        </p:txBody>
      </p:sp>
      <p:sp>
        <p:nvSpPr>
          <p:cNvPr id="2" name="文本框 1"/>
          <p:cNvSpPr txBox="1"/>
          <p:nvPr/>
        </p:nvSpPr>
        <p:spPr>
          <a:xfrm>
            <a:off x="556895" y="665480"/>
            <a:ext cx="10995025" cy="583565"/>
          </a:xfrm>
          <a:prstGeom prst="rect">
            <a:avLst/>
          </a:prstGeom>
          <a:noFill/>
        </p:spPr>
        <p:txBody>
          <a:bodyPr wrap="square" rtlCol="0">
            <a:spAutoFit/>
          </a:bodyPr>
          <a:p>
            <a:r>
              <a:rPr lang="zh-CN" altLang="en-US" sz="3200">
                <a:ea typeface="宋体" panose="02010600030101010101" pitchFamily="2" charset="-122"/>
              </a:rPr>
              <a:t>有</a:t>
            </a:r>
            <a:r>
              <a:rPr lang="en-US" altLang="zh-CN" sz="3200">
                <a:ea typeface="宋体" panose="02010600030101010101" pitchFamily="2" charset="-122"/>
              </a:rPr>
              <a:t>(</a:t>
            </a:r>
            <a:r>
              <a:rPr lang="zh-CN" altLang="en-US" sz="3200">
                <a:ea typeface="宋体" panose="02010600030101010101" pitchFamily="2" charset="-122"/>
              </a:rPr>
              <a:t>一</a:t>
            </a:r>
            <a:r>
              <a:rPr lang="en-US" altLang="zh-CN" sz="3200">
                <a:ea typeface="宋体" panose="02010600030101010101" pitchFamily="2" charset="-122"/>
              </a:rPr>
              <a:t>)</a:t>
            </a:r>
            <a:r>
              <a:rPr lang="zh-CN" altLang="en-US" sz="3200">
                <a:ea typeface="宋体" panose="02010600030101010101" pitchFamily="2" charset="-122"/>
              </a:rPr>
              <a:t>点儿</a:t>
            </a:r>
            <a:r>
              <a:rPr lang="en-US" altLang="zh-CN" sz="3200">
                <a:ea typeface="宋体" panose="02010600030101010101" pitchFamily="2" charset="-122"/>
              </a:rPr>
              <a:t>(yǒu[yì]diǎnr, somewhat, rather; a little bit)</a:t>
            </a:r>
            <a:endParaRPr lang="en-US" altLang="zh-CN" sz="3200">
              <a:ea typeface="宋体" panose="02010600030101010101" pitchFamily="2" charset="-122"/>
            </a:endParaRPr>
          </a:p>
        </p:txBody>
      </p:sp>
      <p:sp>
        <p:nvSpPr>
          <p:cNvPr id="5" name="文本框 4"/>
          <p:cNvSpPr txBox="1"/>
          <p:nvPr/>
        </p:nvSpPr>
        <p:spPr>
          <a:xfrm>
            <a:off x="556895" y="2152650"/>
            <a:ext cx="11429365" cy="2553335"/>
          </a:xfrm>
          <a:prstGeom prst="rect">
            <a:avLst/>
          </a:prstGeom>
          <a:noFill/>
        </p:spPr>
        <p:txBody>
          <a:bodyPr wrap="square" rtlCol="0">
            <a:spAutoFit/>
          </a:bodyPr>
          <a:p>
            <a:r>
              <a:rPr lang="en-US" altLang="zh-CN" sz="3200">
                <a:ea typeface="宋体" panose="02010600030101010101" pitchFamily="2" charset="-122"/>
              </a:rPr>
              <a:t>6</a:t>
            </a:r>
            <a:r>
              <a:rPr lang="zh-CN" altLang="en-US" sz="3200">
                <a:ea typeface="宋体" panose="02010600030101010101" pitchFamily="2" charset="-122"/>
              </a:rPr>
              <a:t>、我有一点儿忙。                     我一点儿忙。</a:t>
            </a:r>
            <a:r>
              <a:rPr lang="en-US" altLang="zh-CN" sz="3200">
                <a:solidFill>
                  <a:srgbClr val="FF0000"/>
                </a:solidFill>
                <a:ea typeface="宋体" panose="02010600030101010101" pitchFamily="2" charset="-122"/>
              </a:rPr>
              <a:t>(X)</a:t>
            </a:r>
            <a:endParaRPr lang="zh-CN" altLang="en-US" sz="3200">
              <a:solidFill>
                <a:srgbClr val="FF0000"/>
              </a:solidFill>
              <a:ea typeface="宋体" panose="02010600030101010101" pitchFamily="2" charset="-122"/>
            </a:endParaRPr>
          </a:p>
          <a:p>
            <a:r>
              <a:rPr lang="zh-CN" altLang="en-US" sz="3200">
                <a:ea typeface="宋体" panose="02010600030101010101" pitchFamily="2" charset="-122"/>
              </a:rPr>
              <a:t>      </a:t>
            </a:r>
            <a:endParaRPr lang="zh-CN" altLang="en-US" sz="3200">
              <a:ea typeface="宋体" panose="02010600030101010101" pitchFamily="2" charset="-122"/>
            </a:endParaRPr>
          </a:p>
          <a:p>
            <a:endParaRPr lang="en-US" altLang="zh-CN" sz="3200">
              <a:ea typeface="宋体" panose="02010600030101010101" pitchFamily="2" charset="-122"/>
            </a:endParaRPr>
          </a:p>
          <a:p>
            <a:r>
              <a:rPr lang="en-US" altLang="zh-CN" sz="3200">
                <a:ea typeface="宋体" panose="02010600030101010101" pitchFamily="2" charset="-122"/>
              </a:rPr>
              <a:t>7</a:t>
            </a:r>
            <a:r>
              <a:rPr lang="zh-CN" altLang="en-US" sz="3200">
                <a:ea typeface="宋体" panose="02010600030101010101" pitchFamily="2" charset="-122"/>
              </a:rPr>
              <a:t>、她有一点儿不高兴。              她一点儿不高兴。</a:t>
            </a:r>
            <a:r>
              <a:rPr lang="en-US" altLang="zh-CN" sz="3200">
                <a:solidFill>
                  <a:srgbClr val="FF0000"/>
                </a:solidFill>
                <a:ea typeface="宋体" panose="02010600030101010101" pitchFamily="2" charset="-122"/>
              </a:rPr>
              <a:t>(X)</a:t>
            </a:r>
            <a:endParaRPr lang="zh-CN" altLang="en-US" sz="3200">
              <a:ea typeface="宋体" panose="02010600030101010101" pitchFamily="2" charset="-122"/>
            </a:endParaRPr>
          </a:p>
          <a:p>
            <a:r>
              <a:rPr lang="zh-CN" altLang="en-US" sz="3200">
                <a:ea typeface="宋体" panose="02010600030101010101" pitchFamily="2" charset="-122"/>
              </a:rPr>
              <a:t>      </a:t>
            </a:r>
            <a:endParaRPr lang="en-US" altLang="zh-CN" sz="320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88035" y="1397000"/>
            <a:ext cx="10615930" cy="3538220"/>
          </a:xfrm>
          <a:prstGeom prst="rect">
            <a:avLst/>
          </a:prstGeom>
          <a:noFill/>
        </p:spPr>
        <p:txBody>
          <a:bodyPr wrap="square" rtlCol="0">
            <a:spAutoFit/>
          </a:bodyPr>
          <a:p>
            <a:r>
              <a:rPr lang="en-US" altLang="zh-CN" sz="2800"/>
              <a:t>When people praise or complain, they often use </a:t>
            </a:r>
            <a:r>
              <a:rPr lang="zh-CN" altLang="en-US" sz="2800"/>
              <a:t>真 </a:t>
            </a:r>
            <a:r>
              <a:rPr lang="en-US" altLang="zh-CN" sz="2800"/>
              <a:t>or </a:t>
            </a:r>
            <a:r>
              <a:rPr lang="zh-CN" altLang="en-US" sz="2800"/>
              <a:t>太</a:t>
            </a:r>
            <a:r>
              <a:rPr lang="en-US" altLang="zh-CN" sz="2800"/>
              <a:t>. Fill in the blanks with the appropriate word.</a:t>
            </a:r>
            <a:endParaRPr lang="en-US" altLang="zh-CN" sz="2800"/>
          </a:p>
          <a:p>
            <a:endParaRPr lang="en-US" altLang="zh-CN" sz="2800"/>
          </a:p>
          <a:p>
            <a:r>
              <a:rPr lang="en-US" altLang="zh-CN" sz="2800"/>
              <a:t>1</a:t>
            </a:r>
            <a:r>
              <a:rPr lang="zh-CN" altLang="en-US" sz="2800"/>
              <a:t>、老师说话说得</a:t>
            </a:r>
            <a:r>
              <a:rPr lang="en-US" altLang="zh-CN" sz="2800"/>
              <a:t>____</a:t>
            </a:r>
            <a:r>
              <a:rPr lang="zh-CN" altLang="en-US" sz="2800"/>
              <a:t>慢了，学生都不想听。</a:t>
            </a:r>
            <a:endParaRPr lang="zh-CN" altLang="en-US" sz="2800"/>
          </a:p>
          <a:p>
            <a:r>
              <a:rPr lang="en-US" altLang="zh-CN" sz="2800"/>
              <a:t>2</a:t>
            </a:r>
            <a:r>
              <a:rPr lang="zh-CN" altLang="en-US" sz="2800"/>
              <a:t>、你哥哥</a:t>
            </a:r>
            <a:r>
              <a:rPr lang="en-US" altLang="zh-CN" sz="2800"/>
              <a:t>___</a:t>
            </a:r>
            <a:r>
              <a:rPr lang="zh-CN" altLang="en-US" sz="2800"/>
              <a:t>帅，很多女孩子都想认识他。</a:t>
            </a:r>
            <a:endParaRPr lang="zh-CN" altLang="en-US" sz="2800"/>
          </a:p>
          <a:p>
            <a:r>
              <a:rPr lang="en-US" altLang="zh-CN" sz="2800"/>
              <a:t>3</a:t>
            </a:r>
            <a:r>
              <a:rPr lang="zh-CN" altLang="en-US" sz="2800"/>
              <a:t>、早上七点变就得去学校上课，</a:t>
            </a:r>
            <a:r>
              <a:rPr lang="en-US" altLang="zh-CN" sz="2800"/>
              <a:t>____</a:t>
            </a:r>
            <a:r>
              <a:rPr lang="zh-CN" altLang="en-US" sz="2800"/>
              <a:t>早了。</a:t>
            </a:r>
            <a:endParaRPr lang="zh-CN" altLang="en-US" sz="2800"/>
          </a:p>
          <a:p>
            <a:r>
              <a:rPr lang="en-US" altLang="zh-CN" sz="2800"/>
              <a:t>4</a:t>
            </a:r>
            <a:r>
              <a:rPr lang="zh-CN" altLang="en-US" sz="2800"/>
              <a:t>、小王写汉字写得</a:t>
            </a:r>
            <a:r>
              <a:rPr lang="en-US" altLang="zh-CN" sz="2800"/>
              <a:t>____</a:t>
            </a:r>
            <a:r>
              <a:rPr lang="zh-CN" altLang="en-US" sz="2800"/>
              <a:t>漂亮，我想请他教我怎么写。</a:t>
            </a:r>
            <a:endParaRPr lang="zh-CN" altLang="en-US" sz="2800"/>
          </a:p>
          <a:p>
            <a:r>
              <a:rPr lang="en-US" altLang="zh-CN" sz="2800"/>
              <a:t>5</a:t>
            </a:r>
            <a:r>
              <a:rPr lang="zh-CN" altLang="en-US" sz="2800"/>
              <a:t>、你念课文念得</a:t>
            </a:r>
            <a:r>
              <a:rPr lang="en-US" altLang="zh-CN" sz="2800"/>
              <a:t>_____</a:t>
            </a:r>
            <a:r>
              <a:rPr lang="zh-CN" altLang="en-US" sz="2800"/>
              <a:t>不错，常常听录音吧。</a:t>
            </a:r>
            <a:endParaRPr lang="zh-CN" altLang="en-US" sz="2800"/>
          </a:p>
        </p:txBody>
      </p:sp>
      <p:sp>
        <p:nvSpPr>
          <p:cNvPr id="2" name="文本框 1"/>
          <p:cNvSpPr txBox="1"/>
          <p:nvPr/>
        </p:nvSpPr>
        <p:spPr>
          <a:xfrm>
            <a:off x="400050" y="554990"/>
            <a:ext cx="3724910" cy="583565"/>
          </a:xfrm>
          <a:prstGeom prst="rect">
            <a:avLst/>
          </a:prstGeom>
          <a:noFill/>
        </p:spPr>
        <p:txBody>
          <a:bodyPr wrap="square" rtlCol="0">
            <a:spAutoFit/>
          </a:bodyPr>
          <a:p>
            <a:r>
              <a:rPr lang="en-US" altLang="zh-CN" sz="3200"/>
              <a:t>practice7-1</a:t>
            </a:r>
            <a:endParaRPr lang="en-US" altLang="zh-CN" sz="3200"/>
          </a:p>
        </p:txBody>
      </p:sp>
    </p:spTree>
    <p:custDataLst>
      <p:tags r:id="rId1"/>
    </p:custData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35965" y="1356360"/>
            <a:ext cx="10187305" cy="4030980"/>
          </a:xfrm>
          <a:prstGeom prst="rect">
            <a:avLst/>
          </a:prstGeom>
          <a:noFill/>
        </p:spPr>
        <p:txBody>
          <a:bodyPr wrap="square" rtlCol="0">
            <a:spAutoFit/>
          </a:bodyPr>
          <a:p>
            <a:r>
              <a:rPr lang="en-US" altLang="zh-CN" sz="3200"/>
              <a:t>Last week Little Li was either late or early.Complete the following sentence with either </a:t>
            </a:r>
            <a:r>
              <a:rPr lang="zh-CN" altLang="en-US" sz="3200"/>
              <a:t>才 </a:t>
            </a:r>
            <a:r>
              <a:rPr lang="en-US" altLang="zh-CN" sz="3200"/>
              <a:t>or </a:t>
            </a:r>
            <a:r>
              <a:rPr lang="zh-CN" altLang="en-US" sz="3200"/>
              <a:t>就</a:t>
            </a:r>
            <a:r>
              <a:rPr lang="en-US" altLang="zh-CN" sz="3200"/>
              <a:t>.</a:t>
            </a:r>
            <a:endParaRPr lang="en-US" altLang="zh-CN" sz="3200"/>
          </a:p>
          <a:p>
            <a:r>
              <a:rPr lang="en-US" altLang="zh-CN" sz="3200"/>
              <a:t>Example:</a:t>
            </a:r>
            <a:r>
              <a:rPr lang="zh-CN" altLang="en-US" sz="3200"/>
              <a:t>学校下午三点开会   </a:t>
            </a:r>
            <a:r>
              <a:rPr lang="en-US" altLang="zh-CN" sz="3200"/>
              <a:t>2:00 p.m</a:t>
            </a:r>
            <a:endParaRPr lang="en-US" altLang="zh-CN" sz="3200"/>
          </a:p>
          <a:p>
            <a:r>
              <a:rPr lang="zh-CN" altLang="en-US" sz="3200"/>
              <a:t>               学校下午三点开会，小李两点</a:t>
            </a:r>
            <a:r>
              <a:rPr lang="en-US" altLang="zh-CN" sz="3200"/>
              <a:t>_</a:t>
            </a:r>
            <a:r>
              <a:rPr lang="zh-CN" altLang="en-US" sz="3200"/>
              <a:t>就</a:t>
            </a:r>
            <a:r>
              <a:rPr lang="en-US" altLang="zh-CN" sz="3200"/>
              <a:t>_</a:t>
            </a:r>
            <a:r>
              <a:rPr lang="zh-CN" altLang="en-US" sz="3200"/>
              <a:t>来了</a:t>
            </a:r>
            <a:r>
              <a:rPr lang="en-US" altLang="zh-CN" sz="3200"/>
              <a:t>.</a:t>
            </a:r>
            <a:endParaRPr lang="en-US" altLang="zh-CN" sz="3200"/>
          </a:p>
          <a:p>
            <a:endParaRPr lang="en-US" altLang="zh-CN" sz="3200"/>
          </a:p>
          <a:p>
            <a:r>
              <a:rPr lang="en-US" altLang="zh-CN" sz="3200"/>
              <a:t>1</a:t>
            </a:r>
            <a:r>
              <a:rPr lang="zh-CN" altLang="en-US" sz="3200"/>
              <a:t>、我们昨天上午九点考试     </a:t>
            </a:r>
            <a:r>
              <a:rPr lang="en-US" altLang="zh-CN" sz="3200"/>
              <a:t>8:45 a.m</a:t>
            </a:r>
            <a:endParaRPr lang="en-US" altLang="zh-CN" sz="3200"/>
          </a:p>
          <a:p>
            <a:r>
              <a:rPr lang="en-US" altLang="zh-CN" sz="3200"/>
              <a:t>2</a:t>
            </a:r>
            <a:r>
              <a:rPr lang="zh-CN" altLang="en-US" sz="3200"/>
              <a:t>、我们昨天晚上十点回家     </a:t>
            </a:r>
            <a:r>
              <a:rPr lang="en-US" altLang="zh-CN" sz="3200"/>
              <a:t>11:30 p.m</a:t>
            </a:r>
            <a:endParaRPr lang="en-US" altLang="zh-CN" sz="3200"/>
          </a:p>
          <a:p>
            <a:endParaRPr lang="zh-CN" altLang="en-US" sz="3200"/>
          </a:p>
        </p:txBody>
      </p:sp>
      <p:sp>
        <p:nvSpPr>
          <p:cNvPr id="3" name="右箭头 2"/>
          <p:cNvSpPr/>
          <p:nvPr/>
        </p:nvSpPr>
        <p:spPr>
          <a:xfrm>
            <a:off x="1490345" y="2958465"/>
            <a:ext cx="860425" cy="2686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
    </p:custData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功 课</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怎 么</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稻壳儿_答辩小姐姐作品_1"/>
          <p:cNvSpPr/>
          <p:nvPr/>
        </p:nvSpPr>
        <p:spPr>
          <a:xfrm>
            <a:off x="313267" y="304800"/>
            <a:ext cx="11565466" cy="624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cs typeface="+mn-ea"/>
              <a:sym typeface="+mn-lt"/>
            </a:endParaRPr>
          </a:p>
        </p:txBody>
      </p:sp>
      <p:sp>
        <p:nvSpPr>
          <p:cNvPr id="2" name="文本框 1"/>
          <p:cNvSpPr txBox="1"/>
          <p:nvPr/>
        </p:nvSpPr>
        <p:spPr>
          <a:xfrm>
            <a:off x="556895" y="665480"/>
            <a:ext cx="10995025" cy="583565"/>
          </a:xfrm>
          <a:prstGeom prst="rect">
            <a:avLst/>
          </a:prstGeom>
          <a:noFill/>
        </p:spPr>
        <p:txBody>
          <a:bodyPr wrap="square" rtlCol="0">
            <a:spAutoFit/>
          </a:bodyPr>
          <a:p>
            <a:r>
              <a:rPr lang="zh-CN" altLang="en-US" sz="3200">
                <a:ea typeface="宋体" panose="02010600030101010101" pitchFamily="2" charset="-122"/>
              </a:rPr>
              <a:t>怎么</a:t>
            </a:r>
            <a:r>
              <a:rPr lang="en-US" altLang="zh-CN" sz="3200">
                <a:ea typeface="宋体" panose="02010600030101010101" pitchFamily="2" charset="-122"/>
              </a:rPr>
              <a:t>(zěn me,how; how come) in Questions</a:t>
            </a:r>
            <a:endParaRPr lang="en-US" altLang="zh-CN" sz="3200">
              <a:ea typeface="宋体" panose="02010600030101010101" pitchFamily="2" charset="-122"/>
            </a:endParaRPr>
          </a:p>
        </p:txBody>
      </p:sp>
      <p:sp>
        <p:nvSpPr>
          <p:cNvPr id="3" name="文本框 2"/>
          <p:cNvSpPr txBox="1"/>
          <p:nvPr/>
        </p:nvSpPr>
        <p:spPr>
          <a:xfrm>
            <a:off x="704850" y="1591310"/>
            <a:ext cx="10995025" cy="1383665"/>
          </a:xfrm>
          <a:prstGeom prst="rect">
            <a:avLst/>
          </a:prstGeom>
          <a:noFill/>
        </p:spPr>
        <p:txBody>
          <a:bodyPr wrap="square" rtlCol="0">
            <a:spAutoFit/>
          </a:bodyPr>
          <a:p>
            <a:r>
              <a:rPr lang="zh-CN" altLang="en-US" sz="2800">
                <a:ea typeface="宋体" panose="02010600030101010101" pitchFamily="2" charset="-122"/>
                <a:sym typeface="+mn-ea"/>
              </a:rPr>
              <a:t>怎么</a:t>
            </a:r>
            <a:r>
              <a:rPr lang="en-US" altLang="zh-CN" sz="2800">
                <a:ea typeface="宋体" panose="02010600030101010101" pitchFamily="2" charset="-122"/>
                <a:sym typeface="+mn-ea"/>
              </a:rPr>
              <a:t>(zěn me,how; how come) is an interrogative pronoun. It is often used to ask about the manner of an action as in(1), and sometimes the reason or the cause of an action, as in (2) and (3) below. </a:t>
            </a:r>
            <a:endParaRPr lang="zh-CN" altLang="en-US" sz="2800">
              <a:ea typeface="宋体" panose="02010600030101010101" pitchFamily="2" charset="-122"/>
              <a:sym typeface="+mn-ea"/>
            </a:endParaRPr>
          </a:p>
        </p:txBody>
      </p:sp>
      <p:sp>
        <p:nvSpPr>
          <p:cNvPr id="5" name="文本框 4"/>
          <p:cNvSpPr txBox="1"/>
          <p:nvPr/>
        </p:nvSpPr>
        <p:spPr>
          <a:xfrm>
            <a:off x="448945" y="3507740"/>
            <a:ext cx="11429365" cy="2553335"/>
          </a:xfrm>
          <a:prstGeom prst="rect">
            <a:avLst/>
          </a:prstGeom>
          <a:noFill/>
        </p:spPr>
        <p:txBody>
          <a:bodyPr wrap="square" rtlCol="0">
            <a:spAutoFit/>
          </a:bodyPr>
          <a:p>
            <a:r>
              <a:rPr lang="en-US" altLang="zh-CN" sz="3200">
                <a:ea typeface="宋体" panose="02010600030101010101" pitchFamily="2" charset="-122"/>
              </a:rPr>
              <a:t>1</a:t>
            </a:r>
            <a:r>
              <a:rPr lang="zh-CN" altLang="en-US" sz="3200">
                <a:ea typeface="宋体" panose="02010600030101010101" pitchFamily="2" charset="-122"/>
              </a:rPr>
              <a:t>、请你教我怎么写</a:t>
            </a:r>
            <a:r>
              <a:rPr lang="en-US" altLang="zh-CN" sz="3200">
                <a:ea typeface="宋体" panose="02010600030101010101" pitchFamily="2" charset="-122"/>
              </a:rPr>
              <a:t>“</a:t>
            </a:r>
            <a:r>
              <a:rPr lang="zh-CN" altLang="en-US" sz="3200">
                <a:ea typeface="宋体" panose="02010600030101010101" pitchFamily="2" charset="-122"/>
              </a:rPr>
              <a:t>懂</a:t>
            </a:r>
            <a:r>
              <a:rPr lang="en-US" altLang="zh-CN" sz="3200">
                <a:ea typeface="宋体" panose="02010600030101010101" pitchFamily="2" charset="-122"/>
              </a:rPr>
              <a:t>”</a:t>
            </a:r>
            <a:r>
              <a:rPr lang="zh-CN" altLang="en-US" sz="3200">
                <a:ea typeface="宋体" panose="02010600030101010101" pitchFamily="2" charset="-122"/>
              </a:rPr>
              <a:t>这个字。</a:t>
            </a:r>
            <a:endParaRPr lang="zh-CN" altLang="en-US" sz="3200">
              <a:ea typeface="宋体" panose="02010600030101010101" pitchFamily="2" charset="-122"/>
            </a:endParaRPr>
          </a:p>
          <a:p>
            <a:r>
              <a:rPr lang="en-US" altLang="zh-CN" sz="3200">
                <a:ea typeface="宋体" panose="02010600030101010101" pitchFamily="2" charset="-122"/>
                <a:sym typeface="+mn-ea"/>
              </a:rPr>
              <a:t>2</a:t>
            </a:r>
            <a:r>
              <a:rPr lang="zh-CN" altLang="en-US" sz="3200">
                <a:ea typeface="宋体" panose="02010600030101010101" pitchFamily="2" charset="-122"/>
                <a:sym typeface="+mn-ea"/>
              </a:rPr>
              <a:t>、你怎么才来？</a:t>
            </a:r>
            <a:endParaRPr lang="zh-CN" altLang="en-US" sz="3200">
              <a:ea typeface="宋体" panose="02010600030101010101" pitchFamily="2" charset="-122"/>
            </a:endParaRPr>
          </a:p>
          <a:p>
            <a:r>
              <a:rPr lang="en-US" altLang="zh-CN" sz="3200">
                <a:ea typeface="宋体" panose="02010600030101010101" pitchFamily="2" charset="-122"/>
                <a:sym typeface="+mn-ea"/>
              </a:rPr>
              <a:t>3</a:t>
            </a:r>
            <a:r>
              <a:rPr lang="zh-CN" altLang="en-US" sz="3200">
                <a:ea typeface="宋体" panose="02010600030101010101" pitchFamily="2" charset="-122"/>
                <a:sym typeface="+mn-ea"/>
              </a:rPr>
              <a:t>、你怎么没去看电影？</a:t>
            </a:r>
            <a:endParaRPr lang="zh-CN" altLang="en-US" sz="3200">
              <a:ea typeface="宋体" panose="02010600030101010101" pitchFamily="2" charset="-122"/>
            </a:endParaRPr>
          </a:p>
          <a:p>
            <a:endParaRPr lang="zh-CN" altLang="en-US" sz="3200">
              <a:ea typeface="宋体" panose="02010600030101010101" pitchFamily="2" charset="-122"/>
            </a:endParaRPr>
          </a:p>
          <a:p>
            <a:r>
              <a:rPr lang="zh-CN" altLang="en-US" sz="3200">
                <a:ea typeface="宋体" panose="02010600030101010101" pitchFamily="2" charset="-122"/>
              </a:rPr>
              <a:t>      </a:t>
            </a:r>
            <a:endParaRPr lang="en-US" altLang="zh-CN" sz="320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稻壳儿_答辩小姐姐作品_1"/>
          <p:cNvSpPr/>
          <p:nvPr/>
        </p:nvSpPr>
        <p:spPr>
          <a:xfrm>
            <a:off x="313267" y="304800"/>
            <a:ext cx="11565466" cy="624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cs typeface="+mn-ea"/>
              <a:sym typeface="+mn-lt"/>
            </a:endParaRPr>
          </a:p>
        </p:txBody>
      </p:sp>
      <p:sp>
        <p:nvSpPr>
          <p:cNvPr id="2" name="文本框 1"/>
          <p:cNvSpPr txBox="1"/>
          <p:nvPr/>
        </p:nvSpPr>
        <p:spPr>
          <a:xfrm>
            <a:off x="556895" y="665480"/>
            <a:ext cx="10995025" cy="583565"/>
          </a:xfrm>
          <a:prstGeom prst="rect">
            <a:avLst/>
          </a:prstGeom>
          <a:noFill/>
        </p:spPr>
        <p:txBody>
          <a:bodyPr wrap="square" rtlCol="0">
            <a:spAutoFit/>
          </a:bodyPr>
          <a:p>
            <a:r>
              <a:rPr lang="zh-CN" altLang="en-US" sz="3200">
                <a:ea typeface="宋体" panose="02010600030101010101" pitchFamily="2" charset="-122"/>
                <a:sym typeface="+mn-ea"/>
              </a:rPr>
              <a:t>怎么</a:t>
            </a:r>
            <a:r>
              <a:rPr lang="en-US" altLang="zh-CN" sz="3200">
                <a:ea typeface="宋体" panose="02010600030101010101" pitchFamily="2" charset="-122"/>
                <a:sym typeface="+mn-ea"/>
              </a:rPr>
              <a:t>(zěn me,how; how come) in Questions</a:t>
            </a:r>
            <a:endParaRPr lang="en-US" altLang="zh-CN" sz="3200">
              <a:ea typeface="宋体" panose="02010600030101010101" pitchFamily="2" charset="-122"/>
            </a:endParaRPr>
          </a:p>
        </p:txBody>
      </p:sp>
      <p:sp>
        <p:nvSpPr>
          <p:cNvPr id="3" name="文本框 2"/>
          <p:cNvSpPr txBox="1"/>
          <p:nvPr/>
        </p:nvSpPr>
        <p:spPr>
          <a:xfrm>
            <a:off x="598170" y="2521585"/>
            <a:ext cx="10995025" cy="1814830"/>
          </a:xfrm>
          <a:prstGeom prst="rect">
            <a:avLst/>
          </a:prstGeom>
          <a:noFill/>
        </p:spPr>
        <p:txBody>
          <a:bodyPr wrap="square" rtlCol="0">
            <a:spAutoFit/>
          </a:bodyPr>
          <a:p>
            <a:r>
              <a:rPr lang="en-US" altLang="zh-CN" sz="2800">
                <a:ea typeface="宋体" panose="02010600030101010101" pitchFamily="2" charset="-122"/>
              </a:rPr>
              <a:t>Both </a:t>
            </a:r>
            <a:r>
              <a:rPr lang="zh-CN" altLang="en-US" sz="2800">
                <a:ea typeface="宋体" panose="02010600030101010101" pitchFamily="2" charset="-122"/>
              </a:rPr>
              <a:t>怎么</a:t>
            </a:r>
            <a:r>
              <a:rPr lang="en-US" altLang="zh-CN" sz="2800">
                <a:ea typeface="宋体" panose="02010600030101010101" pitchFamily="2" charset="-122"/>
              </a:rPr>
              <a:t>(</a:t>
            </a:r>
            <a:r>
              <a:rPr lang="en-US" altLang="zh-CN" sz="2800">
                <a:ea typeface="宋体" panose="02010600030101010101" pitchFamily="2" charset="-122"/>
                <a:sym typeface="+mn-ea"/>
              </a:rPr>
              <a:t>zěn me,how; how come</a:t>
            </a:r>
            <a:r>
              <a:rPr lang="en-US" altLang="zh-CN" sz="2800">
                <a:ea typeface="宋体" panose="02010600030101010101" pitchFamily="2" charset="-122"/>
              </a:rPr>
              <a:t>) and </a:t>
            </a:r>
            <a:r>
              <a:rPr lang="zh-CN" altLang="en-US" sz="2800">
                <a:ea typeface="宋体" panose="02010600030101010101" pitchFamily="2" charset="-122"/>
              </a:rPr>
              <a:t>为什么</a:t>
            </a:r>
            <a:r>
              <a:rPr lang="en-US" altLang="zh-CN" sz="2800">
                <a:ea typeface="宋体" panose="02010600030101010101" pitchFamily="2" charset="-122"/>
              </a:rPr>
              <a:t>(wèi shén me,why) are used to </a:t>
            </a:r>
            <a:r>
              <a:rPr lang="en-US" altLang="zh-CN" sz="2800">
                <a:solidFill>
                  <a:srgbClr val="FF0000"/>
                </a:solidFill>
                <a:ea typeface="宋体" panose="02010600030101010101" pitchFamily="2" charset="-122"/>
              </a:rPr>
              <a:t>ask about the cause of or reason for something.</a:t>
            </a:r>
            <a:r>
              <a:rPr lang="en-US" altLang="zh-CN" sz="2800">
                <a:ea typeface="宋体" panose="02010600030101010101" pitchFamily="2" charset="-122"/>
              </a:rPr>
              <a:t> However, </a:t>
            </a:r>
            <a:r>
              <a:rPr lang="zh-CN" altLang="en-US" sz="2800">
                <a:solidFill>
                  <a:srgbClr val="FF0000"/>
                </a:solidFill>
                <a:ea typeface="宋体" panose="02010600030101010101" pitchFamily="2" charset="-122"/>
              </a:rPr>
              <a:t>怎么</a:t>
            </a:r>
            <a:r>
              <a:rPr lang="en-US" altLang="zh-CN" sz="2800">
                <a:ea typeface="宋体" panose="02010600030101010101" pitchFamily="2" charset="-122"/>
              </a:rPr>
              <a:t>(</a:t>
            </a:r>
            <a:r>
              <a:rPr lang="en-US" altLang="zh-CN" sz="2800">
                <a:ea typeface="宋体" panose="02010600030101010101" pitchFamily="2" charset="-122"/>
                <a:sym typeface="+mn-ea"/>
              </a:rPr>
              <a:t>zěn me,how; how come</a:t>
            </a:r>
            <a:r>
              <a:rPr lang="en-US" altLang="zh-CN" sz="2800">
                <a:ea typeface="宋体" panose="02010600030101010101" pitchFamily="2" charset="-122"/>
              </a:rPr>
              <a:t>) conveys the speaker`s </a:t>
            </a:r>
            <a:r>
              <a:rPr lang="en-US" altLang="zh-CN" sz="2800">
                <a:solidFill>
                  <a:srgbClr val="FF0000"/>
                </a:solidFill>
                <a:ea typeface="宋体" panose="02010600030101010101" pitchFamily="2" charset="-122"/>
              </a:rPr>
              <a:t>bewilderment or surprise</a:t>
            </a:r>
            <a:r>
              <a:rPr lang="en-US" altLang="zh-CN" sz="2800">
                <a:ea typeface="宋体" panose="02010600030101010101" pitchFamily="2" charset="-122"/>
              </a:rPr>
              <a:t> whereas </a:t>
            </a:r>
            <a:r>
              <a:rPr lang="zh-CN" altLang="en-US" sz="2800">
                <a:solidFill>
                  <a:srgbClr val="FF0000"/>
                </a:solidFill>
                <a:ea typeface="宋体" panose="02010600030101010101" pitchFamily="2" charset="-122"/>
              </a:rPr>
              <a:t>为什么</a:t>
            </a:r>
            <a:r>
              <a:rPr lang="en-US" altLang="zh-CN" sz="2800">
                <a:ea typeface="宋体" panose="02010600030101010101" pitchFamily="2" charset="-122"/>
              </a:rPr>
              <a:t>(wèi shén me,why) does </a:t>
            </a:r>
            <a:r>
              <a:rPr lang="en-US" altLang="zh-CN" sz="2800">
                <a:solidFill>
                  <a:srgbClr val="FF0000"/>
                </a:solidFill>
                <a:ea typeface="宋体" panose="02010600030101010101" pitchFamily="2" charset="-122"/>
              </a:rPr>
              <a:t>not</a:t>
            </a:r>
            <a:r>
              <a:rPr lang="en-US" altLang="zh-CN" sz="2800">
                <a:ea typeface="宋体" panose="02010600030101010101" pitchFamily="2" charset="-122"/>
              </a:rPr>
              <a:t>.</a:t>
            </a:r>
            <a:endParaRPr lang="en-US" altLang="zh-CN" sz="280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这 么</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录 音</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课 文</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129020" y="1890395"/>
            <a:ext cx="456311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位</a:t>
            </a:r>
            <a:endParaRPr lang="zh-CN" altLang="en-US" sz="960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开 始</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念</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早</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稻壳儿_答辩小姐姐作品_1"/>
          <p:cNvSpPr/>
          <p:nvPr/>
        </p:nvSpPr>
        <p:spPr>
          <a:xfrm>
            <a:off x="313267" y="304800"/>
            <a:ext cx="11565466" cy="624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cs typeface="+mn-ea"/>
              <a:sym typeface="+mn-lt"/>
            </a:endParaRPr>
          </a:p>
        </p:txBody>
      </p:sp>
      <p:sp>
        <p:nvSpPr>
          <p:cNvPr id="4" name="文本框 3"/>
          <p:cNvSpPr txBox="1"/>
          <p:nvPr/>
        </p:nvSpPr>
        <p:spPr>
          <a:xfrm>
            <a:off x="556895" y="2091055"/>
            <a:ext cx="10727055" cy="1383665"/>
          </a:xfrm>
          <a:prstGeom prst="rect">
            <a:avLst/>
          </a:prstGeom>
          <a:noFill/>
        </p:spPr>
        <p:txBody>
          <a:bodyPr wrap="square" rtlCol="0">
            <a:spAutoFit/>
          </a:bodyPr>
          <a:p>
            <a:r>
              <a:rPr lang="zh-CN" altLang="en-US" sz="2800">
                <a:ea typeface="宋体" panose="02010600030101010101" pitchFamily="2" charset="-122"/>
                <a:sym typeface="+mn-ea"/>
              </a:rPr>
              <a:t>早</a:t>
            </a:r>
            <a:r>
              <a:rPr lang="en-US" altLang="zh-CN" sz="2800">
                <a:ea typeface="宋体" panose="02010600030101010101" pitchFamily="2" charset="-122"/>
                <a:sym typeface="+mn-ea"/>
              </a:rPr>
              <a:t>(zǎo, Good morning!) is heard quite often in Chinese cities. Other morning greetings, such as </a:t>
            </a:r>
            <a:r>
              <a:rPr lang="zh-CN" altLang="en-US" sz="2800">
                <a:ea typeface="宋体" panose="02010600030101010101" pitchFamily="2" charset="-122"/>
                <a:sym typeface="+mn-ea"/>
              </a:rPr>
              <a:t>早上好</a:t>
            </a:r>
            <a:r>
              <a:rPr lang="en-US" altLang="zh-CN" sz="2800">
                <a:ea typeface="宋体" panose="02010600030101010101" pitchFamily="2" charset="-122"/>
                <a:sym typeface="+mn-ea"/>
              </a:rPr>
              <a:t>(zǎo shang hǎo) and </a:t>
            </a:r>
            <a:r>
              <a:rPr lang="zh-CN" altLang="en-US" sz="2800">
                <a:ea typeface="宋体" panose="02010600030101010101" pitchFamily="2" charset="-122"/>
                <a:sym typeface="+mn-ea"/>
              </a:rPr>
              <a:t>早安</a:t>
            </a:r>
            <a:r>
              <a:rPr lang="en-US" altLang="zh-CN" sz="2800">
                <a:ea typeface="宋体" panose="02010600030101010101" pitchFamily="2" charset="-122"/>
                <a:sym typeface="+mn-ea"/>
              </a:rPr>
              <a:t>(zǎo ān) , still sound rather formal to many Chinese people.</a:t>
            </a:r>
            <a:endParaRPr lang="en-US" altLang="zh-CN" sz="2800">
              <a:solidFill>
                <a:schemeClr val="tx1"/>
              </a:solidFill>
              <a:ea typeface="宋体" panose="02010600030101010101" pitchFamily="2" charset="-122"/>
              <a:sym typeface="+mn-ea"/>
            </a:endParaRPr>
          </a:p>
        </p:txBody>
      </p:sp>
      <p:sp>
        <p:nvSpPr>
          <p:cNvPr id="2" name="文本框 1"/>
          <p:cNvSpPr txBox="1"/>
          <p:nvPr/>
        </p:nvSpPr>
        <p:spPr>
          <a:xfrm>
            <a:off x="556895" y="489585"/>
            <a:ext cx="5211445" cy="583565"/>
          </a:xfrm>
          <a:prstGeom prst="rect">
            <a:avLst/>
          </a:prstGeom>
          <a:noFill/>
        </p:spPr>
        <p:txBody>
          <a:bodyPr wrap="square" rtlCol="0">
            <a:spAutoFit/>
          </a:bodyPr>
          <a:p>
            <a:r>
              <a:rPr lang="zh-CN" altLang="en-US" sz="3200">
                <a:ea typeface="宋体" panose="02010600030101010101" pitchFamily="2" charset="-122"/>
              </a:rPr>
              <a:t>早</a:t>
            </a:r>
            <a:r>
              <a:rPr lang="en-US" altLang="zh-CN" sz="3200">
                <a:ea typeface="宋体" panose="02010600030101010101" pitchFamily="2" charset="-122"/>
              </a:rPr>
              <a:t>(zǎo, Good morning!)</a:t>
            </a:r>
            <a:endParaRPr lang="en-US" altLang="zh-CN" sz="320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酷</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晚</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学 习</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早 上</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稻壳儿_答辩小姐姐作品_1"/>
          <p:cNvSpPr/>
          <p:nvPr/>
        </p:nvSpPr>
        <p:spPr>
          <a:xfrm>
            <a:off x="313267" y="278130"/>
            <a:ext cx="11565466" cy="624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cs typeface="+mn-ea"/>
              <a:sym typeface="+mn-lt"/>
            </a:endParaRPr>
          </a:p>
        </p:txBody>
      </p:sp>
      <p:sp>
        <p:nvSpPr>
          <p:cNvPr id="4" name="文本框 3"/>
          <p:cNvSpPr txBox="1"/>
          <p:nvPr/>
        </p:nvSpPr>
        <p:spPr>
          <a:xfrm>
            <a:off x="556895" y="2091055"/>
            <a:ext cx="10727055" cy="1814830"/>
          </a:xfrm>
          <a:prstGeom prst="rect">
            <a:avLst/>
          </a:prstGeom>
          <a:noFill/>
        </p:spPr>
        <p:txBody>
          <a:bodyPr wrap="square" rtlCol="0">
            <a:spAutoFit/>
          </a:bodyPr>
          <a:p>
            <a:r>
              <a:rPr lang="en-US" altLang="zh-CN" sz="2800">
                <a:solidFill>
                  <a:schemeClr val="tx1"/>
                </a:solidFill>
                <a:ea typeface="宋体" panose="02010600030101010101" pitchFamily="2" charset="-122"/>
                <a:sym typeface="+mn-ea"/>
              </a:rPr>
              <a:t>Both </a:t>
            </a:r>
            <a:r>
              <a:rPr lang="zh-CN" altLang="en-US" sz="2800">
                <a:solidFill>
                  <a:schemeClr val="tx1"/>
                </a:solidFill>
                <a:ea typeface="宋体" panose="02010600030101010101" pitchFamily="2" charset="-122"/>
                <a:sym typeface="+mn-ea"/>
              </a:rPr>
              <a:t>早上</a:t>
            </a:r>
            <a:r>
              <a:rPr lang="en-US" altLang="zh-CN" sz="2800">
                <a:solidFill>
                  <a:schemeClr val="tx1"/>
                </a:solidFill>
                <a:ea typeface="宋体" panose="02010600030101010101" pitchFamily="2" charset="-122"/>
                <a:sym typeface="+mn-ea"/>
              </a:rPr>
              <a:t>(</a:t>
            </a:r>
            <a:r>
              <a:rPr lang="en-US" altLang="zh-CN" sz="2800">
                <a:ea typeface="宋体" panose="02010600030101010101" pitchFamily="2" charset="-122"/>
                <a:sym typeface="+mn-ea"/>
              </a:rPr>
              <a:t>zǎo shang</a:t>
            </a:r>
            <a:r>
              <a:rPr lang="en-US" altLang="zh-CN" sz="2800">
                <a:solidFill>
                  <a:schemeClr val="tx1"/>
                </a:solidFill>
                <a:ea typeface="宋体" panose="02010600030101010101" pitchFamily="2" charset="-122"/>
                <a:sym typeface="+mn-ea"/>
              </a:rPr>
              <a:t>) and </a:t>
            </a:r>
            <a:r>
              <a:rPr lang="zh-CN" altLang="en-US" sz="2800">
                <a:solidFill>
                  <a:schemeClr val="tx1"/>
                </a:solidFill>
                <a:ea typeface="宋体" panose="02010600030101010101" pitchFamily="2" charset="-122"/>
                <a:sym typeface="+mn-ea"/>
              </a:rPr>
              <a:t>上午</a:t>
            </a:r>
            <a:r>
              <a:rPr lang="en-US" altLang="zh-CN" sz="2800">
                <a:solidFill>
                  <a:schemeClr val="tx1"/>
                </a:solidFill>
                <a:ea typeface="宋体" panose="02010600030101010101" pitchFamily="2" charset="-122"/>
                <a:sym typeface="+mn-ea"/>
              </a:rPr>
              <a:t>(shàng wǔ) are usually translated as “</a:t>
            </a:r>
            <a:r>
              <a:rPr lang="en-US" altLang="zh-CN" sz="2800">
                <a:solidFill>
                  <a:srgbClr val="FF0000"/>
                </a:solidFill>
                <a:ea typeface="宋体" panose="02010600030101010101" pitchFamily="2" charset="-122"/>
                <a:sym typeface="+mn-ea"/>
              </a:rPr>
              <a:t>morning</a:t>
            </a:r>
            <a:r>
              <a:rPr lang="en-US" altLang="zh-CN" sz="2800">
                <a:solidFill>
                  <a:schemeClr val="tx1"/>
                </a:solidFill>
                <a:ea typeface="宋体" panose="02010600030101010101" pitchFamily="2" charset="-122"/>
                <a:sym typeface="+mn-ea"/>
              </a:rPr>
              <a:t>” but the two Chinese words are not interchangeable. </a:t>
            </a:r>
            <a:r>
              <a:rPr lang="zh-CN" altLang="en-US" sz="2800">
                <a:solidFill>
                  <a:srgbClr val="FF0000"/>
                </a:solidFill>
                <a:ea typeface="宋体" panose="02010600030101010101" pitchFamily="2" charset="-122"/>
                <a:sym typeface="+mn-ea"/>
              </a:rPr>
              <a:t>早上</a:t>
            </a:r>
            <a:r>
              <a:rPr lang="en-US" altLang="zh-CN" sz="2800">
                <a:solidFill>
                  <a:schemeClr val="tx1"/>
                </a:solidFill>
                <a:ea typeface="宋体" panose="02010600030101010101" pitchFamily="2" charset="-122"/>
                <a:sym typeface="+mn-ea"/>
              </a:rPr>
              <a:t>(</a:t>
            </a:r>
            <a:r>
              <a:rPr lang="en-US" altLang="zh-CN" sz="2800">
                <a:ea typeface="宋体" panose="02010600030101010101" pitchFamily="2" charset="-122"/>
                <a:sym typeface="+mn-ea"/>
              </a:rPr>
              <a:t>zǎo shang</a:t>
            </a:r>
            <a:r>
              <a:rPr lang="en-US" altLang="zh-CN" sz="2800">
                <a:solidFill>
                  <a:schemeClr val="tx1"/>
                </a:solidFill>
                <a:ea typeface="宋体" panose="02010600030101010101" pitchFamily="2" charset="-122"/>
                <a:sym typeface="+mn-ea"/>
              </a:rPr>
              <a:t>) refers to </a:t>
            </a:r>
            <a:r>
              <a:rPr lang="en-US" altLang="zh-CN" sz="2800">
                <a:solidFill>
                  <a:srgbClr val="FF0000"/>
                </a:solidFill>
                <a:ea typeface="宋体" panose="02010600030101010101" pitchFamily="2" charset="-122"/>
                <a:sym typeface="+mn-ea"/>
              </a:rPr>
              <a:t>early morning</a:t>
            </a:r>
            <a:r>
              <a:rPr lang="en-US" altLang="zh-CN" sz="2800">
                <a:solidFill>
                  <a:schemeClr val="tx1"/>
                </a:solidFill>
                <a:ea typeface="宋体" panose="02010600030101010101" pitchFamily="2" charset="-122"/>
                <a:sym typeface="+mn-ea"/>
              </a:rPr>
              <a:t>; and </a:t>
            </a:r>
            <a:r>
              <a:rPr lang="zh-CN" altLang="en-US" sz="2800">
                <a:solidFill>
                  <a:srgbClr val="FF0000"/>
                </a:solidFill>
                <a:ea typeface="宋体" panose="02010600030101010101" pitchFamily="2" charset="-122"/>
                <a:sym typeface="+mn-ea"/>
              </a:rPr>
              <a:t>上午</a:t>
            </a:r>
            <a:r>
              <a:rPr lang="en-US" altLang="zh-CN" sz="2800">
                <a:solidFill>
                  <a:schemeClr val="tx1"/>
                </a:solidFill>
                <a:ea typeface="宋体" panose="02010600030101010101" pitchFamily="2" charset="-122"/>
                <a:sym typeface="+mn-ea"/>
              </a:rPr>
              <a:t>(</a:t>
            </a:r>
            <a:r>
              <a:rPr lang="en-US" altLang="zh-CN" sz="2800">
                <a:ea typeface="宋体" panose="02010600030101010101" pitchFamily="2" charset="-122"/>
                <a:sym typeface="+mn-ea"/>
              </a:rPr>
              <a:t>shàng wǔ</a:t>
            </a:r>
            <a:r>
              <a:rPr lang="en-US" altLang="zh-CN" sz="2800">
                <a:solidFill>
                  <a:schemeClr val="tx1"/>
                </a:solidFill>
                <a:ea typeface="宋体" panose="02010600030101010101" pitchFamily="2" charset="-122"/>
                <a:sym typeface="+mn-ea"/>
              </a:rPr>
              <a:t>) to the</a:t>
            </a:r>
            <a:r>
              <a:rPr lang="en-US" altLang="zh-CN" sz="2800">
                <a:solidFill>
                  <a:srgbClr val="FF0000"/>
                </a:solidFill>
                <a:ea typeface="宋体" panose="02010600030101010101" pitchFamily="2" charset="-122"/>
                <a:sym typeface="+mn-ea"/>
              </a:rPr>
              <a:t> latter</a:t>
            </a:r>
            <a:r>
              <a:rPr lang="en-US" altLang="zh-CN" sz="2800">
                <a:solidFill>
                  <a:schemeClr val="tx1"/>
                </a:solidFill>
                <a:ea typeface="宋体" panose="02010600030101010101" pitchFamily="2" charset="-122"/>
                <a:sym typeface="+mn-ea"/>
              </a:rPr>
              <a:t> part of the </a:t>
            </a:r>
            <a:r>
              <a:rPr lang="en-US" altLang="zh-CN" sz="2800">
                <a:solidFill>
                  <a:srgbClr val="FF0000"/>
                </a:solidFill>
                <a:ea typeface="宋体" panose="02010600030101010101" pitchFamily="2" charset="-122"/>
                <a:sym typeface="+mn-ea"/>
              </a:rPr>
              <a:t>morning</a:t>
            </a:r>
            <a:r>
              <a:rPr lang="en-US" altLang="zh-CN" sz="2800">
                <a:solidFill>
                  <a:schemeClr val="tx1"/>
                </a:solidFill>
                <a:ea typeface="宋体" panose="02010600030101010101" pitchFamily="2" charset="-122"/>
                <a:sym typeface="+mn-ea"/>
              </a:rPr>
              <a:t> or </a:t>
            </a:r>
            <a:r>
              <a:rPr lang="en-US" altLang="zh-CN" sz="2800">
                <a:solidFill>
                  <a:srgbClr val="FF0000"/>
                </a:solidFill>
                <a:ea typeface="宋体" panose="02010600030101010101" pitchFamily="2" charset="-122"/>
                <a:sym typeface="+mn-ea"/>
              </a:rPr>
              <a:t>to the first half of the day</a:t>
            </a:r>
            <a:r>
              <a:rPr lang="en-US" altLang="zh-CN" sz="2800">
                <a:solidFill>
                  <a:schemeClr val="tx1"/>
                </a:solidFill>
                <a:ea typeface="宋体" panose="02010600030101010101" pitchFamily="2" charset="-122"/>
                <a:sym typeface="+mn-ea"/>
              </a:rPr>
              <a:t> (until noon).</a:t>
            </a:r>
            <a:endParaRPr lang="zh-CN" altLang="en-US" sz="2800">
              <a:solidFill>
                <a:schemeClr val="tx1"/>
              </a:solidFill>
              <a:ea typeface="宋体" panose="02010600030101010101" pitchFamily="2" charset="-122"/>
              <a:sym typeface="+mn-ea"/>
            </a:endParaRPr>
          </a:p>
        </p:txBody>
      </p:sp>
      <p:sp>
        <p:nvSpPr>
          <p:cNvPr id="2" name="文本框 1"/>
          <p:cNvSpPr txBox="1"/>
          <p:nvPr/>
        </p:nvSpPr>
        <p:spPr>
          <a:xfrm>
            <a:off x="556895" y="489585"/>
            <a:ext cx="7080250" cy="583565"/>
          </a:xfrm>
          <a:prstGeom prst="rect">
            <a:avLst/>
          </a:prstGeom>
          <a:noFill/>
        </p:spPr>
        <p:txBody>
          <a:bodyPr wrap="square" rtlCol="0">
            <a:spAutoFit/>
          </a:bodyPr>
          <a:p>
            <a:r>
              <a:rPr lang="zh-CN" altLang="en-US" sz="3200">
                <a:ea typeface="宋体" panose="02010600030101010101" pitchFamily="2" charset="-122"/>
              </a:rPr>
              <a:t>早上</a:t>
            </a:r>
            <a:r>
              <a:rPr lang="en-US" altLang="zh-CN" sz="3200">
                <a:ea typeface="宋体" panose="02010600030101010101" pitchFamily="2" charset="-122"/>
              </a:rPr>
              <a:t>(zǎo shang,morning)</a:t>
            </a:r>
            <a:endParaRPr lang="en-US" altLang="zh-CN" sz="320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上 课</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1345565" y="1803400"/>
            <a:ext cx="6283960" cy="2799715"/>
          </a:xfrm>
          <a:prstGeom prst="rect">
            <a:avLst/>
          </a:prstGeom>
          <a:noFill/>
        </p:spPr>
        <p:txBody>
          <a:bodyPr wrap="square" rtlCol="0">
            <a:spAutoFit/>
          </a:bodyPr>
          <a:p>
            <a:r>
              <a:rPr lang="en-US" altLang="zh-CN" sz="4400">
                <a:solidFill>
                  <a:schemeClr val="bg2">
                    <a:lumMod val="10000"/>
                  </a:schemeClr>
                </a:solidFill>
                <a:sym typeface="+mn-ea"/>
              </a:rPr>
              <a:t>A:</a:t>
            </a:r>
            <a:r>
              <a:rPr lang="zh-CN" altLang="en-US" sz="4400">
                <a:solidFill>
                  <a:schemeClr val="bg2">
                    <a:lumMod val="10000"/>
                  </a:schemeClr>
                </a:solidFill>
                <a:sym typeface="+mn-ea"/>
              </a:rPr>
              <a:t>您是哪位？</a:t>
            </a:r>
            <a:endParaRPr lang="zh-CN" altLang="en-US" sz="4400">
              <a:solidFill>
                <a:schemeClr val="bg2">
                  <a:lumMod val="10000"/>
                </a:schemeClr>
              </a:solidFill>
            </a:endParaRPr>
          </a:p>
          <a:p>
            <a:endParaRPr lang="en-US" altLang="zh-CN" sz="4400">
              <a:solidFill>
                <a:schemeClr val="bg2">
                  <a:lumMod val="10000"/>
                </a:schemeClr>
              </a:solidFill>
              <a:sym typeface="+mn-ea"/>
            </a:endParaRPr>
          </a:p>
          <a:p>
            <a:r>
              <a:rPr lang="en-US" altLang="zh-CN" sz="4400">
                <a:solidFill>
                  <a:schemeClr val="bg2">
                    <a:lumMod val="10000"/>
                  </a:schemeClr>
                </a:solidFill>
                <a:sym typeface="+mn-ea"/>
              </a:rPr>
              <a:t>B:</a:t>
            </a:r>
            <a:r>
              <a:rPr lang="zh-CN" altLang="en-US" sz="4400">
                <a:solidFill>
                  <a:schemeClr val="bg2">
                    <a:lumMod val="10000"/>
                  </a:schemeClr>
                </a:solidFill>
                <a:sym typeface="+mn-ea"/>
              </a:rPr>
              <a:t>我是李友。</a:t>
            </a:r>
            <a:endParaRPr lang="zh-CN" altLang="en-US" sz="4400">
              <a:solidFill>
                <a:schemeClr val="bg2">
                  <a:lumMod val="10000"/>
                </a:schemeClr>
              </a:solidFill>
            </a:endParaRPr>
          </a:p>
          <a:p>
            <a:endParaRPr lang="zh-CN" altLang="en-US" sz="4400"/>
          </a:p>
        </p:txBody>
      </p:sp>
      <p:pic>
        <p:nvPicPr>
          <p:cNvPr id="2" name="图片 1"/>
          <p:cNvPicPr>
            <a:picLocks noChangeAspect="1"/>
          </p:cNvPicPr>
          <p:nvPr/>
        </p:nvPicPr>
        <p:blipFill>
          <a:blip r:embed="rId1"/>
          <a:srcRect b="4574"/>
          <a:stretch>
            <a:fillRect/>
          </a:stretch>
        </p:blipFill>
        <p:spPr>
          <a:xfrm>
            <a:off x="7048500" y="3258185"/>
            <a:ext cx="4041140" cy="2940685"/>
          </a:xfrm>
          <a:prstGeom prst="rect">
            <a:avLst/>
          </a:prstGeom>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帅</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稻壳儿_答辩小姐姐作品_1"/>
          <p:cNvSpPr/>
          <p:nvPr/>
        </p:nvSpPr>
        <p:spPr>
          <a:xfrm>
            <a:off x="313267" y="304800"/>
            <a:ext cx="11565466" cy="624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cs typeface="+mn-ea"/>
              <a:sym typeface="+mn-lt"/>
            </a:endParaRPr>
          </a:p>
        </p:txBody>
      </p:sp>
      <p:sp>
        <p:nvSpPr>
          <p:cNvPr id="4" name="文本框 3"/>
          <p:cNvSpPr txBox="1"/>
          <p:nvPr/>
        </p:nvSpPr>
        <p:spPr>
          <a:xfrm>
            <a:off x="556895" y="2091055"/>
            <a:ext cx="10727055" cy="2245360"/>
          </a:xfrm>
          <a:prstGeom prst="rect">
            <a:avLst/>
          </a:prstGeom>
          <a:noFill/>
        </p:spPr>
        <p:txBody>
          <a:bodyPr wrap="square" rtlCol="0">
            <a:spAutoFit/>
          </a:bodyPr>
          <a:p>
            <a:r>
              <a:rPr lang="zh-CN" altLang="en-US" sz="2800">
                <a:solidFill>
                  <a:srgbClr val="FF0000"/>
                </a:solidFill>
                <a:ea typeface="宋体" panose="02010600030101010101" pitchFamily="2" charset="-122"/>
                <a:sym typeface="+mn-ea"/>
              </a:rPr>
              <a:t>帅</a:t>
            </a:r>
            <a:r>
              <a:rPr lang="en-US" altLang="zh-CN" sz="2800">
                <a:solidFill>
                  <a:srgbClr val="FF0000"/>
                </a:solidFill>
                <a:ea typeface="宋体" panose="02010600030101010101" pitchFamily="2" charset="-122"/>
                <a:sym typeface="+mn-ea"/>
              </a:rPr>
              <a:t>(shuài)</a:t>
            </a:r>
            <a:r>
              <a:rPr lang="en-US" altLang="zh-CN" sz="2800">
                <a:ea typeface="宋体" panose="02010600030101010101" pitchFamily="2" charset="-122"/>
                <a:sym typeface="+mn-ea"/>
              </a:rPr>
              <a:t> is used to describe a handsome——usually young——</a:t>
            </a:r>
            <a:r>
              <a:rPr lang="en-US" altLang="zh-CN" sz="2800">
                <a:solidFill>
                  <a:srgbClr val="FF0000"/>
                </a:solidFill>
                <a:ea typeface="宋体" panose="02010600030101010101" pitchFamily="2" charset="-122"/>
                <a:sym typeface="+mn-ea"/>
              </a:rPr>
              <a:t>man.</a:t>
            </a:r>
            <a:r>
              <a:rPr lang="en-US" altLang="zh-CN" sz="2800">
                <a:ea typeface="宋体" panose="02010600030101010101" pitchFamily="2" charset="-122"/>
                <a:sym typeface="+mn-ea"/>
              </a:rPr>
              <a:t> </a:t>
            </a:r>
            <a:endParaRPr lang="en-US" altLang="zh-CN" sz="2800">
              <a:ea typeface="宋体" panose="02010600030101010101" pitchFamily="2" charset="-122"/>
              <a:sym typeface="+mn-ea"/>
            </a:endParaRPr>
          </a:p>
          <a:p>
            <a:r>
              <a:rPr lang="en-US" altLang="zh-CN" sz="2800">
                <a:solidFill>
                  <a:schemeClr val="tx1"/>
                </a:solidFill>
                <a:ea typeface="宋体" panose="02010600030101010101" pitchFamily="2" charset="-122"/>
                <a:sym typeface="+mn-ea"/>
              </a:rPr>
              <a:t>To describe an attractive </a:t>
            </a:r>
            <a:r>
              <a:rPr lang="en-US" altLang="zh-CN" sz="2800">
                <a:gradFill>
                  <a:gsLst>
                    <a:gs pos="0">
                      <a:srgbClr val="14CD68"/>
                    </a:gs>
                    <a:gs pos="100000">
                      <a:srgbClr val="0B6E38"/>
                    </a:gs>
                  </a:gsLst>
                  <a:lin scaled="0"/>
                </a:gradFill>
                <a:ea typeface="宋体" panose="02010600030101010101" pitchFamily="2" charset="-122"/>
                <a:sym typeface="+mn-ea"/>
              </a:rPr>
              <a:t>woman </a:t>
            </a:r>
            <a:r>
              <a:rPr lang="en-US" altLang="zh-CN" sz="2800">
                <a:solidFill>
                  <a:schemeClr val="tx1"/>
                </a:solidFill>
                <a:ea typeface="宋体" panose="02010600030101010101" pitchFamily="2" charset="-122"/>
                <a:sym typeface="+mn-ea"/>
              </a:rPr>
              <a:t>one uses the word </a:t>
            </a:r>
            <a:r>
              <a:rPr lang="zh-CN" altLang="en-US" sz="2800">
                <a:solidFill>
                  <a:srgbClr val="00B050"/>
                </a:solidFill>
                <a:ea typeface="宋体" panose="02010600030101010101" pitchFamily="2" charset="-122"/>
                <a:sym typeface="+mn-ea"/>
              </a:rPr>
              <a:t>漂亮</a:t>
            </a:r>
            <a:r>
              <a:rPr lang="en-US" altLang="zh-CN" sz="2800">
                <a:solidFill>
                  <a:schemeClr val="tx1"/>
                </a:solidFill>
                <a:ea typeface="宋体" panose="02010600030101010101" pitchFamily="2" charset="-122"/>
                <a:sym typeface="+mn-ea"/>
              </a:rPr>
              <a:t>(piào liang,pretty). The term </a:t>
            </a:r>
            <a:r>
              <a:rPr lang="zh-CN" altLang="en-US" sz="2800">
                <a:solidFill>
                  <a:srgbClr val="00B0F0"/>
                </a:solidFill>
                <a:ea typeface="宋体" panose="02010600030101010101" pitchFamily="2" charset="-122"/>
                <a:sym typeface="+mn-ea"/>
              </a:rPr>
              <a:t>好看</a:t>
            </a:r>
            <a:r>
              <a:rPr lang="en-US" altLang="zh-CN" sz="2800">
                <a:solidFill>
                  <a:schemeClr val="tx1"/>
                </a:solidFill>
                <a:ea typeface="宋体" panose="02010600030101010101" pitchFamily="2" charset="-122"/>
                <a:sym typeface="+mn-ea"/>
              </a:rPr>
              <a:t>(hǎo kàn,good-looking) is gender-neutral, and can be used for people of</a:t>
            </a:r>
            <a:r>
              <a:rPr lang="en-US" altLang="zh-CN" sz="2800">
                <a:solidFill>
                  <a:srgbClr val="00B0F0"/>
                </a:solidFill>
                <a:ea typeface="宋体" panose="02010600030101010101" pitchFamily="2" charset="-122"/>
                <a:sym typeface="+mn-ea"/>
              </a:rPr>
              <a:t> either sex and in any age group</a:t>
            </a:r>
            <a:r>
              <a:rPr lang="en-US" altLang="zh-CN" sz="2800">
                <a:solidFill>
                  <a:schemeClr val="tx1"/>
                </a:solidFill>
                <a:ea typeface="宋体" panose="02010600030101010101" pitchFamily="2" charset="-122"/>
                <a:sym typeface="+mn-ea"/>
              </a:rPr>
              <a:t>.</a:t>
            </a:r>
            <a:endParaRPr lang="en-US" altLang="zh-CN" sz="2800">
              <a:solidFill>
                <a:schemeClr val="tx1"/>
              </a:solidFill>
              <a:ea typeface="宋体" panose="02010600030101010101" pitchFamily="2" charset="-122"/>
              <a:sym typeface="+mn-ea"/>
            </a:endParaRPr>
          </a:p>
        </p:txBody>
      </p:sp>
      <p:sp>
        <p:nvSpPr>
          <p:cNvPr id="2" name="文本框 1"/>
          <p:cNvSpPr txBox="1"/>
          <p:nvPr/>
        </p:nvSpPr>
        <p:spPr>
          <a:xfrm>
            <a:off x="556895" y="489585"/>
            <a:ext cx="5211445" cy="583565"/>
          </a:xfrm>
          <a:prstGeom prst="rect">
            <a:avLst/>
          </a:prstGeom>
          <a:noFill/>
        </p:spPr>
        <p:txBody>
          <a:bodyPr wrap="square" rtlCol="0">
            <a:spAutoFit/>
          </a:bodyPr>
          <a:p>
            <a:r>
              <a:rPr lang="zh-CN" altLang="en-US" sz="3200">
                <a:ea typeface="宋体" panose="02010600030101010101" pitchFamily="2" charset="-122"/>
              </a:rPr>
              <a:t>帅</a:t>
            </a:r>
            <a:r>
              <a:rPr lang="en-US" altLang="zh-CN" sz="3200">
                <a:ea typeface="宋体" panose="02010600030101010101" pitchFamily="2" charset="-122"/>
              </a:rPr>
              <a:t>(shuài)</a:t>
            </a:r>
            <a:endParaRPr lang="en-US" altLang="zh-CN" sz="320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稻壳儿_答辩小姐姐作品_1"/>
          <p:cNvSpPr/>
          <p:nvPr/>
        </p:nvSpPr>
        <p:spPr>
          <a:xfrm>
            <a:off x="313267" y="304800"/>
            <a:ext cx="11565466" cy="624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cs typeface="+mn-ea"/>
              <a:sym typeface="+mn-lt"/>
            </a:endParaRPr>
          </a:p>
        </p:txBody>
      </p:sp>
      <p:sp>
        <p:nvSpPr>
          <p:cNvPr id="2" name="文本框 1"/>
          <p:cNvSpPr txBox="1"/>
          <p:nvPr/>
        </p:nvSpPr>
        <p:spPr>
          <a:xfrm>
            <a:off x="556895" y="665480"/>
            <a:ext cx="10995025" cy="583565"/>
          </a:xfrm>
          <a:prstGeom prst="rect">
            <a:avLst/>
          </a:prstGeom>
          <a:noFill/>
        </p:spPr>
        <p:txBody>
          <a:bodyPr wrap="square" rtlCol="0">
            <a:spAutoFit/>
          </a:bodyPr>
          <a:p>
            <a:r>
              <a:rPr lang="en-US" altLang="zh-CN" sz="3200">
                <a:ea typeface="宋体" panose="02010600030101010101" pitchFamily="2" charset="-122"/>
              </a:rPr>
              <a:t>The </a:t>
            </a:r>
            <a:r>
              <a:rPr lang="zh-CN" altLang="en-US" sz="3200">
                <a:ea typeface="宋体" panose="02010600030101010101" pitchFamily="2" charset="-122"/>
              </a:rPr>
              <a:t>的</a:t>
            </a:r>
            <a:r>
              <a:rPr lang="en-US" altLang="zh-CN" sz="3200">
                <a:ea typeface="宋体" panose="02010600030101010101" pitchFamily="2" charset="-122"/>
              </a:rPr>
              <a:t>(de) Structure</a:t>
            </a:r>
            <a:endParaRPr lang="en-US" altLang="zh-CN" sz="3200">
              <a:ea typeface="宋体" panose="02010600030101010101" pitchFamily="2" charset="-122"/>
            </a:endParaRPr>
          </a:p>
        </p:txBody>
      </p:sp>
      <p:sp>
        <p:nvSpPr>
          <p:cNvPr id="3" name="文本框 2"/>
          <p:cNvSpPr txBox="1"/>
          <p:nvPr/>
        </p:nvSpPr>
        <p:spPr>
          <a:xfrm>
            <a:off x="556895" y="1522095"/>
            <a:ext cx="10995025" cy="1814830"/>
          </a:xfrm>
          <a:prstGeom prst="rect">
            <a:avLst/>
          </a:prstGeom>
          <a:noFill/>
        </p:spPr>
        <p:txBody>
          <a:bodyPr wrap="square" rtlCol="0">
            <a:spAutoFit/>
          </a:bodyPr>
          <a:p>
            <a:r>
              <a:rPr lang="en-US" altLang="zh-CN" sz="2800">
                <a:ea typeface="宋体" panose="02010600030101010101" pitchFamily="2" charset="-122"/>
              </a:rPr>
              <a:t>We have a </a:t>
            </a:r>
            <a:r>
              <a:rPr lang="zh-CN" altLang="en-US" sz="2800">
                <a:ea typeface="宋体" panose="02010600030101010101" pitchFamily="2" charset="-122"/>
              </a:rPr>
              <a:t>的</a:t>
            </a:r>
            <a:r>
              <a:rPr lang="en-US" altLang="zh-CN" sz="2800">
                <a:ea typeface="宋体" panose="02010600030101010101" pitchFamily="2" charset="-122"/>
              </a:rPr>
              <a:t>(de) structure when an adjective is followed by the structural particle </a:t>
            </a:r>
            <a:r>
              <a:rPr lang="zh-CN" altLang="en-US" sz="2800">
                <a:ea typeface="宋体" panose="02010600030101010101" pitchFamily="2" charset="-122"/>
              </a:rPr>
              <a:t>的</a:t>
            </a:r>
            <a:r>
              <a:rPr lang="en-US" altLang="zh-CN" sz="2800">
                <a:ea typeface="宋体" panose="02010600030101010101" pitchFamily="2" charset="-122"/>
              </a:rPr>
              <a:t>(de). Grammatically, a </a:t>
            </a:r>
            <a:r>
              <a:rPr lang="zh-CN" altLang="en-US" sz="2800">
                <a:solidFill>
                  <a:srgbClr val="FF0000"/>
                </a:solidFill>
                <a:ea typeface="宋体" panose="02010600030101010101" pitchFamily="2" charset="-122"/>
              </a:rPr>
              <a:t>的</a:t>
            </a:r>
            <a:r>
              <a:rPr lang="en-US" altLang="zh-CN" sz="2800">
                <a:solidFill>
                  <a:srgbClr val="FF0000"/>
                </a:solidFill>
                <a:ea typeface="宋体" panose="02010600030101010101" pitchFamily="2" charset="-122"/>
              </a:rPr>
              <a:t>(de) structure is equivalent to a noun.</a:t>
            </a:r>
            <a:r>
              <a:rPr lang="en-US" altLang="zh-CN" sz="2800">
                <a:ea typeface="宋体" panose="02010600030101010101" pitchFamily="2" charset="-122"/>
              </a:rPr>
              <a:t> When Bai Ying`ai says, “</a:t>
            </a:r>
            <a:r>
              <a:rPr lang="zh-CN" altLang="en-US" sz="2800">
                <a:ea typeface="宋体" panose="02010600030101010101" pitchFamily="2" charset="-122"/>
              </a:rPr>
              <a:t>他是一个男的</a:t>
            </a:r>
            <a:r>
              <a:rPr lang="en-US" altLang="zh-CN" sz="2800">
                <a:ea typeface="宋体" panose="02010600030101010101" pitchFamily="2" charset="-122"/>
              </a:rPr>
              <a:t>(tā shì yí ge nán de),” it is clear from the context that she means a male(one).</a:t>
            </a:r>
            <a:endParaRPr lang="en-US" altLang="zh-CN" sz="2800">
              <a:ea typeface="宋体" panose="02010600030101010101" pitchFamily="2" charset="-122"/>
            </a:endParaRPr>
          </a:p>
        </p:txBody>
      </p:sp>
      <p:sp>
        <p:nvSpPr>
          <p:cNvPr id="4" name="文本框 3"/>
          <p:cNvSpPr txBox="1"/>
          <p:nvPr/>
        </p:nvSpPr>
        <p:spPr>
          <a:xfrm>
            <a:off x="890270" y="3942080"/>
            <a:ext cx="10328275" cy="1076325"/>
          </a:xfrm>
          <a:prstGeom prst="rect">
            <a:avLst/>
          </a:prstGeom>
          <a:noFill/>
        </p:spPr>
        <p:txBody>
          <a:bodyPr wrap="square" rtlCol="0">
            <a:spAutoFit/>
          </a:bodyPr>
          <a:p>
            <a:r>
              <a:rPr lang="zh-CN" altLang="en-US" sz="3200">
                <a:ea typeface="宋体" panose="02010600030101010101" pitchFamily="2" charset="-122"/>
              </a:rPr>
              <a:t>我写了十个字，五个难的，五个容易的。</a:t>
            </a:r>
            <a:endParaRPr lang="zh-CN" altLang="en-US" sz="3200">
              <a:ea typeface="宋体" panose="02010600030101010101" pitchFamily="2" charset="-122"/>
            </a:endParaRPr>
          </a:p>
          <a:p>
            <a:endParaRPr lang="zh-CN" altLang="en-US" sz="320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稻壳儿_答辩小姐姐作品_1"/>
          <p:cNvSpPr/>
          <p:nvPr/>
        </p:nvSpPr>
        <p:spPr>
          <a:xfrm>
            <a:off x="313267" y="304800"/>
            <a:ext cx="11565466" cy="624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cs typeface="+mn-ea"/>
              <a:sym typeface="+mn-lt"/>
            </a:endParaRPr>
          </a:p>
        </p:txBody>
      </p:sp>
      <p:sp>
        <p:nvSpPr>
          <p:cNvPr id="2" name="文本框 1"/>
          <p:cNvSpPr txBox="1"/>
          <p:nvPr/>
        </p:nvSpPr>
        <p:spPr>
          <a:xfrm>
            <a:off x="556895" y="665480"/>
            <a:ext cx="10995025" cy="583565"/>
          </a:xfrm>
          <a:prstGeom prst="rect">
            <a:avLst/>
          </a:prstGeom>
          <a:noFill/>
        </p:spPr>
        <p:txBody>
          <a:bodyPr wrap="square" rtlCol="0">
            <a:spAutoFit/>
          </a:bodyPr>
          <a:p>
            <a:r>
              <a:rPr lang="en-US" altLang="zh-CN" sz="3200">
                <a:ea typeface="宋体" panose="02010600030101010101" pitchFamily="2" charset="-122"/>
              </a:rPr>
              <a:t>The Use of Noun and Pronouns in Continuous Discourse</a:t>
            </a:r>
            <a:endParaRPr lang="en-US" altLang="zh-CN" sz="3200">
              <a:ea typeface="宋体" panose="02010600030101010101" pitchFamily="2" charset="-122"/>
            </a:endParaRPr>
          </a:p>
        </p:txBody>
      </p:sp>
      <p:sp>
        <p:nvSpPr>
          <p:cNvPr id="3" name="文本框 2"/>
          <p:cNvSpPr txBox="1"/>
          <p:nvPr/>
        </p:nvSpPr>
        <p:spPr>
          <a:xfrm>
            <a:off x="556895" y="1461770"/>
            <a:ext cx="10995025" cy="4892675"/>
          </a:xfrm>
          <a:prstGeom prst="rect">
            <a:avLst/>
          </a:prstGeom>
          <a:noFill/>
        </p:spPr>
        <p:txBody>
          <a:bodyPr wrap="square" rtlCol="0">
            <a:spAutoFit/>
          </a:bodyPr>
          <a:p>
            <a:r>
              <a:rPr lang="en-US" altLang="zh-CN" sz="3200">
                <a:ea typeface="宋体" panose="02010600030101010101" pitchFamily="2" charset="-122"/>
                <a:sym typeface="+mn-ea"/>
              </a:rPr>
              <a:t>If a </a:t>
            </a:r>
            <a:r>
              <a:rPr lang="en-US" altLang="zh-CN" sz="3200">
                <a:solidFill>
                  <a:srgbClr val="FF0000"/>
                </a:solidFill>
                <a:ea typeface="宋体" panose="02010600030101010101" pitchFamily="2" charset="-122"/>
                <a:sym typeface="+mn-ea"/>
              </a:rPr>
              <a:t>noun </a:t>
            </a:r>
            <a:r>
              <a:rPr lang="en-US" altLang="zh-CN" sz="3200">
                <a:ea typeface="宋体" panose="02010600030101010101" pitchFamily="2" charset="-122"/>
                <a:sym typeface="+mn-ea"/>
              </a:rPr>
              <a:t>serves as the </a:t>
            </a:r>
            <a:r>
              <a:rPr lang="en-US" altLang="zh-CN" sz="3200">
                <a:solidFill>
                  <a:srgbClr val="FF0000"/>
                </a:solidFill>
                <a:ea typeface="宋体" panose="02010600030101010101" pitchFamily="2" charset="-122"/>
                <a:sym typeface="+mn-ea"/>
              </a:rPr>
              <a:t>unchanged subject </a:t>
            </a:r>
            <a:r>
              <a:rPr lang="en-US" altLang="zh-CN" sz="3200">
                <a:ea typeface="宋体" panose="02010600030101010101" pitchFamily="2" charset="-122"/>
                <a:sym typeface="+mn-ea"/>
              </a:rPr>
              <a:t>in a continuous discourse, its </a:t>
            </a:r>
            <a:r>
              <a:rPr lang="en-US" altLang="zh-CN" sz="3200">
                <a:solidFill>
                  <a:srgbClr val="FF0000"/>
                </a:solidFill>
                <a:ea typeface="宋体" panose="02010600030101010101" pitchFamily="2" charset="-122"/>
                <a:sym typeface="+mn-ea"/>
              </a:rPr>
              <a:t>later</a:t>
            </a:r>
            <a:r>
              <a:rPr lang="en-US" altLang="zh-CN" sz="3200">
                <a:ea typeface="宋体" panose="02010600030101010101" pitchFamily="2" charset="-122"/>
                <a:sym typeface="+mn-ea"/>
              </a:rPr>
              <a:t> appearances in the ensuing </a:t>
            </a:r>
            <a:r>
              <a:rPr lang="en-US" altLang="zh-CN" sz="3200">
                <a:solidFill>
                  <a:srgbClr val="FF0000"/>
                </a:solidFill>
                <a:ea typeface="宋体" panose="02010600030101010101" pitchFamily="2" charset="-122"/>
                <a:sym typeface="+mn-ea"/>
              </a:rPr>
              <a:t>clauses</a:t>
            </a:r>
            <a:r>
              <a:rPr lang="en-US" altLang="zh-CN" sz="3200">
                <a:ea typeface="宋体" panose="02010600030101010101" pitchFamily="2" charset="-122"/>
                <a:sym typeface="+mn-ea"/>
              </a:rPr>
              <a:t> or </a:t>
            </a:r>
            <a:r>
              <a:rPr lang="en-US" altLang="zh-CN" sz="3200">
                <a:solidFill>
                  <a:srgbClr val="FF0000"/>
                </a:solidFill>
                <a:ea typeface="宋体" panose="02010600030101010101" pitchFamily="2" charset="-122"/>
                <a:sym typeface="+mn-ea"/>
              </a:rPr>
              <a:t>sentences</a:t>
            </a:r>
            <a:r>
              <a:rPr lang="en-US" altLang="zh-CN" sz="3200">
                <a:ea typeface="宋体" panose="02010600030101010101" pitchFamily="2" charset="-122"/>
                <a:sym typeface="+mn-ea"/>
              </a:rPr>
              <a:t> generally should be </a:t>
            </a:r>
            <a:r>
              <a:rPr lang="en-US" altLang="zh-CN" sz="3200">
                <a:solidFill>
                  <a:srgbClr val="FF0000"/>
                </a:solidFill>
                <a:ea typeface="宋体" panose="02010600030101010101" pitchFamily="2" charset="-122"/>
                <a:sym typeface="+mn-ea"/>
              </a:rPr>
              <a:t>substituted</a:t>
            </a:r>
            <a:r>
              <a:rPr lang="en-US" altLang="zh-CN" sz="3200">
                <a:ea typeface="宋体" panose="02010600030101010101" pitchFamily="2" charset="-122"/>
                <a:sym typeface="+mn-ea"/>
              </a:rPr>
              <a:t> by an appropriate </a:t>
            </a:r>
            <a:r>
              <a:rPr lang="en-US" altLang="zh-CN" sz="3200">
                <a:solidFill>
                  <a:srgbClr val="FF0000"/>
                </a:solidFill>
                <a:ea typeface="宋体" panose="02010600030101010101" pitchFamily="2" charset="-122"/>
                <a:sym typeface="+mn-ea"/>
              </a:rPr>
              <a:t>pronoun</a:t>
            </a:r>
            <a:r>
              <a:rPr lang="en-US" altLang="zh-CN" sz="3200">
                <a:ea typeface="宋体" panose="02010600030101010101" pitchFamily="2" charset="-122"/>
                <a:sym typeface="+mn-ea"/>
              </a:rPr>
              <a:t> or </a:t>
            </a:r>
            <a:r>
              <a:rPr lang="en-US" altLang="zh-CN" sz="3200">
                <a:solidFill>
                  <a:srgbClr val="FF0000"/>
                </a:solidFill>
                <a:ea typeface="宋体" panose="02010600030101010101" pitchFamily="2" charset="-122"/>
                <a:sym typeface="+mn-ea"/>
              </a:rPr>
              <a:t>simply omitted</a:t>
            </a:r>
            <a:r>
              <a:rPr lang="en-US" altLang="zh-CN" sz="3200">
                <a:ea typeface="宋体" panose="02010600030101010101" pitchFamily="2" charset="-122"/>
                <a:sym typeface="+mn-ea"/>
              </a:rPr>
              <a:t>. The pronoun, in turn, can also </a:t>
            </a:r>
            <a:r>
              <a:rPr lang="en-US" altLang="zh-CN" sz="3200">
                <a:solidFill>
                  <a:srgbClr val="FF0000"/>
                </a:solidFill>
                <a:ea typeface="宋体" panose="02010600030101010101" pitchFamily="2" charset="-122"/>
                <a:sym typeface="+mn-ea"/>
              </a:rPr>
              <a:t>be omitted</a:t>
            </a:r>
            <a:r>
              <a:rPr lang="en-US" altLang="zh-CN" sz="3200">
                <a:ea typeface="宋体" panose="02010600030101010101" pitchFamily="2" charset="-122"/>
                <a:sym typeface="+mn-ea"/>
              </a:rPr>
              <a:t> after its first appearance.</a:t>
            </a:r>
            <a:endParaRPr lang="en-US" altLang="zh-CN" sz="3200">
              <a:ea typeface="宋体" panose="02010600030101010101" pitchFamily="2" charset="-122"/>
            </a:endParaRPr>
          </a:p>
          <a:p>
            <a:endParaRPr lang="en-US" altLang="zh-CN" sz="3200">
              <a:ea typeface="宋体" panose="02010600030101010101" pitchFamily="2" charset="-122"/>
            </a:endParaRPr>
          </a:p>
          <a:p>
            <a:r>
              <a:rPr lang="en-US" altLang="zh-CN" sz="3200">
                <a:ea typeface="宋体" panose="02010600030101010101" pitchFamily="2" charset="-122"/>
              </a:rPr>
              <a:t>1</a:t>
            </a:r>
            <a:r>
              <a:rPr lang="zh-CN" altLang="en-US" sz="3200">
                <a:ea typeface="宋体" panose="02010600030101010101" pitchFamily="2" charset="-122"/>
              </a:rPr>
              <a:t>、小白很喜欢学中文。</a:t>
            </a:r>
            <a:r>
              <a:rPr lang="en-US" altLang="zh-CN" sz="3200">
                <a:ea typeface="宋体" panose="02010600030101010101" pitchFamily="2" charset="-122"/>
              </a:rPr>
              <a:t>(</a:t>
            </a:r>
            <a:r>
              <a:rPr lang="zh-CN" altLang="en-US" sz="3200">
                <a:ea typeface="宋体" panose="02010600030101010101" pitchFamily="2" charset="-122"/>
              </a:rPr>
              <a:t>她</a:t>
            </a:r>
            <a:r>
              <a:rPr lang="en-US" altLang="zh-CN" sz="3200">
                <a:ea typeface="宋体" panose="02010600030101010101" pitchFamily="2" charset="-122"/>
              </a:rPr>
              <a:t>)</a:t>
            </a:r>
            <a:r>
              <a:rPr lang="zh-CN" altLang="en-US" sz="3200">
                <a:ea typeface="宋体" panose="02010600030101010101" pitchFamily="2" charset="-122"/>
              </a:rPr>
              <a:t>晚上预习课文、复习语法、练习写汉字，常常很晚才睡觉。</a:t>
            </a:r>
            <a:endParaRPr lang="zh-CN" altLang="en-US" sz="2800">
              <a:ea typeface="宋体" panose="02010600030101010101" pitchFamily="2" charset="-122"/>
            </a:endParaRPr>
          </a:p>
          <a:p>
            <a:endParaRPr lang="zh-CN" altLang="en-US" sz="2800">
              <a:ea typeface="宋体" panose="02010600030101010101" pitchFamily="2" charset="-122"/>
            </a:endParaRPr>
          </a:p>
          <a:p>
            <a:endParaRPr lang="en-US" altLang="zh-CN" sz="280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稻壳儿_答辩小姐姐作品_1"/>
          <p:cNvSpPr/>
          <p:nvPr/>
        </p:nvSpPr>
        <p:spPr>
          <a:xfrm>
            <a:off x="313267" y="304800"/>
            <a:ext cx="11565466" cy="624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cs typeface="+mn-ea"/>
              <a:sym typeface="+mn-lt"/>
            </a:endParaRPr>
          </a:p>
        </p:txBody>
      </p:sp>
      <p:sp>
        <p:nvSpPr>
          <p:cNvPr id="2" name="文本框 1"/>
          <p:cNvSpPr txBox="1"/>
          <p:nvPr/>
        </p:nvSpPr>
        <p:spPr>
          <a:xfrm>
            <a:off x="556895" y="665480"/>
            <a:ext cx="10995025" cy="583565"/>
          </a:xfrm>
          <a:prstGeom prst="rect">
            <a:avLst/>
          </a:prstGeom>
          <a:noFill/>
        </p:spPr>
        <p:txBody>
          <a:bodyPr wrap="square" rtlCol="0">
            <a:spAutoFit/>
          </a:bodyPr>
          <a:p>
            <a:r>
              <a:rPr lang="en-US" altLang="zh-CN" sz="3200">
                <a:ea typeface="宋体" panose="02010600030101010101" pitchFamily="2" charset="-122"/>
              </a:rPr>
              <a:t>The Use of Noun and Pronouns in Continuous Discourse</a:t>
            </a:r>
            <a:endParaRPr lang="en-US" altLang="zh-CN" sz="3200">
              <a:ea typeface="宋体" panose="02010600030101010101" pitchFamily="2" charset="-122"/>
            </a:endParaRPr>
          </a:p>
        </p:txBody>
      </p:sp>
      <p:sp>
        <p:nvSpPr>
          <p:cNvPr id="3" name="文本框 2"/>
          <p:cNvSpPr txBox="1"/>
          <p:nvPr/>
        </p:nvSpPr>
        <p:spPr>
          <a:xfrm>
            <a:off x="598170" y="1475105"/>
            <a:ext cx="10995025" cy="4954270"/>
          </a:xfrm>
          <a:prstGeom prst="rect">
            <a:avLst/>
          </a:prstGeom>
          <a:noFill/>
        </p:spPr>
        <p:txBody>
          <a:bodyPr wrap="square" rtlCol="0">
            <a:spAutoFit/>
          </a:bodyPr>
          <a:p>
            <a:r>
              <a:rPr lang="en-US" altLang="zh-CN" sz="3200">
                <a:ea typeface="宋体" panose="02010600030101010101" pitchFamily="2" charset="-122"/>
              </a:rPr>
              <a:t>If we keep repeating the subject as seen in (2) or the pronoun as in (3), we will end up with a bunch of choppy, seemingly unrelated sentences:</a:t>
            </a:r>
            <a:endParaRPr lang="en-US" altLang="zh-CN" sz="3200">
              <a:ea typeface="宋体" panose="02010600030101010101" pitchFamily="2" charset="-122"/>
            </a:endParaRPr>
          </a:p>
          <a:p>
            <a:endParaRPr lang="en-US" altLang="zh-CN" sz="3200">
              <a:ea typeface="宋体" panose="02010600030101010101" pitchFamily="2" charset="-122"/>
            </a:endParaRPr>
          </a:p>
          <a:p>
            <a:r>
              <a:rPr lang="en-US" altLang="zh-CN" sz="3200">
                <a:ea typeface="宋体" panose="02010600030101010101" pitchFamily="2" charset="-122"/>
              </a:rPr>
              <a:t>2</a:t>
            </a:r>
            <a:r>
              <a:rPr lang="zh-CN" altLang="en-US" sz="3200">
                <a:ea typeface="宋体" panose="02010600030101010101" pitchFamily="2" charset="-122"/>
              </a:rPr>
              <a:t>、小白很喜欢学中文。小白晚上预习课文，小白复习语法、小白练习写汉字。小白常常很晚才睡觉。</a:t>
            </a:r>
            <a:endParaRPr lang="zh-CN" altLang="en-US" sz="3200">
              <a:ea typeface="宋体" panose="02010600030101010101" pitchFamily="2" charset="-122"/>
            </a:endParaRPr>
          </a:p>
          <a:p>
            <a:endParaRPr lang="zh-CN" altLang="en-US" sz="3200">
              <a:ea typeface="宋体" panose="02010600030101010101" pitchFamily="2" charset="-122"/>
            </a:endParaRPr>
          </a:p>
          <a:p>
            <a:r>
              <a:rPr lang="en-US" altLang="zh-CN" sz="3200">
                <a:ea typeface="宋体" panose="02010600030101010101" pitchFamily="2" charset="-122"/>
                <a:sym typeface="+mn-ea"/>
              </a:rPr>
              <a:t>3</a:t>
            </a:r>
            <a:r>
              <a:rPr lang="zh-CN" altLang="en-US" sz="3200">
                <a:ea typeface="宋体" panose="02010600030101010101" pitchFamily="2" charset="-122"/>
                <a:sym typeface="+mn-ea"/>
              </a:rPr>
              <a:t>、小白很喜欢学中文。她晚上预习课文，她复习语法、她练习写汉字。她常常很晚才睡觉。</a:t>
            </a:r>
            <a:endParaRPr lang="en-US" altLang="zh-CN" sz="3200">
              <a:ea typeface="宋体" panose="02010600030101010101" pitchFamily="2" charset="-122"/>
            </a:endParaRPr>
          </a:p>
          <a:p>
            <a:endParaRPr lang="en-US" altLang="zh-CN" sz="280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1670" y="682625"/>
            <a:ext cx="10187305" cy="5384800"/>
          </a:xfrm>
          <a:prstGeom prst="rect">
            <a:avLst/>
          </a:prstGeom>
          <a:noFill/>
        </p:spPr>
        <p:txBody>
          <a:bodyPr wrap="square" rtlCol="0">
            <a:spAutoFit/>
          </a:bodyPr>
          <a:p>
            <a:r>
              <a:rPr lang="en-US" altLang="zh-CN" sz="3200"/>
              <a:t>This is a note that Little Bai left for Little Wang. Read it and answer the question</a:t>
            </a:r>
            <a:r>
              <a:rPr lang="zh-CN" altLang="en-US" sz="3200"/>
              <a:t>（</a:t>
            </a:r>
            <a:r>
              <a:rPr lang="en-US" altLang="zh-CN" sz="3200"/>
              <a:t>True/False</a:t>
            </a:r>
            <a:r>
              <a:rPr lang="zh-CN" altLang="en-US" sz="3200"/>
              <a:t>）</a:t>
            </a:r>
            <a:endParaRPr lang="zh-CN" altLang="en-US" sz="3200"/>
          </a:p>
          <a:p>
            <a:r>
              <a:rPr lang="zh-CN" altLang="en-US" sz="2800"/>
              <a:t>小王：</a:t>
            </a:r>
            <a:endParaRPr lang="zh-CN" altLang="en-US" sz="2800"/>
          </a:p>
          <a:p>
            <a:r>
              <a:rPr lang="zh-CN" altLang="en-US" sz="2800"/>
              <a:t>        你好！我上个星期有个中文考试，我考得不太好。我写汉字写得不错，可是太慢。中文语法也有一点儿难，我不太懂。这个周末你有时间吗？我想请你帮我复习中文。好吗？</a:t>
            </a:r>
            <a:endParaRPr lang="zh-CN" altLang="en-US" sz="2800"/>
          </a:p>
          <a:p>
            <a:r>
              <a:rPr lang="zh-CN" altLang="en-US" sz="2800"/>
              <a:t>                                                                               小白</a:t>
            </a:r>
            <a:endParaRPr lang="zh-CN" altLang="en-US" sz="2800"/>
          </a:p>
          <a:p>
            <a:r>
              <a:rPr lang="en-US" altLang="zh-CN" sz="2800"/>
              <a:t>Question</a:t>
            </a:r>
            <a:endParaRPr lang="zh-CN" altLang="en-US" sz="2800"/>
          </a:p>
          <a:p>
            <a:r>
              <a:rPr lang="en-US" altLang="zh-CN" sz="2800"/>
              <a:t>1</a:t>
            </a:r>
            <a:r>
              <a:rPr lang="zh-CN" altLang="en-US" sz="2800"/>
              <a:t>、</a:t>
            </a:r>
            <a:r>
              <a:rPr lang="en-US" altLang="zh-CN" sz="2800"/>
              <a:t>Little Bai did a good job on the exam.</a:t>
            </a:r>
            <a:endParaRPr lang="en-US" altLang="zh-CN" sz="2800"/>
          </a:p>
          <a:p>
            <a:r>
              <a:rPr lang="en-US" altLang="zh-CN" sz="2800"/>
              <a:t>2</a:t>
            </a:r>
            <a:r>
              <a:rPr lang="zh-CN" altLang="en-US" sz="2800"/>
              <a:t>、</a:t>
            </a:r>
            <a:r>
              <a:rPr lang="en-US" altLang="zh-CN" sz="2800"/>
              <a:t>Little Bai wrote the characters pretty well, althought she did  </a:t>
            </a:r>
            <a:endParaRPr lang="en-US" altLang="zh-CN" sz="2800"/>
          </a:p>
          <a:p>
            <a:r>
              <a:rPr lang="en-US" altLang="zh-CN" sz="2800"/>
              <a:t>      not write quickly.</a:t>
            </a:r>
            <a:endParaRPr lang="en-US" altLang="zh-CN" sz="2800"/>
          </a:p>
          <a:p>
            <a:r>
              <a:rPr lang="en-US" altLang="zh-CN" sz="2800"/>
              <a:t>3</a:t>
            </a:r>
            <a:r>
              <a:rPr lang="zh-CN" altLang="en-US" sz="2800"/>
              <a:t>、</a:t>
            </a:r>
            <a:r>
              <a:rPr lang="en-US" altLang="zh-CN" sz="2800"/>
              <a:t>Little Bai didn`t understand the grammer at all.</a:t>
            </a:r>
            <a:endParaRPr lang="zh-CN" altLang="en-US" sz="2800"/>
          </a:p>
        </p:txBody>
      </p:sp>
    </p:spTree>
    <p:custDataLst>
      <p:tags r:id="rId1"/>
    </p:custData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早 饭</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脑</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餐 厅</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累</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129020" y="1956435"/>
            <a:ext cx="456311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时 间</a:t>
            </a:r>
            <a:endParaRPr lang="zh-CN" altLang="en-US" sz="960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告 诉</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一 边</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任意多边形 9"/>
          <p:cNvSpPr/>
          <p:nvPr/>
        </p:nvSpPr>
        <p:spPr>
          <a:xfrm>
            <a:off x="8803005" y="1188085"/>
            <a:ext cx="1323975" cy="1788160"/>
          </a:xfrm>
          <a:custGeom>
            <a:avLst/>
            <a:gdLst>
              <a:gd name="connisteX0" fmla="*/ 592455 w 1323975"/>
              <a:gd name="connsiteY0" fmla="*/ 49530 h 1788160"/>
              <a:gd name="connisteX1" fmla="*/ 553085 w 1323975"/>
              <a:gd name="connsiteY1" fmla="*/ 118745 h 1788160"/>
              <a:gd name="connisteX2" fmla="*/ 483870 w 1323975"/>
              <a:gd name="connsiteY2" fmla="*/ 177800 h 1788160"/>
              <a:gd name="connisteX3" fmla="*/ 414655 w 1323975"/>
              <a:gd name="connsiteY3" fmla="*/ 236855 h 1788160"/>
              <a:gd name="connisteX4" fmla="*/ 345440 w 1323975"/>
              <a:gd name="connsiteY4" fmla="*/ 296545 h 1788160"/>
              <a:gd name="connisteX5" fmla="*/ 276225 w 1323975"/>
              <a:gd name="connsiteY5" fmla="*/ 335915 h 1788160"/>
              <a:gd name="connisteX6" fmla="*/ 207010 w 1323975"/>
              <a:gd name="connsiteY6" fmla="*/ 375285 h 1788160"/>
              <a:gd name="connisteX7" fmla="*/ 137795 w 1323975"/>
              <a:gd name="connsiteY7" fmla="*/ 405130 h 1788160"/>
              <a:gd name="connisteX8" fmla="*/ 69215 w 1323975"/>
              <a:gd name="connsiteY8" fmla="*/ 464185 h 1788160"/>
              <a:gd name="connisteX9" fmla="*/ 48895 w 1323975"/>
              <a:gd name="connsiteY9" fmla="*/ 533400 h 1788160"/>
              <a:gd name="connisteX10" fmla="*/ 29210 w 1323975"/>
              <a:gd name="connsiteY10" fmla="*/ 602615 h 1788160"/>
              <a:gd name="connisteX11" fmla="*/ 9525 w 1323975"/>
              <a:gd name="connsiteY11" fmla="*/ 671830 h 1788160"/>
              <a:gd name="connisteX12" fmla="*/ 0 w 1323975"/>
              <a:gd name="connsiteY12" fmla="*/ 741045 h 1788160"/>
              <a:gd name="connisteX13" fmla="*/ 0 w 1323975"/>
              <a:gd name="connsiteY13" fmla="*/ 810260 h 1788160"/>
              <a:gd name="connisteX14" fmla="*/ 29210 w 1323975"/>
              <a:gd name="connsiteY14" fmla="*/ 879475 h 1788160"/>
              <a:gd name="connisteX15" fmla="*/ 98425 w 1323975"/>
              <a:gd name="connsiteY15" fmla="*/ 938530 h 1788160"/>
              <a:gd name="connisteX16" fmla="*/ 137795 w 1323975"/>
              <a:gd name="connsiteY16" fmla="*/ 1007745 h 1788160"/>
              <a:gd name="connisteX17" fmla="*/ 158115 w 1323975"/>
              <a:gd name="connsiteY17" fmla="*/ 1076960 h 1788160"/>
              <a:gd name="connisteX18" fmla="*/ 187325 w 1323975"/>
              <a:gd name="connsiteY18" fmla="*/ 1155700 h 1788160"/>
              <a:gd name="connisteX19" fmla="*/ 197485 w 1323975"/>
              <a:gd name="connsiteY19" fmla="*/ 1224915 h 1788160"/>
              <a:gd name="connisteX20" fmla="*/ 227330 w 1323975"/>
              <a:gd name="connsiteY20" fmla="*/ 1294130 h 1788160"/>
              <a:gd name="connisteX21" fmla="*/ 236855 w 1323975"/>
              <a:gd name="connsiteY21" fmla="*/ 1363345 h 1788160"/>
              <a:gd name="connisteX22" fmla="*/ 256540 w 1323975"/>
              <a:gd name="connsiteY22" fmla="*/ 1432560 h 1788160"/>
              <a:gd name="connisteX23" fmla="*/ 276225 w 1323975"/>
              <a:gd name="connsiteY23" fmla="*/ 1501775 h 1788160"/>
              <a:gd name="connisteX24" fmla="*/ 306070 w 1323975"/>
              <a:gd name="connsiteY24" fmla="*/ 1570990 h 1788160"/>
              <a:gd name="connisteX25" fmla="*/ 355600 w 1323975"/>
              <a:gd name="connsiteY25" fmla="*/ 1640205 h 1788160"/>
              <a:gd name="connisteX26" fmla="*/ 424815 w 1323975"/>
              <a:gd name="connsiteY26" fmla="*/ 1689100 h 1788160"/>
              <a:gd name="connisteX27" fmla="*/ 494030 w 1323975"/>
              <a:gd name="connsiteY27" fmla="*/ 1718945 h 1788160"/>
              <a:gd name="connisteX28" fmla="*/ 563245 w 1323975"/>
              <a:gd name="connsiteY28" fmla="*/ 1738630 h 1788160"/>
              <a:gd name="connisteX29" fmla="*/ 631825 w 1323975"/>
              <a:gd name="connsiteY29" fmla="*/ 1758315 h 1788160"/>
              <a:gd name="connisteX30" fmla="*/ 701040 w 1323975"/>
              <a:gd name="connsiteY30" fmla="*/ 1768475 h 1788160"/>
              <a:gd name="connisteX31" fmla="*/ 770255 w 1323975"/>
              <a:gd name="connsiteY31" fmla="*/ 1788160 h 1788160"/>
              <a:gd name="connisteX32" fmla="*/ 839470 w 1323975"/>
              <a:gd name="connsiteY32" fmla="*/ 1748790 h 1788160"/>
              <a:gd name="connisteX33" fmla="*/ 908685 w 1323975"/>
              <a:gd name="connsiteY33" fmla="*/ 1699260 h 1788160"/>
              <a:gd name="connisteX34" fmla="*/ 977900 w 1323975"/>
              <a:gd name="connsiteY34" fmla="*/ 1649730 h 1788160"/>
              <a:gd name="connisteX35" fmla="*/ 1047115 w 1323975"/>
              <a:gd name="connsiteY35" fmla="*/ 1610360 h 1788160"/>
              <a:gd name="connisteX36" fmla="*/ 1116330 w 1323975"/>
              <a:gd name="connsiteY36" fmla="*/ 1560830 h 1788160"/>
              <a:gd name="connisteX37" fmla="*/ 1185545 w 1323975"/>
              <a:gd name="connsiteY37" fmla="*/ 1501775 h 1788160"/>
              <a:gd name="connisteX38" fmla="*/ 1214755 w 1323975"/>
              <a:gd name="connsiteY38" fmla="*/ 1432560 h 1788160"/>
              <a:gd name="connisteX39" fmla="*/ 1214755 w 1323975"/>
              <a:gd name="connsiteY39" fmla="*/ 1363345 h 1788160"/>
              <a:gd name="connisteX40" fmla="*/ 1195070 w 1323975"/>
              <a:gd name="connsiteY40" fmla="*/ 1294130 h 1788160"/>
              <a:gd name="connisteX41" fmla="*/ 1185545 w 1323975"/>
              <a:gd name="connsiteY41" fmla="*/ 1224915 h 1788160"/>
              <a:gd name="connisteX42" fmla="*/ 1205230 w 1323975"/>
              <a:gd name="connsiteY42" fmla="*/ 1155700 h 1788160"/>
              <a:gd name="connisteX43" fmla="*/ 1224915 w 1323975"/>
              <a:gd name="connsiteY43" fmla="*/ 1086485 h 1788160"/>
              <a:gd name="connisteX44" fmla="*/ 1254760 w 1323975"/>
              <a:gd name="connsiteY44" fmla="*/ 1017270 h 1788160"/>
              <a:gd name="connisteX45" fmla="*/ 1283970 w 1323975"/>
              <a:gd name="connsiteY45" fmla="*/ 948690 h 1788160"/>
              <a:gd name="connisteX46" fmla="*/ 1313815 w 1323975"/>
              <a:gd name="connsiteY46" fmla="*/ 879475 h 1788160"/>
              <a:gd name="connisteX47" fmla="*/ 1323975 w 1323975"/>
              <a:gd name="connsiteY47" fmla="*/ 810260 h 1788160"/>
              <a:gd name="connisteX48" fmla="*/ 1283970 w 1323975"/>
              <a:gd name="connsiteY48" fmla="*/ 741045 h 1788160"/>
              <a:gd name="connisteX49" fmla="*/ 1214755 w 1323975"/>
              <a:gd name="connsiteY49" fmla="*/ 691515 h 1788160"/>
              <a:gd name="connisteX50" fmla="*/ 1175385 w 1323975"/>
              <a:gd name="connsiteY50" fmla="*/ 622300 h 1788160"/>
              <a:gd name="connisteX51" fmla="*/ 1146175 w 1323975"/>
              <a:gd name="connsiteY51" fmla="*/ 553085 h 1788160"/>
              <a:gd name="connisteX52" fmla="*/ 1146175 w 1323975"/>
              <a:gd name="connsiteY52" fmla="*/ 483870 h 1788160"/>
              <a:gd name="connisteX53" fmla="*/ 1146175 w 1323975"/>
              <a:gd name="connsiteY53" fmla="*/ 414655 h 1788160"/>
              <a:gd name="connisteX54" fmla="*/ 1116330 w 1323975"/>
              <a:gd name="connsiteY54" fmla="*/ 345440 h 1788160"/>
              <a:gd name="connisteX55" fmla="*/ 1066800 w 1323975"/>
              <a:gd name="connsiteY55" fmla="*/ 276860 h 1788160"/>
              <a:gd name="connisteX56" fmla="*/ 997585 w 1323975"/>
              <a:gd name="connsiteY56" fmla="*/ 247015 h 1788160"/>
              <a:gd name="connisteX57" fmla="*/ 928370 w 1323975"/>
              <a:gd name="connsiteY57" fmla="*/ 207645 h 1788160"/>
              <a:gd name="connisteX58" fmla="*/ 869315 w 1323975"/>
              <a:gd name="connsiteY58" fmla="*/ 138430 h 1788160"/>
              <a:gd name="connisteX59" fmla="*/ 829945 w 1323975"/>
              <a:gd name="connsiteY59" fmla="*/ 69215 h 1788160"/>
              <a:gd name="connisteX60" fmla="*/ 760730 w 1323975"/>
              <a:gd name="connsiteY60" fmla="*/ 9525 h 1788160"/>
              <a:gd name="connisteX61" fmla="*/ 691515 w 1323975"/>
              <a:gd name="connsiteY61" fmla="*/ 0 h 1788160"/>
              <a:gd name="connisteX62" fmla="*/ 622300 w 1323975"/>
              <a:gd name="connsiteY62" fmla="*/ 9525 h 1788160"/>
              <a:gd name="connisteX63" fmla="*/ 592455 w 1323975"/>
              <a:gd name="connsiteY63" fmla="*/ 49530 h 178816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Lst>
            <a:rect l="l" t="t" r="r" b="b"/>
            <a:pathLst>
              <a:path w="1323975" h="1788160">
                <a:moveTo>
                  <a:pt x="592455" y="49530"/>
                </a:moveTo>
                <a:lnTo>
                  <a:pt x="553085" y="118745"/>
                </a:lnTo>
                <a:lnTo>
                  <a:pt x="483870" y="177800"/>
                </a:lnTo>
                <a:lnTo>
                  <a:pt x="414655" y="236855"/>
                </a:lnTo>
                <a:lnTo>
                  <a:pt x="345440" y="296545"/>
                </a:lnTo>
                <a:lnTo>
                  <a:pt x="276225" y="335915"/>
                </a:lnTo>
                <a:lnTo>
                  <a:pt x="207010" y="375285"/>
                </a:lnTo>
                <a:lnTo>
                  <a:pt x="137795" y="405130"/>
                </a:lnTo>
                <a:lnTo>
                  <a:pt x="69215" y="464185"/>
                </a:lnTo>
                <a:lnTo>
                  <a:pt x="48895" y="533400"/>
                </a:lnTo>
                <a:lnTo>
                  <a:pt x="29210" y="602615"/>
                </a:lnTo>
                <a:lnTo>
                  <a:pt x="9525" y="671830"/>
                </a:lnTo>
                <a:lnTo>
                  <a:pt x="0" y="741045"/>
                </a:lnTo>
                <a:lnTo>
                  <a:pt x="0" y="810260"/>
                </a:lnTo>
                <a:lnTo>
                  <a:pt x="29210" y="879475"/>
                </a:lnTo>
                <a:lnTo>
                  <a:pt x="98425" y="938530"/>
                </a:lnTo>
                <a:lnTo>
                  <a:pt x="137795" y="1007745"/>
                </a:lnTo>
                <a:lnTo>
                  <a:pt x="158115" y="1076960"/>
                </a:lnTo>
                <a:lnTo>
                  <a:pt x="187325" y="1155700"/>
                </a:lnTo>
                <a:lnTo>
                  <a:pt x="197485" y="1224915"/>
                </a:lnTo>
                <a:lnTo>
                  <a:pt x="227330" y="1294130"/>
                </a:lnTo>
                <a:lnTo>
                  <a:pt x="236855" y="1363345"/>
                </a:lnTo>
                <a:lnTo>
                  <a:pt x="256540" y="1432560"/>
                </a:lnTo>
                <a:lnTo>
                  <a:pt x="276225" y="1501775"/>
                </a:lnTo>
                <a:lnTo>
                  <a:pt x="306070" y="1570990"/>
                </a:lnTo>
                <a:lnTo>
                  <a:pt x="355600" y="1640205"/>
                </a:lnTo>
                <a:lnTo>
                  <a:pt x="424815" y="1689100"/>
                </a:lnTo>
                <a:lnTo>
                  <a:pt x="494030" y="1718945"/>
                </a:lnTo>
                <a:lnTo>
                  <a:pt x="563245" y="1738630"/>
                </a:lnTo>
                <a:lnTo>
                  <a:pt x="631825" y="1758315"/>
                </a:lnTo>
                <a:lnTo>
                  <a:pt x="701040" y="1768475"/>
                </a:lnTo>
                <a:lnTo>
                  <a:pt x="770255" y="1788160"/>
                </a:lnTo>
                <a:lnTo>
                  <a:pt x="839470" y="1748790"/>
                </a:lnTo>
                <a:lnTo>
                  <a:pt x="908685" y="1699260"/>
                </a:lnTo>
                <a:lnTo>
                  <a:pt x="977900" y="1649730"/>
                </a:lnTo>
                <a:lnTo>
                  <a:pt x="1047115" y="1610360"/>
                </a:lnTo>
                <a:lnTo>
                  <a:pt x="1116330" y="1560830"/>
                </a:lnTo>
                <a:lnTo>
                  <a:pt x="1185545" y="1501775"/>
                </a:lnTo>
                <a:lnTo>
                  <a:pt x="1214755" y="1432560"/>
                </a:lnTo>
                <a:lnTo>
                  <a:pt x="1214755" y="1363345"/>
                </a:lnTo>
                <a:lnTo>
                  <a:pt x="1195070" y="1294130"/>
                </a:lnTo>
                <a:lnTo>
                  <a:pt x="1185545" y="1224915"/>
                </a:lnTo>
                <a:lnTo>
                  <a:pt x="1205230" y="1155700"/>
                </a:lnTo>
                <a:lnTo>
                  <a:pt x="1224915" y="1086485"/>
                </a:lnTo>
                <a:lnTo>
                  <a:pt x="1254760" y="1017270"/>
                </a:lnTo>
                <a:lnTo>
                  <a:pt x="1283970" y="948690"/>
                </a:lnTo>
                <a:lnTo>
                  <a:pt x="1313815" y="879475"/>
                </a:lnTo>
                <a:lnTo>
                  <a:pt x="1323975" y="810260"/>
                </a:lnTo>
                <a:lnTo>
                  <a:pt x="1283970" y="741045"/>
                </a:lnTo>
                <a:lnTo>
                  <a:pt x="1214755" y="691515"/>
                </a:lnTo>
                <a:lnTo>
                  <a:pt x="1175385" y="622300"/>
                </a:lnTo>
                <a:lnTo>
                  <a:pt x="1146175" y="553085"/>
                </a:lnTo>
                <a:lnTo>
                  <a:pt x="1146175" y="483870"/>
                </a:lnTo>
                <a:lnTo>
                  <a:pt x="1146175" y="414655"/>
                </a:lnTo>
                <a:lnTo>
                  <a:pt x="1116330" y="345440"/>
                </a:lnTo>
                <a:lnTo>
                  <a:pt x="1066800" y="276860"/>
                </a:lnTo>
                <a:lnTo>
                  <a:pt x="997585" y="247015"/>
                </a:lnTo>
                <a:lnTo>
                  <a:pt x="928370" y="207645"/>
                </a:lnTo>
                <a:lnTo>
                  <a:pt x="869315" y="138430"/>
                </a:lnTo>
                <a:lnTo>
                  <a:pt x="829945" y="69215"/>
                </a:lnTo>
                <a:lnTo>
                  <a:pt x="760730" y="9525"/>
                </a:lnTo>
                <a:lnTo>
                  <a:pt x="691515" y="0"/>
                </a:lnTo>
                <a:lnTo>
                  <a:pt x="622300" y="9525"/>
                </a:lnTo>
                <a:lnTo>
                  <a:pt x="592455" y="49530"/>
                </a:lnTo>
                <a:close/>
              </a:path>
            </a:pathLst>
          </a:custGeom>
          <a:blipFill rotWithShape="1">
            <a:blip r:embed="rId1"/>
            <a:tile tx="0" ty="0" sx="100000" sy="100000" flip="none" algn="tl"/>
          </a:blip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4" name="直接连接符 13"/>
          <p:cNvCxnSpPr/>
          <p:nvPr/>
        </p:nvCxnSpPr>
        <p:spPr>
          <a:xfrm flipV="1">
            <a:off x="-2540" y="162560"/>
            <a:ext cx="12197080" cy="74295"/>
          </a:xfrm>
          <a:prstGeom prst="line">
            <a:avLst/>
          </a:prstGeom>
          <a:ln w="28575" cap="rnd">
            <a:solidFill>
              <a:srgbClr val="F7ADB8">
                <a:alpha val="96000"/>
              </a:srgbClr>
            </a:solidFill>
            <a:prstDash val="dash"/>
            <a:roun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2540" y="6644005"/>
            <a:ext cx="12197080" cy="74295"/>
          </a:xfrm>
          <a:prstGeom prst="line">
            <a:avLst/>
          </a:prstGeom>
          <a:ln w="28575" cap="rnd">
            <a:solidFill>
              <a:srgbClr val="F7ADB8">
                <a:alpha val="96000"/>
              </a:srgbClr>
            </a:solidFill>
            <a:prstDash val="dash"/>
            <a:round/>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05105" y="563880"/>
            <a:ext cx="11624310" cy="521970"/>
          </a:xfrm>
          <a:prstGeom prst="rect">
            <a:avLst/>
          </a:prstGeom>
          <a:noFill/>
        </p:spPr>
        <p:txBody>
          <a:bodyPr wrap="square" rtlCol="0">
            <a:spAutoFit/>
          </a:bodyPr>
          <a:p>
            <a:r>
              <a:rPr lang="zh-CN" altLang="en-US" sz="2800"/>
              <a:t>一边</a:t>
            </a:r>
            <a:r>
              <a:rPr lang="en-US" altLang="zh-CN" sz="2800"/>
              <a:t>...</a:t>
            </a:r>
            <a:r>
              <a:rPr lang="zh-CN" altLang="en-US" sz="2800"/>
              <a:t>一边</a:t>
            </a:r>
            <a:r>
              <a:rPr lang="en-US" altLang="zh-CN" sz="2800"/>
              <a:t>...(yì biān ...yì biān ...)</a:t>
            </a:r>
            <a:endParaRPr lang="en-US" altLang="zh-CN" sz="2800"/>
          </a:p>
        </p:txBody>
      </p:sp>
      <p:sp>
        <p:nvSpPr>
          <p:cNvPr id="2" name="文本框 1"/>
          <p:cNvSpPr txBox="1"/>
          <p:nvPr/>
        </p:nvSpPr>
        <p:spPr>
          <a:xfrm>
            <a:off x="278765" y="1202055"/>
            <a:ext cx="11800205" cy="1814830"/>
          </a:xfrm>
          <a:prstGeom prst="rect">
            <a:avLst/>
          </a:prstGeom>
          <a:noFill/>
        </p:spPr>
        <p:txBody>
          <a:bodyPr wrap="square" rtlCol="0">
            <a:spAutoFit/>
          </a:bodyPr>
          <a:p>
            <a:r>
              <a:rPr lang="en-US" altLang="zh-CN" sz="2800"/>
              <a:t>This structure denotes the </a:t>
            </a:r>
            <a:r>
              <a:rPr lang="en-US" altLang="zh-CN" sz="2800">
                <a:solidFill>
                  <a:srgbClr val="FF0000"/>
                </a:solidFill>
              </a:rPr>
              <a:t>simultaneity of two ongoing actions</a:t>
            </a:r>
            <a:r>
              <a:rPr lang="en-US" altLang="zh-CN" sz="2800"/>
              <a:t>. In general, the word or phrase for the action that started earlier follows the first </a:t>
            </a:r>
            <a:r>
              <a:rPr lang="zh-CN" altLang="en-US" sz="2800"/>
              <a:t>一边</a:t>
            </a:r>
            <a:r>
              <a:rPr lang="en-US" altLang="zh-CN" sz="2800"/>
              <a:t>(</a:t>
            </a:r>
            <a:r>
              <a:rPr lang="en-US" altLang="zh-CN" sz="2800">
                <a:sym typeface="+mn-ea"/>
              </a:rPr>
              <a:t>yì biān</a:t>
            </a:r>
            <a:r>
              <a:rPr lang="en-US" altLang="zh-CN" sz="2800"/>
              <a:t>), while that for the action that started later follows the second </a:t>
            </a:r>
            <a:r>
              <a:rPr lang="zh-CN" altLang="en-US" sz="2800"/>
              <a:t>一边</a:t>
            </a:r>
            <a:r>
              <a:rPr lang="en-US" altLang="zh-CN" sz="2800"/>
              <a:t>(</a:t>
            </a:r>
            <a:r>
              <a:rPr lang="en-US" altLang="zh-CN" sz="2800">
                <a:sym typeface="+mn-ea"/>
              </a:rPr>
              <a:t>yì biān</a:t>
            </a:r>
            <a:r>
              <a:rPr lang="en-US" altLang="zh-CN" sz="2800"/>
              <a:t>).</a:t>
            </a:r>
            <a:endParaRPr lang="en-US" altLang="zh-CN" sz="2800"/>
          </a:p>
        </p:txBody>
      </p:sp>
      <p:sp>
        <p:nvSpPr>
          <p:cNvPr id="3" name="文本框 2"/>
          <p:cNvSpPr txBox="1"/>
          <p:nvPr/>
        </p:nvSpPr>
        <p:spPr>
          <a:xfrm>
            <a:off x="572770" y="3561715"/>
            <a:ext cx="9749790" cy="1999615"/>
          </a:xfrm>
          <a:prstGeom prst="rect">
            <a:avLst/>
          </a:prstGeom>
          <a:noFill/>
        </p:spPr>
        <p:txBody>
          <a:bodyPr wrap="square" rtlCol="0">
            <a:spAutoFit/>
          </a:bodyPr>
          <a:p>
            <a:r>
              <a:rPr lang="en-US" altLang="zh-CN" sz="3200"/>
              <a:t>1</a:t>
            </a:r>
            <a:r>
              <a:rPr lang="zh-CN" altLang="en-US" sz="3200"/>
              <a:t>、我们一边吃饭，一边练习说中文。</a:t>
            </a:r>
            <a:endParaRPr lang="zh-CN" altLang="en-US" sz="3200"/>
          </a:p>
          <a:p>
            <a:r>
              <a:rPr lang="en-US" altLang="zh-CN" sz="2800"/>
              <a:t>       </a:t>
            </a:r>
            <a:endParaRPr lang="en-US" altLang="zh-CN" sz="3200"/>
          </a:p>
          <a:p>
            <a:r>
              <a:rPr lang="en-US" altLang="zh-CN" sz="3200"/>
              <a:t>2</a:t>
            </a:r>
            <a:r>
              <a:rPr lang="zh-CN" altLang="en-US" sz="3200"/>
              <a:t>、他常常一边吃饭一边看电视。</a:t>
            </a:r>
            <a:endParaRPr lang="zh-CN" altLang="en-US" sz="3200"/>
          </a:p>
          <a:p>
            <a:r>
              <a:rPr lang="zh-CN" altLang="en-US" sz="3200"/>
              <a:t>      </a:t>
            </a:r>
            <a:endParaRPr lang="en-US" altLang="zh-CN" sz="2800"/>
          </a:p>
        </p:txBody>
      </p:sp>
    </p:spTree>
    <p:custDataLst>
      <p:tags r:id="rId2"/>
    </p:custData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任意多边形 9"/>
          <p:cNvSpPr/>
          <p:nvPr/>
        </p:nvSpPr>
        <p:spPr>
          <a:xfrm>
            <a:off x="8803005" y="1188085"/>
            <a:ext cx="1323975" cy="1788160"/>
          </a:xfrm>
          <a:custGeom>
            <a:avLst/>
            <a:gdLst>
              <a:gd name="connisteX0" fmla="*/ 592455 w 1323975"/>
              <a:gd name="connsiteY0" fmla="*/ 49530 h 1788160"/>
              <a:gd name="connisteX1" fmla="*/ 553085 w 1323975"/>
              <a:gd name="connsiteY1" fmla="*/ 118745 h 1788160"/>
              <a:gd name="connisteX2" fmla="*/ 483870 w 1323975"/>
              <a:gd name="connsiteY2" fmla="*/ 177800 h 1788160"/>
              <a:gd name="connisteX3" fmla="*/ 414655 w 1323975"/>
              <a:gd name="connsiteY3" fmla="*/ 236855 h 1788160"/>
              <a:gd name="connisteX4" fmla="*/ 345440 w 1323975"/>
              <a:gd name="connsiteY4" fmla="*/ 296545 h 1788160"/>
              <a:gd name="connisteX5" fmla="*/ 276225 w 1323975"/>
              <a:gd name="connsiteY5" fmla="*/ 335915 h 1788160"/>
              <a:gd name="connisteX6" fmla="*/ 207010 w 1323975"/>
              <a:gd name="connsiteY6" fmla="*/ 375285 h 1788160"/>
              <a:gd name="connisteX7" fmla="*/ 137795 w 1323975"/>
              <a:gd name="connsiteY7" fmla="*/ 405130 h 1788160"/>
              <a:gd name="connisteX8" fmla="*/ 69215 w 1323975"/>
              <a:gd name="connsiteY8" fmla="*/ 464185 h 1788160"/>
              <a:gd name="connisteX9" fmla="*/ 48895 w 1323975"/>
              <a:gd name="connsiteY9" fmla="*/ 533400 h 1788160"/>
              <a:gd name="connisteX10" fmla="*/ 29210 w 1323975"/>
              <a:gd name="connsiteY10" fmla="*/ 602615 h 1788160"/>
              <a:gd name="connisteX11" fmla="*/ 9525 w 1323975"/>
              <a:gd name="connsiteY11" fmla="*/ 671830 h 1788160"/>
              <a:gd name="connisteX12" fmla="*/ 0 w 1323975"/>
              <a:gd name="connsiteY12" fmla="*/ 741045 h 1788160"/>
              <a:gd name="connisteX13" fmla="*/ 0 w 1323975"/>
              <a:gd name="connsiteY13" fmla="*/ 810260 h 1788160"/>
              <a:gd name="connisteX14" fmla="*/ 29210 w 1323975"/>
              <a:gd name="connsiteY14" fmla="*/ 879475 h 1788160"/>
              <a:gd name="connisteX15" fmla="*/ 98425 w 1323975"/>
              <a:gd name="connsiteY15" fmla="*/ 938530 h 1788160"/>
              <a:gd name="connisteX16" fmla="*/ 137795 w 1323975"/>
              <a:gd name="connsiteY16" fmla="*/ 1007745 h 1788160"/>
              <a:gd name="connisteX17" fmla="*/ 158115 w 1323975"/>
              <a:gd name="connsiteY17" fmla="*/ 1076960 h 1788160"/>
              <a:gd name="connisteX18" fmla="*/ 187325 w 1323975"/>
              <a:gd name="connsiteY18" fmla="*/ 1155700 h 1788160"/>
              <a:gd name="connisteX19" fmla="*/ 197485 w 1323975"/>
              <a:gd name="connsiteY19" fmla="*/ 1224915 h 1788160"/>
              <a:gd name="connisteX20" fmla="*/ 227330 w 1323975"/>
              <a:gd name="connsiteY20" fmla="*/ 1294130 h 1788160"/>
              <a:gd name="connisteX21" fmla="*/ 236855 w 1323975"/>
              <a:gd name="connsiteY21" fmla="*/ 1363345 h 1788160"/>
              <a:gd name="connisteX22" fmla="*/ 256540 w 1323975"/>
              <a:gd name="connsiteY22" fmla="*/ 1432560 h 1788160"/>
              <a:gd name="connisteX23" fmla="*/ 276225 w 1323975"/>
              <a:gd name="connsiteY23" fmla="*/ 1501775 h 1788160"/>
              <a:gd name="connisteX24" fmla="*/ 306070 w 1323975"/>
              <a:gd name="connsiteY24" fmla="*/ 1570990 h 1788160"/>
              <a:gd name="connisteX25" fmla="*/ 355600 w 1323975"/>
              <a:gd name="connsiteY25" fmla="*/ 1640205 h 1788160"/>
              <a:gd name="connisteX26" fmla="*/ 424815 w 1323975"/>
              <a:gd name="connsiteY26" fmla="*/ 1689100 h 1788160"/>
              <a:gd name="connisteX27" fmla="*/ 494030 w 1323975"/>
              <a:gd name="connsiteY27" fmla="*/ 1718945 h 1788160"/>
              <a:gd name="connisteX28" fmla="*/ 563245 w 1323975"/>
              <a:gd name="connsiteY28" fmla="*/ 1738630 h 1788160"/>
              <a:gd name="connisteX29" fmla="*/ 631825 w 1323975"/>
              <a:gd name="connsiteY29" fmla="*/ 1758315 h 1788160"/>
              <a:gd name="connisteX30" fmla="*/ 701040 w 1323975"/>
              <a:gd name="connsiteY30" fmla="*/ 1768475 h 1788160"/>
              <a:gd name="connisteX31" fmla="*/ 770255 w 1323975"/>
              <a:gd name="connsiteY31" fmla="*/ 1788160 h 1788160"/>
              <a:gd name="connisteX32" fmla="*/ 839470 w 1323975"/>
              <a:gd name="connsiteY32" fmla="*/ 1748790 h 1788160"/>
              <a:gd name="connisteX33" fmla="*/ 908685 w 1323975"/>
              <a:gd name="connsiteY33" fmla="*/ 1699260 h 1788160"/>
              <a:gd name="connisteX34" fmla="*/ 977900 w 1323975"/>
              <a:gd name="connsiteY34" fmla="*/ 1649730 h 1788160"/>
              <a:gd name="connisteX35" fmla="*/ 1047115 w 1323975"/>
              <a:gd name="connsiteY35" fmla="*/ 1610360 h 1788160"/>
              <a:gd name="connisteX36" fmla="*/ 1116330 w 1323975"/>
              <a:gd name="connsiteY36" fmla="*/ 1560830 h 1788160"/>
              <a:gd name="connisteX37" fmla="*/ 1185545 w 1323975"/>
              <a:gd name="connsiteY37" fmla="*/ 1501775 h 1788160"/>
              <a:gd name="connisteX38" fmla="*/ 1214755 w 1323975"/>
              <a:gd name="connsiteY38" fmla="*/ 1432560 h 1788160"/>
              <a:gd name="connisteX39" fmla="*/ 1214755 w 1323975"/>
              <a:gd name="connsiteY39" fmla="*/ 1363345 h 1788160"/>
              <a:gd name="connisteX40" fmla="*/ 1195070 w 1323975"/>
              <a:gd name="connsiteY40" fmla="*/ 1294130 h 1788160"/>
              <a:gd name="connisteX41" fmla="*/ 1185545 w 1323975"/>
              <a:gd name="connsiteY41" fmla="*/ 1224915 h 1788160"/>
              <a:gd name="connisteX42" fmla="*/ 1205230 w 1323975"/>
              <a:gd name="connsiteY42" fmla="*/ 1155700 h 1788160"/>
              <a:gd name="connisteX43" fmla="*/ 1224915 w 1323975"/>
              <a:gd name="connsiteY43" fmla="*/ 1086485 h 1788160"/>
              <a:gd name="connisteX44" fmla="*/ 1254760 w 1323975"/>
              <a:gd name="connsiteY44" fmla="*/ 1017270 h 1788160"/>
              <a:gd name="connisteX45" fmla="*/ 1283970 w 1323975"/>
              <a:gd name="connsiteY45" fmla="*/ 948690 h 1788160"/>
              <a:gd name="connisteX46" fmla="*/ 1313815 w 1323975"/>
              <a:gd name="connsiteY46" fmla="*/ 879475 h 1788160"/>
              <a:gd name="connisteX47" fmla="*/ 1323975 w 1323975"/>
              <a:gd name="connsiteY47" fmla="*/ 810260 h 1788160"/>
              <a:gd name="connisteX48" fmla="*/ 1283970 w 1323975"/>
              <a:gd name="connsiteY48" fmla="*/ 741045 h 1788160"/>
              <a:gd name="connisteX49" fmla="*/ 1214755 w 1323975"/>
              <a:gd name="connsiteY49" fmla="*/ 691515 h 1788160"/>
              <a:gd name="connisteX50" fmla="*/ 1175385 w 1323975"/>
              <a:gd name="connsiteY50" fmla="*/ 622300 h 1788160"/>
              <a:gd name="connisteX51" fmla="*/ 1146175 w 1323975"/>
              <a:gd name="connsiteY51" fmla="*/ 553085 h 1788160"/>
              <a:gd name="connisteX52" fmla="*/ 1146175 w 1323975"/>
              <a:gd name="connsiteY52" fmla="*/ 483870 h 1788160"/>
              <a:gd name="connisteX53" fmla="*/ 1146175 w 1323975"/>
              <a:gd name="connsiteY53" fmla="*/ 414655 h 1788160"/>
              <a:gd name="connisteX54" fmla="*/ 1116330 w 1323975"/>
              <a:gd name="connsiteY54" fmla="*/ 345440 h 1788160"/>
              <a:gd name="connisteX55" fmla="*/ 1066800 w 1323975"/>
              <a:gd name="connsiteY55" fmla="*/ 276860 h 1788160"/>
              <a:gd name="connisteX56" fmla="*/ 997585 w 1323975"/>
              <a:gd name="connsiteY56" fmla="*/ 247015 h 1788160"/>
              <a:gd name="connisteX57" fmla="*/ 928370 w 1323975"/>
              <a:gd name="connsiteY57" fmla="*/ 207645 h 1788160"/>
              <a:gd name="connisteX58" fmla="*/ 869315 w 1323975"/>
              <a:gd name="connsiteY58" fmla="*/ 138430 h 1788160"/>
              <a:gd name="connisteX59" fmla="*/ 829945 w 1323975"/>
              <a:gd name="connsiteY59" fmla="*/ 69215 h 1788160"/>
              <a:gd name="connisteX60" fmla="*/ 760730 w 1323975"/>
              <a:gd name="connsiteY60" fmla="*/ 9525 h 1788160"/>
              <a:gd name="connisteX61" fmla="*/ 691515 w 1323975"/>
              <a:gd name="connsiteY61" fmla="*/ 0 h 1788160"/>
              <a:gd name="connisteX62" fmla="*/ 622300 w 1323975"/>
              <a:gd name="connsiteY62" fmla="*/ 9525 h 1788160"/>
              <a:gd name="connisteX63" fmla="*/ 592455 w 1323975"/>
              <a:gd name="connsiteY63" fmla="*/ 49530 h 178816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Lst>
            <a:rect l="l" t="t" r="r" b="b"/>
            <a:pathLst>
              <a:path w="1323975" h="1788160">
                <a:moveTo>
                  <a:pt x="592455" y="49530"/>
                </a:moveTo>
                <a:lnTo>
                  <a:pt x="553085" y="118745"/>
                </a:lnTo>
                <a:lnTo>
                  <a:pt x="483870" y="177800"/>
                </a:lnTo>
                <a:lnTo>
                  <a:pt x="414655" y="236855"/>
                </a:lnTo>
                <a:lnTo>
                  <a:pt x="345440" y="296545"/>
                </a:lnTo>
                <a:lnTo>
                  <a:pt x="276225" y="335915"/>
                </a:lnTo>
                <a:lnTo>
                  <a:pt x="207010" y="375285"/>
                </a:lnTo>
                <a:lnTo>
                  <a:pt x="137795" y="405130"/>
                </a:lnTo>
                <a:lnTo>
                  <a:pt x="69215" y="464185"/>
                </a:lnTo>
                <a:lnTo>
                  <a:pt x="48895" y="533400"/>
                </a:lnTo>
                <a:lnTo>
                  <a:pt x="29210" y="602615"/>
                </a:lnTo>
                <a:lnTo>
                  <a:pt x="9525" y="671830"/>
                </a:lnTo>
                <a:lnTo>
                  <a:pt x="0" y="741045"/>
                </a:lnTo>
                <a:lnTo>
                  <a:pt x="0" y="810260"/>
                </a:lnTo>
                <a:lnTo>
                  <a:pt x="29210" y="879475"/>
                </a:lnTo>
                <a:lnTo>
                  <a:pt x="98425" y="938530"/>
                </a:lnTo>
                <a:lnTo>
                  <a:pt x="137795" y="1007745"/>
                </a:lnTo>
                <a:lnTo>
                  <a:pt x="158115" y="1076960"/>
                </a:lnTo>
                <a:lnTo>
                  <a:pt x="187325" y="1155700"/>
                </a:lnTo>
                <a:lnTo>
                  <a:pt x="197485" y="1224915"/>
                </a:lnTo>
                <a:lnTo>
                  <a:pt x="227330" y="1294130"/>
                </a:lnTo>
                <a:lnTo>
                  <a:pt x="236855" y="1363345"/>
                </a:lnTo>
                <a:lnTo>
                  <a:pt x="256540" y="1432560"/>
                </a:lnTo>
                <a:lnTo>
                  <a:pt x="276225" y="1501775"/>
                </a:lnTo>
                <a:lnTo>
                  <a:pt x="306070" y="1570990"/>
                </a:lnTo>
                <a:lnTo>
                  <a:pt x="355600" y="1640205"/>
                </a:lnTo>
                <a:lnTo>
                  <a:pt x="424815" y="1689100"/>
                </a:lnTo>
                <a:lnTo>
                  <a:pt x="494030" y="1718945"/>
                </a:lnTo>
                <a:lnTo>
                  <a:pt x="563245" y="1738630"/>
                </a:lnTo>
                <a:lnTo>
                  <a:pt x="631825" y="1758315"/>
                </a:lnTo>
                <a:lnTo>
                  <a:pt x="701040" y="1768475"/>
                </a:lnTo>
                <a:lnTo>
                  <a:pt x="770255" y="1788160"/>
                </a:lnTo>
                <a:lnTo>
                  <a:pt x="839470" y="1748790"/>
                </a:lnTo>
                <a:lnTo>
                  <a:pt x="908685" y="1699260"/>
                </a:lnTo>
                <a:lnTo>
                  <a:pt x="977900" y="1649730"/>
                </a:lnTo>
                <a:lnTo>
                  <a:pt x="1047115" y="1610360"/>
                </a:lnTo>
                <a:lnTo>
                  <a:pt x="1116330" y="1560830"/>
                </a:lnTo>
                <a:lnTo>
                  <a:pt x="1185545" y="1501775"/>
                </a:lnTo>
                <a:lnTo>
                  <a:pt x="1214755" y="1432560"/>
                </a:lnTo>
                <a:lnTo>
                  <a:pt x="1214755" y="1363345"/>
                </a:lnTo>
                <a:lnTo>
                  <a:pt x="1195070" y="1294130"/>
                </a:lnTo>
                <a:lnTo>
                  <a:pt x="1185545" y="1224915"/>
                </a:lnTo>
                <a:lnTo>
                  <a:pt x="1205230" y="1155700"/>
                </a:lnTo>
                <a:lnTo>
                  <a:pt x="1224915" y="1086485"/>
                </a:lnTo>
                <a:lnTo>
                  <a:pt x="1254760" y="1017270"/>
                </a:lnTo>
                <a:lnTo>
                  <a:pt x="1283970" y="948690"/>
                </a:lnTo>
                <a:lnTo>
                  <a:pt x="1313815" y="879475"/>
                </a:lnTo>
                <a:lnTo>
                  <a:pt x="1323975" y="810260"/>
                </a:lnTo>
                <a:lnTo>
                  <a:pt x="1283970" y="741045"/>
                </a:lnTo>
                <a:lnTo>
                  <a:pt x="1214755" y="691515"/>
                </a:lnTo>
                <a:lnTo>
                  <a:pt x="1175385" y="622300"/>
                </a:lnTo>
                <a:lnTo>
                  <a:pt x="1146175" y="553085"/>
                </a:lnTo>
                <a:lnTo>
                  <a:pt x="1146175" y="483870"/>
                </a:lnTo>
                <a:lnTo>
                  <a:pt x="1146175" y="414655"/>
                </a:lnTo>
                <a:lnTo>
                  <a:pt x="1116330" y="345440"/>
                </a:lnTo>
                <a:lnTo>
                  <a:pt x="1066800" y="276860"/>
                </a:lnTo>
                <a:lnTo>
                  <a:pt x="997585" y="247015"/>
                </a:lnTo>
                <a:lnTo>
                  <a:pt x="928370" y="207645"/>
                </a:lnTo>
                <a:lnTo>
                  <a:pt x="869315" y="138430"/>
                </a:lnTo>
                <a:lnTo>
                  <a:pt x="829945" y="69215"/>
                </a:lnTo>
                <a:lnTo>
                  <a:pt x="760730" y="9525"/>
                </a:lnTo>
                <a:lnTo>
                  <a:pt x="691515" y="0"/>
                </a:lnTo>
                <a:lnTo>
                  <a:pt x="622300" y="9525"/>
                </a:lnTo>
                <a:lnTo>
                  <a:pt x="592455" y="49530"/>
                </a:lnTo>
                <a:close/>
              </a:path>
            </a:pathLst>
          </a:custGeom>
          <a:blipFill rotWithShape="1">
            <a:blip r:embed="rId1"/>
            <a:tile tx="0" ty="0" sx="100000" sy="100000" flip="none" algn="tl"/>
          </a:blip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4" name="直接连接符 13"/>
          <p:cNvCxnSpPr/>
          <p:nvPr/>
        </p:nvCxnSpPr>
        <p:spPr>
          <a:xfrm flipV="1">
            <a:off x="-2540" y="162560"/>
            <a:ext cx="12197080" cy="74295"/>
          </a:xfrm>
          <a:prstGeom prst="line">
            <a:avLst/>
          </a:prstGeom>
          <a:ln w="28575" cap="rnd">
            <a:solidFill>
              <a:srgbClr val="F7ADB8">
                <a:alpha val="96000"/>
              </a:srgbClr>
            </a:solidFill>
            <a:prstDash val="dash"/>
            <a:roun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2540" y="6644005"/>
            <a:ext cx="12197080" cy="74295"/>
          </a:xfrm>
          <a:prstGeom prst="line">
            <a:avLst/>
          </a:prstGeom>
          <a:ln w="28575" cap="rnd">
            <a:solidFill>
              <a:srgbClr val="F7ADB8">
                <a:alpha val="96000"/>
              </a:srgbClr>
            </a:solidFill>
            <a:prstDash val="dash"/>
            <a:round/>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05105" y="563880"/>
            <a:ext cx="11624310" cy="521970"/>
          </a:xfrm>
          <a:prstGeom prst="rect">
            <a:avLst/>
          </a:prstGeom>
          <a:noFill/>
        </p:spPr>
        <p:txBody>
          <a:bodyPr wrap="square" rtlCol="0">
            <a:spAutoFit/>
          </a:bodyPr>
          <a:p>
            <a:r>
              <a:rPr lang="zh-CN" altLang="en-US" sz="2800"/>
              <a:t>一边</a:t>
            </a:r>
            <a:r>
              <a:rPr lang="en-US" altLang="zh-CN" sz="2800"/>
              <a:t>...</a:t>
            </a:r>
            <a:r>
              <a:rPr lang="zh-CN" altLang="en-US" sz="2800"/>
              <a:t>一边</a:t>
            </a:r>
            <a:r>
              <a:rPr lang="en-US" altLang="zh-CN" sz="2800"/>
              <a:t>...(yì biān ...yì biān ...)</a:t>
            </a:r>
            <a:endParaRPr lang="en-US" altLang="zh-CN" sz="2800"/>
          </a:p>
        </p:txBody>
      </p:sp>
      <p:sp>
        <p:nvSpPr>
          <p:cNvPr id="2" name="文本框 1"/>
          <p:cNvSpPr txBox="1"/>
          <p:nvPr/>
        </p:nvSpPr>
        <p:spPr>
          <a:xfrm>
            <a:off x="278765" y="1202055"/>
            <a:ext cx="11800205" cy="1383665"/>
          </a:xfrm>
          <a:prstGeom prst="rect">
            <a:avLst/>
          </a:prstGeom>
          <a:noFill/>
        </p:spPr>
        <p:txBody>
          <a:bodyPr wrap="square" rtlCol="0">
            <a:spAutoFit/>
          </a:bodyPr>
          <a:p>
            <a:r>
              <a:rPr lang="en-US" altLang="zh-CN" sz="2800"/>
              <a:t>Generally, the verb that follows the </a:t>
            </a:r>
            <a:r>
              <a:rPr lang="en-US" altLang="zh-CN" sz="2800">
                <a:solidFill>
                  <a:srgbClr val="FF0000"/>
                </a:solidFill>
              </a:rPr>
              <a:t>first </a:t>
            </a:r>
            <a:r>
              <a:rPr lang="zh-CN" altLang="en-US" sz="2800"/>
              <a:t>一边</a:t>
            </a:r>
            <a:r>
              <a:rPr lang="en-US" altLang="zh-CN" sz="2800"/>
              <a:t>(</a:t>
            </a:r>
            <a:r>
              <a:rPr lang="en-US" altLang="zh-CN" sz="2800">
                <a:sym typeface="+mn-ea"/>
              </a:rPr>
              <a:t>yì biān</a:t>
            </a:r>
            <a:r>
              <a:rPr lang="en-US" altLang="zh-CN" sz="2800"/>
              <a:t>) indicates the </a:t>
            </a:r>
            <a:r>
              <a:rPr lang="en-US" altLang="zh-CN" sz="2800">
                <a:solidFill>
                  <a:srgbClr val="FF0000"/>
                </a:solidFill>
              </a:rPr>
              <a:t>principal action</a:t>
            </a:r>
            <a:r>
              <a:rPr lang="en-US" altLang="zh-CN" sz="2800"/>
              <a:t> for the moment, while the one that follows the </a:t>
            </a:r>
            <a:r>
              <a:rPr lang="en-US" altLang="zh-CN" sz="2800">
                <a:solidFill>
                  <a:srgbClr val="FF0000"/>
                </a:solidFill>
              </a:rPr>
              <a:t>second</a:t>
            </a:r>
            <a:endParaRPr lang="en-US" altLang="zh-CN" sz="2800">
              <a:solidFill>
                <a:srgbClr val="FF0000"/>
              </a:solidFill>
            </a:endParaRPr>
          </a:p>
          <a:p>
            <a:r>
              <a:rPr lang="en-US" altLang="zh-CN" sz="2800"/>
              <a:t> </a:t>
            </a:r>
            <a:r>
              <a:rPr lang="zh-CN" altLang="en-US" sz="2800"/>
              <a:t>一边</a:t>
            </a:r>
            <a:r>
              <a:rPr lang="en-US" altLang="zh-CN" sz="2800"/>
              <a:t>(</a:t>
            </a:r>
            <a:r>
              <a:rPr lang="en-US" altLang="zh-CN" sz="2800">
                <a:sym typeface="+mn-ea"/>
              </a:rPr>
              <a:t>yì biān</a:t>
            </a:r>
            <a:r>
              <a:rPr lang="en-US" altLang="zh-CN" sz="2800"/>
              <a:t>) denotes an </a:t>
            </a:r>
            <a:r>
              <a:rPr lang="en-US" altLang="zh-CN" sz="2800">
                <a:solidFill>
                  <a:srgbClr val="FF0000"/>
                </a:solidFill>
              </a:rPr>
              <a:t>accompanying action</a:t>
            </a:r>
            <a:r>
              <a:rPr lang="en-US" altLang="zh-CN" sz="2800"/>
              <a:t>.</a:t>
            </a:r>
            <a:endParaRPr lang="en-US" altLang="zh-CN" sz="2800"/>
          </a:p>
        </p:txBody>
      </p:sp>
      <p:sp>
        <p:nvSpPr>
          <p:cNvPr id="3" name="文本框 2"/>
          <p:cNvSpPr txBox="1"/>
          <p:nvPr/>
        </p:nvSpPr>
        <p:spPr>
          <a:xfrm>
            <a:off x="478790" y="3261360"/>
            <a:ext cx="9580245" cy="1999615"/>
          </a:xfrm>
          <a:prstGeom prst="rect">
            <a:avLst/>
          </a:prstGeom>
          <a:noFill/>
        </p:spPr>
        <p:txBody>
          <a:bodyPr wrap="square" rtlCol="0">
            <a:spAutoFit/>
          </a:bodyPr>
          <a:p>
            <a:r>
              <a:rPr lang="en-US" altLang="zh-CN" sz="3200"/>
              <a:t>3</a:t>
            </a:r>
            <a:r>
              <a:rPr lang="zh-CN" altLang="en-US" sz="3200"/>
              <a:t>、我一边洗澡一边唱歌。</a:t>
            </a:r>
            <a:endParaRPr lang="zh-CN" altLang="en-US" sz="3200"/>
          </a:p>
          <a:p>
            <a:r>
              <a:rPr lang="en-US" altLang="zh-CN" sz="2800"/>
              <a:t>       </a:t>
            </a:r>
            <a:endParaRPr lang="en-US" altLang="zh-CN" sz="3200"/>
          </a:p>
          <a:p>
            <a:r>
              <a:rPr lang="en-US" altLang="zh-CN" sz="3200"/>
              <a:t>4</a:t>
            </a:r>
            <a:r>
              <a:rPr lang="zh-CN" altLang="en-US" sz="3200"/>
              <a:t>、我妹妹喜欢一边看书一边听音乐。</a:t>
            </a:r>
            <a:endParaRPr lang="zh-CN" altLang="en-US" sz="3200"/>
          </a:p>
          <a:p>
            <a:r>
              <a:rPr lang="zh-CN" altLang="en-US" sz="3200"/>
              <a:t>      </a:t>
            </a:r>
            <a:endParaRPr lang="en-US" altLang="zh-CN" sz="2800"/>
          </a:p>
        </p:txBody>
      </p:sp>
    </p:spTree>
    <p:custDataLst>
      <p:tags r:id="rId2"/>
    </p:custData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已 经</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以 前</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午 饭</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1 (7)"/>
          <p:cNvPicPr>
            <a:picLocks noChangeAspect="1"/>
          </p:cNvPicPr>
          <p:nvPr/>
        </p:nvPicPr>
        <p:blipFill>
          <a:blip r:embed="rId1"/>
          <a:stretch>
            <a:fillRect/>
          </a:stretch>
        </p:blipFill>
        <p:spPr>
          <a:xfrm>
            <a:off x="337185" y="4620895"/>
            <a:ext cx="1776095" cy="1791970"/>
          </a:xfrm>
          <a:prstGeom prst="rect">
            <a:avLst/>
          </a:prstGeom>
        </p:spPr>
      </p:pic>
      <p:cxnSp>
        <p:nvCxnSpPr>
          <p:cNvPr id="14" name="直接连接符 13"/>
          <p:cNvCxnSpPr/>
          <p:nvPr/>
        </p:nvCxnSpPr>
        <p:spPr>
          <a:xfrm flipV="1">
            <a:off x="-2540" y="162560"/>
            <a:ext cx="12197080" cy="74295"/>
          </a:xfrm>
          <a:prstGeom prst="line">
            <a:avLst/>
          </a:prstGeom>
          <a:ln w="28575" cap="rnd">
            <a:solidFill>
              <a:srgbClr val="F7ADB8">
                <a:alpha val="96000"/>
              </a:srgbClr>
            </a:solidFill>
            <a:prstDash val="dash"/>
            <a:roun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2540" y="6644005"/>
            <a:ext cx="12197080" cy="74295"/>
          </a:xfrm>
          <a:prstGeom prst="line">
            <a:avLst/>
          </a:prstGeom>
          <a:ln w="28575" cap="rnd">
            <a:solidFill>
              <a:srgbClr val="F7ADB8">
                <a:alpha val="96000"/>
              </a:srgbClr>
            </a:solidFill>
            <a:prstDash val="dash"/>
            <a:round/>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670300" y="4842510"/>
            <a:ext cx="6557010" cy="645160"/>
          </a:xfrm>
          <a:prstGeom prst="rect">
            <a:avLst/>
          </a:prstGeom>
          <a:noFill/>
        </p:spPr>
        <p:txBody>
          <a:bodyPr wrap="square" rtlCol="0">
            <a:spAutoFit/>
          </a:bodyPr>
          <a:p>
            <a:r>
              <a:rPr lang="zh-CN" altLang="en-US" sz="3600"/>
              <a:t>同学们在餐厅吃午饭。</a:t>
            </a:r>
            <a:endParaRPr lang="zh-CN" altLang="en-US" sz="3600"/>
          </a:p>
        </p:txBody>
      </p:sp>
      <p:pic>
        <p:nvPicPr>
          <p:cNvPr id="4" name="图片 3"/>
          <p:cNvPicPr>
            <a:picLocks noChangeAspect="1"/>
          </p:cNvPicPr>
          <p:nvPr/>
        </p:nvPicPr>
        <p:blipFill>
          <a:blip r:embed="rId2"/>
          <a:stretch>
            <a:fillRect/>
          </a:stretch>
        </p:blipFill>
        <p:spPr>
          <a:xfrm>
            <a:off x="3011170" y="608330"/>
            <a:ext cx="5556250" cy="3463290"/>
          </a:xfrm>
          <a:prstGeom prst="rect">
            <a:avLst/>
          </a:prstGeom>
        </p:spPr>
      </p:pic>
    </p:spTree>
    <p:custDataLst>
      <p:tags r:id="rId3"/>
    </p:custData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4909185" y="2136140"/>
            <a:ext cx="736346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一</a:t>
            </a:r>
            <a:r>
              <a:rPr lang="zh-CN" altLang="en-US" sz="9600">
                <a:solidFill>
                  <a:schemeClr val="accent1">
                    <a:lumMod val="10000"/>
                  </a:schemeClr>
                </a:solidFill>
                <a:sym typeface="+mn-ea"/>
              </a:rPr>
              <a:t>篇日记</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新</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67310"/>
            <a:ext cx="12351385" cy="6946265"/>
          </a:xfrm>
          <a:prstGeom prst="rect">
            <a:avLst/>
          </a:prstGeom>
        </p:spPr>
      </p:pic>
      <p:sp>
        <p:nvSpPr>
          <p:cNvPr id="3" name="文本框 2"/>
          <p:cNvSpPr txBox="1"/>
          <p:nvPr/>
        </p:nvSpPr>
        <p:spPr>
          <a:xfrm>
            <a:off x="6147435" y="1918335"/>
            <a:ext cx="456311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就</a:t>
            </a:r>
            <a:endParaRPr lang="zh-CN" altLang="en-US" sz="960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教 室</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以 后</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起 床</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4" name="直接连接符 13"/>
          <p:cNvCxnSpPr/>
          <p:nvPr/>
        </p:nvCxnSpPr>
        <p:spPr>
          <a:xfrm flipV="1">
            <a:off x="-2540" y="162560"/>
            <a:ext cx="12197080" cy="74295"/>
          </a:xfrm>
          <a:prstGeom prst="line">
            <a:avLst/>
          </a:prstGeom>
          <a:ln w="28575" cap="rnd">
            <a:solidFill>
              <a:srgbClr val="F7ADB8">
                <a:alpha val="96000"/>
              </a:srgbClr>
            </a:solidFill>
            <a:prstDash val="dash"/>
            <a:roun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2540" y="6644005"/>
            <a:ext cx="12197080" cy="74295"/>
          </a:xfrm>
          <a:prstGeom prst="line">
            <a:avLst/>
          </a:prstGeom>
          <a:ln w="28575" cap="rnd">
            <a:solidFill>
              <a:srgbClr val="F7ADB8">
                <a:alpha val="96000"/>
              </a:srgbClr>
            </a:solidFill>
            <a:prstDash val="dash"/>
            <a:round/>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274060" y="4672330"/>
            <a:ext cx="6199505" cy="645160"/>
          </a:xfrm>
          <a:prstGeom prst="rect">
            <a:avLst/>
          </a:prstGeom>
          <a:noFill/>
        </p:spPr>
        <p:txBody>
          <a:bodyPr wrap="square" rtlCol="0">
            <a:spAutoFit/>
          </a:bodyPr>
          <a:p>
            <a:r>
              <a:rPr lang="zh-CN" altLang="en-US" sz="3600"/>
              <a:t>学生已经起床去上课了。</a:t>
            </a:r>
            <a:endParaRPr lang="zh-CN" altLang="en-US" sz="3600"/>
          </a:p>
        </p:txBody>
      </p:sp>
      <p:pic>
        <p:nvPicPr>
          <p:cNvPr id="5" name="图片 4"/>
          <p:cNvPicPr>
            <a:picLocks noChangeAspect="1"/>
          </p:cNvPicPr>
          <p:nvPr/>
        </p:nvPicPr>
        <p:blipFill>
          <a:blip r:embed="rId1"/>
          <a:stretch>
            <a:fillRect/>
          </a:stretch>
        </p:blipFill>
        <p:spPr>
          <a:xfrm>
            <a:off x="1943100" y="1096010"/>
            <a:ext cx="3714115" cy="2781935"/>
          </a:xfrm>
          <a:prstGeom prst="rect">
            <a:avLst/>
          </a:prstGeom>
        </p:spPr>
      </p:pic>
      <p:pic>
        <p:nvPicPr>
          <p:cNvPr id="6" name="图片 5"/>
          <p:cNvPicPr>
            <a:picLocks noChangeAspect="1"/>
          </p:cNvPicPr>
          <p:nvPr/>
        </p:nvPicPr>
        <p:blipFill>
          <a:blip r:embed="rId2"/>
          <a:stretch>
            <a:fillRect/>
          </a:stretch>
        </p:blipFill>
        <p:spPr>
          <a:xfrm>
            <a:off x="7063740" y="1096010"/>
            <a:ext cx="2828925" cy="2842260"/>
          </a:xfrm>
          <a:prstGeom prst="rect">
            <a:avLst/>
          </a:prstGeom>
        </p:spPr>
      </p:pic>
    </p:spTree>
    <p:custDataLst>
      <p:tags r:id="rId3"/>
    </p:custData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任意多边形 9"/>
          <p:cNvSpPr/>
          <p:nvPr/>
        </p:nvSpPr>
        <p:spPr>
          <a:xfrm>
            <a:off x="8803005" y="1188085"/>
            <a:ext cx="1323975" cy="1788160"/>
          </a:xfrm>
          <a:custGeom>
            <a:avLst/>
            <a:gdLst>
              <a:gd name="connisteX0" fmla="*/ 592455 w 1323975"/>
              <a:gd name="connsiteY0" fmla="*/ 49530 h 1788160"/>
              <a:gd name="connisteX1" fmla="*/ 553085 w 1323975"/>
              <a:gd name="connsiteY1" fmla="*/ 118745 h 1788160"/>
              <a:gd name="connisteX2" fmla="*/ 483870 w 1323975"/>
              <a:gd name="connsiteY2" fmla="*/ 177800 h 1788160"/>
              <a:gd name="connisteX3" fmla="*/ 414655 w 1323975"/>
              <a:gd name="connsiteY3" fmla="*/ 236855 h 1788160"/>
              <a:gd name="connisteX4" fmla="*/ 345440 w 1323975"/>
              <a:gd name="connsiteY4" fmla="*/ 296545 h 1788160"/>
              <a:gd name="connisteX5" fmla="*/ 276225 w 1323975"/>
              <a:gd name="connsiteY5" fmla="*/ 335915 h 1788160"/>
              <a:gd name="connisteX6" fmla="*/ 207010 w 1323975"/>
              <a:gd name="connsiteY6" fmla="*/ 375285 h 1788160"/>
              <a:gd name="connisteX7" fmla="*/ 137795 w 1323975"/>
              <a:gd name="connsiteY7" fmla="*/ 405130 h 1788160"/>
              <a:gd name="connisteX8" fmla="*/ 69215 w 1323975"/>
              <a:gd name="connsiteY8" fmla="*/ 464185 h 1788160"/>
              <a:gd name="connisteX9" fmla="*/ 48895 w 1323975"/>
              <a:gd name="connsiteY9" fmla="*/ 533400 h 1788160"/>
              <a:gd name="connisteX10" fmla="*/ 29210 w 1323975"/>
              <a:gd name="connsiteY10" fmla="*/ 602615 h 1788160"/>
              <a:gd name="connisteX11" fmla="*/ 9525 w 1323975"/>
              <a:gd name="connsiteY11" fmla="*/ 671830 h 1788160"/>
              <a:gd name="connisteX12" fmla="*/ 0 w 1323975"/>
              <a:gd name="connsiteY12" fmla="*/ 741045 h 1788160"/>
              <a:gd name="connisteX13" fmla="*/ 0 w 1323975"/>
              <a:gd name="connsiteY13" fmla="*/ 810260 h 1788160"/>
              <a:gd name="connisteX14" fmla="*/ 29210 w 1323975"/>
              <a:gd name="connsiteY14" fmla="*/ 879475 h 1788160"/>
              <a:gd name="connisteX15" fmla="*/ 98425 w 1323975"/>
              <a:gd name="connsiteY15" fmla="*/ 938530 h 1788160"/>
              <a:gd name="connisteX16" fmla="*/ 137795 w 1323975"/>
              <a:gd name="connsiteY16" fmla="*/ 1007745 h 1788160"/>
              <a:gd name="connisteX17" fmla="*/ 158115 w 1323975"/>
              <a:gd name="connsiteY17" fmla="*/ 1076960 h 1788160"/>
              <a:gd name="connisteX18" fmla="*/ 187325 w 1323975"/>
              <a:gd name="connsiteY18" fmla="*/ 1155700 h 1788160"/>
              <a:gd name="connisteX19" fmla="*/ 197485 w 1323975"/>
              <a:gd name="connsiteY19" fmla="*/ 1224915 h 1788160"/>
              <a:gd name="connisteX20" fmla="*/ 227330 w 1323975"/>
              <a:gd name="connsiteY20" fmla="*/ 1294130 h 1788160"/>
              <a:gd name="connisteX21" fmla="*/ 236855 w 1323975"/>
              <a:gd name="connsiteY21" fmla="*/ 1363345 h 1788160"/>
              <a:gd name="connisteX22" fmla="*/ 256540 w 1323975"/>
              <a:gd name="connsiteY22" fmla="*/ 1432560 h 1788160"/>
              <a:gd name="connisteX23" fmla="*/ 276225 w 1323975"/>
              <a:gd name="connsiteY23" fmla="*/ 1501775 h 1788160"/>
              <a:gd name="connisteX24" fmla="*/ 306070 w 1323975"/>
              <a:gd name="connsiteY24" fmla="*/ 1570990 h 1788160"/>
              <a:gd name="connisteX25" fmla="*/ 355600 w 1323975"/>
              <a:gd name="connsiteY25" fmla="*/ 1640205 h 1788160"/>
              <a:gd name="connisteX26" fmla="*/ 424815 w 1323975"/>
              <a:gd name="connsiteY26" fmla="*/ 1689100 h 1788160"/>
              <a:gd name="connisteX27" fmla="*/ 494030 w 1323975"/>
              <a:gd name="connsiteY27" fmla="*/ 1718945 h 1788160"/>
              <a:gd name="connisteX28" fmla="*/ 563245 w 1323975"/>
              <a:gd name="connsiteY28" fmla="*/ 1738630 h 1788160"/>
              <a:gd name="connisteX29" fmla="*/ 631825 w 1323975"/>
              <a:gd name="connsiteY29" fmla="*/ 1758315 h 1788160"/>
              <a:gd name="connisteX30" fmla="*/ 701040 w 1323975"/>
              <a:gd name="connsiteY30" fmla="*/ 1768475 h 1788160"/>
              <a:gd name="connisteX31" fmla="*/ 770255 w 1323975"/>
              <a:gd name="connsiteY31" fmla="*/ 1788160 h 1788160"/>
              <a:gd name="connisteX32" fmla="*/ 839470 w 1323975"/>
              <a:gd name="connsiteY32" fmla="*/ 1748790 h 1788160"/>
              <a:gd name="connisteX33" fmla="*/ 908685 w 1323975"/>
              <a:gd name="connsiteY33" fmla="*/ 1699260 h 1788160"/>
              <a:gd name="connisteX34" fmla="*/ 977900 w 1323975"/>
              <a:gd name="connsiteY34" fmla="*/ 1649730 h 1788160"/>
              <a:gd name="connisteX35" fmla="*/ 1047115 w 1323975"/>
              <a:gd name="connsiteY35" fmla="*/ 1610360 h 1788160"/>
              <a:gd name="connisteX36" fmla="*/ 1116330 w 1323975"/>
              <a:gd name="connsiteY36" fmla="*/ 1560830 h 1788160"/>
              <a:gd name="connisteX37" fmla="*/ 1185545 w 1323975"/>
              <a:gd name="connsiteY37" fmla="*/ 1501775 h 1788160"/>
              <a:gd name="connisteX38" fmla="*/ 1214755 w 1323975"/>
              <a:gd name="connsiteY38" fmla="*/ 1432560 h 1788160"/>
              <a:gd name="connisteX39" fmla="*/ 1214755 w 1323975"/>
              <a:gd name="connsiteY39" fmla="*/ 1363345 h 1788160"/>
              <a:gd name="connisteX40" fmla="*/ 1195070 w 1323975"/>
              <a:gd name="connsiteY40" fmla="*/ 1294130 h 1788160"/>
              <a:gd name="connisteX41" fmla="*/ 1185545 w 1323975"/>
              <a:gd name="connsiteY41" fmla="*/ 1224915 h 1788160"/>
              <a:gd name="connisteX42" fmla="*/ 1205230 w 1323975"/>
              <a:gd name="connsiteY42" fmla="*/ 1155700 h 1788160"/>
              <a:gd name="connisteX43" fmla="*/ 1224915 w 1323975"/>
              <a:gd name="connsiteY43" fmla="*/ 1086485 h 1788160"/>
              <a:gd name="connisteX44" fmla="*/ 1254760 w 1323975"/>
              <a:gd name="connsiteY44" fmla="*/ 1017270 h 1788160"/>
              <a:gd name="connisteX45" fmla="*/ 1283970 w 1323975"/>
              <a:gd name="connsiteY45" fmla="*/ 948690 h 1788160"/>
              <a:gd name="connisteX46" fmla="*/ 1313815 w 1323975"/>
              <a:gd name="connsiteY46" fmla="*/ 879475 h 1788160"/>
              <a:gd name="connisteX47" fmla="*/ 1323975 w 1323975"/>
              <a:gd name="connsiteY47" fmla="*/ 810260 h 1788160"/>
              <a:gd name="connisteX48" fmla="*/ 1283970 w 1323975"/>
              <a:gd name="connsiteY48" fmla="*/ 741045 h 1788160"/>
              <a:gd name="connisteX49" fmla="*/ 1214755 w 1323975"/>
              <a:gd name="connsiteY49" fmla="*/ 691515 h 1788160"/>
              <a:gd name="connisteX50" fmla="*/ 1175385 w 1323975"/>
              <a:gd name="connsiteY50" fmla="*/ 622300 h 1788160"/>
              <a:gd name="connisteX51" fmla="*/ 1146175 w 1323975"/>
              <a:gd name="connsiteY51" fmla="*/ 553085 h 1788160"/>
              <a:gd name="connisteX52" fmla="*/ 1146175 w 1323975"/>
              <a:gd name="connsiteY52" fmla="*/ 483870 h 1788160"/>
              <a:gd name="connisteX53" fmla="*/ 1146175 w 1323975"/>
              <a:gd name="connsiteY53" fmla="*/ 414655 h 1788160"/>
              <a:gd name="connisteX54" fmla="*/ 1116330 w 1323975"/>
              <a:gd name="connsiteY54" fmla="*/ 345440 h 1788160"/>
              <a:gd name="connisteX55" fmla="*/ 1066800 w 1323975"/>
              <a:gd name="connsiteY55" fmla="*/ 276860 h 1788160"/>
              <a:gd name="connisteX56" fmla="*/ 997585 w 1323975"/>
              <a:gd name="connsiteY56" fmla="*/ 247015 h 1788160"/>
              <a:gd name="connisteX57" fmla="*/ 928370 w 1323975"/>
              <a:gd name="connsiteY57" fmla="*/ 207645 h 1788160"/>
              <a:gd name="connisteX58" fmla="*/ 869315 w 1323975"/>
              <a:gd name="connsiteY58" fmla="*/ 138430 h 1788160"/>
              <a:gd name="connisteX59" fmla="*/ 829945 w 1323975"/>
              <a:gd name="connsiteY59" fmla="*/ 69215 h 1788160"/>
              <a:gd name="connisteX60" fmla="*/ 760730 w 1323975"/>
              <a:gd name="connsiteY60" fmla="*/ 9525 h 1788160"/>
              <a:gd name="connisteX61" fmla="*/ 691515 w 1323975"/>
              <a:gd name="connsiteY61" fmla="*/ 0 h 1788160"/>
              <a:gd name="connisteX62" fmla="*/ 622300 w 1323975"/>
              <a:gd name="connsiteY62" fmla="*/ 9525 h 1788160"/>
              <a:gd name="connisteX63" fmla="*/ 592455 w 1323975"/>
              <a:gd name="connsiteY63" fmla="*/ 49530 h 178816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Lst>
            <a:rect l="l" t="t" r="r" b="b"/>
            <a:pathLst>
              <a:path w="1323975" h="1788160">
                <a:moveTo>
                  <a:pt x="592455" y="49530"/>
                </a:moveTo>
                <a:lnTo>
                  <a:pt x="553085" y="118745"/>
                </a:lnTo>
                <a:lnTo>
                  <a:pt x="483870" y="177800"/>
                </a:lnTo>
                <a:lnTo>
                  <a:pt x="414655" y="236855"/>
                </a:lnTo>
                <a:lnTo>
                  <a:pt x="345440" y="296545"/>
                </a:lnTo>
                <a:lnTo>
                  <a:pt x="276225" y="335915"/>
                </a:lnTo>
                <a:lnTo>
                  <a:pt x="207010" y="375285"/>
                </a:lnTo>
                <a:lnTo>
                  <a:pt x="137795" y="405130"/>
                </a:lnTo>
                <a:lnTo>
                  <a:pt x="69215" y="464185"/>
                </a:lnTo>
                <a:lnTo>
                  <a:pt x="48895" y="533400"/>
                </a:lnTo>
                <a:lnTo>
                  <a:pt x="29210" y="602615"/>
                </a:lnTo>
                <a:lnTo>
                  <a:pt x="9525" y="671830"/>
                </a:lnTo>
                <a:lnTo>
                  <a:pt x="0" y="741045"/>
                </a:lnTo>
                <a:lnTo>
                  <a:pt x="0" y="810260"/>
                </a:lnTo>
                <a:lnTo>
                  <a:pt x="29210" y="879475"/>
                </a:lnTo>
                <a:lnTo>
                  <a:pt x="98425" y="938530"/>
                </a:lnTo>
                <a:lnTo>
                  <a:pt x="137795" y="1007745"/>
                </a:lnTo>
                <a:lnTo>
                  <a:pt x="158115" y="1076960"/>
                </a:lnTo>
                <a:lnTo>
                  <a:pt x="187325" y="1155700"/>
                </a:lnTo>
                <a:lnTo>
                  <a:pt x="197485" y="1224915"/>
                </a:lnTo>
                <a:lnTo>
                  <a:pt x="227330" y="1294130"/>
                </a:lnTo>
                <a:lnTo>
                  <a:pt x="236855" y="1363345"/>
                </a:lnTo>
                <a:lnTo>
                  <a:pt x="256540" y="1432560"/>
                </a:lnTo>
                <a:lnTo>
                  <a:pt x="276225" y="1501775"/>
                </a:lnTo>
                <a:lnTo>
                  <a:pt x="306070" y="1570990"/>
                </a:lnTo>
                <a:lnTo>
                  <a:pt x="355600" y="1640205"/>
                </a:lnTo>
                <a:lnTo>
                  <a:pt x="424815" y="1689100"/>
                </a:lnTo>
                <a:lnTo>
                  <a:pt x="494030" y="1718945"/>
                </a:lnTo>
                <a:lnTo>
                  <a:pt x="563245" y="1738630"/>
                </a:lnTo>
                <a:lnTo>
                  <a:pt x="631825" y="1758315"/>
                </a:lnTo>
                <a:lnTo>
                  <a:pt x="701040" y="1768475"/>
                </a:lnTo>
                <a:lnTo>
                  <a:pt x="770255" y="1788160"/>
                </a:lnTo>
                <a:lnTo>
                  <a:pt x="839470" y="1748790"/>
                </a:lnTo>
                <a:lnTo>
                  <a:pt x="908685" y="1699260"/>
                </a:lnTo>
                <a:lnTo>
                  <a:pt x="977900" y="1649730"/>
                </a:lnTo>
                <a:lnTo>
                  <a:pt x="1047115" y="1610360"/>
                </a:lnTo>
                <a:lnTo>
                  <a:pt x="1116330" y="1560830"/>
                </a:lnTo>
                <a:lnTo>
                  <a:pt x="1185545" y="1501775"/>
                </a:lnTo>
                <a:lnTo>
                  <a:pt x="1214755" y="1432560"/>
                </a:lnTo>
                <a:lnTo>
                  <a:pt x="1214755" y="1363345"/>
                </a:lnTo>
                <a:lnTo>
                  <a:pt x="1195070" y="1294130"/>
                </a:lnTo>
                <a:lnTo>
                  <a:pt x="1185545" y="1224915"/>
                </a:lnTo>
                <a:lnTo>
                  <a:pt x="1205230" y="1155700"/>
                </a:lnTo>
                <a:lnTo>
                  <a:pt x="1224915" y="1086485"/>
                </a:lnTo>
                <a:lnTo>
                  <a:pt x="1254760" y="1017270"/>
                </a:lnTo>
                <a:lnTo>
                  <a:pt x="1283970" y="948690"/>
                </a:lnTo>
                <a:lnTo>
                  <a:pt x="1313815" y="879475"/>
                </a:lnTo>
                <a:lnTo>
                  <a:pt x="1323975" y="810260"/>
                </a:lnTo>
                <a:lnTo>
                  <a:pt x="1283970" y="741045"/>
                </a:lnTo>
                <a:lnTo>
                  <a:pt x="1214755" y="691515"/>
                </a:lnTo>
                <a:lnTo>
                  <a:pt x="1175385" y="622300"/>
                </a:lnTo>
                <a:lnTo>
                  <a:pt x="1146175" y="553085"/>
                </a:lnTo>
                <a:lnTo>
                  <a:pt x="1146175" y="483870"/>
                </a:lnTo>
                <a:lnTo>
                  <a:pt x="1146175" y="414655"/>
                </a:lnTo>
                <a:lnTo>
                  <a:pt x="1116330" y="345440"/>
                </a:lnTo>
                <a:lnTo>
                  <a:pt x="1066800" y="276860"/>
                </a:lnTo>
                <a:lnTo>
                  <a:pt x="997585" y="247015"/>
                </a:lnTo>
                <a:lnTo>
                  <a:pt x="928370" y="207645"/>
                </a:lnTo>
                <a:lnTo>
                  <a:pt x="869315" y="138430"/>
                </a:lnTo>
                <a:lnTo>
                  <a:pt x="829945" y="69215"/>
                </a:lnTo>
                <a:lnTo>
                  <a:pt x="760730" y="9525"/>
                </a:lnTo>
                <a:lnTo>
                  <a:pt x="691515" y="0"/>
                </a:lnTo>
                <a:lnTo>
                  <a:pt x="622300" y="9525"/>
                </a:lnTo>
                <a:lnTo>
                  <a:pt x="592455" y="49530"/>
                </a:lnTo>
                <a:close/>
              </a:path>
            </a:pathLst>
          </a:custGeom>
          <a:blipFill rotWithShape="1">
            <a:blip r:embed="rId1"/>
            <a:tile tx="0" ty="0" sx="100000" sy="100000" flip="none" algn="tl"/>
          </a:blip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4" name="直接连接符 13"/>
          <p:cNvCxnSpPr/>
          <p:nvPr/>
        </p:nvCxnSpPr>
        <p:spPr>
          <a:xfrm flipV="1">
            <a:off x="-2540" y="162560"/>
            <a:ext cx="12197080" cy="74295"/>
          </a:xfrm>
          <a:prstGeom prst="line">
            <a:avLst/>
          </a:prstGeom>
          <a:ln w="28575" cap="rnd">
            <a:solidFill>
              <a:srgbClr val="F7ADB8">
                <a:alpha val="96000"/>
              </a:srgbClr>
            </a:solidFill>
            <a:prstDash val="dash"/>
            <a:roun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2540" y="6644005"/>
            <a:ext cx="12197080" cy="74295"/>
          </a:xfrm>
          <a:prstGeom prst="line">
            <a:avLst/>
          </a:prstGeom>
          <a:ln w="28575" cap="rnd">
            <a:solidFill>
              <a:srgbClr val="F7ADB8">
                <a:alpha val="96000"/>
              </a:srgbClr>
            </a:solidFill>
            <a:prstDash val="dash"/>
            <a:round/>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05105" y="563880"/>
            <a:ext cx="11624310" cy="521970"/>
          </a:xfrm>
          <a:prstGeom prst="rect">
            <a:avLst/>
          </a:prstGeom>
          <a:noFill/>
        </p:spPr>
        <p:txBody>
          <a:bodyPr wrap="square" rtlCol="0">
            <a:spAutoFit/>
          </a:bodyPr>
          <a:p>
            <a:r>
              <a:rPr lang="en-US" altLang="zh-CN" sz="2800"/>
              <a:t>Series of Verbs/Verb Phrases</a:t>
            </a:r>
            <a:endParaRPr lang="en-US" altLang="zh-CN" sz="2800"/>
          </a:p>
        </p:txBody>
      </p:sp>
      <p:sp>
        <p:nvSpPr>
          <p:cNvPr id="2" name="文本框 1"/>
          <p:cNvSpPr txBox="1"/>
          <p:nvPr/>
        </p:nvSpPr>
        <p:spPr>
          <a:xfrm>
            <a:off x="278765" y="1202055"/>
            <a:ext cx="11800205" cy="1383665"/>
          </a:xfrm>
          <a:prstGeom prst="rect">
            <a:avLst/>
          </a:prstGeom>
          <a:noFill/>
        </p:spPr>
        <p:txBody>
          <a:bodyPr wrap="square" rtlCol="0">
            <a:spAutoFit/>
          </a:bodyPr>
          <a:p>
            <a:r>
              <a:rPr lang="en-US" altLang="zh-CN" sz="2800"/>
              <a:t>A number of verbs or verb phrases can be used in succession to represent a series of actions. The sequential order of these verbs or verb phrases usually coincides with the temporal order of the actions.</a:t>
            </a:r>
            <a:endParaRPr lang="en-US" altLang="zh-CN" sz="2800"/>
          </a:p>
        </p:txBody>
      </p:sp>
      <p:sp>
        <p:nvSpPr>
          <p:cNvPr id="3" name="文本框 2"/>
          <p:cNvSpPr txBox="1"/>
          <p:nvPr/>
        </p:nvSpPr>
        <p:spPr>
          <a:xfrm>
            <a:off x="205105" y="2800985"/>
            <a:ext cx="12326620" cy="3476625"/>
          </a:xfrm>
          <a:prstGeom prst="rect">
            <a:avLst/>
          </a:prstGeom>
          <a:noFill/>
        </p:spPr>
        <p:txBody>
          <a:bodyPr wrap="square" rtlCol="0">
            <a:spAutoFit/>
          </a:bodyPr>
          <a:p>
            <a:r>
              <a:rPr lang="en-US" altLang="zh-CN" sz="3200"/>
              <a:t>1</a:t>
            </a:r>
            <a:r>
              <a:rPr lang="zh-CN" altLang="en-US" sz="3200"/>
              <a:t>、他常常去高小音家吃饭。</a:t>
            </a:r>
            <a:endParaRPr lang="zh-CN" altLang="en-US" sz="3200"/>
          </a:p>
          <a:p>
            <a:r>
              <a:rPr lang="en-US" altLang="zh-CN" sz="2800"/>
              <a:t>      </a:t>
            </a:r>
            <a:endParaRPr lang="en-US" altLang="zh-CN" sz="3200"/>
          </a:p>
          <a:p>
            <a:r>
              <a:rPr lang="en-US" altLang="zh-CN" sz="3200"/>
              <a:t>2</a:t>
            </a:r>
            <a:r>
              <a:rPr lang="zh-CN" altLang="en-US" sz="3200"/>
              <a:t>、下午我要到图书馆去看书。</a:t>
            </a:r>
            <a:endParaRPr lang="zh-CN" altLang="en-US" sz="3200"/>
          </a:p>
          <a:p>
            <a:endParaRPr lang="zh-CN" altLang="en-US" sz="3200"/>
          </a:p>
          <a:p>
            <a:r>
              <a:rPr lang="en-US" altLang="zh-CN" sz="3200">
                <a:sym typeface="+mn-ea"/>
              </a:rPr>
              <a:t>3</a:t>
            </a:r>
            <a:r>
              <a:rPr lang="zh-CN" altLang="en-US" sz="3200">
                <a:sym typeface="+mn-ea"/>
              </a:rPr>
              <a:t>、我明天想找同学去打球。</a:t>
            </a:r>
            <a:endParaRPr lang="zh-CN" altLang="en-US" sz="3200"/>
          </a:p>
          <a:p>
            <a:r>
              <a:rPr lang="en-US" altLang="zh-CN" sz="3200">
                <a:sym typeface="+mn-ea"/>
              </a:rPr>
              <a:t>       </a:t>
            </a:r>
            <a:endParaRPr lang="en-US" altLang="zh-CN" sz="3200"/>
          </a:p>
          <a:p>
            <a:r>
              <a:rPr lang="en-US" altLang="zh-CN" sz="3200">
                <a:sym typeface="+mn-ea"/>
              </a:rPr>
              <a:t>4</a:t>
            </a:r>
            <a:r>
              <a:rPr lang="zh-CN" altLang="en-US" sz="3200">
                <a:sym typeface="+mn-ea"/>
              </a:rPr>
              <a:t>、你明天来我家吃晚饭吧。</a:t>
            </a:r>
            <a:endParaRPr lang="en-US" altLang="zh-CN" sz="2800"/>
          </a:p>
        </p:txBody>
      </p:sp>
    </p:spTree>
    <p:custDataLst>
      <p:tags r:id="rId2"/>
    </p:custData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那 儿</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中 午</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大 家</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洗 澡</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电 脑</a:t>
            </a:r>
            <a:endParaRPr lang="zh-CN" altLang="en-US" sz="96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682625" y="414020"/>
            <a:ext cx="5484495" cy="922020"/>
          </a:xfrm>
          <a:prstGeom prst="rect">
            <a:avLst/>
          </a:prstGeom>
          <a:noFill/>
        </p:spPr>
        <p:txBody>
          <a:bodyPr wrap="square" rtlCol="0">
            <a:spAutoFit/>
          </a:bodyPr>
          <a:p>
            <a:r>
              <a:rPr lang="zh-CN" altLang="en-US" sz="5400"/>
              <a:t>就</a:t>
            </a:r>
            <a:endParaRPr lang="zh-CN" altLang="en-US" sz="5400"/>
          </a:p>
        </p:txBody>
      </p:sp>
      <p:sp>
        <p:nvSpPr>
          <p:cNvPr id="23" name="文本框 22"/>
          <p:cNvSpPr txBox="1"/>
          <p:nvPr/>
        </p:nvSpPr>
        <p:spPr>
          <a:xfrm>
            <a:off x="682625" y="2557145"/>
            <a:ext cx="10611485" cy="2306955"/>
          </a:xfrm>
          <a:prstGeom prst="rect">
            <a:avLst/>
          </a:prstGeom>
          <a:noFill/>
        </p:spPr>
        <p:txBody>
          <a:bodyPr wrap="square" rtlCol="0">
            <a:spAutoFit/>
          </a:bodyPr>
          <a:p>
            <a:r>
              <a:rPr lang="en-US" altLang="zh-CN" sz="3600">
                <a:solidFill>
                  <a:schemeClr val="accent1">
                    <a:lumMod val="10000"/>
                  </a:schemeClr>
                </a:solidFill>
                <a:sym typeface="+mn-ea"/>
              </a:rPr>
              <a:t>A</a:t>
            </a:r>
            <a:r>
              <a:rPr lang="zh-CN" altLang="en-US" sz="3600">
                <a:solidFill>
                  <a:schemeClr val="accent1">
                    <a:lumMod val="10000"/>
                  </a:schemeClr>
                </a:solidFill>
                <a:sym typeface="+mn-ea"/>
              </a:rPr>
              <a:t>：喂，请问，常老师在吗？</a:t>
            </a:r>
            <a:endParaRPr lang="zh-CN" altLang="en-US" sz="3600">
              <a:solidFill>
                <a:schemeClr val="accent1">
                  <a:lumMod val="10000"/>
                </a:schemeClr>
              </a:solidFill>
            </a:endParaRPr>
          </a:p>
          <a:p>
            <a:r>
              <a:rPr lang="zh-CN" altLang="en-US" sz="3600">
                <a:solidFill>
                  <a:schemeClr val="accent1">
                    <a:lumMod val="10000"/>
                  </a:schemeClr>
                </a:solidFill>
                <a:sym typeface="+mn-ea"/>
              </a:rPr>
              <a:t>       </a:t>
            </a:r>
            <a:endParaRPr lang="zh-CN" altLang="en-US" sz="3600">
              <a:solidFill>
                <a:schemeClr val="accent1">
                  <a:lumMod val="10000"/>
                </a:schemeClr>
              </a:solidFill>
            </a:endParaRPr>
          </a:p>
          <a:p>
            <a:r>
              <a:rPr lang="en-US" altLang="zh-CN" sz="3600">
                <a:solidFill>
                  <a:schemeClr val="accent1">
                    <a:lumMod val="10000"/>
                  </a:schemeClr>
                </a:solidFill>
                <a:sym typeface="+mn-ea"/>
              </a:rPr>
              <a:t>B</a:t>
            </a:r>
            <a:r>
              <a:rPr lang="zh-CN" altLang="en-US" sz="3600">
                <a:solidFill>
                  <a:schemeClr val="accent1">
                    <a:lumMod val="10000"/>
                  </a:schemeClr>
                </a:solidFill>
                <a:sym typeface="+mn-ea"/>
              </a:rPr>
              <a:t>：我就是。您是哪位？</a:t>
            </a:r>
            <a:endParaRPr lang="zh-CN" altLang="en-US" sz="3600">
              <a:solidFill>
                <a:schemeClr val="accent1">
                  <a:lumMod val="10000"/>
                </a:schemeClr>
              </a:solidFill>
            </a:endParaRPr>
          </a:p>
          <a:p>
            <a:endParaRPr lang="en-US" altLang="zh-CN" sz="3600"/>
          </a:p>
        </p:txBody>
      </p:sp>
      <p:pic>
        <p:nvPicPr>
          <p:cNvPr id="2" name="图片 1"/>
          <p:cNvPicPr>
            <a:picLocks noChangeAspect="1"/>
          </p:cNvPicPr>
          <p:nvPr/>
        </p:nvPicPr>
        <p:blipFill>
          <a:blip r:embed="rId1"/>
          <a:srcRect b="4574"/>
          <a:stretch>
            <a:fillRect/>
          </a:stretch>
        </p:blipFill>
        <p:spPr>
          <a:xfrm>
            <a:off x="7048500" y="3240405"/>
            <a:ext cx="4041140" cy="2940685"/>
          </a:xfrm>
          <a:prstGeom prst="rect">
            <a:avLst/>
          </a:prstGeom>
        </p:spPr>
      </p:pic>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任意多边形 9"/>
          <p:cNvSpPr/>
          <p:nvPr/>
        </p:nvSpPr>
        <p:spPr>
          <a:xfrm>
            <a:off x="8803005" y="1188085"/>
            <a:ext cx="1323975" cy="1788160"/>
          </a:xfrm>
          <a:custGeom>
            <a:avLst/>
            <a:gdLst>
              <a:gd name="connisteX0" fmla="*/ 592455 w 1323975"/>
              <a:gd name="connsiteY0" fmla="*/ 49530 h 1788160"/>
              <a:gd name="connisteX1" fmla="*/ 553085 w 1323975"/>
              <a:gd name="connsiteY1" fmla="*/ 118745 h 1788160"/>
              <a:gd name="connisteX2" fmla="*/ 483870 w 1323975"/>
              <a:gd name="connsiteY2" fmla="*/ 177800 h 1788160"/>
              <a:gd name="connisteX3" fmla="*/ 414655 w 1323975"/>
              <a:gd name="connsiteY3" fmla="*/ 236855 h 1788160"/>
              <a:gd name="connisteX4" fmla="*/ 345440 w 1323975"/>
              <a:gd name="connsiteY4" fmla="*/ 296545 h 1788160"/>
              <a:gd name="connisteX5" fmla="*/ 276225 w 1323975"/>
              <a:gd name="connsiteY5" fmla="*/ 335915 h 1788160"/>
              <a:gd name="connisteX6" fmla="*/ 207010 w 1323975"/>
              <a:gd name="connsiteY6" fmla="*/ 375285 h 1788160"/>
              <a:gd name="connisteX7" fmla="*/ 137795 w 1323975"/>
              <a:gd name="connsiteY7" fmla="*/ 405130 h 1788160"/>
              <a:gd name="connisteX8" fmla="*/ 69215 w 1323975"/>
              <a:gd name="connsiteY8" fmla="*/ 464185 h 1788160"/>
              <a:gd name="connisteX9" fmla="*/ 48895 w 1323975"/>
              <a:gd name="connsiteY9" fmla="*/ 533400 h 1788160"/>
              <a:gd name="connisteX10" fmla="*/ 29210 w 1323975"/>
              <a:gd name="connsiteY10" fmla="*/ 602615 h 1788160"/>
              <a:gd name="connisteX11" fmla="*/ 9525 w 1323975"/>
              <a:gd name="connsiteY11" fmla="*/ 671830 h 1788160"/>
              <a:gd name="connisteX12" fmla="*/ 0 w 1323975"/>
              <a:gd name="connsiteY12" fmla="*/ 741045 h 1788160"/>
              <a:gd name="connisteX13" fmla="*/ 0 w 1323975"/>
              <a:gd name="connsiteY13" fmla="*/ 810260 h 1788160"/>
              <a:gd name="connisteX14" fmla="*/ 29210 w 1323975"/>
              <a:gd name="connsiteY14" fmla="*/ 879475 h 1788160"/>
              <a:gd name="connisteX15" fmla="*/ 98425 w 1323975"/>
              <a:gd name="connsiteY15" fmla="*/ 938530 h 1788160"/>
              <a:gd name="connisteX16" fmla="*/ 137795 w 1323975"/>
              <a:gd name="connsiteY16" fmla="*/ 1007745 h 1788160"/>
              <a:gd name="connisteX17" fmla="*/ 158115 w 1323975"/>
              <a:gd name="connsiteY17" fmla="*/ 1076960 h 1788160"/>
              <a:gd name="connisteX18" fmla="*/ 187325 w 1323975"/>
              <a:gd name="connsiteY18" fmla="*/ 1155700 h 1788160"/>
              <a:gd name="connisteX19" fmla="*/ 197485 w 1323975"/>
              <a:gd name="connsiteY19" fmla="*/ 1224915 h 1788160"/>
              <a:gd name="connisteX20" fmla="*/ 227330 w 1323975"/>
              <a:gd name="connsiteY20" fmla="*/ 1294130 h 1788160"/>
              <a:gd name="connisteX21" fmla="*/ 236855 w 1323975"/>
              <a:gd name="connsiteY21" fmla="*/ 1363345 h 1788160"/>
              <a:gd name="connisteX22" fmla="*/ 256540 w 1323975"/>
              <a:gd name="connsiteY22" fmla="*/ 1432560 h 1788160"/>
              <a:gd name="connisteX23" fmla="*/ 276225 w 1323975"/>
              <a:gd name="connsiteY23" fmla="*/ 1501775 h 1788160"/>
              <a:gd name="connisteX24" fmla="*/ 306070 w 1323975"/>
              <a:gd name="connsiteY24" fmla="*/ 1570990 h 1788160"/>
              <a:gd name="connisteX25" fmla="*/ 355600 w 1323975"/>
              <a:gd name="connsiteY25" fmla="*/ 1640205 h 1788160"/>
              <a:gd name="connisteX26" fmla="*/ 424815 w 1323975"/>
              <a:gd name="connsiteY26" fmla="*/ 1689100 h 1788160"/>
              <a:gd name="connisteX27" fmla="*/ 494030 w 1323975"/>
              <a:gd name="connsiteY27" fmla="*/ 1718945 h 1788160"/>
              <a:gd name="connisteX28" fmla="*/ 563245 w 1323975"/>
              <a:gd name="connsiteY28" fmla="*/ 1738630 h 1788160"/>
              <a:gd name="connisteX29" fmla="*/ 631825 w 1323975"/>
              <a:gd name="connsiteY29" fmla="*/ 1758315 h 1788160"/>
              <a:gd name="connisteX30" fmla="*/ 701040 w 1323975"/>
              <a:gd name="connsiteY30" fmla="*/ 1768475 h 1788160"/>
              <a:gd name="connisteX31" fmla="*/ 770255 w 1323975"/>
              <a:gd name="connsiteY31" fmla="*/ 1788160 h 1788160"/>
              <a:gd name="connisteX32" fmla="*/ 839470 w 1323975"/>
              <a:gd name="connsiteY32" fmla="*/ 1748790 h 1788160"/>
              <a:gd name="connisteX33" fmla="*/ 908685 w 1323975"/>
              <a:gd name="connsiteY33" fmla="*/ 1699260 h 1788160"/>
              <a:gd name="connisteX34" fmla="*/ 977900 w 1323975"/>
              <a:gd name="connsiteY34" fmla="*/ 1649730 h 1788160"/>
              <a:gd name="connisteX35" fmla="*/ 1047115 w 1323975"/>
              <a:gd name="connsiteY35" fmla="*/ 1610360 h 1788160"/>
              <a:gd name="connisteX36" fmla="*/ 1116330 w 1323975"/>
              <a:gd name="connsiteY36" fmla="*/ 1560830 h 1788160"/>
              <a:gd name="connisteX37" fmla="*/ 1185545 w 1323975"/>
              <a:gd name="connsiteY37" fmla="*/ 1501775 h 1788160"/>
              <a:gd name="connisteX38" fmla="*/ 1214755 w 1323975"/>
              <a:gd name="connsiteY38" fmla="*/ 1432560 h 1788160"/>
              <a:gd name="connisteX39" fmla="*/ 1214755 w 1323975"/>
              <a:gd name="connsiteY39" fmla="*/ 1363345 h 1788160"/>
              <a:gd name="connisteX40" fmla="*/ 1195070 w 1323975"/>
              <a:gd name="connsiteY40" fmla="*/ 1294130 h 1788160"/>
              <a:gd name="connisteX41" fmla="*/ 1185545 w 1323975"/>
              <a:gd name="connsiteY41" fmla="*/ 1224915 h 1788160"/>
              <a:gd name="connisteX42" fmla="*/ 1205230 w 1323975"/>
              <a:gd name="connsiteY42" fmla="*/ 1155700 h 1788160"/>
              <a:gd name="connisteX43" fmla="*/ 1224915 w 1323975"/>
              <a:gd name="connsiteY43" fmla="*/ 1086485 h 1788160"/>
              <a:gd name="connisteX44" fmla="*/ 1254760 w 1323975"/>
              <a:gd name="connsiteY44" fmla="*/ 1017270 h 1788160"/>
              <a:gd name="connisteX45" fmla="*/ 1283970 w 1323975"/>
              <a:gd name="connsiteY45" fmla="*/ 948690 h 1788160"/>
              <a:gd name="connisteX46" fmla="*/ 1313815 w 1323975"/>
              <a:gd name="connsiteY46" fmla="*/ 879475 h 1788160"/>
              <a:gd name="connisteX47" fmla="*/ 1323975 w 1323975"/>
              <a:gd name="connsiteY47" fmla="*/ 810260 h 1788160"/>
              <a:gd name="connisteX48" fmla="*/ 1283970 w 1323975"/>
              <a:gd name="connsiteY48" fmla="*/ 741045 h 1788160"/>
              <a:gd name="connisteX49" fmla="*/ 1214755 w 1323975"/>
              <a:gd name="connsiteY49" fmla="*/ 691515 h 1788160"/>
              <a:gd name="connisteX50" fmla="*/ 1175385 w 1323975"/>
              <a:gd name="connsiteY50" fmla="*/ 622300 h 1788160"/>
              <a:gd name="connisteX51" fmla="*/ 1146175 w 1323975"/>
              <a:gd name="connsiteY51" fmla="*/ 553085 h 1788160"/>
              <a:gd name="connisteX52" fmla="*/ 1146175 w 1323975"/>
              <a:gd name="connsiteY52" fmla="*/ 483870 h 1788160"/>
              <a:gd name="connisteX53" fmla="*/ 1146175 w 1323975"/>
              <a:gd name="connsiteY53" fmla="*/ 414655 h 1788160"/>
              <a:gd name="connisteX54" fmla="*/ 1116330 w 1323975"/>
              <a:gd name="connsiteY54" fmla="*/ 345440 h 1788160"/>
              <a:gd name="connisteX55" fmla="*/ 1066800 w 1323975"/>
              <a:gd name="connsiteY55" fmla="*/ 276860 h 1788160"/>
              <a:gd name="connisteX56" fmla="*/ 997585 w 1323975"/>
              <a:gd name="connsiteY56" fmla="*/ 247015 h 1788160"/>
              <a:gd name="connisteX57" fmla="*/ 928370 w 1323975"/>
              <a:gd name="connsiteY57" fmla="*/ 207645 h 1788160"/>
              <a:gd name="connisteX58" fmla="*/ 869315 w 1323975"/>
              <a:gd name="connsiteY58" fmla="*/ 138430 h 1788160"/>
              <a:gd name="connisteX59" fmla="*/ 829945 w 1323975"/>
              <a:gd name="connsiteY59" fmla="*/ 69215 h 1788160"/>
              <a:gd name="connisteX60" fmla="*/ 760730 w 1323975"/>
              <a:gd name="connsiteY60" fmla="*/ 9525 h 1788160"/>
              <a:gd name="connisteX61" fmla="*/ 691515 w 1323975"/>
              <a:gd name="connsiteY61" fmla="*/ 0 h 1788160"/>
              <a:gd name="connisteX62" fmla="*/ 622300 w 1323975"/>
              <a:gd name="connsiteY62" fmla="*/ 9525 h 1788160"/>
              <a:gd name="connisteX63" fmla="*/ 592455 w 1323975"/>
              <a:gd name="connsiteY63" fmla="*/ 49530 h 178816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Lst>
            <a:rect l="l" t="t" r="r" b="b"/>
            <a:pathLst>
              <a:path w="1323975" h="1788160">
                <a:moveTo>
                  <a:pt x="592455" y="49530"/>
                </a:moveTo>
                <a:lnTo>
                  <a:pt x="553085" y="118745"/>
                </a:lnTo>
                <a:lnTo>
                  <a:pt x="483870" y="177800"/>
                </a:lnTo>
                <a:lnTo>
                  <a:pt x="414655" y="236855"/>
                </a:lnTo>
                <a:lnTo>
                  <a:pt x="345440" y="296545"/>
                </a:lnTo>
                <a:lnTo>
                  <a:pt x="276225" y="335915"/>
                </a:lnTo>
                <a:lnTo>
                  <a:pt x="207010" y="375285"/>
                </a:lnTo>
                <a:lnTo>
                  <a:pt x="137795" y="405130"/>
                </a:lnTo>
                <a:lnTo>
                  <a:pt x="69215" y="464185"/>
                </a:lnTo>
                <a:lnTo>
                  <a:pt x="48895" y="533400"/>
                </a:lnTo>
                <a:lnTo>
                  <a:pt x="29210" y="602615"/>
                </a:lnTo>
                <a:lnTo>
                  <a:pt x="9525" y="671830"/>
                </a:lnTo>
                <a:lnTo>
                  <a:pt x="0" y="741045"/>
                </a:lnTo>
                <a:lnTo>
                  <a:pt x="0" y="810260"/>
                </a:lnTo>
                <a:lnTo>
                  <a:pt x="29210" y="879475"/>
                </a:lnTo>
                <a:lnTo>
                  <a:pt x="98425" y="938530"/>
                </a:lnTo>
                <a:lnTo>
                  <a:pt x="137795" y="1007745"/>
                </a:lnTo>
                <a:lnTo>
                  <a:pt x="158115" y="1076960"/>
                </a:lnTo>
                <a:lnTo>
                  <a:pt x="187325" y="1155700"/>
                </a:lnTo>
                <a:lnTo>
                  <a:pt x="197485" y="1224915"/>
                </a:lnTo>
                <a:lnTo>
                  <a:pt x="227330" y="1294130"/>
                </a:lnTo>
                <a:lnTo>
                  <a:pt x="236855" y="1363345"/>
                </a:lnTo>
                <a:lnTo>
                  <a:pt x="256540" y="1432560"/>
                </a:lnTo>
                <a:lnTo>
                  <a:pt x="276225" y="1501775"/>
                </a:lnTo>
                <a:lnTo>
                  <a:pt x="306070" y="1570990"/>
                </a:lnTo>
                <a:lnTo>
                  <a:pt x="355600" y="1640205"/>
                </a:lnTo>
                <a:lnTo>
                  <a:pt x="424815" y="1689100"/>
                </a:lnTo>
                <a:lnTo>
                  <a:pt x="494030" y="1718945"/>
                </a:lnTo>
                <a:lnTo>
                  <a:pt x="563245" y="1738630"/>
                </a:lnTo>
                <a:lnTo>
                  <a:pt x="631825" y="1758315"/>
                </a:lnTo>
                <a:lnTo>
                  <a:pt x="701040" y="1768475"/>
                </a:lnTo>
                <a:lnTo>
                  <a:pt x="770255" y="1788160"/>
                </a:lnTo>
                <a:lnTo>
                  <a:pt x="839470" y="1748790"/>
                </a:lnTo>
                <a:lnTo>
                  <a:pt x="908685" y="1699260"/>
                </a:lnTo>
                <a:lnTo>
                  <a:pt x="977900" y="1649730"/>
                </a:lnTo>
                <a:lnTo>
                  <a:pt x="1047115" y="1610360"/>
                </a:lnTo>
                <a:lnTo>
                  <a:pt x="1116330" y="1560830"/>
                </a:lnTo>
                <a:lnTo>
                  <a:pt x="1185545" y="1501775"/>
                </a:lnTo>
                <a:lnTo>
                  <a:pt x="1214755" y="1432560"/>
                </a:lnTo>
                <a:lnTo>
                  <a:pt x="1214755" y="1363345"/>
                </a:lnTo>
                <a:lnTo>
                  <a:pt x="1195070" y="1294130"/>
                </a:lnTo>
                <a:lnTo>
                  <a:pt x="1185545" y="1224915"/>
                </a:lnTo>
                <a:lnTo>
                  <a:pt x="1205230" y="1155700"/>
                </a:lnTo>
                <a:lnTo>
                  <a:pt x="1224915" y="1086485"/>
                </a:lnTo>
                <a:lnTo>
                  <a:pt x="1254760" y="1017270"/>
                </a:lnTo>
                <a:lnTo>
                  <a:pt x="1283970" y="948690"/>
                </a:lnTo>
                <a:lnTo>
                  <a:pt x="1313815" y="879475"/>
                </a:lnTo>
                <a:lnTo>
                  <a:pt x="1323975" y="810260"/>
                </a:lnTo>
                <a:lnTo>
                  <a:pt x="1283970" y="741045"/>
                </a:lnTo>
                <a:lnTo>
                  <a:pt x="1214755" y="691515"/>
                </a:lnTo>
                <a:lnTo>
                  <a:pt x="1175385" y="622300"/>
                </a:lnTo>
                <a:lnTo>
                  <a:pt x="1146175" y="553085"/>
                </a:lnTo>
                <a:lnTo>
                  <a:pt x="1146175" y="483870"/>
                </a:lnTo>
                <a:lnTo>
                  <a:pt x="1146175" y="414655"/>
                </a:lnTo>
                <a:lnTo>
                  <a:pt x="1116330" y="345440"/>
                </a:lnTo>
                <a:lnTo>
                  <a:pt x="1066800" y="276860"/>
                </a:lnTo>
                <a:lnTo>
                  <a:pt x="997585" y="247015"/>
                </a:lnTo>
                <a:lnTo>
                  <a:pt x="928370" y="207645"/>
                </a:lnTo>
                <a:lnTo>
                  <a:pt x="869315" y="138430"/>
                </a:lnTo>
                <a:lnTo>
                  <a:pt x="829945" y="69215"/>
                </a:lnTo>
                <a:lnTo>
                  <a:pt x="760730" y="9525"/>
                </a:lnTo>
                <a:lnTo>
                  <a:pt x="691515" y="0"/>
                </a:lnTo>
                <a:lnTo>
                  <a:pt x="622300" y="9525"/>
                </a:lnTo>
                <a:lnTo>
                  <a:pt x="592455" y="49530"/>
                </a:lnTo>
                <a:close/>
              </a:path>
            </a:pathLst>
          </a:custGeom>
          <a:blipFill rotWithShape="1">
            <a:blip r:embed="rId1"/>
            <a:tile tx="0" ty="0" sx="100000" sy="100000" flip="none" algn="tl"/>
          </a:blip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4" name="直接连接符 13"/>
          <p:cNvCxnSpPr/>
          <p:nvPr/>
        </p:nvCxnSpPr>
        <p:spPr>
          <a:xfrm flipV="1">
            <a:off x="-2540" y="162560"/>
            <a:ext cx="12197080" cy="74295"/>
          </a:xfrm>
          <a:prstGeom prst="line">
            <a:avLst/>
          </a:prstGeom>
          <a:ln w="28575" cap="rnd">
            <a:solidFill>
              <a:srgbClr val="F7ADB8">
                <a:alpha val="96000"/>
              </a:srgbClr>
            </a:solidFill>
            <a:prstDash val="dash"/>
            <a:roun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2540" y="6644005"/>
            <a:ext cx="12197080" cy="74295"/>
          </a:xfrm>
          <a:prstGeom prst="line">
            <a:avLst/>
          </a:prstGeom>
          <a:ln w="28575" cap="rnd">
            <a:solidFill>
              <a:srgbClr val="F7ADB8">
                <a:alpha val="96000"/>
              </a:srgbClr>
            </a:solidFill>
            <a:prstDash val="dash"/>
            <a:round/>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05105" y="563880"/>
            <a:ext cx="11624310" cy="521970"/>
          </a:xfrm>
          <a:prstGeom prst="rect">
            <a:avLst/>
          </a:prstGeom>
          <a:noFill/>
        </p:spPr>
        <p:txBody>
          <a:bodyPr wrap="square" rtlCol="0">
            <a:spAutoFit/>
          </a:bodyPr>
          <a:p>
            <a:r>
              <a:rPr lang="zh-CN" altLang="en-US" sz="2800"/>
              <a:t>电脑</a:t>
            </a:r>
            <a:r>
              <a:rPr lang="en-US" altLang="zh-CN" sz="2800"/>
              <a:t>(diàn nǎo, computer)</a:t>
            </a:r>
            <a:endParaRPr lang="en-US" altLang="zh-CN" sz="2800"/>
          </a:p>
        </p:txBody>
      </p:sp>
      <p:sp>
        <p:nvSpPr>
          <p:cNvPr id="3" name="文本框 2"/>
          <p:cNvSpPr txBox="1"/>
          <p:nvPr/>
        </p:nvSpPr>
        <p:spPr>
          <a:xfrm>
            <a:off x="205105" y="1243965"/>
            <a:ext cx="11243945" cy="3969385"/>
          </a:xfrm>
          <a:prstGeom prst="rect">
            <a:avLst/>
          </a:prstGeom>
          <a:noFill/>
        </p:spPr>
        <p:txBody>
          <a:bodyPr wrap="square" rtlCol="0">
            <a:spAutoFit/>
          </a:bodyPr>
          <a:p>
            <a:r>
              <a:rPr lang="en-US" altLang="zh-CN" sz="3600"/>
              <a:t>The usual colloquial term for a computer is </a:t>
            </a:r>
            <a:r>
              <a:rPr lang="zh-CN" altLang="en-US" sz="3600"/>
              <a:t>电脑</a:t>
            </a:r>
            <a:r>
              <a:rPr lang="en-US" altLang="zh-CN" sz="3600"/>
              <a:t>(</a:t>
            </a:r>
            <a:r>
              <a:rPr lang="en-US" altLang="zh-CN" sz="3600">
                <a:sym typeface="+mn-ea"/>
              </a:rPr>
              <a:t>diàn nǎo</a:t>
            </a:r>
            <a:r>
              <a:rPr lang="en-US" altLang="zh-CN" sz="3600"/>
              <a:t>), literally, “electric brain.” A more formal term, especially in mainland </a:t>
            </a:r>
            <a:r>
              <a:rPr lang="en-US" altLang="zh-CN" sz="3600">
                <a:solidFill>
                  <a:srgbClr val="FF0000"/>
                </a:solidFill>
              </a:rPr>
              <a:t>China</a:t>
            </a:r>
            <a:r>
              <a:rPr lang="en-US" altLang="zh-CN" sz="3600"/>
              <a:t>, is </a:t>
            </a:r>
            <a:r>
              <a:rPr lang="zh-CN" altLang="en-US" sz="3600"/>
              <a:t>电子计算机</a:t>
            </a:r>
            <a:r>
              <a:rPr lang="en-US" altLang="zh-CN" sz="3600"/>
              <a:t>(diàn zǐ jì suàn jī) or “electronic computing machine,” or simply </a:t>
            </a:r>
            <a:r>
              <a:rPr lang="zh-CN" altLang="en-US" sz="3600">
                <a:solidFill>
                  <a:srgbClr val="FF0000"/>
                </a:solidFill>
              </a:rPr>
              <a:t>计算机</a:t>
            </a:r>
            <a:r>
              <a:rPr lang="en-US" altLang="zh-CN" sz="3600"/>
              <a:t>(</a:t>
            </a:r>
            <a:r>
              <a:rPr lang="en-US" altLang="zh-CN" sz="3600">
                <a:sym typeface="+mn-ea"/>
              </a:rPr>
              <a:t>jì suàn jī</a:t>
            </a:r>
            <a:r>
              <a:rPr lang="en-US" altLang="zh-CN" sz="3600"/>
              <a:t>). But </a:t>
            </a:r>
            <a:r>
              <a:rPr lang="en-US" altLang="zh-CN" sz="3600">
                <a:solidFill>
                  <a:srgbClr val="FF0000"/>
                </a:solidFill>
              </a:rPr>
              <a:t>in Taiwan </a:t>
            </a:r>
            <a:r>
              <a:rPr lang="zh-CN" altLang="en-US" sz="3600">
                <a:solidFill>
                  <a:srgbClr val="FF0000"/>
                </a:solidFill>
              </a:rPr>
              <a:t>计算机</a:t>
            </a:r>
            <a:r>
              <a:rPr lang="en-US" altLang="zh-CN" sz="3600">
                <a:solidFill>
                  <a:srgbClr val="FF0000"/>
                </a:solidFill>
              </a:rPr>
              <a:t>(</a:t>
            </a:r>
            <a:r>
              <a:rPr lang="en-US" altLang="zh-CN" sz="3600">
                <a:solidFill>
                  <a:srgbClr val="FF0000"/>
                </a:solidFill>
                <a:sym typeface="+mn-ea"/>
              </a:rPr>
              <a:t>jì suàn jī</a:t>
            </a:r>
            <a:r>
              <a:rPr lang="en-US" altLang="zh-CN" sz="3600">
                <a:solidFill>
                  <a:srgbClr val="FF0000"/>
                </a:solidFill>
              </a:rPr>
              <a:t>) means a calculator</a:t>
            </a:r>
            <a:r>
              <a:rPr lang="en-US" altLang="zh-CN" sz="3600"/>
              <a:t>. In mainland </a:t>
            </a:r>
            <a:r>
              <a:rPr lang="en-US" altLang="zh-CN" sz="3600">
                <a:solidFill>
                  <a:srgbClr val="FF0000"/>
                </a:solidFill>
              </a:rPr>
              <a:t>China</a:t>
            </a:r>
            <a:r>
              <a:rPr lang="en-US" altLang="zh-CN" sz="3600"/>
              <a:t>, a </a:t>
            </a:r>
            <a:r>
              <a:rPr lang="en-US" altLang="zh-CN" sz="3600">
                <a:solidFill>
                  <a:srgbClr val="FF0000"/>
                </a:solidFill>
              </a:rPr>
              <a:t>calculator is called </a:t>
            </a:r>
            <a:r>
              <a:rPr lang="zh-CN" altLang="en-US" sz="3600">
                <a:solidFill>
                  <a:srgbClr val="FF0000"/>
                </a:solidFill>
              </a:rPr>
              <a:t>计算器</a:t>
            </a:r>
            <a:r>
              <a:rPr lang="en-US" altLang="zh-CN" sz="3600"/>
              <a:t>(</a:t>
            </a:r>
            <a:r>
              <a:rPr lang="en-US" altLang="zh-CN" sz="3600">
                <a:sym typeface="+mn-ea"/>
              </a:rPr>
              <a:t>jì suàn qì</a:t>
            </a:r>
            <a:r>
              <a:rPr lang="en-US" altLang="zh-CN" sz="3600"/>
              <a:t>).</a:t>
            </a:r>
            <a:endParaRPr lang="en-US" altLang="zh-CN" sz="3600"/>
          </a:p>
        </p:txBody>
      </p:sp>
    </p:spTree>
    <p:custDataLst>
      <p:tags r:id="rId2"/>
    </p:custData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知 道</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上 网</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发 音</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正 在</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任意多边形 9"/>
          <p:cNvSpPr/>
          <p:nvPr/>
        </p:nvSpPr>
        <p:spPr>
          <a:xfrm>
            <a:off x="8803005" y="1188085"/>
            <a:ext cx="1323975" cy="1788160"/>
          </a:xfrm>
          <a:custGeom>
            <a:avLst/>
            <a:gdLst>
              <a:gd name="connisteX0" fmla="*/ 592455 w 1323975"/>
              <a:gd name="connsiteY0" fmla="*/ 49530 h 1788160"/>
              <a:gd name="connisteX1" fmla="*/ 553085 w 1323975"/>
              <a:gd name="connsiteY1" fmla="*/ 118745 h 1788160"/>
              <a:gd name="connisteX2" fmla="*/ 483870 w 1323975"/>
              <a:gd name="connsiteY2" fmla="*/ 177800 h 1788160"/>
              <a:gd name="connisteX3" fmla="*/ 414655 w 1323975"/>
              <a:gd name="connsiteY3" fmla="*/ 236855 h 1788160"/>
              <a:gd name="connisteX4" fmla="*/ 345440 w 1323975"/>
              <a:gd name="connsiteY4" fmla="*/ 296545 h 1788160"/>
              <a:gd name="connisteX5" fmla="*/ 276225 w 1323975"/>
              <a:gd name="connsiteY5" fmla="*/ 335915 h 1788160"/>
              <a:gd name="connisteX6" fmla="*/ 207010 w 1323975"/>
              <a:gd name="connsiteY6" fmla="*/ 375285 h 1788160"/>
              <a:gd name="connisteX7" fmla="*/ 137795 w 1323975"/>
              <a:gd name="connsiteY7" fmla="*/ 405130 h 1788160"/>
              <a:gd name="connisteX8" fmla="*/ 69215 w 1323975"/>
              <a:gd name="connsiteY8" fmla="*/ 464185 h 1788160"/>
              <a:gd name="connisteX9" fmla="*/ 48895 w 1323975"/>
              <a:gd name="connsiteY9" fmla="*/ 533400 h 1788160"/>
              <a:gd name="connisteX10" fmla="*/ 29210 w 1323975"/>
              <a:gd name="connsiteY10" fmla="*/ 602615 h 1788160"/>
              <a:gd name="connisteX11" fmla="*/ 9525 w 1323975"/>
              <a:gd name="connsiteY11" fmla="*/ 671830 h 1788160"/>
              <a:gd name="connisteX12" fmla="*/ 0 w 1323975"/>
              <a:gd name="connsiteY12" fmla="*/ 741045 h 1788160"/>
              <a:gd name="connisteX13" fmla="*/ 0 w 1323975"/>
              <a:gd name="connsiteY13" fmla="*/ 810260 h 1788160"/>
              <a:gd name="connisteX14" fmla="*/ 29210 w 1323975"/>
              <a:gd name="connsiteY14" fmla="*/ 879475 h 1788160"/>
              <a:gd name="connisteX15" fmla="*/ 98425 w 1323975"/>
              <a:gd name="connsiteY15" fmla="*/ 938530 h 1788160"/>
              <a:gd name="connisteX16" fmla="*/ 137795 w 1323975"/>
              <a:gd name="connsiteY16" fmla="*/ 1007745 h 1788160"/>
              <a:gd name="connisteX17" fmla="*/ 158115 w 1323975"/>
              <a:gd name="connsiteY17" fmla="*/ 1076960 h 1788160"/>
              <a:gd name="connisteX18" fmla="*/ 187325 w 1323975"/>
              <a:gd name="connsiteY18" fmla="*/ 1155700 h 1788160"/>
              <a:gd name="connisteX19" fmla="*/ 197485 w 1323975"/>
              <a:gd name="connsiteY19" fmla="*/ 1224915 h 1788160"/>
              <a:gd name="connisteX20" fmla="*/ 227330 w 1323975"/>
              <a:gd name="connsiteY20" fmla="*/ 1294130 h 1788160"/>
              <a:gd name="connisteX21" fmla="*/ 236855 w 1323975"/>
              <a:gd name="connsiteY21" fmla="*/ 1363345 h 1788160"/>
              <a:gd name="connisteX22" fmla="*/ 256540 w 1323975"/>
              <a:gd name="connsiteY22" fmla="*/ 1432560 h 1788160"/>
              <a:gd name="connisteX23" fmla="*/ 276225 w 1323975"/>
              <a:gd name="connsiteY23" fmla="*/ 1501775 h 1788160"/>
              <a:gd name="connisteX24" fmla="*/ 306070 w 1323975"/>
              <a:gd name="connsiteY24" fmla="*/ 1570990 h 1788160"/>
              <a:gd name="connisteX25" fmla="*/ 355600 w 1323975"/>
              <a:gd name="connsiteY25" fmla="*/ 1640205 h 1788160"/>
              <a:gd name="connisteX26" fmla="*/ 424815 w 1323975"/>
              <a:gd name="connsiteY26" fmla="*/ 1689100 h 1788160"/>
              <a:gd name="connisteX27" fmla="*/ 494030 w 1323975"/>
              <a:gd name="connsiteY27" fmla="*/ 1718945 h 1788160"/>
              <a:gd name="connisteX28" fmla="*/ 563245 w 1323975"/>
              <a:gd name="connsiteY28" fmla="*/ 1738630 h 1788160"/>
              <a:gd name="connisteX29" fmla="*/ 631825 w 1323975"/>
              <a:gd name="connsiteY29" fmla="*/ 1758315 h 1788160"/>
              <a:gd name="connisteX30" fmla="*/ 701040 w 1323975"/>
              <a:gd name="connsiteY30" fmla="*/ 1768475 h 1788160"/>
              <a:gd name="connisteX31" fmla="*/ 770255 w 1323975"/>
              <a:gd name="connsiteY31" fmla="*/ 1788160 h 1788160"/>
              <a:gd name="connisteX32" fmla="*/ 839470 w 1323975"/>
              <a:gd name="connsiteY32" fmla="*/ 1748790 h 1788160"/>
              <a:gd name="connisteX33" fmla="*/ 908685 w 1323975"/>
              <a:gd name="connsiteY33" fmla="*/ 1699260 h 1788160"/>
              <a:gd name="connisteX34" fmla="*/ 977900 w 1323975"/>
              <a:gd name="connsiteY34" fmla="*/ 1649730 h 1788160"/>
              <a:gd name="connisteX35" fmla="*/ 1047115 w 1323975"/>
              <a:gd name="connsiteY35" fmla="*/ 1610360 h 1788160"/>
              <a:gd name="connisteX36" fmla="*/ 1116330 w 1323975"/>
              <a:gd name="connsiteY36" fmla="*/ 1560830 h 1788160"/>
              <a:gd name="connisteX37" fmla="*/ 1185545 w 1323975"/>
              <a:gd name="connsiteY37" fmla="*/ 1501775 h 1788160"/>
              <a:gd name="connisteX38" fmla="*/ 1214755 w 1323975"/>
              <a:gd name="connsiteY38" fmla="*/ 1432560 h 1788160"/>
              <a:gd name="connisteX39" fmla="*/ 1214755 w 1323975"/>
              <a:gd name="connsiteY39" fmla="*/ 1363345 h 1788160"/>
              <a:gd name="connisteX40" fmla="*/ 1195070 w 1323975"/>
              <a:gd name="connsiteY40" fmla="*/ 1294130 h 1788160"/>
              <a:gd name="connisteX41" fmla="*/ 1185545 w 1323975"/>
              <a:gd name="connsiteY41" fmla="*/ 1224915 h 1788160"/>
              <a:gd name="connisteX42" fmla="*/ 1205230 w 1323975"/>
              <a:gd name="connsiteY42" fmla="*/ 1155700 h 1788160"/>
              <a:gd name="connisteX43" fmla="*/ 1224915 w 1323975"/>
              <a:gd name="connsiteY43" fmla="*/ 1086485 h 1788160"/>
              <a:gd name="connisteX44" fmla="*/ 1254760 w 1323975"/>
              <a:gd name="connsiteY44" fmla="*/ 1017270 h 1788160"/>
              <a:gd name="connisteX45" fmla="*/ 1283970 w 1323975"/>
              <a:gd name="connsiteY45" fmla="*/ 948690 h 1788160"/>
              <a:gd name="connisteX46" fmla="*/ 1313815 w 1323975"/>
              <a:gd name="connsiteY46" fmla="*/ 879475 h 1788160"/>
              <a:gd name="connisteX47" fmla="*/ 1323975 w 1323975"/>
              <a:gd name="connsiteY47" fmla="*/ 810260 h 1788160"/>
              <a:gd name="connisteX48" fmla="*/ 1283970 w 1323975"/>
              <a:gd name="connsiteY48" fmla="*/ 741045 h 1788160"/>
              <a:gd name="connisteX49" fmla="*/ 1214755 w 1323975"/>
              <a:gd name="connsiteY49" fmla="*/ 691515 h 1788160"/>
              <a:gd name="connisteX50" fmla="*/ 1175385 w 1323975"/>
              <a:gd name="connsiteY50" fmla="*/ 622300 h 1788160"/>
              <a:gd name="connisteX51" fmla="*/ 1146175 w 1323975"/>
              <a:gd name="connsiteY51" fmla="*/ 553085 h 1788160"/>
              <a:gd name="connisteX52" fmla="*/ 1146175 w 1323975"/>
              <a:gd name="connsiteY52" fmla="*/ 483870 h 1788160"/>
              <a:gd name="connisteX53" fmla="*/ 1146175 w 1323975"/>
              <a:gd name="connsiteY53" fmla="*/ 414655 h 1788160"/>
              <a:gd name="connisteX54" fmla="*/ 1116330 w 1323975"/>
              <a:gd name="connsiteY54" fmla="*/ 345440 h 1788160"/>
              <a:gd name="connisteX55" fmla="*/ 1066800 w 1323975"/>
              <a:gd name="connsiteY55" fmla="*/ 276860 h 1788160"/>
              <a:gd name="connisteX56" fmla="*/ 997585 w 1323975"/>
              <a:gd name="connsiteY56" fmla="*/ 247015 h 1788160"/>
              <a:gd name="connisteX57" fmla="*/ 928370 w 1323975"/>
              <a:gd name="connsiteY57" fmla="*/ 207645 h 1788160"/>
              <a:gd name="connisteX58" fmla="*/ 869315 w 1323975"/>
              <a:gd name="connsiteY58" fmla="*/ 138430 h 1788160"/>
              <a:gd name="connisteX59" fmla="*/ 829945 w 1323975"/>
              <a:gd name="connsiteY59" fmla="*/ 69215 h 1788160"/>
              <a:gd name="connisteX60" fmla="*/ 760730 w 1323975"/>
              <a:gd name="connsiteY60" fmla="*/ 9525 h 1788160"/>
              <a:gd name="connisteX61" fmla="*/ 691515 w 1323975"/>
              <a:gd name="connsiteY61" fmla="*/ 0 h 1788160"/>
              <a:gd name="connisteX62" fmla="*/ 622300 w 1323975"/>
              <a:gd name="connsiteY62" fmla="*/ 9525 h 1788160"/>
              <a:gd name="connisteX63" fmla="*/ 592455 w 1323975"/>
              <a:gd name="connsiteY63" fmla="*/ 49530 h 178816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Lst>
            <a:rect l="l" t="t" r="r" b="b"/>
            <a:pathLst>
              <a:path w="1323975" h="1788160">
                <a:moveTo>
                  <a:pt x="592455" y="49530"/>
                </a:moveTo>
                <a:lnTo>
                  <a:pt x="553085" y="118745"/>
                </a:lnTo>
                <a:lnTo>
                  <a:pt x="483870" y="177800"/>
                </a:lnTo>
                <a:lnTo>
                  <a:pt x="414655" y="236855"/>
                </a:lnTo>
                <a:lnTo>
                  <a:pt x="345440" y="296545"/>
                </a:lnTo>
                <a:lnTo>
                  <a:pt x="276225" y="335915"/>
                </a:lnTo>
                <a:lnTo>
                  <a:pt x="207010" y="375285"/>
                </a:lnTo>
                <a:lnTo>
                  <a:pt x="137795" y="405130"/>
                </a:lnTo>
                <a:lnTo>
                  <a:pt x="69215" y="464185"/>
                </a:lnTo>
                <a:lnTo>
                  <a:pt x="48895" y="533400"/>
                </a:lnTo>
                <a:lnTo>
                  <a:pt x="29210" y="602615"/>
                </a:lnTo>
                <a:lnTo>
                  <a:pt x="9525" y="671830"/>
                </a:lnTo>
                <a:lnTo>
                  <a:pt x="0" y="741045"/>
                </a:lnTo>
                <a:lnTo>
                  <a:pt x="0" y="810260"/>
                </a:lnTo>
                <a:lnTo>
                  <a:pt x="29210" y="879475"/>
                </a:lnTo>
                <a:lnTo>
                  <a:pt x="98425" y="938530"/>
                </a:lnTo>
                <a:lnTo>
                  <a:pt x="137795" y="1007745"/>
                </a:lnTo>
                <a:lnTo>
                  <a:pt x="158115" y="1076960"/>
                </a:lnTo>
                <a:lnTo>
                  <a:pt x="187325" y="1155700"/>
                </a:lnTo>
                <a:lnTo>
                  <a:pt x="197485" y="1224915"/>
                </a:lnTo>
                <a:lnTo>
                  <a:pt x="227330" y="1294130"/>
                </a:lnTo>
                <a:lnTo>
                  <a:pt x="236855" y="1363345"/>
                </a:lnTo>
                <a:lnTo>
                  <a:pt x="256540" y="1432560"/>
                </a:lnTo>
                <a:lnTo>
                  <a:pt x="276225" y="1501775"/>
                </a:lnTo>
                <a:lnTo>
                  <a:pt x="306070" y="1570990"/>
                </a:lnTo>
                <a:lnTo>
                  <a:pt x="355600" y="1640205"/>
                </a:lnTo>
                <a:lnTo>
                  <a:pt x="424815" y="1689100"/>
                </a:lnTo>
                <a:lnTo>
                  <a:pt x="494030" y="1718945"/>
                </a:lnTo>
                <a:lnTo>
                  <a:pt x="563245" y="1738630"/>
                </a:lnTo>
                <a:lnTo>
                  <a:pt x="631825" y="1758315"/>
                </a:lnTo>
                <a:lnTo>
                  <a:pt x="701040" y="1768475"/>
                </a:lnTo>
                <a:lnTo>
                  <a:pt x="770255" y="1788160"/>
                </a:lnTo>
                <a:lnTo>
                  <a:pt x="839470" y="1748790"/>
                </a:lnTo>
                <a:lnTo>
                  <a:pt x="908685" y="1699260"/>
                </a:lnTo>
                <a:lnTo>
                  <a:pt x="977900" y="1649730"/>
                </a:lnTo>
                <a:lnTo>
                  <a:pt x="1047115" y="1610360"/>
                </a:lnTo>
                <a:lnTo>
                  <a:pt x="1116330" y="1560830"/>
                </a:lnTo>
                <a:lnTo>
                  <a:pt x="1185545" y="1501775"/>
                </a:lnTo>
                <a:lnTo>
                  <a:pt x="1214755" y="1432560"/>
                </a:lnTo>
                <a:lnTo>
                  <a:pt x="1214755" y="1363345"/>
                </a:lnTo>
                <a:lnTo>
                  <a:pt x="1195070" y="1294130"/>
                </a:lnTo>
                <a:lnTo>
                  <a:pt x="1185545" y="1224915"/>
                </a:lnTo>
                <a:lnTo>
                  <a:pt x="1205230" y="1155700"/>
                </a:lnTo>
                <a:lnTo>
                  <a:pt x="1224915" y="1086485"/>
                </a:lnTo>
                <a:lnTo>
                  <a:pt x="1254760" y="1017270"/>
                </a:lnTo>
                <a:lnTo>
                  <a:pt x="1283970" y="948690"/>
                </a:lnTo>
                <a:lnTo>
                  <a:pt x="1313815" y="879475"/>
                </a:lnTo>
                <a:lnTo>
                  <a:pt x="1323975" y="810260"/>
                </a:lnTo>
                <a:lnTo>
                  <a:pt x="1283970" y="741045"/>
                </a:lnTo>
                <a:lnTo>
                  <a:pt x="1214755" y="691515"/>
                </a:lnTo>
                <a:lnTo>
                  <a:pt x="1175385" y="622300"/>
                </a:lnTo>
                <a:lnTo>
                  <a:pt x="1146175" y="553085"/>
                </a:lnTo>
                <a:lnTo>
                  <a:pt x="1146175" y="483870"/>
                </a:lnTo>
                <a:lnTo>
                  <a:pt x="1146175" y="414655"/>
                </a:lnTo>
                <a:lnTo>
                  <a:pt x="1116330" y="345440"/>
                </a:lnTo>
                <a:lnTo>
                  <a:pt x="1066800" y="276860"/>
                </a:lnTo>
                <a:lnTo>
                  <a:pt x="997585" y="247015"/>
                </a:lnTo>
                <a:lnTo>
                  <a:pt x="928370" y="207645"/>
                </a:lnTo>
                <a:lnTo>
                  <a:pt x="869315" y="138430"/>
                </a:lnTo>
                <a:lnTo>
                  <a:pt x="829945" y="69215"/>
                </a:lnTo>
                <a:lnTo>
                  <a:pt x="760730" y="9525"/>
                </a:lnTo>
                <a:lnTo>
                  <a:pt x="691515" y="0"/>
                </a:lnTo>
                <a:lnTo>
                  <a:pt x="622300" y="9525"/>
                </a:lnTo>
                <a:lnTo>
                  <a:pt x="592455" y="49530"/>
                </a:lnTo>
                <a:close/>
              </a:path>
            </a:pathLst>
          </a:custGeom>
          <a:blipFill rotWithShape="1">
            <a:blip r:embed="rId1"/>
            <a:tile tx="0" ty="0" sx="100000" sy="100000" flip="none" algn="tl"/>
          </a:blip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4" name="直接连接符 13"/>
          <p:cNvCxnSpPr/>
          <p:nvPr/>
        </p:nvCxnSpPr>
        <p:spPr>
          <a:xfrm flipV="1">
            <a:off x="-2540" y="162560"/>
            <a:ext cx="12197080" cy="74295"/>
          </a:xfrm>
          <a:prstGeom prst="line">
            <a:avLst/>
          </a:prstGeom>
          <a:ln w="28575" cap="rnd">
            <a:solidFill>
              <a:srgbClr val="F7ADB8">
                <a:alpha val="96000"/>
              </a:srgbClr>
            </a:solidFill>
            <a:prstDash val="dash"/>
            <a:roun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2540" y="6644005"/>
            <a:ext cx="12197080" cy="74295"/>
          </a:xfrm>
          <a:prstGeom prst="line">
            <a:avLst/>
          </a:prstGeom>
          <a:ln w="28575" cap="rnd">
            <a:solidFill>
              <a:srgbClr val="F7ADB8">
                <a:alpha val="96000"/>
              </a:srgbClr>
            </a:solidFill>
            <a:prstDash val="dash"/>
            <a:round/>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05105" y="563880"/>
            <a:ext cx="11624310" cy="521970"/>
          </a:xfrm>
          <a:prstGeom prst="rect">
            <a:avLst/>
          </a:prstGeom>
          <a:noFill/>
        </p:spPr>
        <p:txBody>
          <a:bodyPr wrap="square" rtlCol="0">
            <a:spAutoFit/>
          </a:bodyPr>
          <a:p>
            <a:r>
              <a:rPr lang="en-US" altLang="zh-CN" sz="2800"/>
              <a:t>The Adverb </a:t>
            </a:r>
            <a:r>
              <a:rPr lang="zh-CN" altLang="en-US" sz="2800">
                <a:sym typeface="+mn-ea"/>
              </a:rPr>
              <a:t>正在</a:t>
            </a:r>
            <a:r>
              <a:rPr lang="en-US" altLang="zh-CN" sz="2800">
                <a:sym typeface="+mn-ea"/>
              </a:rPr>
              <a:t>(zhèng zài, be doing...)</a:t>
            </a:r>
            <a:endParaRPr lang="en-US" altLang="zh-CN" sz="2800"/>
          </a:p>
        </p:txBody>
      </p:sp>
      <p:sp>
        <p:nvSpPr>
          <p:cNvPr id="2" name="文本框 1"/>
          <p:cNvSpPr txBox="1"/>
          <p:nvPr/>
        </p:nvSpPr>
        <p:spPr>
          <a:xfrm>
            <a:off x="149225" y="1085850"/>
            <a:ext cx="12272010" cy="1383665"/>
          </a:xfrm>
          <a:prstGeom prst="rect">
            <a:avLst/>
          </a:prstGeom>
          <a:noFill/>
        </p:spPr>
        <p:txBody>
          <a:bodyPr wrap="square" rtlCol="0">
            <a:spAutoFit/>
          </a:bodyPr>
          <a:p>
            <a:r>
              <a:rPr lang="en-US" altLang="zh-CN" sz="2800"/>
              <a:t>The adverb </a:t>
            </a:r>
            <a:r>
              <a:rPr lang="zh-CN" altLang="en-US" sz="2800"/>
              <a:t>正在</a:t>
            </a:r>
            <a:r>
              <a:rPr lang="en-US" altLang="zh-CN" sz="2800"/>
              <a:t>(zhèng zài) denotes </a:t>
            </a:r>
            <a:r>
              <a:rPr lang="en-US" altLang="zh-CN" sz="2800">
                <a:solidFill>
                  <a:srgbClr val="FF0000"/>
                </a:solidFill>
              </a:rPr>
              <a:t>an ongoing or progressive action at a </a:t>
            </a:r>
            <a:endParaRPr lang="en-US" altLang="zh-CN" sz="2800">
              <a:solidFill>
                <a:srgbClr val="FF0000"/>
              </a:solidFill>
            </a:endParaRPr>
          </a:p>
          <a:p>
            <a:r>
              <a:rPr lang="en-US" altLang="zh-CN" sz="2800">
                <a:solidFill>
                  <a:srgbClr val="FF0000"/>
                </a:solidFill>
              </a:rPr>
              <a:t>certain point of time</a:t>
            </a:r>
            <a:r>
              <a:rPr lang="en-US" altLang="zh-CN" sz="2800"/>
              <a:t>. It is more </a:t>
            </a:r>
            <a:r>
              <a:rPr lang="en-US" altLang="zh-CN" sz="2800">
                <a:solidFill>
                  <a:srgbClr val="FF0000"/>
                </a:solidFill>
              </a:rPr>
              <a:t>emphatic</a:t>
            </a:r>
            <a:r>
              <a:rPr lang="en-US" altLang="zh-CN" sz="2800"/>
              <a:t> than </a:t>
            </a:r>
            <a:r>
              <a:rPr lang="zh-CN" altLang="en-US" sz="2800"/>
              <a:t>在</a:t>
            </a:r>
            <a:r>
              <a:rPr lang="en-US" altLang="zh-CN" sz="2800"/>
              <a:t>(zài) when it serves the same function.</a:t>
            </a:r>
            <a:endParaRPr lang="en-US" altLang="zh-CN" sz="2800"/>
          </a:p>
        </p:txBody>
      </p:sp>
      <p:sp>
        <p:nvSpPr>
          <p:cNvPr id="3" name="文本框 2"/>
          <p:cNvSpPr txBox="1"/>
          <p:nvPr/>
        </p:nvSpPr>
        <p:spPr>
          <a:xfrm>
            <a:off x="516255" y="2976245"/>
            <a:ext cx="8477250" cy="2183765"/>
          </a:xfrm>
          <a:prstGeom prst="rect">
            <a:avLst/>
          </a:prstGeom>
          <a:noFill/>
        </p:spPr>
        <p:txBody>
          <a:bodyPr wrap="square" rtlCol="0">
            <a:spAutoFit/>
          </a:bodyPr>
          <a:p>
            <a:r>
              <a:rPr lang="en-US" altLang="zh-CN" sz="3600"/>
              <a:t>1.A:</a:t>
            </a:r>
            <a:r>
              <a:rPr lang="zh-CN" altLang="en-US" sz="3600"/>
              <a:t>李友，你在做什么？</a:t>
            </a:r>
            <a:endParaRPr lang="zh-CN" altLang="en-US" sz="3600"/>
          </a:p>
          <a:p>
            <a:r>
              <a:rPr lang="zh-CN" altLang="en-US" sz="3600"/>
              <a:t>        </a:t>
            </a:r>
            <a:endParaRPr lang="zh-CN" altLang="en-US" sz="3600"/>
          </a:p>
          <a:p>
            <a:r>
              <a:rPr lang="zh-CN" altLang="en-US" sz="3600"/>
              <a:t>   </a:t>
            </a:r>
            <a:r>
              <a:rPr lang="en-US" altLang="zh-CN" sz="3600"/>
              <a:t>B:</a:t>
            </a:r>
            <a:r>
              <a:rPr lang="zh-CN" altLang="en-US" sz="3600"/>
              <a:t>我在练习写汉字。</a:t>
            </a:r>
            <a:endParaRPr lang="zh-CN" altLang="en-US" sz="3600"/>
          </a:p>
          <a:p>
            <a:r>
              <a:rPr lang="zh-CN" altLang="en-US" sz="2800"/>
              <a:t>     </a:t>
            </a:r>
            <a:endParaRPr lang="en-US" altLang="zh-CN" sz="2800"/>
          </a:p>
        </p:txBody>
      </p:sp>
    </p:spTree>
    <p:custDataLst>
      <p:tags r:id="rId2"/>
    </p:custData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任意多边形 9"/>
          <p:cNvSpPr/>
          <p:nvPr/>
        </p:nvSpPr>
        <p:spPr>
          <a:xfrm>
            <a:off x="8803005" y="1188085"/>
            <a:ext cx="1323975" cy="1788160"/>
          </a:xfrm>
          <a:custGeom>
            <a:avLst/>
            <a:gdLst>
              <a:gd name="connisteX0" fmla="*/ 592455 w 1323975"/>
              <a:gd name="connsiteY0" fmla="*/ 49530 h 1788160"/>
              <a:gd name="connisteX1" fmla="*/ 553085 w 1323975"/>
              <a:gd name="connsiteY1" fmla="*/ 118745 h 1788160"/>
              <a:gd name="connisteX2" fmla="*/ 483870 w 1323975"/>
              <a:gd name="connsiteY2" fmla="*/ 177800 h 1788160"/>
              <a:gd name="connisteX3" fmla="*/ 414655 w 1323975"/>
              <a:gd name="connsiteY3" fmla="*/ 236855 h 1788160"/>
              <a:gd name="connisteX4" fmla="*/ 345440 w 1323975"/>
              <a:gd name="connsiteY4" fmla="*/ 296545 h 1788160"/>
              <a:gd name="connisteX5" fmla="*/ 276225 w 1323975"/>
              <a:gd name="connsiteY5" fmla="*/ 335915 h 1788160"/>
              <a:gd name="connisteX6" fmla="*/ 207010 w 1323975"/>
              <a:gd name="connsiteY6" fmla="*/ 375285 h 1788160"/>
              <a:gd name="connisteX7" fmla="*/ 137795 w 1323975"/>
              <a:gd name="connsiteY7" fmla="*/ 405130 h 1788160"/>
              <a:gd name="connisteX8" fmla="*/ 69215 w 1323975"/>
              <a:gd name="connsiteY8" fmla="*/ 464185 h 1788160"/>
              <a:gd name="connisteX9" fmla="*/ 48895 w 1323975"/>
              <a:gd name="connsiteY9" fmla="*/ 533400 h 1788160"/>
              <a:gd name="connisteX10" fmla="*/ 29210 w 1323975"/>
              <a:gd name="connsiteY10" fmla="*/ 602615 h 1788160"/>
              <a:gd name="connisteX11" fmla="*/ 9525 w 1323975"/>
              <a:gd name="connsiteY11" fmla="*/ 671830 h 1788160"/>
              <a:gd name="connisteX12" fmla="*/ 0 w 1323975"/>
              <a:gd name="connsiteY12" fmla="*/ 741045 h 1788160"/>
              <a:gd name="connisteX13" fmla="*/ 0 w 1323975"/>
              <a:gd name="connsiteY13" fmla="*/ 810260 h 1788160"/>
              <a:gd name="connisteX14" fmla="*/ 29210 w 1323975"/>
              <a:gd name="connsiteY14" fmla="*/ 879475 h 1788160"/>
              <a:gd name="connisteX15" fmla="*/ 98425 w 1323975"/>
              <a:gd name="connsiteY15" fmla="*/ 938530 h 1788160"/>
              <a:gd name="connisteX16" fmla="*/ 137795 w 1323975"/>
              <a:gd name="connsiteY16" fmla="*/ 1007745 h 1788160"/>
              <a:gd name="connisteX17" fmla="*/ 158115 w 1323975"/>
              <a:gd name="connsiteY17" fmla="*/ 1076960 h 1788160"/>
              <a:gd name="connisteX18" fmla="*/ 187325 w 1323975"/>
              <a:gd name="connsiteY18" fmla="*/ 1155700 h 1788160"/>
              <a:gd name="connisteX19" fmla="*/ 197485 w 1323975"/>
              <a:gd name="connsiteY19" fmla="*/ 1224915 h 1788160"/>
              <a:gd name="connisteX20" fmla="*/ 227330 w 1323975"/>
              <a:gd name="connsiteY20" fmla="*/ 1294130 h 1788160"/>
              <a:gd name="connisteX21" fmla="*/ 236855 w 1323975"/>
              <a:gd name="connsiteY21" fmla="*/ 1363345 h 1788160"/>
              <a:gd name="connisteX22" fmla="*/ 256540 w 1323975"/>
              <a:gd name="connsiteY22" fmla="*/ 1432560 h 1788160"/>
              <a:gd name="connisteX23" fmla="*/ 276225 w 1323975"/>
              <a:gd name="connsiteY23" fmla="*/ 1501775 h 1788160"/>
              <a:gd name="connisteX24" fmla="*/ 306070 w 1323975"/>
              <a:gd name="connsiteY24" fmla="*/ 1570990 h 1788160"/>
              <a:gd name="connisteX25" fmla="*/ 355600 w 1323975"/>
              <a:gd name="connsiteY25" fmla="*/ 1640205 h 1788160"/>
              <a:gd name="connisteX26" fmla="*/ 424815 w 1323975"/>
              <a:gd name="connsiteY26" fmla="*/ 1689100 h 1788160"/>
              <a:gd name="connisteX27" fmla="*/ 494030 w 1323975"/>
              <a:gd name="connsiteY27" fmla="*/ 1718945 h 1788160"/>
              <a:gd name="connisteX28" fmla="*/ 563245 w 1323975"/>
              <a:gd name="connsiteY28" fmla="*/ 1738630 h 1788160"/>
              <a:gd name="connisteX29" fmla="*/ 631825 w 1323975"/>
              <a:gd name="connsiteY29" fmla="*/ 1758315 h 1788160"/>
              <a:gd name="connisteX30" fmla="*/ 701040 w 1323975"/>
              <a:gd name="connsiteY30" fmla="*/ 1768475 h 1788160"/>
              <a:gd name="connisteX31" fmla="*/ 770255 w 1323975"/>
              <a:gd name="connsiteY31" fmla="*/ 1788160 h 1788160"/>
              <a:gd name="connisteX32" fmla="*/ 839470 w 1323975"/>
              <a:gd name="connsiteY32" fmla="*/ 1748790 h 1788160"/>
              <a:gd name="connisteX33" fmla="*/ 908685 w 1323975"/>
              <a:gd name="connsiteY33" fmla="*/ 1699260 h 1788160"/>
              <a:gd name="connisteX34" fmla="*/ 977900 w 1323975"/>
              <a:gd name="connsiteY34" fmla="*/ 1649730 h 1788160"/>
              <a:gd name="connisteX35" fmla="*/ 1047115 w 1323975"/>
              <a:gd name="connsiteY35" fmla="*/ 1610360 h 1788160"/>
              <a:gd name="connisteX36" fmla="*/ 1116330 w 1323975"/>
              <a:gd name="connsiteY36" fmla="*/ 1560830 h 1788160"/>
              <a:gd name="connisteX37" fmla="*/ 1185545 w 1323975"/>
              <a:gd name="connsiteY37" fmla="*/ 1501775 h 1788160"/>
              <a:gd name="connisteX38" fmla="*/ 1214755 w 1323975"/>
              <a:gd name="connsiteY38" fmla="*/ 1432560 h 1788160"/>
              <a:gd name="connisteX39" fmla="*/ 1214755 w 1323975"/>
              <a:gd name="connsiteY39" fmla="*/ 1363345 h 1788160"/>
              <a:gd name="connisteX40" fmla="*/ 1195070 w 1323975"/>
              <a:gd name="connsiteY40" fmla="*/ 1294130 h 1788160"/>
              <a:gd name="connisteX41" fmla="*/ 1185545 w 1323975"/>
              <a:gd name="connsiteY41" fmla="*/ 1224915 h 1788160"/>
              <a:gd name="connisteX42" fmla="*/ 1205230 w 1323975"/>
              <a:gd name="connsiteY42" fmla="*/ 1155700 h 1788160"/>
              <a:gd name="connisteX43" fmla="*/ 1224915 w 1323975"/>
              <a:gd name="connsiteY43" fmla="*/ 1086485 h 1788160"/>
              <a:gd name="connisteX44" fmla="*/ 1254760 w 1323975"/>
              <a:gd name="connsiteY44" fmla="*/ 1017270 h 1788160"/>
              <a:gd name="connisteX45" fmla="*/ 1283970 w 1323975"/>
              <a:gd name="connsiteY45" fmla="*/ 948690 h 1788160"/>
              <a:gd name="connisteX46" fmla="*/ 1313815 w 1323975"/>
              <a:gd name="connsiteY46" fmla="*/ 879475 h 1788160"/>
              <a:gd name="connisteX47" fmla="*/ 1323975 w 1323975"/>
              <a:gd name="connsiteY47" fmla="*/ 810260 h 1788160"/>
              <a:gd name="connisteX48" fmla="*/ 1283970 w 1323975"/>
              <a:gd name="connsiteY48" fmla="*/ 741045 h 1788160"/>
              <a:gd name="connisteX49" fmla="*/ 1214755 w 1323975"/>
              <a:gd name="connsiteY49" fmla="*/ 691515 h 1788160"/>
              <a:gd name="connisteX50" fmla="*/ 1175385 w 1323975"/>
              <a:gd name="connsiteY50" fmla="*/ 622300 h 1788160"/>
              <a:gd name="connisteX51" fmla="*/ 1146175 w 1323975"/>
              <a:gd name="connsiteY51" fmla="*/ 553085 h 1788160"/>
              <a:gd name="connisteX52" fmla="*/ 1146175 w 1323975"/>
              <a:gd name="connsiteY52" fmla="*/ 483870 h 1788160"/>
              <a:gd name="connisteX53" fmla="*/ 1146175 w 1323975"/>
              <a:gd name="connsiteY53" fmla="*/ 414655 h 1788160"/>
              <a:gd name="connisteX54" fmla="*/ 1116330 w 1323975"/>
              <a:gd name="connsiteY54" fmla="*/ 345440 h 1788160"/>
              <a:gd name="connisteX55" fmla="*/ 1066800 w 1323975"/>
              <a:gd name="connsiteY55" fmla="*/ 276860 h 1788160"/>
              <a:gd name="connisteX56" fmla="*/ 997585 w 1323975"/>
              <a:gd name="connsiteY56" fmla="*/ 247015 h 1788160"/>
              <a:gd name="connisteX57" fmla="*/ 928370 w 1323975"/>
              <a:gd name="connsiteY57" fmla="*/ 207645 h 1788160"/>
              <a:gd name="connisteX58" fmla="*/ 869315 w 1323975"/>
              <a:gd name="connsiteY58" fmla="*/ 138430 h 1788160"/>
              <a:gd name="connisteX59" fmla="*/ 829945 w 1323975"/>
              <a:gd name="connsiteY59" fmla="*/ 69215 h 1788160"/>
              <a:gd name="connisteX60" fmla="*/ 760730 w 1323975"/>
              <a:gd name="connsiteY60" fmla="*/ 9525 h 1788160"/>
              <a:gd name="connisteX61" fmla="*/ 691515 w 1323975"/>
              <a:gd name="connsiteY61" fmla="*/ 0 h 1788160"/>
              <a:gd name="connisteX62" fmla="*/ 622300 w 1323975"/>
              <a:gd name="connsiteY62" fmla="*/ 9525 h 1788160"/>
              <a:gd name="connisteX63" fmla="*/ 592455 w 1323975"/>
              <a:gd name="connsiteY63" fmla="*/ 49530 h 178816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Lst>
            <a:rect l="l" t="t" r="r" b="b"/>
            <a:pathLst>
              <a:path w="1323975" h="1788160">
                <a:moveTo>
                  <a:pt x="592455" y="49530"/>
                </a:moveTo>
                <a:lnTo>
                  <a:pt x="553085" y="118745"/>
                </a:lnTo>
                <a:lnTo>
                  <a:pt x="483870" y="177800"/>
                </a:lnTo>
                <a:lnTo>
                  <a:pt x="414655" y="236855"/>
                </a:lnTo>
                <a:lnTo>
                  <a:pt x="345440" y="296545"/>
                </a:lnTo>
                <a:lnTo>
                  <a:pt x="276225" y="335915"/>
                </a:lnTo>
                <a:lnTo>
                  <a:pt x="207010" y="375285"/>
                </a:lnTo>
                <a:lnTo>
                  <a:pt x="137795" y="405130"/>
                </a:lnTo>
                <a:lnTo>
                  <a:pt x="69215" y="464185"/>
                </a:lnTo>
                <a:lnTo>
                  <a:pt x="48895" y="533400"/>
                </a:lnTo>
                <a:lnTo>
                  <a:pt x="29210" y="602615"/>
                </a:lnTo>
                <a:lnTo>
                  <a:pt x="9525" y="671830"/>
                </a:lnTo>
                <a:lnTo>
                  <a:pt x="0" y="741045"/>
                </a:lnTo>
                <a:lnTo>
                  <a:pt x="0" y="810260"/>
                </a:lnTo>
                <a:lnTo>
                  <a:pt x="29210" y="879475"/>
                </a:lnTo>
                <a:lnTo>
                  <a:pt x="98425" y="938530"/>
                </a:lnTo>
                <a:lnTo>
                  <a:pt x="137795" y="1007745"/>
                </a:lnTo>
                <a:lnTo>
                  <a:pt x="158115" y="1076960"/>
                </a:lnTo>
                <a:lnTo>
                  <a:pt x="187325" y="1155700"/>
                </a:lnTo>
                <a:lnTo>
                  <a:pt x="197485" y="1224915"/>
                </a:lnTo>
                <a:lnTo>
                  <a:pt x="227330" y="1294130"/>
                </a:lnTo>
                <a:lnTo>
                  <a:pt x="236855" y="1363345"/>
                </a:lnTo>
                <a:lnTo>
                  <a:pt x="256540" y="1432560"/>
                </a:lnTo>
                <a:lnTo>
                  <a:pt x="276225" y="1501775"/>
                </a:lnTo>
                <a:lnTo>
                  <a:pt x="306070" y="1570990"/>
                </a:lnTo>
                <a:lnTo>
                  <a:pt x="355600" y="1640205"/>
                </a:lnTo>
                <a:lnTo>
                  <a:pt x="424815" y="1689100"/>
                </a:lnTo>
                <a:lnTo>
                  <a:pt x="494030" y="1718945"/>
                </a:lnTo>
                <a:lnTo>
                  <a:pt x="563245" y="1738630"/>
                </a:lnTo>
                <a:lnTo>
                  <a:pt x="631825" y="1758315"/>
                </a:lnTo>
                <a:lnTo>
                  <a:pt x="701040" y="1768475"/>
                </a:lnTo>
                <a:lnTo>
                  <a:pt x="770255" y="1788160"/>
                </a:lnTo>
                <a:lnTo>
                  <a:pt x="839470" y="1748790"/>
                </a:lnTo>
                <a:lnTo>
                  <a:pt x="908685" y="1699260"/>
                </a:lnTo>
                <a:lnTo>
                  <a:pt x="977900" y="1649730"/>
                </a:lnTo>
                <a:lnTo>
                  <a:pt x="1047115" y="1610360"/>
                </a:lnTo>
                <a:lnTo>
                  <a:pt x="1116330" y="1560830"/>
                </a:lnTo>
                <a:lnTo>
                  <a:pt x="1185545" y="1501775"/>
                </a:lnTo>
                <a:lnTo>
                  <a:pt x="1214755" y="1432560"/>
                </a:lnTo>
                <a:lnTo>
                  <a:pt x="1214755" y="1363345"/>
                </a:lnTo>
                <a:lnTo>
                  <a:pt x="1195070" y="1294130"/>
                </a:lnTo>
                <a:lnTo>
                  <a:pt x="1185545" y="1224915"/>
                </a:lnTo>
                <a:lnTo>
                  <a:pt x="1205230" y="1155700"/>
                </a:lnTo>
                <a:lnTo>
                  <a:pt x="1224915" y="1086485"/>
                </a:lnTo>
                <a:lnTo>
                  <a:pt x="1254760" y="1017270"/>
                </a:lnTo>
                <a:lnTo>
                  <a:pt x="1283970" y="948690"/>
                </a:lnTo>
                <a:lnTo>
                  <a:pt x="1313815" y="879475"/>
                </a:lnTo>
                <a:lnTo>
                  <a:pt x="1323975" y="810260"/>
                </a:lnTo>
                <a:lnTo>
                  <a:pt x="1283970" y="741045"/>
                </a:lnTo>
                <a:lnTo>
                  <a:pt x="1214755" y="691515"/>
                </a:lnTo>
                <a:lnTo>
                  <a:pt x="1175385" y="622300"/>
                </a:lnTo>
                <a:lnTo>
                  <a:pt x="1146175" y="553085"/>
                </a:lnTo>
                <a:lnTo>
                  <a:pt x="1146175" y="483870"/>
                </a:lnTo>
                <a:lnTo>
                  <a:pt x="1146175" y="414655"/>
                </a:lnTo>
                <a:lnTo>
                  <a:pt x="1116330" y="345440"/>
                </a:lnTo>
                <a:lnTo>
                  <a:pt x="1066800" y="276860"/>
                </a:lnTo>
                <a:lnTo>
                  <a:pt x="997585" y="247015"/>
                </a:lnTo>
                <a:lnTo>
                  <a:pt x="928370" y="207645"/>
                </a:lnTo>
                <a:lnTo>
                  <a:pt x="869315" y="138430"/>
                </a:lnTo>
                <a:lnTo>
                  <a:pt x="829945" y="69215"/>
                </a:lnTo>
                <a:lnTo>
                  <a:pt x="760730" y="9525"/>
                </a:lnTo>
                <a:lnTo>
                  <a:pt x="691515" y="0"/>
                </a:lnTo>
                <a:lnTo>
                  <a:pt x="622300" y="9525"/>
                </a:lnTo>
                <a:lnTo>
                  <a:pt x="592455" y="49530"/>
                </a:lnTo>
                <a:close/>
              </a:path>
            </a:pathLst>
          </a:custGeom>
          <a:blipFill rotWithShape="1">
            <a:blip r:embed="rId1"/>
            <a:tile tx="0" ty="0" sx="100000" sy="100000" flip="none" algn="tl"/>
          </a:blip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4" name="直接连接符 13"/>
          <p:cNvCxnSpPr/>
          <p:nvPr/>
        </p:nvCxnSpPr>
        <p:spPr>
          <a:xfrm flipV="1">
            <a:off x="-2540" y="162560"/>
            <a:ext cx="12197080" cy="74295"/>
          </a:xfrm>
          <a:prstGeom prst="line">
            <a:avLst/>
          </a:prstGeom>
          <a:ln w="28575" cap="rnd">
            <a:solidFill>
              <a:srgbClr val="F7ADB8">
                <a:alpha val="96000"/>
              </a:srgbClr>
            </a:solidFill>
            <a:prstDash val="dash"/>
            <a:roun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2540" y="6644005"/>
            <a:ext cx="12197080" cy="74295"/>
          </a:xfrm>
          <a:prstGeom prst="line">
            <a:avLst/>
          </a:prstGeom>
          <a:ln w="28575" cap="rnd">
            <a:solidFill>
              <a:srgbClr val="F7ADB8">
                <a:alpha val="96000"/>
              </a:srgbClr>
            </a:solidFill>
            <a:prstDash val="dash"/>
            <a:round/>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05105" y="563880"/>
            <a:ext cx="11624310" cy="521970"/>
          </a:xfrm>
          <a:prstGeom prst="rect">
            <a:avLst/>
          </a:prstGeom>
          <a:noFill/>
        </p:spPr>
        <p:txBody>
          <a:bodyPr wrap="square" rtlCol="0">
            <a:spAutoFit/>
          </a:bodyPr>
          <a:p>
            <a:r>
              <a:rPr lang="en-US" altLang="zh-CN" sz="2800"/>
              <a:t>The Adverb </a:t>
            </a:r>
            <a:r>
              <a:rPr lang="zh-CN" altLang="en-US" sz="2800">
                <a:sym typeface="+mn-ea"/>
              </a:rPr>
              <a:t>正在</a:t>
            </a:r>
            <a:r>
              <a:rPr lang="en-US" altLang="zh-CN" sz="2800">
                <a:sym typeface="+mn-ea"/>
              </a:rPr>
              <a:t>(zhèng zài, be doing...)</a:t>
            </a:r>
            <a:endParaRPr lang="en-US" altLang="zh-CN" sz="2800"/>
          </a:p>
        </p:txBody>
      </p:sp>
      <p:sp>
        <p:nvSpPr>
          <p:cNvPr id="2" name="文本框 1"/>
          <p:cNvSpPr txBox="1"/>
          <p:nvPr/>
        </p:nvSpPr>
        <p:spPr>
          <a:xfrm>
            <a:off x="149225" y="1085850"/>
            <a:ext cx="12272010" cy="1383665"/>
          </a:xfrm>
          <a:prstGeom prst="rect">
            <a:avLst/>
          </a:prstGeom>
          <a:noFill/>
        </p:spPr>
        <p:txBody>
          <a:bodyPr wrap="square" rtlCol="0">
            <a:spAutoFit/>
          </a:bodyPr>
          <a:p>
            <a:r>
              <a:rPr lang="en-US" altLang="zh-CN" sz="2800"/>
              <a:t>The adverb </a:t>
            </a:r>
            <a:r>
              <a:rPr lang="zh-CN" altLang="en-US" sz="2800"/>
              <a:t>正在</a:t>
            </a:r>
            <a:r>
              <a:rPr lang="en-US" altLang="zh-CN" sz="2800"/>
              <a:t>(zhèng zài) denotes </a:t>
            </a:r>
            <a:r>
              <a:rPr lang="en-US" altLang="zh-CN" sz="2800">
                <a:solidFill>
                  <a:srgbClr val="FF0000"/>
                </a:solidFill>
              </a:rPr>
              <a:t>an ongoing or progressive action at a </a:t>
            </a:r>
            <a:endParaRPr lang="en-US" altLang="zh-CN" sz="2800">
              <a:solidFill>
                <a:srgbClr val="FF0000"/>
              </a:solidFill>
            </a:endParaRPr>
          </a:p>
          <a:p>
            <a:r>
              <a:rPr lang="en-US" altLang="zh-CN" sz="2800">
                <a:solidFill>
                  <a:srgbClr val="FF0000"/>
                </a:solidFill>
              </a:rPr>
              <a:t>certain point of time</a:t>
            </a:r>
            <a:r>
              <a:rPr lang="en-US" altLang="zh-CN" sz="2800"/>
              <a:t>. It is </a:t>
            </a:r>
            <a:r>
              <a:rPr lang="en-US" altLang="zh-CN" sz="2800">
                <a:solidFill>
                  <a:srgbClr val="FF0000"/>
                </a:solidFill>
              </a:rPr>
              <a:t>more emphatic</a:t>
            </a:r>
            <a:r>
              <a:rPr lang="en-US" altLang="zh-CN" sz="2800"/>
              <a:t> than </a:t>
            </a:r>
            <a:r>
              <a:rPr lang="zh-CN" altLang="en-US" sz="2800"/>
              <a:t>在</a:t>
            </a:r>
            <a:r>
              <a:rPr lang="en-US" altLang="zh-CN" sz="2800"/>
              <a:t>(zài) when it serves the same function.</a:t>
            </a:r>
            <a:endParaRPr lang="en-US" altLang="zh-CN" sz="2800"/>
          </a:p>
        </p:txBody>
      </p:sp>
      <p:sp>
        <p:nvSpPr>
          <p:cNvPr id="3" name="文本框 2"/>
          <p:cNvSpPr txBox="1"/>
          <p:nvPr/>
        </p:nvSpPr>
        <p:spPr>
          <a:xfrm>
            <a:off x="460375" y="3185160"/>
            <a:ext cx="11271250" cy="2183765"/>
          </a:xfrm>
          <a:prstGeom prst="rect">
            <a:avLst/>
          </a:prstGeom>
          <a:noFill/>
        </p:spPr>
        <p:txBody>
          <a:bodyPr wrap="square" rtlCol="0">
            <a:spAutoFit/>
          </a:bodyPr>
          <a:p>
            <a:r>
              <a:rPr lang="en-US" altLang="zh-CN" sz="3600"/>
              <a:t>2.</a:t>
            </a:r>
            <a:r>
              <a:rPr lang="zh-CN" altLang="en-US" sz="3600"/>
              <a:t>我们现在正在上课，你别打电话。</a:t>
            </a:r>
            <a:endParaRPr lang="zh-CN" altLang="en-US" sz="3600"/>
          </a:p>
          <a:p>
            <a:r>
              <a:rPr lang="zh-CN" altLang="en-US" sz="3600"/>
              <a:t>   </a:t>
            </a:r>
            <a:endParaRPr lang="en-US" altLang="zh-CN" sz="3600"/>
          </a:p>
          <a:p>
            <a:r>
              <a:rPr lang="en-US" altLang="zh-CN" sz="3600"/>
              <a:t>3.</a:t>
            </a:r>
            <a:r>
              <a:rPr lang="zh-CN" altLang="en-US" sz="3600"/>
              <a:t>我昨天到他宿舍的时候，他正在练习发音。</a:t>
            </a:r>
            <a:endParaRPr lang="zh-CN" altLang="en-US" sz="2800"/>
          </a:p>
          <a:p>
            <a:r>
              <a:rPr lang="zh-CN" altLang="en-US" sz="2800"/>
              <a:t>   </a:t>
            </a:r>
            <a:endParaRPr lang="en-US" altLang="zh-CN" sz="2800"/>
          </a:p>
        </p:txBody>
      </p:sp>
    </p:spTree>
    <p:custDataLst>
      <p:tags r:id="rId2"/>
    </p:custData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任意多边形 9"/>
          <p:cNvSpPr/>
          <p:nvPr/>
        </p:nvSpPr>
        <p:spPr>
          <a:xfrm>
            <a:off x="8803005" y="1188085"/>
            <a:ext cx="1323975" cy="1788160"/>
          </a:xfrm>
          <a:custGeom>
            <a:avLst/>
            <a:gdLst>
              <a:gd name="connisteX0" fmla="*/ 592455 w 1323975"/>
              <a:gd name="connsiteY0" fmla="*/ 49530 h 1788160"/>
              <a:gd name="connisteX1" fmla="*/ 553085 w 1323975"/>
              <a:gd name="connsiteY1" fmla="*/ 118745 h 1788160"/>
              <a:gd name="connisteX2" fmla="*/ 483870 w 1323975"/>
              <a:gd name="connsiteY2" fmla="*/ 177800 h 1788160"/>
              <a:gd name="connisteX3" fmla="*/ 414655 w 1323975"/>
              <a:gd name="connsiteY3" fmla="*/ 236855 h 1788160"/>
              <a:gd name="connisteX4" fmla="*/ 345440 w 1323975"/>
              <a:gd name="connsiteY4" fmla="*/ 296545 h 1788160"/>
              <a:gd name="connisteX5" fmla="*/ 276225 w 1323975"/>
              <a:gd name="connsiteY5" fmla="*/ 335915 h 1788160"/>
              <a:gd name="connisteX6" fmla="*/ 207010 w 1323975"/>
              <a:gd name="connsiteY6" fmla="*/ 375285 h 1788160"/>
              <a:gd name="connisteX7" fmla="*/ 137795 w 1323975"/>
              <a:gd name="connsiteY7" fmla="*/ 405130 h 1788160"/>
              <a:gd name="connisteX8" fmla="*/ 69215 w 1323975"/>
              <a:gd name="connsiteY8" fmla="*/ 464185 h 1788160"/>
              <a:gd name="connisteX9" fmla="*/ 48895 w 1323975"/>
              <a:gd name="connsiteY9" fmla="*/ 533400 h 1788160"/>
              <a:gd name="connisteX10" fmla="*/ 29210 w 1323975"/>
              <a:gd name="connsiteY10" fmla="*/ 602615 h 1788160"/>
              <a:gd name="connisteX11" fmla="*/ 9525 w 1323975"/>
              <a:gd name="connsiteY11" fmla="*/ 671830 h 1788160"/>
              <a:gd name="connisteX12" fmla="*/ 0 w 1323975"/>
              <a:gd name="connsiteY12" fmla="*/ 741045 h 1788160"/>
              <a:gd name="connisteX13" fmla="*/ 0 w 1323975"/>
              <a:gd name="connsiteY13" fmla="*/ 810260 h 1788160"/>
              <a:gd name="connisteX14" fmla="*/ 29210 w 1323975"/>
              <a:gd name="connsiteY14" fmla="*/ 879475 h 1788160"/>
              <a:gd name="connisteX15" fmla="*/ 98425 w 1323975"/>
              <a:gd name="connsiteY15" fmla="*/ 938530 h 1788160"/>
              <a:gd name="connisteX16" fmla="*/ 137795 w 1323975"/>
              <a:gd name="connsiteY16" fmla="*/ 1007745 h 1788160"/>
              <a:gd name="connisteX17" fmla="*/ 158115 w 1323975"/>
              <a:gd name="connsiteY17" fmla="*/ 1076960 h 1788160"/>
              <a:gd name="connisteX18" fmla="*/ 187325 w 1323975"/>
              <a:gd name="connsiteY18" fmla="*/ 1155700 h 1788160"/>
              <a:gd name="connisteX19" fmla="*/ 197485 w 1323975"/>
              <a:gd name="connsiteY19" fmla="*/ 1224915 h 1788160"/>
              <a:gd name="connisteX20" fmla="*/ 227330 w 1323975"/>
              <a:gd name="connsiteY20" fmla="*/ 1294130 h 1788160"/>
              <a:gd name="connisteX21" fmla="*/ 236855 w 1323975"/>
              <a:gd name="connsiteY21" fmla="*/ 1363345 h 1788160"/>
              <a:gd name="connisteX22" fmla="*/ 256540 w 1323975"/>
              <a:gd name="connsiteY22" fmla="*/ 1432560 h 1788160"/>
              <a:gd name="connisteX23" fmla="*/ 276225 w 1323975"/>
              <a:gd name="connsiteY23" fmla="*/ 1501775 h 1788160"/>
              <a:gd name="connisteX24" fmla="*/ 306070 w 1323975"/>
              <a:gd name="connsiteY24" fmla="*/ 1570990 h 1788160"/>
              <a:gd name="connisteX25" fmla="*/ 355600 w 1323975"/>
              <a:gd name="connsiteY25" fmla="*/ 1640205 h 1788160"/>
              <a:gd name="connisteX26" fmla="*/ 424815 w 1323975"/>
              <a:gd name="connsiteY26" fmla="*/ 1689100 h 1788160"/>
              <a:gd name="connisteX27" fmla="*/ 494030 w 1323975"/>
              <a:gd name="connsiteY27" fmla="*/ 1718945 h 1788160"/>
              <a:gd name="connisteX28" fmla="*/ 563245 w 1323975"/>
              <a:gd name="connsiteY28" fmla="*/ 1738630 h 1788160"/>
              <a:gd name="connisteX29" fmla="*/ 631825 w 1323975"/>
              <a:gd name="connsiteY29" fmla="*/ 1758315 h 1788160"/>
              <a:gd name="connisteX30" fmla="*/ 701040 w 1323975"/>
              <a:gd name="connsiteY30" fmla="*/ 1768475 h 1788160"/>
              <a:gd name="connisteX31" fmla="*/ 770255 w 1323975"/>
              <a:gd name="connsiteY31" fmla="*/ 1788160 h 1788160"/>
              <a:gd name="connisteX32" fmla="*/ 839470 w 1323975"/>
              <a:gd name="connsiteY32" fmla="*/ 1748790 h 1788160"/>
              <a:gd name="connisteX33" fmla="*/ 908685 w 1323975"/>
              <a:gd name="connsiteY33" fmla="*/ 1699260 h 1788160"/>
              <a:gd name="connisteX34" fmla="*/ 977900 w 1323975"/>
              <a:gd name="connsiteY34" fmla="*/ 1649730 h 1788160"/>
              <a:gd name="connisteX35" fmla="*/ 1047115 w 1323975"/>
              <a:gd name="connsiteY35" fmla="*/ 1610360 h 1788160"/>
              <a:gd name="connisteX36" fmla="*/ 1116330 w 1323975"/>
              <a:gd name="connsiteY36" fmla="*/ 1560830 h 1788160"/>
              <a:gd name="connisteX37" fmla="*/ 1185545 w 1323975"/>
              <a:gd name="connsiteY37" fmla="*/ 1501775 h 1788160"/>
              <a:gd name="connisteX38" fmla="*/ 1214755 w 1323975"/>
              <a:gd name="connsiteY38" fmla="*/ 1432560 h 1788160"/>
              <a:gd name="connisteX39" fmla="*/ 1214755 w 1323975"/>
              <a:gd name="connsiteY39" fmla="*/ 1363345 h 1788160"/>
              <a:gd name="connisteX40" fmla="*/ 1195070 w 1323975"/>
              <a:gd name="connsiteY40" fmla="*/ 1294130 h 1788160"/>
              <a:gd name="connisteX41" fmla="*/ 1185545 w 1323975"/>
              <a:gd name="connsiteY41" fmla="*/ 1224915 h 1788160"/>
              <a:gd name="connisteX42" fmla="*/ 1205230 w 1323975"/>
              <a:gd name="connsiteY42" fmla="*/ 1155700 h 1788160"/>
              <a:gd name="connisteX43" fmla="*/ 1224915 w 1323975"/>
              <a:gd name="connsiteY43" fmla="*/ 1086485 h 1788160"/>
              <a:gd name="connisteX44" fmla="*/ 1254760 w 1323975"/>
              <a:gd name="connsiteY44" fmla="*/ 1017270 h 1788160"/>
              <a:gd name="connisteX45" fmla="*/ 1283970 w 1323975"/>
              <a:gd name="connsiteY45" fmla="*/ 948690 h 1788160"/>
              <a:gd name="connisteX46" fmla="*/ 1313815 w 1323975"/>
              <a:gd name="connsiteY46" fmla="*/ 879475 h 1788160"/>
              <a:gd name="connisteX47" fmla="*/ 1323975 w 1323975"/>
              <a:gd name="connsiteY47" fmla="*/ 810260 h 1788160"/>
              <a:gd name="connisteX48" fmla="*/ 1283970 w 1323975"/>
              <a:gd name="connsiteY48" fmla="*/ 741045 h 1788160"/>
              <a:gd name="connisteX49" fmla="*/ 1214755 w 1323975"/>
              <a:gd name="connsiteY49" fmla="*/ 691515 h 1788160"/>
              <a:gd name="connisteX50" fmla="*/ 1175385 w 1323975"/>
              <a:gd name="connsiteY50" fmla="*/ 622300 h 1788160"/>
              <a:gd name="connisteX51" fmla="*/ 1146175 w 1323975"/>
              <a:gd name="connsiteY51" fmla="*/ 553085 h 1788160"/>
              <a:gd name="connisteX52" fmla="*/ 1146175 w 1323975"/>
              <a:gd name="connsiteY52" fmla="*/ 483870 h 1788160"/>
              <a:gd name="connisteX53" fmla="*/ 1146175 w 1323975"/>
              <a:gd name="connsiteY53" fmla="*/ 414655 h 1788160"/>
              <a:gd name="connisteX54" fmla="*/ 1116330 w 1323975"/>
              <a:gd name="connsiteY54" fmla="*/ 345440 h 1788160"/>
              <a:gd name="connisteX55" fmla="*/ 1066800 w 1323975"/>
              <a:gd name="connsiteY55" fmla="*/ 276860 h 1788160"/>
              <a:gd name="connisteX56" fmla="*/ 997585 w 1323975"/>
              <a:gd name="connsiteY56" fmla="*/ 247015 h 1788160"/>
              <a:gd name="connisteX57" fmla="*/ 928370 w 1323975"/>
              <a:gd name="connsiteY57" fmla="*/ 207645 h 1788160"/>
              <a:gd name="connisteX58" fmla="*/ 869315 w 1323975"/>
              <a:gd name="connsiteY58" fmla="*/ 138430 h 1788160"/>
              <a:gd name="connisteX59" fmla="*/ 829945 w 1323975"/>
              <a:gd name="connsiteY59" fmla="*/ 69215 h 1788160"/>
              <a:gd name="connisteX60" fmla="*/ 760730 w 1323975"/>
              <a:gd name="connsiteY60" fmla="*/ 9525 h 1788160"/>
              <a:gd name="connisteX61" fmla="*/ 691515 w 1323975"/>
              <a:gd name="connsiteY61" fmla="*/ 0 h 1788160"/>
              <a:gd name="connisteX62" fmla="*/ 622300 w 1323975"/>
              <a:gd name="connsiteY62" fmla="*/ 9525 h 1788160"/>
              <a:gd name="connisteX63" fmla="*/ 592455 w 1323975"/>
              <a:gd name="connsiteY63" fmla="*/ 49530 h 178816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Lst>
            <a:rect l="l" t="t" r="r" b="b"/>
            <a:pathLst>
              <a:path w="1323975" h="1788160">
                <a:moveTo>
                  <a:pt x="592455" y="49530"/>
                </a:moveTo>
                <a:lnTo>
                  <a:pt x="553085" y="118745"/>
                </a:lnTo>
                <a:lnTo>
                  <a:pt x="483870" y="177800"/>
                </a:lnTo>
                <a:lnTo>
                  <a:pt x="414655" y="236855"/>
                </a:lnTo>
                <a:lnTo>
                  <a:pt x="345440" y="296545"/>
                </a:lnTo>
                <a:lnTo>
                  <a:pt x="276225" y="335915"/>
                </a:lnTo>
                <a:lnTo>
                  <a:pt x="207010" y="375285"/>
                </a:lnTo>
                <a:lnTo>
                  <a:pt x="137795" y="405130"/>
                </a:lnTo>
                <a:lnTo>
                  <a:pt x="69215" y="464185"/>
                </a:lnTo>
                <a:lnTo>
                  <a:pt x="48895" y="533400"/>
                </a:lnTo>
                <a:lnTo>
                  <a:pt x="29210" y="602615"/>
                </a:lnTo>
                <a:lnTo>
                  <a:pt x="9525" y="671830"/>
                </a:lnTo>
                <a:lnTo>
                  <a:pt x="0" y="741045"/>
                </a:lnTo>
                <a:lnTo>
                  <a:pt x="0" y="810260"/>
                </a:lnTo>
                <a:lnTo>
                  <a:pt x="29210" y="879475"/>
                </a:lnTo>
                <a:lnTo>
                  <a:pt x="98425" y="938530"/>
                </a:lnTo>
                <a:lnTo>
                  <a:pt x="137795" y="1007745"/>
                </a:lnTo>
                <a:lnTo>
                  <a:pt x="158115" y="1076960"/>
                </a:lnTo>
                <a:lnTo>
                  <a:pt x="187325" y="1155700"/>
                </a:lnTo>
                <a:lnTo>
                  <a:pt x="197485" y="1224915"/>
                </a:lnTo>
                <a:lnTo>
                  <a:pt x="227330" y="1294130"/>
                </a:lnTo>
                <a:lnTo>
                  <a:pt x="236855" y="1363345"/>
                </a:lnTo>
                <a:lnTo>
                  <a:pt x="256540" y="1432560"/>
                </a:lnTo>
                <a:lnTo>
                  <a:pt x="276225" y="1501775"/>
                </a:lnTo>
                <a:lnTo>
                  <a:pt x="306070" y="1570990"/>
                </a:lnTo>
                <a:lnTo>
                  <a:pt x="355600" y="1640205"/>
                </a:lnTo>
                <a:lnTo>
                  <a:pt x="424815" y="1689100"/>
                </a:lnTo>
                <a:lnTo>
                  <a:pt x="494030" y="1718945"/>
                </a:lnTo>
                <a:lnTo>
                  <a:pt x="563245" y="1738630"/>
                </a:lnTo>
                <a:lnTo>
                  <a:pt x="631825" y="1758315"/>
                </a:lnTo>
                <a:lnTo>
                  <a:pt x="701040" y="1768475"/>
                </a:lnTo>
                <a:lnTo>
                  <a:pt x="770255" y="1788160"/>
                </a:lnTo>
                <a:lnTo>
                  <a:pt x="839470" y="1748790"/>
                </a:lnTo>
                <a:lnTo>
                  <a:pt x="908685" y="1699260"/>
                </a:lnTo>
                <a:lnTo>
                  <a:pt x="977900" y="1649730"/>
                </a:lnTo>
                <a:lnTo>
                  <a:pt x="1047115" y="1610360"/>
                </a:lnTo>
                <a:lnTo>
                  <a:pt x="1116330" y="1560830"/>
                </a:lnTo>
                <a:lnTo>
                  <a:pt x="1185545" y="1501775"/>
                </a:lnTo>
                <a:lnTo>
                  <a:pt x="1214755" y="1432560"/>
                </a:lnTo>
                <a:lnTo>
                  <a:pt x="1214755" y="1363345"/>
                </a:lnTo>
                <a:lnTo>
                  <a:pt x="1195070" y="1294130"/>
                </a:lnTo>
                <a:lnTo>
                  <a:pt x="1185545" y="1224915"/>
                </a:lnTo>
                <a:lnTo>
                  <a:pt x="1205230" y="1155700"/>
                </a:lnTo>
                <a:lnTo>
                  <a:pt x="1224915" y="1086485"/>
                </a:lnTo>
                <a:lnTo>
                  <a:pt x="1254760" y="1017270"/>
                </a:lnTo>
                <a:lnTo>
                  <a:pt x="1283970" y="948690"/>
                </a:lnTo>
                <a:lnTo>
                  <a:pt x="1313815" y="879475"/>
                </a:lnTo>
                <a:lnTo>
                  <a:pt x="1323975" y="810260"/>
                </a:lnTo>
                <a:lnTo>
                  <a:pt x="1283970" y="741045"/>
                </a:lnTo>
                <a:lnTo>
                  <a:pt x="1214755" y="691515"/>
                </a:lnTo>
                <a:lnTo>
                  <a:pt x="1175385" y="622300"/>
                </a:lnTo>
                <a:lnTo>
                  <a:pt x="1146175" y="553085"/>
                </a:lnTo>
                <a:lnTo>
                  <a:pt x="1146175" y="483870"/>
                </a:lnTo>
                <a:lnTo>
                  <a:pt x="1146175" y="414655"/>
                </a:lnTo>
                <a:lnTo>
                  <a:pt x="1116330" y="345440"/>
                </a:lnTo>
                <a:lnTo>
                  <a:pt x="1066800" y="276860"/>
                </a:lnTo>
                <a:lnTo>
                  <a:pt x="997585" y="247015"/>
                </a:lnTo>
                <a:lnTo>
                  <a:pt x="928370" y="207645"/>
                </a:lnTo>
                <a:lnTo>
                  <a:pt x="869315" y="138430"/>
                </a:lnTo>
                <a:lnTo>
                  <a:pt x="829945" y="69215"/>
                </a:lnTo>
                <a:lnTo>
                  <a:pt x="760730" y="9525"/>
                </a:lnTo>
                <a:lnTo>
                  <a:pt x="691515" y="0"/>
                </a:lnTo>
                <a:lnTo>
                  <a:pt x="622300" y="9525"/>
                </a:lnTo>
                <a:lnTo>
                  <a:pt x="592455" y="49530"/>
                </a:lnTo>
                <a:close/>
              </a:path>
            </a:pathLst>
          </a:custGeom>
          <a:blipFill rotWithShape="1">
            <a:blip r:embed="rId1"/>
            <a:tile tx="0" ty="0" sx="100000" sy="100000" flip="none" algn="tl"/>
          </a:blip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4" name="直接连接符 13"/>
          <p:cNvCxnSpPr/>
          <p:nvPr/>
        </p:nvCxnSpPr>
        <p:spPr>
          <a:xfrm flipV="1">
            <a:off x="-2540" y="162560"/>
            <a:ext cx="12197080" cy="74295"/>
          </a:xfrm>
          <a:prstGeom prst="line">
            <a:avLst/>
          </a:prstGeom>
          <a:ln w="28575" cap="rnd">
            <a:solidFill>
              <a:srgbClr val="F7ADB8">
                <a:alpha val="96000"/>
              </a:srgbClr>
            </a:solidFill>
            <a:prstDash val="dash"/>
            <a:roun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2540" y="6644005"/>
            <a:ext cx="12197080" cy="74295"/>
          </a:xfrm>
          <a:prstGeom prst="line">
            <a:avLst/>
          </a:prstGeom>
          <a:ln w="28575" cap="rnd">
            <a:solidFill>
              <a:srgbClr val="F7ADB8">
                <a:alpha val="96000"/>
              </a:srgbClr>
            </a:solidFill>
            <a:prstDash val="dash"/>
            <a:round/>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05105" y="563880"/>
            <a:ext cx="11624310" cy="521970"/>
          </a:xfrm>
          <a:prstGeom prst="rect">
            <a:avLst/>
          </a:prstGeom>
          <a:noFill/>
        </p:spPr>
        <p:txBody>
          <a:bodyPr wrap="square" rtlCol="0">
            <a:spAutoFit/>
          </a:bodyPr>
          <a:p>
            <a:r>
              <a:rPr lang="en-US" altLang="zh-CN" sz="2800"/>
              <a:t>The Adverb </a:t>
            </a:r>
            <a:r>
              <a:rPr lang="zh-CN" altLang="en-US" sz="2800">
                <a:sym typeface="+mn-ea"/>
              </a:rPr>
              <a:t>正在</a:t>
            </a:r>
            <a:r>
              <a:rPr lang="en-US" altLang="zh-CN" sz="2800">
                <a:sym typeface="+mn-ea"/>
              </a:rPr>
              <a:t>(zhèng zài, be doing...)</a:t>
            </a:r>
            <a:endParaRPr lang="en-US" altLang="zh-CN" sz="2800"/>
          </a:p>
        </p:txBody>
      </p:sp>
      <p:sp>
        <p:nvSpPr>
          <p:cNvPr id="2" name="文本框 1"/>
          <p:cNvSpPr txBox="1"/>
          <p:nvPr/>
        </p:nvSpPr>
        <p:spPr>
          <a:xfrm>
            <a:off x="149225" y="1085850"/>
            <a:ext cx="12272010" cy="1383665"/>
          </a:xfrm>
          <a:prstGeom prst="rect">
            <a:avLst/>
          </a:prstGeom>
          <a:noFill/>
        </p:spPr>
        <p:txBody>
          <a:bodyPr wrap="square" rtlCol="0">
            <a:spAutoFit/>
          </a:bodyPr>
          <a:p>
            <a:r>
              <a:rPr lang="en-US" altLang="zh-CN" sz="2800"/>
              <a:t>The adverb </a:t>
            </a:r>
            <a:r>
              <a:rPr lang="zh-CN" altLang="en-US" sz="2800"/>
              <a:t>正在</a:t>
            </a:r>
            <a:r>
              <a:rPr lang="en-US" altLang="zh-CN" sz="2800"/>
              <a:t>(zhèng zài) denotes </a:t>
            </a:r>
            <a:r>
              <a:rPr lang="en-US" altLang="zh-CN" sz="2800">
                <a:solidFill>
                  <a:srgbClr val="FF0000"/>
                </a:solidFill>
              </a:rPr>
              <a:t>an ongoing or progressive action at a </a:t>
            </a:r>
            <a:endParaRPr lang="en-US" altLang="zh-CN" sz="2800">
              <a:solidFill>
                <a:srgbClr val="FF0000"/>
              </a:solidFill>
            </a:endParaRPr>
          </a:p>
          <a:p>
            <a:r>
              <a:rPr lang="en-US" altLang="zh-CN" sz="2800">
                <a:solidFill>
                  <a:srgbClr val="FF0000"/>
                </a:solidFill>
              </a:rPr>
              <a:t>certain point of time</a:t>
            </a:r>
            <a:r>
              <a:rPr lang="en-US" altLang="zh-CN" sz="2800"/>
              <a:t>. It is </a:t>
            </a:r>
            <a:r>
              <a:rPr lang="en-US" altLang="zh-CN" sz="2800">
                <a:solidFill>
                  <a:srgbClr val="FF0000"/>
                </a:solidFill>
              </a:rPr>
              <a:t>more emphatic</a:t>
            </a:r>
            <a:r>
              <a:rPr lang="en-US" altLang="zh-CN" sz="2800"/>
              <a:t> than </a:t>
            </a:r>
            <a:r>
              <a:rPr lang="zh-CN" altLang="en-US" sz="2800"/>
              <a:t>在</a:t>
            </a:r>
            <a:r>
              <a:rPr lang="en-US" altLang="zh-CN" sz="2800"/>
              <a:t>(zài) when it serves the same function.</a:t>
            </a:r>
            <a:endParaRPr lang="en-US" altLang="zh-CN" sz="2800"/>
          </a:p>
        </p:txBody>
      </p:sp>
      <p:sp>
        <p:nvSpPr>
          <p:cNvPr id="3" name="文本框 2"/>
          <p:cNvSpPr txBox="1"/>
          <p:nvPr/>
        </p:nvSpPr>
        <p:spPr>
          <a:xfrm>
            <a:off x="460375" y="3091180"/>
            <a:ext cx="11271250" cy="2183765"/>
          </a:xfrm>
          <a:prstGeom prst="rect">
            <a:avLst/>
          </a:prstGeom>
          <a:noFill/>
        </p:spPr>
        <p:txBody>
          <a:bodyPr wrap="square" rtlCol="0">
            <a:spAutoFit/>
          </a:bodyPr>
          <a:p>
            <a:r>
              <a:rPr lang="en-US" altLang="zh-CN" sz="3600"/>
              <a:t>4.A:</a:t>
            </a:r>
            <a:r>
              <a:rPr lang="zh-CN" altLang="en-US" sz="3600"/>
              <a:t>你知道不知道王老师在哪儿？</a:t>
            </a:r>
            <a:endParaRPr lang="zh-CN" altLang="en-US" sz="3600"/>
          </a:p>
          <a:p>
            <a:r>
              <a:rPr lang="zh-CN" altLang="en-US" sz="3600"/>
              <a:t>         </a:t>
            </a:r>
            <a:endParaRPr lang="zh-CN" altLang="en-US" sz="3600"/>
          </a:p>
          <a:p>
            <a:r>
              <a:rPr lang="zh-CN" altLang="en-US" sz="3600"/>
              <a:t>   </a:t>
            </a:r>
            <a:r>
              <a:rPr lang="en-US" altLang="zh-CN" sz="3600"/>
              <a:t>B:</a:t>
            </a:r>
            <a:r>
              <a:rPr lang="zh-CN" altLang="en-US" sz="3600"/>
              <a:t>他正在办公室开会。</a:t>
            </a:r>
            <a:endParaRPr lang="zh-CN" altLang="en-US" sz="3600"/>
          </a:p>
          <a:p>
            <a:r>
              <a:rPr lang="zh-CN" altLang="en-US" sz="2800"/>
              <a:t>       </a:t>
            </a:r>
            <a:endParaRPr lang="en-US" altLang="zh-CN" sz="2800"/>
          </a:p>
        </p:txBody>
      </p:sp>
    </p:spTree>
    <p:custDataLst>
      <p:tags r:id="rId2"/>
    </p:custData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宿 舍</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任意多边形 9"/>
          <p:cNvSpPr/>
          <p:nvPr/>
        </p:nvSpPr>
        <p:spPr>
          <a:xfrm>
            <a:off x="8803005" y="1188085"/>
            <a:ext cx="1323975" cy="1788160"/>
          </a:xfrm>
          <a:custGeom>
            <a:avLst/>
            <a:gdLst>
              <a:gd name="connisteX0" fmla="*/ 592455 w 1323975"/>
              <a:gd name="connsiteY0" fmla="*/ 49530 h 1788160"/>
              <a:gd name="connisteX1" fmla="*/ 553085 w 1323975"/>
              <a:gd name="connsiteY1" fmla="*/ 118745 h 1788160"/>
              <a:gd name="connisteX2" fmla="*/ 483870 w 1323975"/>
              <a:gd name="connsiteY2" fmla="*/ 177800 h 1788160"/>
              <a:gd name="connisteX3" fmla="*/ 414655 w 1323975"/>
              <a:gd name="connsiteY3" fmla="*/ 236855 h 1788160"/>
              <a:gd name="connisteX4" fmla="*/ 345440 w 1323975"/>
              <a:gd name="connsiteY4" fmla="*/ 296545 h 1788160"/>
              <a:gd name="connisteX5" fmla="*/ 276225 w 1323975"/>
              <a:gd name="connsiteY5" fmla="*/ 335915 h 1788160"/>
              <a:gd name="connisteX6" fmla="*/ 207010 w 1323975"/>
              <a:gd name="connsiteY6" fmla="*/ 375285 h 1788160"/>
              <a:gd name="connisteX7" fmla="*/ 137795 w 1323975"/>
              <a:gd name="connsiteY7" fmla="*/ 405130 h 1788160"/>
              <a:gd name="connisteX8" fmla="*/ 69215 w 1323975"/>
              <a:gd name="connsiteY8" fmla="*/ 464185 h 1788160"/>
              <a:gd name="connisteX9" fmla="*/ 48895 w 1323975"/>
              <a:gd name="connsiteY9" fmla="*/ 533400 h 1788160"/>
              <a:gd name="connisteX10" fmla="*/ 29210 w 1323975"/>
              <a:gd name="connsiteY10" fmla="*/ 602615 h 1788160"/>
              <a:gd name="connisteX11" fmla="*/ 9525 w 1323975"/>
              <a:gd name="connsiteY11" fmla="*/ 671830 h 1788160"/>
              <a:gd name="connisteX12" fmla="*/ 0 w 1323975"/>
              <a:gd name="connsiteY12" fmla="*/ 741045 h 1788160"/>
              <a:gd name="connisteX13" fmla="*/ 0 w 1323975"/>
              <a:gd name="connsiteY13" fmla="*/ 810260 h 1788160"/>
              <a:gd name="connisteX14" fmla="*/ 29210 w 1323975"/>
              <a:gd name="connsiteY14" fmla="*/ 879475 h 1788160"/>
              <a:gd name="connisteX15" fmla="*/ 98425 w 1323975"/>
              <a:gd name="connsiteY15" fmla="*/ 938530 h 1788160"/>
              <a:gd name="connisteX16" fmla="*/ 137795 w 1323975"/>
              <a:gd name="connsiteY16" fmla="*/ 1007745 h 1788160"/>
              <a:gd name="connisteX17" fmla="*/ 158115 w 1323975"/>
              <a:gd name="connsiteY17" fmla="*/ 1076960 h 1788160"/>
              <a:gd name="connisteX18" fmla="*/ 187325 w 1323975"/>
              <a:gd name="connsiteY18" fmla="*/ 1155700 h 1788160"/>
              <a:gd name="connisteX19" fmla="*/ 197485 w 1323975"/>
              <a:gd name="connsiteY19" fmla="*/ 1224915 h 1788160"/>
              <a:gd name="connisteX20" fmla="*/ 227330 w 1323975"/>
              <a:gd name="connsiteY20" fmla="*/ 1294130 h 1788160"/>
              <a:gd name="connisteX21" fmla="*/ 236855 w 1323975"/>
              <a:gd name="connsiteY21" fmla="*/ 1363345 h 1788160"/>
              <a:gd name="connisteX22" fmla="*/ 256540 w 1323975"/>
              <a:gd name="connsiteY22" fmla="*/ 1432560 h 1788160"/>
              <a:gd name="connisteX23" fmla="*/ 276225 w 1323975"/>
              <a:gd name="connsiteY23" fmla="*/ 1501775 h 1788160"/>
              <a:gd name="connisteX24" fmla="*/ 306070 w 1323975"/>
              <a:gd name="connsiteY24" fmla="*/ 1570990 h 1788160"/>
              <a:gd name="connisteX25" fmla="*/ 355600 w 1323975"/>
              <a:gd name="connsiteY25" fmla="*/ 1640205 h 1788160"/>
              <a:gd name="connisteX26" fmla="*/ 424815 w 1323975"/>
              <a:gd name="connsiteY26" fmla="*/ 1689100 h 1788160"/>
              <a:gd name="connisteX27" fmla="*/ 494030 w 1323975"/>
              <a:gd name="connsiteY27" fmla="*/ 1718945 h 1788160"/>
              <a:gd name="connisteX28" fmla="*/ 563245 w 1323975"/>
              <a:gd name="connsiteY28" fmla="*/ 1738630 h 1788160"/>
              <a:gd name="connisteX29" fmla="*/ 631825 w 1323975"/>
              <a:gd name="connsiteY29" fmla="*/ 1758315 h 1788160"/>
              <a:gd name="connisteX30" fmla="*/ 701040 w 1323975"/>
              <a:gd name="connsiteY30" fmla="*/ 1768475 h 1788160"/>
              <a:gd name="connisteX31" fmla="*/ 770255 w 1323975"/>
              <a:gd name="connsiteY31" fmla="*/ 1788160 h 1788160"/>
              <a:gd name="connisteX32" fmla="*/ 839470 w 1323975"/>
              <a:gd name="connsiteY32" fmla="*/ 1748790 h 1788160"/>
              <a:gd name="connisteX33" fmla="*/ 908685 w 1323975"/>
              <a:gd name="connsiteY33" fmla="*/ 1699260 h 1788160"/>
              <a:gd name="connisteX34" fmla="*/ 977900 w 1323975"/>
              <a:gd name="connsiteY34" fmla="*/ 1649730 h 1788160"/>
              <a:gd name="connisteX35" fmla="*/ 1047115 w 1323975"/>
              <a:gd name="connsiteY35" fmla="*/ 1610360 h 1788160"/>
              <a:gd name="connisteX36" fmla="*/ 1116330 w 1323975"/>
              <a:gd name="connsiteY36" fmla="*/ 1560830 h 1788160"/>
              <a:gd name="connisteX37" fmla="*/ 1185545 w 1323975"/>
              <a:gd name="connsiteY37" fmla="*/ 1501775 h 1788160"/>
              <a:gd name="connisteX38" fmla="*/ 1214755 w 1323975"/>
              <a:gd name="connsiteY38" fmla="*/ 1432560 h 1788160"/>
              <a:gd name="connisteX39" fmla="*/ 1214755 w 1323975"/>
              <a:gd name="connsiteY39" fmla="*/ 1363345 h 1788160"/>
              <a:gd name="connisteX40" fmla="*/ 1195070 w 1323975"/>
              <a:gd name="connsiteY40" fmla="*/ 1294130 h 1788160"/>
              <a:gd name="connisteX41" fmla="*/ 1185545 w 1323975"/>
              <a:gd name="connsiteY41" fmla="*/ 1224915 h 1788160"/>
              <a:gd name="connisteX42" fmla="*/ 1205230 w 1323975"/>
              <a:gd name="connsiteY42" fmla="*/ 1155700 h 1788160"/>
              <a:gd name="connisteX43" fmla="*/ 1224915 w 1323975"/>
              <a:gd name="connsiteY43" fmla="*/ 1086485 h 1788160"/>
              <a:gd name="connisteX44" fmla="*/ 1254760 w 1323975"/>
              <a:gd name="connsiteY44" fmla="*/ 1017270 h 1788160"/>
              <a:gd name="connisteX45" fmla="*/ 1283970 w 1323975"/>
              <a:gd name="connsiteY45" fmla="*/ 948690 h 1788160"/>
              <a:gd name="connisteX46" fmla="*/ 1313815 w 1323975"/>
              <a:gd name="connsiteY46" fmla="*/ 879475 h 1788160"/>
              <a:gd name="connisteX47" fmla="*/ 1323975 w 1323975"/>
              <a:gd name="connsiteY47" fmla="*/ 810260 h 1788160"/>
              <a:gd name="connisteX48" fmla="*/ 1283970 w 1323975"/>
              <a:gd name="connsiteY48" fmla="*/ 741045 h 1788160"/>
              <a:gd name="connisteX49" fmla="*/ 1214755 w 1323975"/>
              <a:gd name="connsiteY49" fmla="*/ 691515 h 1788160"/>
              <a:gd name="connisteX50" fmla="*/ 1175385 w 1323975"/>
              <a:gd name="connsiteY50" fmla="*/ 622300 h 1788160"/>
              <a:gd name="connisteX51" fmla="*/ 1146175 w 1323975"/>
              <a:gd name="connsiteY51" fmla="*/ 553085 h 1788160"/>
              <a:gd name="connisteX52" fmla="*/ 1146175 w 1323975"/>
              <a:gd name="connsiteY52" fmla="*/ 483870 h 1788160"/>
              <a:gd name="connisteX53" fmla="*/ 1146175 w 1323975"/>
              <a:gd name="connsiteY53" fmla="*/ 414655 h 1788160"/>
              <a:gd name="connisteX54" fmla="*/ 1116330 w 1323975"/>
              <a:gd name="connsiteY54" fmla="*/ 345440 h 1788160"/>
              <a:gd name="connisteX55" fmla="*/ 1066800 w 1323975"/>
              <a:gd name="connsiteY55" fmla="*/ 276860 h 1788160"/>
              <a:gd name="connisteX56" fmla="*/ 997585 w 1323975"/>
              <a:gd name="connsiteY56" fmla="*/ 247015 h 1788160"/>
              <a:gd name="connisteX57" fmla="*/ 928370 w 1323975"/>
              <a:gd name="connsiteY57" fmla="*/ 207645 h 1788160"/>
              <a:gd name="connisteX58" fmla="*/ 869315 w 1323975"/>
              <a:gd name="connsiteY58" fmla="*/ 138430 h 1788160"/>
              <a:gd name="connisteX59" fmla="*/ 829945 w 1323975"/>
              <a:gd name="connsiteY59" fmla="*/ 69215 h 1788160"/>
              <a:gd name="connisteX60" fmla="*/ 760730 w 1323975"/>
              <a:gd name="connsiteY60" fmla="*/ 9525 h 1788160"/>
              <a:gd name="connisteX61" fmla="*/ 691515 w 1323975"/>
              <a:gd name="connsiteY61" fmla="*/ 0 h 1788160"/>
              <a:gd name="connisteX62" fmla="*/ 622300 w 1323975"/>
              <a:gd name="connsiteY62" fmla="*/ 9525 h 1788160"/>
              <a:gd name="connisteX63" fmla="*/ 592455 w 1323975"/>
              <a:gd name="connsiteY63" fmla="*/ 49530 h 178816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Lst>
            <a:rect l="l" t="t" r="r" b="b"/>
            <a:pathLst>
              <a:path w="1323975" h="1788160">
                <a:moveTo>
                  <a:pt x="592455" y="49530"/>
                </a:moveTo>
                <a:lnTo>
                  <a:pt x="553085" y="118745"/>
                </a:lnTo>
                <a:lnTo>
                  <a:pt x="483870" y="177800"/>
                </a:lnTo>
                <a:lnTo>
                  <a:pt x="414655" y="236855"/>
                </a:lnTo>
                <a:lnTo>
                  <a:pt x="345440" y="296545"/>
                </a:lnTo>
                <a:lnTo>
                  <a:pt x="276225" y="335915"/>
                </a:lnTo>
                <a:lnTo>
                  <a:pt x="207010" y="375285"/>
                </a:lnTo>
                <a:lnTo>
                  <a:pt x="137795" y="405130"/>
                </a:lnTo>
                <a:lnTo>
                  <a:pt x="69215" y="464185"/>
                </a:lnTo>
                <a:lnTo>
                  <a:pt x="48895" y="533400"/>
                </a:lnTo>
                <a:lnTo>
                  <a:pt x="29210" y="602615"/>
                </a:lnTo>
                <a:lnTo>
                  <a:pt x="9525" y="671830"/>
                </a:lnTo>
                <a:lnTo>
                  <a:pt x="0" y="741045"/>
                </a:lnTo>
                <a:lnTo>
                  <a:pt x="0" y="810260"/>
                </a:lnTo>
                <a:lnTo>
                  <a:pt x="29210" y="879475"/>
                </a:lnTo>
                <a:lnTo>
                  <a:pt x="98425" y="938530"/>
                </a:lnTo>
                <a:lnTo>
                  <a:pt x="137795" y="1007745"/>
                </a:lnTo>
                <a:lnTo>
                  <a:pt x="158115" y="1076960"/>
                </a:lnTo>
                <a:lnTo>
                  <a:pt x="187325" y="1155700"/>
                </a:lnTo>
                <a:lnTo>
                  <a:pt x="197485" y="1224915"/>
                </a:lnTo>
                <a:lnTo>
                  <a:pt x="227330" y="1294130"/>
                </a:lnTo>
                <a:lnTo>
                  <a:pt x="236855" y="1363345"/>
                </a:lnTo>
                <a:lnTo>
                  <a:pt x="256540" y="1432560"/>
                </a:lnTo>
                <a:lnTo>
                  <a:pt x="276225" y="1501775"/>
                </a:lnTo>
                <a:lnTo>
                  <a:pt x="306070" y="1570990"/>
                </a:lnTo>
                <a:lnTo>
                  <a:pt x="355600" y="1640205"/>
                </a:lnTo>
                <a:lnTo>
                  <a:pt x="424815" y="1689100"/>
                </a:lnTo>
                <a:lnTo>
                  <a:pt x="494030" y="1718945"/>
                </a:lnTo>
                <a:lnTo>
                  <a:pt x="563245" y="1738630"/>
                </a:lnTo>
                <a:lnTo>
                  <a:pt x="631825" y="1758315"/>
                </a:lnTo>
                <a:lnTo>
                  <a:pt x="701040" y="1768475"/>
                </a:lnTo>
                <a:lnTo>
                  <a:pt x="770255" y="1788160"/>
                </a:lnTo>
                <a:lnTo>
                  <a:pt x="839470" y="1748790"/>
                </a:lnTo>
                <a:lnTo>
                  <a:pt x="908685" y="1699260"/>
                </a:lnTo>
                <a:lnTo>
                  <a:pt x="977900" y="1649730"/>
                </a:lnTo>
                <a:lnTo>
                  <a:pt x="1047115" y="1610360"/>
                </a:lnTo>
                <a:lnTo>
                  <a:pt x="1116330" y="1560830"/>
                </a:lnTo>
                <a:lnTo>
                  <a:pt x="1185545" y="1501775"/>
                </a:lnTo>
                <a:lnTo>
                  <a:pt x="1214755" y="1432560"/>
                </a:lnTo>
                <a:lnTo>
                  <a:pt x="1214755" y="1363345"/>
                </a:lnTo>
                <a:lnTo>
                  <a:pt x="1195070" y="1294130"/>
                </a:lnTo>
                <a:lnTo>
                  <a:pt x="1185545" y="1224915"/>
                </a:lnTo>
                <a:lnTo>
                  <a:pt x="1205230" y="1155700"/>
                </a:lnTo>
                <a:lnTo>
                  <a:pt x="1224915" y="1086485"/>
                </a:lnTo>
                <a:lnTo>
                  <a:pt x="1254760" y="1017270"/>
                </a:lnTo>
                <a:lnTo>
                  <a:pt x="1283970" y="948690"/>
                </a:lnTo>
                <a:lnTo>
                  <a:pt x="1313815" y="879475"/>
                </a:lnTo>
                <a:lnTo>
                  <a:pt x="1323975" y="810260"/>
                </a:lnTo>
                <a:lnTo>
                  <a:pt x="1283970" y="741045"/>
                </a:lnTo>
                <a:lnTo>
                  <a:pt x="1214755" y="691515"/>
                </a:lnTo>
                <a:lnTo>
                  <a:pt x="1175385" y="622300"/>
                </a:lnTo>
                <a:lnTo>
                  <a:pt x="1146175" y="553085"/>
                </a:lnTo>
                <a:lnTo>
                  <a:pt x="1146175" y="483870"/>
                </a:lnTo>
                <a:lnTo>
                  <a:pt x="1146175" y="414655"/>
                </a:lnTo>
                <a:lnTo>
                  <a:pt x="1116330" y="345440"/>
                </a:lnTo>
                <a:lnTo>
                  <a:pt x="1066800" y="276860"/>
                </a:lnTo>
                <a:lnTo>
                  <a:pt x="997585" y="247015"/>
                </a:lnTo>
                <a:lnTo>
                  <a:pt x="928370" y="207645"/>
                </a:lnTo>
                <a:lnTo>
                  <a:pt x="869315" y="138430"/>
                </a:lnTo>
                <a:lnTo>
                  <a:pt x="829945" y="69215"/>
                </a:lnTo>
                <a:lnTo>
                  <a:pt x="760730" y="9525"/>
                </a:lnTo>
                <a:lnTo>
                  <a:pt x="691515" y="0"/>
                </a:lnTo>
                <a:lnTo>
                  <a:pt x="622300" y="9525"/>
                </a:lnTo>
                <a:lnTo>
                  <a:pt x="592455" y="49530"/>
                </a:lnTo>
                <a:close/>
              </a:path>
            </a:pathLst>
          </a:custGeom>
          <a:blipFill rotWithShape="1">
            <a:blip r:embed="rId1"/>
            <a:tile tx="0" ty="0" sx="100000" sy="100000" flip="none" algn="tl"/>
          </a:blip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4" name="直接连接符 13"/>
          <p:cNvCxnSpPr/>
          <p:nvPr/>
        </p:nvCxnSpPr>
        <p:spPr>
          <a:xfrm flipV="1">
            <a:off x="-2540" y="162560"/>
            <a:ext cx="12197080" cy="74295"/>
          </a:xfrm>
          <a:prstGeom prst="line">
            <a:avLst/>
          </a:prstGeom>
          <a:ln w="28575" cap="rnd">
            <a:solidFill>
              <a:srgbClr val="F7ADB8">
                <a:alpha val="96000"/>
              </a:srgbClr>
            </a:solidFill>
            <a:prstDash val="dash"/>
            <a:roun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2540" y="6644005"/>
            <a:ext cx="12197080" cy="74295"/>
          </a:xfrm>
          <a:prstGeom prst="line">
            <a:avLst/>
          </a:prstGeom>
          <a:ln w="28575" cap="rnd">
            <a:solidFill>
              <a:srgbClr val="F7ADB8">
                <a:alpha val="96000"/>
              </a:srgbClr>
            </a:solidFill>
            <a:prstDash val="dash"/>
            <a:round/>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05105" y="563880"/>
            <a:ext cx="11624310" cy="521970"/>
          </a:xfrm>
          <a:prstGeom prst="rect">
            <a:avLst/>
          </a:prstGeom>
          <a:noFill/>
        </p:spPr>
        <p:txBody>
          <a:bodyPr wrap="square" rtlCol="0">
            <a:spAutoFit/>
          </a:bodyPr>
          <a:p>
            <a:r>
              <a:rPr lang="en-US" altLang="zh-CN" sz="2800"/>
              <a:t>The Position of Time-When Expressions</a:t>
            </a:r>
            <a:endParaRPr lang="en-US" altLang="zh-CN" sz="2800"/>
          </a:p>
        </p:txBody>
      </p:sp>
      <p:sp>
        <p:nvSpPr>
          <p:cNvPr id="2" name="文本框 1"/>
          <p:cNvSpPr txBox="1"/>
          <p:nvPr/>
        </p:nvSpPr>
        <p:spPr>
          <a:xfrm>
            <a:off x="278765" y="1202055"/>
            <a:ext cx="11800205" cy="1814830"/>
          </a:xfrm>
          <a:prstGeom prst="rect">
            <a:avLst/>
          </a:prstGeom>
          <a:noFill/>
        </p:spPr>
        <p:txBody>
          <a:bodyPr wrap="square" rtlCol="0">
            <a:spAutoFit/>
          </a:bodyPr>
          <a:p>
            <a:r>
              <a:rPr lang="en-US" altLang="zh-CN" sz="2800"/>
              <a:t>Time-when expressions come </a:t>
            </a:r>
            <a:r>
              <a:rPr lang="en-US" altLang="zh-CN" sz="2800">
                <a:solidFill>
                  <a:srgbClr val="FF0000"/>
                </a:solidFill>
              </a:rPr>
              <a:t>before</a:t>
            </a:r>
            <a:r>
              <a:rPr lang="en-US" altLang="zh-CN" sz="2800"/>
              <a:t> the verb. They </a:t>
            </a:r>
            <a:r>
              <a:rPr lang="en-US" altLang="zh-CN" sz="2800">
                <a:solidFill>
                  <a:srgbClr val="FF0000"/>
                </a:solidFill>
              </a:rPr>
              <a:t>often</a:t>
            </a:r>
            <a:r>
              <a:rPr lang="en-US" altLang="zh-CN" sz="2800"/>
              <a:t> appear </a:t>
            </a:r>
            <a:r>
              <a:rPr lang="en-US" altLang="zh-CN" sz="2800">
                <a:solidFill>
                  <a:srgbClr val="FF0000"/>
                </a:solidFill>
              </a:rPr>
              <a:t>after the subject</a:t>
            </a:r>
            <a:r>
              <a:rPr lang="en-US" altLang="zh-CN" sz="2800"/>
              <a:t>. However, they </a:t>
            </a:r>
            <a:r>
              <a:rPr lang="en-US" altLang="zh-CN" sz="2800">
                <a:solidFill>
                  <a:srgbClr val="FF0000"/>
                </a:solidFill>
              </a:rPr>
              <a:t>sometimes</a:t>
            </a:r>
            <a:r>
              <a:rPr lang="en-US" altLang="zh-CN" sz="2800"/>
              <a:t> </a:t>
            </a:r>
            <a:r>
              <a:rPr lang="en-US" altLang="zh-CN" sz="2800">
                <a:solidFill>
                  <a:srgbClr val="FF0000"/>
                </a:solidFill>
              </a:rPr>
              <a:t>precede the subject</a:t>
            </a:r>
            <a:r>
              <a:rPr lang="en-US" altLang="zh-CN" sz="2800"/>
              <a:t> under certain discourse conditions. In this lesson, we focus on practicing the ones positioned after the subject.</a:t>
            </a:r>
            <a:endParaRPr lang="en-US" altLang="zh-CN" sz="2800"/>
          </a:p>
        </p:txBody>
      </p:sp>
      <p:sp>
        <p:nvSpPr>
          <p:cNvPr id="3" name="文本框 2"/>
          <p:cNvSpPr txBox="1"/>
          <p:nvPr/>
        </p:nvSpPr>
        <p:spPr>
          <a:xfrm>
            <a:off x="372745" y="3447415"/>
            <a:ext cx="8674735" cy="2553335"/>
          </a:xfrm>
          <a:prstGeom prst="rect">
            <a:avLst/>
          </a:prstGeom>
          <a:noFill/>
        </p:spPr>
        <p:txBody>
          <a:bodyPr wrap="square" rtlCol="0">
            <a:spAutoFit/>
          </a:bodyPr>
          <a:p>
            <a:r>
              <a:rPr lang="en-US" altLang="zh-CN" sz="3200"/>
              <a:t>1</a:t>
            </a:r>
            <a:r>
              <a:rPr lang="zh-CN" altLang="en-US" sz="3200"/>
              <a:t>、我们十点上课。</a:t>
            </a:r>
            <a:endParaRPr lang="en-US" altLang="zh-CN"/>
          </a:p>
          <a:p>
            <a:r>
              <a:rPr lang="en-US" altLang="zh-CN" sz="3200"/>
              <a:t>2</a:t>
            </a:r>
            <a:r>
              <a:rPr lang="zh-CN" altLang="en-US" sz="3200"/>
              <a:t>、我们几点去？</a:t>
            </a:r>
            <a:endParaRPr lang="zh-CN" altLang="en-US" sz="3200"/>
          </a:p>
          <a:p>
            <a:r>
              <a:rPr lang="en-US" altLang="zh-CN" sz="3200">
                <a:sym typeface="+mn-ea"/>
              </a:rPr>
              <a:t>3</a:t>
            </a:r>
            <a:r>
              <a:rPr lang="zh-CN" altLang="en-US" sz="3200">
                <a:sym typeface="+mn-ea"/>
              </a:rPr>
              <a:t>、你什么时候睡觉？</a:t>
            </a:r>
            <a:endParaRPr lang="en-US" altLang="zh-CN" sz="3200"/>
          </a:p>
          <a:p>
            <a:r>
              <a:rPr lang="en-US" altLang="zh-CN" sz="3200">
                <a:sym typeface="+mn-ea"/>
              </a:rPr>
              <a:t>4</a:t>
            </a:r>
            <a:r>
              <a:rPr lang="zh-CN" altLang="en-US" sz="3200">
                <a:sym typeface="+mn-ea"/>
              </a:rPr>
              <a:t>、他明天上午八点来。</a:t>
            </a:r>
            <a:endParaRPr lang="zh-CN" altLang="en-US" sz="3200"/>
          </a:p>
          <a:p>
            <a:r>
              <a:rPr lang="zh-CN" altLang="en-US" sz="3200"/>
              <a:t>     </a:t>
            </a:r>
            <a:endParaRPr lang="en-US" altLang="zh-CN" sz="3200"/>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67310"/>
            <a:ext cx="12351385" cy="6946265"/>
          </a:xfrm>
          <a:prstGeom prst="rect">
            <a:avLst/>
          </a:prstGeom>
        </p:spPr>
      </p:pic>
      <p:sp>
        <p:nvSpPr>
          <p:cNvPr id="3" name="文本框 2"/>
          <p:cNvSpPr txBox="1"/>
          <p:nvPr/>
        </p:nvSpPr>
        <p:spPr>
          <a:xfrm>
            <a:off x="6242050" y="2134870"/>
            <a:ext cx="456311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考 试</a:t>
            </a:r>
            <a:endParaRPr lang="zh-CN" altLang="en-US" sz="960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任意多边形 9"/>
          <p:cNvSpPr/>
          <p:nvPr/>
        </p:nvSpPr>
        <p:spPr>
          <a:xfrm>
            <a:off x="8803005" y="1188085"/>
            <a:ext cx="1323975" cy="1788160"/>
          </a:xfrm>
          <a:custGeom>
            <a:avLst/>
            <a:gdLst>
              <a:gd name="connisteX0" fmla="*/ 592455 w 1323975"/>
              <a:gd name="connsiteY0" fmla="*/ 49530 h 1788160"/>
              <a:gd name="connisteX1" fmla="*/ 553085 w 1323975"/>
              <a:gd name="connsiteY1" fmla="*/ 118745 h 1788160"/>
              <a:gd name="connisteX2" fmla="*/ 483870 w 1323975"/>
              <a:gd name="connsiteY2" fmla="*/ 177800 h 1788160"/>
              <a:gd name="connisteX3" fmla="*/ 414655 w 1323975"/>
              <a:gd name="connsiteY3" fmla="*/ 236855 h 1788160"/>
              <a:gd name="connisteX4" fmla="*/ 345440 w 1323975"/>
              <a:gd name="connsiteY4" fmla="*/ 296545 h 1788160"/>
              <a:gd name="connisteX5" fmla="*/ 276225 w 1323975"/>
              <a:gd name="connsiteY5" fmla="*/ 335915 h 1788160"/>
              <a:gd name="connisteX6" fmla="*/ 207010 w 1323975"/>
              <a:gd name="connsiteY6" fmla="*/ 375285 h 1788160"/>
              <a:gd name="connisteX7" fmla="*/ 137795 w 1323975"/>
              <a:gd name="connsiteY7" fmla="*/ 405130 h 1788160"/>
              <a:gd name="connisteX8" fmla="*/ 69215 w 1323975"/>
              <a:gd name="connsiteY8" fmla="*/ 464185 h 1788160"/>
              <a:gd name="connisteX9" fmla="*/ 48895 w 1323975"/>
              <a:gd name="connsiteY9" fmla="*/ 533400 h 1788160"/>
              <a:gd name="connisteX10" fmla="*/ 29210 w 1323975"/>
              <a:gd name="connsiteY10" fmla="*/ 602615 h 1788160"/>
              <a:gd name="connisteX11" fmla="*/ 9525 w 1323975"/>
              <a:gd name="connsiteY11" fmla="*/ 671830 h 1788160"/>
              <a:gd name="connisteX12" fmla="*/ 0 w 1323975"/>
              <a:gd name="connsiteY12" fmla="*/ 741045 h 1788160"/>
              <a:gd name="connisteX13" fmla="*/ 0 w 1323975"/>
              <a:gd name="connsiteY13" fmla="*/ 810260 h 1788160"/>
              <a:gd name="connisteX14" fmla="*/ 29210 w 1323975"/>
              <a:gd name="connsiteY14" fmla="*/ 879475 h 1788160"/>
              <a:gd name="connisteX15" fmla="*/ 98425 w 1323975"/>
              <a:gd name="connsiteY15" fmla="*/ 938530 h 1788160"/>
              <a:gd name="connisteX16" fmla="*/ 137795 w 1323975"/>
              <a:gd name="connsiteY16" fmla="*/ 1007745 h 1788160"/>
              <a:gd name="connisteX17" fmla="*/ 158115 w 1323975"/>
              <a:gd name="connsiteY17" fmla="*/ 1076960 h 1788160"/>
              <a:gd name="connisteX18" fmla="*/ 187325 w 1323975"/>
              <a:gd name="connsiteY18" fmla="*/ 1155700 h 1788160"/>
              <a:gd name="connisteX19" fmla="*/ 197485 w 1323975"/>
              <a:gd name="connsiteY19" fmla="*/ 1224915 h 1788160"/>
              <a:gd name="connisteX20" fmla="*/ 227330 w 1323975"/>
              <a:gd name="connsiteY20" fmla="*/ 1294130 h 1788160"/>
              <a:gd name="connisteX21" fmla="*/ 236855 w 1323975"/>
              <a:gd name="connsiteY21" fmla="*/ 1363345 h 1788160"/>
              <a:gd name="connisteX22" fmla="*/ 256540 w 1323975"/>
              <a:gd name="connsiteY22" fmla="*/ 1432560 h 1788160"/>
              <a:gd name="connisteX23" fmla="*/ 276225 w 1323975"/>
              <a:gd name="connsiteY23" fmla="*/ 1501775 h 1788160"/>
              <a:gd name="connisteX24" fmla="*/ 306070 w 1323975"/>
              <a:gd name="connsiteY24" fmla="*/ 1570990 h 1788160"/>
              <a:gd name="connisteX25" fmla="*/ 355600 w 1323975"/>
              <a:gd name="connsiteY25" fmla="*/ 1640205 h 1788160"/>
              <a:gd name="connisteX26" fmla="*/ 424815 w 1323975"/>
              <a:gd name="connsiteY26" fmla="*/ 1689100 h 1788160"/>
              <a:gd name="connisteX27" fmla="*/ 494030 w 1323975"/>
              <a:gd name="connsiteY27" fmla="*/ 1718945 h 1788160"/>
              <a:gd name="connisteX28" fmla="*/ 563245 w 1323975"/>
              <a:gd name="connsiteY28" fmla="*/ 1738630 h 1788160"/>
              <a:gd name="connisteX29" fmla="*/ 631825 w 1323975"/>
              <a:gd name="connsiteY29" fmla="*/ 1758315 h 1788160"/>
              <a:gd name="connisteX30" fmla="*/ 701040 w 1323975"/>
              <a:gd name="connsiteY30" fmla="*/ 1768475 h 1788160"/>
              <a:gd name="connisteX31" fmla="*/ 770255 w 1323975"/>
              <a:gd name="connsiteY31" fmla="*/ 1788160 h 1788160"/>
              <a:gd name="connisteX32" fmla="*/ 839470 w 1323975"/>
              <a:gd name="connsiteY32" fmla="*/ 1748790 h 1788160"/>
              <a:gd name="connisteX33" fmla="*/ 908685 w 1323975"/>
              <a:gd name="connsiteY33" fmla="*/ 1699260 h 1788160"/>
              <a:gd name="connisteX34" fmla="*/ 977900 w 1323975"/>
              <a:gd name="connsiteY34" fmla="*/ 1649730 h 1788160"/>
              <a:gd name="connisteX35" fmla="*/ 1047115 w 1323975"/>
              <a:gd name="connsiteY35" fmla="*/ 1610360 h 1788160"/>
              <a:gd name="connisteX36" fmla="*/ 1116330 w 1323975"/>
              <a:gd name="connsiteY36" fmla="*/ 1560830 h 1788160"/>
              <a:gd name="connisteX37" fmla="*/ 1185545 w 1323975"/>
              <a:gd name="connsiteY37" fmla="*/ 1501775 h 1788160"/>
              <a:gd name="connisteX38" fmla="*/ 1214755 w 1323975"/>
              <a:gd name="connsiteY38" fmla="*/ 1432560 h 1788160"/>
              <a:gd name="connisteX39" fmla="*/ 1214755 w 1323975"/>
              <a:gd name="connsiteY39" fmla="*/ 1363345 h 1788160"/>
              <a:gd name="connisteX40" fmla="*/ 1195070 w 1323975"/>
              <a:gd name="connsiteY40" fmla="*/ 1294130 h 1788160"/>
              <a:gd name="connisteX41" fmla="*/ 1185545 w 1323975"/>
              <a:gd name="connsiteY41" fmla="*/ 1224915 h 1788160"/>
              <a:gd name="connisteX42" fmla="*/ 1205230 w 1323975"/>
              <a:gd name="connsiteY42" fmla="*/ 1155700 h 1788160"/>
              <a:gd name="connisteX43" fmla="*/ 1224915 w 1323975"/>
              <a:gd name="connsiteY43" fmla="*/ 1086485 h 1788160"/>
              <a:gd name="connisteX44" fmla="*/ 1254760 w 1323975"/>
              <a:gd name="connsiteY44" fmla="*/ 1017270 h 1788160"/>
              <a:gd name="connisteX45" fmla="*/ 1283970 w 1323975"/>
              <a:gd name="connsiteY45" fmla="*/ 948690 h 1788160"/>
              <a:gd name="connisteX46" fmla="*/ 1313815 w 1323975"/>
              <a:gd name="connsiteY46" fmla="*/ 879475 h 1788160"/>
              <a:gd name="connisteX47" fmla="*/ 1323975 w 1323975"/>
              <a:gd name="connsiteY47" fmla="*/ 810260 h 1788160"/>
              <a:gd name="connisteX48" fmla="*/ 1283970 w 1323975"/>
              <a:gd name="connsiteY48" fmla="*/ 741045 h 1788160"/>
              <a:gd name="connisteX49" fmla="*/ 1214755 w 1323975"/>
              <a:gd name="connsiteY49" fmla="*/ 691515 h 1788160"/>
              <a:gd name="connisteX50" fmla="*/ 1175385 w 1323975"/>
              <a:gd name="connsiteY50" fmla="*/ 622300 h 1788160"/>
              <a:gd name="connisteX51" fmla="*/ 1146175 w 1323975"/>
              <a:gd name="connsiteY51" fmla="*/ 553085 h 1788160"/>
              <a:gd name="connisteX52" fmla="*/ 1146175 w 1323975"/>
              <a:gd name="connsiteY52" fmla="*/ 483870 h 1788160"/>
              <a:gd name="connisteX53" fmla="*/ 1146175 w 1323975"/>
              <a:gd name="connsiteY53" fmla="*/ 414655 h 1788160"/>
              <a:gd name="connisteX54" fmla="*/ 1116330 w 1323975"/>
              <a:gd name="connsiteY54" fmla="*/ 345440 h 1788160"/>
              <a:gd name="connisteX55" fmla="*/ 1066800 w 1323975"/>
              <a:gd name="connsiteY55" fmla="*/ 276860 h 1788160"/>
              <a:gd name="connisteX56" fmla="*/ 997585 w 1323975"/>
              <a:gd name="connsiteY56" fmla="*/ 247015 h 1788160"/>
              <a:gd name="connisteX57" fmla="*/ 928370 w 1323975"/>
              <a:gd name="connsiteY57" fmla="*/ 207645 h 1788160"/>
              <a:gd name="connisteX58" fmla="*/ 869315 w 1323975"/>
              <a:gd name="connsiteY58" fmla="*/ 138430 h 1788160"/>
              <a:gd name="connisteX59" fmla="*/ 829945 w 1323975"/>
              <a:gd name="connsiteY59" fmla="*/ 69215 h 1788160"/>
              <a:gd name="connisteX60" fmla="*/ 760730 w 1323975"/>
              <a:gd name="connsiteY60" fmla="*/ 9525 h 1788160"/>
              <a:gd name="connisteX61" fmla="*/ 691515 w 1323975"/>
              <a:gd name="connsiteY61" fmla="*/ 0 h 1788160"/>
              <a:gd name="connisteX62" fmla="*/ 622300 w 1323975"/>
              <a:gd name="connsiteY62" fmla="*/ 9525 h 1788160"/>
              <a:gd name="connisteX63" fmla="*/ 592455 w 1323975"/>
              <a:gd name="connsiteY63" fmla="*/ 49530 h 178816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Lst>
            <a:rect l="l" t="t" r="r" b="b"/>
            <a:pathLst>
              <a:path w="1323975" h="1788160">
                <a:moveTo>
                  <a:pt x="592455" y="49530"/>
                </a:moveTo>
                <a:lnTo>
                  <a:pt x="553085" y="118745"/>
                </a:lnTo>
                <a:lnTo>
                  <a:pt x="483870" y="177800"/>
                </a:lnTo>
                <a:lnTo>
                  <a:pt x="414655" y="236855"/>
                </a:lnTo>
                <a:lnTo>
                  <a:pt x="345440" y="296545"/>
                </a:lnTo>
                <a:lnTo>
                  <a:pt x="276225" y="335915"/>
                </a:lnTo>
                <a:lnTo>
                  <a:pt x="207010" y="375285"/>
                </a:lnTo>
                <a:lnTo>
                  <a:pt x="137795" y="405130"/>
                </a:lnTo>
                <a:lnTo>
                  <a:pt x="69215" y="464185"/>
                </a:lnTo>
                <a:lnTo>
                  <a:pt x="48895" y="533400"/>
                </a:lnTo>
                <a:lnTo>
                  <a:pt x="29210" y="602615"/>
                </a:lnTo>
                <a:lnTo>
                  <a:pt x="9525" y="671830"/>
                </a:lnTo>
                <a:lnTo>
                  <a:pt x="0" y="741045"/>
                </a:lnTo>
                <a:lnTo>
                  <a:pt x="0" y="810260"/>
                </a:lnTo>
                <a:lnTo>
                  <a:pt x="29210" y="879475"/>
                </a:lnTo>
                <a:lnTo>
                  <a:pt x="98425" y="938530"/>
                </a:lnTo>
                <a:lnTo>
                  <a:pt x="137795" y="1007745"/>
                </a:lnTo>
                <a:lnTo>
                  <a:pt x="158115" y="1076960"/>
                </a:lnTo>
                <a:lnTo>
                  <a:pt x="187325" y="1155700"/>
                </a:lnTo>
                <a:lnTo>
                  <a:pt x="197485" y="1224915"/>
                </a:lnTo>
                <a:lnTo>
                  <a:pt x="227330" y="1294130"/>
                </a:lnTo>
                <a:lnTo>
                  <a:pt x="236855" y="1363345"/>
                </a:lnTo>
                <a:lnTo>
                  <a:pt x="256540" y="1432560"/>
                </a:lnTo>
                <a:lnTo>
                  <a:pt x="276225" y="1501775"/>
                </a:lnTo>
                <a:lnTo>
                  <a:pt x="306070" y="1570990"/>
                </a:lnTo>
                <a:lnTo>
                  <a:pt x="355600" y="1640205"/>
                </a:lnTo>
                <a:lnTo>
                  <a:pt x="424815" y="1689100"/>
                </a:lnTo>
                <a:lnTo>
                  <a:pt x="494030" y="1718945"/>
                </a:lnTo>
                <a:lnTo>
                  <a:pt x="563245" y="1738630"/>
                </a:lnTo>
                <a:lnTo>
                  <a:pt x="631825" y="1758315"/>
                </a:lnTo>
                <a:lnTo>
                  <a:pt x="701040" y="1768475"/>
                </a:lnTo>
                <a:lnTo>
                  <a:pt x="770255" y="1788160"/>
                </a:lnTo>
                <a:lnTo>
                  <a:pt x="839470" y="1748790"/>
                </a:lnTo>
                <a:lnTo>
                  <a:pt x="908685" y="1699260"/>
                </a:lnTo>
                <a:lnTo>
                  <a:pt x="977900" y="1649730"/>
                </a:lnTo>
                <a:lnTo>
                  <a:pt x="1047115" y="1610360"/>
                </a:lnTo>
                <a:lnTo>
                  <a:pt x="1116330" y="1560830"/>
                </a:lnTo>
                <a:lnTo>
                  <a:pt x="1185545" y="1501775"/>
                </a:lnTo>
                <a:lnTo>
                  <a:pt x="1214755" y="1432560"/>
                </a:lnTo>
                <a:lnTo>
                  <a:pt x="1214755" y="1363345"/>
                </a:lnTo>
                <a:lnTo>
                  <a:pt x="1195070" y="1294130"/>
                </a:lnTo>
                <a:lnTo>
                  <a:pt x="1185545" y="1224915"/>
                </a:lnTo>
                <a:lnTo>
                  <a:pt x="1205230" y="1155700"/>
                </a:lnTo>
                <a:lnTo>
                  <a:pt x="1224915" y="1086485"/>
                </a:lnTo>
                <a:lnTo>
                  <a:pt x="1254760" y="1017270"/>
                </a:lnTo>
                <a:lnTo>
                  <a:pt x="1283970" y="948690"/>
                </a:lnTo>
                <a:lnTo>
                  <a:pt x="1313815" y="879475"/>
                </a:lnTo>
                <a:lnTo>
                  <a:pt x="1323975" y="810260"/>
                </a:lnTo>
                <a:lnTo>
                  <a:pt x="1283970" y="741045"/>
                </a:lnTo>
                <a:lnTo>
                  <a:pt x="1214755" y="691515"/>
                </a:lnTo>
                <a:lnTo>
                  <a:pt x="1175385" y="622300"/>
                </a:lnTo>
                <a:lnTo>
                  <a:pt x="1146175" y="553085"/>
                </a:lnTo>
                <a:lnTo>
                  <a:pt x="1146175" y="483870"/>
                </a:lnTo>
                <a:lnTo>
                  <a:pt x="1146175" y="414655"/>
                </a:lnTo>
                <a:lnTo>
                  <a:pt x="1116330" y="345440"/>
                </a:lnTo>
                <a:lnTo>
                  <a:pt x="1066800" y="276860"/>
                </a:lnTo>
                <a:lnTo>
                  <a:pt x="997585" y="247015"/>
                </a:lnTo>
                <a:lnTo>
                  <a:pt x="928370" y="207645"/>
                </a:lnTo>
                <a:lnTo>
                  <a:pt x="869315" y="138430"/>
                </a:lnTo>
                <a:lnTo>
                  <a:pt x="829945" y="69215"/>
                </a:lnTo>
                <a:lnTo>
                  <a:pt x="760730" y="9525"/>
                </a:lnTo>
                <a:lnTo>
                  <a:pt x="691515" y="0"/>
                </a:lnTo>
                <a:lnTo>
                  <a:pt x="622300" y="9525"/>
                </a:lnTo>
                <a:lnTo>
                  <a:pt x="592455" y="49530"/>
                </a:lnTo>
                <a:close/>
              </a:path>
            </a:pathLst>
          </a:custGeom>
          <a:blipFill rotWithShape="1">
            <a:blip r:embed="rId1"/>
            <a:tile tx="0" ty="0" sx="100000" sy="100000" flip="none" algn="tl"/>
          </a:blip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4" name="直接连接符 13"/>
          <p:cNvCxnSpPr/>
          <p:nvPr/>
        </p:nvCxnSpPr>
        <p:spPr>
          <a:xfrm flipV="1">
            <a:off x="-2540" y="162560"/>
            <a:ext cx="12197080" cy="74295"/>
          </a:xfrm>
          <a:prstGeom prst="line">
            <a:avLst/>
          </a:prstGeom>
          <a:ln w="28575" cap="rnd">
            <a:solidFill>
              <a:srgbClr val="F7ADB8">
                <a:alpha val="96000"/>
              </a:srgbClr>
            </a:solidFill>
            <a:prstDash val="dash"/>
            <a:roun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2540" y="6644005"/>
            <a:ext cx="12197080" cy="74295"/>
          </a:xfrm>
          <a:prstGeom prst="line">
            <a:avLst/>
          </a:prstGeom>
          <a:ln w="28575" cap="rnd">
            <a:solidFill>
              <a:srgbClr val="F7ADB8">
                <a:alpha val="96000"/>
              </a:srgbClr>
            </a:solidFill>
            <a:prstDash val="dash"/>
            <a:round/>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05105" y="563880"/>
            <a:ext cx="11624310" cy="521970"/>
          </a:xfrm>
          <a:prstGeom prst="rect">
            <a:avLst/>
          </a:prstGeom>
          <a:noFill/>
        </p:spPr>
        <p:txBody>
          <a:bodyPr wrap="square" rtlCol="0">
            <a:spAutoFit/>
          </a:bodyPr>
          <a:p>
            <a:r>
              <a:rPr lang="en-US" altLang="zh-CN" sz="2800"/>
              <a:t>The Adverb </a:t>
            </a:r>
            <a:r>
              <a:rPr lang="zh-CN" altLang="en-US" sz="2800"/>
              <a:t>就</a:t>
            </a:r>
            <a:r>
              <a:rPr lang="en-US" altLang="zh-CN" sz="2800"/>
              <a:t>(jiù)</a:t>
            </a:r>
            <a:endParaRPr lang="en-US" altLang="zh-CN" sz="2800"/>
          </a:p>
        </p:txBody>
      </p:sp>
      <p:sp>
        <p:nvSpPr>
          <p:cNvPr id="2" name="文本框 1"/>
          <p:cNvSpPr txBox="1"/>
          <p:nvPr/>
        </p:nvSpPr>
        <p:spPr>
          <a:xfrm>
            <a:off x="278765" y="1202055"/>
            <a:ext cx="11800205" cy="953135"/>
          </a:xfrm>
          <a:prstGeom prst="rect">
            <a:avLst/>
          </a:prstGeom>
          <a:noFill/>
        </p:spPr>
        <p:txBody>
          <a:bodyPr wrap="square" rtlCol="0">
            <a:spAutoFit/>
          </a:bodyPr>
          <a:p>
            <a:r>
              <a:rPr lang="en-US" altLang="zh-CN" sz="2800"/>
              <a:t>The adverb </a:t>
            </a:r>
            <a:r>
              <a:rPr lang="zh-CN" altLang="en-US" sz="2800"/>
              <a:t>就</a:t>
            </a:r>
            <a:r>
              <a:rPr lang="en-US" altLang="zh-CN" sz="2800"/>
              <a:t>(</a:t>
            </a:r>
            <a:r>
              <a:rPr lang="en-US" altLang="zh-CN" sz="2800">
                <a:sym typeface="+mn-ea"/>
              </a:rPr>
              <a:t>jiù</a:t>
            </a:r>
            <a:r>
              <a:rPr lang="en-US" altLang="zh-CN" sz="2800"/>
              <a:t>) connecting two verbs or verb phrases </a:t>
            </a:r>
            <a:r>
              <a:rPr lang="en-US" altLang="zh-CN" sz="2800">
                <a:solidFill>
                  <a:srgbClr val="FF0000"/>
                </a:solidFill>
              </a:rPr>
              <a:t>indicates</a:t>
            </a:r>
            <a:r>
              <a:rPr lang="en-US" altLang="zh-CN" sz="2800"/>
              <a:t> that the </a:t>
            </a:r>
            <a:r>
              <a:rPr lang="en-US" altLang="zh-CN" sz="2800">
                <a:solidFill>
                  <a:srgbClr val="FF0000"/>
                </a:solidFill>
              </a:rPr>
              <a:t>second action</a:t>
            </a:r>
            <a:r>
              <a:rPr lang="en-US" altLang="zh-CN" sz="2800"/>
              <a:t> </a:t>
            </a:r>
            <a:r>
              <a:rPr lang="en-US" altLang="zh-CN" sz="2800">
                <a:solidFill>
                  <a:srgbClr val="FF0000"/>
                </a:solidFill>
              </a:rPr>
              <a:t>happens as soon as the first one is completed</a:t>
            </a:r>
            <a:r>
              <a:rPr lang="en-US" altLang="zh-CN" sz="2800"/>
              <a:t>.</a:t>
            </a:r>
            <a:endParaRPr lang="en-US" altLang="zh-CN" sz="2800"/>
          </a:p>
        </p:txBody>
      </p:sp>
      <p:sp>
        <p:nvSpPr>
          <p:cNvPr id="3" name="文本框 2"/>
          <p:cNvSpPr txBox="1"/>
          <p:nvPr/>
        </p:nvSpPr>
        <p:spPr>
          <a:xfrm>
            <a:off x="488315" y="2781935"/>
            <a:ext cx="9391650" cy="2061210"/>
          </a:xfrm>
          <a:prstGeom prst="rect">
            <a:avLst/>
          </a:prstGeom>
          <a:noFill/>
        </p:spPr>
        <p:txBody>
          <a:bodyPr wrap="square" rtlCol="0">
            <a:spAutoFit/>
          </a:bodyPr>
          <a:p>
            <a:r>
              <a:rPr lang="en-US" altLang="zh-CN" sz="3200"/>
              <a:t>1</a:t>
            </a:r>
            <a:r>
              <a:rPr lang="zh-CN" altLang="en-US" sz="3200"/>
              <a:t>、他今天早上起床以后就听中文录音了。</a:t>
            </a:r>
            <a:endParaRPr lang="en-US" altLang="zh-CN" sz="3200"/>
          </a:p>
          <a:p>
            <a:r>
              <a:rPr lang="en-US" altLang="zh-CN" sz="3200"/>
              <a:t>2</a:t>
            </a:r>
            <a:r>
              <a:rPr lang="zh-CN" altLang="en-US" sz="3200"/>
              <a:t>、王朋写了信以后就去睡觉了。</a:t>
            </a:r>
            <a:endParaRPr lang="zh-CN" altLang="en-US" sz="3200"/>
          </a:p>
          <a:p>
            <a:r>
              <a:rPr lang="en-US" altLang="zh-CN" sz="3200">
                <a:sym typeface="+mn-ea"/>
              </a:rPr>
              <a:t>3</a:t>
            </a:r>
            <a:r>
              <a:rPr lang="zh-CN" altLang="en-US" sz="3200">
                <a:sym typeface="+mn-ea"/>
              </a:rPr>
              <a:t>、我做了功课以后就去朋友家玩儿。</a:t>
            </a:r>
            <a:endParaRPr lang="zh-CN" altLang="en-US" sz="3200"/>
          </a:p>
          <a:p>
            <a:r>
              <a:rPr lang="zh-CN" altLang="en-US" sz="3200"/>
              <a:t>      </a:t>
            </a:r>
            <a:endParaRPr lang="en-US" altLang="zh-CN" sz="2800"/>
          </a:p>
        </p:txBody>
      </p:sp>
    </p:spTree>
    <p:custDataLst>
      <p:tags r:id="rId2"/>
    </p:custData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任意多边形 9"/>
          <p:cNvSpPr/>
          <p:nvPr/>
        </p:nvSpPr>
        <p:spPr>
          <a:xfrm>
            <a:off x="8803005" y="1188085"/>
            <a:ext cx="1323975" cy="1788160"/>
          </a:xfrm>
          <a:custGeom>
            <a:avLst/>
            <a:gdLst>
              <a:gd name="connisteX0" fmla="*/ 592455 w 1323975"/>
              <a:gd name="connsiteY0" fmla="*/ 49530 h 1788160"/>
              <a:gd name="connisteX1" fmla="*/ 553085 w 1323975"/>
              <a:gd name="connsiteY1" fmla="*/ 118745 h 1788160"/>
              <a:gd name="connisteX2" fmla="*/ 483870 w 1323975"/>
              <a:gd name="connsiteY2" fmla="*/ 177800 h 1788160"/>
              <a:gd name="connisteX3" fmla="*/ 414655 w 1323975"/>
              <a:gd name="connsiteY3" fmla="*/ 236855 h 1788160"/>
              <a:gd name="connisteX4" fmla="*/ 345440 w 1323975"/>
              <a:gd name="connsiteY4" fmla="*/ 296545 h 1788160"/>
              <a:gd name="connisteX5" fmla="*/ 276225 w 1323975"/>
              <a:gd name="connsiteY5" fmla="*/ 335915 h 1788160"/>
              <a:gd name="connisteX6" fmla="*/ 207010 w 1323975"/>
              <a:gd name="connsiteY6" fmla="*/ 375285 h 1788160"/>
              <a:gd name="connisteX7" fmla="*/ 137795 w 1323975"/>
              <a:gd name="connsiteY7" fmla="*/ 405130 h 1788160"/>
              <a:gd name="connisteX8" fmla="*/ 69215 w 1323975"/>
              <a:gd name="connsiteY8" fmla="*/ 464185 h 1788160"/>
              <a:gd name="connisteX9" fmla="*/ 48895 w 1323975"/>
              <a:gd name="connsiteY9" fmla="*/ 533400 h 1788160"/>
              <a:gd name="connisteX10" fmla="*/ 29210 w 1323975"/>
              <a:gd name="connsiteY10" fmla="*/ 602615 h 1788160"/>
              <a:gd name="connisteX11" fmla="*/ 9525 w 1323975"/>
              <a:gd name="connsiteY11" fmla="*/ 671830 h 1788160"/>
              <a:gd name="connisteX12" fmla="*/ 0 w 1323975"/>
              <a:gd name="connsiteY12" fmla="*/ 741045 h 1788160"/>
              <a:gd name="connisteX13" fmla="*/ 0 w 1323975"/>
              <a:gd name="connsiteY13" fmla="*/ 810260 h 1788160"/>
              <a:gd name="connisteX14" fmla="*/ 29210 w 1323975"/>
              <a:gd name="connsiteY14" fmla="*/ 879475 h 1788160"/>
              <a:gd name="connisteX15" fmla="*/ 98425 w 1323975"/>
              <a:gd name="connsiteY15" fmla="*/ 938530 h 1788160"/>
              <a:gd name="connisteX16" fmla="*/ 137795 w 1323975"/>
              <a:gd name="connsiteY16" fmla="*/ 1007745 h 1788160"/>
              <a:gd name="connisteX17" fmla="*/ 158115 w 1323975"/>
              <a:gd name="connsiteY17" fmla="*/ 1076960 h 1788160"/>
              <a:gd name="connisteX18" fmla="*/ 187325 w 1323975"/>
              <a:gd name="connsiteY18" fmla="*/ 1155700 h 1788160"/>
              <a:gd name="connisteX19" fmla="*/ 197485 w 1323975"/>
              <a:gd name="connsiteY19" fmla="*/ 1224915 h 1788160"/>
              <a:gd name="connisteX20" fmla="*/ 227330 w 1323975"/>
              <a:gd name="connsiteY20" fmla="*/ 1294130 h 1788160"/>
              <a:gd name="connisteX21" fmla="*/ 236855 w 1323975"/>
              <a:gd name="connsiteY21" fmla="*/ 1363345 h 1788160"/>
              <a:gd name="connisteX22" fmla="*/ 256540 w 1323975"/>
              <a:gd name="connsiteY22" fmla="*/ 1432560 h 1788160"/>
              <a:gd name="connisteX23" fmla="*/ 276225 w 1323975"/>
              <a:gd name="connsiteY23" fmla="*/ 1501775 h 1788160"/>
              <a:gd name="connisteX24" fmla="*/ 306070 w 1323975"/>
              <a:gd name="connsiteY24" fmla="*/ 1570990 h 1788160"/>
              <a:gd name="connisteX25" fmla="*/ 355600 w 1323975"/>
              <a:gd name="connsiteY25" fmla="*/ 1640205 h 1788160"/>
              <a:gd name="connisteX26" fmla="*/ 424815 w 1323975"/>
              <a:gd name="connsiteY26" fmla="*/ 1689100 h 1788160"/>
              <a:gd name="connisteX27" fmla="*/ 494030 w 1323975"/>
              <a:gd name="connsiteY27" fmla="*/ 1718945 h 1788160"/>
              <a:gd name="connisteX28" fmla="*/ 563245 w 1323975"/>
              <a:gd name="connsiteY28" fmla="*/ 1738630 h 1788160"/>
              <a:gd name="connisteX29" fmla="*/ 631825 w 1323975"/>
              <a:gd name="connsiteY29" fmla="*/ 1758315 h 1788160"/>
              <a:gd name="connisteX30" fmla="*/ 701040 w 1323975"/>
              <a:gd name="connsiteY30" fmla="*/ 1768475 h 1788160"/>
              <a:gd name="connisteX31" fmla="*/ 770255 w 1323975"/>
              <a:gd name="connsiteY31" fmla="*/ 1788160 h 1788160"/>
              <a:gd name="connisteX32" fmla="*/ 839470 w 1323975"/>
              <a:gd name="connsiteY32" fmla="*/ 1748790 h 1788160"/>
              <a:gd name="connisteX33" fmla="*/ 908685 w 1323975"/>
              <a:gd name="connsiteY33" fmla="*/ 1699260 h 1788160"/>
              <a:gd name="connisteX34" fmla="*/ 977900 w 1323975"/>
              <a:gd name="connsiteY34" fmla="*/ 1649730 h 1788160"/>
              <a:gd name="connisteX35" fmla="*/ 1047115 w 1323975"/>
              <a:gd name="connsiteY35" fmla="*/ 1610360 h 1788160"/>
              <a:gd name="connisteX36" fmla="*/ 1116330 w 1323975"/>
              <a:gd name="connsiteY36" fmla="*/ 1560830 h 1788160"/>
              <a:gd name="connisteX37" fmla="*/ 1185545 w 1323975"/>
              <a:gd name="connsiteY37" fmla="*/ 1501775 h 1788160"/>
              <a:gd name="connisteX38" fmla="*/ 1214755 w 1323975"/>
              <a:gd name="connsiteY38" fmla="*/ 1432560 h 1788160"/>
              <a:gd name="connisteX39" fmla="*/ 1214755 w 1323975"/>
              <a:gd name="connsiteY39" fmla="*/ 1363345 h 1788160"/>
              <a:gd name="connisteX40" fmla="*/ 1195070 w 1323975"/>
              <a:gd name="connsiteY40" fmla="*/ 1294130 h 1788160"/>
              <a:gd name="connisteX41" fmla="*/ 1185545 w 1323975"/>
              <a:gd name="connsiteY41" fmla="*/ 1224915 h 1788160"/>
              <a:gd name="connisteX42" fmla="*/ 1205230 w 1323975"/>
              <a:gd name="connsiteY42" fmla="*/ 1155700 h 1788160"/>
              <a:gd name="connisteX43" fmla="*/ 1224915 w 1323975"/>
              <a:gd name="connsiteY43" fmla="*/ 1086485 h 1788160"/>
              <a:gd name="connisteX44" fmla="*/ 1254760 w 1323975"/>
              <a:gd name="connsiteY44" fmla="*/ 1017270 h 1788160"/>
              <a:gd name="connisteX45" fmla="*/ 1283970 w 1323975"/>
              <a:gd name="connsiteY45" fmla="*/ 948690 h 1788160"/>
              <a:gd name="connisteX46" fmla="*/ 1313815 w 1323975"/>
              <a:gd name="connsiteY46" fmla="*/ 879475 h 1788160"/>
              <a:gd name="connisteX47" fmla="*/ 1323975 w 1323975"/>
              <a:gd name="connsiteY47" fmla="*/ 810260 h 1788160"/>
              <a:gd name="connisteX48" fmla="*/ 1283970 w 1323975"/>
              <a:gd name="connsiteY48" fmla="*/ 741045 h 1788160"/>
              <a:gd name="connisteX49" fmla="*/ 1214755 w 1323975"/>
              <a:gd name="connsiteY49" fmla="*/ 691515 h 1788160"/>
              <a:gd name="connisteX50" fmla="*/ 1175385 w 1323975"/>
              <a:gd name="connsiteY50" fmla="*/ 622300 h 1788160"/>
              <a:gd name="connisteX51" fmla="*/ 1146175 w 1323975"/>
              <a:gd name="connsiteY51" fmla="*/ 553085 h 1788160"/>
              <a:gd name="connisteX52" fmla="*/ 1146175 w 1323975"/>
              <a:gd name="connsiteY52" fmla="*/ 483870 h 1788160"/>
              <a:gd name="connisteX53" fmla="*/ 1146175 w 1323975"/>
              <a:gd name="connsiteY53" fmla="*/ 414655 h 1788160"/>
              <a:gd name="connisteX54" fmla="*/ 1116330 w 1323975"/>
              <a:gd name="connsiteY54" fmla="*/ 345440 h 1788160"/>
              <a:gd name="connisteX55" fmla="*/ 1066800 w 1323975"/>
              <a:gd name="connsiteY55" fmla="*/ 276860 h 1788160"/>
              <a:gd name="connisteX56" fmla="*/ 997585 w 1323975"/>
              <a:gd name="connsiteY56" fmla="*/ 247015 h 1788160"/>
              <a:gd name="connisteX57" fmla="*/ 928370 w 1323975"/>
              <a:gd name="connsiteY57" fmla="*/ 207645 h 1788160"/>
              <a:gd name="connisteX58" fmla="*/ 869315 w 1323975"/>
              <a:gd name="connsiteY58" fmla="*/ 138430 h 1788160"/>
              <a:gd name="connisteX59" fmla="*/ 829945 w 1323975"/>
              <a:gd name="connsiteY59" fmla="*/ 69215 h 1788160"/>
              <a:gd name="connisteX60" fmla="*/ 760730 w 1323975"/>
              <a:gd name="connsiteY60" fmla="*/ 9525 h 1788160"/>
              <a:gd name="connisteX61" fmla="*/ 691515 w 1323975"/>
              <a:gd name="connsiteY61" fmla="*/ 0 h 1788160"/>
              <a:gd name="connisteX62" fmla="*/ 622300 w 1323975"/>
              <a:gd name="connsiteY62" fmla="*/ 9525 h 1788160"/>
              <a:gd name="connisteX63" fmla="*/ 592455 w 1323975"/>
              <a:gd name="connsiteY63" fmla="*/ 49530 h 178816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Lst>
            <a:rect l="l" t="t" r="r" b="b"/>
            <a:pathLst>
              <a:path w="1323975" h="1788160">
                <a:moveTo>
                  <a:pt x="592455" y="49530"/>
                </a:moveTo>
                <a:lnTo>
                  <a:pt x="553085" y="118745"/>
                </a:lnTo>
                <a:lnTo>
                  <a:pt x="483870" y="177800"/>
                </a:lnTo>
                <a:lnTo>
                  <a:pt x="414655" y="236855"/>
                </a:lnTo>
                <a:lnTo>
                  <a:pt x="345440" y="296545"/>
                </a:lnTo>
                <a:lnTo>
                  <a:pt x="276225" y="335915"/>
                </a:lnTo>
                <a:lnTo>
                  <a:pt x="207010" y="375285"/>
                </a:lnTo>
                <a:lnTo>
                  <a:pt x="137795" y="405130"/>
                </a:lnTo>
                <a:lnTo>
                  <a:pt x="69215" y="464185"/>
                </a:lnTo>
                <a:lnTo>
                  <a:pt x="48895" y="533400"/>
                </a:lnTo>
                <a:lnTo>
                  <a:pt x="29210" y="602615"/>
                </a:lnTo>
                <a:lnTo>
                  <a:pt x="9525" y="671830"/>
                </a:lnTo>
                <a:lnTo>
                  <a:pt x="0" y="741045"/>
                </a:lnTo>
                <a:lnTo>
                  <a:pt x="0" y="810260"/>
                </a:lnTo>
                <a:lnTo>
                  <a:pt x="29210" y="879475"/>
                </a:lnTo>
                <a:lnTo>
                  <a:pt x="98425" y="938530"/>
                </a:lnTo>
                <a:lnTo>
                  <a:pt x="137795" y="1007745"/>
                </a:lnTo>
                <a:lnTo>
                  <a:pt x="158115" y="1076960"/>
                </a:lnTo>
                <a:lnTo>
                  <a:pt x="187325" y="1155700"/>
                </a:lnTo>
                <a:lnTo>
                  <a:pt x="197485" y="1224915"/>
                </a:lnTo>
                <a:lnTo>
                  <a:pt x="227330" y="1294130"/>
                </a:lnTo>
                <a:lnTo>
                  <a:pt x="236855" y="1363345"/>
                </a:lnTo>
                <a:lnTo>
                  <a:pt x="256540" y="1432560"/>
                </a:lnTo>
                <a:lnTo>
                  <a:pt x="276225" y="1501775"/>
                </a:lnTo>
                <a:lnTo>
                  <a:pt x="306070" y="1570990"/>
                </a:lnTo>
                <a:lnTo>
                  <a:pt x="355600" y="1640205"/>
                </a:lnTo>
                <a:lnTo>
                  <a:pt x="424815" y="1689100"/>
                </a:lnTo>
                <a:lnTo>
                  <a:pt x="494030" y="1718945"/>
                </a:lnTo>
                <a:lnTo>
                  <a:pt x="563245" y="1738630"/>
                </a:lnTo>
                <a:lnTo>
                  <a:pt x="631825" y="1758315"/>
                </a:lnTo>
                <a:lnTo>
                  <a:pt x="701040" y="1768475"/>
                </a:lnTo>
                <a:lnTo>
                  <a:pt x="770255" y="1788160"/>
                </a:lnTo>
                <a:lnTo>
                  <a:pt x="839470" y="1748790"/>
                </a:lnTo>
                <a:lnTo>
                  <a:pt x="908685" y="1699260"/>
                </a:lnTo>
                <a:lnTo>
                  <a:pt x="977900" y="1649730"/>
                </a:lnTo>
                <a:lnTo>
                  <a:pt x="1047115" y="1610360"/>
                </a:lnTo>
                <a:lnTo>
                  <a:pt x="1116330" y="1560830"/>
                </a:lnTo>
                <a:lnTo>
                  <a:pt x="1185545" y="1501775"/>
                </a:lnTo>
                <a:lnTo>
                  <a:pt x="1214755" y="1432560"/>
                </a:lnTo>
                <a:lnTo>
                  <a:pt x="1214755" y="1363345"/>
                </a:lnTo>
                <a:lnTo>
                  <a:pt x="1195070" y="1294130"/>
                </a:lnTo>
                <a:lnTo>
                  <a:pt x="1185545" y="1224915"/>
                </a:lnTo>
                <a:lnTo>
                  <a:pt x="1205230" y="1155700"/>
                </a:lnTo>
                <a:lnTo>
                  <a:pt x="1224915" y="1086485"/>
                </a:lnTo>
                <a:lnTo>
                  <a:pt x="1254760" y="1017270"/>
                </a:lnTo>
                <a:lnTo>
                  <a:pt x="1283970" y="948690"/>
                </a:lnTo>
                <a:lnTo>
                  <a:pt x="1313815" y="879475"/>
                </a:lnTo>
                <a:lnTo>
                  <a:pt x="1323975" y="810260"/>
                </a:lnTo>
                <a:lnTo>
                  <a:pt x="1283970" y="741045"/>
                </a:lnTo>
                <a:lnTo>
                  <a:pt x="1214755" y="691515"/>
                </a:lnTo>
                <a:lnTo>
                  <a:pt x="1175385" y="622300"/>
                </a:lnTo>
                <a:lnTo>
                  <a:pt x="1146175" y="553085"/>
                </a:lnTo>
                <a:lnTo>
                  <a:pt x="1146175" y="483870"/>
                </a:lnTo>
                <a:lnTo>
                  <a:pt x="1146175" y="414655"/>
                </a:lnTo>
                <a:lnTo>
                  <a:pt x="1116330" y="345440"/>
                </a:lnTo>
                <a:lnTo>
                  <a:pt x="1066800" y="276860"/>
                </a:lnTo>
                <a:lnTo>
                  <a:pt x="997585" y="247015"/>
                </a:lnTo>
                <a:lnTo>
                  <a:pt x="928370" y="207645"/>
                </a:lnTo>
                <a:lnTo>
                  <a:pt x="869315" y="138430"/>
                </a:lnTo>
                <a:lnTo>
                  <a:pt x="829945" y="69215"/>
                </a:lnTo>
                <a:lnTo>
                  <a:pt x="760730" y="9525"/>
                </a:lnTo>
                <a:lnTo>
                  <a:pt x="691515" y="0"/>
                </a:lnTo>
                <a:lnTo>
                  <a:pt x="622300" y="9525"/>
                </a:lnTo>
                <a:lnTo>
                  <a:pt x="592455" y="49530"/>
                </a:lnTo>
                <a:close/>
              </a:path>
            </a:pathLst>
          </a:custGeom>
          <a:blipFill rotWithShape="1">
            <a:blip r:embed="rId1"/>
            <a:tile tx="0" ty="0" sx="100000" sy="100000" flip="none" algn="tl"/>
          </a:blip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4" name="直接连接符 13"/>
          <p:cNvCxnSpPr/>
          <p:nvPr/>
        </p:nvCxnSpPr>
        <p:spPr>
          <a:xfrm flipV="1">
            <a:off x="-2540" y="162560"/>
            <a:ext cx="12197080" cy="74295"/>
          </a:xfrm>
          <a:prstGeom prst="line">
            <a:avLst/>
          </a:prstGeom>
          <a:ln w="28575" cap="rnd">
            <a:solidFill>
              <a:srgbClr val="F7ADB8">
                <a:alpha val="96000"/>
              </a:srgbClr>
            </a:solidFill>
            <a:prstDash val="dash"/>
            <a:roun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2540" y="6644005"/>
            <a:ext cx="12197080" cy="74295"/>
          </a:xfrm>
          <a:prstGeom prst="line">
            <a:avLst/>
          </a:prstGeom>
          <a:ln w="28575" cap="rnd">
            <a:solidFill>
              <a:srgbClr val="F7ADB8">
                <a:alpha val="96000"/>
              </a:srgbClr>
            </a:solidFill>
            <a:prstDash val="dash"/>
            <a:round/>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05105" y="563880"/>
            <a:ext cx="11624310" cy="521970"/>
          </a:xfrm>
          <a:prstGeom prst="rect">
            <a:avLst/>
          </a:prstGeom>
          <a:noFill/>
        </p:spPr>
        <p:txBody>
          <a:bodyPr wrap="square" rtlCol="0">
            <a:spAutoFit/>
          </a:bodyPr>
          <a:p>
            <a:r>
              <a:rPr lang="en-US" altLang="zh-CN" sz="2800"/>
              <a:t>The Particle </a:t>
            </a:r>
            <a:r>
              <a:rPr lang="zh-CN" altLang="en-US" sz="2800"/>
              <a:t>的</a:t>
            </a:r>
            <a:r>
              <a:rPr lang="en-US" altLang="zh-CN" sz="2800"/>
              <a:t>(de)</a:t>
            </a:r>
            <a:endParaRPr lang="en-US" altLang="zh-CN" sz="2800"/>
          </a:p>
        </p:txBody>
      </p:sp>
      <p:sp>
        <p:nvSpPr>
          <p:cNvPr id="3" name="文本框 2"/>
          <p:cNvSpPr txBox="1"/>
          <p:nvPr/>
        </p:nvSpPr>
        <p:spPr>
          <a:xfrm>
            <a:off x="395605" y="2090420"/>
            <a:ext cx="11243945" cy="2676525"/>
          </a:xfrm>
          <a:prstGeom prst="rect">
            <a:avLst/>
          </a:prstGeom>
          <a:noFill/>
        </p:spPr>
        <p:txBody>
          <a:bodyPr wrap="square" rtlCol="0">
            <a:spAutoFit/>
          </a:bodyPr>
          <a:p>
            <a:r>
              <a:rPr lang="en-US" altLang="zh-CN" sz="2800">
                <a:solidFill>
                  <a:srgbClr val="FF0000"/>
                </a:solidFill>
              </a:rPr>
              <a:t>When a disyllabic or polysyllabic adjective modifies a noun</a:t>
            </a:r>
            <a:r>
              <a:rPr lang="en-US" altLang="zh-CN" sz="2800"/>
              <a:t>, the particle </a:t>
            </a:r>
            <a:r>
              <a:rPr lang="zh-CN" altLang="en-US" sz="2800">
                <a:solidFill>
                  <a:srgbClr val="FF0000"/>
                </a:solidFill>
              </a:rPr>
              <a:t>的</a:t>
            </a:r>
            <a:r>
              <a:rPr lang="en-US" altLang="zh-CN" sz="2800">
                <a:solidFill>
                  <a:srgbClr val="FF0000"/>
                </a:solidFill>
              </a:rPr>
              <a:t>(de)</a:t>
            </a:r>
            <a:r>
              <a:rPr lang="en-US" altLang="zh-CN" sz="2800"/>
              <a:t> is usually inserted </a:t>
            </a:r>
            <a:r>
              <a:rPr lang="en-US" altLang="zh-CN" sz="2800">
                <a:solidFill>
                  <a:srgbClr val="FF0000"/>
                </a:solidFill>
              </a:rPr>
              <a:t>between the adjective and the noun</a:t>
            </a:r>
            <a:r>
              <a:rPr lang="en-US" altLang="zh-CN" sz="2800"/>
              <a:t>, e.g.</a:t>
            </a:r>
            <a:r>
              <a:rPr lang="zh-CN" altLang="en-US" sz="2800"/>
              <a:t>漂亮的学校</a:t>
            </a:r>
            <a:r>
              <a:rPr lang="en-US" altLang="zh-CN" sz="2800"/>
              <a:t> ,</a:t>
            </a:r>
            <a:r>
              <a:rPr lang="zh-CN" altLang="en-US" sz="2800"/>
              <a:t>容易的汉字</a:t>
            </a:r>
            <a:r>
              <a:rPr lang="en-US" altLang="zh-CN" sz="2800"/>
              <a:t>, </a:t>
            </a:r>
            <a:r>
              <a:rPr lang="zh-CN" altLang="en-US" sz="2800"/>
              <a:t>有意思的电影</a:t>
            </a:r>
            <a:r>
              <a:rPr lang="en-US" altLang="zh-CN" sz="2800"/>
              <a:t>. However, </a:t>
            </a:r>
            <a:r>
              <a:rPr lang="en-US" altLang="zh-CN" sz="2800">
                <a:solidFill>
                  <a:srgbClr val="FF0000"/>
                </a:solidFill>
              </a:rPr>
              <a:t>with monosyllabic adjectives, </a:t>
            </a:r>
            <a:r>
              <a:rPr lang="zh-CN" altLang="en-US" sz="2800">
                <a:solidFill>
                  <a:srgbClr val="FF0000"/>
                </a:solidFill>
              </a:rPr>
              <a:t>的</a:t>
            </a:r>
            <a:r>
              <a:rPr lang="en-US" altLang="zh-CN" sz="2800">
                <a:solidFill>
                  <a:srgbClr val="FF0000"/>
                </a:solidFill>
              </a:rPr>
              <a:t>(de) is often omitted</a:t>
            </a:r>
            <a:r>
              <a:rPr lang="en-US" altLang="zh-CN" sz="2800"/>
              <a:t>, e.g., </a:t>
            </a:r>
            <a:r>
              <a:rPr lang="zh-CN" altLang="en-US" sz="2800"/>
              <a:t>新课文</a:t>
            </a:r>
            <a:r>
              <a:rPr lang="en-US" altLang="zh-CN" sz="2800"/>
              <a:t>, </a:t>
            </a:r>
            <a:r>
              <a:rPr lang="zh-CN" altLang="en-US" sz="2800"/>
              <a:t>新电脑</a:t>
            </a:r>
            <a:r>
              <a:rPr lang="en-US" altLang="zh-CN" sz="2800"/>
              <a:t>, </a:t>
            </a:r>
            <a:r>
              <a:rPr lang="zh-CN" altLang="en-US" sz="2800"/>
              <a:t>大教室</a:t>
            </a:r>
            <a:r>
              <a:rPr lang="en-US" altLang="zh-CN" sz="2800"/>
              <a:t>; </a:t>
            </a:r>
            <a:r>
              <a:rPr lang="zh-CN" altLang="en-US" sz="2800"/>
              <a:t>好老师</a:t>
            </a:r>
            <a:r>
              <a:rPr lang="en-US" altLang="zh-CN" sz="2800"/>
              <a:t>. </a:t>
            </a:r>
            <a:r>
              <a:rPr lang="en-US" altLang="zh-CN" sz="2800">
                <a:solidFill>
                  <a:srgbClr val="FF0000"/>
                </a:solidFill>
              </a:rPr>
              <a:t>If the adjective is preceded by </a:t>
            </a:r>
            <a:r>
              <a:rPr lang="zh-CN" altLang="en-US" sz="2800">
                <a:solidFill>
                  <a:srgbClr val="FF0000"/>
                </a:solidFill>
              </a:rPr>
              <a:t>很</a:t>
            </a:r>
            <a:r>
              <a:rPr lang="en-US" altLang="zh-CN" sz="2800">
                <a:solidFill>
                  <a:srgbClr val="FF0000"/>
                </a:solidFill>
              </a:rPr>
              <a:t>(hěn), however, </a:t>
            </a:r>
            <a:r>
              <a:rPr lang="zh-CN" altLang="en-US" sz="2800">
                <a:solidFill>
                  <a:srgbClr val="FF0000"/>
                </a:solidFill>
              </a:rPr>
              <a:t>的</a:t>
            </a:r>
            <a:r>
              <a:rPr lang="en-US" altLang="zh-CN" sz="2800">
                <a:solidFill>
                  <a:srgbClr val="FF0000"/>
                </a:solidFill>
              </a:rPr>
              <a:t>(de) cannot be dropped</a:t>
            </a:r>
            <a:r>
              <a:rPr lang="en-US" altLang="zh-CN" sz="2800"/>
              <a:t>,e.g.,</a:t>
            </a:r>
            <a:r>
              <a:rPr lang="zh-CN" altLang="en-US" sz="2800"/>
              <a:t>很新的电脑</a:t>
            </a:r>
            <a:r>
              <a:rPr lang="en-US" altLang="zh-CN" sz="2800"/>
              <a:t>; </a:t>
            </a:r>
            <a:r>
              <a:rPr lang="zh-CN" altLang="en-US" sz="2800"/>
              <a:t>很大的教室</a:t>
            </a:r>
            <a:r>
              <a:rPr lang="en-US" altLang="zh-CN" sz="2800"/>
              <a:t>; </a:t>
            </a:r>
            <a:r>
              <a:rPr lang="zh-CN" altLang="en-US" sz="2800"/>
              <a:t>很好的老师</a:t>
            </a:r>
            <a:endParaRPr lang="en-US" altLang="zh-CN" sz="2800"/>
          </a:p>
        </p:txBody>
      </p:sp>
    </p:spTree>
    <p:custDataLst>
      <p:tags r:id="rId2"/>
    </p:custData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6115" y="521335"/>
            <a:ext cx="10859770" cy="1076325"/>
          </a:xfrm>
          <a:prstGeom prst="rect">
            <a:avLst/>
          </a:prstGeom>
          <a:noFill/>
        </p:spPr>
        <p:txBody>
          <a:bodyPr wrap="square" rtlCol="0">
            <a:spAutoFit/>
          </a:bodyPr>
          <a:p>
            <a:r>
              <a:rPr lang="en-US" altLang="zh-CN" sz="3200"/>
              <a:t>Read the following schedule for Little Wang and answer the questions.(True/False)</a:t>
            </a:r>
            <a:endParaRPr lang="en-US" altLang="zh-CN" sz="3200"/>
          </a:p>
        </p:txBody>
      </p:sp>
      <p:sp>
        <p:nvSpPr>
          <p:cNvPr id="4" name="文本框 3"/>
          <p:cNvSpPr txBox="1"/>
          <p:nvPr/>
        </p:nvSpPr>
        <p:spPr>
          <a:xfrm>
            <a:off x="709930" y="1862455"/>
            <a:ext cx="10874375" cy="4523105"/>
          </a:xfrm>
          <a:prstGeom prst="rect">
            <a:avLst/>
          </a:prstGeom>
          <a:noFill/>
        </p:spPr>
        <p:txBody>
          <a:bodyPr wrap="square" rtlCol="0">
            <a:spAutoFit/>
          </a:bodyPr>
          <a:p>
            <a:r>
              <a:rPr lang="en-US" altLang="zh-CN" sz="3200"/>
              <a:t>8:00    </a:t>
            </a:r>
            <a:r>
              <a:rPr lang="zh-CN" altLang="en-US" sz="3200"/>
              <a:t>复习第七课生词、语法</a:t>
            </a:r>
            <a:endParaRPr lang="zh-CN" altLang="en-US" sz="3200"/>
          </a:p>
          <a:p>
            <a:r>
              <a:rPr lang="en-US" altLang="zh-CN" sz="3200"/>
              <a:t>9:00    </a:t>
            </a:r>
            <a:r>
              <a:rPr lang="zh-CN" altLang="en-US" sz="3200"/>
              <a:t>上电脑课</a:t>
            </a:r>
            <a:endParaRPr lang="zh-CN" altLang="en-US" sz="3200"/>
          </a:p>
          <a:p>
            <a:r>
              <a:rPr lang="en-US" altLang="zh-CN" sz="3200"/>
              <a:t>10:00  </a:t>
            </a:r>
            <a:r>
              <a:rPr lang="zh-CN" altLang="en-US" sz="3200"/>
              <a:t>去常老师的办公室练习发音</a:t>
            </a:r>
            <a:endParaRPr lang="zh-CN" altLang="en-US" sz="3200"/>
          </a:p>
          <a:p>
            <a:r>
              <a:rPr lang="en-US" altLang="zh-CN" sz="3200"/>
              <a:t>14:30  </a:t>
            </a:r>
            <a:r>
              <a:rPr lang="zh-CN" altLang="en-US" sz="3200"/>
              <a:t>去图书馆看书</a:t>
            </a:r>
            <a:endParaRPr lang="zh-CN" altLang="en-US" sz="3200"/>
          </a:p>
          <a:p>
            <a:r>
              <a:rPr lang="en-US" altLang="zh-CN" sz="3200"/>
              <a:t>16:00  </a:t>
            </a:r>
            <a:r>
              <a:rPr lang="zh-CN" altLang="en-US" sz="3200"/>
              <a:t>去打球</a:t>
            </a:r>
            <a:endParaRPr lang="zh-CN" altLang="en-US" sz="3200"/>
          </a:p>
          <a:p>
            <a:r>
              <a:rPr lang="en-US" altLang="zh-CN" sz="3200"/>
              <a:t>18:00  </a:t>
            </a:r>
            <a:r>
              <a:rPr lang="zh-CN" altLang="en-US" sz="3200"/>
              <a:t>去宿舍餐厅吃晚饭</a:t>
            </a:r>
            <a:endParaRPr lang="zh-CN" altLang="en-US" sz="3200"/>
          </a:p>
          <a:p>
            <a:r>
              <a:rPr lang="en-US" altLang="zh-CN" sz="3200"/>
              <a:t>20:15  </a:t>
            </a:r>
            <a:r>
              <a:rPr lang="zh-CN" altLang="en-US" sz="3200"/>
              <a:t>给小李打电话，跟他一起练习中文</a:t>
            </a:r>
            <a:endParaRPr lang="zh-CN" altLang="en-US" sz="3200"/>
          </a:p>
          <a:p>
            <a:r>
              <a:rPr lang="en-US" altLang="zh-CN" sz="3200"/>
              <a:t>22:30  </a:t>
            </a:r>
            <a:r>
              <a:rPr lang="zh-CN" altLang="en-US" sz="3200"/>
              <a:t>给爸爸妈妈打电话</a:t>
            </a:r>
            <a:endParaRPr lang="zh-CN" altLang="en-US" sz="3200"/>
          </a:p>
          <a:p>
            <a:r>
              <a:rPr lang="en-US" altLang="zh-CN" sz="3200"/>
              <a:t>24:00  </a:t>
            </a:r>
            <a:r>
              <a:rPr lang="zh-CN" altLang="en-US" sz="3200"/>
              <a:t>睡觉</a:t>
            </a:r>
            <a:endParaRPr lang="zh-CN" altLang="en-US" sz="3200"/>
          </a:p>
        </p:txBody>
      </p:sp>
    </p:spTree>
    <p:custDataLst>
      <p:tags r:id="rId1"/>
    </p:custData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6115" y="521335"/>
            <a:ext cx="10859770" cy="1076325"/>
          </a:xfrm>
          <a:prstGeom prst="rect">
            <a:avLst/>
          </a:prstGeom>
          <a:noFill/>
        </p:spPr>
        <p:txBody>
          <a:bodyPr wrap="square" rtlCol="0">
            <a:spAutoFit/>
          </a:bodyPr>
          <a:p>
            <a:r>
              <a:rPr lang="en-US" altLang="zh-CN" sz="3200"/>
              <a:t>Read the following schedule for Little Wang and answer the questions.(True/False)</a:t>
            </a:r>
            <a:endParaRPr lang="en-US" altLang="zh-CN" sz="3200"/>
          </a:p>
        </p:txBody>
      </p:sp>
      <p:sp>
        <p:nvSpPr>
          <p:cNvPr id="4" name="文本框 3"/>
          <p:cNvSpPr txBox="1"/>
          <p:nvPr/>
        </p:nvSpPr>
        <p:spPr>
          <a:xfrm>
            <a:off x="709930" y="1862455"/>
            <a:ext cx="10874375" cy="4030980"/>
          </a:xfrm>
          <a:prstGeom prst="rect">
            <a:avLst/>
          </a:prstGeom>
          <a:noFill/>
        </p:spPr>
        <p:txBody>
          <a:bodyPr wrap="square" rtlCol="0">
            <a:spAutoFit/>
          </a:bodyPr>
          <a:p>
            <a:r>
              <a:rPr lang="en-US" altLang="zh-CN" sz="3200"/>
              <a:t>1</a:t>
            </a:r>
            <a:r>
              <a:rPr lang="zh-CN" altLang="en-US" sz="3200"/>
              <a:t>、小王今天只有一节课。                  （）</a:t>
            </a:r>
            <a:endParaRPr lang="zh-CN" altLang="en-US" sz="3200"/>
          </a:p>
          <a:p>
            <a:r>
              <a:rPr lang="en-US" altLang="zh-CN" sz="3200"/>
              <a:t>2</a:t>
            </a:r>
            <a:r>
              <a:rPr lang="zh-CN" altLang="en-US" sz="3200"/>
              <a:t>、小王跟小白一起吃午饭。              （）</a:t>
            </a:r>
            <a:endParaRPr lang="zh-CN" altLang="en-US" sz="3200"/>
          </a:p>
          <a:p>
            <a:r>
              <a:rPr lang="en-US" altLang="zh-CN" sz="3200"/>
              <a:t>3</a:t>
            </a:r>
            <a:r>
              <a:rPr lang="zh-CN" altLang="en-US" sz="3200"/>
              <a:t>、小王上午去找常老师。                  （）</a:t>
            </a:r>
            <a:endParaRPr lang="zh-CN" altLang="en-US" sz="3200"/>
          </a:p>
          <a:p>
            <a:r>
              <a:rPr lang="en-US" altLang="zh-CN" sz="3200"/>
              <a:t>4</a:t>
            </a:r>
            <a:r>
              <a:rPr lang="zh-CN" altLang="en-US" sz="3200"/>
              <a:t>、小王去小李家练习中文                  （）</a:t>
            </a:r>
            <a:endParaRPr lang="zh-CN" altLang="en-US" sz="3200"/>
          </a:p>
          <a:p>
            <a:r>
              <a:rPr lang="en-US" altLang="zh-CN" sz="3200"/>
              <a:t>5</a:t>
            </a:r>
            <a:r>
              <a:rPr lang="zh-CN" altLang="en-US" sz="3200"/>
              <a:t>、小王吃晚饭以前去打球                  （）</a:t>
            </a:r>
            <a:endParaRPr lang="zh-CN" altLang="en-US" sz="3200"/>
          </a:p>
          <a:p>
            <a:r>
              <a:rPr lang="en-US" altLang="zh-CN" sz="3200"/>
              <a:t>6</a:t>
            </a:r>
            <a:r>
              <a:rPr lang="zh-CN" altLang="en-US" sz="3200"/>
              <a:t>、小王去图书馆以后去找常老师       （）</a:t>
            </a:r>
            <a:endParaRPr lang="zh-CN" altLang="en-US" sz="3200"/>
          </a:p>
          <a:p>
            <a:r>
              <a:rPr lang="en-US" altLang="zh-CN" sz="3200"/>
              <a:t>7</a:t>
            </a:r>
            <a:r>
              <a:rPr lang="zh-CN" altLang="en-US" sz="3200"/>
              <a:t>、小王睡觉以前给爸爸妈妈打电话。（）</a:t>
            </a:r>
            <a:endParaRPr lang="zh-CN" altLang="en-US" sz="3200"/>
          </a:p>
          <a:p>
            <a:r>
              <a:rPr lang="en-US" altLang="zh-CN" sz="3200"/>
              <a:t>8</a:t>
            </a:r>
            <a:r>
              <a:rPr lang="zh-CN" altLang="en-US" sz="3200"/>
              <a:t>、小王跟小李练习中文以后才吃饭。（）</a:t>
            </a:r>
            <a:endParaRPr lang="en-US" altLang="zh-CN" sz="3200"/>
          </a:p>
        </p:txBody>
      </p:sp>
    </p:spTree>
    <p:custDataLst>
      <p:tags r:id="rId1"/>
    </p:custData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专 业</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希 望</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会</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能</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任意多边形 9"/>
          <p:cNvSpPr/>
          <p:nvPr/>
        </p:nvSpPr>
        <p:spPr>
          <a:xfrm>
            <a:off x="8803005" y="1188085"/>
            <a:ext cx="1323975" cy="1788160"/>
          </a:xfrm>
          <a:custGeom>
            <a:avLst/>
            <a:gdLst>
              <a:gd name="connisteX0" fmla="*/ 592455 w 1323975"/>
              <a:gd name="connsiteY0" fmla="*/ 49530 h 1788160"/>
              <a:gd name="connisteX1" fmla="*/ 553085 w 1323975"/>
              <a:gd name="connsiteY1" fmla="*/ 118745 h 1788160"/>
              <a:gd name="connisteX2" fmla="*/ 483870 w 1323975"/>
              <a:gd name="connsiteY2" fmla="*/ 177800 h 1788160"/>
              <a:gd name="connisteX3" fmla="*/ 414655 w 1323975"/>
              <a:gd name="connsiteY3" fmla="*/ 236855 h 1788160"/>
              <a:gd name="connisteX4" fmla="*/ 345440 w 1323975"/>
              <a:gd name="connsiteY4" fmla="*/ 296545 h 1788160"/>
              <a:gd name="connisteX5" fmla="*/ 276225 w 1323975"/>
              <a:gd name="connsiteY5" fmla="*/ 335915 h 1788160"/>
              <a:gd name="connisteX6" fmla="*/ 207010 w 1323975"/>
              <a:gd name="connsiteY6" fmla="*/ 375285 h 1788160"/>
              <a:gd name="connisteX7" fmla="*/ 137795 w 1323975"/>
              <a:gd name="connsiteY7" fmla="*/ 405130 h 1788160"/>
              <a:gd name="connisteX8" fmla="*/ 69215 w 1323975"/>
              <a:gd name="connsiteY8" fmla="*/ 464185 h 1788160"/>
              <a:gd name="connisteX9" fmla="*/ 48895 w 1323975"/>
              <a:gd name="connsiteY9" fmla="*/ 533400 h 1788160"/>
              <a:gd name="connisteX10" fmla="*/ 29210 w 1323975"/>
              <a:gd name="connsiteY10" fmla="*/ 602615 h 1788160"/>
              <a:gd name="connisteX11" fmla="*/ 9525 w 1323975"/>
              <a:gd name="connsiteY11" fmla="*/ 671830 h 1788160"/>
              <a:gd name="connisteX12" fmla="*/ 0 w 1323975"/>
              <a:gd name="connsiteY12" fmla="*/ 741045 h 1788160"/>
              <a:gd name="connisteX13" fmla="*/ 0 w 1323975"/>
              <a:gd name="connsiteY13" fmla="*/ 810260 h 1788160"/>
              <a:gd name="connisteX14" fmla="*/ 29210 w 1323975"/>
              <a:gd name="connsiteY14" fmla="*/ 879475 h 1788160"/>
              <a:gd name="connisteX15" fmla="*/ 98425 w 1323975"/>
              <a:gd name="connsiteY15" fmla="*/ 938530 h 1788160"/>
              <a:gd name="connisteX16" fmla="*/ 137795 w 1323975"/>
              <a:gd name="connsiteY16" fmla="*/ 1007745 h 1788160"/>
              <a:gd name="connisteX17" fmla="*/ 158115 w 1323975"/>
              <a:gd name="connsiteY17" fmla="*/ 1076960 h 1788160"/>
              <a:gd name="connisteX18" fmla="*/ 187325 w 1323975"/>
              <a:gd name="connsiteY18" fmla="*/ 1155700 h 1788160"/>
              <a:gd name="connisteX19" fmla="*/ 197485 w 1323975"/>
              <a:gd name="connsiteY19" fmla="*/ 1224915 h 1788160"/>
              <a:gd name="connisteX20" fmla="*/ 227330 w 1323975"/>
              <a:gd name="connsiteY20" fmla="*/ 1294130 h 1788160"/>
              <a:gd name="connisteX21" fmla="*/ 236855 w 1323975"/>
              <a:gd name="connsiteY21" fmla="*/ 1363345 h 1788160"/>
              <a:gd name="connisteX22" fmla="*/ 256540 w 1323975"/>
              <a:gd name="connsiteY22" fmla="*/ 1432560 h 1788160"/>
              <a:gd name="connisteX23" fmla="*/ 276225 w 1323975"/>
              <a:gd name="connsiteY23" fmla="*/ 1501775 h 1788160"/>
              <a:gd name="connisteX24" fmla="*/ 306070 w 1323975"/>
              <a:gd name="connsiteY24" fmla="*/ 1570990 h 1788160"/>
              <a:gd name="connisteX25" fmla="*/ 355600 w 1323975"/>
              <a:gd name="connsiteY25" fmla="*/ 1640205 h 1788160"/>
              <a:gd name="connisteX26" fmla="*/ 424815 w 1323975"/>
              <a:gd name="connsiteY26" fmla="*/ 1689100 h 1788160"/>
              <a:gd name="connisteX27" fmla="*/ 494030 w 1323975"/>
              <a:gd name="connsiteY27" fmla="*/ 1718945 h 1788160"/>
              <a:gd name="connisteX28" fmla="*/ 563245 w 1323975"/>
              <a:gd name="connsiteY28" fmla="*/ 1738630 h 1788160"/>
              <a:gd name="connisteX29" fmla="*/ 631825 w 1323975"/>
              <a:gd name="connsiteY29" fmla="*/ 1758315 h 1788160"/>
              <a:gd name="connisteX30" fmla="*/ 701040 w 1323975"/>
              <a:gd name="connsiteY30" fmla="*/ 1768475 h 1788160"/>
              <a:gd name="connisteX31" fmla="*/ 770255 w 1323975"/>
              <a:gd name="connsiteY31" fmla="*/ 1788160 h 1788160"/>
              <a:gd name="connisteX32" fmla="*/ 839470 w 1323975"/>
              <a:gd name="connsiteY32" fmla="*/ 1748790 h 1788160"/>
              <a:gd name="connisteX33" fmla="*/ 908685 w 1323975"/>
              <a:gd name="connsiteY33" fmla="*/ 1699260 h 1788160"/>
              <a:gd name="connisteX34" fmla="*/ 977900 w 1323975"/>
              <a:gd name="connsiteY34" fmla="*/ 1649730 h 1788160"/>
              <a:gd name="connisteX35" fmla="*/ 1047115 w 1323975"/>
              <a:gd name="connsiteY35" fmla="*/ 1610360 h 1788160"/>
              <a:gd name="connisteX36" fmla="*/ 1116330 w 1323975"/>
              <a:gd name="connsiteY36" fmla="*/ 1560830 h 1788160"/>
              <a:gd name="connisteX37" fmla="*/ 1185545 w 1323975"/>
              <a:gd name="connsiteY37" fmla="*/ 1501775 h 1788160"/>
              <a:gd name="connisteX38" fmla="*/ 1214755 w 1323975"/>
              <a:gd name="connsiteY38" fmla="*/ 1432560 h 1788160"/>
              <a:gd name="connisteX39" fmla="*/ 1214755 w 1323975"/>
              <a:gd name="connsiteY39" fmla="*/ 1363345 h 1788160"/>
              <a:gd name="connisteX40" fmla="*/ 1195070 w 1323975"/>
              <a:gd name="connsiteY40" fmla="*/ 1294130 h 1788160"/>
              <a:gd name="connisteX41" fmla="*/ 1185545 w 1323975"/>
              <a:gd name="connsiteY41" fmla="*/ 1224915 h 1788160"/>
              <a:gd name="connisteX42" fmla="*/ 1205230 w 1323975"/>
              <a:gd name="connsiteY42" fmla="*/ 1155700 h 1788160"/>
              <a:gd name="connisteX43" fmla="*/ 1224915 w 1323975"/>
              <a:gd name="connsiteY43" fmla="*/ 1086485 h 1788160"/>
              <a:gd name="connisteX44" fmla="*/ 1254760 w 1323975"/>
              <a:gd name="connsiteY44" fmla="*/ 1017270 h 1788160"/>
              <a:gd name="connisteX45" fmla="*/ 1283970 w 1323975"/>
              <a:gd name="connsiteY45" fmla="*/ 948690 h 1788160"/>
              <a:gd name="connisteX46" fmla="*/ 1313815 w 1323975"/>
              <a:gd name="connsiteY46" fmla="*/ 879475 h 1788160"/>
              <a:gd name="connisteX47" fmla="*/ 1323975 w 1323975"/>
              <a:gd name="connsiteY47" fmla="*/ 810260 h 1788160"/>
              <a:gd name="connisteX48" fmla="*/ 1283970 w 1323975"/>
              <a:gd name="connsiteY48" fmla="*/ 741045 h 1788160"/>
              <a:gd name="connisteX49" fmla="*/ 1214755 w 1323975"/>
              <a:gd name="connsiteY49" fmla="*/ 691515 h 1788160"/>
              <a:gd name="connisteX50" fmla="*/ 1175385 w 1323975"/>
              <a:gd name="connsiteY50" fmla="*/ 622300 h 1788160"/>
              <a:gd name="connisteX51" fmla="*/ 1146175 w 1323975"/>
              <a:gd name="connsiteY51" fmla="*/ 553085 h 1788160"/>
              <a:gd name="connisteX52" fmla="*/ 1146175 w 1323975"/>
              <a:gd name="connsiteY52" fmla="*/ 483870 h 1788160"/>
              <a:gd name="connisteX53" fmla="*/ 1146175 w 1323975"/>
              <a:gd name="connsiteY53" fmla="*/ 414655 h 1788160"/>
              <a:gd name="connisteX54" fmla="*/ 1116330 w 1323975"/>
              <a:gd name="connsiteY54" fmla="*/ 345440 h 1788160"/>
              <a:gd name="connisteX55" fmla="*/ 1066800 w 1323975"/>
              <a:gd name="connsiteY55" fmla="*/ 276860 h 1788160"/>
              <a:gd name="connisteX56" fmla="*/ 997585 w 1323975"/>
              <a:gd name="connsiteY56" fmla="*/ 247015 h 1788160"/>
              <a:gd name="connisteX57" fmla="*/ 928370 w 1323975"/>
              <a:gd name="connsiteY57" fmla="*/ 207645 h 1788160"/>
              <a:gd name="connisteX58" fmla="*/ 869315 w 1323975"/>
              <a:gd name="connsiteY58" fmla="*/ 138430 h 1788160"/>
              <a:gd name="connisteX59" fmla="*/ 829945 w 1323975"/>
              <a:gd name="connsiteY59" fmla="*/ 69215 h 1788160"/>
              <a:gd name="connisteX60" fmla="*/ 760730 w 1323975"/>
              <a:gd name="connsiteY60" fmla="*/ 9525 h 1788160"/>
              <a:gd name="connisteX61" fmla="*/ 691515 w 1323975"/>
              <a:gd name="connsiteY61" fmla="*/ 0 h 1788160"/>
              <a:gd name="connisteX62" fmla="*/ 622300 w 1323975"/>
              <a:gd name="connsiteY62" fmla="*/ 9525 h 1788160"/>
              <a:gd name="connisteX63" fmla="*/ 592455 w 1323975"/>
              <a:gd name="connsiteY63" fmla="*/ 49530 h 178816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Lst>
            <a:rect l="l" t="t" r="r" b="b"/>
            <a:pathLst>
              <a:path w="1323975" h="1788160">
                <a:moveTo>
                  <a:pt x="592455" y="49530"/>
                </a:moveTo>
                <a:lnTo>
                  <a:pt x="553085" y="118745"/>
                </a:lnTo>
                <a:lnTo>
                  <a:pt x="483870" y="177800"/>
                </a:lnTo>
                <a:lnTo>
                  <a:pt x="414655" y="236855"/>
                </a:lnTo>
                <a:lnTo>
                  <a:pt x="345440" y="296545"/>
                </a:lnTo>
                <a:lnTo>
                  <a:pt x="276225" y="335915"/>
                </a:lnTo>
                <a:lnTo>
                  <a:pt x="207010" y="375285"/>
                </a:lnTo>
                <a:lnTo>
                  <a:pt x="137795" y="405130"/>
                </a:lnTo>
                <a:lnTo>
                  <a:pt x="69215" y="464185"/>
                </a:lnTo>
                <a:lnTo>
                  <a:pt x="48895" y="533400"/>
                </a:lnTo>
                <a:lnTo>
                  <a:pt x="29210" y="602615"/>
                </a:lnTo>
                <a:lnTo>
                  <a:pt x="9525" y="671830"/>
                </a:lnTo>
                <a:lnTo>
                  <a:pt x="0" y="741045"/>
                </a:lnTo>
                <a:lnTo>
                  <a:pt x="0" y="810260"/>
                </a:lnTo>
                <a:lnTo>
                  <a:pt x="29210" y="879475"/>
                </a:lnTo>
                <a:lnTo>
                  <a:pt x="98425" y="938530"/>
                </a:lnTo>
                <a:lnTo>
                  <a:pt x="137795" y="1007745"/>
                </a:lnTo>
                <a:lnTo>
                  <a:pt x="158115" y="1076960"/>
                </a:lnTo>
                <a:lnTo>
                  <a:pt x="187325" y="1155700"/>
                </a:lnTo>
                <a:lnTo>
                  <a:pt x="197485" y="1224915"/>
                </a:lnTo>
                <a:lnTo>
                  <a:pt x="227330" y="1294130"/>
                </a:lnTo>
                <a:lnTo>
                  <a:pt x="236855" y="1363345"/>
                </a:lnTo>
                <a:lnTo>
                  <a:pt x="256540" y="1432560"/>
                </a:lnTo>
                <a:lnTo>
                  <a:pt x="276225" y="1501775"/>
                </a:lnTo>
                <a:lnTo>
                  <a:pt x="306070" y="1570990"/>
                </a:lnTo>
                <a:lnTo>
                  <a:pt x="355600" y="1640205"/>
                </a:lnTo>
                <a:lnTo>
                  <a:pt x="424815" y="1689100"/>
                </a:lnTo>
                <a:lnTo>
                  <a:pt x="494030" y="1718945"/>
                </a:lnTo>
                <a:lnTo>
                  <a:pt x="563245" y="1738630"/>
                </a:lnTo>
                <a:lnTo>
                  <a:pt x="631825" y="1758315"/>
                </a:lnTo>
                <a:lnTo>
                  <a:pt x="701040" y="1768475"/>
                </a:lnTo>
                <a:lnTo>
                  <a:pt x="770255" y="1788160"/>
                </a:lnTo>
                <a:lnTo>
                  <a:pt x="839470" y="1748790"/>
                </a:lnTo>
                <a:lnTo>
                  <a:pt x="908685" y="1699260"/>
                </a:lnTo>
                <a:lnTo>
                  <a:pt x="977900" y="1649730"/>
                </a:lnTo>
                <a:lnTo>
                  <a:pt x="1047115" y="1610360"/>
                </a:lnTo>
                <a:lnTo>
                  <a:pt x="1116330" y="1560830"/>
                </a:lnTo>
                <a:lnTo>
                  <a:pt x="1185545" y="1501775"/>
                </a:lnTo>
                <a:lnTo>
                  <a:pt x="1214755" y="1432560"/>
                </a:lnTo>
                <a:lnTo>
                  <a:pt x="1214755" y="1363345"/>
                </a:lnTo>
                <a:lnTo>
                  <a:pt x="1195070" y="1294130"/>
                </a:lnTo>
                <a:lnTo>
                  <a:pt x="1185545" y="1224915"/>
                </a:lnTo>
                <a:lnTo>
                  <a:pt x="1205230" y="1155700"/>
                </a:lnTo>
                <a:lnTo>
                  <a:pt x="1224915" y="1086485"/>
                </a:lnTo>
                <a:lnTo>
                  <a:pt x="1254760" y="1017270"/>
                </a:lnTo>
                <a:lnTo>
                  <a:pt x="1283970" y="948690"/>
                </a:lnTo>
                <a:lnTo>
                  <a:pt x="1313815" y="879475"/>
                </a:lnTo>
                <a:lnTo>
                  <a:pt x="1323975" y="810260"/>
                </a:lnTo>
                <a:lnTo>
                  <a:pt x="1283970" y="741045"/>
                </a:lnTo>
                <a:lnTo>
                  <a:pt x="1214755" y="691515"/>
                </a:lnTo>
                <a:lnTo>
                  <a:pt x="1175385" y="622300"/>
                </a:lnTo>
                <a:lnTo>
                  <a:pt x="1146175" y="553085"/>
                </a:lnTo>
                <a:lnTo>
                  <a:pt x="1146175" y="483870"/>
                </a:lnTo>
                <a:lnTo>
                  <a:pt x="1146175" y="414655"/>
                </a:lnTo>
                <a:lnTo>
                  <a:pt x="1116330" y="345440"/>
                </a:lnTo>
                <a:lnTo>
                  <a:pt x="1066800" y="276860"/>
                </a:lnTo>
                <a:lnTo>
                  <a:pt x="997585" y="247015"/>
                </a:lnTo>
                <a:lnTo>
                  <a:pt x="928370" y="207645"/>
                </a:lnTo>
                <a:lnTo>
                  <a:pt x="869315" y="138430"/>
                </a:lnTo>
                <a:lnTo>
                  <a:pt x="829945" y="69215"/>
                </a:lnTo>
                <a:lnTo>
                  <a:pt x="760730" y="9525"/>
                </a:lnTo>
                <a:lnTo>
                  <a:pt x="691515" y="0"/>
                </a:lnTo>
                <a:lnTo>
                  <a:pt x="622300" y="9525"/>
                </a:lnTo>
                <a:lnTo>
                  <a:pt x="592455" y="49530"/>
                </a:lnTo>
                <a:close/>
              </a:path>
            </a:pathLst>
          </a:custGeom>
          <a:blipFill rotWithShape="1">
            <a:blip r:embed="rId1"/>
            <a:tile tx="0" ty="0" sx="100000" sy="100000" flip="none" algn="tl"/>
          </a:blip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4" name="直接连接符 13"/>
          <p:cNvCxnSpPr/>
          <p:nvPr/>
        </p:nvCxnSpPr>
        <p:spPr>
          <a:xfrm flipV="1">
            <a:off x="-2540" y="162560"/>
            <a:ext cx="12197080" cy="74295"/>
          </a:xfrm>
          <a:prstGeom prst="line">
            <a:avLst/>
          </a:prstGeom>
          <a:ln w="28575" cap="rnd">
            <a:solidFill>
              <a:srgbClr val="F7ADB8">
                <a:alpha val="96000"/>
              </a:srgbClr>
            </a:solidFill>
            <a:prstDash val="dash"/>
            <a:roun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2540" y="6644005"/>
            <a:ext cx="12197080" cy="74295"/>
          </a:xfrm>
          <a:prstGeom prst="line">
            <a:avLst/>
          </a:prstGeom>
          <a:ln w="28575" cap="rnd">
            <a:solidFill>
              <a:srgbClr val="F7ADB8">
                <a:alpha val="96000"/>
              </a:srgbClr>
            </a:solidFill>
            <a:prstDash val="dash"/>
            <a:round/>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05105" y="563880"/>
            <a:ext cx="11624310" cy="521970"/>
          </a:xfrm>
          <a:prstGeom prst="rect">
            <a:avLst/>
          </a:prstGeom>
          <a:noFill/>
        </p:spPr>
        <p:txBody>
          <a:bodyPr wrap="square" rtlCol="0">
            <a:spAutoFit/>
          </a:bodyPr>
          <a:p>
            <a:r>
              <a:rPr lang="zh-CN" altLang="en-US" sz="2800"/>
              <a:t>能</a:t>
            </a:r>
            <a:r>
              <a:rPr lang="en-US" altLang="zh-CN" sz="2800"/>
              <a:t>(néng) and </a:t>
            </a:r>
            <a:r>
              <a:rPr lang="zh-CN" altLang="en-US" sz="2800"/>
              <a:t>会</a:t>
            </a:r>
            <a:r>
              <a:rPr lang="en-US" altLang="zh-CN" sz="2800"/>
              <a:t>(huì) Compared</a:t>
            </a:r>
            <a:endParaRPr lang="en-US" altLang="zh-CN" sz="2800"/>
          </a:p>
        </p:txBody>
      </p:sp>
      <p:sp>
        <p:nvSpPr>
          <p:cNvPr id="3" name="文本框 2"/>
          <p:cNvSpPr txBox="1"/>
          <p:nvPr/>
        </p:nvSpPr>
        <p:spPr>
          <a:xfrm>
            <a:off x="656590" y="1911350"/>
            <a:ext cx="10721340" cy="3046095"/>
          </a:xfrm>
          <a:prstGeom prst="rect">
            <a:avLst/>
          </a:prstGeom>
          <a:noFill/>
        </p:spPr>
        <p:txBody>
          <a:bodyPr wrap="square" rtlCol="0">
            <a:spAutoFit/>
          </a:bodyPr>
          <a:p>
            <a:r>
              <a:rPr lang="en-US" altLang="zh-CN" sz="3200"/>
              <a:t>Both </a:t>
            </a:r>
            <a:r>
              <a:rPr lang="zh-CN" altLang="en-US" sz="3200">
                <a:sym typeface="+mn-ea"/>
              </a:rPr>
              <a:t>能</a:t>
            </a:r>
            <a:r>
              <a:rPr lang="en-US" altLang="zh-CN" sz="3200">
                <a:sym typeface="+mn-ea"/>
              </a:rPr>
              <a:t>(néng) and </a:t>
            </a:r>
            <a:r>
              <a:rPr lang="zh-CN" altLang="en-US" sz="3200">
                <a:sym typeface="+mn-ea"/>
              </a:rPr>
              <a:t>会</a:t>
            </a:r>
            <a:r>
              <a:rPr lang="en-US" altLang="zh-CN" sz="3200">
                <a:sym typeface="+mn-ea"/>
              </a:rPr>
              <a:t>(huì) have several meanings. The basic meaning of </a:t>
            </a:r>
            <a:r>
              <a:rPr lang="zh-CN" altLang="en-US" sz="3200">
                <a:sym typeface="+mn-ea"/>
              </a:rPr>
              <a:t>能</a:t>
            </a:r>
            <a:r>
              <a:rPr lang="en-US" altLang="zh-CN" sz="3200">
                <a:sym typeface="+mn-ea"/>
              </a:rPr>
              <a:t>(néng) is “to be capable of (the action named by the following verb).” It can also be an indication of whether one`s own abilities or circumstances allow the execution of an action. Additional meanings will be introduced in later lessons.</a:t>
            </a:r>
            <a:r>
              <a:rPr lang="en-US" altLang="zh-CN" sz="3200"/>
              <a:t> </a:t>
            </a:r>
            <a:endParaRPr lang="en-US" altLang="zh-CN" sz="3200"/>
          </a:p>
        </p:txBody>
      </p:sp>
    </p:spTree>
    <p:custDataLst>
      <p:tags r:id="rId2"/>
    </p:custData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任意多边形 9"/>
          <p:cNvSpPr/>
          <p:nvPr/>
        </p:nvSpPr>
        <p:spPr>
          <a:xfrm>
            <a:off x="8803005" y="1188085"/>
            <a:ext cx="1323975" cy="1788160"/>
          </a:xfrm>
          <a:custGeom>
            <a:avLst/>
            <a:gdLst>
              <a:gd name="connisteX0" fmla="*/ 592455 w 1323975"/>
              <a:gd name="connsiteY0" fmla="*/ 49530 h 1788160"/>
              <a:gd name="connisteX1" fmla="*/ 553085 w 1323975"/>
              <a:gd name="connsiteY1" fmla="*/ 118745 h 1788160"/>
              <a:gd name="connisteX2" fmla="*/ 483870 w 1323975"/>
              <a:gd name="connsiteY2" fmla="*/ 177800 h 1788160"/>
              <a:gd name="connisteX3" fmla="*/ 414655 w 1323975"/>
              <a:gd name="connsiteY3" fmla="*/ 236855 h 1788160"/>
              <a:gd name="connisteX4" fmla="*/ 345440 w 1323975"/>
              <a:gd name="connsiteY4" fmla="*/ 296545 h 1788160"/>
              <a:gd name="connisteX5" fmla="*/ 276225 w 1323975"/>
              <a:gd name="connsiteY5" fmla="*/ 335915 h 1788160"/>
              <a:gd name="connisteX6" fmla="*/ 207010 w 1323975"/>
              <a:gd name="connsiteY6" fmla="*/ 375285 h 1788160"/>
              <a:gd name="connisteX7" fmla="*/ 137795 w 1323975"/>
              <a:gd name="connsiteY7" fmla="*/ 405130 h 1788160"/>
              <a:gd name="connisteX8" fmla="*/ 69215 w 1323975"/>
              <a:gd name="connsiteY8" fmla="*/ 464185 h 1788160"/>
              <a:gd name="connisteX9" fmla="*/ 48895 w 1323975"/>
              <a:gd name="connsiteY9" fmla="*/ 533400 h 1788160"/>
              <a:gd name="connisteX10" fmla="*/ 29210 w 1323975"/>
              <a:gd name="connsiteY10" fmla="*/ 602615 h 1788160"/>
              <a:gd name="connisteX11" fmla="*/ 9525 w 1323975"/>
              <a:gd name="connsiteY11" fmla="*/ 671830 h 1788160"/>
              <a:gd name="connisteX12" fmla="*/ 0 w 1323975"/>
              <a:gd name="connsiteY12" fmla="*/ 741045 h 1788160"/>
              <a:gd name="connisteX13" fmla="*/ 0 w 1323975"/>
              <a:gd name="connsiteY13" fmla="*/ 810260 h 1788160"/>
              <a:gd name="connisteX14" fmla="*/ 29210 w 1323975"/>
              <a:gd name="connsiteY14" fmla="*/ 879475 h 1788160"/>
              <a:gd name="connisteX15" fmla="*/ 98425 w 1323975"/>
              <a:gd name="connsiteY15" fmla="*/ 938530 h 1788160"/>
              <a:gd name="connisteX16" fmla="*/ 137795 w 1323975"/>
              <a:gd name="connsiteY16" fmla="*/ 1007745 h 1788160"/>
              <a:gd name="connisteX17" fmla="*/ 158115 w 1323975"/>
              <a:gd name="connsiteY17" fmla="*/ 1076960 h 1788160"/>
              <a:gd name="connisteX18" fmla="*/ 187325 w 1323975"/>
              <a:gd name="connsiteY18" fmla="*/ 1155700 h 1788160"/>
              <a:gd name="connisteX19" fmla="*/ 197485 w 1323975"/>
              <a:gd name="connsiteY19" fmla="*/ 1224915 h 1788160"/>
              <a:gd name="connisteX20" fmla="*/ 227330 w 1323975"/>
              <a:gd name="connsiteY20" fmla="*/ 1294130 h 1788160"/>
              <a:gd name="connisteX21" fmla="*/ 236855 w 1323975"/>
              <a:gd name="connsiteY21" fmla="*/ 1363345 h 1788160"/>
              <a:gd name="connisteX22" fmla="*/ 256540 w 1323975"/>
              <a:gd name="connsiteY22" fmla="*/ 1432560 h 1788160"/>
              <a:gd name="connisteX23" fmla="*/ 276225 w 1323975"/>
              <a:gd name="connsiteY23" fmla="*/ 1501775 h 1788160"/>
              <a:gd name="connisteX24" fmla="*/ 306070 w 1323975"/>
              <a:gd name="connsiteY24" fmla="*/ 1570990 h 1788160"/>
              <a:gd name="connisteX25" fmla="*/ 355600 w 1323975"/>
              <a:gd name="connsiteY25" fmla="*/ 1640205 h 1788160"/>
              <a:gd name="connisteX26" fmla="*/ 424815 w 1323975"/>
              <a:gd name="connsiteY26" fmla="*/ 1689100 h 1788160"/>
              <a:gd name="connisteX27" fmla="*/ 494030 w 1323975"/>
              <a:gd name="connsiteY27" fmla="*/ 1718945 h 1788160"/>
              <a:gd name="connisteX28" fmla="*/ 563245 w 1323975"/>
              <a:gd name="connsiteY28" fmla="*/ 1738630 h 1788160"/>
              <a:gd name="connisteX29" fmla="*/ 631825 w 1323975"/>
              <a:gd name="connsiteY29" fmla="*/ 1758315 h 1788160"/>
              <a:gd name="connisteX30" fmla="*/ 701040 w 1323975"/>
              <a:gd name="connsiteY30" fmla="*/ 1768475 h 1788160"/>
              <a:gd name="connisteX31" fmla="*/ 770255 w 1323975"/>
              <a:gd name="connsiteY31" fmla="*/ 1788160 h 1788160"/>
              <a:gd name="connisteX32" fmla="*/ 839470 w 1323975"/>
              <a:gd name="connsiteY32" fmla="*/ 1748790 h 1788160"/>
              <a:gd name="connisteX33" fmla="*/ 908685 w 1323975"/>
              <a:gd name="connsiteY33" fmla="*/ 1699260 h 1788160"/>
              <a:gd name="connisteX34" fmla="*/ 977900 w 1323975"/>
              <a:gd name="connsiteY34" fmla="*/ 1649730 h 1788160"/>
              <a:gd name="connisteX35" fmla="*/ 1047115 w 1323975"/>
              <a:gd name="connsiteY35" fmla="*/ 1610360 h 1788160"/>
              <a:gd name="connisteX36" fmla="*/ 1116330 w 1323975"/>
              <a:gd name="connsiteY36" fmla="*/ 1560830 h 1788160"/>
              <a:gd name="connisteX37" fmla="*/ 1185545 w 1323975"/>
              <a:gd name="connsiteY37" fmla="*/ 1501775 h 1788160"/>
              <a:gd name="connisteX38" fmla="*/ 1214755 w 1323975"/>
              <a:gd name="connsiteY38" fmla="*/ 1432560 h 1788160"/>
              <a:gd name="connisteX39" fmla="*/ 1214755 w 1323975"/>
              <a:gd name="connsiteY39" fmla="*/ 1363345 h 1788160"/>
              <a:gd name="connisteX40" fmla="*/ 1195070 w 1323975"/>
              <a:gd name="connsiteY40" fmla="*/ 1294130 h 1788160"/>
              <a:gd name="connisteX41" fmla="*/ 1185545 w 1323975"/>
              <a:gd name="connsiteY41" fmla="*/ 1224915 h 1788160"/>
              <a:gd name="connisteX42" fmla="*/ 1205230 w 1323975"/>
              <a:gd name="connsiteY42" fmla="*/ 1155700 h 1788160"/>
              <a:gd name="connisteX43" fmla="*/ 1224915 w 1323975"/>
              <a:gd name="connsiteY43" fmla="*/ 1086485 h 1788160"/>
              <a:gd name="connisteX44" fmla="*/ 1254760 w 1323975"/>
              <a:gd name="connsiteY44" fmla="*/ 1017270 h 1788160"/>
              <a:gd name="connisteX45" fmla="*/ 1283970 w 1323975"/>
              <a:gd name="connsiteY45" fmla="*/ 948690 h 1788160"/>
              <a:gd name="connisteX46" fmla="*/ 1313815 w 1323975"/>
              <a:gd name="connsiteY46" fmla="*/ 879475 h 1788160"/>
              <a:gd name="connisteX47" fmla="*/ 1323975 w 1323975"/>
              <a:gd name="connsiteY47" fmla="*/ 810260 h 1788160"/>
              <a:gd name="connisteX48" fmla="*/ 1283970 w 1323975"/>
              <a:gd name="connsiteY48" fmla="*/ 741045 h 1788160"/>
              <a:gd name="connisteX49" fmla="*/ 1214755 w 1323975"/>
              <a:gd name="connsiteY49" fmla="*/ 691515 h 1788160"/>
              <a:gd name="connisteX50" fmla="*/ 1175385 w 1323975"/>
              <a:gd name="connsiteY50" fmla="*/ 622300 h 1788160"/>
              <a:gd name="connisteX51" fmla="*/ 1146175 w 1323975"/>
              <a:gd name="connsiteY51" fmla="*/ 553085 h 1788160"/>
              <a:gd name="connisteX52" fmla="*/ 1146175 w 1323975"/>
              <a:gd name="connsiteY52" fmla="*/ 483870 h 1788160"/>
              <a:gd name="connisteX53" fmla="*/ 1146175 w 1323975"/>
              <a:gd name="connsiteY53" fmla="*/ 414655 h 1788160"/>
              <a:gd name="connisteX54" fmla="*/ 1116330 w 1323975"/>
              <a:gd name="connsiteY54" fmla="*/ 345440 h 1788160"/>
              <a:gd name="connisteX55" fmla="*/ 1066800 w 1323975"/>
              <a:gd name="connsiteY55" fmla="*/ 276860 h 1788160"/>
              <a:gd name="connisteX56" fmla="*/ 997585 w 1323975"/>
              <a:gd name="connsiteY56" fmla="*/ 247015 h 1788160"/>
              <a:gd name="connisteX57" fmla="*/ 928370 w 1323975"/>
              <a:gd name="connsiteY57" fmla="*/ 207645 h 1788160"/>
              <a:gd name="connisteX58" fmla="*/ 869315 w 1323975"/>
              <a:gd name="connsiteY58" fmla="*/ 138430 h 1788160"/>
              <a:gd name="connisteX59" fmla="*/ 829945 w 1323975"/>
              <a:gd name="connsiteY59" fmla="*/ 69215 h 1788160"/>
              <a:gd name="connisteX60" fmla="*/ 760730 w 1323975"/>
              <a:gd name="connsiteY60" fmla="*/ 9525 h 1788160"/>
              <a:gd name="connisteX61" fmla="*/ 691515 w 1323975"/>
              <a:gd name="connsiteY61" fmla="*/ 0 h 1788160"/>
              <a:gd name="connisteX62" fmla="*/ 622300 w 1323975"/>
              <a:gd name="connsiteY62" fmla="*/ 9525 h 1788160"/>
              <a:gd name="connisteX63" fmla="*/ 592455 w 1323975"/>
              <a:gd name="connsiteY63" fmla="*/ 49530 h 178816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Lst>
            <a:rect l="l" t="t" r="r" b="b"/>
            <a:pathLst>
              <a:path w="1323975" h="1788160">
                <a:moveTo>
                  <a:pt x="592455" y="49530"/>
                </a:moveTo>
                <a:lnTo>
                  <a:pt x="553085" y="118745"/>
                </a:lnTo>
                <a:lnTo>
                  <a:pt x="483870" y="177800"/>
                </a:lnTo>
                <a:lnTo>
                  <a:pt x="414655" y="236855"/>
                </a:lnTo>
                <a:lnTo>
                  <a:pt x="345440" y="296545"/>
                </a:lnTo>
                <a:lnTo>
                  <a:pt x="276225" y="335915"/>
                </a:lnTo>
                <a:lnTo>
                  <a:pt x="207010" y="375285"/>
                </a:lnTo>
                <a:lnTo>
                  <a:pt x="137795" y="405130"/>
                </a:lnTo>
                <a:lnTo>
                  <a:pt x="69215" y="464185"/>
                </a:lnTo>
                <a:lnTo>
                  <a:pt x="48895" y="533400"/>
                </a:lnTo>
                <a:lnTo>
                  <a:pt x="29210" y="602615"/>
                </a:lnTo>
                <a:lnTo>
                  <a:pt x="9525" y="671830"/>
                </a:lnTo>
                <a:lnTo>
                  <a:pt x="0" y="741045"/>
                </a:lnTo>
                <a:lnTo>
                  <a:pt x="0" y="810260"/>
                </a:lnTo>
                <a:lnTo>
                  <a:pt x="29210" y="879475"/>
                </a:lnTo>
                <a:lnTo>
                  <a:pt x="98425" y="938530"/>
                </a:lnTo>
                <a:lnTo>
                  <a:pt x="137795" y="1007745"/>
                </a:lnTo>
                <a:lnTo>
                  <a:pt x="158115" y="1076960"/>
                </a:lnTo>
                <a:lnTo>
                  <a:pt x="187325" y="1155700"/>
                </a:lnTo>
                <a:lnTo>
                  <a:pt x="197485" y="1224915"/>
                </a:lnTo>
                <a:lnTo>
                  <a:pt x="227330" y="1294130"/>
                </a:lnTo>
                <a:lnTo>
                  <a:pt x="236855" y="1363345"/>
                </a:lnTo>
                <a:lnTo>
                  <a:pt x="256540" y="1432560"/>
                </a:lnTo>
                <a:lnTo>
                  <a:pt x="276225" y="1501775"/>
                </a:lnTo>
                <a:lnTo>
                  <a:pt x="306070" y="1570990"/>
                </a:lnTo>
                <a:lnTo>
                  <a:pt x="355600" y="1640205"/>
                </a:lnTo>
                <a:lnTo>
                  <a:pt x="424815" y="1689100"/>
                </a:lnTo>
                <a:lnTo>
                  <a:pt x="494030" y="1718945"/>
                </a:lnTo>
                <a:lnTo>
                  <a:pt x="563245" y="1738630"/>
                </a:lnTo>
                <a:lnTo>
                  <a:pt x="631825" y="1758315"/>
                </a:lnTo>
                <a:lnTo>
                  <a:pt x="701040" y="1768475"/>
                </a:lnTo>
                <a:lnTo>
                  <a:pt x="770255" y="1788160"/>
                </a:lnTo>
                <a:lnTo>
                  <a:pt x="839470" y="1748790"/>
                </a:lnTo>
                <a:lnTo>
                  <a:pt x="908685" y="1699260"/>
                </a:lnTo>
                <a:lnTo>
                  <a:pt x="977900" y="1649730"/>
                </a:lnTo>
                <a:lnTo>
                  <a:pt x="1047115" y="1610360"/>
                </a:lnTo>
                <a:lnTo>
                  <a:pt x="1116330" y="1560830"/>
                </a:lnTo>
                <a:lnTo>
                  <a:pt x="1185545" y="1501775"/>
                </a:lnTo>
                <a:lnTo>
                  <a:pt x="1214755" y="1432560"/>
                </a:lnTo>
                <a:lnTo>
                  <a:pt x="1214755" y="1363345"/>
                </a:lnTo>
                <a:lnTo>
                  <a:pt x="1195070" y="1294130"/>
                </a:lnTo>
                <a:lnTo>
                  <a:pt x="1185545" y="1224915"/>
                </a:lnTo>
                <a:lnTo>
                  <a:pt x="1205230" y="1155700"/>
                </a:lnTo>
                <a:lnTo>
                  <a:pt x="1224915" y="1086485"/>
                </a:lnTo>
                <a:lnTo>
                  <a:pt x="1254760" y="1017270"/>
                </a:lnTo>
                <a:lnTo>
                  <a:pt x="1283970" y="948690"/>
                </a:lnTo>
                <a:lnTo>
                  <a:pt x="1313815" y="879475"/>
                </a:lnTo>
                <a:lnTo>
                  <a:pt x="1323975" y="810260"/>
                </a:lnTo>
                <a:lnTo>
                  <a:pt x="1283970" y="741045"/>
                </a:lnTo>
                <a:lnTo>
                  <a:pt x="1214755" y="691515"/>
                </a:lnTo>
                <a:lnTo>
                  <a:pt x="1175385" y="622300"/>
                </a:lnTo>
                <a:lnTo>
                  <a:pt x="1146175" y="553085"/>
                </a:lnTo>
                <a:lnTo>
                  <a:pt x="1146175" y="483870"/>
                </a:lnTo>
                <a:lnTo>
                  <a:pt x="1146175" y="414655"/>
                </a:lnTo>
                <a:lnTo>
                  <a:pt x="1116330" y="345440"/>
                </a:lnTo>
                <a:lnTo>
                  <a:pt x="1066800" y="276860"/>
                </a:lnTo>
                <a:lnTo>
                  <a:pt x="997585" y="247015"/>
                </a:lnTo>
                <a:lnTo>
                  <a:pt x="928370" y="207645"/>
                </a:lnTo>
                <a:lnTo>
                  <a:pt x="869315" y="138430"/>
                </a:lnTo>
                <a:lnTo>
                  <a:pt x="829945" y="69215"/>
                </a:lnTo>
                <a:lnTo>
                  <a:pt x="760730" y="9525"/>
                </a:lnTo>
                <a:lnTo>
                  <a:pt x="691515" y="0"/>
                </a:lnTo>
                <a:lnTo>
                  <a:pt x="622300" y="9525"/>
                </a:lnTo>
                <a:lnTo>
                  <a:pt x="592455" y="49530"/>
                </a:lnTo>
                <a:close/>
              </a:path>
            </a:pathLst>
          </a:custGeom>
          <a:blipFill rotWithShape="1">
            <a:blip r:embed="rId1"/>
            <a:tile tx="0" ty="0" sx="100000" sy="100000" flip="none" algn="tl"/>
          </a:blip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4" name="直接连接符 13"/>
          <p:cNvCxnSpPr/>
          <p:nvPr/>
        </p:nvCxnSpPr>
        <p:spPr>
          <a:xfrm flipV="1">
            <a:off x="-2540" y="162560"/>
            <a:ext cx="12197080" cy="74295"/>
          </a:xfrm>
          <a:prstGeom prst="line">
            <a:avLst/>
          </a:prstGeom>
          <a:ln w="28575" cap="rnd">
            <a:solidFill>
              <a:srgbClr val="F7ADB8">
                <a:alpha val="96000"/>
              </a:srgbClr>
            </a:solidFill>
            <a:prstDash val="dash"/>
            <a:roun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2540" y="6644005"/>
            <a:ext cx="12197080" cy="74295"/>
          </a:xfrm>
          <a:prstGeom prst="line">
            <a:avLst/>
          </a:prstGeom>
          <a:ln w="28575" cap="rnd">
            <a:solidFill>
              <a:srgbClr val="F7ADB8">
                <a:alpha val="96000"/>
              </a:srgbClr>
            </a:solidFill>
            <a:prstDash val="dash"/>
            <a:round/>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12115" y="591820"/>
            <a:ext cx="9140825" cy="521970"/>
          </a:xfrm>
          <a:prstGeom prst="rect">
            <a:avLst/>
          </a:prstGeom>
          <a:noFill/>
        </p:spPr>
        <p:txBody>
          <a:bodyPr wrap="square" rtlCol="0">
            <a:spAutoFit/>
          </a:bodyPr>
          <a:p>
            <a:r>
              <a:rPr lang="zh-CN" altLang="en-US" sz="2800"/>
              <a:t>能</a:t>
            </a:r>
            <a:r>
              <a:rPr lang="en-US" altLang="zh-CN" sz="2800"/>
              <a:t>(néng) and </a:t>
            </a:r>
            <a:r>
              <a:rPr lang="zh-CN" altLang="en-US" sz="2800"/>
              <a:t>会</a:t>
            </a:r>
            <a:r>
              <a:rPr lang="en-US" altLang="zh-CN" sz="2800"/>
              <a:t>(huì) Compared</a:t>
            </a:r>
            <a:endParaRPr lang="en-US" altLang="zh-CN" sz="2800"/>
          </a:p>
        </p:txBody>
      </p:sp>
      <p:sp>
        <p:nvSpPr>
          <p:cNvPr id="2" name="文本框 1"/>
          <p:cNvSpPr txBox="1"/>
          <p:nvPr/>
        </p:nvSpPr>
        <p:spPr>
          <a:xfrm>
            <a:off x="487680" y="1906270"/>
            <a:ext cx="9751060" cy="3046095"/>
          </a:xfrm>
          <a:prstGeom prst="rect">
            <a:avLst/>
          </a:prstGeom>
          <a:noFill/>
        </p:spPr>
        <p:txBody>
          <a:bodyPr wrap="square" rtlCol="0">
            <a:spAutoFit/>
          </a:bodyPr>
          <a:p>
            <a:r>
              <a:rPr lang="en-US" altLang="zh-CN" sz="3200">
                <a:sym typeface="+mn-ea"/>
              </a:rPr>
              <a:t>1</a:t>
            </a:r>
            <a:r>
              <a:rPr lang="zh-CN" altLang="en-US" sz="3200">
                <a:sym typeface="+mn-ea"/>
              </a:rPr>
              <a:t>、我能喝十杯咖啡。</a:t>
            </a:r>
            <a:endParaRPr lang="zh-CN" altLang="en-US" sz="3200"/>
          </a:p>
          <a:p>
            <a:endParaRPr lang="en-US" altLang="zh-CN" sz="3200"/>
          </a:p>
          <a:p>
            <a:r>
              <a:rPr lang="en-US" altLang="zh-CN" sz="3200"/>
              <a:t>2</a:t>
            </a:r>
            <a:r>
              <a:rPr lang="zh-CN" altLang="en-US" sz="3200"/>
              <a:t>、今天下午我要开会，不能去听音乐会。</a:t>
            </a:r>
            <a:endParaRPr lang="zh-CN" altLang="en-US" sz="3200"/>
          </a:p>
          <a:p>
            <a:r>
              <a:rPr lang="en-US" altLang="zh-CN" sz="3200"/>
              <a:t>      </a:t>
            </a:r>
            <a:endParaRPr lang="en-US" altLang="zh-CN" sz="3200"/>
          </a:p>
          <a:p>
            <a:r>
              <a:rPr lang="en-US" altLang="zh-CN" sz="3200"/>
              <a:t>3</a:t>
            </a:r>
            <a:r>
              <a:rPr lang="zh-CN" altLang="en-US" sz="3200"/>
              <a:t>、我们不能在图书馆聊天儿。</a:t>
            </a:r>
            <a:endParaRPr lang="zh-CN" altLang="en-US" sz="3200"/>
          </a:p>
          <a:p>
            <a:r>
              <a:rPr lang="zh-CN" altLang="en-US" sz="3200"/>
              <a:t>      </a:t>
            </a:r>
            <a:endParaRPr lang="en-US" altLang="zh-CN" sz="3200"/>
          </a:p>
        </p:txBody>
      </p:sp>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138545" y="2003425"/>
            <a:ext cx="456311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空</a:t>
            </a:r>
            <a:r>
              <a:rPr lang="en-US" altLang="zh-CN" sz="9600">
                <a:solidFill>
                  <a:schemeClr val="accent1">
                    <a:lumMod val="10000"/>
                  </a:schemeClr>
                </a:solidFill>
                <a:sym typeface="+mn-ea"/>
              </a:rPr>
              <a:t>(</a:t>
            </a:r>
            <a:r>
              <a:rPr lang="zh-CN" altLang="en-US" sz="9600">
                <a:solidFill>
                  <a:schemeClr val="accent1">
                    <a:lumMod val="10000"/>
                  </a:schemeClr>
                </a:solidFill>
                <a:sym typeface="+mn-ea"/>
              </a:rPr>
              <a:t>儿</a:t>
            </a:r>
            <a:r>
              <a:rPr lang="en-US" altLang="zh-CN" sz="9600">
                <a:solidFill>
                  <a:schemeClr val="accent1">
                    <a:lumMod val="10000"/>
                  </a:schemeClr>
                </a:solidFill>
                <a:sym typeface="+mn-ea"/>
              </a:rPr>
              <a:t>)</a:t>
            </a:r>
            <a:endParaRPr lang="zh-CN" altLang="en-US" sz="9600"/>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任意多边形 9"/>
          <p:cNvSpPr/>
          <p:nvPr/>
        </p:nvSpPr>
        <p:spPr>
          <a:xfrm>
            <a:off x="8803005" y="1188085"/>
            <a:ext cx="1323975" cy="1788160"/>
          </a:xfrm>
          <a:custGeom>
            <a:avLst/>
            <a:gdLst>
              <a:gd name="connisteX0" fmla="*/ 592455 w 1323975"/>
              <a:gd name="connsiteY0" fmla="*/ 49530 h 1788160"/>
              <a:gd name="connisteX1" fmla="*/ 553085 w 1323975"/>
              <a:gd name="connsiteY1" fmla="*/ 118745 h 1788160"/>
              <a:gd name="connisteX2" fmla="*/ 483870 w 1323975"/>
              <a:gd name="connsiteY2" fmla="*/ 177800 h 1788160"/>
              <a:gd name="connisteX3" fmla="*/ 414655 w 1323975"/>
              <a:gd name="connsiteY3" fmla="*/ 236855 h 1788160"/>
              <a:gd name="connisteX4" fmla="*/ 345440 w 1323975"/>
              <a:gd name="connsiteY4" fmla="*/ 296545 h 1788160"/>
              <a:gd name="connisteX5" fmla="*/ 276225 w 1323975"/>
              <a:gd name="connsiteY5" fmla="*/ 335915 h 1788160"/>
              <a:gd name="connisteX6" fmla="*/ 207010 w 1323975"/>
              <a:gd name="connsiteY6" fmla="*/ 375285 h 1788160"/>
              <a:gd name="connisteX7" fmla="*/ 137795 w 1323975"/>
              <a:gd name="connsiteY7" fmla="*/ 405130 h 1788160"/>
              <a:gd name="connisteX8" fmla="*/ 69215 w 1323975"/>
              <a:gd name="connsiteY8" fmla="*/ 464185 h 1788160"/>
              <a:gd name="connisteX9" fmla="*/ 48895 w 1323975"/>
              <a:gd name="connsiteY9" fmla="*/ 533400 h 1788160"/>
              <a:gd name="connisteX10" fmla="*/ 29210 w 1323975"/>
              <a:gd name="connsiteY10" fmla="*/ 602615 h 1788160"/>
              <a:gd name="connisteX11" fmla="*/ 9525 w 1323975"/>
              <a:gd name="connsiteY11" fmla="*/ 671830 h 1788160"/>
              <a:gd name="connisteX12" fmla="*/ 0 w 1323975"/>
              <a:gd name="connsiteY12" fmla="*/ 741045 h 1788160"/>
              <a:gd name="connisteX13" fmla="*/ 0 w 1323975"/>
              <a:gd name="connsiteY13" fmla="*/ 810260 h 1788160"/>
              <a:gd name="connisteX14" fmla="*/ 29210 w 1323975"/>
              <a:gd name="connsiteY14" fmla="*/ 879475 h 1788160"/>
              <a:gd name="connisteX15" fmla="*/ 98425 w 1323975"/>
              <a:gd name="connsiteY15" fmla="*/ 938530 h 1788160"/>
              <a:gd name="connisteX16" fmla="*/ 137795 w 1323975"/>
              <a:gd name="connsiteY16" fmla="*/ 1007745 h 1788160"/>
              <a:gd name="connisteX17" fmla="*/ 158115 w 1323975"/>
              <a:gd name="connsiteY17" fmla="*/ 1076960 h 1788160"/>
              <a:gd name="connisteX18" fmla="*/ 187325 w 1323975"/>
              <a:gd name="connsiteY18" fmla="*/ 1155700 h 1788160"/>
              <a:gd name="connisteX19" fmla="*/ 197485 w 1323975"/>
              <a:gd name="connsiteY19" fmla="*/ 1224915 h 1788160"/>
              <a:gd name="connisteX20" fmla="*/ 227330 w 1323975"/>
              <a:gd name="connsiteY20" fmla="*/ 1294130 h 1788160"/>
              <a:gd name="connisteX21" fmla="*/ 236855 w 1323975"/>
              <a:gd name="connsiteY21" fmla="*/ 1363345 h 1788160"/>
              <a:gd name="connisteX22" fmla="*/ 256540 w 1323975"/>
              <a:gd name="connsiteY22" fmla="*/ 1432560 h 1788160"/>
              <a:gd name="connisteX23" fmla="*/ 276225 w 1323975"/>
              <a:gd name="connsiteY23" fmla="*/ 1501775 h 1788160"/>
              <a:gd name="connisteX24" fmla="*/ 306070 w 1323975"/>
              <a:gd name="connsiteY24" fmla="*/ 1570990 h 1788160"/>
              <a:gd name="connisteX25" fmla="*/ 355600 w 1323975"/>
              <a:gd name="connsiteY25" fmla="*/ 1640205 h 1788160"/>
              <a:gd name="connisteX26" fmla="*/ 424815 w 1323975"/>
              <a:gd name="connsiteY26" fmla="*/ 1689100 h 1788160"/>
              <a:gd name="connisteX27" fmla="*/ 494030 w 1323975"/>
              <a:gd name="connsiteY27" fmla="*/ 1718945 h 1788160"/>
              <a:gd name="connisteX28" fmla="*/ 563245 w 1323975"/>
              <a:gd name="connsiteY28" fmla="*/ 1738630 h 1788160"/>
              <a:gd name="connisteX29" fmla="*/ 631825 w 1323975"/>
              <a:gd name="connsiteY29" fmla="*/ 1758315 h 1788160"/>
              <a:gd name="connisteX30" fmla="*/ 701040 w 1323975"/>
              <a:gd name="connsiteY30" fmla="*/ 1768475 h 1788160"/>
              <a:gd name="connisteX31" fmla="*/ 770255 w 1323975"/>
              <a:gd name="connsiteY31" fmla="*/ 1788160 h 1788160"/>
              <a:gd name="connisteX32" fmla="*/ 839470 w 1323975"/>
              <a:gd name="connsiteY32" fmla="*/ 1748790 h 1788160"/>
              <a:gd name="connisteX33" fmla="*/ 908685 w 1323975"/>
              <a:gd name="connsiteY33" fmla="*/ 1699260 h 1788160"/>
              <a:gd name="connisteX34" fmla="*/ 977900 w 1323975"/>
              <a:gd name="connsiteY34" fmla="*/ 1649730 h 1788160"/>
              <a:gd name="connisteX35" fmla="*/ 1047115 w 1323975"/>
              <a:gd name="connsiteY35" fmla="*/ 1610360 h 1788160"/>
              <a:gd name="connisteX36" fmla="*/ 1116330 w 1323975"/>
              <a:gd name="connsiteY36" fmla="*/ 1560830 h 1788160"/>
              <a:gd name="connisteX37" fmla="*/ 1185545 w 1323975"/>
              <a:gd name="connsiteY37" fmla="*/ 1501775 h 1788160"/>
              <a:gd name="connisteX38" fmla="*/ 1214755 w 1323975"/>
              <a:gd name="connsiteY38" fmla="*/ 1432560 h 1788160"/>
              <a:gd name="connisteX39" fmla="*/ 1214755 w 1323975"/>
              <a:gd name="connsiteY39" fmla="*/ 1363345 h 1788160"/>
              <a:gd name="connisteX40" fmla="*/ 1195070 w 1323975"/>
              <a:gd name="connsiteY40" fmla="*/ 1294130 h 1788160"/>
              <a:gd name="connisteX41" fmla="*/ 1185545 w 1323975"/>
              <a:gd name="connsiteY41" fmla="*/ 1224915 h 1788160"/>
              <a:gd name="connisteX42" fmla="*/ 1205230 w 1323975"/>
              <a:gd name="connsiteY42" fmla="*/ 1155700 h 1788160"/>
              <a:gd name="connisteX43" fmla="*/ 1224915 w 1323975"/>
              <a:gd name="connsiteY43" fmla="*/ 1086485 h 1788160"/>
              <a:gd name="connisteX44" fmla="*/ 1254760 w 1323975"/>
              <a:gd name="connsiteY44" fmla="*/ 1017270 h 1788160"/>
              <a:gd name="connisteX45" fmla="*/ 1283970 w 1323975"/>
              <a:gd name="connsiteY45" fmla="*/ 948690 h 1788160"/>
              <a:gd name="connisteX46" fmla="*/ 1313815 w 1323975"/>
              <a:gd name="connsiteY46" fmla="*/ 879475 h 1788160"/>
              <a:gd name="connisteX47" fmla="*/ 1323975 w 1323975"/>
              <a:gd name="connsiteY47" fmla="*/ 810260 h 1788160"/>
              <a:gd name="connisteX48" fmla="*/ 1283970 w 1323975"/>
              <a:gd name="connsiteY48" fmla="*/ 741045 h 1788160"/>
              <a:gd name="connisteX49" fmla="*/ 1214755 w 1323975"/>
              <a:gd name="connsiteY49" fmla="*/ 691515 h 1788160"/>
              <a:gd name="connisteX50" fmla="*/ 1175385 w 1323975"/>
              <a:gd name="connsiteY50" fmla="*/ 622300 h 1788160"/>
              <a:gd name="connisteX51" fmla="*/ 1146175 w 1323975"/>
              <a:gd name="connsiteY51" fmla="*/ 553085 h 1788160"/>
              <a:gd name="connisteX52" fmla="*/ 1146175 w 1323975"/>
              <a:gd name="connsiteY52" fmla="*/ 483870 h 1788160"/>
              <a:gd name="connisteX53" fmla="*/ 1146175 w 1323975"/>
              <a:gd name="connsiteY53" fmla="*/ 414655 h 1788160"/>
              <a:gd name="connisteX54" fmla="*/ 1116330 w 1323975"/>
              <a:gd name="connsiteY54" fmla="*/ 345440 h 1788160"/>
              <a:gd name="connisteX55" fmla="*/ 1066800 w 1323975"/>
              <a:gd name="connsiteY55" fmla="*/ 276860 h 1788160"/>
              <a:gd name="connisteX56" fmla="*/ 997585 w 1323975"/>
              <a:gd name="connsiteY56" fmla="*/ 247015 h 1788160"/>
              <a:gd name="connisteX57" fmla="*/ 928370 w 1323975"/>
              <a:gd name="connsiteY57" fmla="*/ 207645 h 1788160"/>
              <a:gd name="connisteX58" fmla="*/ 869315 w 1323975"/>
              <a:gd name="connsiteY58" fmla="*/ 138430 h 1788160"/>
              <a:gd name="connisteX59" fmla="*/ 829945 w 1323975"/>
              <a:gd name="connsiteY59" fmla="*/ 69215 h 1788160"/>
              <a:gd name="connisteX60" fmla="*/ 760730 w 1323975"/>
              <a:gd name="connsiteY60" fmla="*/ 9525 h 1788160"/>
              <a:gd name="connisteX61" fmla="*/ 691515 w 1323975"/>
              <a:gd name="connsiteY61" fmla="*/ 0 h 1788160"/>
              <a:gd name="connisteX62" fmla="*/ 622300 w 1323975"/>
              <a:gd name="connsiteY62" fmla="*/ 9525 h 1788160"/>
              <a:gd name="connisteX63" fmla="*/ 592455 w 1323975"/>
              <a:gd name="connsiteY63" fmla="*/ 49530 h 178816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Lst>
            <a:rect l="l" t="t" r="r" b="b"/>
            <a:pathLst>
              <a:path w="1323975" h="1788160">
                <a:moveTo>
                  <a:pt x="592455" y="49530"/>
                </a:moveTo>
                <a:lnTo>
                  <a:pt x="553085" y="118745"/>
                </a:lnTo>
                <a:lnTo>
                  <a:pt x="483870" y="177800"/>
                </a:lnTo>
                <a:lnTo>
                  <a:pt x="414655" y="236855"/>
                </a:lnTo>
                <a:lnTo>
                  <a:pt x="345440" y="296545"/>
                </a:lnTo>
                <a:lnTo>
                  <a:pt x="276225" y="335915"/>
                </a:lnTo>
                <a:lnTo>
                  <a:pt x="207010" y="375285"/>
                </a:lnTo>
                <a:lnTo>
                  <a:pt x="137795" y="405130"/>
                </a:lnTo>
                <a:lnTo>
                  <a:pt x="69215" y="464185"/>
                </a:lnTo>
                <a:lnTo>
                  <a:pt x="48895" y="533400"/>
                </a:lnTo>
                <a:lnTo>
                  <a:pt x="29210" y="602615"/>
                </a:lnTo>
                <a:lnTo>
                  <a:pt x="9525" y="671830"/>
                </a:lnTo>
                <a:lnTo>
                  <a:pt x="0" y="741045"/>
                </a:lnTo>
                <a:lnTo>
                  <a:pt x="0" y="810260"/>
                </a:lnTo>
                <a:lnTo>
                  <a:pt x="29210" y="879475"/>
                </a:lnTo>
                <a:lnTo>
                  <a:pt x="98425" y="938530"/>
                </a:lnTo>
                <a:lnTo>
                  <a:pt x="137795" y="1007745"/>
                </a:lnTo>
                <a:lnTo>
                  <a:pt x="158115" y="1076960"/>
                </a:lnTo>
                <a:lnTo>
                  <a:pt x="187325" y="1155700"/>
                </a:lnTo>
                <a:lnTo>
                  <a:pt x="197485" y="1224915"/>
                </a:lnTo>
                <a:lnTo>
                  <a:pt x="227330" y="1294130"/>
                </a:lnTo>
                <a:lnTo>
                  <a:pt x="236855" y="1363345"/>
                </a:lnTo>
                <a:lnTo>
                  <a:pt x="256540" y="1432560"/>
                </a:lnTo>
                <a:lnTo>
                  <a:pt x="276225" y="1501775"/>
                </a:lnTo>
                <a:lnTo>
                  <a:pt x="306070" y="1570990"/>
                </a:lnTo>
                <a:lnTo>
                  <a:pt x="355600" y="1640205"/>
                </a:lnTo>
                <a:lnTo>
                  <a:pt x="424815" y="1689100"/>
                </a:lnTo>
                <a:lnTo>
                  <a:pt x="494030" y="1718945"/>
                </a:lnTo>
                <a:lnTo>
                  <a:pt x="563245" y="1738630"/>
                </a:lnTo>
                <a:lnTo>
                  <a:pt x="631825" y="1758315"/>
                </a:lnTo>
                <a:lnTo>
                  <a:pt x="701040" y="1768475"/>
                </a:lnTo>
                <a:lnTo>
                  <a:pt x="770255" y="1788160"/>
                </a:lnTo>
                <a:lnTo>
                  <a:pt x="839470" y="1748790"/>
                </a:lnTo>
                <a:lnTo>
                  <a:pt x="908685" y="1699260"/>
                </a:lnTo>
                <a:lnTo>
                  <a:pt x="977900" y="1649730"/>
                </a:lnTo>
                <a:lnTo>
                  <a:pt x="1047115" y="1610360"/>
                </a:lnTo>
                <a:lnTo>
                  <a:pt x="1116330" y="1560830"/>
                </a:lnTo>
                <a:lnTo>
                  <a:pt x="1185545" y="1501775"/>
                </a:lnTo>
                <a:lnTo>
                  <a:pt x="1214755" y="1432560"/>
                </a:lnTo>
                <a:lnTo>
                  <a:pt x="1214755" y="1363345"/>
                </a:lnTo>
                <a:lnTo>
                  <a:pt x="1195070" y="1294130"/>
                </a:lnTo>
                <a:lnTo>
                  <a:pt x="1185545" y="1224915"/>
                </a:lnTo>
                <a:lnTo>
                  <a:pt x="1205230" y="1155700"/>
                </a:lnTo>
                <a:lnTo>
                  <a:pt x="1224915" y="1086485"/>
                </a:lnTo>
                <a:lnTo>
                  <a:pt x="1254760" y="1017270"/>
                </a:lnTo>
                <a:lnTo>
                  <a:pt x="1283970" y="948690"/>
                </a:lnTo>
                <a:lnTo>
                  <a:pt x="1313815" y="879475"/>
                </a:lnTo>
                <a:lnTo>
                  <a:pt x="1323975" y="810260"/>
                </a:lnTo>
                <a:lnTo>
                  <a:pt x="1283970" y="741045"/>
                </a:lnTo>
                <a:lnTo>
                  <a:pt x="1214755" y="691515"/>
                </a:lnTo>
                <a:lnTo>
                  <a:pt x="1175385" y="622300"/>
                </a:lnTo>
                <a:lnTo>
                  <a:pt x="1146175" y="553085"/>
                </a:lnTo>
                <a:lnTo>
                  <a:pt x="1146175" y="483870"/>
                </a:lnTo>
                <a:lnTo>
                  <a:pt x="1146175" y="414655"/>
                </a:lnTo>
                <a:lnTo>
                  <a:pt x="1116330" y="345440"/>
                </a:lnTo>
                <a:lnTo>
                  <a:pt x="1066800" y="276860"/>
                </a:lnTo>
                <a:lnTo>
                  <a:pt x="997585" y="247015"/>
                </a:lnTo>
                <a:lnTo>
                  <a:pt x="928370" y="207645"/>
                </a:lnTo>
                <a:lnTo>
                  <a:pt x="869315" y="138430"/>
                </a:lnTo>
                <a:lnTo>
                  <a:pt x="829945" y="69215"/>
                </a:lnTo>
                <a:lnTo>
                  <a:pt x="760730" y="9525"/>
                </a:lnTo>
                <a:lnTo>
                  <a:pt x="691515" y="0"/>
                </a:lnTo>
                <a:lnTo>
                  <a:pt x="622300" y="9525"/>
                </a:lnTo>
                <a:lnTo>
                  <a:pt x="592455" y="49530"/>
                </a:lnTo>
                <a:close/>
              </a:path>
            </a:pathLst>
          </a:custGeom>
          <a:blipFill rotWithShape="1">
            <a:blip r:embed="rId1"/>
            <a:tile tx="0" ty="0" sx="100000" sy="100000" flip="none" algn="tl"/>
          </a:blip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4" name="直接连接符 13"/>
          <p:cNvCxnSpPr/>
          <p:nvPr/>
        </p:nvCxnSpPr>
        <p:spPr>
          <a:xfrm flipV="1">
            <a:off x="-2540" y="162560"/>
            <a:ext cx="12197080" cy="74295"/>
          </a:xfrm>
          <a:prstGeom prst="line">
            <a:avLst/>
          </a:prstGeom>
          <a:ln w="28575" cap="rnd">
            <a:solidFill>
              <a:srgbClr val="F7ADB8">
                <a:alpha val="96000"/>
              </a:srgbClr>
            </a:solidFill>
            <a:prstDash val="dash"/>
            <a:roun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2540" y="6644005"/>
            <a:ext cx="12197080" cy="74295"/>
          </a:xfrm>
          <a:prstGeom prst="line">
            <a:avLst/>
          </a:prstGeom>
          <a:ln w="28575" cap="rnd">
            <a:solidFill>
              <a:srgbClr val="F7ADB8">
                <a:alpha val="96000"/>
              </a:srgbClr>
            </a:solidFill>
            <a:prstDash val="dash"/>
            <a:round/>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05105" y="563880"/>
            <a:ext cx="11624310" cy="521970"/>
          </a:xfrm>
          <a:prstGeom prst="rect">
            <a:avLst/>
          </a:prstGeom>
          <a:noFill/>
        </p:spPr>
        <p:txBody>
          <a:bodyPr wrap="square" rtlCol="0">
            <a:spAutoFit/>
          </a:bodyPr>
          <a:p>
            <a:r>
              <a:rPr lang="zh-CN" altLang="en-US" sz="2800"/>
              <a:t>能</a:t>
            </a:r>
            <a:r>
              <a:rPr lang="en-US" altLang="zh-CN" sz="2800"/>
              <a:t>(néng) and </a:t>
            </a:r>
            <a:r>
              <a:rPr lang="zh-CN" altLang="en-US" sz="2800"/>
              <a:t>会</a:t>
            </a:r>
            <a:r>
              <a:rPr lang="en-US" altLang="zh-CN" sz="2800"/>
              <a:t>(huì) Compared</a:t>
            </a:r>
            <a:endParaRPr lang="en-US" altLang="zh-CN" sz="2800"/>
          </a:p>
        </p:txBody>
      </p:sp>
      <p:sp>
        <p:nvSpPr>
          <p:cNvPr id="2" name="文本框 1"/>
          <p:cNvSpPr txBox="1"/>
          <p:nvPr/>
        </p:nvSpPr>
        <p:spPr>
          <a:xfrm>
            <a:off x="454025" y="2578735"/>
            <a:ext cx="9673590" cy="3538220"/>
          </a:xfrm>
          <a:prstGeom prst="rect">
            <a:avLst/>
          </a:prstGeom>
          <a:noFill/>
        </p:spPr>
        <p:txBody>
          <a:bodyPr wrap="square" rtlCol="0">
            <a:spAutoFit/>
          </a:bodyPr>
          <a:p>
            <a:r>
              <a:rPr lang="en-US" altLang="zh-CN" sz="3200"/>
              <a:t>4</a:t>
            </a:r>
            <a:r>
              <a:rPr lang="zh-CN" altLang="en-US" sz="3200"/>
              <a:t>、李友会说中文。</a:t>
            </a:r>
            <a:endParaRPr lang="zh-CN" altLang="en-US" sz="3200"/>
          </a:p>
          <a:p>
            <a:r>
              <a:rPr lang="en-US" altLang="zh-CN" sz="3200"/>
              <a:t>      </a:t>
            </a:r>
            <a:endParaRPr lang="en-US" altLang="zh-CN" sz="3200"/>
          </a:p>
          <a:p>
            <a:r>
              <a:rPr lang="en-US" altLang="zh-CN" sz="3200"/>
              <a:t>5</a:t>
            </a:r>
            <a:r>
              <a:rPr lang="zh-CN" altLang="en-US" sz="3200"/>
              <a:t>、小白会唱很多美国歌。</a:t>
            </a:r>
            <a:endParaRPr lang="zh-CN" altLang="en-US" sz="3200"/>
          </a:p>
          <a:p>
            <a:endParaRPr lang="zh-CN" altLang="en-US" sz="3200"/>
          </a:p>
          <a:p>
            <a:r>
              <a:rPr lang="en-US" altLang="zh-CN" sz="3200">
                <a:sym typeface="+mn-ea"/>
              </a:rPr>
              <a:t>6</a:t>
            </a:r>
            <a:r>
              <a:rPr lang="zh-CN" altLang="en-US" sz="3200">
                <a:sym typeface="+mn-ea"/>
              </a:rPr>
              <a:t>、我不会上网，请你教我。</a:t>
            </a:r>
            <a:endParaRPr lang="zh-CN" altLang="en-US" sz="3200"/>
          </a:p>
          <a:p>
            <a:endParaRPr lang="zh-CN" altLang="en-US" sz="3200"/>
          </a:p>
          <a:p>
            <a:r>
              <a:rPr lang="zh-CN" altLang="en-US" sz="3200"/>
              <a:t>      </a:t>
            </a:r>
            <a:endParaRPr lang="en-US" altLang="zh-CN" sz="3200"/>
          </a:p>
        </p:txBody>
      </p:sp>
      <p:sp>
        <p:nvSpPr>
          <p:cNvPr id="4" name="文本框 3"/>
          <p:cNvSpPr txBox="1"/>
          <p:nvPr/>
        </p:nvSpPr>
        <p:spPr>
          <a:xfrm>
            <a:off x="278765" y="1239520"/>
            <a:ext cx="11763375" cy="1076325"/>
          </a:xfrm>
          <a:prstGeom prst="rect">
            <a:avLst/>
          </a:prstGeom>
          <a:noFill/>
        </p:spPr>
        <p:txBody>
          <a:bodyPr wrap="square" rtlCol="0">
            <a:spAutoFit/>
          </a:bodyPr>
          <a:p>
            <a:r>
              <a:rPr lang="zh-CN" altLang="en-US" sz="3200">
                <a:sym typeface="+mn-ea"/>
              </a:rPr>
              <a:t>会</a:t>
            </a:r>
            <a:r>
              <a:rPr lang="en-US" altLang="zh-CN" sz="3200">
                <a:sym typeface="+mn-ea"/>
              </a:rPr>
              <a:t>(huì), as used in this lesson, means having the skill to do something through learning or instruction.</a:t>
            </a:r>
            <a:endParaRPr lang="zh-CN" altLang="en-US" sz="3200">
              <a:sym typeface="+mn-ea"/>
            </a:endParaRPr>
          </a:p>
        </p:txBody>
      </p:sp>
    </p:spTree>
    <p:custDataLst>
      <p:tags r:id="rId2"/>
    </p:custData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71297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一封信</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用</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近</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后 来</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任意多边形 9"/>
          <p:cNvSpPr/>
          <p:nvPr/>
        </p:nvSpPr>
        <p:spPr>
          <a:xfrm>
            <a:off x="8803005" y="1188085"/>
            <a:ext cx="1323975" cy="1788160"/>
          </a:xfrm>
          <a:custGeom>
            <a:avLst/>
            <a:gdLst>
              <a:gd name="connisteX0" fmla="*/ 592455 w 1323975"/>
              <a:gd name="connsiteY0" fmla="*/ 49530 h 1788160"/>
              <a:gd name="connisteX1" fmla="*/ 553085 w 1323975"/>
              <a:gd name="connsiteY1" fmla="*/ 118745 h 1788160"/>
              <a:gd name="connisteX2" fmla="*/ 483870 w 1323975"/>
              <a:gd name="connsiteY2" fmla="*/ 177800 h 1788160"/>
              <a:gd name="connisteX3" fmla="*/ 414655 w 1323975"/>
              <a:gd name="connsiteY3" fmla="*/ 236855 h 1788160"/>
              <a:gd name="connisteX4" fmla="*/ 345440 w 1323975"/>
              <a:gd name="connsiteY4" fmla="*/ 296545 h 1788160"/>
              <a:gd name="connisteX5" fmla="*/ 276225 w 1323975"/>
              <a:gd name="connsiteY5" fmla="*/ 335915 h 1788160"/>
              <a:gd name="connisteX6" fmla="*/ 207010 w 1323975"/>
              <a:gd name="connsiteY6" fmla="*/ 375285 h 1788160"/>
              <a:gd name="connisteX7" fmla="*/ 137795 w 1323975"/>
              <a:gd name="connsiteY7" fmla="*/ 405130 h 1788160"/>
              <a:gd name="connisteX8" fmla="*/ 69215 w 1323975"/>
              <a:gd name="connsiteY8" fmla="*/ 464185 h 1788160"/>
              <a:gd name="connisteX9" fmla="*/ 48895 w 1323975"/>
              <a:gd name="connsiteY9" fmla="*/ 533400 h 1788160"/>
              <a:gd name="connisteX10" fmla="*/ 29210 w 1323975"/>
              <a:gd name="connsiteY10" fmla="*/ 602615 h 1788160"/>
              <a:gd name="connisteX11" fmla="*/ 9525 w 1323975"/>
              <a:gd name="connsiteY11" fmla="*/ 671830 h 1788160"/>
              <a:gd name="connisteX12" fmla="*/ 0 w 1323975"/>
              <a:gd name="connsiteY12" fmla="*/ 741045 h 1788160"/>
              <a:gd name="connisteX13" fmla="*/ 0 w 1323975"/>
              <a:gd name="connsiteY13" fmla="*/ 810260 h 1788160"/>
              <a:gd name="connisteX14" fmla="*/ 29210 w 1323975"/>
              <a:gd name="connsiteY14" fmla="*/ 879475 h 1788160"/>
              <a:gd name="connisteX15" fmla="*/ 98425 w 1323975"/>
              <a:gd name="connsiteY15" fmla="*/ 938530 h 1788160"/>
              <a:gd name="connisteX16" fmla="*/ 137795 w 1323975"/>
              <a:gd name="connsiteY16" fmla="*/ 1007745 h 1788160"/>
              <a:gd name="connisteX17" fmla="*/ 158115 w 1323975"/>
              <a:gd name="connsiteY17" fmla="*/ 1076960 h 1788160"/>
              <a:gd name="connisteX18" fmla="*/ 187325 w 1323975"/>
              <a:gd name="connsiteY18" fmla="*/ 1155700 h 1788160"/>
              <a:gd name="connisteX19" fmla="*/ 197485 w 1323975"/>
              <a:gd name="connsiteY19" fmla="*/ 1224915 h 1788160"/>
              <a:gd name="connisteX20" fmla="*/ 227330 w 1323975"/>
              <a:gd name="connsiteY20" fmla="*/ 1294130 h 1788160"/>
              <a:gd name="connisteX21" fmla="*/ 236855 w 1323975"/>
              <a:gd name="connsiteY21" fmla="*/ 1363345 h 1788160"/>
              <a:gd name="connisteX22" fmla="*/ 256540 w 1323975"/>
              <a:gd name="connsiteY22" fmla="*/ 1432560 h 1788160"/>
              <a:gd name="connisteX23" fmla="*/ 276225 w 1323975"/>
              <a:gd name="connsiteY23" fmla="*/ 1501775 h 1788160"/>
              <a:gd name="connisteX24" fmla="*/ 306070 w 1323975"/>
              <a:gd name="connsiteY24" fmla="*/ 1570990 h 1788160"/>
              <a:gd name="connisteX25" fmla="*/ 355600 w 1323975"/>
              <a:gd name="connsiteY25" fmla="*/ 1640205 h 1788160"/>
              <a:gd name="connisteX26" fmla="*/ 424815 w 1323975"/>
              <a:gd name="connsiteY26" fmla="*/ 1689100 h 1788160"/>
              <a:gd name="connisteX27" fmla="*/ 494030 w 1323975"/>
              <a:gd name="connsiteY27" fmla="*/ 1718945 h 1788160"/>
              <a:gd name="connisteX28" fmla="*/ 563245 w 1323975"/>
              <a:gd name="connsiteY28" fmla="*/ 1738630 h 1788160"/>
              <a:gd name="connisteX29" fmla="*/ 631825 w 1323975"/>
              <a:gd name="connsiteY29" fmla="*/ 1758315 h 1788160"/>
              <a:gd name="connisteX30" fmla="*/ 701040 w 1323975"/>
              <a:gd name="connsiteY30" fmla="*/ 1768475 h 1788160"/>
              <a:gd name="connisteX31" fmla="*/ 770255 w 1323975"/>
              <a:gd name="connsiteY31" fmla="*/ 1788160 h 1788160"/>
              <a:gd name="connisteX32" fmla="*/ 839470 w 1323975"/>
              <a:gd name="connsiteY32" fmla="*/ 1748790 h 1788160"/>
              <a:gd name="connisteX33" fmla="*/ 908685 w 1323975"/>
              <a:gd name="connsiteY33" fmla="*/ 1699260 h 1788160"/>
              <a:gd name="connisteX34" fmla="*/ 977900 w 1323975"/>
              <a:gd name="connsiteY34" fmla="*/ 1649730 h 1788160"/>
              <a:gd name="connisteX35" fmla="*/ 1047115 w 1323975"/>
              <a:gd name="connsiteY35" fmla="*/ 1610360 h 1788160"/>
              <a:gd name="connisteX36" fmla="*/ 1116330 w 1323975"/>
              <a:gd name="connsiteY36" fmla="*/ 1560830 h 1788160"/>
              <a:gd name="connisteX37" fmla="*/ 1185545 w 1323975"/>
              <a:gd name="connsiteY37" fmla="*/ 1501775 h 1788160"/>
              <a:gd name="connisteX38" fmla="*/ 1214755 w 1323975"/>
              <a:gd name="connsiteY38" fmla="*/ 1432560 h 1788160"/>
              <a:gd name="connisteX39" fmla="*/ 1214755 w 1323975"/>
              <a:gd name="connsiteY39" fmla="*/ 1363345 h 1788160"/>
              <a:gd name="connisteX40" fmla="*/ 1195070 w 1323975"/>
              <a:gd name="connsiteY40" fmla="*/ 1294130 h 1788160"/>
              <a:gd name="connisteX41" fmla="*/ 1185545 w 1323975"/>
              <a:gd name="connsiteY41" fmla="*/ 1224915 h 1788160"/>
              <a:gd name="connisteX42" fmla="*/ 1205230 w 1323975"/>
              <a:gd name="connsiteY42" fmla="*/ 1155700 h 1788160"/>
              <a:gd name="connisteX43" fmla="*/ 1224915 w 1323975"/>
              <a:gd name="connsiteY43" fmla="*/ 1086485 h 1788160"/>
              <a:gd name="connisteX44" fmla="*/ 1254760 w 1323975"/>
              <a:gd name="connsiteY44" fmla="*/ 1017270 h 1788160"/>
              <a:gd name="connisteX45" fmla="*/ 1283970 w 1323975"/>
              <a:gd name="connsiteY45" fmla="*/ 948690 h 1788160"/>
              <a:gd name="connisteX46" fmla="*/ 1313815 w 1323975"/>
              <a:gd name="connsiteY46" fmla="*/ 879475 h 1788160"/>
              <a:gd name="connisteX47" fmla="*/ 1323975 w 1323975"/>
              <a:gd name="connsiteY47" fmla="*/ 810260 h 1788160"/>
              <a:gd name="connisteX48" fmla="*/ 1283970 w 1323975"/>
              <a:gd name="connsiteY48" fmla="*/ 741045 h 1788160"/>
              <a:gd name="connisteX49" fmla="*/ 1214755 w 1323975"/>
              <a:gd name="connsiteY49" fmla="*/ 691515 h 1788160"/>
              <a:gd name="connisteX50" fmla="*/ 1175385 w 1323975"/>
              <a:gd name="connsiteY50" fmla="*/ 622300 h 1788160"/>
              <a:gd name="connisteX51" fmla="*/ 1146175 w 1323975"/>
              <a:gd name="connsiteY51" fmla="*/ 553085 h 1788160"/>
              <a:gd name="connisteX52" fmla="*/ 1146175 w 1323975"/>
              <a:gd name="connsiteY52" fmla="*/ 483870 h 1788160"/>
              <a:gd name="connisteX53" fmla="*/ 1146175 w 1323975"/>
              <a:gd name="connsiteY53" fmla="*/ 414655 h 1788160"/>
              <a:gd name="connisteX54" fmla="*/ 1116330 w 1323975"/>
              <a:gd name="connsiteY54" fmla="*/ 345440 h 1788160"/>
              <a:gd name="connisteX55" fmla="*/ 1066800 w 1323975"/>
              <a:gd name="connsiteY55" fmla="*/ 276860 h 1788160"/>
              <a:gd name="connisteX56" fmla="*/ 997585 w 1323975"/>
              <a:gd name="connsiteY56" fmla="*/ 247015 h 1788160"/>
              <a:gd name="connisteX57" fmla="*/ 928370 w 1323975"/>
              <a:gd name="connsiteY57" fmla="*/ 207645 h 1788160"/>
              <a:gd name="connisteX58" fmla="*/ 869315 w 1323975"/>
              <a:gd name="connsiteY58" fmla="*/ 138430 h 1788160"/>
              <a:gd name="connisteX59" fmla="*/ 829945 w 1323975"/>
              <a:gd name="connsiteY59" fmla="*/ 69215 h 1788160"/>
              <a:gd name="connisteX60" fmla="*/ 760730 w 1323975"/>
              <a:gd name="connsiteY60" fmla="*/ 9525 h 1788160"/>
              <a:gd name="connisteX61" fmla="*/ 691515 w 1323975"/>
              <a:gd name="connsiteY61" fmla="*/ 0 h 1788160"/>
              <a:gd name="connisteX62" fmla="*/ 622300 w 1323975"/>
              <a:gd name="connsiteY62" fmla="*/ 9525 h 1788160"/>
              <a:gd name="connisteX63" fmla="*/ 592455 w 1323975"/>
              <a:gd name="connsiteY63" fmla="*/ 49530 h 178816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Lst>
            <a:rect l="l" t="t" r="r" b="b"/>
            <a:pathLst>
              <a:path w="1323975" h="1788160">
                <a:moveTo>
                  <a:pt x="592455" y="49530"/>
                </a:moveTo>
                <a:lnTo>
                  <a:pt x="553085" y="118745"/>
                </a:lnTo>
                <a:lnTo>
                  <a:pt x="483870" y="177800"/>
                </a:lnTo>
                <a:lnTo>
                  <a:pt x="414655" y="236855"/>
                </a:lnTo>
                <a:lnTo>
                  <a:pt x="345440" y="296545"/>
                </a:lnTo>
                <a:lnTo>
                  <a:pt x="276225" y="335915"/>
                </a:lnTo>
                <a:lnTo>
                  <a:pt x="207010" y="375285"/>
                </a:lnTo>
                <a:lnTo>
                  <a:pt x="137795" y="405130"/>
                </a:lnTo>
                <a:lnTo>
                  <a:pt x="69215" y="464185"/>
                </a:lnTo>
                <a:lnTo>
                  <a:pt x="48895" y="533400"/>
                </a:lnTo>
                <a:lnTo>
                  <a:pt x="29210" y="602615"/>
                </a:lnTo>
                <a:lnTo>
                  <a:pt x="9525" y="671830"/>
                </a:lnTo>
                <a:lnTo>
                  <a:pt x="0" y="741045"/>
                </a:lnTo>
                <a:lnTo>
                  <a:pt x="0" y="810260"/>
                </a:lnTo>
                <a:lnTo>
                  <a:pt x="29210" y="879475"/>
                </a:lnTo>
                <a:lnTo>
                  <a:pt x="98425" y="938530"/>
                </a:lnTo>
                <a:lnTo>
                  <a:pt x="137795" y="1007745"/>
                </a:lnTo>
                <a:lnTo>
                  <a:pt x="158115" y="1076960"/>
                </a:lnTo>
                <a:lnTo>
                  <a:pt x="187325" y="1155700"/>
                </a:lnTo>
                <a:lnTo>
                  <a:pt x="197485" y="1224915"/>
                </a:lnTo>
                <a:lnTo>
                  <a:pt x="227330" y="1294130"/>
                </a:lnTo>
                <a:lnTo>
                  <a:pt x="236855" y="1363345"/>
                </a:lnTo>
                <a:lnTo>
                  <a:pt x="256540" y="1432560"/>
                </a:lnTo>
                <a:lnTo>
                  <a:pt x="276225" y="1501775"/>
                </a:lnTo>
                <a:lnTo>
                  <a:pt x="306070" y="1570990"/>
                </a:lnTo>
                <a:lnTo>
                  <a:pt x="355600" y="1640205"/>
                </a:lnTo>
                <a:lnTo>
                  <a:pt x="424815" y="1689100"/>
                </a:lnTo>
                <a:lnTo>
                  <a:pt x="494030" y="1718945"/>
                </a:lnTo>
                <a:lnTo>
                  <a:pt x="563245" y="1738630"/>
                </a:lnTo>
                <a:lnTo>
                  <a:pt x="631825" y="1758315"/>
                </a:lnTo>
                <a:lnTo>
                  <a:pt x="701040" y="1768475"/>
                </a:lnTo>
                <a:lnTo>
                  <a:pt x="770255" y="1788160"/>
                </a:lnTo>
                <a:lnTo>
                  <a:pt x="839470" y="1748790"/>
                </a:lnTo>
                <a:lnTo>
                  <a:pt x="908685" y="1699260"/>
                </a:lnTo>
                <a:lnTo>
                  <a:pt x="977900" y="1649730"/>
                </a:lnTo>
                <a:lnTo>
                  <a:pt x="1047115" y="1610360"/>
                </a:lnTo>
                <a:lnTo>
                  <a:pt x="1116330" y="1560830"/>
                </a:lnTo>
                <a:lnTo>
                  <a:pt x="1185545" y="1501775"/>
                </a:lnTo>
                <a:lnTo>
                  <a:pt x="1214755" y="1432560"/>
                </a:lnTo>
                <a:lnTo>
                  <a:pt x="1214755" y="1363345"/>
                </a:lnTo>
                <a:lnTo>
                  <a:pt x="1195070" y="1294130"/>
                </a:lnTo>
                <a:lnTo>
                  <a:pt x="1185545" y="1224915"/>
                </a:lnTo>
                <a:lnTo>
                  <a:pt x="1205230" y="1155700"/>
                </a:lnTo>
                <a:lnTo>
                  <a:pt x="1224915" y="1086485"/>
                </a:lnTo>
                <a:lnTo>
                  <a:pt x="1254760" y="1017270"/>
                </a:lnTo>
                <a:lnTo>
                  <a:pt x="1283970" y="948690"/>
                </a:lnTo>
                <a:lnTo>
                  <a:pt x="1313815" y="879475"/>
                </a:lnTo>
                <a:lnTo>
                  <a:pt x="1323975" y="810260"/>
                </a:lnTo>
                <a:lnTo>
                  <a:pt x="1283970" y="741045"/>
                </a:lnTo>
                <a:lnTo>
                  <a:pt x="1214755" y="691515"/>
                </a:lnTo>
                <a:lnTo>
                  <a:pt x="1175385" y="622300"/>
                </a:lnTo>
                <a:lnTo>
                  <a:pt x="1146175" y="553085"/>
                </a:lnTo>
                <a:lnTo>
                  <a:pt x="1146175" y="483870"/>
                </a:lnTo>
                <a:lnTo>
                  <a:pt x="1146175" y="414655"/>
                </a:lnTo>
                <a:lnTo>
                  <a:pt x="1116330" y="345440"/>
                </a:lnTo>
                <a:lnTo>
                  <a:pt x="1066800" y="276860"/>
                </a:lnTo>
                <a:lnTo>
                  <a:pt x="997585" y="247015"/>
                </a:lnTo>
                <a:lnTo>
                  <a:pt x="928370" y="207645"/>
                </a:lnTo>
                <a:lnTo>
                  <a:pt x="869315" y="138430"/>
                </a:lnTo>
                <a:lnTo>
                  <a:pt x="829945" y="69215"/>
                </a:lnTo>
                <a:lnTo>
                  <a:pt x="760730" y="9525"/>
                </a:lnTo>
                <a:lnTo>
                  <a:pt x="691515" y="0"/>
                </a:lnTo>
                <a:lnTo>
                  <a:pt x="622300" y="9525"/>
                </a:lnTo>
                <a:lnTo>
                  <a:pt x="592455" y="49530"/>
                </a:lnTo>
                <a:close/>
              </a:path>
            </a:pathLst>
          </a:custGeom>
          <a:blipFill rotWithShape="1">
            <a:blip r:embed="rId1"/>
            <a:tile tx="0" ty="0" sx="100000" sy="100000" flip="none" algn="tl"/>
          </a:blip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4" name="直接连接符 13"/>
          <p:cNvCxnSpPr/>
          <p:nvPr/>
        </p:nvCxnSpPr>
        <p:spPr>
          <a:xfrm flipV="1">
            <a:off x="-2540" y="162560"/>
            <a:ext cx="12197080" cy="74295"/>
          </a:xfrm>
          <a:prstGeom prst="line">
            <a:avLst/>
          </a:prstGeom>
          <a:ln w="28575" cap="rnd">
            <a:solidFill>
              <a:srgbClr val="F7ADB8">
                <a:alpha val="96000"/>
              </a:srgbClr>
            </a:solidFill>
            <a:prstDash val="dash"/>
            <a:roun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2540" y="6644005"/>
            <a:ext cx="12197080" cy="74295"/>
          </a:xfrm>
          <a:prstGeom prst="line">
            <a:avLst/>
          </a:prstGeom>
          <a:ln w="28575" cap="rnd">
            <a:solidFill>
              <a:srgbClr val="F7ADB8">
                <a:alpha val="96000"/>
              </a:srgbClr>
            </a:solidFill>
            <a:prstDash val="dash"/>
            <a:round/>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395605" y="563880"/>
            <a:ext cx="11433810" cy="521970"/>
          </a:xfrm>
          <a:prstGeom prst="rect">
            <a:avLst/>
          </a:prstGeom>
          <a:noFill/>
        </p:spPr>
        <p:txBody>
          <a:bodyPr wrap="square" rtlCol="0">
            <a:spAutoFit/>
          </a:bodyPr>
          <a:p>
            <a:r>
              <a:rPr lang="zh-CN" altLang="en-US" sz="2800">
                <a:sym typeface="+mn-ea"/>
              </a:rPr>
              <a:t>后来</a:t>
            </a:r>
            <a:r>
              <a:rPr lang="en-US" altLang="zh-CN" sz="2800">
                <a:sym typeface="+mn-ea"/>
              </a:rPr>
              <a:t>(hòu lái)</a:t>
            </a:r>
            <a:endParaRPr lang="en-US" altLang="zh-CN" sz="2800"/>
          </a:p>
        </p:txBody>
      </p:sp>
      <p:sp>
        <p:nvSpPr>
          <p:cNvPr id="3" name="文本框 2"/>
          <p:cNvSpPr txBox="1"/>
          <p:nvPr/>
        </p:nvSpPr>
        <p:spPr>
          <a:xfrm>
            <a:off x="395605" y="2165985"/>
            <a:ext cx="11243945" cy="1383665"/>
          </a:xfrm>
          <a:prstGeom prst="rect">
            <a:avLst/>
          </a:prstGeom>
          <a:noFill/>
        </p:spPr>
        <p:txBody>
          <a:bodyPr wrap="square" rtlCol="0">
            <a:spAutoFit/>
          </a:bodyPr>
          <a:p>
            <a:r>
              <a:rPr lang="zh-CN" altLang="en-US" sz="2800">
                <a:sym typeface="+mn-ea"/>
              </a:rPr>
              <a:t>后来</a:t>
            </a:r>
            <a:r>
              <a:rPr lang="en-US" altLang="zh-CN" sz="2800">
                <a:sym typeface="+mn-ea"/>
              </a:rPr>
              <a:t>(hòu lái) is usually translated as “later,” but it pertains only to an action or situation in the past.</a:t>
            </a:r>
            <a:endParaRPr lang="en-US" altLang="zh-CN" sz="2800">
              <a:sym typeface="+mn-ea"/>
            </a:endParaRPr>
          </a:p>
          <a:p>
            <a:endParaRPr lang="en-US" altLang="zh-CN" sz="2800"/>
          </a:p>
        </p:txBody>
      </p:sp>
    </p:spTree>
    <p:custDataLst>
      <p:tags r:id="rId2"/>
    </p:custData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祝</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笑</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最 近</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哭</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129020" y="1786890"/>
            <a:ext cx="4563110" cy="1568450"/>
          </a:xfrm>
          <a:prstGeom prst="rect">
            <a:avLst/>
          </a:prstGeom>
          <a:noFill/>
        </p:spPr>
        <p:txBody>
          <a:bodyPr wrap="square" rtlCol="0">
            <a:spAutoFit/>
          </a:bodyPr>
          <a:p>
            <a:r>
              <a:rPr lang="zh-CN" altLang="en-US" sz="9600">
                <a:solidFill>
                  <a:schemeClr val="accent1">
                    <a:lumMod val="10000"/>
                  </a:schemeClr>
                </a:solidFill>
                <a:sym typeface="+mn-ea"/>
              </a:rPr>
              <a:t>打电话</a:t>
            </a:r>
            <a:endParaRPr lang="zh-CN" altLang="en-US" sz="96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682625" y="2557145"/>
            <a:ext cx="10611485" cy="1753235"/>
          </a:xfrm>
          <a:prstGeom prst="rect">
            <a:avLst/>
          </a:prstGeom>
          <a:noFill/>
        </p:spPr>
        <p:txBody>
          <a:bodyPr wrap="square" rtlCol="0">
            <a:spAutoFit/>
          </a:bodyPr>
          <a:p>
            <a:r>
              <a:rPr lang="en-US" altLang="zh-CN" sz="3600">
                <a:solidFill>
                  <a:schemeClr val="accent1">
                    <a:lumMod val="10000"/>
                  </a:schemeClr>
                </a:solidFill>
                <a:sym typeface="+mn-ea"/>
              </a:rPr>
              <a:t>“To have free time” is </a:t>
            </a:r>
            <a:r>
              <a:rPr lang="zh-CN" altLang="en-US" sz="3600">
                <a:solidFill>
                  <a:schemeClr val="accent1">
                    <a:lumMod val="10000"/>
                  </a:schemeClr>
                </a:solidFill>
                <a:sym typeface="+mn-ea"/>
              </a:rPr>
              <a:t>有时间</a:t>
            </a:r>
            <a:r>
              <a:rPr lang="en-US" altLang="zh-CN" sz="3600">
                <a:solidFill>
                  <a:schemeClr val="accent1">
                    <a:lumMod val="10000"/>
                  </a:schemeClr>
                </a:solidFill>
                <a:sym typeface="+mn-ea"/>
              </a:rPr>
              <a:t>(yǒu shí jiān) or </a:t>
            </a:r>
            <a:r>
              <a:rPr lang="zh-CN" altLang="en-US" sz="3600">
                <a:solidFill>
                  <a:schemeClr val="accent1">
                    <a:lumMod val="10000"/>
                  </a:schemeClr>
                </a:solidFill>
                <a:sym typeface="+mn-ea"/>
              </a:rPr>
              <a:t>有空儿</a:t>
            </a:r>
            <a:r>
              <a:rPr lang="en-US" altLang="zh-CN" sz="3600">
                <a:solidFill>
                  <a:schemeClr val="accent1">
                    <a:lumMod val="10000"/>
                  </a:schemeClr>
                </a:solidFill>
                <a:sym typeface="+mn-ea"/>
              </a:rPr>
              <a:t>(yǒu kōngr),never </a:t>
            </a:r>
            <a:r>
              <a:rPr lang="zh-CN" altLang="en-US" sz="3600">
                <a:solidFill>
                  <a:schemeClr val="accent1">
                    <a:lumMod val="10000"/>
                  </a:schemeClr>
                </a:solidFill>
                <a:sym typeface="+mn-ea"/>
              </a:rPr>
              <a:t>有时候</a:t>
            </a:r>
            <a:r>
              <a:rPr lang="en-US" altLang="zh-CN" sz="3600">
                <a:solidFill>
                  <a:schemeClr val="accent1">
                    <a:lumMod val="10000"/>
                  </a:schemeClr>
                </a:solidFill>
                <a:sym typeface="+mn-ea"/>
              </a:rPr>
              <a:t>(yǒu shí hou, sometimes).</a:t>
            </a:r>
            <a:endParaRPr lang="en-US" altLang="zh-CN" sz="3600">
              <a:solidFill>
                <a:schemeClr val="accent1">
                  <a:lumMod val="10000"/>
                </a:schemeClr>
              </a:solidFill>
            </a:endParaRPr>
          </a:p>
          <a:p>
            <a:endParaRPr lang="en-US" altLang="zh-CN" sz="3600"/>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zh-CN" altLang="en-US" sz="9600"/>
              <a:t>音乐会</a:t>
            </a:r>
            <a:endParaRPr lang="zh-CN" altLang="en-US" sz="9600"/>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学 期</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最</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任意多边形 9"/>
          <p:cNvSpPr/>
          <p:nvPr/>
        </p:nvSpPr>
        <p:spPr>
          <a:xfrm>
            <a:off x="8803005" y="1188085"/>
            <a:ext cx="1323975" cy="1788160"/>
          </a:xfrm>
          <a:custGeom>
            <a:avLst/>
            <a:gdLst>
              <a:gd name="connisteX0" fmla="*/ 592455 w 1323975"/>
              <a:gd name="connsiteY0" fmla="*/ 49530 h 1788160"/>
              <a:gd name="connisteX1" fmla="*/ 553085 w 1323975"/>
              <a:gd name="connsiteY1" fmla="*/ 118745 h 1788160"/>
              <a:gd name="connisteX2" fmla="*/ 483870 w 1323975"/>
              <a:gd name="connsiteY2" fmla="*/ 177800 h 1788160"/>
              <a:gd name="connisteX3" fmla="*/ 414655 w 1323975"/>
              <a:gd name="connsiteY3" fmla="*/ 236855 h 1788160"/>
              <a:gd name="connisteX4" fmla="*/ 345440 w 1323975"/>
              <a:gd name="connsiteY4" fmla="*/ 296545 h 1788160"/>
              <a:gd name="connisteX5" fmla="*/ 276225 w 1323975"/>
              <a:gd name="connsiteY5" fmla="*/ 335915 h 1788160"/>
              <a:gd name="connisteX6" fmla="*/ 207010 w 1323975"/>
              <a:gd name="connsiteY6" fmla="*/ 375285 h 1788160"/>
              <a:gd name="connisteX7" fmla="*/ 137795 w 1323975"/>
              <a:gd name="connsiteY7" fmla="*/ 405130 h 1788160"/>
              <a:gd name="connisteX8" fmla="*/ 69215 w 1323975"/>
              <a:gd name="connsiteY8" fmla="*/ 464185 h 1788160"/>
              <a:gd name="connisteX9" fmla="*/ 48895 w 1323975"/>
              <a:gd name="connsiteY9" fmla="*/ 533400 h 1788160"/>
              <a:gd name="connisteX10" fmla="*/ 29210 w 1323975"/>
              <a:gd name="connsiteY10" fmla="*/ 602615 h 1788160"/>
              <a:gd name="connisteX11" fmla="*/ 9525 w 1323975"/>
              <a:gd name="connsiteY11" fmla="*/ 671830 h 1788160"/>
              <a:gd name="connisteX12" fmla="*/ 0 w 1323975"/>
              <a:gd name="connsiteY12" fmla="*/ 741045 h 1788160"/>
              <a:gd name="connisteX13" fmla="*/ 0 w 1323975"/>
              <a:gd name="connsiteY13" fmla="*/ 810260 h 1788160"/>
              <a:gd name="connisteX14" fmla="*/ 29210 w 1323975"/>
              <a:gd name="connsiteY14" fmla="*/ 879475 h 1788160"/>
              <a:gd name="connisteX15" fmla="*/ 98425 w 1323975"/>
              <a:gd name="connsiteY15" fmla="*/ 938530 h 1788160"/>
              <a:gd name="connisteX16" fmla="*/ 137795 w 1323975"/>
              <a:gd name="connsiteY16" fmla="*/ 1007745 h 1788160"/>
              <a:gd name="connisteX17" fmla="*/ 158115 w 1323975"/>
              <a:gd name="connsiteY17" fmla="*/ 1076960 h 1788160"/>
              <a:gd name="connisteX18" fmla="*/ 187325 w 1323975"/>
              <a:gd name="connsiteY18" fmla="*/ 1155700 h 1788160"/>
              <a:gd name="connisteX19" fmla="*/ 197485 w 1323975"/>
              <a:gd name="connsiteY19" fmla="*/ 1224915 h 1788160"/>
              <a:gd name="connisteX20" fmla="*/ 227330 w 1323975"/>
              <a:gd name="connsiteY20" fmla="*/ 1294130 h 1788160"/>
              <a:gd name="connisteX21" fmla="*/ 236855 w 1323975"/>
              <a:gd name="connsiteY21" fmla="*/ 1363345 h 1788160"/>
              <a:gd name="connisteX22" fmla="*/ 256540 w 1323975"/>
              <a:gd name="connsiteY22" fmla="*/ 1432560 h 1788160"/>
              <a:gd name="connisteX23" fmla="*/ 276225 w 1323975"/>
              <a:gd name="connsiteY23" fmla="*/ 1501775 h 1788160"/>
              <a:gd name="connisteX24" fmla="*/ 306070 w 1323975"/>
              <a:gd name="connsiteY24" fmla="*/ 1570990 h 1788160"/>
              <a:gd name="connisteX25" fmla="*/ 355600 w 1323975"/>
              <a:gd name="connsiteY25" fmla="*/ 1640205 h 1788160"/>
              <a:gd name="connisteX26" fmla="*/ 424815 w 1323975"/>
              <a:gd name="connsiteY26" fmla="*/ 1689100 h 1788160"/>
              <a:gd name="connisteX27" fmla="*/ 494030 w 1323975"/>
              <a:gd name="connsiteY27" fmla="*/ 1718945 h 1788160"/>
              <a:gd name="connisteX28" fmla="*/ 563245 w 1323975"/>
              <a:gd name="connsiteY28" fmla="*/ 1738630 h 1788160"/>
              <a:gd name="connisteX29" fmla="*/ 631825 w 1323975"/>
              <a:gd name="connsiteY29" fmla="*/ 1758315 h 1788160"/>
              <a:gd name="connisteX30" fmla="*/ 701040 w 1323975"/>
              <a:gd name="connsiteY30" fmla="*/ 1768475 h 1788160"/>
              <a:gd name="connisteX31" fmla="*/ 770255 w 1323975"/>
              <a:gd name="connsiteY31" fmla="*/ 1788160 h 1788160"/>
              <a:gd name="connisteX32" fmla="*/ 839470 w 1323975"/>
              <a:gd name="connsiteY32" fmla="*/ 1748790 h 1788160"/>
              <a:gd name="connisteX33" fmla="*/ 908685 w 1323975"/>
              <a:gd name="connsiteY33" fmla="*/ 1699260 h 1788160"/>
              <a:gd name="connisteX34" fmla="*/ 977900 w 1323975"/>
              <a:gd name="connsiteY34" fmla="*/ 1649730 h 1788160"/>
              <a:gd name="connisteX35" fmla="*/ 1047115 w 1323975"/>
              <a:gd name="connsiteY35" fmla="*/ 1610360 h 1788160"/>
              <a:gd name="connisteX36" fmla="*/ 1116330 w 1323975"/>
              <a:gd name="connsiteY36" fmla="*/ 1560830 h 1788160"/>
              <a:gd name="connisteX37" fmla="*/ 1185545 w 1323975"/>
              <a:gd name="connsiteY37" fmla="*/ 1501775 h 1788160"/>
              <a:gd name="connisteX38" fmla="*/ 1214755 w 1323975"/>
              <a:gd name="connsiteY38" fmla="*/ 1432560 h 1788160"/>
              <a:gd name="connisteX39" fmla="*/ 1214755 w 1323975"/>
              <a:gd name="connsiteY39" fmla="*/ 1363345 h 1788160"/>
              <a:gd name="connisteX40" fmla="*/ 1195070 w 1323975"/>
              <a:gd name="connsiteY40" fmla="*/ 1294130 h 1788160"/>
              <a:gd name="connisteX41" fmla="*/ 1185545 w 1323975"/>
              <a:gd name="connsiteY41" fmla="*/ 1224915 h 1788160"/>
              <a:gd name="connisteX42" fmla="*/ 1205230 w 1323975"/>
              <a:gd name="connsiteY42" fmla="*/ 1155700 h 1788160"/>
              <a:gd name="connisteX43" fmla="*/ 1224915 w 1323975"/>
              <a:gd name="connsiteY43" fmla="*/ 1086485 h 1788160"/>
              <a:gd name="connisteX44" fmla="*/ 1254760 w 1323975"/>
              <a:gd name="connsiteY44" fmla="*/ 1017270 h 1788160"/>
              <a:gd name="connisteX45" fmla="*/ 1283970 w 1323975"/>
              <a:gd name="connsiteY45" fmla="*/ 948690 h 1788160"/>
              <a:gd name="connisteX46" fmla="*/ 1313815 w 1323975"/>
              <a:gd name="connsiteY46" fmla="*/ 879475 h 1788160"/>
              <a:gd name="connisteX47" fmla="*/ 1323975 w 1323975"/>
              <a:gd name="connsiteY47" fmla="*/ 810260 h 1788160"/>
              <a:gd name="connisteX48" fmla="*/ 1283970 w 1323975"/>
              <a:gd name="connsiteY48" fmla="*/ 741045 h 1788160"/>
              <a:gd name="connisteX49" fmla="*/ 1214755 w 1323975"/>
              <a:gd name="connsiteY49" fmla="*/ 691515 h 1788160"/>
              <a:gd name="connisteX50" fmla="*/ 1175385 w 1323975"/>
              <a:gd name="connsiteY50" fmla="*/ 622300 h 1788160"/>
              <a:gd name="connisteX51" fmla="*/ 1146175 w 1323975"/>
              <a:gd name="connsiteY51" fmla="*/ 553085 h 1788160"/>
              <a:gd name="connisteX52" fmla="*/ 1146175 w 1323975"/>
              <a:gd name="connsiteY52" fmla="*/ 483870 h 1788160"/>
              <a:gd name="connisteX53" fmla="*/ 1146175 w 1323975"/>
              <a:gd name="connsiteY53" fmla="*/ 414655 h 1788160"/>
              <a:gd name="connisteX54" fmla="*/ 1116330 w 1323975"/>
              <a:gd name="connsiteY54" fmla="*/ 345440 h 1788160"/>
              <a:gd name="connisteX55" fmla="*/ 1066800 w 1323975"/>
              <a:gd name="connsiteY55" fmla="*/ 276860 h 1788160"/>
              <a:gd name="connisteX56" fmla="*/ 997585 w 1323975"/>
              <a:gd name="connsiteY56" fmla="*/ 247015 h 1788160"/>
              <a:gd name="connisteX57" fmla="*/ 928370 w 1323975"/>
              <a:gd name="connsiteY57" fmla="*/ 207645 h 1788160"/>
              <a:gd name="connisteX58" fmla="*/ 869315 w 1323975"/>
              <a:gd name="connsiteY58" fmla="*/ 138430 h 1788160"/>
              <a:gd name="connisteX59" fmla="*/ 829945 w 1323975"/>
              <a:gd name="connsiteY59" fmla="*/ 69215 h 1788160"/>
              <a:gd name="connisteX60" fmla="*/ 760730 w 1323975"/>
              <a:gd name="connsiteY60" fmla="*/ 9525 h 1788160"/>
              <a:gd name="connisteX61" fmla="*/ 691515 w 1323975"/>
              <a:gd name="connsiteY61" fmla="*/ 0 h 1788160"/>
              <a:gd name="connisteX62" fmla="*/ 622300 w 1323975"/>
              <a:gd name="connsiteY62" fmla="*/ 9525 h 1788160"/>
              <a:gd name="connisteX63" fmla="*/ 592455 w 1323975"/>
              <a:gd name="connsiteY63" fmla="*/ 49530 h 178816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Lst>
            <a:rect l="l" t="t" r="r" b="b"/>
            <a:pathLst>
              <a:path w="1323975" h="1788160">
                <a:moveTo>
                  <a:pt x="592455" y="49530"/>
                </a:moveTo>
                <a:lnTo>
                  <a:pt x="553085" y="118745"/>
                </a:lnTo>
                <a:lnTo>
                  <a:pt x="483870" y="177800"/>
                </a:lnTo>
                <a:lnTo>
                  <a:pt x="414655" y="236855"/>
                </a:lnTo>
                <a:lnTo>
                  <a:pt x="345440" y="296545"/>
                </a:lnTo>
                <a:lnTo>
                  <a:pt x="276225" y="335915"/>
                </a:lnTo>
                <a:lnTo>
                  <a:pt x="207010" y="375285"/>
                </a:lnTo>
                <a:lnTo>
                  <a:pt x="137795" y="405130"/>
                </a:lnTo>
                <a:lnTo>
                  <a:pt x="69215" y="464185"/>
                </a:lnTo>
                <a:lnTo>
                  <a:pt x="48895" y="533400"/>
                </a:lnTo>
                <a:lnTo>
                  <a:pt x="29210" y="602615"/>
                </a:lnTo>
                <a:lnTo>
                  <a:pt x="9525" y="671830"/>
                </a:lnTo>
                <a:lnTo>
                  <a:pt x="0" y="741045"/>
                </a:lnTo>
                <a:lnTo>
                  <a:pt x="0" y="810260"/>
                </a:lnTo>
                <a:lnTo>
                  <a:pt x="29210" y="879475"/>
                </a:lnTo>
                <a:lnTo>
                  <a:pt x="98425" y="938530"/>
                </a:lnTo>
                <a:lnTo>
                  <a:pt x="137795" y="1007745"/>
                </a:lnTo>
                <a:lnTo>
                  <a:pt x="158115" y="1076960"/>
                </a:lnTo>
                <a:lnTo>
                  <a:pt x="187325" y="1155700"/>
                </a:lnTo>
                <a:lnTo>
                  <a:pt x="197485" y="1224915"/>
                </a:lnTo>
                <a:lnTo>
                  <a:pt x="227330" y="1294130"/>
                </a:lnTo>
                <a:lnTo>
                  <a:pt x="236855" y="1363345"/>
                </a:lnTo>
                <a:lnTo>
                  <a:pt x="256540" y="1432560"/>
                </a:lnTo>
                <a:lnTo>
                  <a:pt x="276225" y="1501775"/>
                </a:lnTo>
                <a:lnTo>
                  <a:pt x="306070" y="1570990"/>
                </a:lnTo>
                <a:lnTo>
                  <a:pt x="355600" y="1640205"/>
                </a:lnTo>
                <a:lnTo>
                  <a:pt x="424815" y="1689100"/>
                </a:lnTo>
                <a:lnTo>
                  <a:pt x="494030" y="1718945"/>
                </a:lnTo>
                <a:lnTo>
                  <a:pt x="563245" y="1738630"/>
                </a:lnTo>
                <a:lnTo>
                  <a:pt x="631825" y="1758315"/>
                </a:lnTo>
                <a:lnTo>
                  <a:pt x="701040" y="1768475"/>
                </a:lnTo>
                <a:lnTo>
                  <a:pt x="770255" y="1788160"/>
                </a:lnTo>
                <a:lnTo>
                  <a:pt x="839470" y="1748790"/>
                </a:lnTo>
                <a:lnTo>
                  <a:pt x="908685" y="1699260"/>
                </a:lnTo>
                <a:lnTo>
                  <a:pt x="977900" y="1649730"/>
                </a:lnTo>
                <a:lnTo>
                  <a:pt x="1047115" y="1610360"/>
                </a:lnTo>
                <a:lnTo>
                  <a:pt x="1116330" y="1560830"/>
                </a:lnTo>
                <a:lnTo>
                  <a:pt x="1185545" y="1501775"/>
                </a:lnTo>
                <a:lnTo>
                  <a:pt x="1214755" y="1432560"/>
                </a:lnTo>
                <a:lnTo>
                  <a:pt x="1214755" y="1363345"/>
                </a:lnTo>
                <a:lnTo>
                  <a:pt x="1195070" y="1294130"/>
                </a:lnTo>
                <a:lnTo>
                  <a:pt x="1185545" y="1224915"/>
                </a:lnTo>
                <a:lnTo>
                  <a:pt x="1205230" y="1155700"/>
                </a:lnTo>
                <a:lnTo>
                  <a:pt x="1224915" y="1086485"/>
                </a:lnTo>
                <a:lnTo>
                  <a:pt x="1254760" y="1017270"/>
                </a:lnTo>
                <a:lnTo>
                  <a:pt x="1283970" y="948690"/>
                </a:lnTo>
                <a:lnTo>
                  <a:pt x="1313815" y="879475"/>
                </a:lnTo>
                <a:lnTo>
                  <a:pt x="1323975" y="810260"/>
                </a:lnTo>
                <a:lnTo>
                  <a:pt x="1283970" y="741045"/>
                </a:lnTo>
                <a:lnTo>
                  <a:pt x="1214755" y="691515"/>
                </a:lnTo>
                <a:lnTo>
                  <a:pt x="1175385" y="622300"/>
                </a:lnTo>
                <a:lnTo>
                  <a:pt x="1146175" y="553085"/>
                </a:lnTo>
                <a:lnTo>
                  <a:pt x="1146175" y="483870"/>
                </a:lnTo>
                <a:lnTo>
                  <a:pt x="1146175" y="414655"/>
                </a:lnTo>
                <a:lnTo>
                  <a:pt x="1116330" y="345440"/>
                </a:lnTo>
                <a:lnTo>
                  <a:pt x="1066800" y="276860"/>
                </a:lnTo>
                <a:lnTo>
                  <a:pt x="997585" y="247015"/>
                </a:lnTo>
                <a:lnTo>
                  <a:pt x="928370" y="207645"/>
                </a:lnTo>
                <a:lnTo>
                  <a:pt x="869315" y="138430"/>
                </a:lnTo>
                <a:lnTo>
                  <a:pt x="829945" y="69215"/>
                </a:lnTo>
                <a:lnTo>
                  <a:pt x="760730" y="9525"/>
                </a:lnTo>
                <a:lnTo>
                  <a:pt x="691515" y="0"/>
                </a:lnTo>
                <a:lnTo>
                  <a:pt x="622300" y="9525"/>
                </a:lnTo>
                <a:lnTo>
                  <a:pt x="592455" y="49530"/>
                </a:lnTo>
                <a:close/>
              </a:path>
            </a:pathLst>
          </a:custGeom>
          <a:blipFill rotWithShape="1">
            <a:blip r:embed="rId1"/>
            <a:tile tx="0" ty="0" sx="100000" sy="100000" flip="none" algn="tl"/>
          </a:blip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4" name="直接连接符 13"/>
          <p:cNvCxnSpPr/>
          <p:nvPr/>
        </p:nvCxnSpPr>
        <p:spPr>
          <a:xfrm flipV="1">
            <a:off x="-2540" y="162560"/>
            <a:ext cx="12197080" cy="74295"/>
          </a:xfrm>
          <a:prstGeom prst="line">
            <a:avLst/>
          </a:prstGeom>
          <a:ln w="28575" cap="rnd">
            <a:solidFill>
              <a:srgbClr val="F7ADB8">
                <a:alpha val="96000"/>
              </a:srgbClr>
            </a:solidFill>
            <a:prstDash val="dash"/>
            <a:roun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2540" y="6644005"/>
            <a:ext cx="12197080" cy="74295"/>
          </a:xfrm>
          <a:prstGeom prst="line">
            <a:avLst/>
          </a:prstGeom>
          <a:ln w="28575" cap="rnd">
            <a:solidFill>
              <a:srgbClr val="F7ADB8">
                <a:alpha val="96000"/>
              </a:srgbClr>
            </a:solidFill>
            <a:prstDash val="dash"/>
            <a:round/>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05105" y="563880"/>
            <a:ext cx="11624310" cy="521970"/>
          </a:xfrm>
          <a:prstGeom prst="rect">
            <a:avLst/>
          </a:prstGeom>
          <a:noFill/>
        </p:spPr>
        <p:txBody>
          <a:bodyPr wrap="square" rtlCol="0">
            <a:spAutoFit/>
          </a:bodyPr>
          <a:p>
            <a:r>
              <a:rPr lang="zh-CN" altLang="en-US" sz="2800"/>
              <a:t>除了</a:t>
            </a:r>
            <a:r>
              <a:rPr lang="en-US" altLang="zh-CN" sz="2800"/>
              <a:t>...</a:t>
            </a:r>
            <a:r>
              <a:rPr lang="zh-CN" altLang="en-US" sz="2800"/>
              <a:t>以外，还</a:t>
            </a:r>
            <a:r>
              <a:rPr lang="en-US" altLang="zh-CN" sz="2800"/>
              <a:t>...</a:t>
            </a:r>
            <a:r>
              <a:rPr lang="zh-CN" altLang="en-US" sz="2800"/>
              <a:t>（chú le ...yǐ wài ，hái ...</a:t>
            </a:r>
            <a:r>
              <a:rPr lang="en-US" altLang="zh-CN" sz="2800"/>
              <a:t>in addition to...,also...)</a:t>
            </a:r>
            <a:endParaRPr lang="en-US" altLang="zh-CN" sz="2800"/>
          </a:p>
        </p:txBody>
      </p:sp>
      <p:sp>
        <p:nvSpPr>
          <p:cNvPr id="3" name="文本框 2"/>
          <p:cNvSpPr txBox="1"/>
          <p:nvPr/>
        </p:nvSpPr>
        <p:spPr>
          <a:xfrm>
            <a:off x="636905" y="2091055"/>
            <a:ext cx="9829165" cy="2676525"/>
          </a:xfrm>
          <a:prstGeom prst="rect">
            <a:avLst/>
          </a:prstGeom>
          <a:noFill/>
        </p:spPr>
        <p:txBody>
          <a:bodyPr wrap="square" rtlCol="0">
            <a:spAutoFit/>
          </a:bodyPr>
          <a:p>
            <a:r>
              <a:rPr lang="en-US" altLang="zh-CN" sz="2800"/>
              <a:t>1.</a:t>
            </a:r>
            <a:r>
              <a:rPr lang="zh-CN" altLang="en-US" sz="2800"/>
              <a:t>我除了学中文以外，还学专业课。</a:t>
            </a:r>
            <a:endParaRPr lang="zh-CN" altLang="en-US" sz="2800"/>
          </a:p>
          <a:p>
            <a:r>
              <a:rPr lang="zh-CN" altLang="en-US" sz="2800"/>
              <a:t>   </a:t>
            </a:r>
            <a:endParaRPr lang="en-US" altLang="zh-CN" sz="2800"/>
          </a:p>
          <a:p>
            <a:r>
              <a:rPr lang="en-US" altLang="zh-CN" sz="2800"/>
              <a:t>2.</a:t>
            </a:r>
            <a:r>
              <a:rPr lang="zh-CN" altLang="en-US" sz="2800"/>
              <a:t>上个周末我们除了看电影以外，还听音乐了。</a:t>
            </a:r>
            <a:endParaRPr lang="zh-CN" altLang="en-US" sz="2800"/>
          </a:p>
          <a:p>
            <a:endParaRPr lang="en-US" altLang="zh-CN" sz="2800"/>
          </a:p>
          <a:p>
            <a:r>
              <a:rPr lang="en-US" altLang="zh-CN" sz="2800"/>
              <a:t>3.</a:t>
            </a:r>
            <a:r>
              <a:rPr lang="zh-CN" altLang="en-US" sz="2800"/>
              <a:t>他除了喜欢听音乐以外，还喜欢打球。</a:t>
            </a:r>
            <a:endParaRPr lang="zh-CN" altLang="en-US" sz="2800"/>
          </a:p>
          <a:p>
            <a:r>
              <a:rPr lang="zh-CN" altLang="en-US" sz="2800"/>
              <a:t>  </a:t>
            </a:r>
            <a:endParaRPr lang="en-US" altLang="zh-CN" sz="2800"/>
          </a:p>
        </p:txBody>
      </p:sp>
    </p:spTree>
    <p:custDataLst>
      <p:tags r:id="rId2"/>
    </p:custData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任意多边形 9"/>
          <p:cNvSpPr/>
          <p:nvPr/>
        </p:nvSpPr>
        <p:spPr>
          <a:xfrm>
            <a:off x="8803005" y="1188085"/>
            <a:ext cx="1323975" cy="1788160"/>
          </a:xfrm>
          <a:custGeom>
            <a:avLst/>
            <a:gdLst>
              <a:gd name="connisteX0" fmla="*/ 592455 w 1323975"/>
              <a:gd name="connsiteY0" fmla="*/ 49530 h 1788160"/>
              <a:gd name="connisteX1" fmla="*/ 553085 w 1323975"/>
              <a:gd name="connsiteY1" fmla="*/ 118745 h 1788160"/>
              <a:gd name="connisteX2" fmla="*/ 483870 w 1323975"/>
              <a:gd name="connsiteY2" fmla="*/ 177800 h 1788160"/>
              <a:gd name="connisteX3" fmla="*/ 414655 w 1323975"/>
              <a:gd name="connsiteY3" fmla="*/ 236855 h 1788160"/>
              <a:gd name="connisteX4" fmla="*/ 345440 w 1323975"/>
              <a:gd name="connsiteY4" fmla="*/ 296545 h 1788160"/>
              <a:gd name="connisteX5" fmla="*/ 276225 w 1323975"/>
              <a:gd name="connsiteY5" fmla="*/ 335915 h 1788160"/>
              <a:gd name="connisteX6" fmla="*/ 207010 w 1323975"/>
              <a:gd name="connsiteY6" fmla="*/ 375285 h 1788160"/>
              <a:gd name="connisteX7" fmla="*/ 137795 w 1323975"/>
              <a:gd name="connsiteY7" fmla="*/ 405130 h 1788160"/>
              <a:gd name="connisteX8" fmla="*/ 69215 w 1323975"/>
              <a:gd name="connsiteY8" fmla="*/ 464185 h 1788160"/>
              <a:gd name="connisteX9" fmla="*/ 48895 w 1323975"/>
              <a:gd name="connsiteY9" fmla="*/ 533400 h 1788160"/>
              <a:gd name="connisteX10" fmla="*/ 29210 w 1323975"/>
              <a:gd name="connsiteY10" fmla="*/ 602615 h 1788160"/>
              <a:gd name="connisteX11" fmla="*/ 9525 w 1323975"/>
              <a:gd name="connsiteY11" fmla="*/ 671830 h 1788160"/>
              <a:gd name="connisteX12" fmla="*/ 0 w 1323975"/>
              <a:gd name="connsiteY12" fmla="*/ 741045 h 1788160"/>
              <a:gd name="connisteX13" fmla="*/ 0 w 1323975"/>
              <a:gd name="connsiteY13" fmla="*/ 810260 h 1788160"/>
              <a:gd name="connisteX14" fmla="*/ 29210 w 1323975"/>
              <a:gd name="connsiteY14" fmla="*/ 879475 h 1788160"/>
              <a:gd name="connisteX15" fmla="*/ 98425 w 1323975"/>
              <a:gd name="connsiteY15" fmla="*/ 938530 h 1788160"/>
              <a:gd name="connisteX16" fmla="*/ 137795 w 1323975"/>
              <a:gd name="connsiteY16" fmla="*/ 1007745 h 1788160"/>
              <a:gd name="connisteX17" fmla="*/ 158115 w 1323975"/>
              <a:gd name="connsiteY17" fmla="*/ 1076960 h 1788160"/>
              <a:gd name="connisteX18" fmla="*/ 187325 w 1323975"/>
              <a:gd name="connsiteY18" fmla="*/ 1155700 h 1788160"/>
              <a:gd name="connisteX19" fmla="*/ 197485 w 1323975"/>
              <a:gd name="connsiteY19" fmla="*/ 1224915 h 1788160"/>
              <a:gd name="connisteX20" fmla="*/ 227330 w 1323975"/>
              <a:gd name="connsiteY20" fmla="*/ 1294130 h 1788160"/>
              <a:gd name="connisteX21" fmla="*/ 236855 w 1323975"/>
              <a:gd name="connsiteY21" fmla="*/ 1363345 h 1788160"/>
              <a:gd name="connisteX22" fmla="*/ 256540 w 1323975"/>
              <a:gd name="connsiteY22" fmla="*/ 1432560 h 1788160"/>
              <a:gd name="connisteX23" fmla="*/ 276225 w 1323975"/>
              <a:gd name="connsiteY23" fmla="*/ 1501775 h 1788160"/>
              <a:gd name="connisteX24" fmla="*/ 306070 w 1323975"/>
              <a:gd name="connsiteY24" fmla="*/ 1570990 h 1788160"/>
              <a:gd name="connisteX25" fmla="*/ 355600 w 1323975"/>
              <a:gd name="connsiteY25" fmla="*/ 1640205 h 1788160"/>
              <a:gd name="connisteX26" fmla="*/ 424815 w 1323975"/>
              <a:gd name="connsiteY26" fmla="*/ 1689100 h 1788160"/>
              <a:gd name="connisteX27" fmla="*/ 494030 w 1323975"/>
              <a:gd name="connsiteY27" fmla="*/ 1718945 h 1788160"/>
              <a:gd name="connisteX28" fmla="*/ 563245 w 1323975"/>
              <a:gd name="connsiteY28" fmla="*/ 1738630 h 1788160"/>
              <a:gd name="connisteX29" fmla="*/ 631825 w 1323975"/>
              <a:gd name="connsiteY29" fmla="*/ 1758315 h 1788160"/>
              <a:gd name="connisteX30" fmla="*/ 701040 w 1323975"/>
              <a:gd name="connsiteY30" fmla="*/ 1768475 h 1788160"/>
              <a:gd name="connisteX31" fmla="*/ 770255 w 1323975"/>
              <a:gd name="connsiteY31" fmla="*/ 1788160 h 1788160"/>
              <a:gd name="connisteX32" fmla="*/ 839470 w 1323975"/>
              <a:gd name="connsiteY32" fmla="*/ 1748790 h 1788160"/>
              <a:gd name="connisteX33" fmla="*/ 908685 w 1323975"/>
              <a:gd name="connsiteY33" fmla="*/ 1699260 h 1788160"/>
              <a:gd name="connisteX34" fmla="*/ 977900 w 1323975"/>
              <a:gd name="connsiteY34" fmla="*/ 1649730 h 1788160"/>
              <a:gd name="connisteX35" fmla="*/ 1047115 w 1323975"/>
              <a:gd name="connsiteY35" fmla="*/ 1610360 h 1788160"/>
              <a:gd name="connisteX36" fmla="*/ 1116330 w 1323975"/>
              <a:gd name="connsiteY36" fmla="*/ 1560830 h 1788160"/>
              <a:gd name="connisteX37" fmla="*/ 1185545 w 1323975"/>
              <a:gd name="connsiteY37" fmla="*/ 1501775 h 1788160"/>
              <a:gd name="connisteX38" fmla="*/ 1214755 w 1323975"/>
              <a:gd name="connsiteY38" fmla="*/ 1432560 h 1788160"/>
              <a:gd name="connisteX39" fmla="*/ 1214755 w 1323975"/>
              <a:gd name="connsiteY39" fmla="*/ 1363345 h 1788160"/>
              <a:gd name="connisteX40" fmla="*/ 1195070 w 1323975"/>
              <a:gd name="connsiteY40" fmla="*/ 1294130 h 1788160"/>
              <a:gd name="connisteX41" fmla="*/ 1185545 w 1323975"/>
              <a:gd name="connsiteY41" fmla="*/ 1224915 h 1788160"/>
              <a:gd name="connisteX42" fmla="*/ 1205230 w 1323975"/>
              <a:gd name="connsiteY42" fmla="*/ 1155700 h 1788160"/>
              <a:gd name="connisteX43" fmla="*/ 1224915 w 1323975"/>
              <a:gd name="connsiteY43" fmla="*/ 1086485 h 1788160"/>
              <a:gd name="connisteX44" fmla="*/ 1254760 w 1323975"/>
              <a:gd name="connsiteY44" fmla="*/ 1017270 h 1788160"/>
              <a:gd name="connisteX45" fmla="*/ 1283970 w 1323975"/>
              <a:gd name="connsiteY45" fmla="*/ 948690 h 1788160"/>
              <a:gd name="connisteX46" fmla="*/ 1313815 w 1323975"/>
              <a:gd name="connsiteY46" fmla="*/ 879475 h 1788160"/>
              <a:gd name="connisteX47" fmla="*/ 1323975 w 1323975"/>
              <a:gd name="connsiteY47" fmla="*/ 810260 h 1788160"/>
              <a:gd name="connisteX48" fmla="*/ 1283970 w 1323975"/>
              <a:gd name="connsiteY48" fmla="*/ 741045 h 1788160"/>
              <a:gd name="connisteX49" fmla="*/ 1214755 w 1323975"/>
              <a:gd name="connsiteY49" fmla="*/ 691515 h 1788160"/>
              <a:gd name="connisteX50" fmla="*/ 1175385 w 1323975"/>
              <a:gd name="connsiteY50" fmla="*/ 622300 h 1788160"/>
              <a:gd name="connisteX51" fmla="*/ 1146175 w 1323975"/>
              <a:gd name="connsiteY51" fmla="*/ 553085 h 1788160"/>
              <a:gd name="connisteX52" fmla="*/ 1146175 w 1323975"/>
              <a:gd name="connsiteY52" fmla="*/ 483870 h 1788160"/>
              <a:gd name="connisteX53" fmla="*/ 1146175 w 1323975"/>
              <a:gd name="connsiteY53" fmla="*/ 414655 h 1788160"/>
              <a:gd name="connisteX54" fmla="*/ 1116330 w 1323975"/>
              <a:gd name="connsiteY54" fmla="*/ 345440 h 1788160"/>
              <a:gd name="connisteX55" fmla="*/ 1066800 w 1323975"/>
              <a:gd name="connsiteY55" fmla="*/ 276860 h 1788160"/>
              <a:gd name="connisteX56" fmla="*/ 997585 w 1323975"/>
              <a:gd name="connsiteY56" fmla="*/ 247015 h 1788160"/>
              <a:gd name="connisteX57" fmla="*/ 928370 w 1323975"/>
              <a:gd name="connsiteY57" fmla="*/ 207645 h 1788160"/>
              <a:gd name="connisteX58" fmla="*/ 869315 w 1323975"/>
              <a:gd name="connsiteY58" fmla="*/ 138430 h 1788160"/>
              <a:gd name="connisteX59" fmla="*/ 829945 w 1323975"/>
              <a:gd name="connsiteY59" fmla="*/ 69215 h 1788160"/>
              <a:gd name="connisteX60" fmla="*/ 760730 w 1323975"/>
              <a:gd name="connsiteY60" fmla="*/ 9525 h 1788160"/>
              <a:gd name="connisteX61" fmla="*/ 691515 w 1323975"/>
              <a:gd name="connsiteY61" fmla="*/ 0 h 1788160"/>
              <a:gd name="connisteX62" fmla="*/ 622300 w 1323975"/>
              <a:gd name="connsiteY62" fmla="*/ 9525 h 1788160"/>
              <a:gd name="connisteX63" fmla="*/ 592455 w 1323975"/>
              <a:gd name="connsiteY63" fmla="*/ 49530 h 178816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Lst>
            <a:rect l="l" t="t" r="r" b="b"/>
            <a:pathLst>
              <a:path w="1323975" h="1788160">
                <a:moveTo>
                  <a:pt x="592455" y="49530"/>
                </a:moveTo>
                <a:lnTo>
                  <a:pt x="553085" y="118745"/>
                </a:lnTo>
                <a:lnTo>
                  <a:pt x="483870" y="177800"/>
                </a:lnTo>
                <a:lnTo>
                  <a:pt x="414655" y="236855"/>
                </a:lnTo>
                <a:lnTo>
                  <a:pt x="345440" y="296545"/>
                </a:lnTo>
                <a:lnTo>
                  <a:pt x="276225" y="335915"/>
                </a:lnTo>
                <a:lnTo>
                  <a:pt x="207010" y="375285"/>
                </a:lnTo>
                <a:lnTo>
                  <a:pt x="137795" y="405130"/>
                </a:lnTo>
                <a:lnTo>
                  <a:pt x="69215" y="464185"/>
                </a:lnTo>
                <a:lnTo>
                  <a:pt x="48895" y="533400"/>
                </a:lnTo>
                <a:lnTo>
                  <a:pt x="29210" y="602615"/>
                </a:lnTo>
                <a:lnTo>
                  <a:pt x="9525" y="671830"/>
                </a:lnTo>
                <a:lnTo>
                  <a:pt x="0" y="741045"/>
                </a:lnTo>
                <a:lnTo>
                  <a:pt x="0" y="810260"/>
                </a:lnTo>
                <a:lnTo>
                  <a:pt x="29210" y="879475"/>
                </a:lnTo>
                <a:lnTo>
                  <a:pt x="98425" y="938530"/>
                </a:lnTo>
                <a:lnTo>
                  <a:pt x="137795" y="1007745"/>
                </a:lnTo>
                <a:lnTo>
                  <a:pt x="158115" y="1076960"/>
                </a:lnTo>
                <a:lnTo>
                  <a:pt x="187325" y="1155700"/>
                </a:lnTo>
                <a:lnTo>
                  <a:pt x="197485" y="1224915"/>
                </a:lnTo>
                <a:lnTo>
                  <a:pt x="227330" y="1294130"/>
                </a:lnTo>
                <a:lnTo>
                  <a:pt x="236855" y="1363345"/>
                </a:lnTo>
                <a:lnTo>
                  <a:pt x="256540" y="1432560"/>
                </a:lnTo>
                <a:lnTo>
                  <a:pt x="276225" y="1501775"/>
                </a:lnTo>
                <a:lnTo>
                  <a:pt x="306070" y="1570990"/>
                </a:lnTo>
                <a:lnTo>
                  <a:pt x="355600" y="1640205"/>
                </a:lnTo>
                <a:lnTo>
                  <a:pt x="424815" y="1689100"/>
                </a:lnTo>
                <a:lnTo>
                  <a:pt x="494030" y="1718945"/>
                </a:lnTo>
                <a:lnTo>
                  <a:pt x="563245" y="1738630"/>
                </a:lnTo>
                <a:lnTo>
                  <a:pt x="631825" y="1758315"/>
                </a:lnTo>
                <a:lnTo>
                  <a:pt x="701040" y="1768475"/>
                </a:lnTo>
                <a:lnTo>
                  <a:pt x="770255" y="1788160"/>
                </a:lnTo>
                <a:lnTo>
                  <a:pt x="839470" y="1748790"/>
                </a:lnTo>
                <a:lnTo>
                  <a:pt x="908685" y="1699260"/>
                </a:lnTo>
                <a:lnTo>
                  <a:pt x="977900" y="1649730"/>
                </a:lnTo>
                <a:lnTo>
                  <a:pt x="1047115" y="1610360"/>
                </a:lnTo>
                <a:lnTo>
                  <a:pt x="1116330" y="1560830"/>
                </a:lnTo>
                <a:lnTo>
                  <a:pt x="1185545" y="1501775"/>
                </a:lnTo>
                <a:lnTo>
                  <a:pt x="1214755" y="1432560"/>
                </a:lnTo>
                <a:lnTo>
                  <a:pt x="1214755" y="1363345"/>
                </a:lnTo>
                <a:lnTo>
                  <a:pt x="1195070" y="1294130"/>
                </a:lnTo>
                <a:lnTo>
                  <a:pt x="1185545" y="1224915"/>
                </a:lnTo>
                <a:lnTo>
                  <a:pt x="1205230" y="1155700"/>
                </a:lnTo>
                <a:lnTo>
                  <a:pt x="1224915" y="1086485"/>
                </a:lnTo>
                <a:lnTo>
                  <a:pt x="1254760" y="1017270"/>
                </a:lnTo>
                <a:lnTo>
                  <a:pt x="1283970" y="948690"/>
                </a:lnTo>
                <a:lnTo>
                  <a:pt x="1313815" y="879475"/>
                </a:lnTo>
                <a:lnTo>
                  <a:pt x="1323975" y="810260"/>
                </a:lnTo>
                <a:lnTo>
                  <a:pt x="1283970" y="741045"/>
                </a:lnTo>
                <a:lnTo>
                  <a:pt x="1214755" y="691515"/>
                </a:lnTo>
                <a:lnTo>
                  <a:pt x="1175385" y="622300"/>
                </a:lnTo>
                <a:lnTo>
                  <a:pt x="1146175" y="553085"/>
                </a:lnTo>
                <a:lnTo>
                  <a:pt x="1146175" y="483870"/>
                </a:lnTo>
                <a:lnTo>
                  <a:pt x="1146175" y="414655"/>
                </a:lnTo>
                <a:lnTo>
                  <a:pt x="1116330" y="345440"/>
                </a:lnTo>
                <a:lnTo>
                  <a:pt x="1066800" y="276860"/>
                </a:lnTo>
                <a:lnTo>
                  <a:pt x="997585" y="247015"/>
                </a:lnTo>
                <a:lnTo>
                  <a:pt x="928370" y="207645"/>
                </a:lnTo>
                <a:lnTo>
                  <a:pt x="869315" y="138430"/>
                </a:lnTo>
                <a:lnTo>
                  <a:pt x="829945" y="69215"/>
                </a:lnTo>
                <a:lnTo>
                  <a:pt x="760730" y="9525"/>
                </a:lnTo>
                <a:lnTo>
                  <a:pt x="691515" y="0"/>
                </a:lnTo>
                <a:lnTo>
                  <a:pt x="622300" y="9525"/>
                </a:lnTo>
                <a:lnTo>
                  <a:pt x="592455" y="49530"/>
                </a:lnTo>
                <a:close/>
              </a:path>
            </a:pathLst>
          </a:custGeom>
          <a:blipFill rotWithShape="1">
            <a:blip r:embed="rId1"/>
            <a:tile tx="0" ty="0" sx="100000" sy="100000" flip="none" algn="tl"/>
          </a:blip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4" name="直接连接符 13"/>
          <p:cNvCxnSpPr/>
          <p:nvPr/>
        </p:nvCxnSpPr>
        <p:spPr>
          <a:xfrm flipV="1">
            <a:off x="-2540" y="162560"/>
            <a:ext cx="12197080" cy="74295"/>
          </a:xfrm>
          <a:prstGeom prst="line">
            <a:avLst/>
          </a:prstGeom>
          <a:ln w="28575" cap="rnd">
            <a:solidFill>
              <a:srgbClr val="F7ADB8">
                <a:alpha val="96000"/>
              </a:srgbClr>
            </a:solidFill>
            <a:prstDash val="dash"/>
            <a:roun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2540" y="6644005"/>
            <a:ext cx="12197080" cy="74295"/>
          </a:xfrm>
          <a:prstGeom prst="line">
            <a:avLst/>
          </a:prstGeom>
          <a:ln w="28575" cap="rnd">
            <a:solidFill>
              <a:srgbClr val="F7ADB8">
                <a:alpha val="96000"/>
              </a:srgbClr>
            </a:solidFill>
            <a:prstDash val="dash"/>
            <a:round/>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05105" y="563880"/>
            <a:ext cx="11624310" cy="521970"/>
          </a:xfrm>
          <a:prstGeom prst="rect">
            <a:avLst/>
          </a:prstGeom>
          <a:noFill/>
        </p:spPr>
        <p:txBody>
          <a:bodyPr wrap="square" rtlCol="0">
            <a:spAutoFit/>
          </a:bodyPr>
          <a:p>
            <a:r>
              <a:rPr lang="zh-CN" altLang="en-US" sz="2800"/>
              <a:t>除了</a:t>
            </a:r>
            <a:r>
              <a:rPr lang="en-US" altLang="zh-CN" sz="2800"/>
              <a:t>...</a:t>
            </a:r>
            <a:r>
              <a:rPr lang="zh-CN" altLang="en-US" sz="2800"/>
              <a:t>以外，还</a:t>
            </a:r>
            <a:r>
              <a:rPr lang="en-US" altLang="zh-CN" sz="2800"/>
              <a:t>...</a:t>
            </a:r>
            <a:r>
              <a:rPr lang="zh-CN" altLang="en-US" sz="2800"/>
              <a:t>（chú le ...yǐ wài ，hái ...</a:t>
            </a:r>
            <a:r>
              <a:rPr lang="en-US" altLang="zh-CN" sz="2800"/>
              <a:t>in addition to...,also...)</a:t>
            </a:r>
            <a:endParaRPr lang="en-US" altLang="zh-CN" sz="2800"/>
          </a:p>
        </p:txBody>
      </p:sp>
      <p:sp>
        <p:nvSpPr>
          <p:cNvPr id="3" name="文本框 2"/>
          <p:cNvSpPr txBox="1"/>
          <p:nvPr/>
        </p:nvSpPr>
        <p:spPr>
          <a:xfrm>
            <a:off x="867410" y="1384935"/>
            <a:ext cx="10599420" cy="1383665"/>
          </a:xfrm>
          <a:prstGeom prst="rect">
            <a:avLst/>
          </a:prstGeom>
          <a:noFill/>
        </p:spPr>
        <p:txBody>
          <a:bodyPr wrap="square" rtlCol="0">
            <a:spAutoFit/>
          </a:bodyPr>
          <a:p>
            <a:r>
              <a:rPr lang="en-US" altLang="zh-CN" sz="2800"/>
              <a:t>The activities in each of the three sentences above are performed by the same subject. But if activities are done by different subjects, the adverb </a:t>
            </a:r>
            <a:r>
              <a:rPr lang="zh-CN" altLang="en-US" sz="2800"/>
              <a:t>也 </a:t>
            </a:r>
            <a:r>
              <a:rPr lang="en-US" altLang="zh-CN" sz="2800"/>
              <a:t>has to be used.</a:t>
            </a:r>
            <a:endParaRPr lang="en-US" altLang="zh-CN" sz="2800"/>
          </a:p>
        </p:txBody>
      </p:sp>
      <p:sp>
        <p:nvSpPr>
          <p:cNvPr id="2" name="文本框 1"/>
          <p:cNvSpPr txBox="1"/>
          <p:nvPr/>
        </p:nvSpPr>
        <p:spPr>
          <a:xfrm>
            <a:off x="997585" y="3761740"/>
            <a:ext cx="10532110" cy="1076325"/>
          </a:xfrm>
          <a:prstGeom prst="rect">
            <a:avLst/>
          </a:prstGeom>
          <a:noFill/>
        </p:spPr>
        <p:txBody>
          <a:bodyPr wrap="square" rtlCol="0">
            <a:spAutoFit/>
          </a:bodyPr>
          <a:p>
            <a:r>
              <a:rPr lang="en-US" altLang="zh-CN" sz="3200"/>
              <a:t>4.</a:t>
            </a:r>
            <a:r>
              <a:rPr lang="zh-CN" altLang="en-US" sz="3200"/>
              <a:t>除了小王以外，小李也喜欢唱歌、跳舞。</a:t>
            </a:r>
            <a:endParaRPr lang="zh-CN" altLang="en-US" sz="3200"/>
          </a:p>
          <a:p>
            <a:r>
              <a:rPr lang="zh-CN" altLang="en-US" sz="3200"/>
              <a:t>   </a:t>
            </a:r>
            <a:endParaRPr lang="en-US" altLang="zh-CN" sz="3200"/>
          </a:p>
        </p:txBody>
      </p:sp>
    </p:spTree>
    <p:custDataLst>
      <p:tags r:id="rId2"/>
    </p:custData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任意多边形 9"/>
          <p:cNvSpPr/>
          <p:nvPr/>
        </p:nvSpPr>
        <p:spPr>
          <a:xfrm>
            <a:off x="8803005" y="1188085"/>
            <a:ext cx="1323975" cy="1788160"/>
          </a:xfrm>
          <a:custGeom>
            <a:avLst/>
            <a:gdLst>
              <a:gd name="connisteX0" fmla="*/ 592455 w 1323975"/>
              <a:gd name="connsiteY0" fmla="*/ 49530 h 1788160"/>
              <a:gd name="connisteX1" fmla="*/ 553085 w 1323975"/>
              <a:gd name="connsiteY1" fmla="*/ 118745 h 1788160"/>
              <a:gd name="connisteX2" fmla="*/ 483870 w 1323975"/>
              <a:gd name="connsiteY2" fmla="*/ 177800 h 1788160"/>
              <a:gd name="connisteX3" fmla="*/ 414655 w 1323975"/>
              <a:gd name="connsiteY3" fmla="*/ 236855 h 1788160"/>
              <a:gd name="connisteX4" fmla="*/ 345440 w 1323975"/>
              <a:gd name="connsiteY4" fmla="*/ 296545 h 1788160"/>
              <a:gd name="connisteX5" fmla="*/ 276225 w 1323975"/>
              <a:gd name="connsiteY5" fmla="*/ 335915 h 1788160"/>
              <a:gd name="connisteX6" fmla="*/ 207010 w 1323975"/>
              <a:gd name="connsiteY6" fmla="*/ 375285 h 1788160"/>
              <a:gd name="connisteX7" fmla="*/ 137795 w 1323975"/>
              <a:gd name="connsiteY7" fmla="*/ 405130 h 1788160"/>
              <a:gd name="connisteX8" fmla="*/ 69215 w 1323975"/>
              <a:gd name="connsiteY8" fmla="*/ 464185 h 1788160"/>
              <a:gd name="connisteX9" fmla="*/ 48895 w 1323975"/>
              <a:gd name="connsiteY9" fmla="*/ 533400 h 1788160"/>
              <a:gd name="connisteX10" fmla="*/ 29210 w 1323975"/>
              <a:gd name="connsiteY10" fmla="*/ 602615 h 1788160"/>
              <a:gd name="connisteX11" fmla="*/ 9525 w 1323975"/>
              <a:gd name="connsiteY11" fmla="*/ 671830 h 1788160"/>
              <a:gd name="connisteX12" fmla="*/ 0 w 1323975"/>
              <a:gd name="connsiteY12" fmla="*/ 741045 h 1788160"/>
              <a:gd name="connisteX13" fmla="*/ 0 w 1323975"/>
              <a:gd name="connsiteY13" fmla="*/ 810260 h 1788160"/>
              <a:gd name="connisteX14" fmla="*/ 29210 w 1323975"/>
              <a:gd name="connsiteY14" fmla="*/ 879475 h 1788160"/>
              <a:gd name="connisteX15" fmla="*/ 98425 w 1323975"/>
              <a:gd name="connsiteY15" fmla="*/ 938530 h 1788160"/>
              <a:gd name="connisteX16" fmla="*/ 137795 w 1323975"/>
              <a:gd name="connsiteY16" fmla="*/ 1007745 h 1788160"/>
              <a:gd name="connisteX17" fmla="*/ 158115 w 1323975"/>
              <a:gd name="connsiteY17" fmla="*/ 1076960 h 1788160"/>
              <a:gd name="connisteX18" fmla="*/ 187325 w 1323975"/>
              <a:gd name="connsiteY18" fmla="*/ 1155700 h 1788160"/>
              <a:gd name="connisteX19" fmla="*/ 197485 w 1323975"/>
              <a:gd name="connsiteY19" fmla="*/ 1224915 h 1788160"/>
              <a:gd name="connisteX20" fmla="*/ 227330 w 1323975"/>
              <a:gd name="connsiteY20" fmla="*/ 1294130 h 1788160"/>
              <a:gd name="connisteX21" fmla="*/ 236855 w 1323975"/>
              <a:gd name="connsiteY21" fmla="*/ 1363345 h 1788160"/>
              <a:gd name="connisteX22" fmla="*/ 256540 w 1323975"/>
              <a:gd name="connsiteY22" fmla="*/ 1432560 h 1788160"/>
              <a:gd name="connisteX23" fmla="*/ 276225 w 1323975"/>
              <a:gd name="connsiteY23" fmla="*/ 1501775 h 1788160"/>
              <a:gd name="connisteX24" fmla="*/ 306070 w 1323975"/>
              <a:gd name="connsiteY24" fmla="*/ 1570990 h 1788160"/>
              <a:gd name="connisteX25" fmla="*/ 355600 w 1323975"/>
              <a:gd name="connsiteY25" fmla="*/ 1640205 h 1788160"/>
              <a:gd name="connisteX26" fmla="*/ 424815 w 1323975"/>
              <a:gd name="connsiteY26" fmla="*/ 1689100 h 1788160"/>
              <a:gd name="connisteX27" fmla="*/ 494030 w 1323975"/>
              <a:gd name="connsiteY27" fmla="*/ 1718945 h 1788160"/>
              <a:gd name="connisteX28" fmla="*/ 563245 w 1323975"/>
              <a:gd name="connsiteY28" fmla="*/ 1738630 h 1788160"/>
              <a:gd name="connisteX29" fmla="*/ 631825 w 1323975"/>
              <a:gd name="connsiteY29" fmla="*/ 1758315 h 1788160"/>
              <a:gd name="connisteX30" fmla="*/ 701040 w 1323975"/>
              <a:gd name="connsiteY30" fmla="*/ 1768475 h 1788160"/>
              <a:gd name="connisteX31" fmla="*/ 770255 w 1323975"/>
              <a:gd name="connsiteY31" fmla="*/ 1788160 h 1788160"/>
              <a:gd name="connisteX32" fmla="*/ 839470 w 1323975"/>
              <a:gd name="connsiteY32" fmla="*/ 1748790 h 1788160"/>
              <a:gd name="connisteX33" fmla="*/ 908685 w 1323975"/>
              <a:gd name="connsiteY33" fmla="*/ 1699260 h 1788160"/>
              <a:gd name="connisteX34" fmla="*/ 977900 w 1323975"/>
              <a:gd name="connsiteY34" fmla="*/ 1649730 h 1788160"/>
              <a:gd name="connisteX35" fmla="*/ 1047115 w 1323975"/>
              <a:gd name="connsiteY35" fmla="*/ 1610360 h 1788160"/>
              <a:gd name="connisteX36" fmla="*/ 1116330 w 1323975"/>
              <a:gd name="connsiteY36" fmla="*/ 1560830 h 1788160"/>
              <a:gd name="connisteX37" fmla="*/ 1185545 w 1323975"/>
              <a:gd name="connsiteY37" fmla="*/ 1501775 h 1788160"/>
              <a:gd name="connisteX38" fmla="*/ 1214755 w 1323975"/>
              <a:gd name="connsiteY38" fmla="*/ 1432560 h 1788160"/>
              <a:gd name="connisteX39" fmla="*/ 1214755 w 1323975"/>
              <a:gd name="connsiteY39" fmla="*/ 1363345 h 1788160"/>
              <a:gd name="connisteX40" fmla="*/ 1195070 w 1323975"/>
              <a:gd name="connsiteY40" fmla="*/ 1294130 h 1788160"/>
              <a:gd name="connisteX41" fmla="*/ 1185545 w 1323975"/>
              <a:gd name="connsiteY41" fmla="*/ 1224915 h 1788160"/>
              <a:gd name="connisteX42" fmla="*/ 1205230 w 1323975"/>
              <a:gd name="connsiteY42" fmla="*/ 1155700 h 1788160"/>
              <a:gd name="connisteX43" fmla="*/ 1224915 w 1323975"/>
              <a:gd name="connsiteY43" fmla="*/ 1086485 h 1788160"/>
              <a:gd name="connisteX44" fmla="*/ 1254760 w 1323975"/>
              <a:gd name="connsiteY44" fmla="*/ 1017270 h 1788160"/>
              <a:gd name="connisteX45" fmla="*/ 1283970 w 1323975"/>
              <a:gd name="connsiteY45" fmla="*/ 948690 h 1788160"/>
              <a:gd name="connisteX46" fmla="*/ 1313815 w 1323975"/>
              <a:gd name="connsiteY46" fmla="*/ 879475 h 1788160"/>
              <a:gd name="connisteX47" fmla="*/ 1323975 w 1323975"/>
              <a:gd name="connsiteY47" fmla="*/ 810260 h 1788160"/>
              <a:gd name="connisteX48" fmla="*/ 1283970 w 1323975"/>
              <a:gd name="connsiteY48" fmla="*/ 741045 h 1788160"/>
              <a:gd name="connisteX49" fmla="*/ 1214755 w 1323975"/>
              <a:gd name="connsiteY49" fmla="*/ 691515 h 1788160"/>
              <a:gd name="connisteX50" fmla="*/ 1175385 w 1323975"/>
              <a:gd name="connsiteY50" fmla="*/ 622300 h 1788160"/>
              <a:gd name="connisteX51" fmla="*/ 1146175 w 1323975"/>
              <a:gd name="connsiteY51" fmla="*/ 553085 h 1788160"/>
              <a:gd name="connisteX52" fmla="*/ 1146175 w 1323975"/>
              <a:gd name="connsiteY52" fmla="*/ 483870 h 1788160"/>
              <a:gd name="connisteX53" fmla="*/ 1146175 w 1323975"/>
              <a:gd name="connsiteY53" fmla="*/ 414655 h 1788160"/>
              <a:gd name="connisteX54" fmla="*/ 1116330 w 1323975"/>
              <a:gd name="connsiteY54" fmla="*/ 345440 h 1788160"/>
              <a:gd name="connisteX55" fmla="*/ 1066800 w 1323975"/>
              <a:gd name="connsiteY55" fmla="*/ 276860 h 1788160"/>
              <a:gd name="connisteX56" fmla="*/ 997585 w 1323975"/>
              <a:gd name="connsiteY56" fmla="*/ 247015 h 1788160"/>
              <a:gd name="connisteX57" fmla="*/ 928370 w 1323975"/>
              <a:gd name="connsiteY57" fmla="*/ 207645 h 1788160"/>
              <a:gd name="connisteX58" fmla="*/ 869315 w 1323975"/>
              <a:gd name="connsiteY58" fmla="*/ 138430 h 1788160"/>
              <a:gd name="connisteX59" fmla="*/ 829945 w 1323975"/>
              <a:gd name="connsiteY59" fmla="*/ 69215 h 1788160"/>
              <a:gd name="connisteX60" fmla="*/ 760730 w 1323975"/>
              <a:gd name="connsiteY60" fmla="*/ 9525 h 1788160"/>
              <a:gd name="connisteX61" fmla="*/ 691515 w 1323975"/>
              <a:gd name="connsiteY61" fmla="*/ 0 h 1788160"/>
              <a:gd name="connisteX62" fmla="*/ 622300 w 1323975"/>
              <a:gd name="connsiteY62" fmla="*/ 9525 h 1788160"/>
              <a:gd name="connisteX63" fmla="*/ 592455 w 1323975"/>
              <a:gd name="connsiteY63" fmla="*/ 49530 h 178816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Lst>
            <a:rect l="l" t="t" r="r" b="b"/>
            <a:pathLst>
              <a:path w="1323975" h="1788160">
                <a:moveTo>
                  <a:pt x="592455" y="49530"/>
                </a:moveTo>
                <a:lnTo>
                  <a:pt x="553085" y="118745"/>
                </a:lnTo>
                <a:lnTo>
                  <a:pt x="483870" y="177800"/>
                </a:lnTo>
                <a:lnTo>
                  <a:pt x="414655" y="236855"/>
                </a:lnTo>
                <a:lnTo>
                  <a:pt x="345440" y="296545"/>
                </a:lnTo>
                <a:lnTo>
                  <a:pt x="276225" y="335915"/>
                </a:lnTo>
                <a:lnTo>
                  <a:pt x="207010" y="375285"/>
                </a:lnTo>
                <a:lnTo>
                  <a:pt x="137795" y="405130"/>
                </a:lnTo>
                <a:lnTo>
                  <a:pt x="69215" y="464185"/>
                </a:lnTo>
                <a:lnTo>
                  <a:pt x="48895" y="533400"/>
                </a:lnTo>
                <a:lnTo>
                  <a:pt x="29210" y="602615"/>
                </a:lnTo>
                <a:lnTo>
                  <a:pt x="9525" y="671830"/>
                </a:lnTo>
                <a:lnTo>
                  <a:pt x="0" y="741045"/>
                </a:lnTo>
                <a:lnTo>
                  <a:pt x="0" y="810260"/>
                </a:lnTo>
                <a:lnTo>
                  <a:pt x="29210" y="879475"/>
                </a:lnTo>
                <a:lnTo>
                  <a:pt x="98425" y="938530"/>
                </a:lnTo>
                <a:lnTo>
                  <a:pt x="137795" y="1007745"/>
                </a:lnTo>
                <a:lnTo>
                  <a:pt x="158115" y="1076960"/>
                </a:lnTo>
                <a:lnTo>
                  <a:pt x="187325" y="1155700"/>
                </a:lnTo>
                <a:lnTo>
                  <a:pt x="197485" y="1224915"/>
                </a:lnTo>
                <a:lnTo>
                  <a:pt x="227330" y="1294130"/>
                </a:lnTo>
                <a:lnTo>
                  <a:pt x="236855" y="1363345"/>
                </a:lnTo>
                <a:lnTo>
                  <a:pt x="256540" y="1432560"/>
                </a:lnTo>
                <a:lnTo>
                  <a:pt x="276225" y="1501775"/>
                </a:lnTo>
                <a:lnTo>
                  <a:pt x="306070" y="1570990"/>
                </a:lnTo>
                <a:lnTo>
                  <a:pt x="355600" y="1640205"/>
                </a:lnTo>
                <a:lnTo>
                  <a:pt x="424815" y="1689100"/>
                </a:lnTo>
                <a:lnTo>
                  <a:pt x="494030" y="1718945"/>
                </a:lnTo>
                <a:lnTo>
                  <a:pt x="563245" y="1738630"/>
                </a:lnTo>
                <a:lnTo>
                  <a:pt x="631825" y="1758315"/>
                </a:lnTo>
                <a:lnTo>
                  <a:pt x="701040" y="1768475"/>
                </a:lnTo>
                <a:lnTo>
                  <a:pt x="770255" y="1788160"/>
                </a:lnTo>
                <a:lnTo>
                  <a:pt x="839470" y="1748790"/>
                </a:lnTo>
                <a:lnTo>
                  <a:pt x="908685" y="1699260"/>
                </a:lnTo>
                <a:lnTo>
                  <a:pt x="977900" y="1649730"/>
                </a:lnTo>
                <a:lnTo>
                  <a:pt x="1047115" y="1610360"/>
                </a:lnTo>
                <a:lnTo>
                  <a:pt x="1116330" y="1560830"/>
                </a:lnTo>
                <a:lnTo>
                  <a:pt x="1185545" y="1501775"/>
                </a:lnTo>
                <a:lnTo>
                  <a:pt x="1214755" y="1432560"/>
                </a:lnTo>
                <a:lnTo>
                  <a:pt x="1214755" y="1363345"/>
                </a:lnTo>
                <a:lnTo>
                  <a:pt x="1195070" y="1294130"/>
                </a:lnTo>
                <a:lnTo>
                  <a:pt x="1185545" y="1224915"/>
                </a:lnTo>
                <a:lnTo>
                  <a:pt x="1205230" y="1155700"/>
                </a:lnTo>
                <a:lnTo>
                  <a:pt x="1224915" y="1086485"/>
                </a:lnTo>
                <a:lnTo>
                  <a:pt x="1254760" y="1017270"/>
                </a:lnTo>
                <a:lnTo>
                  <a:pt x="1283970" y="948690"/>
                </a:lnTo>
                <a:lnTo>
                  <a:pt x="1313815" y="879475"/>
                </a:lnTo>
                <a:lnTo>
                  <a:pt x="1323975" y="810260"/>
                </a:lnTo>
                <a:lnTo>
                  <a:pt x="1283970" y="741045"/>
                </a:lnTo>
                <a:lnTo>
                  <a:pt x="1214755" y="691515"/>
                </a:lnTo>
                <a:lnTo>
                  <a:pt x="1175385" y="622300"/>
                </a:lnTo>
                <a:lnTo>
                  <a:pt x="1146175" y="553085"/>
                </a:lnTo>
                <a:lnTo>
                  <a:pt x="1146175" y="483870"/>
                </a:lnTo>
                <a:lnTo>
                  <a:pt x="1146175" y="414655"/>
                </a:lnTo>
                <a:lnTo>
                  <a:pt x="1116330" y="345440"/>
                </a:lnTo>
                <a:lnTo>
                  <a:pt x="1066800" y="276860"/>
                </a:lnTo>
                <a:lnTo>
                  <a:pt x="997585" y="247015"/>
                </a:lnTo>
                <a:lnTo>
                  <a:pt x="928370" y="207645"/>
                </a:lnTo>
                <a:lnTo>
                  <a:pt x="869315" y="138430"/>
                </a:lnTo>
                <a:lnTo>
                  <a:pt x="829945" y="69215"/>
                </a:lnTo>
                <a:lnTo>
                  <a:pt x="760730" y="9525"/>
                </a:lnTo>
                <a:lnTo>
                  <a:pt x="691515" y="0"/>
                </a:lnTo>
                <a:lnTo>
                  <a:pt x="622300" y="9525"/>
                </a:lnTo>
                <a:lnTo>
                  <a:pt x="592455" y="49530"/>
                </a:lnTo>
                <a:close/>
              </a:path>
            </a:pathLst>
          </a:custGeom>
          <a:blipFill rotWithShape="1">
            <a:blip r:embed="rId1"/>
            <a:tile tx="0" ty="0" sx="100000" sy="100000" flip="none" algn="tl"/>
          </a:blip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4" name="直接连接符 13"/>
          <p:cNvCxnSpPr/>
          <p:nvPr/>
        </p:nvCxnSpPr>
        <p:spPr>
          <a:xfrm flipV="1">
            <a:off x="-2540" y="162560"/>
            <a:ext cx="12197080" cy="74295"/>
          </a:xfrm>
          <a:prstGeom prst="line">
            <a:avLst/>
          </a:prstGeom>
          <a:ln w="28575" cap="rnd">
            <a:solidFill>
              <a:srgbClr val="F7ADB8">
                <a:alpha val="96000"/>
              </a:srgbClr>
            </a:solidFill>
            <a:prstDash val="dash"/>
            <a:roun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2540" y="6644005"/>
            <a:ext cx="12197080" cy="74295"/>
          </a:xfrm>
          <a:prstGeom prst="line">
            <a:avLst/>
          </a:prstGeom>
          <a:ln w="28575" cap="rnd">
            <a:solidFill>
              <a:srgbClr val="F7ADB8">
                <a:alpha val="96000"/>
              </a:srgbClr>
            </a:solidFill>
            <a:prstDash val="dash"/>
            <a:round/>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05105" y="563880"/>
            <a:ext cx="11624310" cy="521970"/>
          </a:xfrm>
          <a:prstGeom prst="rect">
            <a:avLst/>
          </a:prstGeom>
          <a:noFill/>
        </p:spPr>
        <p:txBody>
          <a:bodyPr wrap="square" rtlCol="0">
            <a:spAutoFit/>
          </a:bodyPr>
          <a:p>
            <a:r>
              <a:rPr lang="en-US" altLang="zh-CN" sz="2800"/>
              <a:t>The Adverb </a:t>
            </a:r>
            <a:r>
              <a:rPr lang="zh-CN" altLang="en-US" sz="2800"/>
              <a:t>就</a:t>
            </a:r>
            <a:r>
              <a:rPr lang="en-US" altLang="zh-CN" sz="2800"/>
              <a:t>(jiù)</a:t>
            </a:r>
            <a:endParaRPr lang="en-US" altLang="zh-CN" sz="2800"/>
          </a:p>
        </p:txBody>
      </p:sp>
      <p:sp>
        <p:nvSpPr>
          <p:cNvPr id="2" name="文本框 1"/>
          <p:cNvSpPr txBox="1"/>
          <p:nvPr/>
        </p:nvSpPr>
        <p:spPr>
          <a:xfrm>
            <a:off x="102870" y="4318635"/>
            <a:ext cx="11726545" cy="1506855"/>
          </a:xfrm>
          <a:prstGeom prst="rect">
            <a:avLst/>
          </a:prstGeom>
          <a:noFill/>
        </p:spPr>
        <p:txBody>
          <a:bodyPr wrap="square" rtlCol="0">
            <a:spAutoFit/>
          </a:bodyPr>
          <a:p>
            <a:r>
              <a:rPr lang="en-US" altLang="zh-CN" sz="3200"/>
              <a:t>1.</a:t>
            </a:r>
            <a:r>
              <a:rPr lang="zh-CN" altLang="en-US" sz="3200"/>
              <a:t>（因为）小高喜欢吃中国菜，（所以）我们就吃中国菜。</a:t>
            </a:r>
            <a:endParaRPr lang="zh-CN" altLang="en-US" sz="3200"/>
          </a:p>
          <a:p>
            <a:r>
              <a:rPr lang="en-US" altLang="zh-CN" sz="3200">
                <a:sym typeface="+mn-ea"/>
              </a:rPr>
              <a:t>2.</a:t>
            </a:r>
            <a:r>
              <a:rPr lang="zh-CN" altLang="en-US" sz="3200">
                <a:sym typeface="+mn-ea"/>
              </a:rPr>
              <a:t>（因为</a:t>
            </a:r>
            <a:r>
              <a:rPr lang="en-US" altLang="zh-CN" sz="3200">
                <a:sym typeface="+mn-ea"/>
              </a:rPr>
              <a:t>)</a:t>
            </a:r>
            <a:r>
              <a:rPr lang="zh-CN" altLang="en-US" sz="3200">
                <a:sym typeface="+mn-ea"/>
              </a:rPr>
              <a:t>，小王的专业是电脑，（所以）我就请他教我怎么上网</a:t>
            </a:r>
            <a:r>
              <a:rPr lang="zh-CN" altLang="en-US" sz="2800">
                <a:sym typeface="+mn-ea"/>
              </a:rPr>
              <a:t>。</a:t>
            </a:r>
            <a:endParaRPr lang="zh-CN" altLang="en-US" sz="2800"/>
          </a:p>
          <a:p>
            <a:pPr algn="l"/>
            <a:r>
              <a:rPr lang="zh-CN" altLang="en-US" sz="2800"/>
              <a:t>　</a:t>
            </a:r>
            <a:endParaRPr lang="en-US" altLang="zh-CN" sz="2800"/>
          </a:p>
        </p:txBody>
      </p:sp>
      <p:sp>
        <p:nvSpPr>
          <p:cNvPr id="4" name="文本框 3"/>
          <p:cNvSpPr txBox="1"/>
          <p:nvPr/>
        </p:nvSpPr>
        <p:spPr>
          <a:xfrm>
            <a:off x="278765" y="1239520"/>
            <a:ext cx="11763375" cy="2676525"/>
          </a:xfrm>
          <a:prstGeom prst="rect">
            <a:avLst/>
          </a:prstGeom>
          <a:noFill/>
        </p:spPr>
        <p:txBody>
          <a:bodyPr wrap="square" rtlCol="0">
            <a:spAutoFit/>
          </a:bodyPr>
          <a:p>
            <a:r>
              <a:rPr lang="en-US" altLang="zh-CN" sz="2800">
                <a:sym typeface="+mn-ea"/>
              </a:rPr>
              <a:t>The adverb </a:t>
            </a:r>
            <a:r>
              <a:rPr lang="zh-CN" altLang="en-US" sz="2800">
                <a:sym typeface="+mn-ea"/>
              </a:rPr>
              <a:t>就</a:t>
            </a:r>
            <a:r>
              <a:rPr lang="en-US" altLang="zh-CN" sz="2800">
                <a:sym typeface="+mn-ea"/>
              </a:rPr>
              <a:t>(jiù) can heighten the close relationship between two actions or situations. In this usage, the action or situation indicated by the verb or adjective that follows </a:t>
            </a:r>
            <a:r>
              <a:rPr lang="zh-CN" altLang="en-US" sz="2800">
                <a:sym typeface="+mn-ea"/>
              </a:rPr>
              <a:t>就</a:t>
            </a:r>
            <a:r>
              <a:rPr lang="en-US" altLang="zh-CN" sz="2800">
                <a:sym typeface="+mn-ea"/>
              </a:rPr>
              <a:t>(jiù) is usually contingent upon the action or situation denoted by the verb or adjective in a preceding clause. The ralationship is often causal, as seen in (1) and (2), or conditional, as(3) and(</a:t>
            </a:r>
            <a:r>
              <a:rPr lang="zh-CN" altLang="en-US" sz="2800">
                <a:sym typeface="+mn-ea"/>
              </a:rPr>
              <a:t>４</a:t>
            </a:r>
            <a:r>
              <a:rPr lang="en-US" altLang="zh-CN" sz="2800">
                <a:sym typeface="+mn-ea"/>
              </a:rPr>
              <a:t>)</a:t>
            </a:r>
            <a:r>
              <a:rPr lang="en-US" altLang="zh-CN" sz="2800">
                <a:sym typeface="+mn-ea"/>
              </a:rPr>
              <a:t> </a:t>
            </a:r>
            <a:endParaRPr lang="en-US" altLang="zh-CN" sz="2800">
              <a:sym typeface="+mn-ea"/>
            </a:endParaRPr>
          </a:p>
        </p:txBody>
      </p:sp>
    </p:spTree>
    <p:custDataLst>
      <p:tags r:id="rId2"/>
    </p:custData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任意多边形 9"/>
          <p:cNvSpPr/>
          <p:nvPr/>
        </p:nvSpPr>
        <p:spPr>
          <a:xfrm>
            <a:off x="8803005" y="1188085"/>
            <a:ext cx="1323975" cy="1788160"/>
          </a:xfrm>
          <a:custGeom>
            <a:avLst/>
            <a:gdLst>
              <a:gd name="connisteX0" fmla="*/ 592455 w 1323975"/>
              <a:gd name="connsiteY0" fmla="*/ 49530 h 1788160"/>
              <a:gd name="connisteX1" fmla="*/ 553085 w 1323975"/>
              <a:gd name="connsiteY1" fmla="*/ 118745 h 1788160"/>
              <a:gd name="connisteX2" fmla="*/ 483870 w 1323975"/>
              <a:gd name="connsiteY2" fmla="*/ 177800 h 1788160"/>
              <a:gd name="connisteX3" fmla="*/ 414655 w 1323975"/>
              <a:gd name="connsiteY3" fmla="*/ 236855 h 1788160"/>
              <a:gd name="connisteX4" fmla="*/ 345440 w 1323975"/>
              <a:gd name="connsiteY4" fmla="*/ 296545 h 1788160"/>
              <a:gd name="connisteX5" fmla="*/ 276225 w 1323975"/>
              <a:gd name="connsiteY5" fmla="*/ 335915 h 1788160"/>
              <a:gd name="connisteX6" fmla="*/ 207010 w 1323975"/>
              <a:gd name="connsiteY6" fmla="*/ 375285 h 1788160"/>
              <a:gd name="connisteX7" fmla="*/ 137795 w 1323975"/>
              <a:gd name="connsiteY7" fmla="*/ 405130 h 1788160"/>
              <a:gd name="connisteX8" fmla="*/ 69215 w 1323975"/>
              <a:gd name="connsiteY8" fmla="*/ 464185 h 1788160"/>
              <a:gd name="connisteX9" fmla="*/ 48895 w 1323975"/>
              <a:gd name="connsiteY9" fmla="*/ 533400 h 1788160"/>
              <a:gd name="connisteX10" fmla="*/ 29210 w 1323975"/>
              <a:gd name="connsiteY10" fmla="*/ 602615 h 1788160"/>
              <a:gd name="connisteX11" fmla="*/ 9525 w 1323975"/>
              <a:gd name="connsiteY11" fmla="*/ 671830 h 1788160"/>
              <a:gd name="connisteX12" fmla="*/ 0 w 1323975"/>
              <a:gd name="connsiteY12" fmla="*/ 741045 h 1788160"/>
              <a:gd name="connisteX13" fmla="*/ 0 w 1323975"/>
              <a:gd name="connsiteY13" fmla="*/ 810260 h 1788160"/>
              <a:gd name="connisteX14" fmla="*/ 29210 w 1323975"/>
              <a:gd name="connsiteY14" fmla="*/ 879475 h 1788160"/>
              <a:gd name="connisteX15" fmla="*/ 98425 w 1323975"/>
              <a:gd name="connsiteY15" fmla="*/ 938530 h 1788160"/>
              <a:gd name="connisteX16" fmla="*/ 137795 w 1323975"/>
              <a:gd name="connsiteY16" fmla="*/ 1007745 h 1788160"/>
              <a:gd name="connisteX17" fmla="*/ 158115 w 1323975"/>
              <a:gd name="connsiteY17" fmla="*/ 1076960 h 1788160"/>
              <a:gd name="connisteX18" fmla="*/ 187325 w 1323975"/>
              <a:gd name="connsiteY18" fmla="*/ 1155700 h 1788160"/>
              <a:gd name="connisteX19" fmla="*/ 197485 w 1323975"/>
              <a:gd name="connsiteY19" fmla="*/ 1224915 h 1788160"/>
              <a:gd name="connisteX20" fmla="*/ 227330 w 1323975"/>
              <a:gd name="connsiteY20" fmla="*/ 1294130 h 1788160"/>
              <a:gd name="connisteX21" fmla="*/ 236855 w 1323975"/>
              <a:gd name="connsiteY21" fmla="*/ 1363345 h 1788160"/>
              <a:gd name="connisteX22" fmla="*/ 256540 w 1323975"/>
              <a:gd name="connsiteY22" fmla="*/ 1432560 h 1788160"/>
              <a:gd name="connisteX23" fmla="*/ 276225 w 1323975"/>
              <a:gd name="connsiteY23" fmla="*/ 1501775 h 1788160"/>
              <a:gd name="connisteX24" fmla="*/ 306070 w 1323975"/>
              <a:gd name="connsiteY24" fmla="*/ 1570990 h 1788160"/>
              <a:gd name="connisteX25" fmla="*/ 355600 w 1323975"/>
              <a:gd name="connsiteY25" fmla="*/ 1640205 h 1788160"/>
              <a:gd name="connisteX26" fmla="*/ 424815 w 1323975"/>
              <a:gd name="connsiteY26" fmla="*/ 1689100 h 1788160"/>
              <a:gd name="connisteX27" fmla="*/ 494030 w 1323975"/>
              <a:gd name="connsiteY27" fmla="*/ 1718945 h 1788160"/>
              <a:gd name="connisteX28" fmla="*/ 563245 w 1323975"/>
              <a:gd name="connsiteY28" fmla="*/ 1738630 h 1788160"/>
              <a:gd name="connisteX29" fmla="*/ 631825 w 1323975"/>
              <a:gd name="connsiteY29" fmla="*/ 1758315 h 1788160"/>
              <a:gd name="connisteX30" fmla="*/ 701040 w 1323975"/>
              <a:gd name="connsiteY30" fmla="*/ 1768475 h 1788160"/>
              <a:gd name="connisteX31" fmla="*/ 770255 w 1323975"/>
              <a:gd name="connsiteY31" fmla="*/ 1788160 h 1788160"/>
              <a:gd name="connisteX32" fmla="*/ 839470 w 1323975"/>
              <a:gd name="connsiteY32" fmla="*/ 1748790 h 1788160"/>
              <a:gd name="connisteX33" fmla="*/ 908685 w 1323975"/>
              <a:gd name="connsiteY33" fmla="*/ 1699260 h 1788160"/>
              <a:gd name="connisteX34" fmla="*/ 977900 w 1323975"/>
              <a:gd name="connsiteY34" fmla="*/ 1649730 h 1788160"/>
              <a:gd name="connisteX35" fmla="*/ 1047115 w 1323975"/>
              <a:gd name="connsiteY35" fmla="*/ 1610360 h 1788160"/>
              <a:gd name="connisteX36" fmla="*/ 1116330 w 1323975"/>
              <a:gd name="connsiteY36" fmla="*/ 1560830 h 1788160"/>
              <a:gd name="connisteX37" fmla="*/ 1185545 w 1323975"/>
              <a:gd name="connsiteY37" fmla="*/ 1501775 h 1788160"/>
              <a:gd name="connisteX38" fmla="*/ 1214755 w 1323975"/>
              <a:gd name="connsiteY38" fmla="*/ 1432560 h 1788160"/>
              <a:gd name="connisteX39" fmla="*/ 1214755 w 1323975"/>
              <a:gd name="connsiteY39" fmla="*/ 1363345 h 1788160"/>
              <a:gd name="connisteX40" fmla="*/ 1195070 w 1323975"/>
              <a:gd name="connsiteY40" fmla="*/ 1294130 h 1788160"/>
              <a:gd name="connisteX41" fmla="*/ 1185545 w 1323975"/>
              <a:gd name="connsiteY41" fmla="*/ 1224915 h 1788160"/>
              <a:gd name="connisteX42" fmla="*/ 1205230 w 1323975"/>
              <a:gd name="connsiteY42" fmla="*/ 1155700 h 1788160"/>
              <a:gd name="connisteX43" fmla="*/ 1224915 w 1323975"/>
              <a:gd name="connsiteY43" fmla="*/ 1086485 h 1788160"/>
              <a:gd name="connisteX44" fmla="*/ 1254760 w 1323975"/>
              <a:gd name="connsiteY44" fmla="*/ 1017270 h 1788160"/>
              <a:gd name="connisteX45" fmla="*/ 1283970 w 1323975"/>
              <a:gd name="connsiteY45" fmla="*/ 948690 h 1788160"/>
              <a:gd name="connisteX46" fmla="*/ 1313815 w 1323975"/>
              <a:gd name="connsiteY46" fmla="*/ 879475 h 1788160"/>
              <a:gd name="connisteX47" fmla="*/ 1323975 w 1323975"/>
              <a:gd name="connsiteY47" fmla="*/ 810260 h 1788160"/>
              <a:gd name="connisteX48" fmla="*/ 1283970 w 1323975"/>
              <a:gd name="connsiteY48" fmla="*/ 741045 h 1788160"/>
              <a:gd name="connisteX49" fmla="*/ 1214755 w 1323975"/>
              <a:gd name="connsiteY49" fmla="*/ 691515 h 1788160"/>
              <a:gd name="connisteX50" fmla="*/ 1175385 w 1323975"/>
              <a:gd name="connsiteY50" fmla="*/ 622300 h 1788160"/>
              <a:gd name="connisteX51" fmla="*/ 1146175 w 1323975"/>
              <a:gd name="connsiteY51" fmla="*/ 553085 h 1788160"/>
              <a:gd name="connisteX52" fmla="*/ 1146175 w 1323975"/>
              <a:gd name="connsiteY52" fmla="*/ 483870 h 1788160"/>
              <a:gd name="connisteX53" fmla="*/ 1146175 w 1323975"/>
              <a:gd name="connsiteY53" fmla="*/ 414655 h 1788160"/>
              <a:gd name="connisteX54" fmla="*/ 1116330 w 1323975"/>
              <a:gd name="connsiteY54" fmla="*/ 345440 h 1788160"/>
              <a:gd name="connisteX55" fmla="*/ 1066800 w 1323975"/>
              <a:gd name="connsiteY55" fmla="*/ 276860 h 1788160"/>
              <a:gd name="connisteX56" fmla="*/ 997585 w 1323975"/>
              <a:gd name="connsiteY56" fmla="*/ 247015 h 1788160"/>
              <a:gd name="connisteX57" fmla="*/ 928370 w 1323975"/>
              <a:gd name="connsiteY57" fmla="*/ 207645 h 1788160"/>
              <a:gd name="connisteX58" fmla="*/ 869315 w 1323975"/>
              <a:gd name="connsiteY58" fmla="*/ 138430 h 1788160"/>
              <a:gd name="connisteX59" fmla="*/ 829945 w 1323975"/>
              <a:gd name="connsiteY59" fmla="*/ 69215 h 1788160"/>
              <a:gd name="connisteX60" fmla="*/ 760730 w 1323975"/>
              <a:gd name="connsiteY60" fmla="*/ 9525 h 1788160"/>
              <a:gd name="connisteX61" fmla="*/ 691515 w 1323975"/>
              <a:gd name="connsiteY61" fmla="*/ 0 h 1788160"/>
              <a:gd name="connisteX62" fmla="*/ 622300 w 1323975"/>
              <a:gd name="connsiteY62" fmla="*/ 9525 h 1788160"/>
              <a:gd name="connisteX63" fmla="*/ 592455 w 1323975"/>
              <a:gd name="connsiteY63" fmla="*/ 49530 h 178816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Lst>
            <a:rect l="l" t="t" r="r" b="b"/>
            <a:pathLst>
              <a:path w="1323975" h="1788160">
                <a:moveTo>
                  <a:pt x="592455" y="49530"/>
                </a:moveTo>
                <a:lnTo>
                  <a:pt x="553085" y="118745"/>
                </a:lnTo>
                <a:lnTo>
                  <a:pt x="483870" y="177800"/>
                </a:lnTo>
                <a:lnTo>
                  <a:pt x="414655" y="236855"/>
                </a:lnTo>
                <a:lnTo>
                  <a:pt x="345440" y="296545"/>
                </a:lnTo>
                <a:lnTo>
                  <a:pt x="276225" y="335915"/>
                </a:lnTo>
                <a:lnTo>
                  <a:pt x="207010" y="375285"/>
                </a:lnTo>
                <a:lnTo>
                  <a:pt x="137795" y="405130"/>
                </a:lnTo>
                <a:lnTo>
                  <a:pt x="69215" y="464185"/>
                </a:lnTo>
                <a:lnTo>
                  <a:pt x="48895" y="533400"/>
                </a:lnTo>
                <a:lnTo>
                  <a:pt x="29210" y="602615"/>
                </a:lnTo>
                <a:lnTo>
                  <a:pt x="9525" y="671830"/>
                </a:lnTo>
                <a:lnTo>
                  <a:pt x="0" y="741045"/>
                </a:lnTo>
                <a:lnTo>
                  <a:pt x="0" y="810260"/>
                </a:lnTo>
                <a:lnTo>
                  <a:pt x="29210" y="879475"/>
                </a:lnTo>
                <a:lnTo>
                  <a:pt x="98425" y="938530"/>
                </a:lnTo>
                <a:lnTo>
                  <a:pt x="137795" y="1007745"/>
                </a:lnTo>
                <a:lnTo>
                  <a:pt x="158115" y="1076960"/>
                </a:lnTo>
                <a:lnTo>
                  <a:pt x="187325" y="1155700"/>
                </a:lnTo>
                <a:lnTo>
                  <a:pt x="197485" y="1224915"/>
                </a:lnTo>
                <a:lnTo>
                  <a:pt x="227330" y="1294130"/>
                </a:lnTo>
                <a:lnTo>
                  <a:pt x="236855" y="1363345"/>
                </a:lnTo>
                <a:lnTo>
                  <a:pt x="256540" y="1432560"/>
                </a:lnTo>
                <a:lnTo>
                  <a:pt x="276225" y="1501775"/>
                </a:lnTo>
                <a:lnTo>
                  <a:pt x="306070" y="1570990"/>
                </a:lnTo>
                <a:lnTo>
                  <a:pt x="355600" y="1640205"/>
                </a:lnTo>
                <a:lnTo>
                  <a:pt x="424815" y="1689100"/>
                </a:lnTo>
                <a:lnTo>
                  <a:pt x="494030" y="1718945"/>
                </a:lnTo>
                <a:lnTo>
                  <a:pt x="563245" y="1738630"/>
                </a:lnTo>
                <a:lnTo>
                  <a:pt x="631825" y="1758315"/>
                </a:lnTo>
                <a:lnTo>
                  <a:pt x="701040" y="1768475"/>
                </a:lnTo>
                <a:lnTo>
                  <a:pt x="770255" y="1788160"/>
                </a:lnTo>
                <a:lnTo>
                  <a:pt x="839470" y="1748790"/>
                </a:lnTo>
                <a:lnTo>
                  <a:pt x="908685" y="1699260"/>
                </a:lnTo>
                <a:lnTo>
                  <a:pt x="977900" y="1649730"/>
                </a:lnTo>
                <a:lnTo>
                  <a:pt x="1047115" y="1610360"/>
                </a:lnTo>
                <a:lnTo>
                  <a:pt x="1116330" y="1560830"/>
                </a:lnTo>
                <a:lnTo>
                  <a:pt x="1185545" y="1501775"/>
                </a:lnTo>
                <a:lnTo>
                  <a:pt x="1214755" y="1432560"/>
                </a:lnTo>
                <a:lnTo>
                  <a:pt x="1214755" y="1363345"/>
                </a:lnTo>
                <a:lnTo>
                  <a:pt x="1195070" y="1294130"/>
                </a:lnTo>
                <a:lnTo>
                  <a:pt x="1185545" y="1224915"/>
                </a:lnTo>
                <a:lnTo>
                  <a:pt x="1205230" y="1155700"/>
                </a:lnTo>
                <a:lnTo>
                  <a:pt x="1224915" y="1086485"/>
                </a:lnTo>
                <a:lnTo>
                  <a:pt x="1254760" y="1017270"/>
                </a:lnTo>
                <a:lnTo>
                  <a:pt x="1283970" y="948690"/>
                </a:lnTo>
                <a:lnTo>
                  <a:pt x="1313815" y="879475"/>
                </a:lnTo>
                <a:lnTo>
                  <a:pt x="1323975" y="810260"/>
                </a:lnTo>
                <a:lnTo>
                  <a:pt x="1283970" y="741045"/>
                </a:lnTo>
                <a:lnTo>
                  <a:pt x="1214755" y="691515"/>
                </a:lnTo>
                <a:lnTo>
                  <a:pt x="1175385" y="622300"/>
                </a:lnTo>
                <a:lnTo>
                  <a:pt x="1146175" y="553085"/>
                </a:lnTo>
                <a:lnTo>
                  <a:pt x="1146175" y="483870"/>
                </a:lnTo>
                <a:lnTo>
                  <a:pt x="1146175" y="414655"/>
                </a:lnTo>
                <a:lnTo>
                  <a:pt x="1116330" y="345440"/>
                </a:lnTo>
                <a:lnTo>
                  <a:pt x="1066800" y="276860"/>
                </a:lnTo>
                <a:lnTo>
                  <a:pt x="997585" y="247015"/>
                </a:lnTo>
                <a:lnTo>
                  <a:pt x="928370" y="207645"/>
                </a:lnTo>
                <a:lnTo>
                  <a:pt x="869315" y="138430"/>
                </a:lnTo>
                <a:lnTo>
                  <a:pt x="829945" y="69215"/>
                </a:lnTo>
                <a:lnTo>
                  <a:pt x="760730" y="9525"/>
                </a:lnTo>
                <a:lnTo>
                  <a:pt x="691515" y="0"/>
                </a:lnTo>
                <a:lnTo>
                  <a:pt x="622300" y="9525"/>
                </a:lnTo>
                <a:lnTo>
                  <a:pt x="592455" y="49530"/>
                </a:lnTo>
                <a:close/>
              </a:path>
            </a:pathLst>
          </a:custGeom>
          <a:blipFill rotWithShape="1">
            <a:blip r:embed="rId1"/>
            <a:tile tx="0" ty="0" sx="100000" sy="100000" flip="none" algn="tl"/>
          </a:blip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4" name="直接连接符 13"/>
          <p:cNvCxnSpPr/>
          <p:nvPr/>
        </p:nvCxnSpPr>
        <p:spPr>
          <a:xfrm flipV="1">
            <a:off x="-2540" y="162560"/>
            <a:ext cx="12197080" cy="74295"/>
          </a:xfrm>
          <a:prstGeom prst="line">
            <a:avLst/>
          </a:prstGeom>
          <a:ln w="28575" cap="rnd">
            <a:solidFill>
              <a:srgbClr val="F7ADB8">
                <a:alpha val="96000"/>
              </a:srgbClr>
            </a:solidFill>
            <a:prstDash val="dash"/>
            <a:roun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2540" y="6644005"/>
            <a:ext cx="12197080" cy="74295"/>
          </a:xfrm>
          <a:prstGeom prst="line">
            <a:avLst/>
          </a:prstGeom>
          <a:ln w="28575" cap="rnd">
            <a:solidFill>
              <a:srgbClr val="F7ADB8">
                <a:alpha val="96000"/>
              </a:srgbClr>
            </a:solidFill>
            <a:prstDash val="dash"/>
            <a:round/>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77165" y="400050"/>
            <a:ext cx="11624310" cy="521970"/>
          </a:xfrm>
          <a:prstGeom prst="rect">
            <a:avLst/>
          </a:prstGeom>
          <a:noFill/>
        </p:spPr>
        <p:txBody>
          <a:bodyPr wrap="square" rtlCol="0">
            <a:spAutoFit/>
          </a:bodyPr>
          <a:p>
            <a:r>
              <a:rPr lang="en-US" altLang="zh-CN" sz="2800"/>
              <a:t>The Adverb </a:t>
            </a:r>
            <a:r>
              <a:rPr lang="zh-CN" altLang="en-US" sz="2800"/>
              <a:t>就</a:t>
            </a:r>
            <a:r>
              <a:rPr lang="en-US" altLang="zh-CN" sz="2800"/>
              <a:t>(jiù)</a:t>
            </a:r>
            <a:endParaRPr lang="en-US" altLang="zh-CN" sz="2800"/>
          </a:p>
        </p:txBody>
      </p:sp>
      <p:sp>
        <p:nvSpPr>
          <p:cNvPr id="2" name="文本框 1"/>
          <p:cNvSpPr txBox="1"/>
          <p:nvPr/>
        </p:nvSpPr>
        <p:spPr>
          <a:xfrm>
            <a:off x="732790" y="1798320"/>
            <a:ext cx="10276205" cy="3046095"/>
          </a:xfrm>
          <a:prstGeom prst="rect">
            <a:avLst/>
          </a:prstGeom>
          <a:noFill/>
        </p:spPr>
        <p:txBody>
          <a:bodyPr wrap="square" rtlCol="0">
            <a:spAutoFit/>
          </a:bodyPr>
          <a:p>
            <a:r>
              <a:rPr lang="en-US" altLang="zh-CN" sz="3200"/>
              <a:t>3.</a:t>
            </a:r>
            <a:r>
              <a:rPr lang="zh-CN" altLang="en-US" sz="3200"/>
              <a:t>要是同学帮我复习，我考试就考得很好。　</a:t>
            </a:r>
            <a:endParaRPr lang="zh-CN" altLang="en-US" sz="3200"/>
          </a:p>
          <a:p>
            <a:pPr algn="l"/>
            <a:endParaRPr lang="en-US" altLang="zh-CN" sz="3200"/>
          </a:p>
          <a:p>
            <a:pPr algn="l"/>
            <a:r>
              <a:rPr lang="en-US" altLang="zh-CN" sz="3200"/>
              <a:t>4.</a:t>
            </a:r>
            <a:r>
              <a:rPr lang="zh-CN" altLang="en-US" sz="3200"/>
              <a:t>要是你不能来，我就去你那儿。</a:t>
            </a:r>
            <a:endParaRPr lang="zh-CN" altLang="en-US" sz="3200"/>
          </a:p>
          <a:p>
            <a:pPr algn="l"/>
            <a:endParaRPr lang="zh-CN" altLang="en-US" sz="3200"/>
          </a:p>
          <a:p>
            <a:pPr algn="l"/>
            <a:r>
              <a:rPr lang="en-US" altLang="zh-CN" sz="3200">
                <a:sym typeface="+mn-ea"/>
              </a:rPr>
              <a:t>5.</a:t>
            </a:r>
            <a:r>
              <a:rPr lang="zh-CN" altLang="en-US" sz="3200">
                <a:sym typeface="+mn-ea"/>
              </a:rPr>
              <a:t>写汉字，开始觉得难，常常练习，就觉得容易。</a:t>
            </a:r>
            <a:endParaRPr lang="zh-CN" altLang="en-US" sz="3200"/>
          </a:p>
          <a:p>
            <a:pPr algn="l"/>
            <a:r>
              <a:rPr lang="zh-CN" altLang="en-US" sz="3200"/>
              <a:t>   </a:t>
            </a:r>
            <a:endParaRPr lang="en-US" altLang="zh-CN" sz="2800"/>
          </a:p>
        </p:txBody>
      </p:sp>
    </p:spTree>
    <p:custDataLst>
      <p:tags r:id="rId2"/>
    </p:custData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任意多边形 9"/>
          <p:cNvSpPr/>
          <p:nvPr/>
        </p:nvSpPr>
        <p:spPr>
          <a:xfrm>
            <a:off x="8803005" y="1188085"/>
            <a:ext cx="1323975" cy="1788160"/>
          </a:xfrm>
          <a:custGeom>
            <a:avLst/>
            <a:gdLst>
              <a:gd name="connisteX0" fmla="*/ 592455 w 1323975"/>
              <a:gd name="connsiteY0" fmla="*/ 49530 h 1788160"/>
              <a:gd name="connisteX1" fmla="*/ 553085 w 1323975"/>
              <a:gd name="connsiteY1" fmla="*/ 118745 h 1788160"/>
              <a:gd name="connisteX2" fmla="*/ 483870 w 1323975"/>
              <a:gd name="connsiteY2" fmla="*/ 177800 h 1788160"/>
              <a:gd name="connisteX3" fmla="*/ 414655 w 1323975"/>
              <a:gd name="connsiteY3" fmla="*/ 236855 h 1788160"/>
              <a:gd name="connisteX4" fmla="*/ 345440 w 1323975"/>
              <a:gd name="connsiteY4" fmla="*/ 296545 h 1788160"/>
              <a:gd name="connisteX5" fmla="*/ 276225 w 1323975"/>
              <a:gd name="connsiteY5" fmla="*/ 335915 h 1788160"/>
              <a:gd name="connisteX6" fmla="*/ 207010 w 1323975"/>
              <a:gd name="connsiteY6" fmla="*/ 375285 h 1788160"/>
              <a:gd name="connisteX7" fmla="*/ 137795 w 1323975"/>
              <a:gd name="connsiteY7" fmla="*/ 405130 h 1788160"/>
              <a:gd name="connisteX8" fmla="*/ 69215 w 1323975"/>
              <a:gd name="connsiteY8" fmla="*/ 464185 h 1788160"/>
              <a:gd name="connisteX9" fmla="*/ 48895 w 1323975"/>
              <a:gd name="connsiteY9" fmla="*/ 533400 h 1788160"/>
              <a:gd name="connisteX10" fmla="*/ 29210 w 1323975"/>
              <a:gd name="connsiteY10" fmla="*/ 602615 h 1788160"/>
              <a:gd name="connisteX11" fmla="*/ 9525 w 1323975"/>
              <a:gd name="connsiteY11" fmla="*/ 671830 h 1788160"/>
              <a:gd name="connisteX12" fmla="*/ 0 w 1323975"/>
              <a:gd name="connsiteY12" fmla="*/ 741045 h 1788160"/>
              <a:gd name="connisteX13" fmla="*/ 0 w 1323975"/>
              <a:gd name="connsiteY13" fmla="*/ 810260 h 1788160"/>
              <a:gd name="connisteX14" fmla="*/ 29210 w 1323975"/>
              <a:gd name="connsiteY14" fmla="*/ 879475 h 1788160"/>
              <a:gd name="connisteX15" fmla="*/ 98425 w 1323975"/>
              <a:gd name="connsiteY15" fmla="*/ 938530 h 1788160"/>
              <a:gd name="connisteX16" fmla="*/ 137795 w 1323975"/>
              <a:gd name="connsiteY16" fmla="*/ 1007745 h 1788160"/>
              <a:gd name="connisteX17" fmla="*/ 158115 w 1323975"/>
              <a:gd name="connsiteY17" fmla="*/ 1076960 h 1788160"/>
              <a:gd name="connisteX18" fmla="*/ 187325 w 1323975"/>
              <a:gd name="connsiteY18" fmla="*/ 1155700 h 1788160"/>
              <a:gd name="connisteX19" fmla="*/ 197485 w 1323975"/>
              <a:gd name="connsiteY19" fmla="*/ 1224915 h 1788160"/>
              <a:gd name="connisteX20" fmla="*/ 227330 w 1323975"/>
              <a:gd name="connsiteY20" fmla="*/ 1294130 h 1788160"/>
              <a:gd name="connisteX21" fmla="*/ 236855 w 1323975"/>
              <a:gd name="connsiteY21" fmla="*/ 1363345 h 1788160"/>
              <a:gd name="connisteX22" fmla="*/ 256540 w 1323975"/>
              <a:gd name="connsiteY22" fmla="*/ 1432560 h 1788160"/>
              <a:gd name="connisteX23" fmla="*/ 276225 w 1323975"/>
              <a:gd name="connsiteY23" fmla="*/ 1501775 h 1788160"/>
              <a:gd name="connisteX24" fmla="*/ 306070 w 1323975"/>
              <a:gd name="connsiteY24" fmla="*/ 1570990 h 1788160"/>
              <a:gd name="connisteX25" fmla="*/ 355600 w 1323975"/>
              <a:gd name="connsiteY25" fmla="*/ 1640205 h 1788160"/>
              <a:gd name="connisteX26" fmla="*/ 424815 w 1323975"/>
              <a:gd name="connsiteY26" fmla="*/ 1689100 h 1788160"/>
              <a:gd name="connisteX27" fmla="*/ 494030 w 1323975"/>
              <a:gd name="connsiteY27" fmla="*/ 1718945 h 1788160"/>
              <a:gd name="connisteX28" fmla="*/ 563245 w 1323975"/>
              <a:gd name="connsiteY28" fmla="*/ 1738630 h 1788160"/>
              <a:gd name="connisteX29" fmla="*/ 631825 w 1323975"/>
              <a:gd name="connsiteY29" fmla="*/ 1758315 h 1788160"/>
              <a:gd name="connisteX30" fmla="*/ 701040 w 1323975"/>
              <a:gd name="connsiteY30" fmla="*/ 1768475 h 1788160"/>
              <a:gd name="connisteX31" fmla="*/ 770255 w 1323975"/>
              <a:gd name="connsiteY31" fmla="*/ 1788160 h 1788160"/>
              <a:gd name="connisteX32" fmla="*/ 839470 w 1323975"/>
              <a:gd name="connsiteY32" fmla="*/ 1748790 h 1788160"/>
              <a:gd name="connisteX33" fmla="*/ 908685 w 1323975"/>
              <a:gd name="connsiteY33" fmla="*/ 1699260 h 1788160"/>
              <a:gd name="connisteX34" fmla="*/ 977900 w 1323975"/>
              <a:gd name="connsiteY34" fmla="*/ 1649730 h 1788160"/>
              <a:gd name="connisteX35" fmla="*/ 1047115 w 1323975"/>
              <a:gd name="connsiteY35" fmla="*/ 1610360 h 1788160"/>
              <a:gd name="connisteX36" fmla="*/ 1116330 w 1323975"/>
              <a:gd name="connsiteY36" fmla="*/ 1560830 h 1788160"/>
              <a:gd name="connisteX37" fmla="*/ 1185545 w 1323975"/>
              <a:gd name="connsiteY37" fmla="*/ 1501775 h 1788160"/>
              <a:gd name="connisteX38" fmla="*/ 1214755 w 1323975"/>
              <a:gd name="connsiteY38" fmla="*/ 1432560 h 1788160"/>
              <a:gd name="connisteX39" fmla="*/ 1214755 w 1323975"/>
              <a:gd name="connsiteY39" fmla="*/ 1363345 h 1788160"/>
              <a:gd name="connisteX40" fmla="*/ 1195070 w 1323975"/>
              <a:gd name="connsiteY40" fmla="*/ 1294130 h 1788160"/>
              <a:gd name="connisteX41" fmla="*/ 1185545 w 1323975"/>
              <a:gd name="connsiteY41" fmla="*/ 1224915 h 1788160"/>
              <a:gd name="connisteX42" fmla="*/ 1205230 w 1323975"/>
              <a:gd name="connsiteY42" fmla="*/ 1155700 h 1788160"/>
              <a:gd name="connisteX43" fmla="*/ 1224915 w 1323975"/>
              <a:gd name="connsiteY43" fmla="*/ 1086485 h 1788160"/>
              <a:gd name="connisteX44" fmla="*/ 1254760 w 1323975"/>
              <a:gd name="connsiteY44" fmla="*/ 1017270 h 1788160"/>
              <a:gd name="connisteX45" fmla="*/ 1283970 w 1323975"/>
              <a:gd name="connsiteY45" fmla="*/ 948690 h 1788160"/>
              <a:gd name="connisteX46" fmla="*/ 1313815 w 1323975"/>
              <a:gd name="connsiteY46" fmla="*/ 879475 h 1788160"/>
              <a:gd name="connisteX47" fmla="*/ 1323975 w 1323975"/>
              <a:gd name="connsiteY47" fmla="*/ 810260 h 1788160"/>
              <a:gd name="connisteX48" fmla="*/ 1283970 w 1323975"/>
              <a:gd name="connsiteY48" fmla="*/ 741045 h 1788160"/>
              <a:gd name="connisteX49" fmla="*/ 1214755 w 1323975"/>
              <a:gd name="connsiteY49" fmla="*/ 691515 h 1788160"/>
              <a:gd name="connisteX50" fmla="*/ 1175385 w 1323975"/>
              <a:gd name="connsiteY50" fmla="*/ 622300 h 1788160"/>
              <a:gd name="connisteX51" fmla="*/ 1146175 w 1323975"/>
              <a:gd name="connsiteY51" fmla="*/ 553085 h 1788160"/>
              <a:gd name="connisteX52" fmla="*/ 1146175 w 1323975"/>
              <a:gd name="connsiteY52" fmla="*/ 483870 h 1788160"/>
              <a:gd name="connisteX53" fmla="*/ 1146175 w 1323975"/>
              <a:gd name="connsiteY53" fmla="*/ 414655 h 1788160"/>
              <a:gd name="connisteX54" fmla="*/ 1116330 w 1323975"/>
              <a:gd name="connsiteY54" fmla="*/ 345440 h 1788160"/>
              <a:gd name="connisteX55" fmla="*/ 1066800 w 1323975"/>
              <a:gd name="connsiteY55" fmla="*/ 276860 h 1788160"/>
              <a:gd name="connisteX56" fmla="*/ 997585 w 1323975"/>
              <a:gd name="connsiteY56" fmla="*/ 247015 h 1788160"/>
              <a:gd name="connisteX57" fmla="*/ 928370 w 1323975"/>
              <a:gd name="connsiteY57" fmla="*/ 207645 h 1788160"/>
              <a:gd name="connisteX58" fmla="*/ 869315 w 1323975"/>
              <a:gd name="connsiteY58" fmla="*/ 138430 h 1788160"/>
              <a:gd name="connisteX59" fmla="*/ 829945 w 1323975"/>
              <a:gd name="connsiteY59" fmla="*/ 69215 h 1788160"/>
              <a:gd name="connisteX60" fmla="*/ 760730 w 1323975"/>
              <a:gd name="connsiteY60" fmla="*/ 9525 h 1788160"/>
              <a:gd name="connisteX61" fmla="*/ 691515 w 1323975"/>
              <a:gd name="connsiteY61" fmla="*/ 0 h 1788160"/>
              <a:gd name="connisteX62" fmla="*/ 622300 w 1323975"/>
              <a:gd name="connsiteY62" fmla="*/ 9525 h 1788160"/>
              <a:gd name="connisteX63" fmla="*/ 592455 w 1323975"/>
              <a:gd name="connsiteY63" fmla="*/ 49530 h 178816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Lst>
            <a:rect l="l" t="t" r="r" b="b"/>
            <a:pathLst>
              <a:path w="1323975" h="1788160">
                <a:moveTo>
                  <a:pt x="592455" y="49530"/>
                </a:moveTo>
                <a:lnTo>
                  <a:pt x="553085" y="118745"/>
                </a:lnTo>
                <a:lnTo>
                  <a:pt x="483870" y="177800"/>
                </a:lnTo>
                <a:lnTo>
                  <a:pt x="414655" y="236855"/>
                </a:lnTo>
                <a:lnTo>
                  <a:pt x="345440" y="296545"/>
                </a:lnTo>
                <a:lnTo>
                  <a:pt x="276225" y="335915"/>
                </a:lnTo>
                <a:lnTo>
                  <a:pt x="207010" y="375285"/>
                </a:lnTo>
                <a:lnTo>
                  <a:pt x="137795" y="405130"/>
                </a:lnTo>
                <a:lnTo>
                  <a:pt x="69215" y="464185"/>
                </a:lnTo>
                <a:lnTo>
                  <a:pt x="48895" y="533400"/>
                </a:lnTo>
                <a:lnTo>
                  <a:pt x="29210" y="602615"/>
                </a:lnTo>
                <a:lnTo>
                  <a:pt x="9525" y="671830"/>
                </a:lnTo>
                <a:lnTo>
                  <a:pt x="0" y="741045"/>
                </a:lnTo>
                <a:lnTo>
                  <a:pt x="0" y="810260"/>
                </a:lnTo>
                <a:lnTo>
                  <a:pt x="29210" y="879475"/>
                </a:lnTo>
                <a:lnTo>
                  <a:pt x="98425" y="938530"/>
                </a:lnTo>
                <a:lnTo>
                  <a:pt x="137795" y="1007745"/>
                </a:lnTo>
                <a:lnTo>
                  <a:pt x="158115" y="1076960"/>
                </a:lnTo>
                <a:lnTo>
                  <a:pt x="187325" y="1155700"/>
                </a:lnTo>
                <a:lnTo>
                  <a:pt x="197485" y="1224915"/>
                </a:lnTo>
                <a:lnTo>
                  <a:pt x="227330" y="1294130"/>
                </a:lnTo>
                <a:lnTo>
                  <a:pt x="236855" y="1363345"/>
                </a:lnTo>
                <a:lnTo>
                  <a:pt x="256540" y="1432560"/>
                </a:lnTo>
                <a:lnTo>
                  <a:pt x="276225" y="1501775"/>
                </a:lnTo>
                <a:lnTo>
                  <a:pt x="306070" y="1570990"/>
                </a:lnTo>
                <a:lnTo>
                  <a:pt x="355600" y="1640205"/>
                </a:lnTo>
                <a:lnTo>
                  <a:pt x="424815" y="1689100"/>
                </a:lnTo>
                <a:lnTo>
                  <a:pt x="494030" y="1718945"/>
                </a:lnTo>
                <a:lnTo>
                  <a:pt x="563245" y="1738630"/>
                </a:lnTo>
                <a:lnTo>
                  <a:pt x="631825" y="1758315"/>
                </a:lnTo>
                <a:lnTo>
                  <a:pt x="701040" y="1768475"/>
                </a:lnTo>
                <a:lnTo>
                  <a:pt x="770255" y="1788160"/>
                </a:lnTo>
                <a:lnTo>
                  <a:pt x="839470" y="1748790"/>
                </a:lnTo>
                <a:lnTo>
                  <a:pt x="908685" y="1699260"/>
                </a:lnTo>
                <a:lnTo>
                  <a:pt x="977900" y="1649730"/>
                </a:lnTo>
                <a:lnTo>
                  <a:pt x="1047115" y="1610360"/>
                </a:lnTo>
                <a:lnTo>
                  <a:pt x="1116330" y="1560830"/>
                </a:lnTo>
                <a:lnTo>
                  <a:pt x="1185545" y="1501775"/>
                </a:lnTo>
                <a:lnTo>
                  <a:pt x="1214755" y="1432560"/>
                </a:lnTo>
                <a:lnTo>
                  <a:pt x="1214755" y="1363345"/>
                </a:lnTo>
                <a:lnTo>
                  <a:pt x="1195070" y="1294130"/>
                </a:lnTo>
                <a:lnTo>
                  <a:pt x="1185545" y="1224915"/>
                </a:lnTo>
                <a:lnTo>
                  <a:pt x="1205230" y="1155700"/>
                </a:lnTo>
                <a:lnTo>
                  <a:pt x="1224915" y="1086485"/>
                </a:lnTo>
                <a:lnTo>
                  <a:pt x="1254760" y="1017270"/>
                </a:lnTo>
                <a:lnTo>
                  <a:pt x="1283970" y="948690"/>
                </a:lnTo>
                <a:lnTo>
                  <a:pt x="1313815" y="879475"/>
                </a:lnTo>
                <a:lnTo>
                  <a:pt x="1323975" y="810260"/>
                </a:lnTo>
                <a:lnTo>
                  <a:pt x="1283970" y="741045"/>
                </a:lnTo>
                <a:lnTo>
                  <a:pt x="1214755" y="691515"/>
                </a:lnTo>
                <a:lnTo>
                  <a:pt x="1175385" y="622300"/>
                </a:lnTo>
                <a:lnTo>
                  <a:pt x="1146175" y="553085"/>
                </a:lnTo>
                <a:lnTo>
                  <a:pt x="1146175" y="483870"/>
                </a:lnTo>
                <a:lnTo>
                  <a:pt x="1146175" y="414655"/>
                </a:lnTo>
                <a:lnTo>
                  <a:pt x="1116330" y="345440"/>
                </a:lnTo>
                <a:lnTo>
                  <a:pt x="1066800" y="276860"/>
                </a:lnTo>
                <a:lnTo>
                  <a:pt x="997585" y="247015"/>
                </a:lnTo>
                <a:lnTo>
                  <a:pt x="928370" y="207645"/>
                </a:lnTo>
                <a:lnTo>
                  <a:pt x="869315" y="138430"/>
                </a:lnTo>
                <a:lnTo>
                  <a:pt x="829945" y="69215"/>
                </a:lnTo>
                <a:lnTo>
                  <a:pt x="760730" y="9525"/>
                </a:lnTo>
                <a:lnTo>
                  <a:pt x="691515" y="0"/>
                </a:lnTo>
                <a:lnTo>
                  <a:pt x="622300" y="9525"/>
                </a:lnTo>
                <a:lnTo>
                  <a:pt x="592455" y="49530"/>
                </a:lnTo>
                <a:close/>
              </a:path>
            </a:pathLst>
          </a:custGeom>
          <a:blipFill rotWithShape="1">
            <a:blip r:embed="rId1"/>
            <a:tile tx="0" ty="0" sx="100000" sy="100000" flip="none" algn="tl"/>
          </a:blip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4" name="直接连接符 13"/>
          <p:cNvCxnSpPr/>
          <p:nvPr/>
        </p:nvCxnSpPr>
        <p:spPr>
          <a:xfrm flipV="1">
            <a:off x="-2540" y="162560"/>
            <a:ext cx="12197080" cy="74295"/>
          </a:xfrm>
          <a:prstGeom prst="line">
            <a:avLst/>
          </a:prstGeom>
          <a:ln w="28575" cap="rnd">
            <a:solidFill>
              <a:srgbClr val="F7ADB8">
                <a:alpha val="96000"/>
              </a:srgbClr>
            </a:solidFill>
            <a:prstDash val="dash"/>
            <a:roun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2540" y="6644005"/>
            <a:ext cx="12197080" cy="74295"/>
          </a:xfrm>
          <a:prstGeom prst="line">
            <a:avLst/>
          </a:prstGeom>
          <a:ln w="28575" cap="rnd">
            <a:solidFill>
              <a:srgbClr val="F7ADB8">
                <a:alpha val="96000"/>
              </a:srgbClr>
            </a:solidFill>
            <a:prstDash val="dash"/>
            <a:round/>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77165" y="400050"/>
            <a:ext cx="11624310" cy="521970"/>
          </a:xfrm>
          <a:prstGeom prst="rect">
            <a:avLst/>
          </a:prstGeom>
          <a:noFill/>
        </p:spPr>
        <p:txBody>
          <a:bodyPr wrap="square" rtlCol="0">
            <a:spAutoFit/>
          </a:bodyPr>
          <a:p>
            <a:r>
              <a:rPr lang="en-US" altLang="zh-CN" sz="2800">
                <a:sym typeface="+mn-ea"/>
              </a:rPr>
              <a:t>  </a:t>
            </a:r>
            <a:r>
              <a:rPr lang="zh-CN" altLang="en-US" sz="2800">
                <a:sym typeface="+mn-ea"/>
              </a:rPr>
              <a:t>了</a:t>
            </a:r>
            <a:r>
              <a:rPr lang="en-US" altLang="zh-CN" sz="2800">
                <a:sym typeface="+mn-ea"/>
              </a:rPr>
              <a:t>(le)</a:t>
            </a:r>
            <a:endParaRPr lang="en-US" altLang="zh-CN" sz="2800"/>
          </a:p>
        </p:txBody>
      </p:sp>
      <p:sp>
        <p:nvSpPr>
          <p:cNvPr id="2" name="文本框 1"/>
          <p:cNvSpPr txBox="1"/>
          <p:nvPr/>
        </p:nvSpPr>
        <p:spPr>
          <a:xfrm>
            <a:off x="732790" y="1798320"/>
            <a:ext cx="10276205" cy="2553335"/>
          </a:xfrm>
          <a:prstGeom prst="rect">
            <a:avLst/>
          </a:prstGeom>
          <a:noFill/>
        </p:spPr>
        <p:txBody>
          <a:bodyPr wrap="square" rtlCol="0">
            <a:spAutoFit/>
          </a:bodyPr>
          <a:p>
            <a:pPr algn="l"/>
            <a:r>
              <a:rPr lang="zh-CN" altLang="en-US" sz="3200">
                <a:sym typeface="+mn-ea"/>
              </a:rPr>
              <a:t>开始我觉得很难，后来，王朋常常帮我练习中文，就觉得不难</a:t>
            </a:r>
            <a:r>
              <a:rPr lang="zh-CN" altLang="en-US" sz="3200">
                <a:solidFill>
                  <a:srgbClr val="FF0000"/>
                </a:solidFill>
                <a:sym typeface="+mn-ea"/>
              </a:rPr>
              <a:t>了</a:t>
            </a:r>
            <a:r>
              <a:rPr lang="zh-CN" altLang="en-US" sz="3200">
                <a:sym typeface="+mn-ea"/>
              </a:rPr>
              <a:t>。</a:t>
            </a:r>
            <a:endParaRPr lang="zh-CN" altLang="en-US" sz="3200"/>
          </a:p>
          <a:p>
            <a:pPr algn="l"/>
            <a:endParaRPr lang="zh-CN" altLang="en-US" sz="3200"/>
          </a:p>
          <a:p>
            <a:pPr algn="l"/>
            <a:r>
              <a:rPr lang="en-US" altLang="zh-CN" sz="3200">
                <a:sym typeface="+mn-ea"/>
              </a:rPr>
              <a:t>This sentence-final particle </a:t>
            </a:r>
            <a:r>
              <a:rPr lang="zh-CN" altLang="en-US" sz="3200">
                <a:sym typeface="+mn-ea"/>
              </a:rPr>
              <a:t>了 </a:t>
            </a:r>
            <a:r>
              <a:rPr lang="en-US" altLang="zh-CN" sz="3200">
                <a:sym typeface="+mn-ea"/>
              </a:rPr>
              <a:t>usually indicates a </a:t>
            </a:r>
            <a:r>
              <a:rPr lang="en-US" altLang="zh-CN" sz="3200">
                <a:solidFill>
                  <a:srgbClr val="FF0000"/>
                </a:solidFill>
                <a:sym typeface="+mn-ea"/>
              </a:rPr>
              <a:t>change</a:t>
            </a:r>
            <a:r>
              <a:rPr lang="en-US" altLang="zh-CN" sz="3200">
                <a:sym typeface="+mn-ea"/>
              </a:rPr>
              <a:t> of status or the realization of a new situation.</a:t>
            </a:r>
            <a:r>
              <a:rPr lang="zh-CN" altLang="en-US" sz="3200"/>
              <a:t>  </a:t>
            </a:r>
            <a:endParaRPr lang="en-US" altLang="zh-CN" sz="2800"/>
          </a:p>
        </p:txBody>
      </p:sp>
    </p:spTree>
    <p:custDataLst>
      <p:tags r:id="rId2"/>
    </p:custData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49275" y="552450"/>
            <a:ext cx="11093450" cy="2061210"/>
          </a:xfrm>
          <a:prstGeom prst="rect">
            <a:avLst/>
          </a:prstGeom>
          <a:noFill/>
        </p:spPr>
        <p:txBody>
          <a:bodyPr wrap="square" rtlCol="0">
            <a:spAutoFit/>
          </a:bodyPr>
          <a:p>
            <a:r>
              <a:rPr lang="en-US" altLang="zh-CN" sz="3200"/>
              <a:t>Bai Ying ai is such a capable person. She has many skills, and there is only one thing she is not able to handle.List some of the things that she can do and the only thing she cannot do based on the information given.</a:t>
            </a:r>
            <a:endParaRPr lang="en-US" altLang="zh-CN" sz="3200"/>
          </a:p>
        </p:txBody>
      </p:sp>
      <p:sp>
        <p:nvSpPr>
          <p:cNvPr id="3" name="文本框 2"/>
          <p:cNvSpPr txBox="1"/>
          <p:nvPr/>
        </p:nvSpPr>
        <p:spPr>
          <a:xfrm>
            <a:off x="728980" y="2755900"/>
            <a:ext cx="10734040" cy="460375"/>
          </a:xfrm>
          <a:prstGeom prst="rect">
            <a:avLst/>
          </a:prstGeom>
          <a:noFill/>
        </p:spPr>
        <p:txBody>
          <a:bodyPr wrap="square" rtlCol="0">
            <a:spAutoFit/>
          </a:bodyPr>
          <a:p>
            <a:r>
              <a:rPr lang="en-US" altLang="zh-CN" sz="2400"/>
              <a:t>Example:</a:t>
            </a:r>
            <a:r>
              <a:rPr lang="en-US" altLang="zh-CN"/>
              <a:t>                                                                     </a:t>
            </a:r>
            <a:endParaRPr lang="en-US" altLang="zh-CN"/>
          </a:p>
        </p:txBody>
      </p:sp>
      <p:pic>
        <p:nvPicPr>
          <p:cNvPr id="4" name="图片 3"/>
          <p:cNvPicPr>
            <a:picLocks noChangeAspect="1"/>
          </p:cNvPicPr>
          <p:nvPr/>
        </p:nvPicPr>
        <p:blipFill>
          <a:blip r:embed="rId1"/>
          <a:stretch>
            <a:fillRect/>
          </a:stretch>
        </p:blipFill>
        <p:spPr>
          <a:xfrm>
            <a:off x="2310765" y="2755900"/>
            <a:ext cx="2877820" cy="2155825"/>
          </a:xfrm>
          <a:prstGeom prst="rect">
            <a:avLst/>
          </a:prstGeom>
        </p:spPr>
      </p:pic>
      <p:pic>
        <p:nvPicPr>
          <p:cNvPr id="5" name="图片 4" descr="3649320"/>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57545" y="3216910"/>
            <a:ext cx="914400" cy="914400"/>
          </a:xfrm>
          <a:prstGeom prst="rect">
            <a:avLst/>
          </a:prstGeom>
        </p:spPr>
      </p:pic>
      <p:sp>
        <p:nvSpPr>
          <p:cNvPr id="6" name="文本框 5"/>
          <p:cNvSpPr txBox="1"/>
          <p:nvPr/>
        </p:nvSpPr>
        <p:spPr>
          <a:xfrm>
            <a:off x="8075930" y="3291840"/>
            <a:ext cx="2567305" cy="583565"/>
          </a:xfrm>
          <a:prstGeom prst="rect">
            <a:avLst/>
          </a:prstGeom>
          <a:noFill/>
        </p:spPr>
        <p:txBody>
          <a:bodyPr wrap="square" rtlCol="0">
            <a:spAutoFit/>
          </a:bodyPr>
          <a:p>
            <a:r>
              <a:rPr lang="zh-CN" altLang="en-US" sz="3200"/>
              <a:t>她会写英文</a:t>
            </a:r>
            <a:endParaRPr lang="zh-CN" altLang="en-US" sz="3200"/>
          </a:p>
        </p:txBody>
      </p:sp>
      <p:sp>
        <p:nvSpPr>
          <p:cNvPr id="7" name="右箭头 6"/>
          <p:cNvSpPr/>
          <p:nvPr/>
        </p:nvSpPr>
        <p:spPr>
          <a:xfrm>
            <a:off x="6984365" y="3480435"/>
            <a:ext cx="715010" cy="2070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4"/>
    </p:custData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49275" y="552450"/>
            <a:ext cx="11093450" cy="2061210"/>
          </a:xfrm>
          <a:prstGeom prst="rect">
            <a:avLst/>
          </a:prstGeom>
          <a:noFill/>
        </p:spPr>
        <p:txBody>
          <a:bodyPr wrap="square" rtlCol="0">
            <a:spAutoFit/>
          </a:bodyPr>
          <a:p>
            <a:r>
              <a:rPr lang="en-US" altLang="zh-CN" sz="3200"/>
              <a:t>Bai Ying ai is such a capable person. She has many skills, and there is only one thing she is not able to handle.List some of the things that she can do and the only thing she cannot do based on the information given.</a:t>
            </a:r>
            <a:endParaRPr lang="en-US" altLang="zh-CN" sz="3200"/>
          </a:p>
        </p:txBody>
      </p:sp>
      <p:sp>
        <p:nvSpPr>
          <p:cNvPr id="3" name="文本框 2"/>
          <p:cNvSpPr txBox="1"/>
          <p:nvPr/>
        </p:nvSpPr>
        <p:spPr>
          <a:xfrm>
            <a:off x="728980" y="2755900"/>
            <a:ext cx="10734040" cy="521970"/>
          </a:xfrm>
          <a:prstGeom prst="rect">
            <a:avLst/>
          </a:prstGeom>
          <a:noFill/>
        </p:spPr>
        <p:txBody>
          <a:bodyPr wrap="square" rtlCol="0">
            <a:spAutoFit/>
          </a:bodyPr>
          <a:p>
            <a:r>
              <a:rPr lang="en-US" altLang="zh-CN" sz="2800"/>
              <a:t>1</a:t>
            </a:r>
            <a:r>
              <a:rPr lang="zh-CN" altLang="en-US" sz="2800"/>
              <a:t>、</a:t>
            </a:r>
            <a:r>
              <a:rPr lang="en-US" altLang="zh-CN"/>
              <a:t>                                                                     </a:t>
            </a:r>
            <a:endParaRPr lang="en-US" altLang="zh-CN"/>
          </a:p>
        </p:txBody>
      </p:sp>
      <p:pic>
        <p:nvPicPr>
          <p:cNvPr id="5" name="图片 4" descr="3649320"/>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380990" y="3216910"/>
            <a:ext cx="914400" cy="914400"/>
          </a:xfrm>
          <a:prstGeom prst="rect">
            <a:avLst/>
          </a:prstGeom>
        </p:spPr>
      </p:pic>
      <p:sp>
        <p:nvSpPr>
          <p:cNvPr id="6" name="文本框 5"/>
          <p:cNvSpPr txBox="1"/>
          <p:nvPr/>
        </p:nvSpPr>
        <p:spPr>
          <a:xfrm>
            <a:off x="8075930" y="3547745"/>
            <a:ext cx="3387090" cy="583565"/>
          </a:xfrm>
          <a:prstGeom prst="rect">
            <a:avLst/>
          </a:prstGeom>
          <a:noFill/>
        </p:spPr>
        <p:txBody>
          <a:bodyPr wrap="square" rtlCol="0">
            <a:spAutoFit/>
          </a:bodyPr>
          <a:p>
            <a:r>
              <a:rPr lang="en-US" altLang="zh-CN" sz="3200"/>
              <a:t>______________</a:t>
            </a:r>
            <a:endParaRPr lang="en-US" altLang="zh-CN" sz="3200"/>
          </a:p>
        </p:txBody>
      </p:sp>
      <p:sp>
        <p:nvSpPr>
          <p:cNvPr id="7" name="右箭头 6"/>
          <p:cNvSpPr/>
          <p:nvPr/>
        </p:nvSpPr>
        <p:spPr>
          <a:xfrm>
            <a:off x="6984365" y="3480435"/>
            <a:ext cx="715010" cy="2070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 name="图片 7"/>
          <p:cNvPicPr>
            <a:picLocks noChangeAspect="1"/>
          </p:cNvPicPr>
          <p:nvPr/>
        </p:nvPicPr>
        <p:blipFill>
          <a:blip r:embed="rId3"/>
          <a:stretch>
            <a:fillRect/>
          </a:stretch>
        </p:blipFill>
        <p:spPr>
          <a:xfrm>
            <a:off x="2058670" y="2830195"/>
            <a:ext cx="2448560" cy="2448560"/>
          </a:xfrm>
          <a:prstGeom prst="rect">
            <a:avLst/>
          </a:prstGeom>
        </p:spPr>
      </p:pic>
    </p:spTree>
    <p:custDataLst>
      <p:tags r:id="rId4"/>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710565" y="1898650"/>
            <a:ext cx="10611485" cy="2861310"/>
          </a:xfrm>
          <a:prstGeom prst="rect">
            <a:avLst/>
          </a:prstGeom>
          <a:noFill/>
        </p:spPr>
        <p:txBody>
          <a:bodyPr wrap="square" rtlCol="0">
            <a:spAutoFit/>
          </a:bodyPr>
          <a:p>
            <a:r>
              <a:rPr lang="zh-CN" altLang="en-US" sz="3600">
                <a:solidFill>
                  <a:schemeClr val="accent1">
                    <a:lumMod val="10000"/>
                  </a:schemeClr>
                </a:solidFill>
                <a:sym typeface="+mn-ea"/>
              </a:rPr>
              <a:t>几点</a:t>
            </a:r>
            <a:r>
              <a:rPr lang="en-US" altLang="zh-CN" sz="3600">
                <a:solidFill>
                  <a:schemeClr val="accent1">
                    <a:lumMod val="10000"/>
                  </a:schemeClr>
                </a:solidFill>
                <a:sym typeface="+mn-ea"/>
              </a:rPr>
              <a:t>(jǐ diǎn) is to ask for a specific time, as in “what time is it?” The general question word for </a:t>
            </a:r>
            <a:r>
              <a:rPr lang="en-US" altLang="zh-CN" sz="3600">
                <a:solidFill>
                  <a:srgbClr val="FF0000"/>
                </a:solidFill>
                <a:sym typeface="+mn-ea"/>
              </a:rPr>
              <a:t>“when”</a:t>
            </a:r>
            <a:r>
              <a:rPr lang="en-US" altLang="zh-CN" sz="3600">
                <a:solidFill>
                  <a:schemeClr val="accent1">
                    <a:lumMod val="10000"/>
                  </a:schemeClr>
                </a:solidFill>
                <a:sym typeface="+mn-ea"/>
              </a:rPr>
              <a:t> is </a:t>
            </a:r>
            <a:r>
              <a:rPr lang="zh-CN" altLang="en-US" sz="3600">
                <a:solidFill>
                  <a:schemeClr val="accent1">
                    <a:lumMod val="10000"/>
                  </a:schemeClr>
                </a:solidFill>
                <a:sym typeface="+mn-ea"/>
              </a:rPr>
              <a:t>什么时候</a:t>
            </a:r>
            <a:r>
              <a:rPr lang="en-US" altLang="zh-CN" sz="3600">
                <a:solidFill>
                  <a:schemeClr val="accent1">
                    <a:lumMod val="10000"/>
                  </a:schemeClr>
                </a:solidFill>
                <a:sym typeface="+mn-ea"/>
              </a:rPr>
              <a:t>(shén me shí hou), not </a:t>
            </a:r>
            <a:r>
              <a:rPr lang="zh-CN" altLang="en-US" sz="3600">
                <a:solidFill>
                  <a:schemeClr val="accent1">
                    <a:lumMod val="10000"/>
                  </a:schemeClr>
                </a:solidFill>
                <a:sym typeface="+mn-ea"/>
              </a:rPr>
              <a:t>什么时间</a:t>
            </a:r>
            <a:r>
              <a:rPr lang="en-US" altLang="zh-CN" sz="3600">
                <a:solidFill>
                  <a:schemeClr val="accent1">
                    <a:lumMod val="10000"/>
                  </a:schemeClr>
                </a:solidFill>
                <a:sym typeface="+mn-ea"/>
              </a:rPr>
              <a:t>(shén me shí jiān) </a:t>
            </a:r>
            <a:endParaRPr lang="en-US" altLang="zh-CN" sz="3600">
              <a:solidFill>
                <a:schemeClr val="accent1">
                  <a:lumMod val="10000"/>
                </a:schemeClr>
              </a:solidFill>
            </a:endParaRPr>
          </a:p>
          <a:p>
            <a:endParaRPr lang="en-US" altLang="zh-CN" sz="3600"/>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49275" y="552450"/>
            <a:ext cx="11093450" cy="2061210"/>
          </a:xfrm>
          <a:prstGeom prst="rect">
            <a:avLst/>
          </a:prstGeom>
          <a:noFill/>
        </p:spPr>
        <p:txBody>
          <a:bodyPr wrap="square" rtlCol="0">
            <a:spAutoFit/>
          </a:bodyPr>
          <a:p>
            <a:r>
              <a:rPr lang="en-US" altLang="zh-CN" sz="3200"/>
              <a:t>Bai Ying ai is such a capable person. She has many skills, and there is only one thing she is not able to handle.List some of the things that she can do and the only thing she cannot do based on the information given.</a:t>
            </a:r>
            <a:endParaRPr lang="en-US" altLang="zh-CN" sz="3200"/>
          </a:p>
        </p:txBody>
      </p:sp>
      <p:sp>
        <p:nvSpPr>
          <p:cNvPr id="3" name="文本框 2"/>
          <p:cNvSpPr txBox="1"/>
          <p:nvPr/>
        </p:nvSpPr>
        <p:spPr>
          <a:xfrm>
            <a:off x="728980" y="2755900"/>
            <a:ext cx="10734040" cy="521970"/>
          </a:xfrm>
          <a:prstGeom prst="rect">
            <a:avLst/>
          </a:prstGeom>
          <a:noFill/>
        </p:spPr>
        <p:txBody>
          <a:bodyPr wrap="square" rtlCol="0">
            <a:spAutoFit/>
          </a:bodyPr>
          <a:p>
            <a:r>
              <a:rPr lang="en-US" altLang="zh-CN" sz="2800"/>
              <a:t>2</a:t>
            </a:r>
            <a:r>
              <a:rPr lang="zh-CN" altLang="en-US" sz="2800"/>
              <a:t>、</a:t>
            </a:r>
            <a:r>
              <a:rPr lang="en-US" altLang="zh-CN"/>
              <a:t>                                                                     </a:t>
            </a:r>
            <a:endParaRPr lang="en-US" altLang="zh-CN"/>
          </a:p>
        </p:txBody>
      </p:sp>
      <p:pic>
        <p:nvPicPr>
          <p:cNvPr id="5" name="图片 4" descr="3649320"/>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380990" y="3216910"/>
            <a:ext cx="914400" cy="914400"/>
          </a:xfrm>
          <a:prstGeom prst="rect">
            <a:avLst/>
          </a:prstGeom>
        </p:spPr>
      </p:pic>
      <p:sp>
        <p:nvSpPr>
          <p:cNvPr id="6" name="文本框 5"/>
          <p:cNvSpPr txBox="1"/>
          <p:nvPr/>
        </p:nvSpPr>
        <p:spPr>
          <a:xfrm>
            <a:off x="8075930" y="3547745"/>
            <a:ext cx="3387090" cy="583565"/>
          </a:xfrm>
          <a:prstGeom prst="rect">
            <a:avLst/>
          </a:prstGeom>
          <a:noFill/>
        </p:spPr>
        <p:txBody>
          <a:bodyPr wrap="square" rtlCol="0">
            <a:spAutoFit/>
          </a:bodyPr>
          <a:p>
            <a:r>
              <a:rPr lang="en-US" altLang="zh-CN" sz="3200"/>
              <a:t>______________</a:t>
            </a:r>
            <a:endParaRPr lang="en-US" altLang="zh-CN" sz="3200"/>
          </a:p>
        </p:txBody>
      </p:sp>
      <p:sp>
        <p:nvSpPr>
          <p:cNvPr id="7" name="右箭头 6"/>
          <p:cNvSpPr/>
          <p:nvPr/>
        </p:nvSpPr>
        <p:spPr>
          <a:xfrm>
            <a:off x="6984365" y="3480435"/>
            <a:ext cx="715010" cy="2070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4" name="图片 3"/>
          <p:cNvPicPr>
            <a:picLocks noChangeAspect="1"/>
          </p:cNvPicPr>
          <p:nvPr/>
        </p:nvPicPr>
        <p:blipFill>
          <a:blip r:embed="rId3"/>
          <a:stretch>
            <a:fillRect/>
          </a:stretch>
        </p:blipFill>
        <p:spPr>
          <a:xfrm>
            <a:off x="2167890" y="3049270"/>
            <a:ext cx="2371090" cy="2512695"/>
          </a:xfrm>
          <a:prstGeom prst="rect">
            <a:avLst/>
          </a:prstGeom>
        </p:spPr>
      </p:pic>
    </p:spTree>
    <p:custDataLst>
      <p:tags r:id="rId4"/>
    </p:custData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49275" y="552450"/>
            <a:ext cx="11093450" cy="2061210"/>
          </a:xfrm>
          <a:prstGeom prst="rect">
            <a:avLst/>
          </a:prstGeom>
          <a:noFill/>
        </p:spPr>
        <p:txBody>
          <a:bodyPr wrap="square" rtlCol="0">
            <a:spAutoFit/>
          </a:bodyPr>
          <a:p>
            <a:r>
              <a:rPr lang="en-US" altLang="zh-CN" sz="3200"/>
              <a:t>Bai Ying ai is such a capable person. She has many skills, and there is only one thing she is not able to handle.List some of the things that she can do and the only thing she cannot do based on the information given.</a:t>
            </a:r>
            <a:endParaRPr lang="en-US" altLang="zh-CN" sz="3200"/>
          </a:p>
        </p:txBody>
      </p:sp>
      <p:sp>
        <p:nvSpPr>
          <p:cNvPr id="3" name="文本框 2"/>
          <p:cNvSpPr txBox="1"/>
          <p:nvPr/>
        </p:nvSpPr>
        <p:spPr>
          <a:xfrm>
            <a:off x="728980" y="2755900"/>
            <a:ext cx="10734040" cy="521970"/>
          </a:xfrm>
          <a:prstGeom prst="rect">
            <a:avLst/>
          </a:prstGeom>
          <a:noFill/>
        </p:spPr>
        <p:txBody>
          <a:bodyPr wrap="square" rtlCol="0">
            <a:spAutoFit/>
          </a:bodyPr>
          <a:p>
            <a:r>
              <a:rPr lang="en-US" altLang="zh-CN" sz="2800"/>
              <a:t>3</a:t>
            </a:r>
            <a:r>
              <a:rPr lang="zh-CN" altLang="en-US" sz="2800"/>
              <a:t>、</a:t>
            </a:r>
            <a:r>
              <a:rPr lang="en-US" altLang="zh-CN"/>
              <a:t>                                                                     </a:t>
            </a:r>
            <a:endParaRPr lang="en-US" altLang="zh-CN"/>
          </a:p>
        </p:txBody>
      </p:sp>
      <p:pic>
        <p:nvPicPr>
          <p:cNvPr id="5" name="图片 4" descr="3649320"/>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380990" y="3216910"/>
            <a:ext cx="914400" cy="914400"/>
          </a:xfrm>
          <a:prstGeom prst="rect">
            <a:avLst/>
          </a:prstGeom>
        </p:spPr>
      </p:pic>
      <p:sp>
        <p:nvSpPr>
          <p:cNvPr id="6" name="文本框 5"/>
          <p:cNvSpPr txBox="1"/>
          <p:nvPr/>
        </p:nvSpPr>
        <p:spPr>
          <a:xfrm>
            <a:off x="8075930" y="3547745"/>
            <a:ext cx="3387090" cy="583565"/>
          </a:xfrm>
          <a:prstGeom prst="rect">
            <a:avLst/>
          </a:prstGeom>
          <a:noFill/>
        </p:spPr>
        <p:txBody>
          <a:bodyPr wrap="square" rtlCol="0">
            <a:spAutoFit/>
          </a:bodyPr>
          <a:p>
            <a:r>
              <a:rPr lang="en-US" altLang="zh-CN" sz="3200"/>
              <a:t>______________</a:t>
            </a:r>
            <a:endParaRPr lang="en-US" altLang="zh-CN" sz="3200"/>
          </a:p>
        </p:txBody>
      </p:sp>
      <p:sp>
        <p:nvSpPr>
          <p:cNvPr id="7" name="右箭头 6"/>
          <p:cNvSpPr/>
          <p:nvPr/>
        </p:nvSpPr>
        <p:spPr>
          <a:xfrm>
            <a:off x="6984365" y="3480435"/>
            <a:ext cx="715010" cy="2070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 name="图片 7"/>
          <p:cNvPicPr>
            <a:picLocks noChangeAspect="1"/>
          </p:cNvPicPr>
          <p:nvPr/>
        </p:nvPicPr>
        <p:blipFill>
          <a:blip r:embed="rId3"/>
          <a:stretch>
            <a:fillRect/>
          </a:stretch>
        </p:blipFill>
        <p:spPr>
          <a:xfrm>
            <a:off x="2078990" y="2986405"/>
            <a:ext cx="2577465" cy="2147570"/>
          </a:xfrm>
          <a:prstGeom prst="rect">
            <a:avLst/>
          </a:prstGeom>
        </p:spPr>
      </p:pic>
    </p:spTree>
    <p:custDataLst>
      <p:tags r:id="rId4"/>
    </p:custData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49275" y="552450"/>
            <a:ext cx="11093450" cy="2061210"/>
          </a:xfrm>
          <a:prstGeom prst="rect">
            <a:avLst/>
          </a:prstGeom>
          <a:noFill/>
        </p:spPr>
        <p:txBody>
          <a:bodyPr wrap="square" rtlCol="0">
            <a:spAutoFit/>
          </a:bodyPr>
          <a:p>
            <a:r>
              <a:rPr lang="en-US" altLang="zh-CN" sz="3200"/>
              <a:t>Bai Ying ai is such a capable person. She has many skills, and there is only one thing she is not able to handle.List some of the things that she can do and the only thing she cannot do based on the information given.</a:t>
            </a:r>
            <a:endParaRPr lang="en-US" altLang="zh-CN" sz="3200"/>
          </a:p>
        </p:txBody>
      </p:sp>
      <p:sp>
        <p:nvSpPr>
          <p:cNvPr id="3" name="文本框 2"/>
          <p:cNvSpPr txBox="1"/>
          <p:nvPr/>
        </p:nvSpPr>
        <p:spPr>
          <a:xfrm>
            <a:off x="728980" y="2755900"/>
            <a:ext cx="10734040" cy="521970"/>
          </a:xfrm>
          <a:prstGeom prst="rect">
            <a:avLst/>
          </a:prstGeom>
          <a:noFill/>
        </p:spPr>
        <p:txBody>
          <a:bodyPr wrap="square" rtlCol="0">
            <a:spAutoFit/>
          </a:bodyPr>
          <a:p>
            <a:r>
              <a:rPr lang="en-US" altLang="zh-CN" sz="2800"/>
              <a:t>4</a:t>
            </a:r>
            <a:r>
              <a:rPr lang="zh-CN" altLang="en-US" sz="2800"/>
              <a:t>、</a:t>
            </a:r>
            <a:r>
              <a:rPr lang="en-US" altLang="zh-CN"/>
              <a:t>                                                                     </a:t>
            </a:r>
            <a:endParaRPr lang="en-US" altLang="zh-CN"/>
          </a:p>
        </p:txBody>
      </p:sp>
      <p:sp>
        <p:nvSpPr>
          <p:cNvPr id="6" name="文本框 5"/>
          <p:cNvSpPr txBox="1"/>
          <p:nvPr/>
        </p:nvSpPr>
        <p:spPr>
          <a:xfrm>
            <a:off x="8075930" y="3547745"/>
            <a:ext cx="3387090" cy="583565"/>
          </a:xfrm>
          <a:prstGeom prst="rect">
            <a:avLst/>
          </a:prstGeom>
          <a:noFill/>
        </p:spPr>
        <p:txBody>
          <a:bodyPr wrap="square" rtlCol="0">
            <a:spAutoFit/>
          </a:bodyPr>
          <a:p>
            <a:r>
              <a:rPr lang="en-US" altLang="zh-CN" sz="3200"/>
              <a:t>______________</a:t>
            </a:r>
            <a:endParaRPr lang="en-US" altLang="zh-CN" sz="3200"/>
          </a:p>
        </p:txBody>
      </p:sp>
      <p:sp>
        <p:nvSpPr>
          <p:cNvPr id="7" name="右箭头 6"/>
          <p:cNvSpPr/>
          <p:nvPr/>
        </p:nvSpPr>
        <p:spPr>
          <a:xfrm>
            <a:off x="6984365" y="3480435"/>
            <a:ext cx="715010" cy="2070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4" name="图片 3" descr="3633126"/>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562600" y="3216910"/>
            <a:ext cx="914400" cy="914400"/>
          </a:xfrm>
          <a:prstGeom prst="rect">
            <a:avLst/>
          </a:prstGeom>
        </p:spPr>
      </p:pic>
      <p:pic>
        <p:nvPicPr>
          <p:cNvPr id="9" name="图片 8"/>
          <p:cNvPicPr>
            <a:picLocks noChangeAspect="1"/>
          </p:cNvPicPr>
          <p:nvPr/>
        </p:nvPicPr>
        <p:blipFill>
          <a:blip r:embed="rId3"/>
          <a:stretch>
            <a:fillRect/>
          </a:stretch>
        </p:blipFill>
        <p:spPr>
          <a:xfrm>
            <a:off x="1706880" y="2769870"/>
            <a:ext cx="3192780" cy="2139315"/>
          </a:xfrm>
          <a:prstGeom prst="rect">
            <a:avLst/>
          </a:prstGeom>
        </p:spPr>
      </p:pic>
    </p:spTree>
    <p:custDataLst>
      <p:tags r:id="rId4"/>
    </p:custData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衬 衫</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眼 镜</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帽 子</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手 表</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穿</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567055" y="2398395"/>
            <a:ext cx="11057890" cy="2061210"/>
          </a:xfrm>
          <a:prstGeom prst="rect">
            <a:avLst/>
          </a:prstGeom>
          <a:noFill/>
        </p:spPr>
        <p:txBody>
          <a:bodyPr wrap="square" rtlCol="0">
            <a:spAutoFit/>
          </a:bodyPr>
          <a:p>
            <a:r>
              <a:rPr lang="en-US" altLang="zh-CN" sz="3200"/>
              <a:t>Note that the verb </a:t>
            </a:r>
            <a:r>
              <a:rPr lang="zh-CN" altLang="en-US" sz="3200"/>
              <a:t>穿</a:t>
            </a:r>
            <a:r>
              <a:rPr lang="en-US" altLang="zh-CN" sz="3200"/>
              <a:t>(chuān) can mean both “to wear” and “to put on.” However, for most accessories, </a:t>
            </a:r>
            <a:r>
              <a:rPr lang="en-US" altLang="zh-CN" sz="3200">
                <a:solidFill>
                  <a:srgbClr val="FF0000"/>
                </a:solidFill>
              </a:rPr>
              <a:t>especially those for the upper part of the body</a:t>
            </a:r>
            <a:r>
              <a:rPr lang="en-US" altLang="zh-CN" sz="3200"/>
              <a:t>, </a:t>
            </a:r>
            <a:r>
              <a:rPr lang="zh-CN" altLang="en-US" sz="3200"/>
              <a:t>戴</a:t>
            </a:r>
            <a:r>
              <a:rPr lang="en-US" altLang="zh-CN" sz="3200"/>
              <a:t>(dài) is used instead of </a:t>
            </a:r>
            <a:r>
              <a:rPr lang="zh-CN" altLang="en-US" sz="3200">
                <a:sym typeface="+mn-ea"/>
              </a:rPr>
              <a:t>穿</a:t>
            </a:r>
            <a:r>
              <a:rPr lang="en-US" altLang="zh-CN" sz="3200">
                <a:sym typeface="+mn-ea"/>
              </a:rPr>
              <a:t>(chuān)</a:t>
            </a:r>
            <a:r>
              <a:rPr lang="en-US" altLang="zh-CN" sz="3200"/>
              <a:t> </a:t>
            </a:r>
            <a:endParaRPr lang="en-US" altLang="zh-CN" sz="3200"/>
          </a:p>
        </p:txBody>
      </p:sp>
      <p:sp>
        <p:nvSpPr>
          <p:cNvPr id="2" name="文本框 1"/>
          <p:cNvSpPr txBox="1"/>
          <p:nvPr/>
        </p:nvSpPr>
        <p:spPr>
          <a:xfrm>
            <a:off x="387985" y="309880"/>
            <a:ext cx="3922395" cy="583565"/>
          </a:xfrm>
          <a:prstGeom prst="rect">
            <a:avLst/>
          </a:prstGeom>
          <a:noFill/>
        </p:spPr>
        <p:txBody>
          <a:bodyPr wrap="square" rtlCol="0">
            <a:spAutoFit/>
          </a:bodyPr>
          <a:p>
            <a:r>
              <a:rPr lang="zh-CN" altLang="en-US" sz="3200"/>
              <a:t>穿</a:t>
            </a:r>
            <a:r>
              <a:rPr lang="en-US" altLang="zh-CN" sz="3200">
                <a:sym typeface="+mn-ea"/>
              </a:rPr>
              <a:t>(chuān)</a:t>
            </a:r>
            <a:r>
              <a:rPr lang="en-US" altLang="zh-CN" sz="3200"/>
              <a:t>VS</a:t>
            </a:r>
            <a:r>
              <a:rPr lang="zh-CN" altLang="en-US" sz="3200"/>
              <a:t>戴</a:t>
            </a:r>
            <a:r>
              <a:rPr lang="en-US" altLang="zh-CN" sz="3200">
                <a:sym typeface="+mn-ea"/>
              </a:rPr>
              <a:t>(dài)</a:t>
            </a:r>
            <a:endParaRPr lang="zh-CN" altLang="en-US" sz="3200"/>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商 店</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701675" y="2199640"/>
            <a:ext cx="10611485" cy="2306955"/>
          </a:xfrm>
          <a:prstGeom prst="rect">
            <a:avLst/>
          </a:prstGeom>
          <a:noFill/>
        </p:spPr>
        <p:txBody>
          <a:bodyPr wrap="square" rtlCol="0">
            <a:spAutoFit/>
          </a:bodyPr>
          <a:p>
            <a:r>
              <a:rPr lang="en-US" altLang="zh-CN" sz="3600">
                <a:solidFill>
                  <a:schemeClr val="bg2">
                    <a:lumMod val="10000"/>
                  </a:schemeClr>
                </a:solidFill>
                <a:sym typeface="+mn-ea"/>
              </a:rPr>
              <a:t>A:</a:t>
            </a:r>
            <a:r>
              <a:rPr lang="zh-CN" altLang="en-US" sz="3600">
                <a:solidFill>
                  <a:schemeClr val="bg2">
                    <a:lumMod val="10000"/>
                  </a:schemeClr>
                </a:solidFill>
                <a:sym typeface="+mn-ea"/>
              </a:rPr>
              <a:t>您什么时候有空儿？</a:t>
            </a:r>
            <a:endParaRPr lang="zh-CN" altLang="en-US" sz="3600">
              <a:solidFill>
                <a:schemeClr val="bg2">
                  <a:lumMod val="10000"/>
                </a:schemeClr>
              </a:solidFill>
            </a:endParaRPr>
          </a:p>
          <a:p>
            <a:r>
              <a:rPr lang="zh-CN" altLang="en-US" sz="3600">
                <a:solidFill>
                  <a:schemeClr val="bg2">
                    <a:lumMod val="10000"/>
                  </a:schemeClr>
                </a:solidFill>
                <a:sym typeface="+mn-ea"/>
              </a:rPr>
              <a:t>  </a:t>
            </a:r>
            <a:endParaRPr lang="en-US" altLang="zh-CN" sz="3600">
              <a:solidFill>
                <a:schemeClr val="bg2">
                  <a:lumMod val="10000"/>
                </a:schemeClr>
              </a:solidFill>
            </a:endParaRPr>
          </a:p>
          <a:p>
            <a:r>
              <a:rPr lang="en-US" altLang="zh-CN" sz="3600">
                <a:solidFill>
                  <a:schemeClr val="bg2">
                    <a:lumMod val="10000"/>
                  </a:schemeClr>
                </a:solidFill>
                <a:sym typeface="+mn-ea"/>
              </a:rPr>
              <a:t>B:</a:t>
            </a:r>
            <a:r>
              <a:rPr lang="zh-CN" altLang="en-US" sz="3600">
                <a:solidFill>
                  <a:schemeClr val="bg2">
                    <a:lumMod val="10000"/>
                  </a:schemeClr>
                </a:solidFill>
                <a:sym typeface="+mn-ea"/>
              </a:rPr>
              <a:t>明天四点以后有空儿。</a:t>
            </a:r>
            <a:endParaRPr lang="zh-CN" altLang="en-US" sz="3600">
              <a:solidFill>
                <a:schemeClr val="bg2">
                  <a:lumMod val="10000"/>
                </a:schemeClr>
              </a:solidFill>
            </a:endParaRPr>
          </a:p>
          <a:p>
            <a:endParaRPr lang="en-US" altLang="zh-CN" sz="3600"/>
          </a:p>
        </p:txBody>
      </p:sp>
      <p:pic>
        <p:nvPicPr>
          <p:cNvPr id="2" name="图片 1"/>
          <p:cNvPicPr>
            <a:picLocks noChangeAspect="1"/>
          </p:cNvPicPr>
          <p:nvPr/>
        </p:nvPicPr>
        <p:blipFill>
          <a:blip r:embed="rId1"/>
          <a:srcRect b="4574"/>
          <a:stretch>
            <a:fillRect/>
          </a:stretch>
        </p:blipFill>
        <p:spPr>
          <a:xfrm>
            <a:off x="7048500" y="3240405"/>
            <a:ext cx="4041140" cy="2940685"/>
          </a:xfrm>
          <a:prstGeom prst="rect">
            <a:avLst/>
          </a:prstGeom>
        </p:spPr>
      </p:pic>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衣 服</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zh-CN" altLang="en-US" sz="9600"/>
              <a:t>售货员</a:t>
            </a:r>
            <a:endParaRPr lang="zh-CN" altLang="en-US" sz="9600"/>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zh-CN" altLang="en-US" sz="9600">
                <a:solidFill>
                  <a:schemeClr val="accent1">
                    <a:lumMod val="10000"/>
                  </a:schemeClr>
                </a:solidFill>
                <a:sym typeface="+mn-ea"/>
              </a:rPr>
              <a:t>买东西</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956435" y="4572000"/>
            <a:ext cx="9164320" cy="1568450"/>
          </a:xfrm>
          <a:prstGeom prst="rect">
            <a:avLst/>
          </a:prstGeom>
          <a:noFill/>
        </p:spPr>
        <p:txBody>
          <a:bodyPr wrap="square" rtlCol="0">
            <a:spAutoFit/>
          </a:bodyPr>
          <a:p>
            <a:r>
              <a:rPr lang="zh-CN" altLang="en-US" sz="3200"/>
              <a:t>大家去商店买东西。</a:t>
            </a:r>
            <a:endParaRPr lang="zh-CN" altLang="en-US" sz="3200"/>
          </a:p>
          <a:p>
            <a:r>
              <a:rPr lang="zh-CN" altLang="en-US" sz="3200"/>
              <a:t>dà jiā qù shāng diàn mǎi dōng x</a:t>
            </a:r>
            <a:r>
              <a:rPr lang="en-US" altLang="zh-CN" sz="3200"/>
              <a:t>i.</a:t>
            </a:r>
            <a:endParaRPr lang="en-US" altLang="zh-CN" sz="3200"/>
          </a:p>
          <a:p>
            <a:r>
              <a:rPr lang="zh-CN" altLang="en-US" sz="3200"/>
              <a:t>Everyone goes to the store to buy things. </a:t>
            </a:r>
            <a:endParaRPr lang="zh-CN" altLang="en-US" sz="3200"/>
          </a:p>
        </p:txBody>
      </p:sp>
      <p:pic>
        <p:nvPicPr>
          <p:cNvPr id="7" name="图片 6"/>
          <p:cNvPicPr>
            <a:picLocks noChangeAspect="1"/>
          </p:cNvPicPr>
          <p:nvPr/>
        </p:nvPicPr>
        <p:blipFill>
          <a:blip r:embed="rId1"/>
          <a:stretch>
            <a:fillRect/>
          </a:stretch>
        </p:blipFill>
        <p:spPr>
          <a:xfrm>
            <a:off x="1885950" y="441325"/>
            <a:ext cx="8667115" cy="4130675"/>
          </a:xfrm>
          <a:prstGeom prst="rect">
            <a:avLst/>
          </a:prstGeom>
        </p:spPr>
      </p:pic>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双</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裙 子</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裤 子</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366395" y="2152015"/>
            <a:ext cx="11731625" cy="2553335"/>
          </a:xfrm>
          <a:prstGeom prst="rect">
            <a:avLst/>
          </a:prstGeom>
          <a:noFill/>
        </p:spPr>
        <p:txBody>
          <a:bodyPr wrap="square" rtlCol="0">
            <a:spAutoFit/>
          </a:bodyPr>
          <a:p>
            <a:r>
              <a:rPr lang="en-US" altLang="zh-CN" sz="3200"/>
              <a:t>In Chinese, a pair of pants is just one single piece of clothing. Hence </a:t>
            </a:r>
            <a:r>
              <a:rPr lang="zh-CN" altLang="en-US" sz="3200"/>
              <a:t>一条裤子</a:t>
            </a:r>
            <a:r>
              <a:rPr lang="en-US" altLang="zh-CN" sz="3200"/>
              <a:t>(yì tiáo kù zi, literally, a trouser) instead of </a:t>
            </a:r>
            <a:r>
              <a:rPr lang="zh-CN" altLang="en-US" sz="3200">
                <a:solidFill>
                  <a:srgbClr val="FF0000"/>
                </a:solidFill>
              </a:rPr>
              <a:t>一双裤子</a:t>
            </a:r>
            <a:r>
              <a:rPr lang="en-US" altLang="zh-CN" sz="3200">
                <a:solidFill>
                  <a:srgbClr val="FF0000"/>
                </a:solidFill>
              </a:rPr>
              <a:t>(yì shuāng kù zi, </a:t>
            </a:r>
            <a:r>
              <a:rPr lang="en-US" altLang="zh-CN" sz="3200">
                <a:solidFill>
                  <a:srgbClr val="FF0000"/>
                </a:solidFill>
                <a:sym typeface="+mn-ea"/>
              </a:rPr>
              <a:t>a pair of trousers</a:t>
            </a:r>
            <a:r>
              <a:rPr lang="en-US" altLang="zh-CN" sz="3200">
                <a:solidFill>
                  <a:srgbClr val="FF0000"/>
                </a:solidFill>
              </a:rPr>
              <a:t>)(X)</a:t>
            </a:r>
            <a:endParaRPr lang="en-US" altLang="zh-CN" sz="3200"/>
          </a:p>
          <a:p>
            <a:endParaRPr lang="en-US" altLang="zh-CN" sz="3200"/>
          </a:p>
          <a:p>
            <a:r>
              <a:rPr lang="en-US" altLang="zh-CN" sz="3200"/>
              <a:t> </a:t>
            </a:r>
            <a:endParaRPr lang="en-US" altLang="zh-CN" sz="3200"/>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钱</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块</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129020" y="1786890"/>
            <a:ext cx="456311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年 级</a:t>
            </a:r>
            <a:endParaRPr lang="zh-CN" altLang="en-US" sz="9600"/>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百</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毛</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分</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01930" y="281940"/>
            <a:ext cx="5212715" cy="583565"/>
          </a:xfrm>
          <a:prstGeom prst="rect">
            <a:avLst/>
          </a:prstGeom>
          <a:noFill/>
        </p:spPr>
        <p:txBody>
          <a:bodyPr wrap="square" rtlCol="0">
            <a:spAutoFit/>
          </a:bodyPr>
          <a:p>
            <a:r>
              <a:rPr lang="en-US" altLang="zh-CN" sz="3200"/>
              <a:t>Amounts of Money</a:t>
            </a:r>
            <a:endParaRPr lang="en-US" altLang="zh-CN" sz="3200"/>
          </a:p>
        </p:txBody>
      </p:sp>
      <p:sp>
        <p:nvSpPr>
          <p:cNvPr id="9" name="文本框 8"/>
          <p:cNvSpPr txBox="1"/>
          <p:nvPr/>
        </p:nvSpPr>
        <p:spPr>
          <a:xfrm>
            <a:off x="385445" y="1413510"/>
            <a:ext cx="11421110" cy="4030980"/>
          </a:xfrm>
          <a:prstGeom prst="rect">
            <a:avLst/>
          </a:prstGeom>
          <a:noFill/>
        </p:spPr>
        <p:txBody>
          <a:bodyPr wrap="square" rtlCol="0">
            <a:spAutoFit/>
          </a:bodyPr>
          <a:p>
            <a:r>
              <a:rPr lang="en-US" altLang="zh-CN" sz="3200"/>
              <a:t>1.$8.55  </a:t>
            </a:r>
            <a:r>
              <a:rPr lang="zh-CN" altLang="en-US" sz="3200"/>
              <a:t>八块五毛五</a:t>
            </a:r>
            <a:r>
              <a:rPr lang="en-US" altLang="zh-CN" sz="3200"/>
              <a:t>(</a:t>
            </a:r>
            <a:r>
              <a:rPr lang="zh-CN" altLang="en-US" sz="3200"/>
              <a:t>分</a:t>
            </a:r>
            <a:r>
              <a:rPr lang="en-US" altLang="zh-CN" sz="3200"/>
              <a:t>)(</a:t>
            </a:r>
            <a:r>
              <a:rPr lang="zh-CN" altLang="en-US" sz="3200"/>
              <a:t>钱）</a:t>
            </a:r>
            <a:endParaRPr lang="zh-CN" altLang="en-US" sz="3200"/>
          </a:p>
          <a:p>
            <a:r>
              <a:rPr lang="zh-CN" altLang="en-US" sz="3200"/>
              <a:t>             </a:t>
            </a:r>
            <a:endParaRPr lang="zh-CN" altLang="en-US" sz="3200"/>
          </a:p>
          <a:p>
            <a:endParaRPr lang="zh-CN" altLang="en-US" sz="3200"/>
          </a:p>
          <a:p>
            <a:r>
              <a:rPr lang="en-US" altLang="zh-CN" sz="3200"/>
              <a:t>2.</a:t>
            </a:r>
            <a:r>
              <a:rPr lang="en-US" altLang="zh-CN" sz="3200">
                <a:sym typeface="+mn-ea"/>
              </a:rPr>
              <a:t>$15.30 </a:t>
            </a:r>
            <a:r>
              <a:rPr lang="zh-CN" altLang="en-US" sz="3200">
                <a:sym typeface="+mn-ea"/>
              </a:rPr>
              <a:t>十五块三</a:t>
            </a:r>
            <a:r>
              <a:rPr lang="en-US" altLang="zh-CN" sz="3200">
                <a:sym typeface="+mn-ea"/>
              </a:rPr>
              <a:t>(</a:t>
            </a:r>
            <a:r>
              <a:rPr lang="zh-CN" altLang="en-US" sz="3200">
                <a:sym typeface="+mn-ea"/>
              </a:rPr>
              <a:t>毛</a:t>
            </a:r>
            <a:r>
              <a:rPr lang="en-US" altLang="zh-CN" sz="3200">
                <a:sym typeface="+mn-ea"/>
              </a:rPr>
              <a:t>)(</a:t>
            </a:r>
            <a:r>
              <a:rPr lang="zh-CN" altLang="en-US" sz="3200">
                <a:sym typeface="+mn-ea"/>
              </a:rPr>
              <a:t>钱</a:t>
            </a:r>
            <a:r>
              <a:rPr lang="en-US" altLang="zh-CN" sz="3200">
                <a:sym typeface="+mn-ea"/>
              </a:rPr>
              <a:t>)</a:t>
            </a:r>
            <a:endParaRPr lang="en-US" altLang="zh-CN" sz="3200">
              <a:sym typeface="+mn-ea"/>
            </a:endParaRPr>
          </a:p>
          <a:p>
            <a:r>
              <a:rPr lang="zh-CN" altLang="en-US" sz="3200">
                <a:sym typeface="+mn-ea"/>
              </a:rPr>
              <a:t>               </a:t>
            </a:r>
            <a:endParaRPr lang="zh-CN" altLang="en-US" sz="3200">
              <a:sym typeface="+mn-ea"/>
            </a:endParaRPr>
          </a:p>
          <a:p>
            <a:endParaRPr lang="zh-CN" altLang="en-US" sz="3200">
              <a:sym typeface="+mn-ea"/>
            </a:endParaRPr>
          </a:p>
          <a:p>
            <a:r>
              <a:rPr lang="en-US" altLang="zh-CN" sz="3200">
                <a:sym typeface="+mn-ea"/>
              </a:rPr>
              <a:t>3.</a:t>
            </a:r>
            <a:r>
              <a:rPr lang="en-US" altLang="zh-CN" sz="3200">
                <a:sym typeface="+mn-ea"/>
              </a:rPr>
              <a:t>$103   </a:t>
            </a:r>
            <a:r>
              <a:rPr lang="zh-CN" altLang="en-US" sz="3200">
                <a:sym typeface="+mn-ea"/>
              </a:rPr>
              <a:t>一百零三块</a:t>
            </a:r>
            <a:r>
              <a:rPr lang="en-US" altLang="zh-CN" sz="3200">
                <a:sym typeface="+mn-ea"/>
              </a:rPr>
              <a:t>(</a:t>
            </a:r>
            <a:r>
              <a:rPr lang="zh-CN" altLang="en-US" sz="3200">
                <a:sym typeface="+mn-ea"/>
              </a:rPr>
              <a:t>钱</a:t>
            </a:r>
            <a:r>
              <a:rPr lang="en-US" altLang="zh-CN" sz="3200">
                <a:sym typeface="+mn-ea"/>
              </a:rPr>
              <a:t>)</a:t>
            </a:r>
            <a:endParaRPr lang="en-US" altLang="zh-CN" sz="3200">
              <a:sym typeface="+mn-ea"/>
            </a:endParaRPr>
          </a:p>
          <a:p>
            <a:r>
              <a:rPr lang="en-US" altLang="zh-CN" sz="3200">
                <a:sym typeface="+mn-ea"/>
              </a:rPr>
              <a:t>             </a:t>
            </a:r>
            <a:endParaRPr lang="en-US" altLang="zh-CN" sz="3200">
              <a:sym typeface="+mn-ea"/>
            </a:endParaRP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01930" y="281940"/>
            <a:ext cx="5212715" cy="583565"/>
          </a:xfrm>
          <a:prstGeom prst="rect">
            <a:avLst/>
          </a:prstGeom>
          <a:noFill/>
        </p:spPr>
        <p:txBody>
          <a:bodyPr wrap="square" rtlCol="0">
            <a:spAutoFit/>
          </a:bodyPr>
          <a:p>
            <a:r>
              <a:rPr lang="en-US" altLang="zh-CN" sz="3200"/>
              <a:t>Amounts of Money</a:t>
            </a:r>
            <a:endParaRPr lang="en-US" altLang="zh-CN" sz="3200"/>
          </a:p>
        </p:txBody>
      </p:sp>
      <p:sp>
        <p:nvSpPr>
          <p:cNvPr id="9" name="文本框 8"/>
          <p:cNvSpPr txBox="1"/>
          <p:nvPr/>
        </p:nvSpPr>
        <p:spPr>
          <a:xfrm>
            <a:off x="385445" y="1413510"/>
            <a:ext cx="11421110" cy="3046095"/>
          </a:xfrm>
          <a:prstGeom prst="rect">
            <a:avLst/>
          </a:prstGeom>
          <a:noFill/>
        </p:spPr>
        <p:txBody>
          <a:bodyPr wrap="square" rtlCol="0">
            <a:spAutoFit/>
          </a:bodyPr>
          <a:p>
            <a:r>
              <a:rPr lang="en-US" altLang="zh-CN" sz="3200"/>
              <a:t>4.$100.30 </a:t>
            </a:r>
            <a:r>
              <a:rPr lang="zh-CN" altLang="en-US" sz="3200"/>
              <a:t>一百块零三毛</a:t>
            </a:r>
            <a:r>
              <a:rPr lang="en-US" altLang="zh-CN" sz="3200"/>
              <a:t>(</a:t>
            </a:r>
            <a:r>
              <a:rPr lang="zh-CN" altLang="en-US" sz="3200"/>
              <a:t>钱</a:t>
            </a:r>
            <a:r>
              <a:rPr lang="en-US" altLang="zh-CN" sz="3200"/>
              <a:t>)</a:t>
            </a:r>
            <a:endParaRPr lang="zh-CN" altLang="en-US" sz="3200"/>
          </a:p>
          <a:p>
            <a:r>
              <a:rPr lang="zh-CN" altLang="en-US" sz="3200"/>
              <a:t>                 </a:t>
            </a:r>
            <a:endParaRPr lang="zh-CN" altLang="en-US" sz="3200"/>
          </a:p>
          <a:p>
            <a:endParaRPr lang="zh-CN" altLang="en-US" sz="3200"/>
          </a:p>
          <a:p>
            <a:r>
              <a:rPr lang="en-US" altLang="zh-CN" sz="3200"/>
              <a:t>5.</a:t>
            </a:r>
            <a:r>
              <a:rPr lang="en-US" altLang="zh-CN" sz="3200">
                <a:sym typeface="+mn-ea"/>
              </a:rPr>
              <a:t>$100.03 </a:t>
            </a:r>
            <a:r>
              <a:rPr lang="zh-CN" altLang="en-US" sz="3200">
                <a:sym typeface="+mn-ea"/>
              </a:rPr>
              <a:t>一百块零三分</a:t>
            </a:r>
            <a:r>
              <a:rPr lang="en-US" altLang="zh-CN" sz="3200">
                <a:sym typeface="+mn-ea"/>
              </a:rPr>
              <a:t>(</a:t>
            </a:r>
            <a:r>
              <a:rPr lang="zh-CN" altLang="en-US" sz="3200">
                <a:sym typeface="+mn-ea"/>
              </a:rPr>
              <a:t>钱</a:t>
            </a:r>
            <a:r>
              <a:rPr lang="en-US" altLang="zh-CN" sz="3200">
                <a:sym typeface="+mn-ea"/>
              </a:rPr>
              <a:t>)</a:t>
            </a:r>
            <a:endParaRPr lang="en-US" altLang="zh-CN" sz="3200">
              <a:sym typeface="+mn-ea"/>
            </a:endParaRPr>
          </a:p>
          <a:p>
            <a:r>
              <a:rPr lang="zh-CN" altLang="en-US" sz="3200">
                <a:sym typeface="+mn-ea"/>
              </a:rPr>
              <a:t>                 </a:t>
            </a:r>
            <a:endParaRPr lang="zh-CN" altLang="en-US" sz="3200">
              <a:sym typeface="+mn-ea"/>
            </a:endParaRPr>
          </a:p>
          <a:p>
            <a:endParaRPr lang="en-US" altLang="zh-CN" sz="3200">
              <a:sym typeface="+mn-ea"/>
            </a:endParaRPr>
          </a:p>
        </p:txBody>
      </p:sp>
      <p:sp>
        <p:nvSpPr>
          <p:cNvPr id="4" name="文本框 3"/>
          <p:cNvSpPr txBox="1"/>
          <p:nvPr/>
        </p:nvSpPr>
        <p:spPr>
          <a:xfrm>
            <a:off x="264160" y="4731385"/>
            <a:ext cx="11542395" cy="953135"/>
          </a:xfrm>
          <a:prstGeom prst="rect">
            <a:avLst/>
          </a:prstGeom>
          <a:noFill/>
        </p:spPr>
        <p:txBody>
          <a:bodyPr wrap="square" rtlCol="0">
            <a:spAutoFit/>
          </a:bodyPr>
          <a:p>
            <a:r>
              <a:rPr lang="en-US" altLang="zh-CN" sz="2800"/>
              <a:t>To avoid ambiguity,</a:t>
            </a:r>
            <a:r>
              <a:rPr lang="zh-CN" altLang="en-US" sz="2800"/>
              <a:t>毛（</a:t>
            </a:r>
            <a:r>
              <a:rPr lang="zh-CN" altLang="en-US" sz="2800">
                <a:sym typeface="+mn-ea"/>
              </a:rPr>
              <a:t>máo</a:t>
            </a:r>
            <a:r>
              <a:rPr lang="zh-CN" altLang="en-US" sz="2800"/>
              <a:t>）</a:t>
            </a:r>
            <a:r>
              <a:rPr lang="en-US" altLang="zh-CN" sz="2800"/>
              <a:t>and </a:t>
            </a:r>
            <a:r>
              <a:rPr lang="zh-CN" altLang="en-US" sz="2800"/>
              <a:t>分（</a:t>
            </a:r>
            <a:r>
              <a:rPr lang="zh-CN" altLang="en-US" sz="2800">
                <a:sym typeface="+mn-ea"/>
              </a:rPr>
              <a:t>fēn</a:t>
            </a:r>
            <a:r>
              <a:rPr lang="zh-CN" altLang="en-US" sz="2800"/>
              <a:t>）</a:t>
            </a:r>
            <a:r>
              <a:rPr lang="en-US" altLang="zh-CN" sz="2800"/>
              <a:t>cannot be omitted in (4) or (5)</a:t>
            </a:r>
            <a:endParaRPr lang="zh-CN" altLang="en-US" sz="2800"/>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875030" y="2148840"/>
            <a:ext cx="9832340" cy="2061210"/>
          </a:xfrm>
          <a:prstGeom prst="rect">
            <a:avLst/>
          </a:prstGeom>
          <a:noFill/>
        </p:spPr>
        <p:txBody>
          <a:bodyPr wrap="square" rtlCol="0">
            <a:spAutoFit/>
          </a:bodyPr>
          <a:p>
            <a:r>
              <a:rPr lang="en-US" altLang="zh-CN" sz="3200"/>
              <a:t>A:</a:t>
            </a:r>
            <a:r>
              <a:rPr lang="zh-CN" altLang="en-US" sz="3200"/>
              <a:t>这些东西一共多少钱？</a:t>
            </a:r>
            <a:endParaRPr lang="zh-CN" altLang="en-US" sz="3200"/>
          </a:p>
          <a:p>
            <a:r>
              <a:rPr lang="zh-CN" altLang="en-US" sz="3200"/>
              <a:t>    </a:t>
            </a:r>
            <a:endParaRPr lang="en-US" altLang="zh-CN" sz="3200"/>
          </a:p>
          <a:p>
            <a:r>
              <a:rPr lang="en-US" altLang="zh-CN" sz="3200"/>
              <a:t>B:</a:t>
            </a:r>
            <a:r>
              <a:rPr lang="zh-CN" altLang="en-US" sz="3200"/>
              <a:t>一共九十二块三毛七分。</a:t>
            </a:r>
            <a:endParaRPr lang="en-US" altLang="zh-CN" sz="3200"/>
          </a:p>
          <a:p>
            <a:r>
              <a:rPr lang="en-US" altLang="zh-CN" sz="3200"/>
              <a:t>  </a:t>
            </a:r>
            <a:endParaRPr lang="en-US" altLang="zh-CN" sz="3200"/>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件</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袜 子</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找</a:t>
            </a:r>
            <a:r>
              <a:rPr lang="en-US" altLang="zh-CN" sz="9600">
                <a:solidFill>
                  <a:schemeClr val="accent1">
                    <a:lumMod val="10000"/>
                  </a:schemeClr>
                </a:solidFill>
                <a:sym typeface="+mn-ea"/>
              </a:rPr>
              <a:t>(</a:t>
            </a:r>
            <a:r>
              <a:rPr lang="zh-CN" altLang="en-US" sz="9600">
                <a:solidFill>
                  <a:schemeClr val="accent1">
                    <a:lumMod val="10000"/>
                  </a:schemeClr>
                </a:solidFill>
                <a:sym typeface="+mn-ea"/>
              </a:rPr>
              <a:t>钱</a:t>
            </a:r>
            <a:r>
              <a:rPr lang="en-US" altLang="zh-CN" sz="9600">
                <a:solidFill>
                  <a:schemeClr val="accent1">
                    <a:lumMod val="10000"/>
                  </a:schemeClr>
                </a:solidFill>
                <a:sym typeface="+mn-ea"/>
              </a:rPr>
              <a:t>)</a:t>
            </a:r>
            <a:endParaRPr lang="en-US" altLang="zh-CN"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黑</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76200"/>
            <a:ext cx="12351385" cy="6946265"/>
          </a:xfrm>
          <a:prstGeom prst="rect">
            <a:avLst/>
          </a:prstGeom>
        </p:spPr>
      </p:pic>
      <p:sp>
        <p:nvSpPr>
          <p:cNvPr id="3" name="文本框 2"/>
          <p:cNvSpPr txBox="1"/>
          <p:nvPr/>
        </p:nvSpPr>
        <p:spPr>
          <a:xfrm>
            <a:off x="6129020" y="1786890"/>
            <a:ext cx="456311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喂</a:t>
            </a:r>
            <a:endParaRPr lang="zh-CN" altLang="en-US" sz="9600"/>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多 少</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便 宜</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528320" y="421640"/>
            <a:ext cx="11083290" cy="4523105"/>
          </a:xfrm>
          <a:prstGeom prst="rect">
            <a:avLst/>
          </a:prstGeom>
          <a:noFill/>
        </p:spPr>
        <p:txBody>
          <a:bodyPr wrap="square" rtlCol="0">
            <a:spAutoFit/>
          </a:bodyPr>
          <a:p>
            <a:endParaRPr lang="en-US" altLang="zh-CN" sz="3200"/>
          </a:p>
          <a:p>
            <a:endParaRPr lang="en-US" altLang="zh-CN" sz="3200"/>
          </a:p>
          <a:p>
            <a:r>
              <a:rPr lang="en-US" altLang="zh-CN" sz="3200"/>
              <a:t>The character </a:t>
            </a:r>
            <a:r>
              <a:rPr lang="zh-CN" altLang="en-US" sz="3200"/>
              <a:t>便 </a:t>
            </a:r>
            <a:r>
              <a:rPr lang="en-US" altLang="zh-CN" sz="3200"/>
              <a:t>in </a:t>
            </a:r>
            <a:r>
              <a:rPr lang="zh-CN" altLang="en-US" sz="3200"/>
              <a:t>便宜</a:t>
            </a:r>
            <a:r>
              <a:rPr lang="en-US" altLang="zh-CN" sz="3200"/>
              <a:t>(pián yi, inexpensive) is pronounced “</a:t>
            </a:r>
            <a:r>
              <a:rPr lang="en-US" altLang="zh-CN" sz="3200">
                <a:sym typeface="+mn-ea"/>
              </a:rPr>
              <a:t>pián</a:t>
            </a:r>
            <a:r>
              <a:rPr lang="en-US" altLang="zh-CN" sz="3200"/>
              <a:t>” But in </a:t>
            </a:r>
            <a:r>
              <a:rPr lang="zh-CN" altLang="en-US" sz="3200"/>
              <a:t>方便</a:t>
            </a:r>
            <a:r>
              <a:rPr lang="en-US" altLang="zh-CN" sz="3200"/>
              <a:t>(fāng biàn, convenient) the same character is pronounced “” It is not uncommon in Chinese for the same character to be pronounced differently and carry different meanings. Other examples include:</a:t>
            </a:r>
            <a:r>
              <a:rPr lang="zh-CN" altLang="en-US" sz="3200"/>
              <a:t>乐</a:t>
            </a:r>
            <a:r>
              <a:rPr lang="en-US" altLang="zh-CN" sz="3200"/>
              <a:t>(yuè/lè)in </a:t>
            </a:r>
            <a:r>
              <a:rPr lang="zh-CN" altLang="en-US" sz="3200"/>
              <a:t>音乐</a:t>
            </a:r>
            <a:r>
              <a:rPr lang="en-US" altLang="zh-CN" sz="3200"/>
              <a:t>(yīn yuè,music),</a:t>
            </a:r>
            <a:r>
              <a:rPr lang="zh-CN" altLang="en-US" sz="3200"/>
              <a:t>可乐</a:t>
            </a:r>
            <a:r>
              <a:rPr lang="en-US" altLang="zh-CN" sz="3200"/>
              <a:t>(kě lè ,cola); and </a:t>
            </a:r>
            <a:r>
              <a:rPr lang="zh-CN" altLang="en-US" sz="3200"/>
              <a:t>觉</a:t>
            </a:r>
            <a:r>
              <a:rPr lang="en-US" altLang="zh-CN" sz="3200"/>
              <a:t>(jué/jiào) in </a:t>
            </a:r>
            <a:r>
              <a:rPr lang="zh-CN" altLang="en-US" sz="3200"/>
              <a:t>觉得</a:t>
            </a:r>
            <a:r>
              <a:rPr lang="en-US" altLang="zh-CN" sz="3200"/>
              <a:t>(</a:t>
            </a:r>
            <a:r>
              <a:rPr lang="en-US" altLang="zh-CN" sz="3200">
                <a:sym typeface="+mn-ea"/>
              </a:rPr>
              <a:t>juéde,to feel</a:t>
            </a:r>
            <a:r>
              <a:rPr lang="en-US" altLang="zh-CN" sz="3200"/>
              <a:t>) and </a:t>
            </a:r>
            <a:r>
              <a:rPr lang="zh-CN" altLang="en-US" sz="3200"/>
              <a:t>睡觉</a:t>
            </a:r>
            <a:r>
              <a:rPr lang="en-US" altLang="zh-CN" sz="3200"/>
              <a:t>(shuì jiào,to sleep)</a:t>
            </a:r>
            <a:r>
              <a:rPr lang="en-US" altLang="zh-CN" sz="3200"/>
              <a:t> </a:t>
            </a:r>
            <a:endParaRPr lang="en-US" altLang="zh-CN" sz="3200"/>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条</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一 共</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鞋</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zh-CN" altLang="en-US" sz="9600">
                <a:solidFill>
                  <a:schemeClr val="accent1">
                    <a:lumMod val="10000"/>
                  </a:schemeClr>
                </a:solidFill>
                <a:sym typeface="+mn-ea"/>
              </a:rPr>
              <a:t>咖啡色</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4812030" y="2154555"/>
            <a:ext cx="6303645" cy="1568450"/>
          </a:xfrm>
          <a:prstGeom prst="rect">
            <a:avLst/>
          </a:prstGeom>
          <a:noFill/>
        </p:spPr>
        <p:txBody>
          <a:bodyPr wrap="square" rtlCol="0">
            <a:spAutoFit/>
          </a:bodyPr>
          <a:p>
            <a:r>
              <a:rPr lang="zh-CN" altLang="en-US" sz="9600">
                <a:solidFill>
                  <a:schemeClr val="accent1">
                    <a:lumMod val="10000"/>
                  </a:schemeClr>
                </a:solidFill>
                <a:sym typeface="+mn-ea"/>
              </a:rPr>
              <a:t>如果</a:t>
            </a:r>
            <a:r>
              <a:rPr lang="en-US" altLang="zh-CN" sz="9600">
                <a:solidFill>
                  <a:schemeClr val="accent1">
                    <a:lumMod val="10000"/>
                  </a:schemeClr>
                </a:solidFill>
                <a:sym typeface="+mn-ea"/>
              </a:rPr>
              <a:t>...</a:t>
            </a:r>
            <a:r>
              <a:rPr lang="zh-CN" altLang="en-US" sz="9600">
                <a:solidFill>
                  <a:schemeClr val="accent1">
                    <a:lumMod val="10000"/>
                  </a:schemeClr>
                </a:solidFill>
                <a:sym typeface="+mn-ea"/>
              </a:rPr>
              <a:t>的话</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967740" y="2075180"/>
            <a:ext cx="10123805" cy="3046095"/>
          </a:xfrm>
          <a:prstGeom prst="rect">
            <a:avLst/>
          </a:prstGeom>
          <a:noFill/>
        </p:spPr>
        <p:txBody>
          <a:bodyPr wrap="square" rtlCol="0">
            <a:spAutoFit/>
          </a:bodyPr>
          <a:p>
            <a:r>
              <a:rPr lang="en-US" altLang="zh-CN" sz="3200"/>
              <a:t>1</a:t>
            </a:r>
            <a:r>
              <a:rPr lang="zh-CN" altLang="en-US" sz="3200"/>
              <a:t>、</a:t>
            </a:r>
            <a:r>
              <a:rPr lang="zh-CN" altLang="en-US" sz="3200">
                <a:sym typeface="+mn-ea"/>
              </a:rPr>
              <a:t>如果长短合适的话，我就买。</a:t>
            </a:r>
            <a:endParaRPr lang="zh-CN" altLang="en-US" sz="3200">
              <a:sym typeface="+mn-ea"/>
            </a:endParaRPr>
          </a:p>
          <a:p>
            <a:r>
              <a:rPr lang="zh-CN" altLang="en-US" sz="3200">
                <a:sym typeface="+mn-ea"/>
              </a:rPr>
              <a:t>     </a:t>
            </a:r>
            <a:endParaRPr lang="en-US" altLang="zh-CN" sz="3200"/>
          </a:p>
          <a:p>
            <a:r>
              <a:rPr lang="en-US" altLang="zh-CN" sz="3200"/>
              <a:t>2</a:t>
            </a:r>
            <a:r>
              <a:rPr lang="zh-CN" altLang="en-US" sz="3200"/>
              <a:t>、如果我有很多钱的话，我要买很多衣服。</a:t>
            </a:r>
            <a:endParaRPr lang="zh-CN" altLang="en-US" sz="3200"/>
          </a:p>
          <a:p>
            <a:r>
              <a:rPr lang="zh-CN" altLang="en-US" sz="3200"/>
              <a:t>      </a:t>
            </a:r>
            <a:endParaRPr lang="en-US" altLang="zh-CN" sz="3200"/>
          </a:p>
          <a:p>
            <a:r>
              <a:rPr lang="en-US" altLang="zh-CN" sz="3200"/>
              <a:t>3</a:t>
            </a:r>
            <a:r>
              <a:rPr lang="zh-CN" altLang="en-US" sz="3200"/>
              <a:t>、如果我是你的话，我不会买那条裤子。</a:t>
            </a:r>
            <a:endParaRPr lang="zh-CN" altLang="en-US" sz="3200"/>
          </a:p>
          <a:p>
            <a:r>
              <a:rPr lang="zh-CN" altLang="en-US" sz="3200"/>
              <a:t>     </a:t>
            </a:r>
            <a:endParaRPr lang="zh-CN" altLang="en-US" sz="3200"/>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紫</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129020" y="1786890"/>
            <a:ext cx="456311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课</a:t>
            </a:r>
            <a:endParaRPr lang="zh-CN" altLang="en-US" sz="9600"/>
          </a:p>
        </p:txBody>
      </p: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颜 色</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绿</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黄</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红</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蓝</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橙</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不 用</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试</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号</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长 短</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560070" y="1550670"/>
            <a:ext cx="11402060" cy="3415030"/>
          </a:xfrm>
          <a:prstGeom prst="rect">
            <a:avLst/>
          </a:prstGeom>
          <a:noFill/>
        </p:spPr>
        <p:txBody>
          <a:bodyPr wrap="square" rtlCol="0">
            <a:spAutoFit/>
          </a:bodyPr>
          <a:p>
            <a:r>
              <a:rPr lang="en-US" altLang="zh-CN" sz="3600">
                <a:solidFill>
                  <a:schemeClr val="accent1">
                    <a:lumMod val="10000"/>
                  </a:schemeClr>
                </a:solidFill>
                <a:sym typeface="+mn-ea"/>
              </a:rPr>
              <a:t>The measure word for academic courses is </a:t>
            </a:r>
            <a:r>
              <a:rPr lang="zh-CN" altLang="en-US" sz="3600">
                <a:solidFill>
                  <a:schemeClr val="accent1">
                    <a:lumMod val="10000"/>
                  </a:schemeClr>
                </a:solidFill>
                <a:sym typeface="+mn-ea"/>
              </a:rPr>
              <a:t>门</a:t>
            </a:r>
            <a:r>
              <a:rPr lang="en-US" altLang="zh-CN" sz="3600">
                <a:solidFill>
                  <a:schemeClr val="accent1">
                    <a:lumMod val="10000"/>
                  </a:schemeClr>
                </a:solidFill>
                <a:sym typeface="+mn-ea"/>
              </a:rPr>
              <a:t>(mén).</a:t>
            </a:r>
            <a:endParaRPr lang="en-US" altLang="zh-CN" sz="3600">
              <a:solidFill>
                <a:schemeClr val="accent1">
                  <a:lumMod val="10000"/>
                </a:schemeClr>
              </a:solidFill>
              <a:sym typeface="+mn-ea"/>
            </a:endParaRPr>
          </a:p>
          <a:p>
            <a:r>
              <a:rPr lang="en-US" altLang="zh-CN" sz="3600">
                <a:solidFill>
                  <a:schemeClr val="accent1">
                    <a:lumMod val="10000"/>
                  </a:schemeClr>
                </a:solidFill>
                <a:sym typeface="+mn-ea"/>
              </a:rPr>
              <a:t>Compare:</a:t>
            </a:r>
            <a:r>
              <a:rPr lang="zh-CN" altLang="en-US" sz="3600">
                <a:solidFill>
                  <a:schemeClr val="accent1">
                    <a:lumMod val="10000"/>
                  </a:schemeClr>
                </a:solidFill>
                <a:sym typeface="+mn-ea"/>
              </a:rPr>
              <a:t>三门课</a:t>
            </a:r>
            <a:r>
              <a:rPr lang="en-US" altLang="zh-CN" sz="3600">
                <a:solidFill>
                  <a:schemeClr val="accent1">
                    <a:lumMod val="10000"/>
                  </a:schemeClr>
                </a:solidFill>
                <a:sym typeface="+mn-ea"/>
              </a:rPr>
              <a:t>(sān mén kè,three courses),</a:t>
            </a:r>
            <a:r>
              <a:rPr lang="zh-CN" altLang="en-US" sz="3600">
                <a:solidFill>
                  <a:schemeClr val="accent1">
                    <a:lumMod val="10000"/>
                  </a:schemeClr>
                </a:solidFill>
                <a:sym typeface="+mn-ea"/>
              </a:rPr>
              <a:t>三节课</a:t>
            </a:r>
            <a:r>
              <a:rPr lang="en-US" altLang="zh-CN" sz="3600">
                <a:solidFill>
                  <a:schemeClr val="accent1">
                    <a:lumMod val="10000"/>
                  </a:schemeClr>
                </a:solidFill>
                <a:sym typeface="+mn-ea"/>
              </a:rPr>
              <a:t>(sān jié kè,three class periods) and </a:t>
            </a:r>
            <a:r>
              <a:rPr lang="zh-CN" altLang="en-US" sz="3600">
                <a:solidFill>
                  <a:schemeClr val="accent1">
                    <a:lumMod val="10000"/>
                  </a:schemeClr>
                </a:solidFill>
                <a:sym typeface="+mn-ea"/>
              </a:rPr>
              <a:t>三课</a:t>
            </a:r>
            <a:r>
              <a:rPr lang="en-US" altLang="zh-CN" sz="3600">
                <a:solidFill>
                  <a:schemeClr val="accent1">
                    <a:lumMod val="10000"/>
                  </a:schemeClr>
                </a:solidFill>
                <a:sym typeface="+mn-ea"/>
              </a:rPr>
              <a:t>(sān kè,three lessons)</a:t>
            </a:r>
            <a:endParaRPr lang="en-US" altLang="zh-CN" sz="3600">
              <a:solidFill>
                <a:schemeClr val="accent1">
                  <a:lumMod val="10000"/>
                </a:schemeClr>
              </a:solidFill>
              <a:sym typeface="+mn-ea"/>
            </a:endParaRPr>
          </a:p>
          <a:p>
            <a:endParaRPr lang="zh-CN" altLang="en-US" sz="3600">
              <a:solidFill>
                <a:schemeClr val="bg2">
                  <a:lumMod val="10000"/>
                </a:schemeClr>
              </a:solidFill>
            </a:endParaRPr>
          </a:p>
          <a:p>
            <a:endParaRPr lang="en-US" altLang="zh-CN" sz="3600"/>
          </a:p>
        </p:txBody>
      </p:sp>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合 适</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中</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短</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长</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01930" y="281940"/>
            <a:ext cx="5212715" cy="583565"/>
          </a:xfrm>
          <a:prstGeom prst="rect">
            <a:avLst/>
          </a:prstGeom>
          <a:noFill/>
        </p:spPr>
        <p:txBody>
          <a:bodyPr wrap="square" rtlCol="0">
            <a:spAutoFit/>
          </a:bodyPr>
          <a:p>
            <a:r>
              <a:rPr lang="en-US" altLang="zh-CN" sz="3200"/>
              <a:t>The Modal Verb </a:t>
            </a:r>
            <a:r>
              <a:rPr lang="zh-CN" altLang="en-US" sz="3200"/>
              <a:t>要</a:t>
            </a:r>
            <a:r>
              <a:rPr lang="en-US" altLang="zh-CN" sz="3200"/>
              <a:t>(yào)</a:t>
            </a:r>
            <a:endParaRPr lang="en-US" altLang="zh-CN" sz="3200"/>
          </a:p>
        </p:txBody>
      </p:sp>
      <p:sp>
        <p:nvSpPr>
          <p:cNvPr id="8" name="文本框 7"/>
          <p:cNvSpPr txBox="1"/>
          <p:nvPr/>
        </p:nvSpPr>
        <p:spPr>
          <a:xfrm>
            <a:off x="398780" y="1071880"/>
            <a:ext cx="11053445" cy="521970"/>
          </a:xfrm>
          <a:prstGeom prst="rect">
            <a:avLst/>
          </a:prstGeom>
          <a:noFill/>
        </p:spPr>
        <p:txBody>
          <a:bodyPr wrap="square" rtlCol="0">
            <a:spAutoFit/>
          </a:bodyPr>
          <a:p>
            <a:r>
              <a:rPr lang="en-US" altLang="zh-CN" sz="2800"/>
              <a:t>One of the meanings of </a:t>
            </a:r>
            <a:r>
              <a:rPr lang="zh-CN" altLang="en-US" sz="2800"/>
              <a:t>要</a:t>
            </a:r>
            <a:r>
              <a:rPr lang="en-US" altLang="zh-CN" sz="2800"/>
              <a:t>(yào) is “to desire to do something.”</a:t>
            </a:r>
            <a:endParaRPr lang="en-US" altLang="zh-CN" sz="2800"/>
          </a:p>
        </p:txBody>
      </p:sp>
      <p:sp>
        <p:nvSpPr>
          <p:cNvPr id="9" name="文本框 8"/>
          <p:cNvSpPr txBox="1"/>
          <p:nvPr/>
        </p:nvSpPr>
        <p:spPr>
          <a:xfrm>
            <a:off x="521335" y="2276475"/>
            <a:ext cx="11421110" cy="3538220"/>
          </a:xfrm>
          <a:prstGeom prst="rect">
            <a:avLst/>
          </a:prstGeom>
          <a:noFill/>
        </p:spPr>
        <p:txBody>
          <a:bodyPr wrap="square" rtlCol="0">
            <a:spAutoFit/>
          </a:bodyPr>
          <a:p>
            <a:r>
              <a:rPr lang="en-US" altLang="zh-CN" sz="3200"/>
              <a:t>1.</a:t>
            </a:r>
            <a:r>
              <a:rPr lang="zh-CN" altLang="en-US" sz="3200"/>
              <a:t>明天是周末，你要做什么？</a:t>
            </a:r>
            <a:endParaRPr lang="zh-CN" altLang="en-US" sz="3200"/>
          </a:p>
          <a:p>
            <a:r>
              <a:rPr lang="zh-CN" altLang="en-US" sz="3200"/>
              <a:t>  </a:t>
            </a:r>
            <a:endParaRPr lang="zh-CN" altLang="en-US" sz="3200"/>
          </a:p>
          <a:p>
            <a:r>
              <a:rPr lang="en-US" altLang="zh-CN" sz="3200"/>
              <a:t>2.</a:t>
            </a:r>
            <a:r>
              <a:rPr lang="zh-CN" altLang="en-US" sz="3200"/>
              <a:t>我要去图书馆看书，你去不去？</a:t>
            </a:r>
            <a:endParaRPr lang="zh-CN" altLang="en-US" sz="3200"/>
          </a:p>
          <a:p>
            <a:endParaRPr lang="zh-CN" altLang="en-US" sz="3200"/>
          </a:p>
          <a:p>
            <a:r>
              <a:rPr lang="en-US" altLang="zh-CN" sz="3200">
                <a:sym typeface="+mn-ea"/>
              </a:rPr>
              <a:t>3.</a:t>
            </a:r>
            <a:r>
              <a:rPr lang="zh-CN" altLang="en-US" sz="3200">
                <a:sym typeface="+mn-ea"/>
              </a:rPr>
              <a:t>我要喝可乐，他要喝茶。</a:t>
            </a:r>
            <a:endParaRPr lang="zh-CN" altLang="en-US" sz="3200"/>
          </a:p>
          <a:p>
            <a:endParaRPr lang="zh-CN" altLang="en-US" sz="3200"/>
          </a:p>
          <a:p>
            <a:r>
              <a:rPr lang="zh-CN" altLang="en-US" sz="3200"/>
              <a:t>   </a:t>
            </a:r>
            <a:endParaRPr lang="zh-CN" altLang="en-US" sz="3200"/>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01930" y="281940"/>
            <a:ext cx="5212715" cy="583565"/>
          </a:xfrm>
          <a:prstGeom prst="rect">
            <a:avLst/>
          </a:prstGeom>
          <a:noFill/>
        </p:spPr>
        <p:txBody>
          <a:bodyPr wrap="square" rtlCol="0">
            <a:spAutoFit/>
          </a:bodyPr>
          <a:p>
            <a:r>
              <a:rPr lang="en-US" altLang="zh-CN" sz="3200"/>
              <a:t>The Modal Verb </a:t>
            </a:r>
            <a:r>
              <a:rPr lang="zh-CN" altLang="en-US" sz="3200"/>
              <a:t>要</a:t>
            </a:r>
            <a:r>
              <a:rPr lang="en-US" altLang="zh-CN" sz="3200"/>
              <a:t>(yào)</a:t>
            </a:r>
            <a:endParaRPr lang="en-US" altLang="zh-CN" sz="3200"/>
          </a:p>
        </p:txBody>
      </p:sp>
      <p:sp>
        <p:nvSpPr>
          <p:cNvPr id="8" name="文本框 7"/>
          <p:cNvSpPr txBox="1"/>
          <p:nvPr/>
        </p:nvSpPr>
        <p:spPr>
          <a:xfrm>
            <a:off x="398780" y="1071880"/>
            <a:ext cx="11053445" cy="521970"/>
          </a:xfrm>
          <a:prstGeom prst="rect">
            <a:avLst/>
          </a:prstGeom>
          <a:noFill/>
        </p:spPr>
        <p:txBody>
          <a:bodyPr wrap="square" rtlCol="0">
            <a:spAutoFit/>
          </a:bodyPr>
          <a:p>
            <a:r>
              <a:rPr lang="en-US" altLang="zh-CN" sz="2800"/>
              <a:t>To negate it, use </a:t>
            </a:r>
            <a:r>
              <a:rPr lang="zh-CN" altLang="en-US" sz="2800"/>
              <a:t>不想</a:t>
            </a:r>
            <a:r>
              <a:rPr lang="en-US" altLang="zh-CN" sz="2800"/>
              <a:t>(bù xiǎng)</a:t>
            </a:r>
            <a:endParaRPr lang="en-US" altLang="zh-CN" sz="2800"/>
          </a:p>
        </p:txBody>
      </p:sp>
      <p:sp>
        <p:nvSpPr>
          <p:cNvPr id="9" name="文本框 8"/>
          <p:cNvSpPr txBox="1"/>
          <p:nvPr/>
        </p:nvSpPr>
        <p:spPr>
          <a:xfrm>
            <a:off x="605155" y="2247265"/>
            <a:ext cx="11421110" cy="1076325"/>
          </a:xfrm>
          <a:prstGeom prst="rect">
            <a:avLst/>
          </a:prstGeom>
          <a:noFill/>
        </p:spPr>
        <p:txBody>
          <a:bodyPr wrap="square" rtlCol="0">
            <a:spAutoFit/>
          </a:bodyPr>
          <a:p>
            <a:r>
              <a:rPr lang="en-US" altLang="zh-CN" sz="3200"/>
              <a:t>4.</a:t>
            </a:r>
            <a:r>
              <a:rPr lang="zh-CN" altLang="en-US" sz="3200"/>
              <a:t>我不想去图书馆。</a:t>
            </a:r>
            <a:endParaRPr lang="zh-CN" altLang="en-US" sz="3200"/>
          </a:p>
          <a:p>
            <a:r>
              <a:rPr lang="zh-CN" altLang="en-US" sz="3200"/>
              <a:t>   </a:t>
            </a:r>
            <a:endParaRPr lang="en-US" altLang="zh-CN" sz="3200"/>
          </a:p>
        </p:txBody>
      </p:sp>
      <p:sp>
        <p:nvSpPr>
          <p:cNvPr id="4" name="文本框 3"/>
          <p:cNvSpPr txBox="1"/>
          <p:nvPr/>
        </p:nvSpPr>
        <p:spPr>
          <a:xfrm>
            <a:off x="172720" y="3753485"/>
            <a:ext cx="11279505" cy="953135"/>
          </a:xfrm>
          <a:prstGeom prst="rect">
            <a:avLst/>
          </a:prstGeom>
          <a:noFill/>
        </p:spPr>
        <p:txBody>
          <a:bodyPr wrap="square" rtlCol="0">
            <a:spAutoFit/>
          </a:bodyPr>
          <a:p>
            <a:r>
              <a:rPr lang="en-US" altLang="zh-CN" sz="2800"/>
              <a:t>For(4), however, some Chinese speakers, particularly in the South, would say:</a:t>
            </a:r>
            <a:endParaRPr lang="en-US" altLang="zh-CN" sz="2800"/>
          </a:p>
        </p:txBody>
      </p:sp>
      <p:sp>
        <p:nvSpPr>
          <p:cNvPr id="5" name="文本框 4"/>
          <p:cNvSpPr txBox="1"/>
          <p:nvPr/>
        </p:nvSpPr>
        <p:spPr>
          <a:xfrm>
            <a:off x="398780" y="4797425"/>
            <a:ext cx="11147425" cy="1076325"/>
          </a:xfrm>
          <a:prstGeom prst="rect">
            <a:avLst/>
          </a:prstGeom>
          <a:noFill/>
        </p:spPr>
        <p:txBody>
          <a:bodyPr wrap="square" rtlCol="0">
            <a:spAutoFit/>
          </a:bodyPr>
          <a:p>
            <a:r>
              <a:rPr lang="en-US" altLang="zh-CN" sz="3200"/>
              <a:t>   </a:t>
            </a:r>
            <a:r>
              <a:rPr lang="zh-CN" altLang="en-US" sz="3200"/>
              <a:t>我不要去图书馆。</a:t>
            </a:r>
            <a:endParaRPr lang="zh-CN" altLang="en-US" sz="3200"/>
          </a:p>
          <a:p>
            <a:r>
              <a:rPr lang="zh-CN" altLang="en-US" sz="3200">
                <a:sym typeface="+mn-ea"/>
              </a:rPr>
              <a:t>   </a:t>
            </a:r>
            <a:endParaRPr lang="en-US" altLang="zh-CN" sz="3200">
              <a:sym typeface="+mn-ea"/>
            </a:endParaRP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01930" y="281940"/>
            <a:ext cx="5212715" cy="583565"/>
          </a:xfrm>
          <a:prstGeom prst="rect">
            <a:avLst/>
          </a:prstGeom>
          <a:noFill/>
        </p:spPr>
        <p:txBody>
          <a:bodyPr wrap="square" rtlCol="0">
            <a:spAutoFit/>
          </a:bodyPr>
          <a:p>
            <a:r>
              <a:rPr lang="en-US" altLang="zh-CN" sz="3200"/>
              <a:t>The Modal Verb </a:t>
            </a:r>
            <a:r>
              <a:rPr lang="zh-CN" altLang="en-US" sz="3200"/>
              <a:t>要</a:t>
            </a:r>
            <a:r>
              <a:rPr lang="en-US" altLang="zh-CN" sz="3200"/>
              <a:t>(yào)</a:t>
            </a:r>
            <a:endParaRPr lang="en-US" altLang="zh-CN" sz="3200"/>
          </a:p>
        </p:txBody>
      </p:sp>
      <p:sp>
        <p:nvSpPr>
          <p:cNvPr id="8" name="文本框 7"/>
          <p:cNvSpPr txBox="1"/>
          <p:nvPr/>
        </p:nvSpPr>
        <p:spPr>
          <a:xfrm>
            <a:off x="398780" y="1071880"/>
            <a:ext cx="11053445" cy="521970"/>
          </a:xfrm>
          <a:prstGeom prst="rect">
            <a:avLst/>
          </a:prstGeom>
          <a:noFill/>
        </p:spPr>
        <p:txBody>
          <a:bodyPr wrap="square" rtlCol="0">
            <a:spAutoFit/>
          </a:bodyPr>
          <a:p>
            <a:r>
              <a:rPr lang="en-US" altLang="zh-CN" sz="2800"/>
              <a:t>To negate it, use </a:t>
            </a:r>
            <a:r>
              <a:rPr lang="zh-CN" altLang="en-US" sz="2800"/>
              <a:t>不想</a:t>
            </a:r>
            <a:r>
              <a:rPr lang="en-US" altLang="zh-CN" sz="2800"/>
              <a:t>(bù xiǎng)</a:t>
            </a:r>
            <a:endParaRPr lang="en-US" altLang="zh-CN" sz="2800"/>
          </a:p>
        </p:txBody>
      </p:sp>
      <p:sp>
        <p:nvSpPr>
          <p:cNvPr id="9" name="文本框 8"/>
          <p:cNvSpPr txBox="1"/>
          <p:nvPr/>
        </p:nvSpPr>
        <p:spPr>
          <a:xfrm>
            <a:off x="568325" y="2604135"/>
            <a:ext cx="11421110" cy="1076325"/>
          </a:xfrm>
          <a:prstGeom prst="rect">
            <a:avLst/>
          </a:prstGeom>
          <a:noFill/>
        </p:spPr>
        <p:txBody>
          <a:bodyPr wrap="square" rtlCol="0">
            <a:spAutoFit/>
          </a:bodyPr>
          <a:p>
            <a:r>
              <a:rPr lang="en-US" altLang="zh-CN" sz="3200"/>
              <a:t>5.</a:t>
            </a:r>
            <a:r>
              <a:rPr lang="zh-CN" altLang="en-US" sz="3200"/>
              <a:t>今天我不想做功课。</a:t>
            </a:r>
            <a:endParaRPr lang="en-US" altLang="zh-CN" sz="3200"/>
          </a:p>
          <a:p>
            <a:r>
              <a:rPr lang="zh-CN" altLang="en-US" sz="3200"/>
              <a:t>  </a:t>
            </a:r>
            <a:endParaRPr lang="en-US" altLang="zh-CN" sz="3200"/>
          </a:p>
        </p:txBody>
      </p:sp>
      <p:sp>
        <p:nvSpPr>
          <p:cNvPr id="4" name="文本框 3"/>
          <p:cNvSpPr txBox="1"/>
          <p:nvPr/>
        </p:nvSpPr>
        <p:spPr>
          <a:xfrm>
            <a:off x="116205" y="4431030"/>
            <a:ext cx="11279505" cy="953135"/>
          </a:xfrm>
          <a:prstGeom prst="rect">
            <a:avLst/>
          </a:prstGeom>
          <a:noFill/>
        </p:spPr>
        <p:txBody>
          <a:bodyPr wrap="square" rtlCol="0">
            <a:spAutoFit/>
          </a:bodyPr>
          <a:p>
            <a:r>
              <a:rPr lang="en-US" altLang="zh-CN" sz="2800"/>
              <a:t>Both modal verbs </a:t>
            </a:r>
            <a:r>
              <a:rPr lang="zh-CN" altLang="en-US" sz="2800"/>
              <a:t>想</a:t>
            </a:r>
            <a:r>
              <a:rPr lang="en-US" altLang="zh-CN" sz="2800"/>
              <a:t>(</a:t>
            </a:r>
            <a:r>
              <a:rPr lang="en-US" altLang="zh-CN" sz="2800">
                <a:sym typeface="+mn-ea"/>
              </a:rPr>
              <a:t>xiǎng</a:t>
            </a:r>
            <a:r>
              <a:rPr lang="en-US" altLang="zh-CN" sz="2800"/>
              <a:t>) and </a:t>
            </a:r>
            <a:r>
              <a:rPr lang="zh-CN" altLang="en-US" sz="2800"/>
              <a:t>要</a:t>
            </a:r>
            <a:r>
              <a:rPr lang="en-US" altLang="zh-CN" sz="2800"/>
              <a:t>(</a:t>
            </a:r>
            <a:r>
              <a:rPr lang="en-US" altLang="zh-CN" sz="2800">
                <a:sym typeface="+mn-ea"/>
              </a:rPr>
              <a:t>yào</a:t>
            </a:r>
            <a:r>
              <a:rPr lang="en-US" altLang="zh-CN" sz="2800"/>
              <a:t>) can express a desire or an intention, but </a:t>
            </a:r>
            <a:r>
              <a:rPr lang="zh-CN" altLang="en-US" sz="2800"/>
              <a:t>要</a:t>
            </a:r>
            <a:r>
              <a:rPr lang="en-US" altLang="zh-CN" sz="2800"/>
              <a:t>(</a:t>
            </a:r>
            <a:r>
              <a:rPr lang="en-US" altLang="zh-CN" sz="2800">
                <a:sym typeface="+mn-ea"/>
              </a:rPr>
              <a:t>yào</a:t>
            </a:r>
            <a:r>
              <a:rPr lang="en-US" altLang="zh-CN" sz="2800"/>
              <a:t>) carries a stronger tone.</a:t>
            </a:r>
            <a:endParaRPr lang="en-US" altLang="zh-CN" sz="2800"/>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01930" y="281940"/>
            <a:ext cx="6895465" cy="583565"/>
          </a:xfrm>
          <a:prstGeom prst="rect">
            <a:avLst/>
          </a:prstGeom>
          <a:noFill/>
        </p:spPr>
        <p:txBody>
          <a:bodyPr wrap="square" rtlCol="0">
            <a:spAutoFit/>
          </a:bodyPr>
          <a:p>
            <a:r>
              <a:rPr lang="zh-CN" altLang="en-US" sz="3200"/>
              <a:t>多</a:t>
            </a:r>
            <a:r>
              <a:rPr lang="en-US" altLang="zh-CN" sz="3200"/>
              <a:t>(</a:t>
            </a:r>
            <a:r>
              <a:rPr lang="zh-CN" altLang="en-US" sz="3200"/>
              <a:t>duō</a:t>
            </a:r>
            <a:r>
              <a:rPr lang="en-US" altLang="zh-CN" sz="3200"/>
              <a:t>) Used interrogatively</a:t>
            </a:r>
            <a:endParaRPr lang="en-US" altLang="zh-CN" sz="3200"/>
          </a:p>
        </p:txBody>
      </p:sp>
      <p:sp>
        <p:nvSpPr>
          <p:cNvPr id="8" name="文本框 7"/>
          <p:cNvSpPr txBox="1"/>
          <p:nvPr/>
        </p:nvSpPr>
        <p:spPr>
          <a:xfrm>
            <a:off x="398780" y="1071880"/>
            <a:ext cx="11053445" cy="953135"/>
          </a:xfrm>
          <a:prstGeom prst="rect">
            <a:avLst/>
          </a:prstGeom>
          <a:noFill/>
        </p:spPr>
        <p:txBody>
          <a:bodyPr wrap="square" rtlCol="0">
            <a:spAutoFit/>
          </a:bodyPr>
          <a:p>
            <a:r>
              <a:rPr lang="en-US" altLang="zh-CN" sz="2800"/>
              <a:t>The adverb </a:t>
            </a:r>
            <a:r>
              <a:rPr lang="zh-CN" altLang="en-US" sz="2800"/>
              <a:t>多</a:t>
            </a:r>
            <a:r>
              <a:rPr lang="en-US" altLang="zh-CN" sz="2800"/>
              <a:t>(duō) is often used in a question asking about degree or extent,e.g,</a:t>
            </a:r>
            <a:endParaRPr lang="en-US" altLang="zh-CN" sz="2800"/>
          </a:p>
        </p:txBody>
      </p:sp>
      <p:sp>
        <p:nvSpPr>
          <p:cNvPr id="9" name="文本框 8"/>
          <p:cNvSpPr txBox="1"/>
          <p:nvPr/>
        </p:nvSpPr>
        <p:spPr>
          <a:xfrm>
            <a:off x="492760" y="2341880"/>
            <a:ext cx="11421110" cy="3046095"/>
          </a:xfrm>
          <a:prstGeom prst="rect">
            <a:avLst/>
          </a:prstGeom>
          <a:noFill/>
        </p:spPr>
        <p:txBody>
          <a:bodyPr wrap="square" rtlCol="0">
            <a:spAutoFit/>
          </a:bodyPr>
          <a:p>
            <a:r>
              <a:rPr lang="en-US" altLang="zh-CN" sz="3200"/>
              <a:t>1.</a:t>
            </a:r>
            <a:r>
              <a:rPr lang="zh-CN" altLang="en-US" sz="3200"/>
              <a:t>你今年多大</a:t>
            </a:r>
            <a:r>
              <a:rPr lang="zh-CN" altLang="en-US" sz="3200"/>
              <a:t>？</a:t>
            </a:r>
            <a:endParaRPr lang="zh-CN" altLang="en-US" sz="3200"/>
          </a:p>
          <a:p>
            <a:r>
              <a:rPr lang="zh-CN" altLang="en-US" sz="3200"/>
              <a:t>   </a:t>
            </a:r>
            <a:endParaRPr lang="zh-CN" altLang="en-US" sz="3200"/>
          </a:p>
          <a:p>
            <a:r>
              <a:rPr lang="en-US" altLang="zh-CN" sz="3200"/>
              <a:t>2.</a:t>
            </a:r>
            <a:r>
              <a:rPr lang="zh-CN" altLang="en-US" sz="3200"/>
              <a:t>你穿多大的衣服</a:t>
            </a:r>
            <a:r>
              <a:rPr lang="zh-CN" altLang="en-US" sz="3200"/>
              <a:t>？</a:t>
            </a:r>
            <a:endParaRPr lang="zh-CN" altLang="en-US" sz="3200"/>
          </a:p>
          <a:p>
            <a:r>
              <a:rPr lang="zh-CN" altLang="en-US" sz="3200"/>
              <a:t>  </a:t>
            </a:r>
            <a:endParaRPr lang="zh-CN" altLang="en-US" sz="3200"/>
          </a:p>
          <a:p>
            <a:r>
              <a:rPr lang="en-US" altLang="zh-CN" sz="3200">
                <a:sym typeface="+mn-ea"/>
              </a:rPr>
              <a:t>3.</a:t>
            </a:r>
            <a:r>
              <a:rPr lang="zh-CN" altLang="en-US" sz="3200">
                <a:sym typeface="+mn-ea"/>
              </a:rPr>
              <a:t>你弟弟多高？</a:t>
            </a:r>
            <a:endParaRPr lang="zh-CN" altLang="en-US" sz="3200"/>
          </a:p>
          <a:p>
            <a:endParaRPr lang="zh-CN" altLang="en-US" sz="3200"/>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01930" y="281940"/>
            <a:ext cx="6895465" cy="583565"/>
          </a:xfrm>
          <a:prstGeom prst="rect">
            <a:avLst/>
          </a:prstGeom>
          <a:noFill/>
        </p:spPr>
        <p:txBody>
          <a:bodyPr wrap="square" rtlCol="0">
            <a:spAutoFit/>
          </a:bodyPr>
          <a:p>
            <a:r>
              <a:rPr lang="zh-CN" altLang="en-US" sz="3200"/>
              <a:t>多</a:t>
            </a:r>
            <a:r>
              <a:rPr lang="en-US" altLang="zh-CN" sz="3200"/>
              <a:t>(</a:t>
            </a:r>
            <a:r>
              <a:rPr lang="zh-CN" altLang="en-US" sz="3200"/>
              <a:t>duō</a:t>
            </a:r>
            <a:r>
              <a:rPr lang="en-US" altLang="zh-CN" sz="3200"/>
              <a:t>) Used interrogatively</a:t>
            </a:r>
            <a:endParaRPr lang="en-US" altLang="zh-CN" sz="3200"/>
          </a:p>
        </p:txBody>
      </p:sp>
      <p:sp>
        <p:nvSpPr>
          <p:cNvPr id="4" name="文本框 3"/>
          <p:cNvSpPr txBox="1"/>
          <p:nvPr/>
        </p:nvSpPr>
        <p:spPr>
          <a:xfrm>
            <a:off x="624205" y="1753870"/>
            <a:ext cx="10584815" cy="2861310"/>
          </a:xfrm>
          <a:prstGeom prst="rect">
            <a:avLst/>
          </a:prstGeom>
          <a:noFill/>
        </p:spPr>
        <p:txBody>
          <a:bodyPr wrap="square" rtlCol="0">
            <a:spAutoFit/>
          </a:bodyPr>
          <a:p>
            <a:r>
              <a:rPr lang="en-US" altLang="zh-CN" sz="3600"/>
              <a:t>The adjectives that follow </a:t>
            </a:r>
            <a:r>
              <a:rPr lang="zh-CN" altLang="en-US" sz="3600"/>
              <a:t>多</a:t>
            </a:r>
            <a:r>
              <a:rPr lang="en-US" altLang="zh-CN" sz="3600"/>
              <a:t>(</a:t>
            </a:r>
            <a:r>
              <a:rPr lang="zh-CN" altLang="en-US" sz="3600">
                <a:sym typeface="+mn-ea"/>
              </a:rPr>
              <a:t>duō</a:t>
            </a:r>
            <a:r>
              <a:rPr lang="en-US" altLang="zh-CN" sz="3600"/>
              <a:t>) are typically those suggesting large extents such as </a:t>
            </a:r>
            <a:r>
              <a:rPr lang="zh-CN" altLang="en-US" sz="3600"/>
              <a:t>大</a:t>
            </a:r>
            <a:r>
              <a:rPr lang="en-US" altLang="zh-CN" sz="3600"/>
              <a:t>(dà</a:t>
            </a:r>
            <a:r>
              <a:rPr lang="zh-CN" altLang="en-US" sz="3600"/>
              <a:t>，</a:t>
            </a:r>
            <a:r>
              <a:rPr lang="en-US" altLang="zh-CN" sz="3600"/>
              <a:t>big), </a:t>
            </a:r>
            <a:r>
              <a:rPr lang="zh-CN" altLang="en-US" sz="3600"/>
              <a:t>高</a:t>
            </a:r>
            <a:r>
              <a:rPr lang="en-US" altLang="zh-CN" sz="3600"/>
              <a:t>(</a:t>
            </a:r>
            <a:r>
              <a:rPr lang="zh-CN" altLang="en-US" sz="3600">
                <a:sym typeface="+mn-ea"/>
              </a:rPr>
              <a:t>gāo</a:t>
            </a:r>
            <a:r>
              <a:rPr lang="en-US" altLang="zh-CN" sz="3600">
                <a:sym typeface="+mn-ea"/>
              </a:rPr>
              <a:t>,tall;high</a:t>
            </a:r>
            <a:r>
              <a:rPr lang="en-US" altLang="zh-CN" sz="3600"/>
              <a:t>) and </a:t>
            </a:r>
            <a:r>
              <a:rPr lang="zh-CN" altLang="en-US" sz="3600"/>
              <a:t>远</a:t>
            </a:r>
            <a:r>
              <a:rPr lang="en-US" altLang="zh-CN" sz="3600"/>
              <a:t>(yuǎn,far), rather than those denoting small degrees such as </a:t>
            </a:r>
            <a:r>
              <a:rPr lang="zh-CN" altLang="en-US" sz="3600"/>
              <a:t>小</a:t>
            </a:r>
            <a:r>
              <a:rPr lang="en-US" altLang="zh-CN" sz="3600"/>
              <a:t>(xiǎo, small;little),</a:t>
            </a:r>
            <a:r>
              <a:rPr lang="zh-CN" altLang="en-US" sz="3600"/>
              <a:t>矮</a:t>
            </a:r>
            <a:r>
              <a:rPr lang="en-US" altLang="zh-CN" sz="3600"/>
              <a:t>(ǎi, short), and </a:t>
            </a:r>
            <a:r>
              <a:rPr lang="zh-CN" altLang="en-US" sz="3600"/>
              <a:t>近</a:t>
            </a:r>
            <a:r>
              <a:rPr lang="en-US" altLang="zh-CN" sz="3600"/>
              <a:t>(jìn, near).</a:t>
            </a:r>
            <a:endParaRPr lang="en-US" altLang="zh-CN" sz="3600"/>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换</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673100" y="1998345"/>
            <a:ext cx="8881745" cy="2861310"/>
          </a:xfrm>
          <a:prstGeom prst="rect">
            <a:avLst/>
          </a:prstGeom>
          <a:noFill/>
        </p:spPr>
        <p:txBody>
          <a:bodyPr wrap="square" rtlCol="0">
            <a:spAutoFit/>
          </a:bodyPr>
          <a:p>
            <a:r>
              <a:rPr lang="en-US" altLang="zh-CN" sz="3600">
                <a:solidFill>
                  <a:schemeClr val="accent1">
                    <a:lumMod val="10000"/>
                  </a:schemeClr>
                </a:solidFill>
                <a:sym typeface="+mn-ea"/>
              </a:rPr>
              <a:t>A:</a:t>
            </a:r>
            <a:r>
              <a:rPr lang="zh-CN" altLang="en-US" sz="3600">
                <a:solidFill>
                  <a:schemeClr val="accent1">
                    <a:lumMod val="10000"/>
                  </a:schemeClr>
                </a:solidFill>
                <a:sym typeface="+mn-ea"/>
              </a:rPr>
              <a:t>你一周有几节课？</a:t>
            </a:r>
            <a:endParaRPr lang="zh-CN" altLang="en-US" sz="3600">
              <a:solidFill>
                <a:schemeClr val="accent1">
                  <a:lumMod val="10000"/>
                </a:schemeClr>
              </a:solidFill>
              <a:sym typeface="+mn-ea"/>
            </a:endParaRPr>
          </a:p>
          <a:p>
            <a:endParaRPr lang="en-US" altLang="zh-CN" sz="3600">
              <a:solidFill>
                <a:schemeClr val="accent1">
                  <a:lumMod val="10000"/>
                </a:schemeClr>
              </a:solidFill>
              <a:sym typeface="+mn-ea"/>
            </a:endParaRPr>
          </a:p>
          <a:p>
            <a:r>
              <a:rPr lang="en-US" altLang="zh-CN" sz="3600">
                <a:solidFill>
                  <a:schemeClr val="accent1">
                    <a:lumMod val="10000"/>
                  </a:schemeClr>
                </a:solidFill>
                <a:sym typeface="+mn-ea"/>
              </a:rPr>
              <a:t>B:</a:t>
            </a:r>
            <a:r>
              <a:rPr lang="zh-CN" altLang="en-US" sz="3600">
                <a:solidFill>
                  <a:schemeClr val="accent1">
                    <a:lumMod val="10000"/>
                  </a:schemeClr>
                </a:solidFill>
                <a:sym typeface="+mn-ea"/>
              </a:rPr>
              <a:t>我一周有九节课。</a:t>
            </a:r>
            <a:endParaRPr lang="zh-CN" altLang="en-US" sz="3600">
              <a:solidFill>
                <a:schemeClr val="accent1">
                  <a:lumMod val="10000"/>
                </a:schemeClr>
              </a:solidFill>
              <a:sym typeface="+mn-ea"/>
            </a:endParaRPr>
          </a:p>
          <a:p>
            <a:endParaRPr lang="zh-CN" altLang="en-US" sz="3600">
              <a:solidFill>
                <a:schemeClr val="bg2">
                  <a:lumMod val="10000"/>
                </a:schemeClr>
              </a:solidFill>
            </a:endParaRPr>
          </a:p>
          <a:p>
            <a:endParaRPr lang="en-US" altLang="zh-CN" sz="3600"/>
          </a:p>
        </p:txBody>
      </p:sp>
      <p:pic>
        <p:nvPicPr>
          <p:cNvPr id="2" name="图片 1"/>
          <p:cNvPicPr>
            <a:picLocks noChangeAspect="1"/>
          </p:cNvPicPr>
          <p:nvPr/>
        </p:nvPicPr>
        <p:blipFill>
          <a:blip r:embed="rId1"/>
          <a:stretch>
            <a:fillRect/>
          </a:stretch>
        </p:blipFill>
        <p:spPr>
          <a:xfrm>
            <a:off x="7769225" y="2637790"/>
            <a:ext cx="2526030" cy="3492500"/>
          </a:xfrm>
          <a:prstGeom prst="rect">
            <a:avLst/>
          </a:prstGeom>
        </p:spPr>
      </p:pic>
    </p:spTree>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样 子</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刷</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收</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一 样</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405" y="281940"/>
            <a:ext cx="12275820" cy="583565"/>
          </a:xfrm>
          <a:prstGeom prst="rect">
            <a:avLst/>
          </a:prstGeom>
          <a:noFill/>
        </p:spPr>
        <p:txBody>
          <a:bodyPr wrap="square" rtlCol="0">
            <a:spAutoFit/>
          </a:bodyPr>
          <a:p>
            <a:r>
              <a:rPr lang="zh-CN" altLang="en-US" sz="3200"/>
              <a:t>跟</a:t>
            </a:r>
            <a:r>
              <a:rPr lang="en-US" altLang="zh-CN" sz="3200"/>
              <a:t>/</a:t>
            </a:r>
            <a:r>
              <a:rPr lang="zh-CN" altLang="en-US" sz="3200"/>
              <a:t>和</a:t>
            </a:r>
            <a:r>
              <a:rPr lang="en-US" altLang="zh-CN" sz="3200"/>
              <a:t>...</a:t>
            </a:r>
            <a:r>
              <a:rPr lang="zh-CN" altLang="en-US" sz="3200"/>
              <a:t>（不）一样</a:t>
            </a:r>
            <a:r>
              <a:rPr lang="en-US" altLang="zh-CN" sz="3200"/>
              <a:t>(gēn /hé ...(bù)yí yàng,[not] the same as... )</a:t>
            </a:r>
            <a:endParaRPr lang="en-US" altLang="zh-CN" sz="3200"/>
          </a:p>
        </p:txBody>
      </p:sp>
      <p:sp>
        <p:nvSpPr>
          <p:cNvPr id="8" name="文本框 7"/>
          <p:cNvSpPr txBox="1"/>
          <p:nvPr/>
        </p:nvSpPr>
        <p:spPr>
          <a:xfrm>
            <a:off x="201930" y="1071880"/>
            <a:ext cx="11609070" cy="953135"/>
          </a:xfrm>
          <a:prstGeom prst="rect">
            <a:avLst/>
          </a:prstGeom>
          <a:noFill/>
        </p:spPr>
        <p:txBody>
          <a:bodyPr wrap="square" rtlCol="0">
            <a:spAutoFit/>
          </a:bodyPr>
          <a:p>
            <a:r>
              <a:rPr lang="en-US" altLang="zh-CN" sz="2800"/>
              <a:t>To express similarity or dissimilarity between objects, persons, or actions, we use the structure </a:t>
            </a:r>
            <a:r>
              <a:rPr lang="zh-CN" altLang="en-US" sz="2800">
                <a:sym typeface="+mn-ea"/>
              </a:rPr>
              <a:t>跟</a:t>
            </a:r>
            <a:r>
              <a:rPr lang="en-US" altLang="zh-CN" sz="2800">
                <a:sym typeface="+mn-ea"/>
              </a:rPr>
              <a:t>/</a:t>
            </a:r>
            <a:r>
              <a:rPr lang="zh-CN" altLang="en-US" sz="2800">
                <a:sym typeface="+mn-ea"/>
              </a:rPr>
              <a:t>和</a:t>
            </a:r>
            <a:r>
              <a:rPr lang="en-US" altLang="zh-CN" sz="2800">
                <a:sym typeface="+mn-ea"/>
              </a:rPr>
              <a:t>...(</a:t>
            </a:r>
            <a:r>
              <a:rPr lang="zh-CN" altLang="en-US" sz="2800">
                <a:sym typeface="+mn-ea"/>
              </a:rPr>
              <a:t>不</a:t>
            </a:r>
            <a:r>
              <a:rPr lang="en-US" altLang="zh-CN" sz="2800">
                <a:sym typeface="+mn-ea"/>
              </a:rPr>
              <a:t>)</a:t>
            </a:r>
            <a:r>
              <a:rPr lang="zh-CN" altLang="en-US" sz="2800">
                <a:sym typeface="+mn-ea"/>
              </a:rPr>
              <a:t>一样</a:t>
            </a:r>
            <a:r>
              <a:rPr lang="en-US" altLang="zh-CN" sz="2800">
                <a:sym typeface="+mn-ea"/>
              </a:rPr>
              <a:t>(gēn /hé ...(bù)yī yàng)</a:t>
            </a:r>
            <a:endParaRPr lang="en-US" altLang="zh-CN" sz="2800"/>
          </a:p>
        </p:txBody>
      </p:sp>
      <p:sp>
        <p:nvSpPr>
          <p:cNvPr id="9" name="文本框 8"/>
          <p:cNvSpPr txBox="1"/>
          <p:nvPr/>
        </p:nvSpPr>
        <p:spPr>
          <a:xfrm>
            <a:off x="385445" y="2482850"/>
            <a:ext cx="11421110" cy="4030980"/>
          </a:xfrm>
          <a:prstGeom prst="rect">
            <a:avLst/>
          </a:prstGeom>
          <a:noFill/>
        </p:spPr>
        <p:txBody>
          <a:bodyPr wrap="square" rtlCol="0">
            <a:spAutoFit/>
          </a:bodyPr>
          <a:p>
            <a:r>
              <a:rPr lang="en-US" altLang="zh-CN" sz="3200"/>
              <a:t>1.</a:t>
            </a:r>
            <a:r>
              <a:rPr lang="zh-CN" altLang="en-US" sz="3200"/>
              <a:t>你的衬衫跟我的一样。</a:t>
            </a:r>
            <a:endParaRPr lang="zh-CN" altLang="en-US" sz="3200"/>
          </a:p>
          <a:p>
            <a:r>
              <a:rPr lang="zh-CN" altLang="en-US" sz="3200"/>
              <a:t>   </a:t>
            </a:r>
            <a:endParaRPr lang="zh-CN" altLang="en-US" sz="3200"/>
          </a:p>
          <a:p>
            <a:r>
              <a:rPr lang="en-US" altLang="zh-CN" sz="3200"/>
              <a:t>2.</a:t>
            </a:r>
            <a:r>
              <a:rPr lang="zh-CN" altLang="en-US" sz="3200"/>
              <a:t>贵的衣服和便宜的衣服不一样。</a:t>
            </a:r>
            <a:endParaRPr lang="zh-CN" altLang="en-US" sz="3200"/>
          </a:p>
          <a:p>
            <a:endParaRPr lang="zh-CN" altLang="en-US" sz="3200"/>
          </a:p>
          <a:p>
            <a:r>
              <a:rPr lang="en-US" altLang="zh-CN" sz="3200">
                <a:sym typeface="+mn-ea"/>
              </a:rPr>
              <a:t>3.</a:t>
            </a:r>
            <a:r>
              <a:rPr lang="zh-CN" altLang="en-US" sz="3200">
                <a:sym typeface="+mn-ea"/>
              </a:rPr>
              <a:t>弟弟跟哥哥一样高。</a:t>
            </a:r>
            <a:endParaRPr lang="zh-CN" altLang="en-US" sz="3200"/>
          </a:p>
          <a:p>
            <a:endParaRPr lang="zh-CN" altLang="en-US" sz="3200"/>
          </a:p>
          <a:p>
            <a:r>
              <a:rPr lang="en-US" altLang="zh-CN" sz="3200">
                <a:sym typeface="+mn-ea"/>
              </a:rPr>
              <a:t>4.</a:t>
            </a:r>
            <a:r>
              <a:rPr lang="zh-CN" altLang="en-US" sz="3200">
                <a:sym typeface="+mn-ea"/>
              </a:rPr>
              <a:t>这个电脑跟那个电脑一样新。</a:t>
            </a:r>
            <a:endParaRPr lang="zh-CN" altLang="en-US" sz="3200"/>
          </a:p>
          <a:p>
            <a:r>
              <a:rPr lang="zh-CN" altLang="en-US" sz="3200"/>
              <a:t>  </a:t>
            </a:r>
            <a:endParaRPr lang="en-US" altLang="zh-CN" sz="3200"/>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405" y="281940"/>
            <a:ext cx="12275820" cy="583565"/>
          </a:xfrm>
          <a:prstGeom prst="rect">
            <a:avLst/>
          </a:prstGeom>
          <a:noFill/>
        </p:spPr>
        <p:txBody>
          <a:bodyPr wrap="square" rtlCol="0">
            <a:spAutoFit/>
          </a:bodyPr>
          <a:p>
            <a:r>
              <a:rPr lang="zh-CN" altLang="en-US" sz="3200"/>
              <a:t>跟</a:t>
            </a:r>
            <a:r>
              <a:rPr lang="en-US" altLang="zh-CN" sz="3200"/>
              <a:t>/</a:t>
            </a:r>
            <a:r>
              <a:rPr lang="zh-CN" altLang="en-US" sz="3200"/>
              <a:t>和</a:t>
            </a:r>
            <a:r>
              <a:rPr lang="en-US" altLang="zh-CN" sz="3200"/>
              <a:t>...</a:t>
            </a:r>
            <a:r>
              <a:rPr lang="zh-CN" altLang="en-US" sz="3200"/>
              <a:t>（不）一样</a:t>
            </a:r>
            <a:r>
              <a:rPr lang="en-US" altLang="zh-CN" sz="3200"/>
              <a:t>(gēn /hé ...(bù)yí yàng,[not] the same as... )</a:t>
            </a:r>
            <a:endParaRPr lang="en-US" altLang="zh-CN" sz="3200"/>
          </a:p>
        </p:txBody>
      </p:sp>
      <p:sp>
        <p:nvSpPr>
          <p:cNvPr id="8" name="文本框 7"/>
          <p:cNvSpPr txBox="1"/>
          <p:nvPr/>
        </p:nvSpPr>
        <p:spPr>
          <a:xfrm>
            <a:off x="398780" y="1448435"/>
            <a:ext cx="11609070" cy="521970"/>
          </a:xfrm>
          <a:prstGeom prst="rect">
            <a:avLst/>
          </a:prstGeom>
          <a:noFill/>
        </p:spPr>
        <p:txBody>
          <a:bodyPr wrap="square" rtlCol="0">
            <a:spAutoFit/>
          </a:bodyPr>
          <a:p>
            <a:r>
              <a:rPr lang="en-US" altLang="zh-CN" sz="2800"/>
              <a:t>Following </a:t>
            </a:r>
            <a:r>
              <a:rPr lang="zh-CN" altLang="en-US" sz="2800"/>
              <a:t>一样</a:t>
            </a:r>
            <a:r>
              <a:rPr lang="en-US" altLang="zh-CN" sz="2800"/>
              <a:t>(</a:t>
            </a:r>
            <a:r>
              <a:rPr lang="en-US" altLang="zh-CN" sz="2800">
                <a:sym typeface="+mn-ea"/>
              </a:rPr>
              <a:t>yí yàng), an adjective can be used:</a:t>
            </a:r>
            <a:endParaRPr lang="en-US" altLang="zh-CN" sz="2800"/>
          </a:p>
        </p:txBody>
      </p:sp>
      <p:sp>
        <p:nvSpPr>
          <p:cNvPr id="9" name="文本框 8"/>
          <p:cNvSpPr txBox="1"/>
          <p:nvPr/>
        </p:nvSpPr>
        <p:spPr>
          <a:xfrm>
            <a:off x="295910" y="2644775"/>
            <a:ext cx="11421110" cy="1568450"/>
          </a:xfrm>
          <a:prstGeom prst="rect">
            <a:avLst/>
          </a:prstGeom>
          <a:noFill/>
        </p:spPr>
        <p:txBody>
          <a:bodyPr wrap="square" rtlCol="0">
            <a:spAutoFit/>
          </a:bodyPr>
          <a:p>
            <a:r>
              <a:rPr lang="en-US" altLang="zh-CN" sz="3200"/>
              <a:t>5.</a:t>
            </a:r>
            <a:r>
              <a:rPr lang="zh-CN" altLang="en-US" sz="3200"/>
              <a:t>常老师写汉字写得跟王老师</a:t>
            </a:r>
            <a:r>
              <a:rPr lang="en-US" altLang="zh-CN" sz="3200"/>
              <a:t>(</a:t>
            </a:r>
            <a:r>
              <a:rPr lang="zh-CN" altLang="en-US" sz="3200"/>
              <a:t>写汉字写得）一样漂亮。</a:t>
            </a:r>
            <a:endParaRPr lang="zh-CN" altLang="en-US" sz="3200"/>
          </a:p>
          <a:p>
            <a:r>
              <a:rPr lang="zh-CN" altLang="en-US" sz="3200"/>
              <a:t>   </a:t>
            </a:r>
            <a:endParaRPr lang="zh-CN" altLang="en-US" sz="3200"/>
          </a:p>
          <a:p>
            <a:r>
              <a:rPr lang="zh-CN" altLang="en-US" sz="3200"/>
              <a:t>   </a:t>
            </a:r>
            <a:endParaRPr lang="en-US" altLang="zh-CN" sz="3200"/>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zh-CN" altLang="en-US" sz="9600">
                <a:solidFill>
                  <a:schemeClr val="accent1">
                    <a:lumMod val="10000"/>
                  </a:schemeClr>
                </a:solidFill>
                <a:sym typeface="+mn-ea"/>
              </a:rPr>
              <a:t>信用卡</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892810" y="1560195"/>
            <a:ext cx="10005695" cy="2553335"/>
          </a:xfrm>
          <a:prstGeom prst="rect">
            <a:avLst/>
          </a:prstGeom>
          <a:noFill/>
        </p:spPr>
        <p:txBody>
          <a:bodyPr wrap="square" rtlCol="0">
            <a:spAutoFit/>
          </a:bodyPr>
          <a:p>
            <a:endParaRPr lang="en-US" altLang="zh-CN" sz="3200"/>
          </a:p>
          <a:p>
            <a:r>
              <a:rPr lang="en-US" altLang="zh-CN" sz="3200"/>
              <a:t>A</a:t>
            </a:r>
            <a:r>
              <a:rPr lang="zh-CN" altLang="en-US" sz="3200"/>
              <a:t>：你们这儿可以刷卡吗？</a:t>
            </a:r>
            <a:endParaRPr lang="zh-CN" altLang="en-US" sz="3200"/>
          </a:p>
          <a:p>
            <a:r>
              <a:rPr lang="zh-CN" altLang="en-US" sz="3200"/>
              <a:t>      </a:t>
            </a:r>
            <a:endParaRPr lang="en-US" altLang="zh-CN" sz="3200"/>
          </a:p>
          <a:p>
            <a:r>
              <a:rPr lang="en-US" altLang="zh-CN" sz="3200"/>
              <a:t>B</a:t>
            </a:r>
            <a:r>
              <a:rPr lang="zh-CN" altLang="en-US" sz="3200"/>
              <a:t>： 对不起，我们不收信用卡。</a:t>
            </a:r>
            <a:endParaRPr lang="zh-CN" altLang="en-US" sz="3200"/>
          </a:p>
          <a:p>
            <a:r>
              <a:rPr lang="zh-CN" altLang="en-US" sz="3200"/>
              <a:t>       </a:t>
            </a:r>
            <a:endParaRPr lang="en-US" altLang="zh-CN" sz="3200"/>
          </a:p>
        </p:txBody>
      </p:sp>
      <p:pic>
        <p:nvPicPr>
          <p:cNvPr id="2" name="图片占位符 2"/>
          <p:cNvPicPr>
            <a:picLocks noChangeAspect="1"/>
          </p:cNvPicPr>
          <p:nvPr/>
        </p:nvPicPr>
        <p:blipFill>
          <a:blip r:embed="rId1"/>
          <a:stretch>
            <a:fillRect/>
          </a:stretch>
        </p:blipFill>
        <p:spPr>
          <a:xfrm>
            <a:off x="6951980" y="3561080"/>
            <a:ext cx="4077335" cy="2713990"/>
          </a:xfrm>
          <a:prstGeom prst="rect">
            <a:avLst/>
          </a:prstGeom>
        </p:spPr>
      </p:pic>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付 钱</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种</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673100" y="1998345"/>
            <a:ext cx="8881745" cy="2306955"/>
          </a:xfrm>
          <a:prstGeom prst="rect">
            <a:avLst/>
          </a:prstGeom>
          <a:noFill/>
        </p:spPr>
        <p:txBody>
          <a:bodyPr wrap="square" rtlCol="0">
            <a:spAutoFit/>
          </a:bodyPr>
          <a:p>
            <a:r>
              <a:rPr lang="en-US" altLang="zh-CN" sz="3600">
                <a:solidFill>
                  <a:schemeClr val="accent1">
                    <a:lumMod val="10000"/>
                  </a:schemeClr>
                </a:solidFill>
                <a:sym typeface="+mn-ea"/>
              </a:rPr>
              <a:t>A:</a:t>
            </a:r>
            <a:r>
              <a:rPr lang="zh-CN" altLang="en-US" sz="3600">
                <a:solidFill>
                  <a:schemeClr val="accent1">
                    <a:lumMod val="10000"/>
                  </a:schemeClr>
                </a:solidFill>
                <a:sym typeface="+mn-ea"/>
              </a:rPr>
              <a:t>这学期你有几门课？</a:t>
            </a:r>
            <a:endParaRPr lang="zh-CN" altLang="en-US" sz="3600">
              <a:solidFill>
                <a:schemeClr val="accent1">
                  <a:lumMod val="10000"/>
                </a:schemeClr>
              </a:solidFill>
              <a:sym typeface="+mn-ea"/>
            </a:endParaRPr>
          </a:p>
          <a:p>
            <a:r>
              <a:rPr lang="zh-CN" altLang="en-US" sz="3600">
                <a:solidFill>
                  <a:schemeClr val="accent1">
                    <a:lumMod val="10000"/>
                  </a:schemeClr>
                </a:solidFill>
                <a:sym typeface="+mn-ea"/>
              </a:rPr>
              <a:t>   </a:t>
            </a:r>
            <a:endParaRPr lang="zh-CN" altLang="en-US" sz="3600">
              <a:solidFill>
                <a:schemeClr val="accent1">
                  <a:lumMod val="10000"/>
                </a:schemeClr>
              </a:solidFill>
              <a:sym typeface="+mn-ea"/>
            </a:endParaRPr>
          </a:p>
          <a:p>
            <a:r>
              <a:rPr lang="en-US" altLang="zh-CN" sz="3600">
                <a:solidFill>
                  <a:schemeClr val="accent1">
                    <a:lumMod val="10000"/>
                  </a:schemeClr>
                </a:solidFill>
                <a:sym typeface="+mn-ea"/>
              </a:rPr>
              <a:t>B:</a:t>
            </a:r>
            <a:r>
              <a:rPr lang="zh-CN" altLang="en-US" sz="3600">
                <a:solidFill>
                  <a:schemeClr val="accent1">
                    <a:lumMod val="10000"/>
                  </a:schemeClr>
                </a:solidFill>
                <a:sym typeface="+mn-ea"/>
              </a:rPr>
              <a:t>这学期我有三门课。</a:t>
            </a:r>
            <a:endParaRPr lang="zh-CN" altLang="en-US" sz="3600">
              <a:solidFill>
                <a:schemeClr val="bg2">
                  <a:lumMod val="10000"/>
                </a:schemeClr>
              </a:solidFill>
            </a:endParaRPr>
          </a:p>
          <a:p>
            <a:endParaRPr lang="en-US" altLang="zh-CN" sz="3600"/>
          </a:p>
        </p:txBody>
      </p:sp>
      <p:pic>
        <p:nvPicPr>
          <p:cNvPr id="2" name="图片 1"/>
          <p:cNvPicPr>
            <a:picLocks noChangeAspect="1"/>
          </p:cNvPicPr>
          <p:nvPr/>
        </p:nvPicPr>
        <p:blipFill>
          <a:blip r:embed="rId1"/>
          <a:stretch>
            <a:fillRect/>
          </a:stretch>
        </p:blipFill>
        <p:spPr>
          <a:xfrm>
            <a:off x="8030210" y="2766060"/>
            <a:ext cx="2322195" cy="3209925"/>
          </a:xfrm>
          <a:prstGeom prst="rect">
            <a:avLst/>
          </a:prstGeom>
        </p:spPr>
      </p:pic>
    </p:spTree>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它</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725805" y="2115185"/>
            <a:ext cx="10701020" cy="1568450"/>
          </a:xfrm>
          <a:prstGeom prst="rect">
            <a:avLst/>
          </a:prstGeom>
          <a:noFill/>
        </p:spPr>
        <p:txBody>
          <a:bodyPr wrap="square" rtlCol="0">
            <a:spAutoFit/>
          </a:bodyPr>
          <a:p>
            <a:r>
              <a:rPr lang="zh-CN" altLang="en-US" sz="3200"/>
              <a:t>就是它吧</a:t>
            </a:r>
            <a:r>
              <a:rPr lang="en-US" altLang="zh-CN" sz="3200"/>
              <a:t>(jiù shì tā ba ) is an expression one often uses when making a decision at the end of a process of selection. It roughly means “This is it” or “I`ll take it”</a:t>
            </a:r>
            <a:endParaRPr lang="en-US" altLang="zh-CN" sz="3200"/>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刷 卡</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虽 然</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16560" y="281940"/>
            <a:ext cx="11134090" cy="1076325"/>
          </a:xfrm>
          <a:prstGeom prst="rect">
            <a:avLst/>
          </a:prstGeom>
          <a:noFill/>
        </p:spPr>
        <p:txBody>
          <a:bodyPr wrap="square" rtlCol="0">
            <a:spAutoFit/>
          </a:bodyPr>
          <a:p>
            <a:r>
              <a:rPr lang="zh-CN" altLang="en-US" sz="3200"/>
              <a:t>虽然</a:t>
            </a:r>
            <a:r>
              <a:rPr lang="en-US" altLang="zh-CN" sz="3200"/>
              <a:t>...</a:t>
            </a:r>
            <a:r>
              <a:rPr lang="zh-CN" altLang="en-US" sz="3200"/>
              <a:t>，可是</a:t>
            </a:r>
            <a:r>
              <a:rPr lang="en-US" altLang="zh-CN" sz="3200"/>
              <a:t>/</a:t>
            </a:r>
            <a:r>
              <a:rPr lang="zh-CN" altLang="en-US" sz="3200"/>
              <a:t>但是</a:t>
            </a:r>
            <a:r>
              <a:rPr lang="en-US" altLang="zh-CN" sz="3200"/>
              <a:t>...</a:t>
            </a:r>
            <a:r>
              <a:rPr lang="zh-CN" altLang="en-US" sz="3200"/>
              <a:t>（suī rán ...，kě shì /dàn shì ...</a:t>
            </a:r>
            <a:endParaRPr lang="zh-CN" altLang="en-US" sz="3200"/>
          </a:p>
          <a:p>
            <a:r>
              <a:rPr lang="en-US" altLang="zh-CN" sz="3200"/>
              <a:t>although...yet...</a:t>
            </a:r>
            <a:r>
              <a:rPr lang="zh-CN" altLang="en-US" sz="3200"/>
              <a:t>）</a:t>
            </a:r>
            <a:endParaRPr lang="zh-CN" altLang="en-US" sz="3200"/>
          </a:p>
        </p:txBody>
      </p:sp>
      <p:sp>
        <p:nvSpPr>
          <p:cNvPr id="8" name="文本框 7"/>
          <p:cNvSpPr txBox="1"/>
          <p:nvPr/>
        </p:nvSpPr>
        <p:spPr>
          <a:xfrm>
            <a:off x="415290" y="1744980"/>
            <a:ext cx="11450955" cy="953135"/>
          </a:xfrm>
          <a:prstGeom prst="rect">
            <a:avLst/>
          </a:prstGeom>
          <a:noFill/>
        </p:spPr>
        <p:txBody>
          <a:bodyPr wrap="square" rtlCol="0">
            <a:spAutoFit/>
          </a:bodyPr>
          <a:p>
            <a:r>
              <a:rPr lang="en-US" altLang="zh-CN" sz="2800"/>
              <a:t>This pair of conjunctions links the two clauses in a complex sentence. Note, however, that </a:t>
            </a:r>
            <a:r>
              <a:rPr lang="zh-CN" altLang="en-US" sz="2800"/>
              <a:t>虽然</a:t>
            </a:r>
            <a:r>
              <a:rPr lang="en-US" altLang="zh-CN" sz="2800"/>
              <a:t>(</a:t>
            </a:r>
            <a:r>
              <a:rPr lang="zh-CN" altLang="en-US" sz="2800">
                <a:sym typeface="+mn-ea"/>
              </a:rPr>
              <a:t>suī rán</a:t>
            </a:r>
            <a:r>
              <a:rPr lang="en-US" altLang="zh-CN" sz="2800"/>
              <a:t>) is often optional.</a:t>
            </a:r>
            <a:endParaRPr lang="en-US" altLang="zh-CN" sz="2800"/>
          </a:p>
        </p:txBody>
      </p:sp>
      <p:sp>
        <p:nvSpPr>
          <p:cNvPr id="9" name="文本框 8"/>
          <p:cNvSpPr txBox="1"/>
          <p:nvPr/>
        </p:nvSpPr>
        <p:spPr>
          <a:xfrm>
            <a:off x="415925" y="3084195"/>
            <a:ext cx="10721340" cy="3046095"/>
          </a:xfrm>
          <a:prstGeom prst="rect">
            <a:avLst/>
          </a:prstGeom>
          <a:noFill/>
        </p:spPr>
        <p:txBody>
          <a:bodyPr wrap="square" rtlCol="0">
            <a:spAutoFit/>
          </a:bodyPr>
          <a:p>
            <a:r>
              <a:rPr lang="en-US" altLang="zh-CN" sz="3200"/>
              <a:t>1.</a:t>
            </a:r>
            <a:r>
              <a:rPr lang="zh-CN" altLang="en-US" sz="3200"/>
              <a:t>虽然这双鞋很便宜，可是大小不合适</a:t>
            </a:r>
            <a:r>
              <a:rPr lang="zh-CN" altLang="en-US" sz="3200"/>
              <a:t>。</a:t>
            </a:r>
            <a:endParaRPr lang="zh-CN" altLang="en-US" sz="3200"/>
          </a:p>
          <a:p>
            <a:endParaRPr lang="zh-CN" altLang="en-US" sz="3200"/>
          </a:p>
          <a:p>
            <a:r>
              <a:rPr lang="en-US" altLang="zh-CN" sz="3200">
                <a:sym typeface="+mn-ea"/>
              </a:rPr>
              <a:t>2.</a:t>
            </a:r>
            <a:r>
              <a:rPr lang="zh-CN" altLang="en-US" sz="3200">
                <a:sym typeface="+mn-ea"/>
              </a:rPr>
              <a:t>这本书很有意思，可是太贵了。</a:t>
            </a:r>
            <a:endParaRPr lang="zh-CN" altLang="en-US" sz="3200">
              <a:sym typeface="+mn-ea"/>
            </a:endParaRPr>
          </a:p>
          <a:p>
            <a:endParaRPr lang="zh-CN" altLang="en-US" sz="3200">
              <a:sym typeface="+mn-ea"/>
            </a:endParaRPr>
          </a:p>
          <a:p>
            <a:r>
              <a:rPr lang="en-US" altLang="zh-CN" sz="3200">
                <a:sym typeface="+mn-ea"/>
              </a:rPr>
              <a:t>3.</a:t>
            </a:r>
            <a:r>
              <a:rPr lang="zh-CN" altLang="en-US" sz="3200">
                <a:sym typeface="+mn-ea"/>
              </a:rPr>
              <a:t>中文不容易，但是很有意思。</a:t>
            </a:r>
            <a:endParaRPr lang="zh-CN" altLang="en-US" sz="3200"/>
          </a:p>
          <a:p>
            <a:endParaRPr lang="en-US" altLang="zh-CN" sz="3200"/>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22910" y="281940"/>
            <a:ext cx="10206355" cy="1076325"/>
          </a:xfrm>
          <a:prstGeom prst="rect">
            <a:avLst/>
          </a:prstGeom>
          <a:noFill/>
        </p:spPr>
        <p:txBody>
          <a:bodyPr wrap="square" rtlCol="0">
            <a:spAutoFit/>
          </a:bodyPr>
          <a:p>
            <a:r>
              <a:rPr lang="zh-CN" altLang="en-US" sz="3200"/>
              <a:t>虽然</a:t>
            </a:r>
            <a:r>
              <a:rPr lang="en-US" altLang="zh-CN" sz="3200"/>
              <a:t>...</a:t>
            </a:r>
            <a:r>
              <a:rPr lang="zh-CN" altLang="en-US" sz="3200"/>
              <a:t>，可是</a:t>
            </a:r>
            <a:r>
              <a:rPr lang="en-US" altLang="zh-CN" sz="3200"/>
              <a:t>/</a:t>
            </a:r>
            <a:r>
              <a:rPr lang="zh-CN" altLang="en-US" sz="3200"/>
              <a:t>但是</a:t>
            </a:r>
            <a:r>
              <a:rPr lang="en-US" altLang="zh-CN" sz="3200"/>
              <a:t>...</a:t>
            </a:r>
            <a:r>
              <a:rPr lang="zh-CN" altLang="en-US" sz="3200"/>
              <a:t>（suī rán ...，kě shì /dàn shì ...</a:t>
            </a:r>
            <a:endParaRPr lang="zh-CN" altLang="en-US" sz="3200"/>
          </a:p>
          <a:p>
            <a:r>
              <a:rPr lang="en-US" altLang="zh-CN" sz="3200"/>
              <a:t>although...yet...</a:t>
            </a:r>
            <a:r>
              <a:rPr lang="zh-CN" altLang="en-US" sz="3200"/>
              <a:t>）</a:t>
            </a:r>
            <a:endParaRPr lang="zh-CN" altLang="en-US" sz="3200"/>
          </a:p>
        </p:txBody>
      </p:sp>
      <p:sp>
        <p:nvSpPr>
          <p:cNvPr id="8" name="文本框 7"/>
          <p:cNvSpPr txBox="1"/>
          <p:nvPr/>
        </p:nvSpPr>
        <p:spPr>
          <a:xfrm>
            <a:off x="558800" y="1603375"/>
            <a:ext cx="10866755" cy="1383665"/>
          </a:xfrm>
          <a:prstGeom prst="rect">
            <a:avLst/>
          </a:prstGeom>
          <a:noFill/>
        </p:spPr>
        <p:txBody>
          <a:bodyPr wrap="square" rtlCol="0">
            <a:spAutoFit/>
          </a:bodyPr>
          <a:p>
            <a:r>
              <a:rPr lang="en-US" altLang="zh-CN" sz="2800"/>
              <a:t>Whether or not </a:t>
            </a:r>
            <a:r>
              <a:rPr lang="zh-CN" altLang="en-US" sz="2800"/>
              <a:t>虽然</a:t>
            </a:r>
            <a:r>
              <a:rPr lang="en-US" altLang="zh-CN" sz="2800"/>
              <a:t>(</a:t>
            </a:r>
            <a:r>
              <a:rPr lang="zh-CN" altLang="en-US" sz="2800">
                <a:sym typeface="+mn-ea"/>
              </a:rPr>
              <a:t>suī rán</a:t>
            </a:r>
            <a:r>
              <a:rPr lang="en-US" altLang="zh-CN" sz="2800"/>
              <a:t>) is used in the first clause, </a:t>
            </a:r>
            <a:r>
              <a:rPr lang="zh-CN" altLang="en-US" sz="2800"/>
              <a:t>可是</a:t>
            </a:r>
            <a:r>
              <a:rPr lang="en-US" altLang="zh-CN" sz="2800"/>
              <a:t>/</a:t>
            </a:r>
            <a:r>
              <a:rPr lang="zh-CN" altLang="en-US" sz="2800"/>
              <a:t>但是</a:t>
            </a:r>
            <a:r>
              <a:rPr lang="en-US" altLang="zh-CN" sz="2800"/>
              <a:t>(</a:t>
            </a:r>
            <a:r>
              <a:rPr lang="zh-CN" altLang="en-US" sz="2800">
                <a:sym typeface="+mn-ea"/>
              </a:rPr>
              <a:t>kě shì /dàn shì</a:t>
            </a:r>
            <a:r>
              <a:rPr lang="en-US" altLang="zh-CN" sz="2800"/>
              <a:t>) cannot be omitted in the second. The following sentence is, therefore, incorrect:</a:t>
            </a:r>
            <a:endParaRPr lang="en-US" altLang="zh-CN" sz="2800"/>
          </a:p>
        </p:txBody>
      </p:sp>
      <p:sp>
        <p:nvSpPr>
          <p:cNvPr id="9" name="文本框 8"/>
          <p:cNvSpPr txBox="1"/>
          <p:nvPr/>
        </p:nvSpPr>
        <p:spPr>
          <a:xfrm>
            <a:off x="643255" y="3497580"/>
            <a:ext cx="11783695" cy="1076325"/>
          </a:xfrm>
          <a:prstGeom prst="rect">
            <a:avLst/>
          </a:prstGeom>
          <a:noFill/>
        </p:spPr>
        <p:txBody>
          <a:bodyPr wrap="square" rtlCol="0">
            <a:spAutoFit/>
          </a:bodyPr>
          <a:p>
            <a:r>
              <a:rPr lang="en-US" altLang="zh-CN" sz="3200"/>
              <a:t>2a.</a:t>
            </a:r>
            <a:r>
              <a:rPr lang="zh-CN" altLang="en-US" sz="3200"/>
              <a:t>虽然</a:t>
            </a:r>
            <a:r>
              <a:rPr lang="zh-CN" altLang="en-US" sz="3200"/>
              <a:t>这本书很有意思，太贵了</a:t>
            </a:r>
            <a:r>
              <a:rPr lang="zh-CN" altLang="en-US" sz="3200"/>
              <a:t>。</a:t>
            </a:r>
            <a:endParaRPr lang="zh-CN" altLang="en-US" sz="3200"/>
          </a:p>
          <a:p>
            <a:r>
              <a:rPr lang="zh-CN" altLang="en-US" sz="3200"/>
              <a:t>     </a:t>
            </a:r>
            <a:endParaRPr lang="en-US" altLang="zh-CN" sz="3200"/>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付</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不 过</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卡</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挺</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430645" y="2135505"/>
            <a:ext cx="456311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方 便</a:t>
            </a:r>
            <a:endParaRPr lang="zh-CN" altLang="en-US" sz="9600"/>
          </a:p>
        </p:txBody>
      </p:sp>
    </p:spTree>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885825" y="2087245"/>
            <a:ext cx="10230485" cy="3046095"/>
          </a:xfrm>
          <a:prstGeom prst="rect">
            <a:avLst/>
          </a:prstGeom>
          <a:noFill/>
        </p:spPr>
        <p:txBody>
          <a:bodyPr wrap="square" rtlCol="0">
            <a:spAutoFit/>
          </a:bodyPr>
          <a:p>
            <a:r>
              <a:rPr lang="zh-CN" altLang="en-US" sz="3200"/>
              <a:t>挺</a:t>
            </a:r>
            <a:r>
              <a:rPr lang="en-US" altLang="zh-CN" sz="3200"/>
              <a:t>+adj+</a:t>
            </a:r>
            <a:r>
              <a:rPr lang="zh-CN" altLang="en-US" sz="3200"/>
              <a:t>的</a:t>
            </a:r>
            <a:r>
              <a:rPr lang="en-US" altLang="zh-CN" sz="3200"/>
              <a:t>(tǐng+adj+de) means “it`s rather adj.” The </a:t>
            </a:r>
            <a:r>
              <a:rPr lang="zh-CN" altLang="en-US" sz="3200"/>
              <a:t>的</a:t>
            </a:r>
            <a:r>
              <a:rPr lang="en-US" altLang="zh-CN" sz="3200"/>
              <a:t>(de) is optional.</a:t>
            </a:r>
            <a:endParaRPr lang="en-US" altLang="zh-CN" sz="3200"/>
          </a:p>
          <a:p>
            <a:endParaRPr lang="en-US" altLang="zh-CN" sz="3200"/>
          </a:p>
          <a:p>
            <a:r>
              <a:rPr lang="zh-CN" altLang="en-US" sz="3200"/>
              <a:t>挺好的</a:t>
            </a:r>
            <a:r>
              <a:rPr lang="en-US" altLang="zh-CN" sz="3200"/>
              <a:t>(</a:t>
            </a:r>
            <a:r>
              <a:rPr lang="en-US" altLang="zh-CN" sz="3200">
                <a:sym typeface="+mn-ea"/>
              </a:rPr>
              <a:t>tǐng hǎo de</a:t>
            </a:r>
            <a:r>
              <a:rPr lang="zh-CN" altLang="en-US" sz="3200">
                <a:sym typeface="+mn-ea"/>
              </a:rPr>
              <a:t>）it`s rather good</a:t>
            </a:r>
            <a:endParaRPr lang="zh-CN" altLang="en-US" sz="3200">
              <a:sym typeface="+mn-ea"/>
            </a:endParaRPr>
          </a:p>
          <a:p>
            <a:endParaRPr lang="en-US" altLang="zh-CN" sz="3200"/>
          </a:p>
          <a:p>
            <a:endParaRPr lang="en-US" altLang="zh-CN" sz="3200"/>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再</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大 小</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921385" y="2726690"/>
            <a:ext cx="9944735" cy="1076325"/>
          </a:xfrm>
          <a:prstGeom prst="rect">
            <a:avLst/>
          </a:prstGeom>
          <a:noFill/>
        </p:spPr>
        <p:txBody>
          <a:bodyPr wrap="square" rtlCol="0">
            <a:spAutoFit/>
          </a:bodyPr>
          <a:p>
            <a:r>
              <a:rPr lang="zh-CN" altLang="en-US" sz="3200"/>
              <a:t>这双鞋虽然大小合适，可是颜色不好。</a:t>
            </a:r>
            <a:endParaRPr lang="zh-CN" altLang="en-US" sz="3200"/>
          </a:p>
          <a:p>
            <a:endParaRPr lang="en-US" altLang="zh-CN" sz="3200"/>
          </a:p>
        </p:txBody>
      </p:sp>
      <p:pic>
        <p:nvPicPr>
          <p:cNvPr id="4" name="图片 3"/>
          <p:cNvPicPr>
            <a:picLocks noChangeAspect="1"/>
          </p:cNvPicPr>
          <p:nvPr/>
        </p:nvPicPr>
        <p:blipFill>
          <a:blip r:embed="rId1"/>
          <a:stretch>
            <a:fillRect/>
          </a:stretch>
        </p:blipFill>
        <p:spPr>
          <a:xfrm>
            <a:off x="8373110" y="3438525"/>
            <a:ext cx="2934335" cy="2934335"/>
          </a:xfrm>
          <a:prstGeom prst="rect">
            <a:avLst/>
          </a:prstGeom>
        </p:spPr>
      </p:pic>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票</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火</a:t>
            </a:r>
            <a:r>
              <a:rPr lang="zh-CN" altLang="en-US" sz="9600">
                <a:solidFill>
                  <a:schemeClr val="accent1">
                    <a:lumMod val="10000"/>
                  </a:schemeClr>
                </a:solidFill>
                <a:sym typeface="+mn-ea"/>
              </a:rPr>
              <a:t> 车</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机</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寒 假</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电</a:t>
            </a:r>
            <a:r>
              <a:rPr lang="zh-CN" altLang="en-US" sz="9600">
                <a:solidFill>
                  <a:schemeClr val="accent1">
                    <a:lumMod val="10000"/>
                  </a:schemeClr>
                </a:solidFill>
                <a:sym typeface="+mn-ea"/>
              </a:rPr>
              <a:t> 车</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飞</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129020" y="1786890"/>
            <a:ext cx="456311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您</a:t>
            </a:r>
            <a:endParaRPr lang="zh-CN" altLang="en-US" sz="96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166485" y="2068830"/>
            <a:ext cx="456311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问 题</a:t>
            </a:r>
            <a:endParaRPr lang="zh-CN" altLang="en-US" sz="9600"/>
          </a:p>
        </p:txBody>
      </p:sp>
    </p:spTree>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先</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H_Entry_1"/>
          <p:cNvSpPr/>
          <p:nvPr>
            <p:custDataLst>
              <p:tags r:id="rId1"/>
            </p:custDataLst>
          </p:nvPr>
        </p:nvSpPr>
        <p:spPr>
          <a:xfrm>
            <a:off x="494030" y="306070"/>
            <a:ext cx="11155680" cy="498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r>
              <a:rPr lang="zh-CN" altLang="en-US" sz="3600" dirty="0">
                <a:solidFill>
                  <a:schemeClr val="tx1">
                    <a:lumMod val="75000"/>
                    <a:lumOff val="25000"/>
                  </a:schemeClr>
                </a:solidFill>
                <a:ea typeface="方正行黑简体" panose="02000000000000000000" pitchFamily="2" charset="-122"/>
                <a:cs typeface="+mn-lt"/>
              </a:rPr>
              <a:t>先</a:t>
            </a:r>
            <a:r>
              <a:rPr lang="en-US" altLang="zh-CN" sz="3600" dirty="0">
                <a:solidFill>
                  <a:schemeClr val="tx1">
                    <a:lumMod val="75000"/>
                    <a:lumOff val="25000"/>
                  </a:schemeClr>
                </a:solidFill>
                <a:ea typeface="方正行黑简体" panose="02000000000000000000" pitchFamily="2" charset="-122"/>
                <a:cs typeface="+mn-lt"/>
              </a:rPr>
              <a:t>...</a:t>
            </a:r>
            <a:r>
              <a:rPr lang="zh-CN" altLang="en-US" sz="3600" dirty="0">
                <a:solidFill>
                  <a:schemeClr val="tx1">
                    <a:lumMod val="75000"/>
                    <a:lumOff val="25000"/>
                  </a:schemeClr>
                </a:solidFill>
                <a:ea typeface="方正行黑简体" panose="02000000000000000000" pitchFamily="2" charset="-122"/>
                <a:cs typeface="+mn-lt"/>
              </a:rPr>
              <a:t>再</a:t>
            </a:r>
            <a:r>
              <a:rPr lang="en-US" altLang="zh-CN" sz="3600" dirty="0">
                <a:solidFill>
                  <a:schemeClr val="tx1">
                    <a:lumMod val="75000"/>
                    <a:lumOff val="25000"/>
                  </a:schemeClr>
                </a:solidFill>
                <a:ea typeface="方正行黑简体" panose="02000000000000000000" pitchFamily="2" charset="-122"/>
                <a:cs typeface="+mn-lt"/>
              </a:rPr>
              <a:t>...(xiān ...zài ...,first...,then...)</a:t>
            </a:r>
            <a:endParaRPr lang="en-US" altLang="zh-CN" sz="3600" dirty="0">
              <a:solidFill>
                <a:schemeClr val="tx1">
                  <a:lumMod val="75000"/>
                  <a:lumOff val="25000"/>
                </a:schemeClr>
              </a:solidFill>
              <a:ea typeface="方正行黑简体" panose="02000000000000000000" pitchFamily="2" charset="-122"/>
              <a:cs typeface="+mn-lt"/>
            </a:endParaRPr>
          </a:p>
        </p:txBody>
      </p:sp>
      <p:sp>
        <p:nvSpPr>
          <p:cNvPr id="2" name="文本框 1"/>
          <p:cNvSpPr txBox="1"/>
          <p:nvPr/>
        </p:nvSpPr>
        <p:spPr>
          <a:xfrm>
            <a:off x="591820" y="1130935"/>
            <a:ext cx="10445750" cy="1814830"/>
          </a:xfrm>
          <a:prstGeom prst="rect">
            <a:avLst/>
          </a:prstGeom>
          <a:noFill/>
        </p:spPr>
        <p:txBody>
          <a:bodyPr wrap="square" rtlCol="0">
            <a:spAutoFit/>
          </a:bodyPr>
          <a:p>
            <a:r>
              <a:rPr lang="en-US" altLang="zh-CN" sz="2800">
                <a:ea typeface="宋体" panose="02010600030101010101" pitchFamily="2" charset="-122"/>
                <a:cs typeface="+mn-lt"/>
              </a:rPr>
              <a:t>Sometimes </a:t>
            </a:r>
            <a:r>
              <a:rPr lang="zh-CN" altLang="en-US" sz="2800">
                <a:ea typeface="宋体" panose="02010600030101010101" pitchFamily="2" charset="-122"/>
                <a:cs typeface="+mn-lt"/>
              </a:rPr>
              <a:t>再</a:t>
            </a:r>
            <a:r>
              <a:rPr lang="en-US" altLang="zh-CN" sz="2800">
                <a:ea typeface="宋体" panose="02010600030101010101" pitchFamily="2" charset="-122"/>
                <a:cs typeface="+mn-lt"/>
              </a:rPr>
              <a:t>(</a:t>
            </a:r>
            <a:r>
              <a:rPr lang="en-US" altLang="zh-CN" sz="2800" dirty="0">
                <a:solidFill>
                  <a:schemeClr val="tx1">
                    <a:lumMod val="75000"/>
                    <a:lumOff val="25000"/>
                  </a:schemeClr>
                </a:solidFill>
                <a:ea typeface="宋体" panose="02010600030101010101" pitchFamily="2" charset="-122"/>
                <a:cs typeface="+mn-lt"/>
                <a:sym typeface="+mn-ea"/>
              </a:rPr>
              <a:t>zài)indicates a sequence of actions rather than a repetition.</a:t>
            </a:r>
            <a:r>
              <a:rPr lang="zh-CN" altLang="en-US" sz="2800" dirty="0">
                <a:solidFill>
                  <a:schemeClr val="tx1">
                    <a:lumMod val="75000"/>
                    <a:lumOff val="25000"/>
                  </a:schemeClr>
                </a:solidFill>
                <a:ea typeface="宋体" panose="02010600030101010101" pitchFamily="2" charset="-122"/>
                <a:cs typeface="+mn-lt"/>
                <a:sym typeface="+mn-ea"/>
              </a:rPr>
              <a:t>先看电影再吃饭</a:t>
            </a:r>
            <a:r>
              <a:rPr lang="en-US" altLang="zh-CN" sz="2800" dirty="0">
                <a:solidFill>
                  <a:schemeClr val="tx1">
                    <a:lumMod val="75000"/>
                    <a:lumOff val="25000"/>
                  </a:schemeClr>
                </a:solidFill>
                <a:ea typeface="宋体" panose="02010600030101010101" pitchFamily="2" charset="-122"/>
                <a:cs typeface="+mn-lt"/>
                <a:sym typeface="+mn-ea"/>
              </a:rPr>
              <a:t>(xiān kàn diàn yǐng zài chī fàn,first go to the movie,then eat) means </a:t>
            </a:r>
            <a:r>
              <a:rPr lang="zh-CN" altLang="en-US" sz="2800" dirty="0">
                <a:solidFill>
                  <a:schemeClr val="tx1">
                    <a:lumMod val="75000"/>
                    <a:lumOff val="25000"/>
                  </a:schemeClr>
                </a:solidFill>
                <a:ea typeface="宋体" panose="02010600030101010101" pitchFamily="2" charset="-122"/>
                <a:cs typeface="+mn-lt"/>
                <a:sym typeface="+mn-ea"/>
              </a:rPr>
              <a:t>先看电影以后吃饭</a:t>
            </a:r>
            <a:r>
              <a:rPr lang="en-US" altLang="zh-CN" sz="2800" dirty="0">
                <a:solidFill>
                  <a:schemeClr val="tx1">
                    <a:lumMod val="75000"/>
                    <a:lumOff val="25000"/>
                  </a:schemeClr>
                </a:solidFill>
                <a:ea typeface="宋体" panose="02010600030101010101" pitchFamily="2" charset="-122"/>
                <a:cs typeface="+mn-lt"/>
                <a:sym typeface="+mn-ea"/>
              </a:rPr>
              <a:t>(xiān kàn diàn yǐng yǐ hòu chī fàn,eat after seeing the movie).</a:t>
            </a:r>
            <a:endParaRPr lang="en-US" altLang="zh-CN" sz="2800" dirty="0">
              <a:solidFill>
                <a:schemeClr val="tx1">
                  <a:lumMod val="75000"/>
                  <a:lumOff val="25000"/>
                </a:schemeClr>
              </a:solidFill>
              <a:ea typeface="宋体" panose="02010600030101010101" pitchFamily="2" charset="-122"/>
              <a:cs typeface="+mn-lt"/>
              <a:sym typeface="+mn-ea"/>
            </a:endParaRPr>
          </a:p>
        </p:txBody>
      </p:sp>
      <p:sp>
        <p:nvSpPr>
          <p:cNvPr id="3" name="文本框 2"/>
          <p:cNvSpPr txBox="1"/>
          <p:nvPr/>
        </p:nvSpPr>
        <p:spPr>
          <a:xfrm>
            <a:off x="591820" y="3179445"/>
            <a:ext cx="9693275" cy="3046095"/>
          </a:xfrm>
          <a:prstGeom prst="rect">
            <a:avLst/>
          </a:prstGeom>
          <a:noFill/>
        </p:spPr>
        <p:txBody>
          <a:bodyPr wrap="square" rtlCol="0">
            <a:spAutoFit/>
          </a:bodyPr>
          <a:p>
            <a:r>
              <a:rPr lang="en-US" altLang="zh-CN" sz="3200"/>
              <a:t>1.A:</a:t>
            </a:r>
            <a:r>
              <a:rPr lang="zh-CN" altLang="en-US" sz="3200"/>
              <a:t>你什么时候给妈妈打电话？</a:t>
            </a:r>
            <a:endParaRPr lang="zh-CN" altLang="en-US" sz="3200"/>
          </a:p>
          <a:p>
            <a:r>
              <a:rPr lang="en-US" altLang="zh-CN" sz="3200"/>
              <a:t>   B:</a:t>
            </a:r>
            <a:r>
              <a:rPr lang="zh-CN" altLang="en-US" sz="3200"/>
              <a:t>下课以后再打。</a:t>
            </a:r>
            <a:endParaRPr lang="zh-CN" altLang="en-US" sz="3200"/>
          </a:p>
          <a:p>
            <a:endParaRPr lang="zh-CN" altLang="en-US" sz="3200"/>
          </a:p>
          <a:p>
            <a:r>
              <a:rPr lang="en-US" altLang="zh-CN" sz="3200">
                <a:sym typeface="+mn-ea"/>
              </a:rPr>
              <a:t>2.</a:t>
            </a:r>
            <a:r>
              <a:rPr lang="zh-CN" altLang="en-US" sz="3200">
                <a:sym typeface="+mn-ea"/>
              </a:rPr>
              <a:t>我想先打球再去图书馆。</a:t>
            </a:r>
            <a:endParaRPr lang="zh-CN" altLang="en-US" sz="3200">
              <a:sym typeface="+mn-ea"/>
            </a:endParaRPr>
          </a:p>
          <a:p>
            <a:endParaRPr lang="zh-CN" altLang="en-US" sz="3200">
              <a:sym typeface="+mn-ea"/>
            </a:endParaRPr>
          </a:p>
          <a:p>
            <a:r>
              <a:rPr lang="en-US" altLang="zh-CN" sz="3200">
                <a:sym typeface="+mn-ea"/>
              </a:rPr>
              <a:t>3.</a:t>
            </a:r>
            <a:r>
              <a:rPr lang="zh-CN" altLang="en-US" sz="3200">
                <a:sym typeface="+mn-ea"/>
              </a:rPr>
              <a:t>弟弟常常先做功课再上网聊天儿。</a:t>
            </a:r>
            <a:endParaRPr lang="en-US" altLang="zh-CN"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H_Entry_1"/>
          <p:cNvSpPr/>
          <p:nvPr>
            <p:custDataLst>
              <p:tags r:id="rId1"/>
            </p:custDataLst>
          </p:nvPr>
        </p:nvSpPr>
        <p:spPr>
          <a:xfrm>
            <a:off x="494030" y="306070"/>
            <a:ext cx="11155680" cy="498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r>
              <a:rPr lang="zh-CN" altLang="en-US" sz="3600" dirty="0">
                <a:solidFill>
                  <a:schemeClr val="tx1">
                    <a:lumMod val="75000"/>
                    <a:lumOff val="25000"/>
                  </a:schemeClr>
                </a:solidFill>
                <a:ea typeface="方正行黑简体" panose="02000000000000000000" pitchFamily="2" charset="-122"/>
                <a:cs typeface="+mn-lt"/>
              </a:rPr>
              <a:t>先</a:t>
            </a:r>
            <a:r>
              <a:rPr lang="en-US" altLang="zh-CN" sz="3600" dirty="0">
                <a:solidFill>
                  <a:schemeClr val="tx1">
                    <a:lumMod val="75000"/>
                    <a:lumOff val="25000"/>
                  </a:schemeClr>
                </a:solidFill>
                <a:ea typeface="方正行黑简体" panose="02000000000000000000" pitchFamily="2" charset="-122"/>
                <a:cs typeface="+mn-lt"/>
              </a:rPr>
              <a:t>...</a:t>
            </a:r>
            <a:r>
              <a:rPr lang="zh-CN" altLang="en-US" sz="3600" dirty="0">
                <a:solidFill>
                  <a:schemeClr val="tx1">
                    <a:lumMod val="75000"/>
                    <a:lumOff val="25000"/>
                  </a:schemeClr>
                </a:solidFill>
                <a:ea typeface="方正行黑简体" panose="02000000000000000000" pitchFamily="2" charset="-122"/>
                <a:cs typeface="+mn-lt"/>
              </a:rPr>
              <a:t>再</a:t>
            </a:r>
            <a:r>
              <a:rPr lang="en-US" altLang="zh-CN" sz="3600" dirty="0">
                <a:solidFill>
                  <a:schemeClr val="tx1">
                    <a:lumMod val="75000"/>
                    <a:lumOff val="25000"/>
                  </a:schemeClr>
                </a:solidFill>
                <a:ea typeface="方正行黑简体" panose="02000000000000000000" pitchFamily="2" charset="-122"/>
                <a:cs typeface="+mn-lt"/>
              </a:rPr>
              <a:t>...(xiān ...zài ...,first...,then...)</a:t>
            </a:r>
            <a:endParaRPr lang="en-US" altLang="zh-CN" sz="3600" dirty="0">
              <a:solidFill>
                <a:schemeClr val="tx1">
                  <a:lumMod val="75000"/>
                  <a:lumOff val="25000"/>
                </a:schemeClr>
              </a:solidFill>
              <a:ea typeface="方正行黑简体" panose="02000000000000000000" pitchFamily="2" charset="-122"/>
              <a:cs typeface="+mn-lt"/>
            </a:endParaRPr>
          </a:p>
        </p:txBody>
      </p:sp>
      <p:sp>
        <p:nvSpPr>
          <p:cNvPr id="2" name="文本框 1"/>
          <p:cNvSpPr txBox="1"/>
          <p:nvPr/>
        </p:nvSpPr>
        <p:spPr>
          <a:xfrm>
            <a:off x="676910" y="1046480"/>
            <a:ext cx="9946640" cy="953135"/>
          </a:xfrm>
          <a:prstGeom prst="rect">
            <a:avLst/>
          </a:prstGeom>
          <a:noFill/>
        </p:spPr>
        <p:txBody>
          <a:bodyPr wrap="square" rtlCol="0">
            <a:spAutoFit/>
          </a:bodyPr>
          <a:p>
            <a:r>
              <a:rPr lang="en-US" altLang="zh-CN" sz="2800" dirty="0">
                <a:solidFill>
                  <a:schemeClr val="tx1">
                    <a:lumMod val="75000"/>
                    <a:lumOff val="25000"/>
                  </a:schemeClr>
                </a:solidFill>
                <a:ea typeface="方正行黑简体" panose="02000000000000000000" pitchFamily="2" charset="-122"/>
                <a:cs typeface="+mn-lt"/>
                <a:sym typeface="+mn-ea"/>
              </a:rPr>
              <a:t>As adverbs,</a:t>
            </a:r>
            <a:r>
              <a:rPr lang="zh-CN" altLang="en-US" sz="2800" dirty="0">
                <a:solidFill>
                  <a:schemeClr val="tx1">
                    <a:lumMod val="75000"/>
                    <a:lumOff val="25000"/>
                  </a:schemeClr>
                </a:solidFill>
                <a:ea typeface="方正行黑简体" panose="02000000000000000000" pitchFamily="2" charset="-122"/>
                <a:cs typeface="+mn-lt"/>
                <a:sym typeface="+mn-ea"/>
              </a:rPr>
              <a:t>先</a:t>
            </a:r>
            <a:r>
              <a:rPr lang="en-US" altLang="zh-CN" sz="2800" dirty="0">
                <a:solidFill>
                  <a:schemeClr val="tx1">
                    <a:lumMod val="75000"/>
                    <a:lumOff val="25000"/>
                  </a:schemeClr>
                </a:solidFill>
                <a:ea typeface="方正行黑简体" panose="02000000000000000000" pitchFamily="2" charset="-122"/>
                <a:cs typeface="+mn-lt"/>
                <a:sym typeface="+mn-ea"/>
              </a:rPr>
              <a:t>(xiān)and </a:t>
            </a:r>
            <a:r>
              <a:rPr lang="zh-CN" altLang="en-US" sz="2800" dirty="0">
                <a:solidFill>
                  <a:schemeClr val="tx1">
                    <a:lumMod val="75000"/>
                    <a:lumOff val="25000"/>
                  </a:schemeClr>
                </a:solidFill>
                <a:ea typeface="方正行黑简体" panose="02000000000000000000" pitchFamily="2" charset="-122"/>
                <a:cs typeface="+mn-lt"/>
                <a:sym typeface="+mn-ea"/>
              </a:rPr>
              <a:t>再</a:t>
            </a:r>
            <a:r>
              <a:rPr lang="en-US" altLang="zh-CN" sz="2800" dirty="0">
                <a:solidFill>
                  <a:schemeClr val="tx1">
                    <a:lumMod val="75000"/>
                    <a:lumOff val="25000"/>
                  </a:schemeClr>
                </a:solidFill>
                <a:ea typeface="方正行黑简体" panose="02000000000000000000" pitchFamily="2" charset="-122"/>
                <a:cs typeface="+mn-lt"/>
                <a:sym typeface="+mn-ea"/>
              </a:rPr>
              <a:t>(zài) must come immediately before a verb.They cannot be placed in front of the subject.</a:t>
            </a:r>
            <a:endParaRPr lang="en-US" altLang="zh-CN" sz="2800" dirty="0">
              <a:solidFill>
                <a:schemeClr val="tx1">
                  <a:lumMod val="75000"/>
                  <a:lumOff val="25000"/>
                </a:schemeClr>
              </a:solidFill>
              <a:ea typeface="方正行黑简体" panose="02000000000000000000" pitchFamily="2" charset="-122"/>
              <a:cs typeface="+mn-lt"/>
              <a:sym typeface="+mn-ea"/>
            </a:endParaRPr>
          </a:p>
        </p:txBody>
      </p:sp>
      <p:sp>
        <p:nvSpPr>
          <p:cNvPr id="3" name="文本框 2"/>
          <p:cNvSpPr txBox="1"/>
          <p:nvPr/>
        </p:nvSpPr>
        <p:spPr>
          <a:xfrm>
            <a:off x="732790" y="2644775"/>
            <a:ext cx="10116185" cy="2061210"/>
          </a:xfrm>
          <a:prstGeom prst="rect">
            <a:avLst/>
          </a:prstGeom>
          <a:noFill/>
        </p:spPr>
        <p:txBody>
          <a:bodyPr wrap="square" rtlCol="0">
            <a:spAutoFit/>
          </a:bodyPr>
          <a:p>
            <a:r>
              <a:rPr lang="en-US" altLang="zh-CN" sz="3200"/>
              <a:t>4.</a:t>
            </a:r>
            <a:r>
              <a:rPr lang="zh-CN" altLang="en-US" sz="3200"/>
              <a:t>小王先买东西再吃晚饭。</a:t>
            </a:r>
            <a:endParaRPr lang="zh-CN" altLang="en-US" sz="3200"/>
          </a:p>
          <a:p>
            <a:r>
              <a:rPr lang="zh-CN" altLang="en-US" sz="3200"/>
              <a:t>   </a:t>
            </a:r>
            <a:endParaRPr lang="en-US" altLang="zh-CN" sz="3200"/>
          </a:p>
          <a:p>
            <a:r>
              <a:rPr lang="en-US" altLang="zh-CN" sz="3200"/>
              <a:t>4a </a:t>
            </a:r>
            <a:r>
              <a:rPr lang="zh-CN" altLang="en-US" sz="3200"/>
              <a:t>先小王买东西再吃晚饭。</a:t>
            </a:r>
            <a:r>
              <a:rPr lang="en-US" altLang="zh-CN" sz="3200">
                <a:solidFill>
                  <a:srgbClr val="FF0000"/>
                </a:solidFill>
              </a:rPr>
              <a:t>(X)</a:t>
            </a:r>
            <a:endParaRPr lang="zh-CN" altLang="en-US" sz="3200">
              <a:solidFill>
                <a:srgbClr val="FF0000"/>
              </a:solidFill>
            </a:endParaRPr>
          </a:p>
          <a:p>
            <a:r>
              <a:rPr lang="zh-CN" altLang="en-US" sz="3200"/>
              <a:t>    </a:t>
            </a:r>
            <a:endParaRPr lang="en-US" altLang="zh-CN"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007735" y="2153920"/>
            <a:ext cx="5465445"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公共汽车</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走</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站</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飞 机</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然 后</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上</a:t>
            </a:r>
            <a:r>
              <a:rPr lang="zh-CN" altLang="en-US" sz="9600">
                <a:solidFill>
                  <a:schemeClr val="accent1">
                    <a:lumMod val="10000"/>
                  </a:schemeClr>
                </a:solidFill>
                <a:sym typeface="+mn-ea"/>
              </a:rPr>
              <a:t> 车</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5060315" cy="1568450"/>
          </a:xfrm>
          <a:prstGeom prst="rect">
            <a:avLst/>
          </a:prstGeom>
          <a:noFill/>
        </p:spPr>
        <p:txBody>
          <a:bodyPr wrap="square" rtlCol="0">
            <a:spAutoFit/>
          </a:bodyPr>
          <a:p>
            <a:r>
              <a:rPr lang="zh-CN" altLang="en-US" sz="9600">
                <a:solidFill>
                  <a:schemeClr val="accent1">
                    <a:lumMod val="10000"/>
                  </a:schemeClr>
                </a:solidFill>
                <a:sym typeface="+mn-ea"/>
              </a:rPr>
              <a:t>出租汽车</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720090" y="1400175"/>
            <a:ext cx="10611485" cy="4523105"/>
          </a:xfrm>
          <a:prstGeom prst="rect">
            <a:avLst/>
          </a:prstGeom>
          <a:noFill/>
        </p:spPr>
        <p:txBody>
          <a:bodyPr wrap="square" rtlCol="0">
            <a:spAutoFit/>
          </a:bodyPr>
          <a:p>
            <a:r>
              <a:rPr lang="en-US" altLang="zh-CN" sz="3600">
                <a:solidFill>
                  <a:schemeClr val="accent1">
                    <a:lumMod val="10000"/>
                  </a:schemeClr>
                </a:solidFill>
                <a:sym typeface="+mn-ea"/>
              </a:rPr>
              <a:t>Both </a:t>
            </a:r>
            <a:r>
              <a:rPr lang="zh-CN" altLang="en-US" sz="3600">
                <a:solidFill>
                  <a:schemeClr val="accent1">
                    <a:lumMod val="10000"/>
                  </a:schemeClr>
                </a:solidFill>
                <a:sym typeface="+mn-ea"/>
              </a:rPr>
              <a:t>问</a:t>
            </a:r>
            <a:r>
              <a:rPr lang="en-US" altLang="zh-CN" sz="3600">
                <a:solidFill>
                  <a:schemeClr val="accent1">
                    <a:lumMod val="10000"/>
                  </a:schemeClr>
                </a:solidFill>
                <a:sym typeface="+mn-ea"/>
              </a:rPr>
              <a:t>(wèn) and </a:t>
            </a:r>
            <a:r>
              <a:rPr lang="zh-CN" altLang="en-US" sz="3600">
                <a:solidFill>
                  <a:schemeClr val="accent1">
                    <a:lumMod val="10000"/>
                  </a:schemeClr>
                </a:solidFill>
                <a:sym typeface="+mn-ea"/>
              </a:rPr>
              <a:t>请</a:t>
            </a:r>
            <a:r>
              <a:rPr lang="en-US" altLang="zh-CN" sz="3600">
                <a:solidFill>
                  <a:schemeClr val="accent1">
                    <a:lumMod val="10000"/>
                  </a:schemeClr>
                </a:solidFill>
                <a:sym typeface="+mn-ea"/>
              </a:rPr>
              <a:t>(qǐng) could be </a:t>
            </a:r>
            <a:r>
              <a:rPr lang="en-US" altLang="zh-CN" sz="3600">
                <a:gradFill>
                  <a:gsLst>
                    <a:gs pos="0">
                      <a:srgbClr val="14CD68"/>
                    </a:gs>
                    <a:gs pos="100000">
                      <a:srgbClr val="0B6E38"/>
                    </a:gs>
                  </a:gsLst>
                  <a:lin scaled="0"/>
                </a:gradFill>
                <a:sym typeface="+mn-ea"/>
              </a:rPr>
              <a:t>“to ask”</a:t>
            </a:r>
            <a:r>
              <a:rPr lang="en-US" altLang="zh-CN" sz="3600">
                <a:solidFill>
                  <a:schemeClr val="accent1">
                    <a:lumMod val="10000"/>
                  </a:schemeClr>
                </a:solidFill>
                <a:sym typeface="+mn-ea"/>
              </a:rPr>
              <a:t> in English. The verb </a:t>
            </a:r>
            <a:r>
              <a:rPr lang="zh-CN" altLang="en-US" sz="3600">
                <a:solidFill>
                  <a:srgbClr val="00B0F0"/>
                </a:solidFill>
                <a:sym typeface="+mn-ea"/>
              </a:rPr>
              <a:t>问</a:t>
            </a:r>
            <a:r>
              <a:rPr lang="en-US" altLang="zh-CN" sz="3600">
                <a:solidFill>
                  <a:srgbClr val="00B0F0"/>
                </a:solidFill>
                <a:sym typeface="+mn-ea"/>
              </a:rPr>
              <a:t>(wèn)</a:t>
            </a:r>
            <a:r>
              <a:rPr lang="en-US" altLang="zh-CN" sz="3600">
                <a:solidFill>
                  <a:schemeClr val="accent1">
                    <a:lumMod val="10000"/>
                  </a:schemeClr>
                </a:solidFill>
                <a:sym typeface="+mn-ea"/>
              </a:rPr>
              <a:t> means </a:t>
            </a:r>
            <a:r>
              <a:rPr lang="en-US" altLang="zh-CN" sz="3600">
                <a:solidFill>
                  <a:srgbClr val="00B0F0"/>
                </a:solidFill>
                <a:sym typeface="+mn-ea"/>
              </a:rPr>
              <a:t>“to inquire”</a:t>
            </a:r>
            <a:r>
              <a:rPr lang="en-US" altLang="zh-CN" sz="3600">
                <a:solidFill>
                  <a:srgbClr val="FF0000"/>
                </a:solidFill>
                <a:sym typeface="+mn-ea"/>
              </a:rPr>
              <a:t> </a:t>
            </a:r>
            <a:r>
              <a:rPr lang="en-US" altLang="zh-CN" sz="3600">
                <a:solidFill>
                  <a:schemeClr val="accent1">
                    <a:lumMod val="10000"/>
                  </a:schemeClr>
                </a:solidFill>
                <a:sym typeface="+mn-ea"/>
              </a:rPr>
              <a:t>e.g.,</a:t>
            </a:r>
            <a:r>
              <a:rPr lang="zh-CN" altLang="en-US" sz="3600">
                <a:solidFill>
                  <a:schemeClr val="accent1">
                    <a:lumMod val="10000"/>
                  </a:schemeClr>
                </a:solidFill>
                <a:sym typeface="+mn-ea"/>
              </a:rPr>
              <a:t>我问她一个问题</a:t>
            </a:r>
            <a:r>
              <a:rPr lang="en-US" altLang="zh-CN" sz="3600">
                <a:solidFill>
                  <a:schemeClr val="accent1">
                    <a:lumMod val="10000"/>
                  </a:schemeClr>
                </a:solidFill>
                <a:sym typeface="+mn-ea"/>
              </a:rPr>
              <a:t>(wǒ wèn tā yí gè wèn tí, I ask her a question). To mean </a:t>
            </a:r>
            <a:r>
              <a:rPr lang="en-US" altLang="zh-CN" sz="3600">
                <a:solidFill>
                  <a:srgbClr val="FF0000"/>
                </a:solidFill>
                <a:sym typeface="+mn-ea"/>
              </a:rPr>
              <a:t>“to invite”</a:t>
            </a:r>
            <a:r>
              <a:rPr lang="en-US" altLang="zh-CN" sz="3600">
                <a:solidFill>
                  <a:schemeClr val="accent1">
                    <a:lumMod val="10000"/>
                  </a:schemeClr>
                </a:solidFill>
                <a:sym typeface="+mn-ea"/>
              </a:rPr>
              <a:t> or </a:t>
            </a:r>
            <a:r>
              <a:rPr lang="en-US" altLang="zh-CN" sz="3600">
                <a:solidFill>
                  <a:srgbClr val="FF0000"/>
                </a:solidFill>
                <a:sym typeface="+mn-ea"/>
              </a:rPr>
              <a:t>“to request”</a:t>
            </a:r>
            <a:r>
              <a:rPr lang="en-US" altLang="zh-CN" sz="3600">
                <a:solidFill>
                  <a:schemeClr val="accent1">
                    <a:lumMod val="10000"/>
                  </a:schemeClr>
                </a:solidFill>
                <a:sym typeface="+mn-ea"/>
              </a:rPr>
              <a:t>, say </a:t>
            </a:r>
            <a:r>
              <a:rPr lang="zh-CN" altLang="en-US" sz="3600">
                <a:solidFill>
                  <a:srgbClr val="FF0000"/>
                </a:solidFill>
                <a:sym typeface="+mn-ea"/>
              </a:rPr>
              <a:t>请</a:t>
            </a:r>
            <a:r>
              <a:rPr lang="en-US" altLang="zh-CN" sz="3600">
                <a:solidFill>
                  <a:srgbClr val="FF0000"/>
                </a:solidFill>
                <a:sym typeface="+mn-ea"/>
              </a:rPr>
              <a:t>(qǐng)</a:t>
            </a:r>
            <a:r>
              <a:rPr lang="en-US" altLang="zh-CN" sz="3600">
                <a:solidFill>
                  <a:schemeClr val="accent1">
                    <a:lumMod val="10000"/>
                  </a:schemeClr>
                </a:solidFill>
                <a:sym typeface="+mn-ea"/>
              </a:rPr>
              <a:t>,e.g.,</a:t>
            </a:r>
            <a:r>
              <a:rPr lang="zh-CN" altLang="en-US" sz="3600">
                <a:solidFill>
                  <a:schemeClr val="accent1">
                    <a:lumMod val="10000"/>
                  </a:schemeClr>
                </a:solidFill>
                <a:sym typeface="+mn-ea"/>
              </a:rPr>
              <a:t>我请她跳舞</a:t>
            </a:r>
            <a:r>
              <a:rPr lang="en-US" altLang="zh-CN" sz="3600">
                <a:solidFill>
                  <a:schemeClr val="accent1">
                    <a:lumMod val="10000"/>
                  </a:schemeClr>
                </a:solidFill>
                <a:sym typeface="+mn-ea"/>
              </a:rPr>
              <a:t>(wǒ qǐng tā tiào wǔ, I invite her to dance)</a:t>
            </a:r>
            <a:endParaRPr lang="en-US" altLang="zh-CN" sz="3600">
              <a:solidFill>
                <a:schemeClr val="accent1">
                  <a:lumMod val="10000"/>
                </a:schemeClr>
              </a:solidFill>
              <a:sym typeface="+mn-ea"/>
            </a:endParaRPr>
          </a:p>
          <a:p>
            <a:endParaRPr lang="zh-CN" altLang="en-US" sz="3600">
              <a:solidFill>
                <a:schemeClr val="bg2">
                  <a:lumMod val="10000"/>
                </a:schemeClr>
              </a:solidFill>
            </a:endParaRPr>
          </a:p>
          <a:p>
            <a:endParaRPr lang="en-US" altLang="zh-CN" sz="3600"/>
          </a:p>
        </p:txBody>
      </p:sp>
    </p:spTree>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43840" y="2004695"/>
            <a:ext cx="11442700" cy="2306955"/>
          </a:xfrm>
          <a:prstGeom prst="rect">
            <a:avLst/>
          </a:prstGeom>
          <a:noFill/>
        </p:spPr>
        <p:txBody>
          <a:bodyPr wrap="square" rtlCol="0">
            <a:spAutoFit/>
          </a:bodyPr>
          <a:p>
            <a:endParaRPr lang="en-US" altLang="zh-CN" sz="3600"/>
          </a:p>
          <a:p>
            <a:r>
              <a:rPr lang="en-US" altLang="zh-CN" sz="3600"/>
              <a:t>Taxicabs are called </a:t>
            </a:r>
            <a:r>
              <a:rPr lang="zh-CN" altLang="en-US" sz="3600"/>
              <a:t>计程车</a:t>
            </a:r>
            <a:r>
              <a:rPr lang="en-US" altLang="zh-CN" sz="3600"/>
              <a:t>(jì chéng chē, metered cars) in Taiwan but </a:t>
            </a:r>
            <a:r>
              <a:rPr lang="zh-CN" altLang="en-US" sz="3600"/>
              <a:t>出租</a:t>
            </a:r>
            <a:r>
              <a:rPr lang="en-US" altLang="zh-CN" sz="3600"/>
              <a:t>(</a:t>
            </a:r>
            <a:r>
              <a:rPr lang="zh-CN" altLang="en-US" sz="3600"/>
              <a:t>汽</a:t>
            </a:r>
            <a:r>
              <a:rPr lang="en-US" altLang="zh-CN" sz="3600"/>
              <a:t>)</a:t>
            </a:r>
            <a:r>
              <a:rPr lang="zh-CN" altLang="en-US" sz="3600"/>
              <a:t>车</a:t>
            </a:r>
            <a:r>
              <a:rPr lang="en-US" altLang="zh-CN" sz="3600"/>
              <a:t>(chū zū[qì]chē) in mainland China. To take a taxi is </a:t>
            </a:r>
            <a:r>
              <a:rPr lang="zh-CN" altLang="en-US" sz="3600"/>
              <a:t>打车</a:t>
            </a:r>
            <a:r>
              <a:rPr lang="en-US" altLang="zh-CN" sz="3600"/>
              <a:t>(dǎ chē)</a:t>
            </a:r>
            <a:endParaRPr lang="en-US" altLang="zh-CN" sz="3600"/>
          </a:p>
        </p:txBody>
      </p:sp>
    </p:spTree>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地 铁</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坐</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线</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打</a:t>
            </a:r>
            <a:r>
              <a:rPr lang="zh-CN" altLang="en-US" sz="9600">
                <a:solidFill>
                  <a:schemeClr val="accent1">
                    <a:lumMod val="10000"/>
                  </a:schemeClr>
                </a:solidFill>
                <a:sym typeface="+mn-ea"/>
              </a:rPr>
              <a:t> 车</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下</a:t>
            </a:r>
            <a:r>
              <a:rPr lang="zh-CN" altLang="en-US" sz="9600">
                <a:solidFill>
                  <a:schemeClr val="accent1">
                    <a:lumMod val="10000"/>
                  </a:schemeClr>
                </a:solidFill>
                <a:sym typeface="+mn-ea"/>
              </a:rPr>
              <a:t> 车</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853305" cy="1568450"/>
          </a:xfrm>
          <a:prstGeom prst="rect">
            <a:avLst/>
          </a:prstGeom>
          <a:noFill/>
        </p:spPr>
        <p:txBody>
          <a:bodyPr wrap="square" rtlCol="0">
            <a:spAutoFit/>
          </a:bodyPr>
          <a:p>
            <a:r>
              <a:rPr lang="en-US" altLang="zh-CN" sz="9600">
                <a:solidFill>
                  <a:schemeClr val="accent1">
                    <a:lumMod val="10000"/>
                  </a:schemeClr>
                </a:solidFill>
                <a:sym typeface="+mn-ea"/>
              </a:rPr>
              <a:t>(</a:t>
            </a:r>
            <a:r>
              <a:rPr lang="zh-CN" altLang="en-US" sz="9600">
                <a:solidFill>
                  <a:schemeClr val="accent1">
                    <a:lumMod val="10000"/>
                  </a:schemeClr>
                </a:solidFill>
                <a:sym typeface="+mn-ea"/>
              </a:rPr>
              <a:t>飞</a:t>
            </a:r>
            <a:r>
              <a:rPr lang="en-US" altLang="zh-CN" sz="9600">
                <a:solidFill>
                  <a:schemeClr val="accent1">
                    <a:lumMod val="10000"/>
                  </a:schemeClr>
                </a:solidFill>
                <a:sym typeface="+mn-ea"/>
              </a:rPr>
              <a:t>)</a:t>
            </a:r>
            <a:r>
              <a:rPr lang="zh-CN" altLang="en-US" sz="9600">
                <a:solidFill>
                  <a:schemeClr val="accent1">
                    <a:lumMod val="10000"/>
                  </a:schemeClr>
                </a:solidFill>
                <a:sym typeface="+mn-ea"/>
              </a:rPr>
              <a:t>机票</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最 后</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开 车</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或 者</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166485" y="2032000"/>
            <a:ext cx="456311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节</a:t>
            </a:r>
            <a:endParaRPr lang="zh-CN" altLang="en-US" sz="9600"/>
          </a:p>
        </p:txBody>
      </p:sp>
    </p:spTree>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H_Entry_1"/>
          <p:cNvSpPr/>
          <p:nvPr>
            <p:custDataLst>
              <p:tags r:id="rId1"/>
            </p:custDataLst>
          </p:nvPr>
        </p:nvSpPr>
        <p:spPr>
          <a:xfrm>
            <a:off x="494030" y="306070"/>
            <a:ext cx="8907145" cy="498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3600" dirty="0">
                <a:solidFill>
                  <a:schemeClr val="tx1">
                    <a:lumMod val="75000"/>
                    <a:lumOff val="25000"/>
                  </a:schemeClr>
                </a:solidFill>
                <a:latin typeface="方正行黑简体" panose="02000000000000000000" pitchFamily="2" charset="-122"/>
                <a:ea typeface="方正行黑简体" panose="02000000000000000000" pitchFamily="2" charset="-122"/>
              </a:rPr>
              <a:t>或者</a:t>
            </a:r>
            <a:r>
              <a:rPr lang="en-US" altLang="zh-CN" sz="3600" dirty="0">
                <a:solidFill>
                  <a:schemeClr val="tx1">
                    <a:lumMod val="75000"/>
                    <a:lumOff val="25000"/>
                  </a:schemeClr>
                </a:solidFill>
                <a:latin typeface="方正行黑简体" panose="02000000000000000000" pitchFamily="2" charset="-122"/>
                <a:ea typeface="方正行黑简体" panose="02000000000000000000" pitchFamily="2" charset="-122"/>
              </a:rPr>
              <a:t>(huò zhě,or)and </a:t>
            </a:r>
            <a:r>
              <a:rPr lang="zh-CN" altLang="en-US" sz="3600" dirty="0">
                <a:solidFill>
                  <a:schemeClr val="tx1">
                    <a:lumMod val="75000"/>
                    <a:lumOff val="25000"/>
                  </a:schemeClr>
                </a:solidFill>
                <a:latin typeface="方正行黑简体" panose="02000000000000000000" pitchFamily="2" charset="-122"/>
                <a:ea typeface="方正行黑简体" panose="02000000000000000000" pitchFamily="2" charset="-122"/>
              </a:rPr>
              <a:t>还是</a:t>
            </a:r>
            <a:r>
              <a:rPr lang="en-US" altLang="zh-CN" sz="3600" dirty="0">
                <a:solidFill>
                  <a:schemeClr val="tx1">
                    <a:lumMod val="75000"/>
                    <a:lumOff val="25000"/>
                  </a:schemeClr>
                </a:solidFill>
                <a:latin typeface="方正行黑简体" panose="02000000000000000000" pitchFamily="2" charset="-122"/>
                <a:ea typeface="方正行黑简体" panose="02000000000000000000" pitchFamily="2" charset="-122"/>
              </a:rPr>
              <a:t>(hái shì,or)</a:t>
            </a:r>
            <a:endParaRPr lang="en-US" altLang="zh-CN" sz="3600" dirty="0">
              <a:solidFill>
                <a:schemeClr val="tx1">
                  <a:lumMod val="75000"/>
                  <a:lumOff val="25000"/>
                </a:schemeClr>
              </a:solidFill>
              <a:latin typeface="方正行黑简体" panose="02000000000000000000" pitchFamily="2" charset="-122"/>
              <a:ea typeface="方正行黑简体" panose="02000000000000000000" pitchFamily="2" charset="-122"/>
            </a:endParaRPr>
          </a:p>
        </p:txBody>
      </p:sp>
      <p:sp>
        <p:nvSpPr>
          <p:cNvPr id="2" name="文本框 1"/>
          <p:cNvSpPr txBox="1"/>
          <p:nvPr/>
        </p:nvSpPr>
        <p:spPr>
          <a:xfrm>
            <a:off x="493395" y="1074420"/>
            <a:ext cx="11287125" cy="1198880"/>
          </a:xfrm>
          <a:prstGeom prst="rect">
            <a:avLst/>
          </a:prstGeom>
          <a:noFill/>
        </p:spPr>
        <p:txBody>
          <a:bodyPr wrap="square" rtlCol="0">
            <a:spAutoFit/>
          </a:bodyPr>
          <a:p>
            <a:r>
              <a:rPr lang="en-US" altLang="zh-CN" sz="2400">
                <a:latin typeface="微软雅黑" panose="020B0503020204020204" charset="-122"/>
                <a:ea typeface="微软雅黑" panose="020B0503020204020204" charset="-122"/>
                <a:cs typeface="微软雅黑" panose="020B0503020204020204" charset="-122"/>
              </a:rPr>
              <a:t>While both </a:t>
            </a:r>
            <a:r>
              <a:rPr lang="zh-CN" altLang="en-US" sz="2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或者</a:t>
            </a:r>
            <a:r>
              <a:rPr lang="en-US" altLang="zh-CN" sz="2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(huò zhě,or)and </a:t>
            </a:r>
            <a:r>
              <a:rPr lang="zh-CN" altLang="en-US" sz="2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还是</a:t>
            </a:r>
            <a:r>
              <a:rPr lang="en-US" altLang="zh-CN" sz="2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(hái shì,or)link up two words or phrases that </a:t>
            </a:r>
            <a:r>
              <a:rPr lang="en-US" altLang="zh-CN" sz="2400">
                <a:latin typeface="微软雅黑" panose="020B0503020204020204" charset="-122"/>
                <a:ea typeface="微软雅黑" panose="020B0503020204020204" charset="-122"/>
                <a:cs typeface="微软雅黑" panose="020B0503020204020204" charset="-122"/>
              </a:rPr>
              <a:t>indicate different alternatives, the former usually appears in statements, the latter in questions</a:t>
            </a:r>
            <a:endParaRPr lang="en-US" altLang="zh-CN" sz="2400">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161290" y="2563495"/>
            <a:ext cx="11730990" cy="3538220"/>
          </a:xfrm>
          <a:prstGeom prst="rect">
            <a:avLst/>
          </a:prstGeom>
          <a:noFill/>
        </p:spPr>
        <p:txBody>
          <a:bodyPr wrap="square" rtlCol="0">
            <a:spAutoFit/>
          </a:bodyPr>
          <a:p>
            <a:r>
              <a:rPr lang="en-US" altLang="zh-CN" sz="3200"/>
              <a:t>   1.A:</a:t>
            </a:r>
            <a:r>
              <a:rPr lang="zh-CN" altLang="en-US" sz="3200"/>
              <a:t>你今天晚上做什么？</a:t>
            </a:r>
            <a:endParaRPr lang="zh-CN" altLang="en-US" sz="3200"/>
          </a:p>
          <a:p>
            <a:r>
              <a:rPr lang="zh-CN" altLang="en-US" sz="3200"/>
              <a:t>     </a:t>
            </a:r>
            <a:endParaRPr lang="en-US" altLang="zh-CN" sz="3200"/>
          </a:p>
          <a:p>
            <a:r>
              <a:rPr lang="en-US" altLang="zh-CN" sz="3200"/>
              <a:t>      B:</a:t>
            </a:r>
            <a:r>
              <a:rPr lang="zh-CN" altLang="en-US" sz="3200"/>
              <a:t>听音乐或者看电影。</a:t>
            </a:r>
            <a:endParaRPr lang="zh-CN" altLang="en-US" sz="3200"/>
          </a:p>
          <a:p>
            <a:r>
              <a:rPr lang="zh-CN" altLang="en-US" sz="3200"/>
              <a:t>  </a:t>
            </a:r>
            <a:endParaRPr lang="zh-CN" altLang="en-US" sz="3200"/>
          </a:p>
          <a:p>
            <a:r>
              <a:rPr lang="zh-CN" altLang="en-US" sz="3200"/>
              <a:t>   </a:t>
            </a:r>
            <a:r>
              <a:rPr lang="en-US" altLang="zh-CN" sz="3200">
                <a:sym typeface="+mn-ea"/>
              </a:rPr>
              <a:t>2.A:</a:t>
            </a:r>
            <a:r>
              <a:rPr lang="zh-CN" altLang="en-US" sz="3200">
                <a:sym typeface="+mn-ea"/>
              </a:rPr>
              <a:t>你周末想看电影还是跳舞？</a:t>
            </a:r>
            <a:endParaRPr lang="zh-CN" altLang="en-US" sz="3200"/>
          </a:p>
          <a:p>
            <a:r>
              <a:rPr lang="zh-CN" altLang="en-US" sz="3200">
                <a:sym typeface="+mn-ea"/>
              </a:rPr>
              <a:t>      </a:t>
            </a:r>
            <a:endParaRPr lang="en-US" altLang="zh-CN" sz="3200"/>
          </a:p>
          <a:p>
            <a:r>
              <a:rPr lang="en-US" altLang="zh-CN" sz="3200">
                <a:sym typeface="+mn-ea"/>
              </a:rPr>
              <a:t>      B:</a:t>
            </a:r>
            <a:r>
              <a:rPr lang="zh-CN" altLang="en-US" sz="3200">
                <a:sym typeface="+mn-ea"/>
              </a:rPr>
              <a:t>看电影或者跳舞都行。</a:t>
            </a:r>
            <a:endParaRPr lang="en-US" altLang="zh-CN"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H_Entry_1"/>
          <p:cNvSpPr/>
          <p:nvPr>
            <p:custDataLst>
              <p:tags r:id="rId1"/>
            </p:custDataLst>
          </p:nvPr>
        </p:nvSpPr>
        <p:spPr>
          <a:xfrm>
            <a:off x="494030" y="306070"/>
            <a:ext cx="8907145" cy="498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3600" dirty="0">
                <a:solidFill>
                  <a:schemeClr val="tx1">
                    <a:lumMod val="75000"/>
                    <a:lumOff val="25000"/>
                  </a:schemeClr>
                </a:solidFill>
                <a:latin typeface="方正行黑简体" panose="02000000000000000000" pitchFamily="2" charset="-122"/>
                <a:ea typeface="方正行黑简体" panose="02000000000000000000" pitchFamily="2" charset="-122"/>
              </a:rPr>
              <a:t>或者</a:t>
            </a:r>
            <a:r>
              <a:rPr lang="en-US" altLang="zh-CN" sz="3600" dirty="0">
                <a:solidFill>
                  <a:schemeClr val="tx1">
                    <a:lumMod val="75000"/>
                    <a:lumOff val="25000"/>
                  </a:schemeClr>
                </a:solidFill>
                <a:latin typeface="方正行黑简体" panose="02000000000000000000" pitchFamily="2" charset="-122"/>
                <a:ea typeface="方正行黑简体" panose="02000000000000000000" pitchFamily="2" charset="-122"/>
              </a:rPr>
              <a:t>(huò zhě,or)and </a:t>
            </a:r>
            <a:r>
              <a:rPr lang="zh-CN" altLang="en-US" sz="3600" dirty="0">
                <a:solidFill>
                  <a:schemeClr val="tx1">
                    <a:lumMod val="75000"/>
                    <a:lumOff val="25000"/>
                  </a:schemeClr>
                </a:solidFill>
                <a:latin typeface="方正行黑简体" panose="02000000000000000000" pitchFamily="2" charset="-122"/>
                <a:ea typeface="方正行黑简体" panose="02000000000000000000" pitchFamily="2" charset="-122"/>
              </a:rPr>
              <a:t>还是</a:t>
            </a:r>
            <a:r>
              <a:rPr lang="en-US" altLang="zh-CN" sz="3600" dirty="0">
                <a:solidFill>
                  <a:schemeClr val="tx1">
                    <a:lumMod val="75000"/>
                    <a:lumOff val="25000"/>
                  </a:schemeClr>
                </a:solidFill>
                <a:latin typeface="方正行黑简体" panose="02000000000000000000" pitchFamily="2" charset="-122"/>
                <a:ea typeface="方正行黑简体" panose="02000000000000000000" pitchFamily="2" charset="-122"/>
              </a:rPr>
              <a:t>(hái shì,or)</a:t>
            </a:r>
            <a:endParaRPr lang="en-US" altLang="zh-CN" sz="3600" dirty="0">
              <a:solidFill>
                <a:schemeClr val="tx1">
                  <a:lumMod val="75000"/>
                  <a:lumOff val="25000"/>
                </a:schemeClr>
              </a:solidFill>
              <a:latin typeface="方正行黑简体" panose="02000000000000000000" pitchFamily="2" charset="-122"/>
              <a:ea typeface="方正行黑简体" panose="02000000000000000000" pitchFamily="2" charset="-122"/>
            </a:endParaRPr>
          </a:p>
        </p:txBody>
      </p:sp>
      <p:sp>
        <p:nvSpPr>
          <p:cNvPr id="3" name="文本框 2"/>
          <p:cNvSpPr txBox="1"/>
          <p:nvPr/>
        </p:nvSpPr>
        <p:spPr>
          <a:xfrm>
            <a:off x="640715" y="1811020"/>
            <a:ext cx="10201275" cy="3046095"/>
          </a:xfrm>
          <a:prstGeom prst="rect">
            <a:avLst/>
          </a:prstGeom>
          <a:noFill/>
        </p:spPr>
        <p:txBody>
          <a:bodyPr wrap="square" rtlCol="0">
            <a:spAutoFit/>
          </a:bodyPr>
          <a:p>
            <a:r>
              <a:rPr lang="en-US" altLang="zh-CN" sz="3200"/>
              <a:t>3.A:</a:t>
            </a:r>
            <a:r>
              <a:rPr lang="zh-CN" altLang="en-US" sz="3200"/>
              <a:t>你喜欢什么颜色的鞋？黑色的还是咖啡色的？</a:t>
            </a:r>
            <a:endParaRPr lang="zh-CN" altLang="en-US" sz="3200"/>
          </a:p>
          <a:p>
            <a:r>
              <a:rPr lang="zh-CN" altLang="en-US" sz="3200"/>
              <a:t>  </a:t>
            </a:r>
            <a:r>
              <a:rPr lang="en-US" altLang="zh-CN" sz="3200"/>
              <a:t> B:</a:t>
            </a:r>
            <a:r>
              <a:rPr lang="zh-CN" altLang="en-US" sz="3200"/>
              <a:t>黑色的或者咖啡色的我都不喜欢，我喜欢白的</a:t>
            </a:r>
            <a:r>
              <a:rPr lang="zh-CN" altLang="en-US" sz="3200"/>
              <a:t>。</a:t>
            </a:r>
            <a:endParaRPr lang="zh-CN" altLang="en-US" sz="3200"/>
          </a:p>
          <a:p>
            <a:endParaRPr lang="zh-CN" altLang="en-US" sz="3200"/>
          </a:p>
          <a:p>
            <a:endParaRPr lang="en-US" altLang="zh-CN" sz="3200">
              <a:sym typeface="+mn-ea"/>
            </a:endParaRPr>
          </a:p>
          <a:p>
            <a:r>
              <a:rPr lang="en-US" altLang="zh-CN" sz="3200">
                <a:sym typeface="+mn-ea"/>
              </a:rPr>
              <a:t>4.</a:t>
            </a:r>
            <a:r>
              <a:rPr lang="zh-CN" altLang="en-US" sz="3200">
                <a:sym typeface="+mn-ea"/>
              </a:rPr>
              <a:t>明天你去开会或者他去开会都可以。</a:t>
            </a:r>
            <a:endParaRPr lang="zh-CN" altLang="en-US" sz="3200"/>
          </a:p>
          <a:p>
            <a:endParaRPr lang="en-US" altLang="zh-CN"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汽</a:t>
            </a:r>
            <a:r>
              <a:rPr lang="zh-CN" altLang="en-US" sz="9600">
                <a:solidFill>
                  <a:schemeClr val="accent1">
                    <a:lumMod val="10000"/>
                  </a:schemeClr>
                </a:solidFill>
                <a:sym typeface="+mn-ea"/>
              </a:rPr>
              <a:t> 车</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公 共</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麻 烦</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送</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853305" cy="1568450"/>
          </a:xfrm>
          <a:prstGeom prst="rect">
            <a:avLst/>
          </a:prstGeom>
          <a:noFill/>
        </p:spPr>
        <p:txBody>
          <a:bodyPr wrap="square" rtlCol="0">
            <a:spAutoFit/>
          </a:bodyPr>
          <a:p>
            <a:r>
              <a:rPr lang="en-US" altLang="zh-CN" sz="9600">
                <a:solidFill>
                  <a:schemeClr val="accent1">
                    <a:lumMod val="10000"/>
                  </a:schemeClr>
                </a:solidFill>
                <a:sym typeface="+mn-ea"/>
              </a:rPr>
              <a:t>(</a:t>
            </a:r>
            <a:r>
              <a:rPr lang="zh-CN" altLang="en-US" sz="9600">
                <a:solidFill>
                  <a:schemeClr val="accent1">
                    <a:lumMod val="10000"/>
                  </a:schemeClr>
                </a:solidFill>
                <a:sym typeface="+mn-ea"/>
              </a:rPr>
              <a:t>飞</a:t>
            </a:r>
            <a:r>
              <a:rPr lang="en-US" altLang="zh-CN" sz="9600">
                <a:solidFill>
                  <a:schemeClr val="accent1">
                    <a:lumMod val="10000"/>
                  </a:schemeClr>
                </a:solidFill>
                <a:sym typeface="+mn-ea"/>
              </a:rPr>
              <a:t>)</a:t>
            </a:r>
            <a:r>
              <a:rPr lang="zh-CN" altLang="en-US" sz="9600">
                <a:solidFill>
                  <a:schemeClr val="accent1">
                    <a:lumMod val="10000"/>
                  </a:schemeClr>
                </a:solidFill>
                <a:sym typeface="+mn-ea"/>
              </a:rPr>
              <a:t>机场</a:t>
            </a:r>
            <a:endParaRPr lang="en-US" altLang="zh-CN"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开</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出 租</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租</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251575" y="2012950"/>
            <a:ext cx="456311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到</a:t>
            </a:r>
            <a:endParaRPr lang="zh-CN" altLang="en-US" sz="9600"/>
          </a:p>
        </p:txBody>
      </p:sp>
    </p:spTree>
  </p:cSld>
  <p:clrMapOvr>
    <a:masterClrMapping/>
  </p:clrMapOvr>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H_Entry_1"/>
          <p:cNvSpPr/>
          <p:nvPr>
            <p:custDataLst>
              <p:tags r:id="rId1"/>
            </p:custDataLst>
          </p:nvPr>
        </p:nvSpPr>
        <p:spPr>
          <a:xfrm>
            <a:off x="475615" y="673100"/>
            <a:ext cx="6292850" cy="498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r>
              <a:rPr lang="en-US" altLang="zh-CN" sz="3600" dirty="0">
                <a:solidFill>
                  <a:schemeClr val="tx1">
                    <a:lumMod val="75000"/>
                    <a:lumOff val="25000"/>
                  </a:schemeClr>
                </a:solidFill>
                <a:latin typeface="方正行黑简体" panose="02000000000000000000" pitchFamily="2" charset="-122"/>
                <a:ea typeface="方正行黑简体" panose="02000000000000000000" pitchFamily="2" charset="-122"/>
              </a:rPr>
              <a:t>Topic-Comment Sentences</a:t>
            </a:r>
            <a:endParaRPr lang="en-US" altLang="zh-CN" sz="3600" dirty="0">
              <a:solidFill>
                <a:schemeClr val="tx1">
                  <a:lumMod val="75000"/>
                  <a:lumOff val="25000"/>
                </a:schemeClr>
              </a:solidFill>
              <a:latin typeface="方正行黑简体" panose="02000000000000000000" pitchFamily="2" charset="-122"/>
              <a:ea typeface="方正行黑简体" panose="02000000000000000000" pitchFamily="2" charset="-122"/>
            </a:endParaRPr>
          </a:p>
        </p:txBody>
      </p:sp>
      <p:sp>
        <p:nvSpPr>
          <p:cNvPr id="2" name="文本框 1"/>
          <p:cNvSpPr txBox="1"/>
          <p:nvPr/>
        </p:nvSpPr>
        <p:spPr>
          <a:xfrm>
            <a:off x="620395" y="1659890"/>
            <a:ext cx="10763885" cy="3538220"/>
          </a:xfrm>
          <a:prstGeom prst="rect">
            <a:avLst/>
          </a:prstGeom>
          <a:noFill/>
        </p:spPr>
        <p:txBody>
          <a:bodyPr wrap="square" rtlCol="0">
            <a:spAutoFit/>
          </a:bodyPr>
          <a:p>
            <a:r>
              <a:rPr lang="en-US" altLang="zh-CN" sz="3200"/>
              <a:t>When a noun or noun phrase has become established as a known element in a conversation, it can occur at the beginning of the sentence as the “topic,” with the rest of the sentence functioning as a “comment” on it. This forms what is known as a “topic-comment sentence.” In such a sentence the object of the verb can be brought forward to serve as the topic of the sentence.</a:t>
            </a:r>
            <a:endParaRPr lang="en-US" altLang="zh-CN" sz="3200"/>
          </a:p>
        </p:txBody>
      </p:sp>
      <p:sp>
        <p:nvSpPr>
          <p:cNvPr id="3" name="文本框 2"/>
          <p:cNvSpPr txBox="1"/>
          <p:nvPr/>
        </p:nvSpPr>
        <p:spPr>
          <a:xfrm>
            <a:off x="245110" y="3136900"/>
            <a:ext cx="11730990" cy="583565"/>
          </a:xfrm>
          <a:prstGeom prst="rect">
            <a:avLst/>
          </a:prstGeom>
          <a:noFill/>
        </p:spPr>
        <p:txBody>
          <a:bodyPr wrap="square" rtlCol="0">
            <a:spAutoFit/>
          </a:bodyPr>
          <a:p>
            <a:r>
              <a:rPr lang="zh-CN" altLang="en-US" sz="3200"/>
              <a:t>     </a:t>
            </a:r>
            <a:endParaRPr lang="en-US" altLang="zh-CN"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H_Entry_1"/>
          <p:cNvSpPr/>
          <p:nvPr>
            <p:custDataLst>
              <p:tags r:id="rId1"/>
            </p:custDataLst>
          </p:nvPr>
        </p:nvSpPr>
        <p:spPr>
          <a:xfrm>
            <a:off x="494030" y="306070"/>
            <a:ext cx="6292850" cy="498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r>
              <a:rPr lang="en-US" altLang="zh-CN" sz="3600" dirty="0">
                <a:solidFill>
                  <a:schemeClr val="tx1">
                    <a:lumMod val="75000"/>
                    <a:lumOff val="25000"/>
                  </a:schemeClr>
                </a:solidFill>
                <a:latin typeface="方正行黑简体" panose="02000000000000000000" pitchFamily="2" charset="-122"/>
                <a:ea typeface="方正行黑简体" panose="02000000000000000000" pitchFamily="2" charset="-122"/>
              </a:rPr>
              <a:t>Topic-Comment Sentences</a:t>
            </a:r>
            <a:endParaRPr lang="en-US" altLang="zh-CN" sz="3600" dirty="0">
              <a:solidFill>
                <a:schemeClr val="tx1">
                  <a:lumMod val="75000"/>
                  <a:lumOff val="25000"/>
                </a:schemeClr>
              </a:solidFill>
              <a:latin typeface="方正行黑简体" panose="02000000000000000000" pitchFamily="2" charset="-122"/>
              <a:ea typeface="方正行黑简体" panose="02000000000000000000" pitchFamily="2" charset="-122"/>
            </a:endParaRPr>
          </a:p>
        </p:txBody>
      </p:sp>
      <p:sp>
        <p:nvSpPr>
          <p:cNvPr id="3" name="文本框 2"/>
          <p:cNvSpPr txBox="1"/>
          <p:nvPr/>
        </p:nvSpPr>
        <p:spPr>
          <a:xfrm>
            <a:off x="320675" y="1131570"/>
            <a:ext cx="11148695" cy="5015865"/>
          </a:xfrm>
          <a:prstGeom prst="rect">
            <a:avLst/>
          </a:prstGeom>
          <a:noFill/>
        </p:spPr>
        <p:txBody>
          <a:bodyPr wrap="square" rtlCol="0">
            <a:spAutoFit/>
          </a:bodyPr>
          <a:p>
            <a:r>
              <a:rPr lang="en-US" altLang="zh-CN" sz="3200">
                <a:sym typeface="+mn-ea"/>
              </a:rPr>
              <a:t>1.A:</a:t>
            </a:r>
            <a:r>
              <a:rPr lang="zh-CN" altLang="en-US" sz="3200">
                <a:sym typeface="+mn-ea"/>
              </a:rPr>
              <a:t>我昨天买了一枝笔。</a:t>
            </a:r>
            <a:endParaRPr lang="zh-CN" altLang="en-US" sz="3200"/>
          </a:p>
          <a:p>
            <a:r>
              <a:rPr lang="zh-CN" altLang="en-US" sz="3200">
                <a:sym typeface="+mn-ea"/>
              </a:rPr>
              <a:t>   </a:t>
            </a:r>
            <a:r>
              <a:rPr lang="en-US" altLang="zh-CN" sz="3200">
                <a:sym typeface="+mn-ea"/>
              </a:rPr>
              <a:t>B:</a:t>
            </a:r>
            <a:r>
              <a:rPr lang="zh-CN" altLang="en-US" sz="3200">
                <a:sym typeface="+mn-ea"/>
              </a:rPr>
              <a:t>那枝笔你用了吗？</a:t>
            </a:r>
            <a:endParaRPr lang="zh-CN" altLang="en-US" sz="3200"/>
          </a:p>
          <a:p>
            <a:endParaRPr lang="en-US" altLang="zh-CN" sz="3200"/>
          </a:p>
          <a:p>
            <a:r>
              <a:rPr lang="en-US" altLang="zh-CN" sz="3200"/>
              <a:t>2.A:</a:t>
            </a:r>
            <a:r>
              <a:rPr lang="zh-CN" altLang="en-US" sz="3200"/>
              <a:t>你知道我的衬衫在哪儿吗？</a:t>
            </a:r>
            <a:endParaRPr lang="zh-CN" altLang="en-US" sz="3200"/>
          </a:p>
          <a:p>
            <a:r>
              <a:rPr lang="zh-CN" altLang="en-US" sz="3200"/>
              <a:t>   </a:t>
            </a:r>
            <a:r>
              <a:rPr lang="en-US" altLang="zh-CN" sz="3200"/>
              <a:t>B:</a:t>
            </a:r>
            <a:r>
              <a:rPr lang="zh-CN" altLang="en-US" sz="3200"/>
              <a:t>你的衬衫我给你妈妈了。</a:t>
            </a:r>
            <a:endParaRPr lang="zh-CN" altLang="en-US" sz="3200"/>
          </a:p>
          <a:p>
            <a:endParaRPr lang="en-US" altLang="zh-CN" sz="3200">
              <a:sym typeface="+mn-ea"/>
            </a:endParaRPr>
          </a:p>
          <a:p>
            <a:r>
              <a:rPr lang="en-US" altLang="zh-CN" sz="3200">
                <a:sym typeface="+mn-ea"/>
              </a:rPr>
              <a:t>3.A:</a:t>
            </a:r>
            <a:r>
              <a:rPr lang="zh-CN" altLang="en-US" sz="3200">
                <a:sym typeface="+mn-ea"/>
              </a:rPr>
              <a:t>你有朋友吗？</a:t>
            </a:r>
            <a:endParaRPr lang="zh-CN" altLang="en-US" sz="3200"/>
          </a:p>
          <a:p>
            <a:r>
              <a:rPr lang="zh-CN" altLang="en-US" sz="3200">
                <a:sym typeface="+mn-ea"/>
              </a:rPr>
              <a:t>   </a:t>
            </a:r>
            <a:r>
              <a:rPr lang="en-US" altLang="zh-CN" sz="3200">
                <a:sym typeface="+mn-ea"/>
              </a:rPr>
              <a:t>B:</a:t>
            </a:r>
            <a:r>
              <a:rPr lang="zh-CN" altLang="en-US" sz="3200">
                <a:sym typeface="+mn-ea"/>
              </a:rPr>
              <a:t>朋友我有很多，可是都不在这儿。、</a:t>
            </a:r>
            <a:endParaRPr lang="zh-CN" altLang="en-US" sz="3200">
              <a:sym typeface="+mn-ea"/>
            </a:endParaRPr>
          </a:p>
          <a:p>
            <a:endParaRPr lang="zh-CN" altLang="en-US" sz="3200">
              <a:sym typeface="+mn-ea"/>
            </a:endParaRPr>
          </a:p>
          <a:p>
            <a:r>
              <a:rPr lang="en-US" altLang="zh-CN" sz="3200">
                <a:sym typeface="+mn-ea"/>
              </a:rPr>
              <a:t>4.</a:t>
            </a:r>
            <a:r>
              <a:rPr lang="zh-CN" altLang="en-US" sz="3200">
                <a:sym typeface="+mn-ea"/>
              </a:rPr>
              <a:t>她不想去纽约，可是飞机票她妈妈已经帮她买了。</a:t>
            </a:r>
            <a:r>
              <a:rPr lang="zh-CN" altLang="en-US" sz="3200"/>
              <a:t>    </a:t>
            </a:r>
            <a:endParaRPr lang="en-US" altLang="zh-CN"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H_Entry_1"/>
          <p:cNvSpPr/>
          <p:nvPr>
            <p:custDataLst>
              <p:tags r:id="rId1"/>
            </p:custDataLst>
          </p:nvPr>
        </p:nvSpPr>
        <p:spPr>
          <a:xfrm>
            <a:off x="841375" y="306070"/>
            <a:ext cx="10808335" cy="498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r>
              <a:rPr lang="zh-CN" altLang="en-US" sz="3600" dirty="0">
                <a:solidFill>
                  <a:schemeClr val="tx1">
                    <a:lumMod val="75000"/>
                    <a:lumOff val="25000"/>
                  </a:schemeClr>
                </a:solidFill>
                <a:ea typeface="方正行黑简体" panose="02000000000000000000" pitchFamily="2" charset="-122"/>
                <a:cs typeface="+mn-lt"/>
              </a:rPr>
              <a:t>还是</a:t>
            </a:r>
            <a:r>
              <a:rPr lang="en-US" altLang="zh-CN" sz="3600" dirty="0">
                <a:solidFill>
                  <a:schemeClr val="tx1">
                    <a:lumMod val="75000"/>
                    <a:lumOff val="25000"/>
                  </a:schemeClr>
                </a:solidFill>
                <a:ea typeface="方正行黑简体" panose="02000000000000000000" pitchFamily="2" charset="-122"/>
                <a:cs typeface="+mn-lt"/>
              </a:rPr>
              <a:t>...(</a:t>
            </a:r>
            <a:r>
              <a:rPr lang="zh-CN" altLang="en-US" sz="3600" dirty="0">
                <a:solidFill>
                  <a:schemeClr val="tx1">
                    <a:lumMod val="75000"/>
                    <a:lumOff val="25000"/>
                  </a:schemeClr>
                </a:solidFill>
                <a:ea typeface="方正行黑简体" panose="02000000000000000000" pitchFamily="2" charset="-122"/>
                <a:cs typeface="+mn-lt"/>
              </a:rPr>
              <a:t>吧）</a:t>
            </a:r>
            <a:r>
              <a:rPr lang="en-US" altLang="zh-CN" sz="3600" dirty="0">
                <a:solidFill>
                  <a:schemeClr val="tx1">
                    <a:lumMod val="75000"/>
                    <a:lumOff val="25000"/>
                  </a:schemeClr>
                </a:solidFill>
                <a:ea typeface="方正行黑简体" panose="02000000000000000000" pitchFamily="2" charset="-122"/>
                <a:cs typeface="+mn-lt"/>
              </a:rPr>
              <a:t>(hái shì ...ba,had better)</a:t>
            </a:r>
            <a:endParaRPr lang="en-US" altLang="zh-CN" sz="3600" dirty="0">
              <a:solidFill>
                <a:schemeClr val="tx1">
                  <a:lumMod val="75000"/>
                  <a:lumOff val="25000"/>
                </a:schemeClr>
              </a:solidFill>
              <a:ea typeface="方正行黑简体" panose="02000000000000000000" pitchFamily="2" charset="-122"/>
              <a:cs typeface="+mn-lt"/>
            </a:endParaRPr>
          </a:p>
        </p:txBody>
      </p:sp>
      <p:sp>
        <p:nvSpPr>
          <p:cNvPr id="2" name="文本框 1"/>
          <p:cNvSpPr txBox="1"/>
          <p:nvPr/>
        </p:nvSpPr>
        <p:spPr>
          <a:xfrm>
            <a:off x="660400" y="1074420"/>
            <a:ext cx="10931525" cy="1814830"/>
          </a:xfrm>
          <a:prstGeom prst="rect">
            <a:avLst/>
          </a:prstGeom>
          <a:noFill/>
        </p:spPr>
        <p:txBody>
          <a:bodyPr wrap="square" rtlCol="0">
            <a:spAutoFit/>
          </a:bodyPr>
          <a:p>
            <a:r>
              <a:rPr lang="en-US" altLang="zh-CN" sz="2800" dirty="0">
                <a:solidFill>
                  <a:schemeClr val="tx1">
                    <a:lumMod val="75000"/>
                    <a:lumOff val="25000"/>
                  </a:schemeClr>
                </a:solidFill>
                <a:ea typeface="方正行黑简体" panose="02000000000000000000" pitchFamily="2" charset="-122"/>
                <a:cs typeface="+mn-lt"/>
                <a:sym typeface="+mn-ea"/>
              </a:rPr>
              <a:t>The structure </a:t>
            </a:r>
            <a:r>
              <a:rPr lang="zh-CN" altLang="en-US" sz="2800" dirty="0">
                <a:solidFill>
                  <a:schemeClr val="tx1">
                    <a:lumMod val="75000"/>
                    <a:lumOff val="25000"/>
                  </a:schemeClr>
                </a:solidFill>
                <a:ea typeface="方正行黑简体" panose="02000000000000000000" pitchFamily="2" charset="-122"/>
                <a:cs typeface="+mn-lt"/>
                <a:sym typeface="+mn-ea"/>
              </a:rPr>
              <a:t>还是</a:t>
            </a:r>
            <a:r>
              <a:rPr lang="en-US" altLang="zh-CN" sz="2800" dirty="0">
                <a:solidFill>
                  <a:schemeClr val="tx1">
                    <a:lumMod val="75000"/>
                    <a:lumOff val="25000"/>
                  </a:schemeClr>
                </a:solidFill>
                <a:ea typeface="方正行黑简体" panose="02000000000000000000" pitchFamily="2" charset="-122"/>
                <a:cs typeface="+mn-lt"/>
                <a:sym typeface="+mn-ea"/>
              </a:rPr>
              <a:t>...(</a:t>
            </a:r>
            <a:r>
              <a:rPr lang="zh-CN" altLang="en-US" sz="2800" dirty="0">
                <a:solidFill>
                  <a:schemeClr val="tx1">
                    <a:lumMod val="75000"/>
                    <a:lumOff val="25000"/>
                  </a:schemeClr>
                </a:solidFill>
                <a:ea typeface="方正行黑简体" panose="02000000000000000000" pitchFamily="2" charset="-122"/>
                <a:cs typeface="+mn-lt"/>
                <a:sym typeface="+mn-ea"/>
              </a:rPr>
              <a:t>吧）</a:t>
            </a:r>
            <a:r>
              <a:rPr lang="en-US" altLang="zh-CN" sz="2800" dirty="0">
                <a:solidFill>
                  <a:schemeClr val="tx1">
                    <a:lumMod val="75000"/>
                    <a:lumOff val="25000"/>
                  </a:schemeClr>
                </a:solidFill>
                <a:ea typeface="方正行黑简体" panose="02000000000000000000" pitchFamily="2" charset="-122"/>
                <a:cs typeface="+mn-lt"/>
                <a:sym typeface="+mn-ea"/>
              </a:rPr>
              <a:t>(hái shì ...[ba],had better) can be used to signify making a selection after considering two or more options. Sometimes in making such a decision one is forced to give up one`s preference.</a:t>
            </a:r>
            <a:endParaRPr lang="en-US" altLang="zh-CN" sz="2800" dirty="0">
              <a:solidFill>
                <a:schemeClr val="tx1">
                  <a:lumMod val="75000"/>
                  <a:lumOff val="25000"/>
                </a:schemeClr>
              </a:solidFill>
              <a:ea typeface="方正行黑简体" panose="02000000000000000000" pitchFamily="2" charset="-122"/>
              <a:cs typeface="+mn-lt"/>
              <a:sym typeface="+mn-ea"/>
            </a:endParaRPr>
          </a:p>
        </p:txBody>
      </p:sp>
      <p:sp>
        <p:nvSpPr>
          <p:cNvPr id="3" name="文本框 2"/>
          <p:cNvSpPr txBox="1"/>
          <p:nvPr/>
        </p:nvSpPr>
        <p:spPr>
          <a:xfrm>
            <a:off x="659765" y="3199765"/>
            <a:ext cx="11638280" cy="2553335"/>
          </a:xfrm>
          <a:prstGeom prst="rect">
            <a:avLst/>
          </a:prstGeom>
          <a:noFill/>
        </p:spPr>
        <p:txBody>
          <a:bodyPr wrap="square" rtlCol="0">
            <a:spAutoFit/>
          </a:bodyPr>
          <a:p>
            <a:r>
              <a:rPr lang="en-US" altLang="zh-CN" sz="3200"/>
              <a:t>1.A:</a:t>
            </a:r>
            <a:r>
              <a:rPr lang="zh-CN" altLang="en-US" sz="3200"/>
              <a:t>你说，明天看电影还是看球？</a:t>
            </a:r>
            <a:endParaRPr lang="en-US" altLang="zh-CN" sz="3200"/>
          </a:p>
          <a:p>
            <a:r>
              <a:rPr lang="zh-CN" altLang="en-US" sz="3200"/>
              <a:t>   </a:t>
            </a:r>
            <a:r>
              <a:rPr lang="en-US" altLang="zh-CN" sz="3200"/>
              <a:t>B:</a:t>
            </a:r>
            <a:r>
              <a:rPr lang="zh-CN" altLang="en-US" sz="3200"/>
              <a:t>还是看电影吧</a:t>
            </a:r>
            <a:r>
              <a:rPr lang="zh-CN" altLang="en-US" sz="3200"/>
              <a:t>。</a:t>
            </a:r>
            <a:endParaRPr lang="zh-CN" altLang="en-US" sz="3200"/>
          </a:p>
          <a:p>
            <a:endParaRPr lang="en-US" altLang="zh-CN" sz="3200">
              <a:sym typeface="+mn-ea"/>
            </a:endParaRPr>
          </a:p>
          <a:p>
            <a:r>
              <a:rPr lang="en-US" altLang="zh-CN" sz="3200">
                <a:sym typeface="+mn-ea"/>
              </a:rPr>
              <a:t>2.A:</a:t>
            </a:r>
            <a:r>
              <a:rPr lang="zh-CN" altLang="en-US" sz="3200">
                <a:sym typeface="+mn-ea"/>
              </a:rPr>
              <a:t>我的车有问题。怎么办？</a:t>
            </a:r>
            <a:endParaRPr lang="en-US" altLang="zh-CN" sz="3200"/>
          </a:p>
          <a:p>
            <a:r>
              <a:rPr lang="zh-CN" altLang="en-US" sz="3200">
                <a:sym typeface="+mn-ea"/>
              </a:rPr>
              <a:t>   </a:t>
            </a:r>
            <a:r>
              <a:rPr lang="en-US" altLang="zh-CN" sz="3200">
                <a:sym typeface="+mn-ea"/>
              </a:rPr>
              <a:t>B:</a:t>
            </a:r>
            <a:r>
              <a:rPr lang="zh-CN" altLang="en-US" sz="3200">
                <a:sym typeface="+mn-ea"/>
              </a:rPr>
              <a:t>那别去听音乐会了。我们还是在家看电视吧。</a:t>
            </a:r>
            <a:r>
              <a:rPr lang="zh-CN" altLang="en-US" sz="3200"/>
              <a:t>   </a:t>
            </a:r>
            <a:endParaRPr lang="en-US" altLang="zh-CN"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42315" y="2298065"/>
            <a:ext cx="10042525" cy="2861310"/>
          </a:xfrm>
          <a:prstGeom prst="rect">
            <a:avLst/>
          </a:prstGeom>
          <a:noFill/>
        </p:spPr>
        <p:txBody>
          <a:bodyPr wrap="square" rtlCol="0">
            <a:spAutoFit/>
          </a:bodyPr>
          <a:p>
            <a:r>
              <a:rPr lang="zh-CN" altLang="en-US" sz="3600"/>
              <a:t>怎么去</a:t>
            </a:r>
            <a:r>
              <a:rPr lang="en-US" altLang="zh-CN" sz="3600"/>
              <a:t>(zěn me qù)asks the means of transportation and </a:t>
            </a:r>
            <a:r>
              <a:rPr lang="zh-CN" altLang="en-US" sz="3600"/>
              <a:t>怎么走</a:t>
            </a:r>
            <a:r>
              <a:rPr lang="en-US" altLang="zh-CN" sz="3600"/>
              <a:t>(zěn me zǒu)asks the detailed route or directions</a:t>
            </a:r>
            <a:endParaRPr lang="en-US" altLang="zh-CN" sz="3600"/>
          </a:p>
          <a:p>
            <a:endParaRPr lang="en-US" altLang="zh-CN" sz="3600"/>
          </a:p>
          <a:p>
            <a:endParaRPr lang="en-US" altLang="zh-CN" sz="3600"/>
          </a:p>
        </p:txBody>
      </p:sp>
    </p:spTree>
  </p:cSld>
  <p:clrMapOvr>
    <a:masterClrMapping/>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9255" y="1289050"/>
            <a:ext cx="11442700" cy="2306955"/>
          </a:xfrm>
          <a:prstGeom prst="rect">
            <a:avLst/>
          </a:prstGeom>
          <a:noFill/>
        </p:spPr>
        <p:txBody>
          <a:bodyPr wrap="square" rtlCol="0">
            <a:spAutoFit/>
          </a:bodyPr>
          <a:p>
            <a:r>
              <a:rPr lang="en-US" altLang="zh-CN" sz="3600"/>
              <a:t>A:</a:t>
            </a:r>
            <a:r>
              <a:rPr lang="zh-CN" altLang="en-US" sz="3600"/>
              <a:t>你怎么去学校？</a:t>
            </a:r>
            <a:endParaRPr lang="zh-CN" altLang="en-US" sz="3600"/>
          </a:p>
          <a:p>
            <a:r>
              <a:rPr lang="zh-CN" altLang="en-US" sz="3600"/>
              <a:t>  </a:t>
            </a:r>
            <a:endParaRPr lang="en-US" altLang="zh-CN" sz="3600"/>
          </a:p>
          <a:p>
            <a:r>
              <a:rPr lang="en-US" altLang="zh-CN" sz="3600"/>
              <a:t>B:</a:t>
            </a:r>
            <a:r>
              <a:rPr lang="zh-CN" altLang="en-US" sz="3600"/>
              <a:t>我坐电车去学校。</a:t>
            </a:r>
            <a:endParaRPr lang="zh-CN" altLang="en-US" sz="3600"/>
          </a:p>
          <a:p>
            <a:r>
              <a:rPr lang="en-US" altLang="zh-CN" sz="3600"/>
              <a:t>   </a:t>
            </a:r>
            <a:endParaRPr lang="zh-CN" altLang="en-US" sz="3600"/>
          </a:p>
        </p:txBody>
      </p:sp>
      <p:pic>
        <p:nvPicPr>
          <p:cNvPr id="3" name="图片 2"/>
          <p:cNvPicPr>
            <a:picLocks noChangeAspect="1"/>
          </p:cNvPicPr>
          <p:nvPr/>
        </p:nvPicPr>
        <p:blipFill>
          <a:blip r:embed="rId1"/>
          <a:stretch>
            <a:fillRect/>
          </a:stretch>
        </p:blipFill>
        <p:spPr>
          <a:xfrm>
            <a:off x="6484620" y="2757170"/>
            <a:ext cx="4624070" cy="3077210"/>
          </a:xfrm>
          <a:prstGeom prst="rect">
            <a:avLst/>
          </a:prstGeom>
        </p:spPr>
      </p:pic>
    </p:spTree>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38810" y="539750"/>
            <a:ext cx="11148695" cy="583565"/>
          </a:xfrm>
          <a:prstGeom prst="rect">
            <a:avLst/>
          </a:prstGeom>
          <a:noFill/>
        </p:spPr>
        <p:txBody>
          <a:bodyPr wrap="square" rtlCol="0">
            <a:spAutoFit/>
          </a:bodyPr>
          <a:p>
            <a:r>
              <a:rPr lang="en-US" altLang="zh-CN" sz="3200"/>
              <a:t>Let`s practice how to make suggestions by using “</a:t>
            </a:r>
            <a:r>
              <a:rPr lang="zh-CN" altLang="en-US" sz="3200"/>
              <a:t>还是</a:t>
            </a:r>
            <a:r>
              <a:rPr lang="en-US" altLang="zh-CN" sz="3200"/>
              <a:t>...</a:t>
            </a:r>
            <a:r>
              <a:rPr lang="zh-CN" altLang="en-US" sz="3200"/>
              <a:t>吧</a:t>
            </a:r>
            <a:r>
              <a:rPr lang="en-US" altLang="zh-CN" sz="3200"/>
              <a:t>”</a:t>
            </a:r>
            <a:r>
              <a:rPr lang="en-US" altLang="zh-CN" sz="3200"/>
              <a:t>.</a:t>
            </a:r>
            <a:endParaRPr lang="en-US" altLang="zh-CN" sz="3200"/>
          </a:p>
        </p:txBody>
      </p:sp>
      <p:sp>
        <p:nvSpPr>
          <p:cNvPr id="3" name="文本框 2"/>
          <p:cNvSpPr txBox="1"/>
          <p:nvPr/>
        </p:nvSpPr>
        <p:spPr>
          <a:xfrm>
            <a:off x="812800" y="1373505"/>
            <a:ext cx="10188575" cy="4523105"/>
          </a:xfrm>
          <a:prstGeom prst="rect">
            <a:avLst/>
          </a:prstGeom>
          <a:noFill/>
        </p:spPr>
        <p:txBody>
          <a:bodyPr wrap="square" rtlCol="0">
            <a:spAutoFit/>
          </a:bodyPr>
          <a:p>
            <a:r>
              <a:rPr lang="en-US" altLang="zh-CN" sz="3200"/>
              <a:t>EXAMPLE A:</a:t>
            </a:r>
            <a:r>
              <a:rPr lang="zh-CN" altLang="en-US" sz="3200"/>
              <a:t>今天晚上没事儿</a:t>
            </a:r>
            <a:r>
              <a:rPr lang="en-US" altLang="zh-CN" sz="3200"/>
              <a:t>,</a:t>
            </a:r>
            <a:r>
              <a:rPr lang="zh-CN" altLang="en-US" sz="3200"/>
              <a:t>我们看电视</a:t>
            </a:r>
            <a:r>
              <a:rPr lang="en-US" altLang="zh-CN" sz="3200"/>
              <a:t>,</a:t>
            </a:r>
            <a:r>
              <a:rPr lang="zh-CN" altLang="en-US" sz="3200"/>
              <a:t>好吗</a:t>
            </a:r>
            <a:r>
              <a:rPr lang="en-US" altLang="zh-CN" sz="3200"/>
              <a:t>?</a:t>
            </a:r>
            <a:endParaRPr lang="en-US" altLang="zh-CN" sz="3200"/>
          </a:p>
          <a:p>
            <a:r>
              <a:rPr lang="en-US" altLang="zh-CN" sz="3200"/>
              <a:t>                     (</a:t>
            </a:r>
            <a:r>
              <a:rPr lang="zh-CN" altLang="en-US" sz="3200"/>
              <a:t>没意思</a:t>
            </a:r>
            <a:r>
              <a:rPr lang="en-US" altLang="zh-CN" sz="3200"/>
              <a:t>,</a:t>
            </a:r>
            <a:r>
              <a:rPr lang="zh-CN" altLang="en-US" sz="3200"/>
              <a:t>去跳舞</a:t>
            </a:r>
            <a:r>
              <a:rPr lang="en-US" altLang="zh-CN" sz="3200"/>
              <a:t>)</a:t>
            </a:r>
            <a:endParaRPr lang="zh-CN" altLang="en-US" sz="3200"/>
          </a:p>
          <a:p>
            <a:r>
              <a:rPr lang="zh-CN" altLang="en-US" sz="3200"/>
              <a:t>                  </a:t>
            </a:r>
            <a:r>
              <a:rPr lang="en-US" altLang="zh-CN" sz="3200"/>
              <a:t>B:</a:t>
            </a:r>
            <a:r>
              <a:rPr lang="zh-CN" altLang="en-US" sz="3200"/>
              <a:t>看电视没意思</a:t>
            </a:r>
            <a:r>
              <a:rPr lang="en-US" altLang="zh-CN" sz="3200"/>
              <a:t>,</a:t>
            </a:r>
            <a:r>
              <a:rPr lang="zh-CN" altLang="en-US" sz="3200"/>
              <a:t>我们还是去跳舞吧！</a:t>
            </a:r>
            <a:endParaRPr lang="zh-CN" altLang="en-US" sz="3200"/>
          </a:p>
          <a:p>
            <a:endParaRPr lang="zh-CN" altLang="en-US" sz="3200"/>
          </a:p>
          <a:p>
            <a:endParaRPr lang="en-US" altLang="zh-CN" sz="3200"/>
          </a:p>
          <a:p>
            <a:r>
              <a:rPr lang="en-US" altLang="zh-CN" sz="3200"/>
              <a:t>1.A:</a:t>
            </a:r>
            <a:r>
              <a:rPr lang="zh-CN" altLang="en-US" sz="3200"/>
              <a:t>这条白色的裤子很便宜。我想买。</a:t>
            </a:r>
            <a:r>
              <a:rPr lang="en-US" altLang="zh-CN" sz="3200"/>
              <a:t>(</a:t>
            </a:r>
            <a:r>
              <a:rPr lang="zh-CN" altLang="en-US" sz="3200"/>
              <a:t>样子不好，别买</a:t>
            </a:r>
            <a:r>
              <a:rPr lang="en-US" altLang="zh-CN" sz="3200"/>
              <a:t>)</a:t>
            </a:r>
            <a:endParaRPr lang="zh-CN" altLang="en-US" sz="3200"/>
          </a:p>
          <a:p>
            <a:r>
              <a:rPr lang="zh-CN" altLang="en-US" sz="3200"/>
              <a:t>   </a:t>
            </a:r>
            <a:r>
              <a:rPr lang="en-US" altLang="zh-CN" sz="3200"/>
              <a:t>B:________________________________________</a:t>
            </a:r>
            <a:r>
              <a:rPr lang="zh-CN" altLang="en-US" sz="3200"/>
              <a:t>。</a:t>
            </a:r>
            <a:endParaRPr lang="zh-CN" altLang="en-US" sz="3200"/>
          </a:p>
          <a:p>
            <a:endParaRPr lang="zh-CN" altLang="en-US" sz="3200"/>
          </a:p>
          <a:p>
            <a:endParaRPr lang="zh-CN" altLang="en-US" sz="3200"/>
          </a:p>
        </p:txBody>
      </p:sp>
    </p:spTree>
    <p:custDataLst>
      <p:tags r:id="rId1"/>
    </p:custData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38810" y="539750"/>
            <a:ext cx="11148695" cy="583565"/>
          </a:xfrm>
          <a:prstGeom prst="rect">
            <a:avLst/>
          </a:prstGeom>
          <a:noFill/>
        </p:spPr>
        <p:txBody>
          <a:bodyPr wrap="square" rtlCol="0">
            <a:spAutoFit/>
          </a:bodyPr>
          <a:p>
            <a:r>
              <a:rPr lang="en-US" altLang="zh-CN" sz="3200"/>
              <a:t>Let`s practice how to make suggestions by using “</a:t>
            </a:r>
            <a:r>
              <a:rPr lang="zh-CN" altLang="en-US" sz="3200"/>
              <a:t>还是</a:t>
            </a:r>
            <a:r>
              <a:rPr lang="en-US" altLang="zh-CN" sz="3200"/>
              <a:t>...</a:t>
            </a:r>
            <a:r>
              <a:rPr lang="zh-CN" altLang="en-US" sz="3200"/>
              <a:t>吧</a:t>
            </a:r>
            <a:r>
              <a:rPr lang="en-US" altLang="zh-CN" sz="3200"/>
              <a:t>”</a:t>
            </a:r>
            <a:r>
              <a:rPr lang="en-US" altLang="zh-CN" sz="3200"/>
              <a:t>.</a:t>
            </a:r>
            <a:endParaRPr lang="en-US" altLang="zh-CN" sz="3200"/>
          </a:p>
        </p:txBody>
      </p:sp>
      <p:sp>
        <p:nvSpPr>
          <p:cNvPr id="3" name="文本框 2"/>
          <p:cNvSpPr txBox="1"/>
          <p:nvPr/>
        </p:nvSpPr>
        <p:spPr>
          <a:xfrm>
            <a:off x="812800" y="1373505"/>
            <a:ext cx="10188575" cy="4523105"/>
          </a:xfrm>
          <a:prstGeom prst="rect">
            <a:avLst/>
          </a:prstGeom>
          <a:noFill/>
        </p:spPr>
        <p:txBody>
          <a:bodyPr wrap="square" rtlCol="0">
            <a:spAutoFit/>
          </a:bodyPr>
          <a:p>
            <a:r>
              <a:rPr lang="en-US" altLang="zh-CN" sz="3200"/>
              <a:t>EXAMPLE A:</a:t>
            </a:r>
            <a:r>
              <a:rPr lang="zh-CN" altLang="en-US" sz="3200"/>
              <a:t>今天晚上没事儿</a:t>
            </a:r>
            <a:r>
              <a:rPr lang="en-US" altLang="zh-CN" sz="3200"/>
              <a:t>,</a:t>
            </a:r>
            <a:r>
              <a:rPr lang="zh-CN" altLang="en-US" sz="3200"/>
              <a:t>我们看电视</a:t>
            </a:r>
            <a:r>
              <a:rPr lang="en-US" altLang="zh-CN" sz="3200"/>
              <a:t>,</a:t>
            </a:r>
            <a:r>
              <a:rPr lang="zh-CN" altLang="en-US" sz="3200"/>
              <a:t>好吗</a:t>
            </a:r>
            <a:r>
              <a:rPr lang="en-US" altLang="zh-CN" sz="3200"/>
              <a:t>?</a:t>
            </a:r>
            <a:endParaRPr lang="en-US" altLang="zh-CN" sz="3200"/>
          </a:p>
          <a:p>
            <a:r>
              <a:rPr lang="en-US" altLang="zh-CN" sz="3200"/>
              <a:t>                     (</a:t>
            </a:r>
            <a:r>
              <a:rPr lang="zh-CN" altLang="en-US" sz="3200"/>
              <a:t>没意思</a:t>
            </a:r>
            <a:r>
              <a:rPr lang="en-US" altLang="zh-CN" sz="3200"/>
              <a:t>,</a:t>
            </a:r>
            <a:r>
              <a:rPr lang="zh-CN" altLang="en-US" sz="3200"/>
              <a:t>去跳舞</a:t>
            </a:r>
            <a:r>
              <a:rPr lang="en-US" altLang="zh-CN" sz="3200"/>
              <a:t>)</a:t>
            </a:r>
            <a:endParaRPr lang="zh-CN" altLang="en-US" sz="3200"/>
          </a:p>
          <a:p>
            <a:r>
              <a:rPr lang="zh-CN" altLang="en-US" sz="3200"/>
              <a:t>                  </a:t>
            </a:r>
            <a:r>
              <a:rPr lang="en-US" altLang="zh-CN" sz="3200"/>
              <a:t>B:</a:t>
            </a:r>
            <a:r>
              <a:rPr lang="zh-CN" altLang="en-US" sz="3200"/>
              <a:t>看电视没意思</a:t>
            </a:r>
            <a:r>
              <a:rPr lang="en-US" altLang="zh-CN" sz="3200"/>
              <a:t>,</a:t>
            </a:r>
            <a:r>
              <a:rPr lang="zh-CN" altLang="en-US" sz="3200"/>
              <a:t>我们还是去跳舞吧！</a:t>
            </a:r>
            <a:endParaRPr lang="zh-CN" altLang="en-US" sz="3200"/>
          </a:p>
          <a:p>
            <a:endParaRPr lang="zh-CN" altLang="en-US" sz="3200"/>
          </a:p>
          <a:p>
            <a:endParaRPr lang="en-US" altLang="zh-CN" sz="3200"/>
          </a:p>
          <a:p>
            <a:r>
              <a:rPr lang="en-US" altLang="zh-CN" sz="3200"/>
              <a:t>2.A:</a:t>
            </a:r>
            <a:r>
              <a:rPr lang="zh-CN" altLang="en-US" sz="3200"/>
              <a:t>我想坐地铁去机场。</a:t>
            </a:r>
            <a:r>
              <a:rPr lang="en-US" altLang="zh-CN" sz="3200"/>
              <a:t>(</a:t>
            </a:r>
            <a:r>
              <a:rPr lang="zh-CN" altLang="en-US" sz="3200"/>
              <a:t>太麻烦</a:t>
            </a:r>
            <a:r>
              <a:rPr lang="zh-CN" altLang="en-US" sz="3200"/>
              <a:t>，打车</a:t>
            </a:r>
            <a:r>
              <a:rPr lang="en-US" altLang="zh-CN" sz="3200"/>
              <a:t>)</a:t>
            </a:r>
            <a:endParaRPr lang="zh-CN" altLang="en-US" sz="3200"/>
          </a:p>
          <a:p>
            <a:r>
              <a:rPr lang="zh-CN" altLang="en-US" sz="3200"/>
              <a:t>   </a:t>
            </a:r>
            <a:r>
              <a:rPr lang="en-US" altLang="zh-CN" sz="3200"/>
              <a:t>B:________________________________________</a:t>
            </a:r>
            <a:r>
              <a:rPr lang="zh-CN" altLang="en-US" sz="3200"/>
              <a:t>。</a:t>
            </a:r>
            <a:endParaRPr lang="zh-CN" altLang="en-US" sz="3200"/>
          </a:p>
          <a:p>
            <a:endParaRPr lang="zh-CN" altLang="en-US" sz="3200"/>
          </a:p>
          <a:p>
            <a:endParaRPr lang="zh-CN" altLang="en-US" sz="3200"/>
          </a:p>
        </p:txBody>
      </p:sp>
    </p:spTree>
    <p:custDataLst>
      <p:tags r:id="rId1"/>
    </p:custData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38810" y="539750"/>
            <a:ext cx="11148695" cy="583565"/>
          </a:xfrm>
          <a:prstGeom prst="rect">
            <a:avLst/>
          </a:prstGeom>
          <a:noFill/>
        </p:spPr>
        <p:txBody>
          <a:bodyPr wrap="square" rtlCol="0">
            <a:spAutoFit/>
          </a:bodyPr>
          <a:p>
            <a:r>
              <a:rPr lang="en-US" altLang="zh-CN" sz="3200"/>
              <a:t>Let`s practice how to make suggestions by using “</a:t>
            </a:r>
            <a:r>
              <a:rPr lang="zh-CN" altLang="en-US" sz="3200"/>
              <a:t>还是</a:t>
            </a:r>
            <a:r>
              <a:rPr lang="en-US" altLang="zh-CN" sz="3200"/>
              <a:t>...</a:t>
            </a:r>
            <a:r>
              <a:rPr lang="zh-CN" altLang="en-US" sz="3200"/>
              <a:t>吧</a:t>
            </a:r>
            <a:r>
              <a:rPr lang="en-US" altLang="zh-CN" sz="3200"/>
              <a:t>”</a:t>
            </a:r>
            <a:r>
              <a:rPr lang="en-US" altLang="zh-CN" sz="3200"/>
              <a:t>.</a:t>
            </a:r>
            <a:endParaRPr lang="en-US" altLang="zh-CN" sz="3200"/>
          </a:p>
        </p:txBody>
      </p:sp>
      <p:sp>
        <p:nvSpPr>
          <p:cNvPr id="3" name="文本框 2"/>
          <p:cNvSpPr txBox="1"/>
          <p:nvPr/>
        </p:nvSpPr>
        <p:spPr>
          <a:xfrm>
            <a:off x="812800" y="1373505"/>
            <a:ext cx="10188575" cy="4523105"/>
          </a:xfrm>
          <a:prstGeom prst="rect">
            <a:avLst/>
          </a:prstGeom>
          <a:noFill/>
        </p:spPr>
        <p:txBody>
          <a:bodyPr wrap="square" rtlCol="0">
            <a:spAutoFit/>
          </a:bodyPr>
          <a:p>
            <a:r>
              <a:rPr lang="en-US" altLang="zh-CN" sz="3200"/>
              <a:t>EXAMPLE A:</a:t>
            </a:r>
            <a:r>
              <a:rPr lang="zh-CN" altLang="en-US" sz="3200"/>
              <a:t>今天晚上没事儿</a:t>
            </a:r>
            <a:r>
              <a:rPr lang="en-US" altLang="zh-CN" sz="3200"/>
              <a:t>,</a:t>
            </a:r>
            <a:r>
              <a:rPr lang="zh-CN" altLang="en-US" sz="3200"/>
              <a:t>我们看电视</a:t>
            </a:r>
            <a:r>
              <a:rPr lang="en-US" altLang="zh-CN" sz="3200"/>
              <a:t>,</a:t>
            </a:r>
            <a:r>
              <a:rPr lang="zh-CN" altLang="en-US" sz="3200"/>
              <a:t>好吗</a:t>
            </a:r>
            <a:r>
              <a:rPr lang="en-US" altLang="zh-CN" sz="3200"/>
              <a:t>?</a:t>
            </a:r>
            <a:endParaRPr lang="en-US" altLang="zh-CN" sz="3200"/>
          </a:p>
          <a:p>
            <a:r>
              <a:rPr lang="en-US" altLang="zh-CN" sz="3200"/>
              <a:t>                     (</a:t>
            </a:r>
            <a:r>
              <a:rPr lang="zh-CN" altLang="en-US" sz="3200"/>
              <a:t>没意思</a:t>
            </a:r>
            <a:r>
              <a:rPr lang="en-US" altLang="zh-CN" sz="3200"/>
              <a:t>,</a:t>
            </a:r>
            <a:r>
              <a:rPr lang="zh-CN" altLang="en-US" sz="3200"/>
              <a:t>去跳舞</a:t>
            </a:r>
            <a:r>
              <a:rPr lang="en-US" altLang="zh-CN" sz="3200"/>
              <a:t>)</a:t>
            </a:r>
            <a:endParaRPr lang="zh-CN" altLang="en-US" sz="3200"/>
          </a:p>
          <a:p>
            <a:r>
              <a:rPr lang="zh-CN" altLang="en-US" sz="3200"/>
              <a:t>                  </a:t>
            </a:r>
            <a:r>
              <a:rPr lang="en-US" altLang="zh-CN" sz="3200"/>
              <a:t>B:</a:t>
            </a:r>
            <a:r>
              <a:rPr lang="zh-CN" altLang="en-US" sz="3200"/>
              <a:t>看电视没意思</a:t>
            </a:r>
            <a:r>
              <a:rPr lang="en-US" altLang="zh-CN" sz="3200"/>
              <a:t>,</a:t>
            </a:r>
            <a:r>
              <a:rPr lang="zh-CN" altLang="en-US" sz="3200"/>
              <a:t>我们还是去跳舞吧！</a:t>
            </a:r>
            <a:endParaRPr lang="zh-CN" altLang="en-US" sz="3200"/>
          </a:p>
          <a:p>
            <a:endParaRPr lang="zh-CN" altLang="en-US" sz="3200"/>
          </a:p>
          <a:p>
            <a:endParaRPr lang="en-US" altLang="zh-CN" sz="3200"/>
          </a:p>
          <a:p>
            <a:r>
              <a:rPr lang="en-US" altLang="zh-CN" sz="3200"/>
              <a:t>3.A:</a:t>
            </a:r>
            <a:r>
              <a:rPr lang="zh-CN" altLang="en-US" sz="3200"/>
              <a:t>我们今天晚上去听音乐会</a:t>
            </a:r>
            <a:r>
              <a:rPr lang="en-US" altLang="zh-CN" sz="3200"/>
              <a:t>,</a:t>
            </a:r>
            <a:r>
              <a:rPr lang="zh-CN" altLang="en-US" sz="3200"/>
              <a:t>怎么样？</a:t>
            </a:r>
            <a:r>
              <a:rPr lang="en-US" altLang="zh-CN" sz="3200"/>
              <a:t>(</a:t>
            </a:r>
            <a:r>
              <a:rPr lang="zh-CN" altLang="en-US" sz="3200"/>
              <a:t>没空</a:t>
            </a:r>
            <a:r>
              <a:rPr lang="en-US" altLang="zh-CN" sz="3200"/>
              <a:t>,</a:t>
            </a:r>
            <a:r>
              <a:rPr lang="zh-CN" altLang="en-US" sz="3200"/>
              <a:t>后</a:t>
            </a:r>
            <a:r>
              <a:rPr lang="zh-CN" altLang="en-US" sz="3200"/>
              <a:t>天晚上</a:t>
            </a:r>
            <a:r>
              <a:rPr lang="en-US" altLang="zh-CN" sz="3200"/>
              <a:t>)</a:t>
            </a:r>
            <a:endParaRPr lang="zh-CN" altLang="en-US" sz="3200"/>
          </a:p>
          <a:p>
            <a:r>
              <a:rPr lang="zh-CN" altLang="en-US" sz="3200"/>
              <a:t>   </a:t>
            </a:r>
            <a:r>
              <a:rPr lang="en-US" altLang="zh-CN" sz="3200"/>
              <a:t>B:________________________________________</a:t>
            </a:r>
            <a:r>
              <a:rPr lang="zh-CN" altLang="en-US" sz="3200"/>
              <a:t>。</a:t>
            </a:r>
            <a:endParaRPr lang="zh-CN" altLang="en-US" sz="3200"/>
          </a:p>
          <a:p>
            <a:endParaRPr lang="zh-CN" altLang="en-US" sz="3200"/>
          </a:p>
          <a:p>
            <a:endParaRPr lang="zh-CN" altLang="en-US" sz="3200"/>
          </a:p>
        </p:txBody>
      </p:sp>
    </p:spTree>
    <p:custDataLst>
      <p:tags r:id="rId1"/>
    </p:custData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让</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城 市</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176010" y="2097405"/>
            <a:ext cx="456311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开 会</a:t>
            </a:r>
            <a:endParaRPr lang="zh-CN" altLang="en-US" sz="9600"/>
          </a:p>
        </p:txBody>
      </p:sp>
    </p:spTree>
  </p:cSld>
  <p:clrMapOvr>
    <a:masterClrMapping/>
  </p:clrMapOvr>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特 别</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99640"/>
            <a:ext cx="5323205" cy="1568450"/>
          </a:xfrm>
          <a:prstGeom prst="rect">
            <a:avLst/>
          </a:prstGeom>
          <a:noFill/>
        </p:spPr>
        <p:txBody>
          <a:bodyPr wrap="square" rtlCol="0">
            <a:spAutoFit/>
          </a:bodyPr>
          <a:p>
            <a:r>
              <a:rPr lang="zh-CN" altLang="en-US" sz="9600">
                <a:solidFill>
                  <a:schemeClr val="accent1">
                    <a:lumMod val="10000"/>
                  </a:schemeClr>
                </a:solidFill>
                <a:sym typeface="+mn-ea"/>
              </a:rPr>
              <a:t>不好意思</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5146040" cy="1568450"/>
          </a:xfrm>
          <a:prstGeom prst="rect">
            <a:avLst/>
          </a:prstGeom>
          <a:noFill/>
        </p:spPr>
        <p:txBody>
          <a:bodyPr wrap="square" rtlCol="0">
            <a:spAutoFit/>
          </a:bodyPr>
          <a:p>
            <a:r>
              <a:rPr lang="zh-CN" altLang="en-US" sz="9600">
                <a:solidFill>
                  <a:schemeClr val="accent1">
                    <a:lumMod val="10000"/>
                  </a:schemeClr>
                </a:solidFill>
                <a:sym typeface="+mn-ea"/>
              </a:rPr>
              <a:t>电子邮件</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74650" y="2109470"/>
            <a:ext cx="11442700" cy="1753235"/>
          </a:xfrm>
          <a:prstGeom prst="rect">
            <a:avLst/>
          </a:prstGeom>
          <a:noFill/>
        </p:spPr>
        <p:txBody>
          <a:bodyPr wrap="square" rtlCol="0">
            <a:spAutoFit/>
          </a:bodyPr>
          <a:p>
            <a:r>
              <a:rPr lang="en-US" altLang="zh-CN" sz="3600"/>
              <a:t>The Chinese word for email, </a:t>
            </a:r>
            <a:r>
              <a:rPr lang="zh-CN" altLang="en-US" sz="3600"/>
              <a:t>电子邮件</a:t>
            </a:r>
            <a:r>
              <a:rPr lang="en-US" altLang="zh-CN" sz="3600"/>
              <a:t>(diàn zǐ yóu jiàn), literally means electronic mail. It is sometimes abbreviated as </a:t>
            </a:r>
            <a:r>
              <a:rPr lang="zh-CN" altLang="en-US" sz="3600"/>
              <a:t>电邮</a:t>
            </a:r>
            <a:r>
              <a:rPr lang="en-US" altLang="zh-CN" sz="3600"/>
              <a:t>(diàn yóu).</a:t>
            </a:r>
            <a:endParaRPr lang="en-US" altLang="zh-CN" sz="3600"/>
          </a:p>
        </p:txBody>
      </p:sp>
    </p:spTree>
  </p:cSld>
  <p:clrMapOvr>
    <a:masterClrMapping/>
  </p:clrMapOvr>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公 路</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紧 张</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电 子</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花</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高 速 </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每</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176010" y="2078990"/>
            <a:ext cx="456311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等</a:t>
            </a:r>
            <a:endParaRPr lang="zh-CN" altLang="en-US" sz="9600"/>
          </a:p>
        </p:txBody>
      </p:sp>
    </p:spTree>
  </p:cSld>
  <p:clrMapOvr>
    <a:masterClrMapping/>
  </p:clrMapOvr>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4"/>
          <p:cNvSpPr/>
          <p:nvPr/>
        </p:nvSpPr>
        <p:spPr>
          <a:xfrm>
            <a:off x="0" y="6515099"/>
            <a:ext cx="12221176" cy="342899"/>
          </a:xfrm>
          <a:custGeom>
            <a:avLst/>
            <a:gdLst>
              <a:gd name="connsiteX0" fmla="*/ 10780659 w 12221176"/>
              <a:gd name="connsiteY0" fmla="*/ 913 h 1372542"/>
              <a:gd name="connsiteX1" fmla="*/ 12221176 w 12221176"/>
              <a:gd name="connsiteY1" fmla="*/ 51700 h 1372542"/>
              <a:gd name="connsiteX2" fmla="*/ 12208397 w 12221176"/>
              <a:gd name="connsiteY2" fmla="*/ 1363114 h 1372542"/>
              <a:gd name="connsiteX3" fmla="*/ 0 w 12221176"/>
              <a:gd name="connsiteY3" fmla="*/ 1372542 h 1372542"/>
              <a:gd name="connsiteX4" fmla="*/ 0 w 12221176"/>
              <a:gd name="connsiteY4" fmla="*/ 1051221 h 1372542"/>
              <a:gd name="connsiteX5" fmla="*/ 537520 w 12221176"/>
              <a:gd name="connsiteY5" fmla="*/ 1047659 h 1372542"/>
              <a:gd name="connsiteX6" fmla="*/ 10780659 w 12221176"/>
              <a:gd name="connsiteY6" fmla="*/ 913 h 137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21176" h="1372542">
                <a:moveTo>
                  <a:pt x="10780659" y="913"/>
                </a:moveTo>
                <a:cubicBezTo>
                  <a:pt x="11226854" y="-4045"/>
                  <a:pt x="11701502" y="10954"/>
                  <a:pt x="12221176" y="51700"/>
                </a:cubicBezTo>
                <a:lnTo>
                  <a:pt x="12208397" y="1363114"/>
                </a:lnTo>
                <a:lnTo>
                  <a:pt x="0" y="1372542"/>
                </a:lnTo>
                <a:lnTo>
                  <a:pt x="0" y="1051221"/>
                </a:lnTo>
                <a:lnTo>
                  <a:pt x="537520" y="1047659"/>
                </a:lnTo>
                <a:cubicBezTo>
                  <a:pt x="6053410" y="977046"/>
                  <a:pt x="7768842" y="34371"/>
                  <a:pt x="10780659" y="913"/>
                </a:cubicBezTo>
                <a:close/>
              </a:path>
            </a:pathLst>
          </a:custGeom>
          <a:solidFill>
            <a:srgbClr val="FED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MH_Entry_1"/>
          <p:cNvSpPr/>
          <p:nvPr>
            <p:custDataLst>
              <p:tags r:id="rId1"/>
            </p:custDataLst>
          </p:nvPr>
        </p:nvSpPr>
        <p:spPr>
          <a:xfrm>
            <a:off x="540385" y="306070"/>
            <a:ext cx="11109325" cy="498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r>
              <a:rPr lang="zh-CN" altLang="en-US" sz="3600" dirty="0">
                <a:solidFill>
                  <a:schemeClr val="tx1">
                    <a:lumMod val="75000"/>
                    <a:lumOff val="25000"/>
                  </a:schemeClr>
                </a:solidFill>
                <a:ea typeface="方正行黑简体" panose="02000000000000000000" pitchFamily="2" charset="-122"/>
                <a:cs typeface="+mn-lt"/>
              </a:rPr>
              <a:t>每</a:t>
            </a:r>
            <a:r>
              <a:rPr lang="en-US" altLang="zh-CN" sz="3600" dirty="0">
                <a:solidFill>
                  <a:schemeClr val="tx1">
                    <a:lumMod val="75000"/>
                    <a:lumOff val="25000"/>
                  </a:schemeClr>
                </a:solidFill>
                <a:ea typeface="方正行黑简体" panose="02000000000000000000" pitchFamily="2" charset="-122"/>
                <a:cs typeface="+mn-lt"/>
              </a:rPr>
              <a:t>...</a:t>
            </a:r>
            <a:r>
              <a:rPr lang="zh-CN" altLang="en-US" sz="3600" dirty="0">
                <a:solidFill>
                  <a:schemeClr val="tx1">
                    <a:lumMod val="75000"/>
                    <a:lumOff val="25000"/>
                  </a:schemeClr>
                </a:solidFill>
                <a:ea typeface="方正行黑简体" panose="02000000000000000000" pitchFamily="2" charset="-122"/>
                <a:cs typeface="+mn-lt"/>
              </a:rPr>
              <a:t>都</a:t>
            </a:r>
            <a:r>
              <a:rPr lang="en-US" altLang="zh-CN" sz="3600" dirty="0">
                <a:solidFill>
                  <a:schemeClr val="tx1">
                    <a:lumMod val="75000"/>
                    <a:lumOff val="25000"/>
                  </a:schemeClr>
                </a:solidFill>
                <a:ea typeface="方正行黑简体" panose="02000000000000000000" pitchFamily="2" charset="-122"/>
                <a:cs typeface="+mn-lt"/>
              </a:rPr>
              <a:t>...(měi...dōu...,every)</a:t>
            </a:r>
            <a:endParaRPr lang="en-US" altLang="zh-CN" sz="3600" dirty="0">
              <a:solidFill>
                <a:schemeClr val="tx1">
                  <a:lumMod val="75000"/>
                  <a:lumOff val="25000"/>
                </a:schemeClr>
              </a:solidFill>
              <a:ea typeface="方正行黑简体" panose="02000000000000000000" pitchFamily="2" charset="-122"/>
              <a:cs typeface="+mn-lt"/>
            </a:endParaRPr>
          </a:p>
        </p:txBody>
      </p:sp>
      <p:sp>
        <p:nvSpPr>
          <p:cNvPr id="2" name="文本框 1"/>
          <p:cNvSpPr txBox="1"/>
          <p:nvPr/>
        </p:nvSpPr>
        <p:spPr>
          <a:xfrm>
            <a:off x="611505" y="974090"/>
            <a:ext cx="11037570" cy="1568450"/>
          </a:xfrm>
          <a:prstGeom prst="rect">
            <a:avLst/>
          </a:prstGeom>
          <a:noFill/>
        </p:spPr>
        <p:txBody>
          <a:bodyPr wrap="square" rtlCol="0">
            <a:spAutoFit/>
          </a:bodyPr>
          <a:p>
            <a:r>
              <a:rPr lang="en-US" altLang="zh-CN" sz="3200" dirty="0">
                <a:solidFill>
                  <a:schemeClr val="tx1">
                    <a:lumMod val="75000"/>
                    <a:lumOff val="25000"/>
                  </a:schemeClr>
                </a:solidFill>
                <a:ea typeface="方正行黑简体" panose="02000000000000000000" pitchFamily="2" charset="-122"/>
                <a:cs typeface="+mn-lt"/>
                <a:sym typeface="+mn-ea"/>
              </a:rPr>
              <a:t>In a sentence that contains the term </a:t>
            </a:r>
            <a:r>
              <a:rPr lang="zh-CN" altLang="en-US" sz="3200" dirty="0">
                <a:solidFill>
                  <a:schemeClr val="tx1">
                    <a:lumMod val="75000"/>
                    <a:lumOff val="25000"/>
                  </a:schemeClr>
                </a:solidFill>
                <a:ea typeface="方正行黑简体" panose="02000000000000000000" pitchFamily="2" charset="-122"/>
                <a:cs typeface="+mn-lt"/>
                <a:sym typeface="+mn-ea"/>
              </a:rPr>
              <a:t>每</a:t>
            </a:r>
            <a:r>
              <a:rPr lang="en-US" altLang="zh-CN" sz="3200" dirty="0">
                <a:solidFill>
                  <a:schemeClr val="tx1">
                    <a:lumMod val="75000"/>
                    <a:lumOff val="25000"/>
                  </a:schemeClr>
                </a:solidFill>
                <a:ea typeface="方正行黑简体" panose="02000000000000000000" pitchFamily="2" charset="-122"/>
                <a:cs typeface="+mn-lt"/>
                <a:sym typeface="+mn-ea"/>
              </a:rPr>
              <a:t>(měi,every), usually </a:t>
            </a:r>
            <a:r>
              <a:rPr lang="zh-CN" altLang="en-US" sz="3200" dirty="0">
                <a:solidFill>
                  <a:schemeClr val="tx1">
                    <a:lumMod val="75000"/>
                    <a:lumOff val="25000"/>
                  </a:schemeClr>
                </a:solidFill>
                <a:ea typeface="方正行黑简体" panose="02000000000000000000" pitchFamily="2" charset="-122"/>
                <a:cs typeface="+mn-lt"/>
                <a:sym typeface="+mn-ea"/>
              </a:rPr>
              <a:t>都</a:t>
            </a:r>
            <a:r>
              <a:rPr lang="en-US" altLang="zh-CN" sz="3200" dirty="0">
                <a:solidFill>
                  <a:schemeClr val="tx1">
                    <a:lumMod val="75000"/>
                    <a:lumOff val="25000"/>
                  </a:schemeClr>
                </a:solidFill>
                <a:ea typeface="方正行黑简体" panose="02000000000000000000" pitchFamily="2" charset="-122"/>
                <a:cs typeface="+mn-lt"/>
                <a:sym typeface="+mn-ea"/>
              </a:rPr>
              <a:t>(dōu,all)has to be inserted further along in the sentence, immediately in front of the verb.</a:t>
            </a:r>
            <a:endParaRPr lang="en-US" altLang="zh-CN" sz="3200" dirty="0">
              <a:solidFill>
                <a:schemeClr val="tx1">
                  <a:lumMod val="75000"/>
                  <a:lumOff val="25000"/>
                </a:schemeClr>
              </a:solidFill>
              <a:ea typeface="方正行黑简体" panose="02000000000000000000" pitchFamily="2" charset="-122"/>
              <a:cs typeface="+mn-lt"/>
              <a:sym typeface="+mn-ea"/>
            </a:endParaRPr>
          </a:p>
        </p:txBody>
      </p:sp>
      <p:sp>
        <p:nvSpPr>
          <p:cNvPr id="3" name="文本框 2"/>
          <p:cNvSpPr txBox="1"/>
          <p:nvPr/>
        </p:nvSpPr>
        <p:spPr>
          <a:xfrm>
            <a:off x="611505" y="2711450"/>
            <a:ext cx="10238105" cy="3538220"/>
          </a:xfrm>
          <a:prstGeom prst="rect">
            <a:avLst/>
          </a:prstGeom>
          <a:noFill/>
        </p:spPr>
        <p:txBody>
          <a:bodyPr wrap="square" rtlCol="0">
            <a:spAutoFit/>
          </a:bodyPr>
          <a:p>
            <a:r>
              <a:rPr lang="en-US" altLang="zh-CN" sz="3200"/>
              <a:t>1.</a:t>
            </a:r>
            <a:r>
              <a:rPr lang="zh-CN" altLang="en-US" sz="3200"/>
              <a:t>他每天晚上都预习课文。</a:t>
            </a:r>
            <a:endParaRPr lang="zh-CN" altLang="en-US" sz="3200"/>
          </a:p>
          <a:p>
            <a:r>
              <a:rPr lang="zh-CN" altLang="en-US" sz="3200"/>
              <a:t>     </a:t>
            </a:r>
            <a:endParaRPr lang="zh-CN" altLang="en-US" sz="3200"/>
          </a:p>
          <a:p>
            <a:r>
              <a:rPr lang="en-US" altLang="zh-CN" sz="3200"/>
              <a:t>2.</a:t>
            </a:r>
            <a:r>
              <a:rPr lang="zh-CN" altLang="en-US" sz="3200"/>
              <a:t>我每节课都来。</a:t>
            </a:r>
            <a:endParaRPr lang="zh-CN" altLang="en-US" sz="3200"/>
          </a:p>
          <a:p>
            <a:endParaRPr lang="zh-CN" altLang="en-US" sz="3200"/>
          </a:p>
          <a:p>
            <a:r>
              <a:rPr lang="en-US" altLang="zh-CN" sz="3200">
                <a:sym typeface="+mn-ea"/>
              </a:rPr>
              <a:t>3.</a:t>
            </a:r>
            <a:r>
              <a:rPr lang="zh-CN" altLang="en-US" sz="3200">
                <a:sym typeface="+mn-ea"/>
              </a:rPr>
              <a:t>这儿每个人我都认识。</a:t>
            </a:r>
            <a:endParaRPr lang="zh-CN" altLang="en-US" sz="3200"/>
          </a:p>
          <a:p>
            <a:r>
              <a:rPr lang="zh-CN" altLang="en-US" sz="3200">
                <a:sym typeface="+mn-ea"/>
              </a:rPr>
              <a:t>     </a:t>
            </a:r>
            <a:endParaRPr lang="zh-CN" altLang="en-US" sz="3200"/>
          </a:p>
          <a:p>
            <a:r>
              <a:rPr lang="en-US" altLang="zh-CN" sz="3200">
                <a:sym typeface="+mn-ea"/>
              </a:rPr>
              <a:t>4.</a:t>
            </a:r>
            <a:r>
              <a:rPr lang="zh-CN" altLang="en-US" sz="3200">
                <a:sym typeface="+mn-ea"/>
              </a:rPr>
              <a:t>常老师的字每个都好看。</a:t>
            </a:r>
            <a:endParaRPr lang="en-US" altLang="zh-CN"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自 己</a:t>
            </a:r>
            <a:r>
              <a:rPr lang="zh-CN" altLang="en-US" sz="9600">
                <a:solidFill>
                  <a:schemeClr val="accent1">
                    <a:lumMod val="10000"/>
                  </a:schemeClr>
                </a:solidFill>
                <a:sym typeface="+mn-ea"/>
              </a:rPr>
              <a:t> </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路</a:t>
            </a:r>
            <a:r>
              <a:rPr lang="zh-CN" altLang="en-US" sz="9600">
                <a:solidFill>
                  <a:schemeClr val="accent1">
                    <a:lumMod val="10000"/>
                  </a:schemeClr>
                </a:solidFill>
                <a:sym typeface="+mn-ea"/>
              </a:rPr>
              <a:t> </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快 乐</a:t>
            </a:r>
            <a:r>
              <a:rPr lang="zh-CN" altLang="en-US" sz="9600">
                <a:solidFill>
                  <a:schemeClr val="accent1">
                    <a:lumMod val="10000"/>
                  </a:schemeClr>
                </a:solidFill>
                <a:sym typeface="+mn-ea"/>
              </a:rPr>
              <a:t> </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zh-CN" altLang="en-US" sz="9600">
                <a:solidFill>
                  <a:schemeClr val="accent1">
                    <a:lumMod val="10000"/>
                  </a:schemeClr>
                </a:solidFill>
                <a:sym typeface="+mn-ea"/>
              </a:rPr>
              <a:t>发短信 </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手 机 </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5248910" cy="1568450"/>
          </a:xfrm>
          <a:prstGeom prst="rect">
            <a:avLst/>
          </a:prstGeom>
          <a:noFill/>
        </p:spPr>
        <p:txBody>
          <a:bodyPr wrap="square" rtlCol="0">
            <a:spAutoFit/>
          </a:bodyPr>
          <a:p>
            <a:r>
              <a:rPr lang="zh-CN" altLang="en-US" sz="9600">
                <a:solidFill>
                  <a:schemeClr val="accent1">
                    <a:lumMod val="10000"/>
                  </a:schemeClr>
                </a:solidFill>
                <a:sym typeface="+mn-ea"/>
              </a:rPr>
              <a:t>高速公路</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新 年</a:t>
            </a:r>
            <a:r>
              <a:rPr lang="zh-CN" altLang="en-US" sz="9600">
                <a:solidFill>
                  <a:schemeClr val="accent1">
                    <a:lumMod val="10000"/>
                  </a:schemeClr>
                </a:solidFill>
                <a:sym typeface="+mn-ea"/>
              </a:rPr>
              <a:t> </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H_Entry_1"/>
          <p:cNvSpPr/>
          <p:nvPr>
            <p:custDataLst>
              <p:tags r:id="rId1"/>
            </p:custDataLst>
          </p:nvPr>
        </p:nvSpPr>
        <p:spPr>
          <a:xfrm>
            <a:off x="408940" y="306070"/>
            <a:ext cx="11240770" cy="498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r>
              <a:rPr lang="zh-CN" altLang="en-US" sz="3600" dirty="0">
                <a:solidFill>
                  <a:schemeClr val="tx1">
                    <a:lumMod val="75000"/>
                    <a:lumOff val="25000"/>
                  </a:schemeClr>
                </a:solidFill>
                <a:latin typeface="方正行黑简体" panose="02000000000000000000" pitchFamily="2" charset="-122"/>
                <a:ea typeface="方正行黑简体" panose="02000000000000000000" pitchFamily="2" charset="-122"/>
              </a:rPr>
              <a:t>要</a:t>
            </a:r>
            <a:r>
              <a:rPr lang="en-US" altLang="zh-CN" sz="3600" dirty="0">
                <a:solidFill>
                  <a:schemeClr val="tx1">
                    <a:lumMod val="75000"/>
                    <a:lumOff val="25000"/>
                  </a:schemeClr>
                </a:solidFill>
                <a:latin typeface="方正行黑简体" panose="02000000000000000000" pitchFamily="2" charset="-122"/>
                <a:ea typeface="方正行黑简体" panose="02000000000000000000" pitchFamily="2" charset="-122"/>
              </a:rPr>
              <a:t>...</a:t>
            </a:r>
            <a:r>
              <a:rPr lang="zh-CN" altLang="en-US" sz="3600" dirty="0">
                <a:solidFill>
                  <a:schemeClr val="tx1">
                    <a:lumMod val="75000"/>
                    <a:lumOff val="25000"/>
                  </a:schemeClr>
                </a:solidFill>
                <a:latin typeface="方正行黑简体" panose="02000000000000000000" pitchFamily="2" charset="-122"/>
                <a:ea typeface="方正行黑简体" panose="02000000000000000000" pitchFamily="2" charset="-122"/>
              </a:rPr>
              <a:t>了</a:t>
            </a:r>
            <a:r>
              <a:rPr lang="en-US" altLang="zh-CN" sz="3600" dirty="0">
                <a:solidFill>
                  <a:schemeClr val="tx1">
                    <a:lumMod val="75000"/>
                    <a:lumOff val="25000"/>
                  </a:schemeClr>
                </a:solidFill>
                <a:latin typeface="方正行黑简体" panose="02000000000000000000" pitchFamily="2" charset="-122"/>
                <a:ea typeface="方正行黑简体" panose="02000000000000000000" pitchFamily="2" charset="-122"/>
              </a:rPr>
              <a:t>(yào...le,soon)</a:t>
            </a:r>
            <a:endParaRPr lang="en-US" altLang="zh-CN" sz="3600" dirty="0">
              <a:solidFill>
                <a:schemeClr val="tx1">
                  <a:lumMod val="75000"/>
                  <a:lumOff val="25000"/>
                </a:schemeClr>
              </a:solidFill>
              <a:latin typeface="方正行黑简体" panose="02000000000000000000" pitchFamily="2" charset="-122"/>
              <a:ea typeface="方正行黑简体" panose="02000000000000000000" pitchFamily="2" charset="-122"/>
            </a:endParaRPr>
          </a:p>
        </p:txBody>
      </p:sp>
      <p:sp>
        <p:nvSpPr>
          <p:cNvPr id="2" name="文本框 1"/>
          <p:cNvSpPr txBox="1"/>
          <p:nvPr/>
        </p:nvSpPr>
        <p:spPr>
          <a:xfrm>
            <a:off x="226060" y="1074420"/>
            <a:ext cx="11610340" cy="953135"/>
          </a:xfrm>
          <a:prstGeom prst="rect">
            <a:avLst/>
          </a:prstGeom>
          <a:noFill/>
        </p:spPr>
        <p:txBody>
          <a:bodyPr wrap="square" rtlCol="0">
            <a:spAutoFit/>
          </a:bodyPr>
          <a:p>
            <a:r>
              <a:rPr lang="en-US" altLang="zh-CN" sz="2800" dirty="0">
                <a:solidFill>
                  <a:schemeClr val="tx1">
                    <a:lumMod val="75000"/>
                    <a:lumOff val="25000"/>
                  </a:schemeClr>
                </a:solidFill>
                <a:ea typeface="方正行黑简体" panose="02000000000000000000" pitchFamily="2" charset="-122"/>
                <a:cs typeface="+mn-lt"/>
                <a:sym typeface="+mn-ea"/>
              </a:rPr>
              <a:t>The </a:t>
            </a:r>
            <a:r>
              <a:rPr lang="zh-CN" altLang="en-US" sz="2800" dirty="0">
                <a:solidFill>
                  <a:schemeClr val="tx1">
                    <a:lumMod val="75000"/>
                    <a:lumOff val="25000"/>
                  </a:schemeClr>
                </a:solidFill>
                <a:ea typeface="方正行黑简体" panose="02000000000000000000" pitchFamily="2" charset="-122"/>
                <a:cs typeface="+mn-lt"/>
                <a:sym typeface="+mn-ea"/>
              </a:rPr>
              <a:t>要</a:t>
            </a:r>
            <a:r>
              <a:rPr lang="en-US" altLang="zh-CN" sz="2800" dirty="0">
                <a:solidFill>
                  <a:schemeClr val="tx1">
                    <a:lumMod val="75000"/>
                    <a:lumOff val="25000"/>
                  </a:schemeClr>
                </a:solidFill>
                <a:ea typeface="方正行黑简体" panose="02000000000000000000" pitchFamily="2" charset="-122"/>
                <a:cs typeface="+mn-lt"/>
                <a:sym typeface="+mn-ea"/>
              </a:rPr>
              <a:t>...</a:t>
            </a:r>
            <a:r>
              <a:rPr lang="zh-CN" altLang="en-US" sz="2800" dirty="0">
                <a:solidFill>
                  <a:schemeClr val="tx1">
                    <a:lumMod val="75000"/>
                    <a:lumOff val="25000"/>
                  </a:schemeClr>
                </a:solidFill>
                <a:ea typeface="方正行黑简体" panose="02000000000000000000" pitchFamily="2" charset="-122"/>
                <a:cs typeface="+mn-lt"/>
                <a:sym typeface="+mn-ea"/>
              </a:rPr>
              <a:t>了</a:t>
            </a:r>
            <a:r>
              <a:rPr lang="en-US" altLang="zh-CN" sz="2800" dirty="0">
                <a:solidFill>
                  <a:schemeClr val="tx1">
                    <a:lumMod val="75000"/>
                    <a:lumOff val="25000"/>
                  </a:schemeClr>
                </a:solidFill>
                <a:ea typeface="方正行黑简体" panose="02000000000000000000" pitchFamily="2" charset="-122"/>
                <a:cs typeface="+mn-lt"/>
                <a:sym typeface="+mn-ea"/>
              </a:rPr>
              <a:t>(yào...le)structure indicates the imminence of an anticipated action or situation. It also appears in the form of </a:t>
            </a:r>
            <a:r>
              <a:rPr lang="zh-CN" altLang="en-US" sz="2800" dirty="0">
                <a:solidFill>
                  <a:schemeClr val="tx1">
                    <a:lumMod val="75000"/>
                    <a:lumOff val="25000"/>
                  </a:schemeClr>
                </a:solidFill>
                <a:ea typeface="方正行黑简体" panose="02000000000000000000" pitchFamily="2" charset="-122"/>
                <a:cs typeface="+mn-lt"/>
                <a:sym typeface="+mn-ea"/>
              </a:rPr>
              <a:t>快要</a:t>
            </a:r>
            <a:r>
              <a:rPr lang="en-US" altLang="zh-CN" sz="2800" dirty="0">
                <a:solidFill>
                  <a:schemeClr val="tx1">
                    <a:lumMod val="75000"/>
                    <a:lumOff val="25000"/>
                  </a:schemeClr>
                </a:solidFill>
                <a:ea typeface="方正行黑简体" panose="02000000000000000000" pitchFamily="2" charset="-122"/>
                <a:cs typeface="+mn-lt"/>
                <a:sym typeface="+mn-ea"/>
              </a:rPr>
              <a:t>...</a:t>
            </a:r>
            <a:r>
              <a:rPr lang="zh-CN" altLang="en-US" sz="2800" dirty="0">
                <a:solidFill>
                  <a:schemeClr val="tx1">
                    <a:lumMod val="75000"/>
                    <a:lumOff val="25000"/>
                  </a:schemeClr>
                </a:solidFill>
                <a:ea typeface="方正行黑简体" panose="02000000000000000000" pitchFamily="2" charset="-122"/>
                <a:cs typeface="+mn-lt"/>
                <a:sym typeface="+mn-ea"/>
              </a:rPr>
              <a:t>了</a:t>
            </a:r>
            <a:r>
              <a:rPr lang="en-US" altLang="zh-CN" sz="2800" dirty="0">
                <a:solidFill>
                  <a:schemeClr val="tx1">
                    <a:lumMod val="75000"/>
                    <a:lumOff val="25000"/>
                  </a:schemeClr>
                </a:solidFill>
                <a:ea typeface="方正行黑简体" panose="02000000000000000000" pitchFamily="2" charset="-122"/>
                <a:cs typeface="+mn-lt"/>
                <a:sym typeface="+mn-ea"/>
              </a:rPr>
              <a:t>(kuài yào...le). </a:t>
            </a:r>
            <a:endParaRPr lang="en-US" altLang="zh-CN" sz="2800" dirty="0">
              <a:solidFill>
                <a:schemeClr val="tx1">
                  <a:lumMod val="75000"/>
                  <a:lumOff val="25000"/>
                </a:schemeClr>
              </a:solidFill>
              <a:ea typeface="方正行黑简体" panose="02000000000000000000" pitchFamily="2" charset="-122"/>
              <a:cs typeface="+mn-lt"/>
              <a:sym typeface="+mn-ea"/>
            </a:endParaRPr>
          </a:p>
        </p:txBody>
      </p:sp>
      <p:sp>
        <p:nvSpPr>
          <p:cNvPr id="3" name="文本框 2"/>
          <p:cNvSpPr txBox="1"/>
          <p:nvPr/>
        </p:nvSpPr>
        <p:spPr>
          <a:xfrm>
            <a:off x="408940" y="2440305"/>
            <a:ext cx="10777220" cy="4030980"/>
          </a:xfrm>
          <a:prstGeom prst="rect">
            <a:avLst/>
          </a:prstGeom>
          <a:noFill/>
        </p:spPr>
        <p:txBody>
          <a:bodyPr wrap="square" rtlCol="0">
            <a:spAutoFit/>
          </a:bodyPr>
          <a:p>
            <a:r>
              <a:rPr lang="en-US" altLang="zh-CN" sz="3200">
                <a:sym typeface="+mn-ea"/>
              </a:rPr>
              <a:t>1.</a:t>
            </a:r>
            <a:r>
              <a:rPr lang="zh-CN" altLang="en-US" sz="3200">
                <a:sym typeface="+mn-ea"/>
              </a:rPr>
              <a:t>新年快要到了，我们给爸爸妈妈写一封信吧。</a:t>
            </a:r>
            <a:endParaRPr lang="zh-CN" altLang="en-US" sz="3200"/>
          </a:p>
          <a:p>
            <a:r>
              <a:rPr lang="zh-CN" altLang="en-US" sz="3200">
                <a:sym typeface="+mn-ea"/>
              </a:rPr>
              <a:t>   </a:t>
            </a:r>
            <a:endParaRPr lang="zh-CN" altLang="en-US" sz="3200"/>
          </a:p>
          <a:p>
            <a:r>
              <a:rPr lang="en-US" altLang="zh-CN" sz="3200">
                <a:sym typeface="+mn-ea"/>
              </a:rPr>
              <a:t>2.</a:t>
            </a:r>
            <a:r>
              <a:rPr lang="zh-CN" altLang="en-US" sz="3200">
                <a:sym typeface="+mn-ea"/>
              </a:rPr>
              <a:t>寒假要到了，你要做什么</a:t>
            </a:r>
            <a:r>
              <a:rPr lang="en-US" altLang="zh-CN" sz="3200">
                <a:sym typeface="+mn-ea"/>
              </a:rPr>
              <a:t>?</a:t>
            </a:r>
            <a:endParaRPr lang="zh-CN" altLang="en-US" sz="3200"/>
          </a:p>
          <a:p>
            <a:endParaRPr lang="en-US" altLang="zh-CN" sz="3200"/>
          </a:p>
          <a:p>
            <a:r>
              <a:rPr lang="en-US" altLang="zh-CN" sz="3200"/>
              <a:t>3.</a:t>
            </a:r>
            <a:r>
              <a:rPr lang="zh-CN" altLang="en-US" sz="3200"/>
              <a:t>电影快要开始了，你买票了吗</a:t>
            </a:r>
            <a:r>
              <a:rPr lang="en-US" altLang="zh-CN" sz="3200"/>
              <a:t>?</a:t>
            </a:r>
            <a:endParaRPr lang="zh-CN" altLang="en-US" sz="3200"/>
          </a:p>
          <a:p>
            <a:r>
              <a:rPr lang="zh-CN" altLang="en-US" sz="3200"/>
              <a:t>  </a:t>
            </a:r>
            <a:endParaRPr lang="zh-CN" altLang="en-US" sz="3200"/>
          </a:p>
          <a:p>
            <a:r>
              <a:rPr lang="en-US" altLang="zh-CN" sz="3200"/>
              <a:t>4.</a:t>
            </a:r>
            <a:r>
              <a:rPr lang="zh-CN" altLang="en-US" sz="3200"/>
              <a:t>快要考试了，我们大家得准备一下。</a:t>
            </a:r>
            <a:endParaRPr lang="zh-CN" altLang="en-US" sz="3200"/>
          </a:p>
          <a:p>
            <a:r>
              <a:rPr lang="zh-CN" altLang="en-US" sz="3200"/>
              <a:t>   </a:t>
            </a:r>
            <a:endParaRPr lang="en-US" altLang="zh-CN"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38810" y="539750"/>
            <a:ext cx="11148695" cy="583565"/>
          </a:xfrm>
          <a:prstGeom prst="rect">
            <a:avLst/>
          </a:prstGeom>
          <a:noFill/>
        </p:spPr>
        <p:txBody>
          <a:bodyPr wrap="square" rtlCol="0">
            <a:spAutoFit/>
          </a:bodyPr>
          <a:p>
            <a:r>
              <a:rPr lang="en-US" altLang="zh-CN" sz="3200"/>
              <a:t>Answer the following questions with </a:t>
            </a:r>
            <a:r>
              <a:rPr lang="zh-CN" altLang="en-US" sz="3200"/>
              <a:t>每</a:t>
            </a:r>
            <a:r>
              <a:rPr lang="en-US" altLang="zh-CN" sz="3200"/>
              <a:t>...</a:t>
            </a:r>
            <a:r>
              <a:rPr lang="zh-CN" altLang="en-US" sz="3200"/>
              <a:t>都</a:t>
            </a:r>
            <a:r>
              <a:rPr lang="en-US" altLang="zh-CN" sz="3200"/>
              <a:t>...</a:t>
            </a:r>
            <a:endParaRPr lang="en-US" altLang="zh-CN" sz="3200"/>
          </a:p>
        </p:txBody>
      </p:sp>
      <p:sp>
        <p:nvSpPr>
          <p:cNvPr id="3" name="文本框 2"/>
          <p:cNvSpPr txBox="1"/>
          <p:nvPr/>
        </p:nvSpPr>
        <p:spPr>
          <a:xfrm>
            <a:off x="1006475" y="1401445"/>
            <a:ext cx="10178415" cy="4523105"/>
          </a:xfrm>
          <a:prstGeom prst="rect">
            <a:avLst/>
          </a:prstGeom>
          <a:noFill/>
        </p:spPr>
        <p:txBody>
          <a:bodyPr wrap="square" rtlCol="0">
            <a:spAutoFit/>
          </a:bodyPr>
          <a:p>
            <a:r>
              <a:rPr lang="en-US" altLang="zh-CN" sz="3200"/>
              <a:t>  EXAMPLE A:</a:t>
            </a:r>
            <a:r>
              <a:rPr lang="zh-CN" altLang="en-US" sz="3200"/>
              <a:t>他晚上看电视吗？</a:t>
            </a:r>
            <a:endParaRPr lang="zh-CN" altLang="en-US" sz="3200"/>
          </a:p>
          <a:p>
            <a:r>
              <a:rPr lang="zh-CN" altLang="en-US" sz="3200"/>
              <a:t>                    </a:t>
            </a:r>
            <a:r>
              <a:rPr lang="en-US" altLang="zh-CN" sz="3200"/>
              <a:t>B:</a:t>
            </a:r>
            <a:r>
              <a:rPr lang="zh-CN" altLang="en-US" sz="3200"/>
              <a:t>他每天晚上都看电视。</a:t>
            </a:r>
            <a:endParaRPr lang="zh-CN" altLang="en-US" sz="3200"/>
          </a:p>
          <a:p>
            <a:endParaRPr lang="zh-CN" altLang="en-US" sz="3200"/>
          </a:p>
          <a:p>
            <a:r>
              <a:rPr lang="en-US" altLang="zh-CN" sz="3200"/>
              <a:t>1.A:</a:t>
            </a:r>
            <a:r>
              <a:rPr lang="zh-CN" altLang="en-US" sz="3200"/>
              <a:t>她早上走高速公路吗？</a:t>
            </a:r>
            <a:endParaRPr lang="zh-CN" altLang="en-US" sz="3200"/>
          </a:p>
          <a:p>
            <a:r>
              <a:rPr lang="zh-CN" altLang="en-US" sz="3200"/>
              <a:t>   </a:t>
            </a:r>
            <a:r>
              <a:rPr lang="en-US" altLang="zh-CN" sz="3200"/>
              <a:t>B:_________________</a:t>
            </a:r>
            <a:endParaRPr lang="en-US" altLang="zh-CN" sz="3200"/>
          </a:p>
          <a:p>
            <a:endParaRPr lang="en-US" altLang="zh-CN" sz="3200"/>
          </a:p>
          <a:p>
            <a:r>
              <a:rPr lang="en-US" altLang="zh-CN" sz="3200"/>
              <a:t>2.A:</a:t>
            </a:r>
            <a:r>
              <a:rPr lang="zh-CN" altLang="en-US" sz="3200"/>
              <a:t>考试的时候哪一个学生很紧张？</a:t>
            </a:r>
            <a:endParaRPr lang="zh-CN" altLang="en-US" sz="3200"/>
          </a:p>
          <a:p>
            <a:r>
              <a:rPr lang="zh-CN" altLang="en-US" sz="3200"/>
              <a:t>   </a:t>
            </a:r>
            <a:r>
              <a:rPr lang="en-US" altLang="zh-CN" sz="3200"/>
              <a:t>B:_______________________</a:t>
            </a:r>
            <a:endParaRPr lang="zh-CN" altLang="en-US" sz="3200"/>
          </a:p>
          <a:p>
            <a:endParaRPr lang="en-US" altLang="zh-CN" sz="3200"/>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129020" y="1786890"/>
            <a:ext cx="456311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要</a:t>
            </a:r>
            <a:endParaRPr lang="zh-CN" altLang="en-US" sz="9600"/>
          </a:p>
        </p:txBody>
      </p:sp>
    </p:spTree>
  </p:cSld>
  <p:clrMapOvr>
    <a:masterClrMapping/>
  </p:clrMapOvr>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38810" y="539750"/>
            <a:ext cx="11148695" cy="583565"/>
          </a:xfrm>
          <a:prstGeom prst="rect">
            <a:avLst/>
          </a:prstGeom>
          <a:noFill/>
        </p:spPr>
        <p:txBody>
          <a:bodyPr wrap="square" rtlCol="0">
            <a:spAutoFit/>
          </a:bodyPr>
          <a:p>
            <a:r>
              <a:rPr lang="en-US" altLang="zh-CN" sz="3200"/>
              <a:t>Answer the following questions with </a:t>
            </a:r>
            <a:r>
              <a:rPr lang="zh-CN" altLang="en-US" sz="3200"/>
              <a:t>每</a:t>
            </a:r>
            <a:r>
              <a:rPr lang="en-US" altLang="zh-CN" sz="3200"/>
              <a:t>...</a:t>
            </a:r>
            <a:r>
              <a:rPr lang="zh-CN" altLang="en-US" sz="3200"/>
              <a:t>都</a:t>
            </a:r>
            <a:r>
              <a:rPr lang="en-US" altLang="zh-CN" sz="3200"/>
              <a:t>...</a:t>
            </a:r>
            <a:endParaRPr lang="en-US" altLang="zh-CN" sz="3200"/>
          </a:p>
        </p:txBody>
      </p:sp>
      <p:sp>
        <p:nvSpPr>
          <p:cNvPr id="3" name="文本框 2"/>
          <p:cNvSpPr txBox="1"/>
          <p:nvPr/>
        </p:nvSpPr>
        <p:spPr>
          <a:xfrm>
            <a:off x="1006475" y="1401445"/>
            <a:ext cx="10178415" cy="4523105"/>
          </a:xfrm>
          <a:prstGeom prst="rect">
            <a:avLst/>
          </a:prstGeom>
          <a:noFill/>
        </p:spPr>
        <p:txBody>
          <a:bodyPr wrap="square" rtlCol="0">
            <a:spAutoFit/>
          </a:bodyPr>
          <a:p>
            <a:r>
              <a:rPr lang="en-US" altLang="zh-CN" sz="3200"/>
              <a:t>  EXAMPLE A:</a:t>
            </a:r>
            <a:r>
              <a:rPr lang="zh-CN" altLang="en-US" sz="3200"/>
              <a:t>他晚上看电视吗？</a:t>
            </a:r>
            <a:endParaRPr lang="zh-CN" altLang="en-US" sz="3200"/>
          </a:p>
          <a:p>
            <a:r>
              <a:rPr lang="zh-CN" altLang="en-US" sz="3200"/>
              <a:t>                    </a:t>
            </a:r>
            <a:r>
              <a:rPr lang="en-US" altLang="zh-CN" sz="3200"/>
              <a:t>B:</a:t>
            </a:r>
            <a:r>
              <a:rPr lang="zh-CN" altLang="en-US" sz="3200"/>
              <a:t>他每天晚上都看电视。</a:t>
            </a:r>
            <a:endParaRPr lang="zh-CN" altLang="en-US" sz="3200"/>
          </a:p>
          <a:p>
            <a:endParaRPr lang="zh-CN" altLang="en-US" sz="3200"/>
          </a:p>
          <a:p>
            <a:r>
              <a:rPr lang="en-US" altLang="zh-CN" sz="3200"/>
              <a:t>3.A:</a:t>
            </a:r>
            <a:r>
              <a:rPr lang="zh-CN" altLang="en-US" sz="3200"/>
              <a:t>常老师哪个周末回家</a:t>
            </a:r>
            <a:r>
              <a:rPr lang="zh-CN" altLang="en-US" sz="3200"/>
              <a:t>？</a:t>
            </a:r>
            <a:endParaRPr lang="zh-CN" altLang="en-US" sz="3200"/>
          </a:p>
          <a:p>
            <a:r>
              <a:rPr lang="zh-CN" altLang="en-US" sz="3200"/>
              <a:t>   </a:t>
            </a:r>
            <a:r>
              <a:rPr lang="en-US" altLang="zh-CN" sz="3200"/>
              <a:t>B:_________________</a:t>
            </a:r>
            <a:endParaRPr lang="en-US" altLang="zh-CN" sz="3200"/>
          </a:p>
          <a:p>
            <a:endParaRPr lang="en-US" altLang="zh-CN" sz="3200"/>
          </a:p>
          <a:p>
            <a:r>
              <a:rPr lang="en-US" altLang="zh-CN" sz="3200"/>
              <a:t>4.A:</a:t>
            </a:r>
            <a:r>
              <a:rPr lang="zh-CN" altLang="en-US" sz="3200"/>
              <a:t>那个商店的什么衣服很贵？</a:t>
            </a:r>
            <a:endParaRPr lang="zh-CN" altLang="en-US" sz="3200"/>
          </a:p>
          <a:p>
            <a:r>
              <a:rPr lang="zh-CN" altLang="en-US" sz="3200"/>
              <a:t>   </a:t>
            </a:r>
            <a:r>
              <a:rPr lang="en-US" altLang="zh-CN" sz="3200"/>
              <a:t>B:_______________________</a:t>
            </a:r>
            <a:endParaRPr lang="zh-CN" altLang="en-US" sz="3200"/>
          </a:p>
          <a:p>
            <a:endParaRPr lang="en-US" altLang="zh-CN" sz="3200"/>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391160" y="451485"/>
            <a:ext cx="7901940" cy="583565"/>
          </a:xfrm>
          <a:prstGeom prst="rect">
            <a:avLst/>
          </a:prstGeom>
          <a:noFill/>
        </p:spPr>
        <p:txBody>
          <a:bodyPr wrap="square" rtlCol="0">
            <a:spAutoFit/>
          </a:bodyPr>
          <a:p>
            <a:r>
              <a:rPr lang="en-US" altLang="zh-CN" sz="3200">
                <a:solidFill>
                  <a:schemeClr val="bg2">
                    <a:lumMod val="10000"/>
                  </a:schemeClr>
                </a:solidFill>
                <a:sym typeface="+mn-ea"/>
              </a:rPr>
              <a:t>The Modal Verb</a:t>
            </a:r>
            <a:r>
              <a:rPr lang="zh-CN" altLang="en-US" sz="3200">
                <a:solidFill>
                  <a:schemeClr val="bg2">
                    <a:lumMod val="10000"/>
                  </a:schemeClr>
                </a:solidFill>
                <a:sym typeface="+mn-ea"/>
              </a:rPr>
              <a:t>要</a:t>
            </a:r>
            <a:r>
              <a:rPr lang="en-US" altLang="zh-CN" sz="3200">
                <a:solidFill>
                  <a:schemeClr val="bg2">
                    <a:lumMod val="10000"/>
                  </a:schemeClr>
                </a:solidFill>
                <a:sym typeface="+mn-ea"/>
              </a:rPr>
              <a:t>(</a:t>
            </a:r>
            <a:r>
              <a:rPr lang="en-US" altLang="zh-CN" sz="3200">
                <a:solidFill>
                  <a:schemeClr val="accent1">
                    <a:lumMod val="10000"/>
                  </a:schemeClr>
                </a:solidFill>
                <a:sym typeface="+mn-ea"/>
              </a:rPr>
              <a:t>yào,will;be going to)</a:t>
            </a:r>
            <a:endParaRPr lang="zh-CN" altLang="en-US" sz="3200"/>
          </a:p>
        </p:txBody>
      </p:sp>
      <p:sp>
        <p:nvSpPr>
          <p:cNvPr id="22" name="文本框 21"/>
          <p:cNvSpPr txBox="1"/>
          <p:nvPr/>
        </p:nvSpPr>
        <p:spPr>
          <a:xfrm>
            <a:off x="494665" y="1173480"/>
            <a:ext cx="10781030" cy="2245360"/>
          </a:xfrm>
          <a:prstGeom prst="rect">
            <a:avLst/>
          </a:prstGeom>
          <a:noFill/>
        </p:spPr>
        <p:txBody>
          <a:bodyPr wrap="square" rtlCol="0">
            <a:spAutoFit/>
          </a:bodyPr>
          <a:p>
            <a:r>
              <a:rPr lang="zh-CN" altLang="en-US" sz="2800">
                <a:solidFill>
                  <a:schemeClr val="bg2">
                    <a:lumMod val="10000"/>
                  </a:schemeClr>
                </a:solidFill>
                <a:sym typeface="+mn-ea"/>
              </a:rPr>
              <a:t>The modal verb 要(</a:t>
            </a:r>
            <a:r>
              <a:rPr lang="en-US" altLang="zh-CN" sz="2800">
                <a:solidFill>
                  <a:schemeClr val="accent1">
                    <a:lumMod val="10000"/>
                  </a:schemeClr>
                </a:solidFill>
                <a:sym typeface="+mn-ea"/>
              </a:rPr>
              <a:t>yào</a:t>
            </a:r>
            <a:r>
              <a:rPr lang="zh-CN" altLang="en-US" sz="2800">
                <a:solidFill>
                  <a:schemeClr val="bg2">
                    <a:lumMod val="10000"/>
                  </a:schemeClr>
                </a:solidFill>
                <a:sym typeface="+mn-ea"/>
              </a:rPr>
              <a:t>) has several meanings. In this lesson, 要</a:t>
            </a:r>
            <a:r>
              <a:rPr lang="en-US" altLang="zh-CN" sz="2800">
                <a:solidFill>
                  <a:schemeClr val="bg2">
                    <a:lumMod val="10000"/>
                  </a:schemeClr>
                </a:solidFill>
                <a:sym typeface="+mn-ea"/>
              </a:rPr>
              <a:t>(</a:t>
            </a:r>
            <a:r>
              <a:rPr lang="en-US" altLang="zh-CN" sz="2800">
                <a:solidFill>
                  <a:schemeClr val="accent1">
                    <a:lumMod val="10000"/>
                  </a:schemeClr>
                </a:solidFill>
                <a:sym typeface="+mn-ea"/>
              </a:rPr>
              <a:t>yào)</a:t>
            </a:r>
            <a:r>
              <a:rPr lang="zh-CN" altLang="en-US" sz="2800">
                <a:solidFill>
                  <a:schemeClr val="bg2">
                    <a:lumMod val="10000"/>
                  </a:schemeClr>
                </a:solidFill>
                <a:sym typeface="+mn-ea"/>
              </a:rPr>
              <a:t> indicates </a:t>
            </a:r>
            <a:r>
              <a:rPr lang="zh-CN" altLang="en-US" sz="2800">
                <a:solidFill>
                  <a:srgbClr val="FF0000"/>
                </a:solidFill>
                <a:sym typeface="+mn-ea"/>
              </a:rPr>
              <a:t>a future action</a:t>
            </a:r>
            <a:r>
              <a:rPr lang="zh-CN" altLang="en-US" sz="2800">
                <a:solidFill>
                  <a:schemeClr val="bg2">
                    <a:lumMod val="10000"/>
                  </a:schemeClr>
                </a:solidFill>
                <a:sym typeface="+mn-ea"/>
              </a:rPr>
              <a:t>, particularly a scheduled event or an activity that one is committed to. The </a:t>
            </a:r>
            <a:r>
              <a:rPr lang="zh-CN" altLang="en-US" sz="2800">
                <a:solidFill>
                  <a:srgbClr val="FF0000"/>
                </a:solidFill>
                <a:sym typeface="+mn-ea"/>
              </a:rPr>
              <a:t>negative form</a:t>
            </a:r>
            <a:r>
              <a:rPr lang="zh-CN" altLang="en-US" sz="2800">
                <a:solidFill>
                  <a:schemeClr val="bg2">
                    <a:lumMod val="10000"/>
                  </a:schemeClr>
                </a:solidFill>
                <a:sym typeface="+mn-ea"/>
              </a:rPr>
              <a:t> is expressed by adding </a:t>
            </a:r>
            <a:r>
              <a:rPr lang="zh-CN" altLang="en-US" sz="2800">
                <a:solidFill>
                  <a:srgbClr val="FF0000"/>
                </a:solidFill>
                <a:sym typeface="+mn-ea"/>
              </a:rPr>
              <a:t>不 </a:t>
            </a:r>
            <a:r>
              <a:rPr lang="zh-CN" altLang="en-US" sz="2800">
                <a:solidFill>
                  <a:schemeClr val="bg2">
                    <a:lumMod val="10000"/>
                  </a:schemeClr>
                </a:solidFill>
                <a:sym typeface="+mn-ea"/>
              </a:rPr>
              <a:t>and deleting 要(</a:t>
            </a:r>
            <a:r>
              <a:rPr lang="en-US" altLang="zh-CN" sz="2800">
                <a:solidFill>
                  <a:schemeClr val="accent1">
                    <a:lumMod val="10000"/>
                  </a:schemeClr>
                </a:solidFill>
                <a:sym typeface="+mn-ea"/>
              </a:rPr>
              <a:t>yào</a:t>
            </a:r>
            <a:r>
              <a:rPr lang="zh-CN" altLang="en-US" sz="2800">
                <a:solidFill>
                  <a:schemeClr val="bg2">
                    <a:lumMod val="10000"/>
                  </a:schemeClr>
                </a:solidFill>
                <a:sym typeface="+mn-ea"/>
              </a:rPr>
              <a:t>)</a:t>
            </a:r>
            <a:endParaRPr lang="zh-CN" altLang="en-US" sz="2800">
              <a:solidFill>
                <a:schemeClr val="bg2">
                  <a:lumMod val="10000"/>
                </a:schemeClr>
              </a:solidFill>
            </a:endParaRPr>
          </a:p>
          <a:p>
            <a:endParaRPr lang="zh-CN" altLang="en-US" sz="2800"/>
          </a:p>
        </p:txBody>
      </p:sp>
      <p:sp>
        <p:nvSpPr>
          <p:cNvPr id="23" name="文本框 22"/>
          <p:cNvSpPr txBox="1"/>
          <p:nvPr/>
        </p:nvSpPr>
        <p:spPr>
          <a:xfrm>
            <a:off x="579120" y="3516630"/>
            <a:ext cx="10611485" cy="1753235"/>
          </a:xfrm>
          <a:prstGeom prst="rect">
            <a:avLst/>
          </a:prstGeom>
          <a:noFill/>
        </p:spPr>
        <p:txBody>
          <a:bodyPr wrap="square" rtlCol="0">
            <a:spAutoFit/>
          </a:bodyPr>
          <a:p>
            <a:r>
              <a:rPr lang="en-US" altLang="zh-CN" sz="3600">
                <a:solidFill>
                  <a:schemeClr val="bg2">
                    <a:lumMod val="10000"/>
                  </a:schemeClr>
                </a:solidFill>
                <a:sym typeface="+mn-ea"/>
              </a:rPr>
              <a:t>1.</a:t>
            </a:r>
            <a:r>
              <a:rPr lang="zh-CN" altLang="en-US" sz="3600">
                <a:solidFill>
                  <a:schemeClr val="bg2">
                    <a:lumMod val="10000"/>
                  </a:schemeClr>
                </a:solidFill>
                <a:sym typeface="+mn-ea"/>
              </a:rPr>
              <a:t>下午我们要考试。</a:t>
            </a:r>
            <a:endParaRPr lang="en-US" altLang="zh-CN" sz="3600">
              <a:solidFill>
                <a:schemeClr val="bg2">
                  <a:lumMod val="10000"/>
                </a:schemeClr>
              </a:solidFill>
            </a:endParaRPr>
          </a:p>
          <a:p>
            <a:endParaRPr lang="en-US" altLang="zh-CN" sz="3600"/>
          </a:p>
          <a:p>
            <a:r>
              <a:rPr lang="en-US" altLang="zh-CN" sz="3600">
                <a:solidFill>
                  <a:schemeClr val="bg2">
                    <a:lumMod val="10000"/>
                  </a:schemeClr>
                </a:solidFill>
                <a:sym typeface="+mn-ea"/>
              </a:rPr>
              <a:t>2.</a:t>
            </a:r>
            <a:r>
              <a:rPr lang="zh-CN" altLang="en-US" sz="3600">
                <a:solidFill>
                  <a:schemeClr val="bg2">
                    <a:lumMod val="10000"/>
                  </a:schemeClr>
                </a:solidFill>
                <a:sym typeface="+mn-ea"/>
              </a:rPr>
              <a:t>今天晚上妹妹要去看电影。</a:t>
            </a:r>
            <a:endParaRPr lang="en-US" altLang="zh-CN" sz="360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391160" y="451485"/>
            <a:ext cx="7901940" cy="583565"/>
          </a:xfrm>
          <a:prstGeom prst="rect">
            <a:avLst/>
          </a:prstGeom>
          <a:noFill/>
        </p:spPr>
        <p:txBody>
          <a:bodyPr wrap="square" rtlCol="0">
            <a:spAutoFit/>
          </a:bodyPr>
          <a:p>
            <a:r>
              <a:rPr lang="en-US" altLang="zh-CN" sz="3200">
                <a:solidFill>
                  <a:schemeClr val="bg2">
                    <a:lumMod val="10000"/>
                  </a:schemeClr>
                </a:solidFill>
                <a:sym typeface="+mn-ea"/>
              </a:rPr>
              <a:t>The Modal Verb</a:t>
            </a:r>
            <a:r>
              <a:rPr lang="zh-CN" altLang="en-US" sz="3200">
                <a:solidFill>
                  <a:schemeClr val="bg2">
                    <a:lumMod val="10000"/>
                  </a:schemeClr>
                </a:solidFill>
                <a:sym typeface="+mn-ea"/>
              </a:rPr>
              <a:t>要</a:t>
            </a:r>
            <a:r>
              <a:rPr lang="en-US" altLang="zh-CN" sz="3200">
                <a:solidFill>
                  <a:schemeClr val="bg2">
                    <a:lumMod val="10000"/>
                  </a:schemeClr>
                </a:solidFill>
                <a:sym typeface="+mn-ea"/>
              </a:rPr>
              <a:t>(</a:t>
            </a:r>
            <a:r>
              <a:rPr lang="en-US" altLang="zh-CN" sz="3200">
                <a:solidFill>
                  <a:schemeClr val="accent1">
                    <a:lumMod val="10000"/>
                  </a:schemeClr>
                </a:solidFill>
                <a:sym typeface="+mn-ea"/>
              </a:rPr>
              <a:t>yào,will;be going to)</a:t>
            </a:r>
            <a:endParaRPr lang="zh-CN" altLang="en-US" sz="3200"/>
          </a:p>
        </p:txBody>
      </p:sp>
      <p:sp>
        <p:nvSpPr>
          <p:cNvPr id="23" name="文本框 22"/>
          <p:cNvSpPr txBox="1"/>
          <p:nvPr/>
        </p:nvSpPr>
        <p:spPr>
          <a:xfrm>
            <a:off x="701675" y="2180590"/>
            <a:ext cx="10611485" cy="2306955"/>
          </a:xfrm>
          <a:prstGeom prst="rect">
            <a:avLst/>
          </a:prstGeom>
          <a:noFill/>
        </p:spPr>
        <p:txBody>
          <a:bodyPr wrap="square" rtlCol="0">
            <a:spAutoFit/>
          </a:bodyPr>
          <a:p>
            <a:r>
              <a:rPr lang="en-US" altLang="zh-CN" sz="3600">
                <a:solidFill>
                  <a:schemeClr val="bg2">
                    <a:lumMod val="10000"/>
                  </a:schemeClr>
                </a:solidFill>
                <a:sym typeface="+mn-ea"/>
              </a:rPr>
              <a:t>3.A:</a:t>
            </a:r>
            <a:r>
              <a:rPr lang="zh-CN" altLang="en-US" sz="3600">
                <a:solidFill>
                  <a:schemeClr val="bg2">
                    <a:lumMod val="10000"/>
                  </a:schemeClr>
                </a:solidFill>
                <a:sym typeface="+mn-ea"/>
              </a:rPr>
              <a:t>明天我要去小白家玩儿。你呢？</a:t>
            </a:r>
            <a:endParaRPr lang="zh-CN" altLang="en-US" sz="3600">
              <a:solidFill>
                <a:schemeClr val="bg2">
                  <a:lumMod val="10000"/>
                </a:schemeClr>
              </a:solidFill>
            </a:endParaRPr>
          </a:p>
          <a:p>
            <a:r>
              <a:rPr lang="zh-CN" altLang="en-US" sz="3600">
                <a:solidFill>
                  <a:schemeClr val="bg2">
                    <a:lumMod val="10000"/>
                  </a:schemeClr>
                </a:solidFill>
                <a:sym typeface="+mn-ea"/>
              </a:rPr>
              <a:t>     </a:t>
            </a:r>
            <a:endParaRPr lang="zh-CN" altLang="en-US" sz="3600">
              <a:solidFill>
                <a:schemeClr val="bg2">
                  <a:lumMod val="10000"/>
                </a:schemeClr>
              </a:solidFill>
              <a:sym typeface="+mn-ea"/>
            </a:endParaRPr>
          </a:p>
          <a:p>
            <a:r>
              <a:rPr lang="zh-CN" altLang="en-US" sz="3600">
                <a:solidFill>
                  <a:schemeClr val="bg2">
                    <a:lumMod val="10000"/>
                  </a:schemeClr>
                </a:solidFill>
                <a:sym typeface="+mn-ea"/>
              </a:rPr>
              <a:t>   </a:t>
            </a:r>
            <a:r>
              <a:rPr lang="en-US" altLang="zh-CN" sz="3600">
                <a:solidFill>
                  <a:schemeClr val="bg2">
                    <a:lumMod val="10000"/>
                  </a:schemeClr>
                </a:solidFill>
                <a:sym typeface="+mn-ea"/>
              </a:rPr>
              <a:t>B:</a:t>
            </a:r>
            <a:r>
              <a:rPr lang="zh-CN" altLang="en-US" sz="3600">
                <a:solidFill>
                  <a:schemeClr val="bg2">
                    <a:lumMod val="10000"/>
                  </a:schemeClr>
                </a:solidFill>
                <a:sym typeface="+mn-ea"/>
              </a:rPr>
              <a:t>明天我不去小白家玩儿，我要开会。</a:t>
            </a:r>
            <a:endParaRPr lang="zh-CN" altLang="en-US" sz="3600">
              <a:solidFill>
                <a:schemeClr val="bg2">
                  <a:lumMod val="10000"/>
                </a:schemeClr>
              </a:solidFill>
            </a:endParaRPr>
          </a:p>
          <a:p>
            <a:endParaRPr lang="en-US" altLang="zh-CN" sz="360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电 话</a:t>
            </a:r>
            <a:endParaRPr lang="zh-CN" altLang="en-US" sz="96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767080" y="1229995"/>
            <a:ext cx="10781030" cy="4831080"/>
          </a:xfrm>
          <a:prstGeom prst="rect">
            <a:avLst/>
          </a:prstGeom>
          <a:noFill/>
        </p:spPr>
        <p:txBody>
          <a:bodyPr wrap="square" rtlCol="0">
            <a:spAutoFit/>
          </a:bodyPr>
          <a:p>
            <a:r>
              <a:rPr lang="zh-CN" altLang="en-US" sz="4400">
                <a:solidFill>
                  <a:schemeClr val="accent1">
                    <a:lumMod val="10000"/>
                  </a:schemeClr>
                </a:solidFill>
                <a:sym typeface="+mn-ea"/>
              </a:rPr>
              <a:t>The personal pronoun 您(</a:t>
            </a:r>
            <a:r>
              <a:rPr lang="en-US" altLang="zh-CN" sz="4400">
                <a:solidFill>
                  <a:schemeClr val="accent1">
                    <a:lumMod val="10000"/>
                  </a:schemeClr>
                </a:solidFill>
                <a:sym typeface="+mn-ea"/>
              </a:rPr>
              <a:t>nín</a:t>
            </a:r>
            <a:r>
              <a:rPr lang="zh-CN" altLang="en-US" sz="4400">
                <a:solidFill>
                  <a:schemeClr val="accent1">
                    <a:lumMod val="10000"/>
                  </a:schemeClr>
                </a:solidFill>
                <a:sym typeface="+mn-ea"/>
              </a:rPr>
              <a:t>) is often used to address an </a:t>
            </a:r>
            <a:r>
              <a:rPr lang="zh-CN" altLang="en-US" sz="4400">
                <a:solidFill>
                  <a:srgbClr val="FF0000"/>
                </a:solidFill>
                <a:sym typeface="+mn-ea"/>
              </a:rPr>
              <a:t>older person</a:t>
            </a:r>
            <a:r>
              <a:rPr lang="zh-CN" altLang="en-US" sz="4400">
                <a:solidFill>
                  <a:schemeClr val="accent1">
                    <a:lumMod val="10000"/>
                  </a:schemeClr>
                </a:solidFill>
                <a:sym typeface="+mn-ea"/>
              </a:rPr>
              <a:t> or someone of a </a:t>
            </a:r>
            <a:r>
              <a:rPr lang="zh-CN" altLang="en-US" sz="4400">
                <a:solidFill>
                  <a:srgbClr val="FF0000"/>
                </a:solidFill>
                <a:sym typeface="+mn-ea"/>
              </a:rPr>
              <a:t>higher social rank</a:t>
            </a:r>
            <a:r>
              <a:rPr lang="zh-CN" altLang="en-US" sz="4400">
                <a:solidFill>
                  <a:schemeClr val="accent1">
                    <a:lumMod val="10000"/>
                  </a:schemeClr>
                </a:solidFill>
                <a:sym typeface="+mn-ea"/>
              </a:rPr>
              <a:t>. It is common for </a:t>
            </a:r>
            <a:r>
              <a:rPr lang="zh-CN" altLang="en-US" sz="4400">
                <a:solidFill>
                  <a:srgbClr val="FF0000"/>
                </a:solidFill>
                <a:sym typeface="+mn-ea"/>
              </a:rPr>
              <a:t>strangers</a:t>
            </a:r>
            <a:r>
              <a:rPr lang="zh-CN" altLang="en-US" sz="4400">
                <a:solidFill>
                  <a:schemeClr val="accent1">
                    <a:lumMod val="10000"/>
                  </a:schemeClr>
                </a:solidFill>
                <a:sym typeface="+mn-ea"/>
              </a:rPr>
              <a:t> to address each other with 您 and then switch to 你 as they become more </a:t>
            </a:r>
            <a:r>
              <a:rPr lang="zh-CN" altLang="en-US" sz="4400">
                <a:solidFill>
                  <a:srgbClr val="FF0000"/>
                </a:solidFill>
                <a:sym typeface="+mn-ea"/>
              </a:rPr>
              <a:t>familiar</a:t>
            </a:r>
            <a:r>
              <a:rPr lang="zh-CN" altLang="en-US" sz="4400">
                <a:solidFill>
                  <a:schemeClr val="accent1">
                    <a:lumMod val="10000"/>
                  </a:schemeClr>
                </a:solidFill>
                <a:sym typeface="+mn-ea"/>
              </a:rPr>
              <a:t> with each other</a:t>
            </a:r>
            <a:r>
              <a:rPr lang="en-US" altLang="zh-CN" sz="4400">
                <a:solidFill>
                  <a:schemeClr val="accent1">
                    <a:lumMod val="10000"/>
                  </a:schemeClr>
                </a:solidFill>
                <a:sym typeface="+mn-ea"/>
              </a:rPr>
              <a:t>.</a:t>
            </a:r>
            <a:endParaRPr lang="en-US" altLang="zh-CN" sz="4400">
              <a:solidFill>
                <a:schemeClr val="accent1">
                  <a:lumMod val="10000"/>
                </a:schemeClr>
              </a:solidFill>
            </a:endParaRPr>
          </a:p>
          <a:p>
            <a:endParaRPr lang="zh-CN" altLang="en-US" sz="44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别</a:t>
            </a:r>
            <a:endParaRPr lang="zh-CN" altLang="en-US" sz="96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客 气</a:t>
            </a:r>
            <a:endParaRPr lang="zh-CN" altLang="en-US" sz="960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391160" y="451485"/>
            <a:ext cx="7901940" cy="583565"/>
          </a:xfrm>
          <a:prstGeom prst="rect">
            <a:avLst/>
          </a:prstGeom>
          <a:noFill/>
        </p:spPr>
        <p:txBody>
          <a:bodyPr wrap="square" rtlCol="0">
            <a:spAutoFit/>
          </a:bodyPr>
          <a:p>
            <a:r>
              <a:rPr lang="en-US" altLang="zh-CN" sz="3200">
                <a:solidFill>
                  <a:schemeClr val="bg2">
                    <a:lumMod val="10000"/>
                  </a:schemeClr>
                </a:solidFill>
                <a:sym typeface="+mn-ea"/>
              </a:rPr>
              <a:t>The Adverb </a:t>
            </a:r>
            <a:r>
              <a:rPr lang="zh-CN" altLang="en-US" sz="3200">
                <a:solidFill>
                  <a:schemeClr val="bg2">
                    <a:lumMod val="10000"/>
                  </a:schemeClr>
                </a:solidFill>
                <a:sym typeface="+mn-ea"/>
              </a:rPr>
              <a:t>别</a:t>
            </a:r>
            <a:r>
              <a:rPr lang="en-US" altLang="zh-CN" sz="3200">
                <a:solidFill>
                  <a:schemeClr val="bg2">
                    <a:lumMod val="10000"/>
                  </a:schemeClr>
                </a:solidFill>
                <a:sym typeface="+mn-ea"/>
              </a:rPr>
              <a:t>(</a:t>
            </a:r>
            <a:r>
              <a:rPr lang="en-US" altLang="zh-CN" sz="3200">
                <a:solidFill>
                  <a:schemeClr val="accent1">
                    <a:lumMod val="10000"/>
                  </a:schemeClr>
                </a:solidFill>
                <a:sym typeface="+mn-ea"/>
              </a:rPr>
              <a:t>bié,don`t)</a:t>
            </a:r>
            <a:endParaRPr lang="zh-CN" altLang="en-US" sz="3200"/>
          </a:p>
        </p:txBody>
      </p:sp>
      <p:sp>
        <p:nvSpPr>
          <p:cNvPr id="22" name="文本框 21"/>
          <p:cNvSpPr txBox="1"/>
          <p:nvPr/>
        </p:nvSpPr>
        <p:spPr>
          <a:xfrm>
            <a:off x="494665" y="1173480"/>
            <a:ext cx="10781030" cy="1383665"/>
          </a:xfrm>
          <a:prstGeom prst="rect">
            <a:avLst/>
          </a:prstGeom>
          <a:noFill/>
        </p:spPr>
        <p:txBody>
          <a:bodyPr wrap="square" rtlCol="0">
            <a:spAutoFit/>
          </a:bodyPr>
          <a:p>
            <a:r>
              <a:rPr lang="zh-CN" altLang="en-US" sz="2800">
                <a:solidFill>
                  <a:schemeClr val="bg2">
                    <a:lumMod val="10000"/>
                  </a:schemeClr>
                </a:solidFill>
                <a:sym typeface="+mn-ea"/>
              </a:rPr>
              <a:t>别</a:t>
            </a:r>
            <a:r>
              <a:rPr lang="en-US" altLang="zh-CN" sz="2800">
                <a:solidFill>
                  <a:schemeClr val="bg2">
                    <a:lumMod val="10000"/>
                  </a:schemeClr>
                </a:solidFill>
                <a:sym typeface="+mn-ea"/>
              </a:rPr>
              <a:t>(</a:t>
            </a:r>
            <a:r>
              <a:rPr lang="en-US" altLang="zh-CN" sz="2800">
                <a:solidFill>
                  <a:schemeClr val="accent1">
                    <a:lumMod val="10000"/>
                  </a:schemeClr>
                </a:solidFill>
                <a:sym typeface="+mn-ea"/>
              </a:rPr>
              <a:t>bié,don`t)</a:t>
            </a:r>
            <a:r>
              <a:rPr lang="zh-CN" altLang="en-US" sz="2800">
                <a:solidFill>
                  <a:schemeClr val="bg2">
                    <a:lumMod val="10000"/>
                  </a:schemeClr>
                </a:solidFill>
                <a:sym typeface="+mn-ea"/>
              </a:rPr>
              <a:t> is used to </a:t>
            </a:r>
            <a:r>
              <a:rPr lang="zh-CN" altLang="en-US" sz="2800">
                <a:solidFill>
                  <a:srgbClr val="FF0000"/>
                </a:solidFill>
                <a:sym typeface="+mn-ea"/>
              </a:rPr>
              <a:t>advise</a:t>
            </a:r>
            <a:r>
              <a:rPr lang="zh-CN" altLang="en-US" sz="2800">
                <a:solidFill>
                  <a:schemeClr val="bg2">
                    <a:lumMod val="10000"/>
                  </a:schemeClr>
                </a:solidFill>
                <a:sym typeface="+mn-ea"/>
              </a:rPr>
              <a:t> someone to</a:t>
            </a:r>
            <a:r>
              <a:rPr lang="zh-CN" altLang="en-US" sz="2800">
                <a:solidFill>
                  <a:srgbClr val="FF0000"/>
                </a:solidFill>
                <a:sym typeface="+mn-ea"/>
              </a:rPr>
              <a:t> refrain or stop</a:t>
            </a:r>
            <a:r>
              <a:rPr lang="zh-CN" altLang="en-US" sz="2800">
                <a:solidFill>
                  <a:schemeClr val="bg2">
                    <a:lumMod val="10000"/>
                  </a:schemeClr>
                </a:solidFill>
                <a:sym typeface="+mn-ea"/>
              </a:rPr>
              <a:t> someone from doing something. Depending on the context, it can be used to form a</a:t>
            </a:r>
            <a:r>
              <a:rPr lang="zh-CN" altLang="en-US" sz="2800">
                <a:solidFill>
                  <a:srgbClr val="FF0000"/>
                </a:solidFill>
                <a:sym typeface="+mn-ea"/>
              </a:rPr>
              <a:t> polite formula</a:t>
            </a:r>
            <a:r>
              <a:rPr lang="zh-CN" altLang="en-US" sz="2800">
                <a:solidFill>
                  <a:schemeClr val="bg2">
                    <a:lumMod val="10000"/>
                  </a:schemeClr>
                </a:solidFill>
                <a:sym typeface="+mn-ea"/>
              </a:rPr>
              <a:t>, a </a:t>
            </a:r>
            <a:r>
              <a:rPr lang="zh-CN" altLang="en-US" sz="2800">
                <a:solidFill>
                  <a:srgbClr val="FF0000"/>
                </a:solidFill>
                <a:sym typeface="+mn-ea"/>
              </a:rPr>
              <a:t>gentle reminder</a:t>
            </a:r>
            <a:r>
              <a:rPr lang="zh-CN" altLang="en-US" sz="2800">
                <a:solidFill>
                  <a:schemeClr val="bg2">
                    <a:lumMod val="10000"/>
                  </a:schemeClr>
                </a:solidFill>
                <a:sym typeface="+mn-ea"/>
              </a:rPr>
              <a:t>, or a</a:t>
            </a:r>
            <a:r>
              <a:rPr lang="zh-CN" altLang="en-US" sz="2800">
                <a:solidFill>
                  <a:srgbClr val="FF0000"/>
                </a:solidFill>
                <a:sym typeface="+mn-ea"/>
              </a:rPr>
              <a:t> serious admonition</a:t>
            </a:r>
            <a:endParaRPr lang="zh-CN" altLang="en-US" sz="2800"/>
          </a:p>
        </p:txBody>
      </p:sp>
      <p:sp>
        <p:nvSpPr>
          <p:cNvPr id="23" name="文本框 22"/>
          <p:cNvSpPr txBox="1"/>
          <p:nvPr/>
        </p:nvSpPr>
        <p:spPr>
          <a:xfrm>
            <a:off x="664210" y="3112135"/>
            <a:ext cx="10611485" cy="2306955"/>
          </a:xfrm>
          <a:prstGeom prst="rect">
            <a:avLst/>
          </a:prstGeom>
          <a:noFill/>
        </p:spPr>
        <p:txBody>
          <a:bodyPr wrap="square" rtlCol="0">
            <a:spAutoFit/>
          </a:bodyPr>
          <a:p>
            <a:r>
              <a:rPr lang="en-US" altLang="zh-CN" sz="3600">
                <a:solidFill>
                  <a:schemeClr val="bg2">
                    <a:lumMod val="10000"/>
                  </a:schemeClr>
                </a:solidFill>
                <a:sym typeface="+mn-ea"/>
              </a:rPr>
              <a:t>1.</a:t>
            </a:r>
            <a:r>
              <a:rPr lang="zh-CN" altLang="en-US" sz="3600">
                <a:solidFill>
                  <a:schemeClr val="bg2">
                    <a:lumMod val="10000"/>
                  </a:schemeClr>
                </a:solidFill>
                <a:sym typeface="+mn-ea"/>
              </a:rPr>
              <a:t>别客气。</a:t>
            </a:r>
            <a:endParaRPr lang="zh-CN" altLang="en-US" sz="3600">
              <a:solidFill>
                <a:schemeClr val="bg2">
                  <a:lumMod val="10000"/>
                </a:schemeClr>
              </a:solidFill>
            </a:endParaRPr>
          </a:p>
          <a:p>
            <a:r>
              <a:rPr lang="en-US" altLang="zh-CN" sz="3600">
                <a:solidFill>
                  <a:schemeClr val="bg2">
                    <a:lumMod val="10000"/>
                  </a:schemeClr>
                </a:solidFill>
                <a:sym typeface="+mn-ea"/>
              </a:rPr>
              <a:t>2.</a:t>
            </a:r>
            <a:r>
              <a:rPr lang="zh-CN" altLang="en-US" sz="3600">
                <a:solidFill>
                  <a:schemeClr val="bg2">
                    <a:lumMod val="10000"/>
                  </a:schemeClr>
                </a:solidFill>
                <a:sym typeface="+mn-ea"/>
              </a:rPr>
              <a:t>你别说。</a:t>
            </a:r>
            <a:endParaRPr lang="zh-CN" altLang="en-US" sz="3600">
              <a:solidFill>
                <a:schemeClr val="bg2">
                  <a:lumMod val="10000"/>
                </a:schemeClr>
              </a:solidFill>
              <a:sym typeface="+mn-ea"/>
            </a:endParaRPr>
          </a:p>
          <a:p>
            <a:r>
              <a:rPr lang="en-US" altLang="zh-CN" sz="3600">
                <a:solidFill>
                  <a:schemeClr val="bg2">
                    <a:lumMod val="10000"/>
                  </a:schemeClr>
                </a:solidFill>
                <a:sym typeface="+mn-ea"/>
              </a:rPr>
              <a:t>3.</a:t>
            </a:r>
            <a:r>
              <a:rPr lang="zh-CN" altLang="en-US" sz="3600">
                <a:solidFill>
                  <a:schemeClr val="bg2">
                    <a:lumMod val="10000"/>
                  </a:schemeClr>
                </a:solidFill>
                <a:sym typeface="+mn-ea"/>
              </a:rPr>
              <a:t>别进来！</a:t>
            </a:r>
            <a:endParaRPr lang="zh-CN" altLang="en-US" sz="3600">
              <a:solidFill>
                <a:schemeClr val="bg2">
                  <a:lumMod val="10000"/>
                </a:schemeClr>
              </a:solidFill>
            </a:endParaRPr>
          </a:p>
          <a:p>
            <a:r>
              <a:rPr lang="en-US" altLang="zh-CN" sz="3600">
                <a:solidFill>
                  <a:schemeClr val="bg2">
                    <a:lumMod val="10000"/>
                  </a:schemeClr>
                </a:solidFill>
                <a:sym typeface="+mn-ea"/>
              </a:rPr>
              <a:t>4.</a:t>
            </a:r>
            <a:r>
              <a:rPr lang="zh-CN" altLang="en-US" sz="3600">
                <a:solidFill>
                  <a:schemeClr val="bg2">
                    <a:lumMod val="10000"/>
                  </a:schemeClr>
                </a:solidFill>
                <a:sym typeface="+mn-ea"/>
              </a:rPr>
              <a:t>那个电影没有意思，你别看。</a:t>
            </a:r>
            <a:endParaRPr lang="en-US" altLang="zh-CN" sz="360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80695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办公室</a:t>
            </a:r>
            <a:endParaRPr lang="zh-CN" altLang="en-US" sz="960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6731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行</a:t>
            </a:r>
            <a:endParaRPr lang="zh-CN" altLang="en-US" sz="960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要 是</a:t>
            </a:r>
            <a:endParaRPr lang="zh-CN" altLang="en-US" sz="960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522605" y="919480"/>
            <a:ext cx="11146790" cy="1568450"/>
          </a:xfrm>
          <a:prstGeom prst="rect">
            <a:avLst/>
          </a:prstGeom>
          <a:noFill/>
        </p:spPr>
        <p:txBody>
          <a:bodyPr wrap="square" rtlCol="0">
            <a:spAutoFit/>
          </a:bodyPr>
          <a:p>
            <a:r>
              <a:rPr lang="zh-CN" altLang="en-US" sz="3200">
                <a:solidFill>
                  <a:schemeClr val="accent1">
                    <a:lumMod val="10000"/>
                  </a:schemeClr>
                </a:solidFill>
                <a:sym typeface="+mn-ea"/>
              </a:rPr>
              <a:t>要是</a:t>
            </a:r>
            <a:r>
              <a:rPr lang="en-US" altLang="zh-CN" sz="3200">
                <a:solidFill>
                  <a:schemeClr val="accent1">
                    <a:lumMod val="10000"/>
                  </a:schemeClr>
                </a:solidFill>
                <a:sym typeface="+mn-ea"/>
              </a:rPr>
              <a:t>(</a:t>
            </a:r>
            <a:r>
              <a:rPr lang="en-US" altLang="zh-CN" sz="3200">
                <a:solidFill>
                  <a:schemeClr val="bg2">
                    <a:lumMod val="10000"/>
                  </a:schemeClr>
                </a:solidFill>
                <a:sym typeface="+mn-ea"/>
              </a:rPr>
              <a:t>y</a:t>
            </a:r>
            <a:r>
              <a:rPr lang="en-US" altLang="zh-CN" sz="3200">
                <a:solidFill>
                  <a:schemeClr val="accent1">
                    <a:lumMod val="10000"/>
                  </a:schemeClr>
                </a:solidFill>
                <a:sym typeface="+mn-ea"/>
              </a:rPr>
              <a:t>à</a:t>
            </a:r>
            <a:r>
              <a:rPr lang="en-US" altLang="zh-CN" sz="3200">
                <a:solidFill>
                  <a:schemeClr val="bg2">
                    <a:lumMod val="10000"/>
                  </a:schemeClr>
                </a:solidFill>
                <a:sym typeface="+mn-ea"/>
              </a:rPr>
              <a:t>o shi,if</a:t>
            </a:r>
            <a:r>
              <a:rPr lang="en-US" altLang="zh-CN" sz="3200">
                <a:solidFill>
                  <a:schemeClr val="accent1">
                    <a:lumMod val="10000"/>
                  </a:schemeClr>
                </a:solidFill>
                <a:sym typeface="+mn-ea"/>
              </a:rPr>
              <a:t>) is a conjunction to introduce a contingent or hypothetical action or situation. It`s not the “whether if” in English.</a:t>
            </a:r>
            <a:endParaRPr lang="zh-CN" altLang="en-US" sz="3200"/>
          </a:p>
        </p:txBody>
      </p:sp>
      <p:sp>
        <p:nvSpPr>
          <p:cNvPr id="23" name="文本框 22"/>
          <p:cNvSpPr txBox="1"/>
          <p:nvPr/>
        </p:nvSpPr>
        <p:spPr>
          <a:xfrm>
            <a:off x="607695" y="3102610"/>
            <a:ext cx="10611485" cy="2306955"/>
          </a:xfrm>
          <a:prstGeom prst="rect">
            <a:avLst/>
          </a:prstGeom>
          <a:noFill/>
        </p:spPr>
        <p:txBody>
          <a:bodyPr wrap="square" rtlCol="0">
            <a:spAutoFit/>
          </a:bodyPr>
          <a:p>
            <a:r>
              <a:rPr lang="en-US" altLang="zh-CN" sz="3600">
                <a:solidFill>
                  <a:schemeClr val="accent1">
                    <a:lumMod val="10000"/>
                  </a:schemeClr>
                </a:solidFill>
                <a:sym typeface="+mn-ea"/>
              </a:rPr>
              <a:t>A:</a:t>
            </a:r>
            <a:r>
              <a:rPr lang="zh-CN" altLang="en-US" sz="3600">
                <a:solidFill>
                  <a:schemeClr val="accent1">
                    <a:lumMod val="10000"/>
                  </a:schemeClr>
                </a:solidFill>
                <a:sym typeface="+mn-ea"/>
              </a:rPr>
              <a:t>要是您方便，四点半我到您的办公室去，行吗？</a:t>
            </a:r>
            <a:endParaRPr lang="zh-CN" altLang="en-US" sz="3600">
              <a:solidFill>
                <a:schemeClr val="accent1">
                  <a:lumMod val="10000"/>
                </a:schemeClr>
              </a:solidFill>
              <a:sym typeface="+mn-ea"/>
            </a:endParaRPr>
          </a:p>
          <a:p>
            <a:endParaRPr lang="en-US" altLang="zh-CN" sz="3600">
              <a:solidFill>
                <a:schemeClr val="accent1">
                  <a:lumMod val="10000"/>
                </a:schemeClr>
              </a:solidFill>
              <a:sym typeface="+mn-ea"/>
            </a:endParaRPr>
          </a:p>
          <a:p>
            <a:r>
              <a:rPr lang="en-US" altLang="zh-CN" sz="3600">
                <a:solidFill>
                  <a:schemeClr val="accent1">
                    <a:lumMod val="10000"/>
                  </a:schemeClr>
                </a:solidFill>
                <a:sym typeface="+mn-ea"/>
              </a:rPr>
              <a:t>B:</a:t>
            </a:r>
            <a:r>
              <a:rPr lang="zh-CN" altLang="en-US" sz="3600">
                <a:solidFill>
                  <a:schemeClr val="accent1">
                    <a:lumMod val="10000"/>
                  </a:schemeClr>
                </a:solidFill>
                <a:sym typeface="+mn-ea"/>
              </a:rPr>
              <a:t>四点半，没问题。</a:t>
            </a:r>
            <a:endParaRPr lang="zh-CN" altLang="en-US" sz="3600">
              <a:solidFill>
                <a:schemeClr val="accent1">
                  <a:lumMod val="10000"/>
                </a:schemeClr>
              </a:solidFill>
              <a:sym typeface="+mn-ea"/>
            </a:endParaRPr>
          </a:p>
          <a:p>
            <a:endParaRPr lang="en-US" altLang="zh-CN" sz="360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466725" y="2152650"/>
            <a:ext cx="11146790" cy="2553335"/>
          </a:xfrm>
          <a:prstGeom prst="rect">
            <a:avLst/>
          </a:prstGeom>
          <a:noFill/>
        </p:spPr>
        <p:txBody>
          <a:bodyPr wrap="square" rtlCol="0">
            <a:spAutoFit/>
          </a:bodyPr>
          <a:p>
            <a:r>
              <a:rPr lang="zh-CN" altLang="en-US" sz="3200">
                <a:solidFill>
                  <a:schemeClr val="accent1">
                    <a:lumMod val="10000"/>
                  </a:schemeClr>
                </a:solidFill>
                <a:sym typeface="+mn-ea"/>
              </a:rPr>
              <a:t>没问题</a:t>
            </a:r>
            <a:r>
              <a:rPr lang="en-US" altLang="zh-CN" sz="3200">
                <a:solidFill>
                  <a:schemeClr val="accent1">
                    <a:lumMod val="10000"/>
                  </a:schemeClr>
                </a:solidFill>
                <a:sym typeface="+mn-ea"/>
              </a:rPr>
              <a:t>(méi wèn tí) here means “no problem.” It is used to assure someone that a promise will be fulfilled or a favor will be done. But when people thank you and say </a:t>
            </a:r>
            <a:r>
              <a:rPr lang="zh-CN" altLang="en-US" sz="3200">
                <a:solidFill>
                  <a:schemeClr val="accent1">
                    <a:lumMod val="10000"/>
                  </a:schemeClr>
                </a:solidFill>
                <a:sym typeface="+mn-ea"/>
              </a:rPr>
              <a:t>谢谢</a:t>
            </a:r>
            <a:r>
              <a:rPr lang="en-US" altLang="zh-CN" sz="3200">
                <a:solidFill>
                  <a:schemeClr val="accent1">
                    <a:lumMod val="10000"/>
                  </a:schemeClr>
                </a:solidFill>
                <a:sym typeface="+mn-ea"/>
              </a:rPr>
              <a:t>(xiè xiè), you cannot respond with </a:t>
            </a:r>
            <a:r>
              <a:rPr lang="zh-CN" altLang="en-US" sz="3200">
                <a:solidFill>
                  <a:schemeClr val="accent1">
                    <a:lumMod val="10000"/>
                  </a:schemeClr>
                </a:solidFill>
                <a:sym typeface="+mn-ea"/>
              </a:rPr>
              <a:t>没问题</a:t>
            </a:r>
            <a:endParaRPr lang="zh-CN" altLang="en-US" sz="3200">
              <a:solidFill>
                <a:schemeClr val="accent1">
                  <a:lumMod val="10000"/>
                </a:schemeClr>
              </a:solidFill>
              <a:sym typeface="+mn-ea"/>
            </a:endParaRPr>
          </a:p>
          <a:p>
            <a:endParaRPr lang="zh-CN" altLang="en-US" sz="320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353060" y="373380"/>
            <a:ext cx="11146790" cy="583565"/>
          </a:xfrm>
          <a:prstGeom prst="rect">
            <a:avLst/>
          </a:prstGeom>
          <a:noFill/>
        </p:spPr>
        <p:txBody>
          <a:bodyPr wrap="square" rtlCol="0">
            <a:spAutoFit/>
          </a:bodyPr>
          <a:p>
            <a:r>
              <a:rPr lang="en-US" altLang="zh-CN" sz="3200"/>
              <a:t>Practice 6-1</a:t>
            </a:r>
            <a:endParaRPr lang="en-US" altLang="zh-CN" sz="3200"/>
          </a:p>
        </p:txBody>
      </p:sp>
      <p:sp>
        <p:nvSpPr>
          <p:cNvPr id="23" name="文本框 22"/>
          <p:cNvSpPr txBox="1"/>
          <p:nvPr/>
        </p:nvSpPr>
        <p:spPr>
          <a:xfrm>
            <a:off x="789940" y="956945"/>
            <a:ext cx="10611485" cy="5692775"/>
          </a:xfrm>
          <a:prstGeom prst="rect">
            <a:avLst/>
          </a:prstGeom>
          <a:noFill/>
        </p:spPr>
        <p:txBody>
          <a:bodyPr wrap="square" rtlCol="0">
            <a:spAutoFit/>
          </a:bodyPr>
          <a:p>
            <a:r>
              <a:rPr lang="en-US" altLang="zh-CN" sz="2800">
                <a:sym typeface="+mn-ea"/>
              </a:rPr>
              <a:t>A.Rearrange the following words into a complete sentence.Use the English in parentheses as a clue.</a:t>
            </a:r>
            <a:endParaRPr lang="en-US" altLang="zh-CN" sz="2800"/>
          </a:p>
          <a:p>
            <a:endParaRPr lang="en-US" altLang="zh-CN" sz="2800"/>
          </a:p>
          <a:p>
            <a:r>
              <a:rPr lang="en-US" altLang="zh-CN" sz="2800">
                <a:sym typeface="+mn-ea"/>
              </a:rPr>
              <a:t>1</a:t>
            </a:r>
            <a:r>
              <a:rPr lang="zh-CN" altLang="en-US" sz="2800">
                <a:sym typeface="+mn-ea"/>
              </a:rPr>
              <a:t>、四点</a:t>
            </a:r>
            <a:r>
              <a:rPr lang="en-US" altLang="zh-CN" sz="2800">
                <a:sym typeface="+mn-ea"/>
              </a:rPr>
              <a:t>/</a:t>
            </a:r>
            <a:r>
              <a:rPr lang="zh-CN" altLang="en-US" sz="2800">
                <a:sym typeface="+mn-ea"/>
              </a:rPr>
              <a:t>我</a:t>
            </a:r>
            <a:r>
              <a:rPr lang="en-US" altLang="zh-CN" sz="2800">
                <a:sym typeface="+mn-ea"/>
              </a:rPr>
              <a:t>/</a:t>
            </a:r>
            <a:r>
              <a:rPr lang="zh-CN" altLang="en-US" sz="2800">
                <a:sym typeface="+mn-ea"/>
              </a:rPr>
              <a:t>办公室</a:t>
            </a:r>
            <a:r>
              <a:rPr lang="en-US" altLang="zh-CN" sz="2800">
                <a:sym typeface="+mn-ea"/>
              </a:rPr>
              <a:t>/</a:t>
            </a:r>
            <a:r>
              <a:rPr lang="zh-CN" altLang="en-US" sz="2800">
                <a:sym typeface="+mn-ea"/>
              </a:rPr>
              <a:t>电话</a:t>
            </a:r>
            <a:r>
              <a:rPr lang="en-US" altLang="zh-CN" sz="2800">
                <a:sym typeface="+mn-ea"/>
              </a:rPr>
              <a:t>/</a:t>
            </a:r>
            <a:r>
              <a:rPr lang="zh-CN" altLang="en-US" sz="2800">
                <a:sym typeface="+mn-ea"/>
              </a:rPr>
              <a:t>在</a:t>
            </a:r>
            <a:r>
              <a:rPr lang="en-US" altLang="zh-CN" sz="2800">
                <a:sym typeface="+mn-ea"/>
              </a:rPr>
              <a:t>/</a:t>
            </a:r>
            <a:r>
              <a:rPr lang="zh-CN" altLang="en-US" sz="2800">
                <a:sym typeface="+mn-ea"/>
              </a:rPr>
              <a:t>明天</a:t>
            </a:r>
            <a:r>
              <a:rPr lang="en-US" altLang="zh-CN" sz="2800">
                <a:sym typeface="+mn-ea"/>
              </a:rPr>
              <a:t>/</a:t>
            </a:r>
            <a:r>
              <a:rPr lang="zh-CN" altLang="en-US" sz="2800">
                <a:sym typeface="+mn-ea"/>
              </a:rPr>
              <a:t>等</a:t>
            </a:r>
            <a:r>
              <a:rPr lang="en-US" altLang="zh-CN" sz="2800">
                <a:sym typeface="+mn-ea"/>
              </a:rPr>
              <a:t>/</a:t>
            </a:r>
            <a:r>
              <a:rPr lang="zh-CN" altLang="en-US" sz="2800">
                <a:sym typeface="+mn-ea"/>
              </a:rPr>
              <a:t>以后</a:t>
            </a:r>
            <a:r>
              <a:rPr lang="en-US" altLang="zh-CN" sz="2800">
                <a:sym typeface="+mn-ea"/>
              </a:rPr>
              <a:t>/</a:t>
            </a:r>
            <a:r>
              <a:rPr lang="zh-CN" altLang="en-US" sz="2800">
                <a:sym typeface="+mn-ea"/>
              </a:rPr>
              <a:t>下午</a:t>
            </a:r>
            <a:r>
              <a:rPr lang="en-US" altLang="zh-CN" sz="2800">
                <a:sym typeface="+mn-ea"/>
              </a:rPr>
              <a:t>/</a:t>
            </a:r>
            <a:r>
              <a:rPr lang="zh-CN" altLang="en-US" sz="2800">
                <a:sym typeface="+mn-ea"/>
              </a:rPr>
              <a:t>你的</a:t>
            </a:r>
            <a:endParaRPr lang="zh-CN" altLang="en-US" sz="2800"/>
          </a:p>
          <a:p>
            <a:r>
              <a:rPr lang="zh-CN" altLang="en-US" sz="2800">
                <a:sym typeface="+mn-ea"/>
              </a:rPr>
              <a:t>    （</a:t>
            </a:r>
            <a:r>
              <a:rPr lang="en-US" altLang="zh-CN" sz="2800">
                <a:sym typeface="+mn-ea"/>
              </a:rPr>
              <a:t>I will be waiting for your phone call in the office after 4:00 </a:t>
            </a:r>
            <a:endParaRPr lang="en-US" altLang="zh-CN" sz="2800"/>
          </a:p>
          <a:p>
            <a:r>
              <a:rPr lang="en-US" altLang="zh-CN" sz="2800">
                <a:sym typeface="+mn-ea"/>
              </a:rPr>
              <a:t>      p.m. tomorrow)</a:t>
            </a:r>
            <a:endParaRPr lang="en-US" altLang="zh-CN" sz="2800"/>
          </a:p>
          <a:p>
            <a:r>
              <a:rPr lang="en-US" altLang="zh-CN" sz="2800">
                <a:sym typeface="+mn-ea"/>
              </a:rPr>
              <a:t>2</a:t>
            </a:r>
            <a:r>
              <a:rPr lang="zh-CN" altLang="en-US" sz="2800">
                <a:sym typeface="+mn-ea"/>
              </a:rPr>
              <a:t>、朋友</a:t>
            </a:r>
            <a:r>
              <a:rPr lang="en-US" altLang="zh-CN" sz="2800">
                <a:sym typeface="+mn-ea"/>
              </a:rPr>
              <a:t>/</a:t>
            </a:r>
            <a:r>
              <a:rPr lang="zh-CN" altLang="en-US" sz="2800">
                <a:sym typeface="+mn-ea"/>
              </a:rPr>
              <a:t>才</a:t>
            </a:r>
            <a:r>
              <a:rPr lang="en-US" altLang="zh-CN" sz="2800">
                <a:sym typeface="+mn-ea"/>
              </a:rPr>
              <a:t>/</a:t>
            </a:r>
            <a:r>
              <a:rPr lang="zh-CN" altLang="en-US" sz="2800">
                <a:sym typeface="+mn-ea"/>
              </a:rPr>
              <a:t>吃饭</a:t>
            </a:r>
            <a:r>
              <a:rPr lang="en-US" altLang="zh-CN" sz="2800">
                <a:sym typeface="+mn-ea"/>
              </a:rPr>
              <a:t>/</a:t>
            </a:r>
            <a:r>
              <a:rPr lang="zh-CN" altLang="en-US" sz="2800">
                <a:sym typeface="+mn-ea"/>
              </a:rPr>
              <a:t>昨天晚上</a:t>
            </a:r>
            <a:r>
              <a:rPr lang="en-US" altLang="zh-CN" sz="2800">
                <a:sym typeface="+mn-ea"/>
              </a:rPr>
              <a:t>/</a:t>
            </a:r>
            <a:r>
              <a:rPr lang="zh-CN" altLang="en-US" sz="2800">
                <a:sym typeface="+mn-ea"/>
              </a:rPr>
              <a:t>我</a:t>
            </a:r>
            <a:r>
              <a:rPr lang="en-US" altLang="zh-CN" sz="2800">
                <a:sym typeface="+mn-ea"/>
              </a:rPr>
              <a:t>/</a:t>
            </a:r>
            <a:r>
              <a:rPr lang="zh-CN" altLang="en-US" sz="2800">
                <a:sym typeface="+mn-ea"/>
              </a:rPr>
              <a:t>回来</a:t>
            </a:r>
            <a:r>
              <a:rPr lang="en-US" altLang="zh-CN" sz="2800">
                <a:sym typeface="+mn-ea"/>
              </a:rPr>
              <a:t>/</a:t>
            </a:r>
            <a:r>
              <a:rPr lang="zh-CN" altLang="en-US" sz="2800">
                <a:sym typeface="+mn-ea"/>
              </a:rPr>
              <a:t>晚上九点</a:t>
            </a:r>
            <a:r>
              <a:rPr lang="en-US" altLang="zh-CN" sz="2800">
                <a:sym typeface="+mn-ea"/>
              </a:rPr>
              <a:t>/</a:t>
            </a:r>
            <a:r>
              <a:rPr lang="zh-CN" altLang="en-US" sz="2800">
                <a:sym typeface="+mn-ea"/>
              </a:rPr>
              <a:t>请我</a:t>
            </a:r>
            <a:endParaRPr lang="zh-CN" altLang="en-US" sz="2800"/>
          </a:p>
          <a:p>
            <a:r>
              <a:rPr lang="zh-CN" altLang="en-US" sz="2800">
                <a:sym typeface="+mn-ea"/>
              </a:rPr>
              <a:t>    （</a:t>
            </a:r>
            <a:r>
              <a:rPr lang="en-US" altLang="zh-CN" sz="2800">
                <a:sym typeface="+mn-ea"/>
              </a:rPr>
              <a:t>My friend took me out for dinner last night. I didn`t come </a:t>
            </a:r>
            <a:endParaRPr lang="en-US" altLang="zh-CN" sz="2800"/>
          </a:p>
          <a:p>
            <a:r>
              <a:rPr lang="en-US" altLang="zh-CN" sz="2800">
                <a:sym typeface="+mn-ea"/>
              </a:rPr>
              <a:t>       back until 9:00 p.m.)</a:t>
            </a:r>
            <a:endParaRPr lang="en-US" altLang="zh-CN" sz="2800"/>
          </a:p>
          <a:p>
            <a:r>
              <a:rPr lang="en-US" altLang="zh-CN" sz="2800">
                <a:sym typeface="+mn-ea"/>
              </a:rPr>
              <a:t>3</a:t>
            </a:r>
            <a:r>
              <a:rPr lang="zh-CN" altLang="en-US" sz="2800">
                <a:sym typeface="+mn-ea"/>
              </a:rPr>
              <a:t>、您</a:t>
            </a:r>
            <a:r>
              <a:rPr lang="en-US" altLang="zh-CN" sz="2800">
                <a:sym typeface="+mn-ea"/>
              </a:rPr>
              <a:t>/</a:t>
            </a:r>
            <a:r>
              <a:rPr lang="zh-CN" altLang="en-US" sz="2800">
                <a:sym typeface="+mn-ea"/>
              </a:rPr>
              <a:t>回来</a:t>
            </a:r>
            <a:r>
              <a:rPr lang="en-US" altLang="zh-CN" sz="2800">
                <a:sym typeface="+mn-ea"/>
              </a:rPr>
              <a:t>/</a:t>
            </a:r>
            <a:r>
              <a:rPr lang="zh-CN" altLang="en-US" sz="2800">
                <a:sym typeface="+mn-ea"/>
              </a:rPr>
              <a:t>给我</a:t>
            </a:r>
            <a:r>
              <a:rPr lang="en-US" altLang="zh-CN" sz="2800">
                <a:sym typeface="+mn-ea"/>
              </a:rPr>
              <a:t>/</a:t>
            </a:r>
            <a:r>
              <a:rPr lang="zh-CN" altLang="en-US" sz="2800">
                <a:sym typeface="+mn-ea"/>
              </a:rPr>
              <a:t>方便</a:t>
            </a:r>
            <a:r>
              <a:rPr lang="en-US" altLang="zh-CN" sz="2800">
                <a:sym typeface="+mn-ea"/>
              </a:rPr>
              <a:t>/</a:t>
            </a:r>
            <a:r>
              <a:rPr lang="zh-CN" altLang="en-US" sz="2800">
                <a:sym typeface="+mn-ea"/>
              </a:rPr>
              <a:t>以后</a:t>
            </a:r>
            <a:r>
              <a:rPr lang="en-US" altLang="zh-CN" sz="2800">
                <a:sym typeface="+mn-ea"/>
              </a:rPr>
              <a:t>/</a:t>
            </a:r>
            <a:r>
              <a:rPr lang="zh-CN" altLang="en-US" sz="2800">
                <a:sym typeface="+mn-ea"/>
              </a:rPr>
              <a:t>打</a:t>
            </a:r>
            <a:r>
              <a:rPr lang="en-US" altLang="zh-CN" sz="2800">
                <a:sym typeface="+mn-ea"/>
              </a:rPr>
              <a:t>/</a:t>
            </a:r>
            <a:r>
              <a:rPr lang="zh-CN" altLang="en-US" sz="2800">
                <a:sym typeface="+mn-ea"/>
              </a:rPr>
              <a:t>要是</a:t>
            </a:r>
            <a:r>
              <a:rPr lang="en-US" altLang="zh-CN" sz="2800">
                <a:sym typeface="+mn-ea"/>
              </a:rPr>
              <a:t>/</a:t>
            </a:r>
            <a:r>
              <a:rPr lang="zh-CN" altLang="en-US" sz="2800">
                <a:sym typeface="+mn-ea"/>
              </a:rPr>
              <a:t>电话</a:t>
            </a:r>
            <a:endParaRPr lang="zh-CN" altLang="en-US" sz="2800"/>
          </a:p>
          <a:p>
            <a:r>
              <a:rPr lang="zh-CN" altLang="en-US" sz="2800">
                <a:sym typeface="+mn-ea"/>
              </a:rPr>
              <a:t>    （</a:t>
            </a:r>
            <a:r>
              <a:rPr lang="en-US" altLang="zh-CN" sz="2800">
                <a:sym typeface="+mn-ea"/>
              </a:rPr>
              <a:t>If it is convenient for you, please give me a call after you</a:t>
            </a:r>
            <a:endParaRPr lang="en-US" altLang="zh-CN" sz="2800"/>
          </a:p>
          <a:p>
            <a:r>
              <a:rPr lang="en-US" altLang="zh-CN" sz="2800">
                <a:sym typeface="+mn-ea"/>
              </a:rPr>
              <a:t>      come back.)</a:t>
            </a:r>
            <a:endParaRPr lang="en-US" altLang="zh-CN" sz="2800"/>
          </a:p>
          <a:p>
            <a:endParaRPr lang="en-US" altLang="zh-CN" sz="280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练 习</a:t>
            </a:r>
            <a:endParaRPr lang="zh-CN" altLang="en-US" sz="96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129020" y="1786890"/>
            <a:ext cx="456311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给</a:t>
            </a:r>
            <a:endParaRPr lang="zh-CN" altLang="en-US" sz="960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帮</a:t>
            </a:r>
            <a:endParaRPr lang="zh-CN" altLang="en-US" sz="960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中 文</a:t>
            </a:r>
            <a:endParaRPr lang="zh-CN" altLang="en-US" sz="960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啊</a:t>
            </a:r>
            <a:endParaRPr lang="zh-CN" altLang="en-US" sz="960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见 面</a:t>
            </a:r>
            <a:endParaRPr lang="zh-CN" altLang="en-US" sz="960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回 来</a:t>
            </a:r>
            <a:endParaRPr lang="zh-CN" altLang="en-US" sz="960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flipV="1">
            <a:off x="191563" y="191083"/>
            <a:ext cx="11808873" cy="6475834"/>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60">
              <a:solidFill>
                <a:srgbClr val="75592A"/>
              </a:solidFill>
              <a:latin typeface="微软雅黑" panose="020B0503020204020204" charset="-122"/>
              <a:ea typeface="微软雅黑" panose="020B0503020204020204" charset="-122"/>
            </a:endParaRPr>
          </a:p>
        </p:txBody>
      </p:sp>
      <p:sp>
        <p:nvSpPr>
          <p:cNvPr id="11" name="文本框 10"/>
          <p:cNvSpPr txBox="1"/>
          <p:nvPr/>
        </p:nvSpPr>
        <p:spPr>
          <a:xfrm>
            <a:off x="3830511" y="2552541"/>
            <a:ext cx="511810" cy="807720"/>
          </a:xfrm>
          <a:prstGeom prst="rect">
            <a:avLst/>
          </a:prstGeom>
          <a:noFill/>
          <a:ln>
            <a:noFill/>
          </a:ln>
        </p:spPr>
        <p:txBody>
          <a:bodyPr wrap="none" rtlCol="0">
            <a:spAutoFit/>
          </a:bodyPr>
          <a:lstStyle/>
          <a:p>
            <a:r>
              <a:rPr lang="en-US" altLang="zh-CN" sz="4655" dirty="0" smtClean="0">
                <a:solidFill>
                  <a:schemeClr val="bg1"/>
                </a:solidFill>
                <a:latin typeface=".黑体-韩语" panose="02000000000000000000" pitchFamily="2" charset="2"/>
                <a:ea typeface=".黑体-韩语" panose="02000000000000000000" pitchFamily="2" charset="2"/>
                <a:cs typeface=".黑体-韩语" panose="02000000000000000000" pitchFamily="2" charset="2"/>
              </a:rPr>
              <a:t>1</a:t>
            </a:r>
            <a:endParaRPr lang="zh-CN" altLang="en-US" sz="4655" dirty="0" smtClean="0">
              <a:solidFill>
                <a:schemeClr val="bg1"/>
              </a:solidFill>
              <a:latin typeface=".黑体-韩语" panose="02000000000000000000" pitchFamily="2" charset="2"/>
              <a:ea typeface=".黑体-韩语" panose="02000000000000000000" pitchFamily="2" charset="2"/>
              <a:cs typeface=".黑体-韩语" panose="02000000000000000000" pitchFamily="2" charset="2"/>
            </a:endParaRPr>
          </a:p>
        </p:txBody>
      </p:sp>
      <p:sp>
        <p:nvSpPr>
          <p:cNvPr id="2" name="文本框 1"/>
          <p:cNvSpPr txBox="1"/>
          <p:nvPr/>
        </p:nvSpPr>
        <p:spPr>
          <a:xfrm>
            <a:off x="656466" y="1193856"/>
            <a:ext cx="10879067" cy="1917065"/>
          </a:xfrm>
          <a:prstGeom prst="rect">
            <a:avLst/>
          </a:prstGeom>
          <a:noFill/>
        </p:spPr>
        <p:txBody>
          <a:bodyPr wrap="square" rtlCol="0">
            <a:spAutoFit/>
          </a:bodyPr>
          <a:p>
            <a:r>
              <a:rPr lang="zh-CN" altLang="en-US" sz="2965">
                <a:solidFill>
                  <a:schemeClr val="accent1">
                    <a:lumMod val="10000"/>
                  </a:schemeClr>
                </a:solidFill>
              </a:rPr>
              <a:t>来</a:t>
            </a:r>
            <a:r>
              <a:rPr lang="en-US" altLang="zh-CN" sz="2965">
                <a:solidFill>
                  <a:schemeClr val="accent1">
                    <a:lumMod val="10000"/>
                  </a:schemeClr>
                </a:solidFill>
              </a:rPr>
              <a:t>/</a:t>
            </a:r>
            <a:r>
              <a:rPr lang="zh-CN" altLang="en-US" sz="2965">
                <a:solidFill>
                  <a:schemeClr val="accent1">
                    <a:lumMod val="10000"/>
                  </a:schemeClr>
                </a:solidFill>
              </a:rPr>
              <a:t>去</a:t>
            </a:r>
            <a:r>
              <a:rPr lang="en-US" altLang="zh-CN" sz="2965">
                <a:solidFill>
                  <a:schemeClr val="accent1">
                    <a:lumMod val="10000"/>
                  </a:schemeClr>
                </a:solidFill>
              </a:rPr>
              <a:t>(lái/qù, to come/go) can serve as a directional complement after such verbs as </a:t>
            </a:r>
            <a:r>
              <a:rPr lang="zh-CN" altLang="en-US" sz="2965">
                <a:solidFill>
                  <a:schemeClr val="accent1">
                    <a:lumMod val="10000"/>
                  </a:schemeClr>
                </a:solidFill>
              </a:rPr>
              <a:t>进</a:t>
            </a:r>
            <a:r>
              <a:rPr lang="en-US" altLang="zh-CN" sz="2965">
                <a:solidFill>
                  <a:schemeClr val="accent1">
                    <a:lumMod val="10000"/>
                  </a:schemeClr>
                </a:solidFill>
              </a:rPr>
              <a:t>(jìn, to enter) and </a:t>
            </a:r>
            <a:r>
              <a:rPr lang="zh-CN" altLang="en-US" sz="2965">
                <a:solidFill>
                  <a:schemeClr val="accent1">
                    <a:lumMod val="10000"/>
                  </a:schemeClr>
                </a:solidFill>
              </a:rPr>
              <a:t>回</a:t>
            </a:r>
            <a:r>
              <a:rPr lang="en-US" altLang="zh-CN" sz="2965">
                <a:solidFill>
                  <a:schemeClr val="accent1">
                    <a:lumMod val="10000"/>
                  </a:schemeClr>
                </a:solidFill>
              </a:rPr>
              <a:t>(huí, to return). </a:t>
            </a:r>
            <a:r>
              <a:rPr lang="zh-CN" altLang="en-US" sz="2965">
                <a:solidFill>
                  <a:schemeClr val="accent1">
                    <a:lumMod val="10000"/>
                  </a:schemeClr>
                </a:solidFill>
              </a:rPr>
              <a:t>来</a:t>
            </a:r>
            <a:r>
              <a:rPr lang="en-US" altLang="zh-CN" sz="2965">
                <a:solidFill>
                  <a:schemeClr val="accent1">
                    <a:lumMod val="10000"/>
                  </a:schemeClr>
                </a:solidFill>
              </a:rPr>
              <a:t>(</a:t>
            </a:r>
            <a:r>
              <a:rPr lang="en-US" altLang="zh-CN" sz="2965">
                <a:solidFill>
                  <a:schemeClr val="accent1">
                    <a:lumMod val="10000"/>
                  </a:schemeClr>
                </a:solidFill>
                <a:sym typeface="+mn-ea"/>
              </a:rPr>
              <a:t>lái, to come</a:t>
            </a:r>
            <a:r>
              <a:rPr lang="en-US" altLang="zh-CN" sz="2965">
                <a:solidFill>
                  <a:schemeClr val="accent1">
                    <a:lumMod val="10000"/>
                  </a:schemeClr>
                </a:solidFill>
              </a:rPr>
              <a:t>) signifies movement toward the speaker, while </a:t>
            </a:r>
            <a:r>
              <a:rPr lang="zh-CN" altLang="en-US" sz="2965">
                <a:solidFill>
                  <a:schemeClr val="accent1">
                    <a:lumMod val="10000"/>
                  </a:schemeClr>
                </a:solidFill>
              </a:rPr>
              <a:t>去</a:t>
            </a:r>
            <a:r>
              <a:rPr lang="en-US" altLang="zh-CN" sz="2965">
                <a:solidFill>
                  <a:schemeClr val="accent1">
                    <a:lumMod val="10000"/>
                  </a:schemeClr>
                </a:solidFill>
              </a:rPr>
              <a:t>(</a:t>
            </a:r>
            <a:r>
              <a:rPr lang="en-US" altLang="zh-CN" sz="2965">
                <a:solidFill>
                  <a:schemeClr val="accent1">
                    <a:lumMod val="10000"/>
                  </a:schemeClr>
                </a:solidFill>
                <a:sym typeface="+mn-ea"/>
              </a:rPr>
              <a:t>qù, to go</a:t>
            </a:r>
            <a:r>
              <a:rPr lang="en-US" altLang="zh-CN" sz="2965">
                <a:solidFill>
                  <a:schemeClr val="accent1">
                    <a:lumMod val="10000"/>
                  </a:schemeClr>
                </a:solidFill>
              </a:rPr>
              <a:t>) signifies movement away from the speaker.</a:t>
            </a:r>
            <a:endParaRPr lang="en-US" altLang="zh-CN" sz="2965">
              <a:solidFill>
                <a:schemeClr val="accent1">
                  <a:lumMod val="10000"/>
                </a:schemeClr>
              </a:solidFill>
            </a:endParaRPr>
          </a:p>
        </p:txBody>
      </p:sp>
      <p:sp>
        <p:nvSpPr>
          <p:cNvPr id="4" name="文本框 3"/>
          <p:cNvSpPr txBox="1"/>
          <p:nvPr/>
        </p:nvSpPr>
        <p:spPr>
          <a:xfrm>
            <a:off x="673936" y="425179"/>
            <a:ext cx="6956394" cy="612140"/>
          </a:xfrm>
          <a:prstGeom prst="rect">
            <a:avLst/>
          </a:prstGeom>
          <a:noFill/>
        </p:spPr>
        <p:txBody>
          <a:bodyPr wrap="square" rtlCol="0">
            <a:spAutoFit/>
          </a:bodyPr>
          <a:p>
            <a:r>
              <a:rPr lang="en-US" altLang="zh-CN" sz="3385">
                <a:solidFill>
                  <a:schemeClr val="bg2">
                    <a:lumMod val="10000"/>
                  </a:schemeClr>
                </a:solidFill>
              </a:rPr>
              <a:t>Directional Complements (I)</a:t>
            </a:r>
            <a:endParaRPr lang="en-US" altLang="zh-CN" sz="3385">
              <a:solidFill>
                <a:schemeClr val="bg2">
                  <a:lumMod val="10000"/>
                </a:schemeClr>
              </a:solidFill>
            </a:endParaRPr>
          </a:p>
        </p:txBody>
      </p:sp>
      <p:pic>
        <p:nvPicPr>
          <p:cNvPr id="3" name="图片 2"/>
          <p:cNvPicPr>
            <a:picLocks noChangeAspect="1"/>
          </p:cNvPicPr>
          <p:nvPr/>
        </p:nvPicPr>
        <p:blipFill>
          <a:blip r:embed="rId1"/>
          <a:stretch>
            <a:fillRect/>
          </a:stretch>
        </p:blipFill>
        <p:spPr>
          <a:xfrm>
            <a:off x="981676" y="3894305"/>
            <a:ext cx="2159553" cy="2159553"/>
          </a:xfrm>
          <a:prstGeom prst="rect">
            <a:avLst/>
          </a:prstGeom>
        </p:spPr>
      </p:pic>
      <p:sp>
        <p:nvSpPr>
          <p:cNvPr id="6" name="椭圆形标注 5"/>
          <p:cNvSpPr/>
          <p:nvPr/>
        </p:nvSpPr>
        <p:spPr>
          <a:xfrm>
            <a:off x="2158881" y="3262700"/>
            <a:ext cx="1904895" cy="952112"/>
          </a:xfrm>
          <a:prstGeom prst="wedgeEllipseCallou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810">
                <a:solidFill>
                  <a:srgbClr val="75592A"/>
                </a:solidFill>
                <a:latin typeface="微软雅黑" panose="020B0503020204020204" charset="-122"/>
                <a:ea typeface="微软雅黑" panose="020B0503020204020204" charset="-122"/>
              </a:rPr>
              <a:t>来</a:t>
            </a:r>
            <a:endParaRPr lang="zh-CN" altLang="en-US" sz="3810">
              <a:solidFill>
                <a:srgbClr val="75592A"/>
              </a:solidFill>
              <a:latin typeface="微软雅黑" panose="020B0503020204020204" charset="-122"/>
              <a:ea typeface="微软雅黑" panose="020B0503020204020204" charset="-122"/>
            </a:endParaRPr>
          </a:p>
        </p:txBody>
      </p:sp>
      <p:pic>
        <p:nvPicPr>
          <p:cNvPr id="7" name="图片 6"/>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6717863" y="3788142"/>
            <a:ext cx="2371880" cy="23718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000 0.000000 L -0.359328 0.000000 " pathEditMode="relative" ptsTypes="">
                                      <p:cBhvr>
                                        <p:cTn id="6"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flipV="1">
            <a:off x="191563" y="191083"/>
            <a:ext cx="11808873" cy="6475834"/>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60">
              <a:solidFill>
                <a:srgbClr val="75592A"/>
              </a:solidFill>
              <a:latin typeface="微软雅黑" panose="020B0503020204020204" charset="-122"/>
              <a:ea typeface="微软雅黑" panose="020B0503020204020204" charset="-122"/>
            </a:endParaRPr>
          </a:p>
        </p:txBody>
      </p:sp>
      <p:sp>
        <p:nvSpPr>
          <p:cNvPr id="11" name="文本框 10"/>
          <p:cNvSpPr txBox="1"/>
          <p:nvPr/>
        </p:nvSpPr>
        <p:spPr>
          <a:xfrm>
            <a:off x="3830511" y="2552541"/>
            <a:ext cx="511810" cy="807720"/>
          </a:xfrm>
          <a:prstGeom prst="rect">
            <a:avLst/>
          </a:prstGeom>
          <a:noFill/>
          <a:ln>
            <a:noFill/>
          </a:ln>
        </p:spPr>
        <p:txBody>
          <a:bodyPr wrap="none" rtlCol="0">
            <a:spAutoFit/>
          </a:bodyPr>
          <a:lstStyle/>
          <a:p>
            <a:r>
              <a:rPr lang="en-US" altLang="zh-CN" sz="4655" dirty="0" smtClean="0">
                <a:solidFill>
                  <a:schemeClr val="bg1"/>
                </a:solidFill>
                <a:latin typeface=".黑体-韩语" panose="02000000000000000000" pitchFamily="2" charset="2"/>
                <a:ea typeface=".黑体-韩语" panose="02000000000000000000" pitchFamily="2" charset="2"/>
                <a:cs typeface=".黑体-韩语" panose="02000000000000000000" pitchFamily="2" charset="2"/>
              </a:rPr>
              <a:t>1</a:t>
            </a:r>
            <a:endParaRPr lang="zh-CN" altLang="en-US" sz="4655" dirty="0" smtClean="0">
              <a:solidFill>
                <a:schemeClr val="bg1"/>
              </a:solidFill>
              <a:latin typeface=".黑体-韩语" panose="02000000000000000000" pitchFamily="2" charset="2"/>
              <a:ea typeface=".黑体-韩语" panose="02000000000000000000" pitchFamily="2" charset="2"/>
              <a:cs typeface=".黑体-韩语" panose="02000000000000000000" pitchFamily="2" charset="2"/>
            </a:endParaRPr>
          </a:p>
        </p:txBody>
      </p:sp>
      <p:sp>
        <p:nvSpPr>
          <p:cNvPr id="2" name="文本框 1"/>
          <p:cNvSpPr txBox="1"/>
          <p:nvPr/>
        </p:nvSpPr>
        <p:spPr>
          <a:xfrm>
            <a:off x="656466" y="1193856"/>
            <a:ext cx="10879067" cy="1917065"/>
          </a:xfrm>
          <a:prstGeom prst="rect">
            <a:avLst/>
          </a:prstGeom>
          <a:noFill/>
        </p:spPr>
        <p:txBody>
          <a:bodyPr wrap="square" rtlCol="0">
            <a:spAutoFit/>
          </a:bodyPr>
          <a:p>
            <a:r>
              <a:rPr lang="zh-CN" altLang="en-US" sz="2965">
                <a:solidFill>
                  <a:schemeClr val="accent1">
                    <a:lumMod val="10000"/>
                  </a:schemeClr>
                </a:solidFill>
              </a:rPr>
              <a:t>来</a:t>
            </a:r>
            <a:r>
              <a:rPr lang="en-US" altLang="zh-CN" sz="2965">
                <a:solidFill>
                  <a:schemeClr val="accent1">
                    <a:lumMod val="10000"/>
                  </a:schemeClr>
                </a:solidFill>
              </a:rPr>
              <a:t>/</a:t>
            </a:r>
            <a:r>
              <a:rPr lang="zh-CN" altLang="en-US" sz="2965">
                <a:solidFill>
                  <a:schemeClr val="accent1">
                    <a:lumMod val="10000"/>
                  </a:schemeClr>
                </a:solidFill>
              </a:rPr>
              <a:t>去</a:t>
            </a:r>
            <a:r>
              <a:rPr lang="en-US" altLang="zh-CN" sz="2965">
                <a:solidFill>
                  <a:schemeClr val="accent1">
                    <a:lumMod val="10000"/>
                  </a:schemeClr>
                </a:solidFill>
              </a:rPr>
              <a:t>(lái/qù, to come/go) can serve as a directional complement after such verbs as </a:t>
            </a:r>
            <a:r>
              <a:rPr lang="zh-CN" altLang="en-US" sz="2965">
                <a:solidFill>
                  <a:schemeClr val="accent1">
                    <a:lumMod val="10000"/>
                  </a:schemeClr>
                </a:solidFill>
              </a:rPr>
              <a:t>进</a:t>
            </a:r>
            <a:r>
              <a:rPr lang="en-US" altLang="zh-CN" sz="2965">
                <a:solidFill>
                  <a:schemeClr val="accent1">
                    <a:lumMod val="10000"/>
                  </a:schemeClr>
                </a:solidFill>
              </a:rPr>
              <a:t>(jìn, to enter) and </a:t>
            </a:r>
            <a:r>
              <a:rPr lang="zh-CN" altLang="en-US" sz="2965">
                <a:solidFill>
                  <a:schemeClr val="accent1">
                    <a:lumMod val="10000"/>
                  </a:schemeClr>
                </a:solidFill>
              </a:rPr>
              <a:t>回</a:t>
            </a:r>
            <a:r>
              <a:rPr lang="en-US" altLang="zh-CN" sz="2965">
                <a:solidFill>
                  <a:schemeClr val="accent1">
                    <a:lumMod val="10000"/>
                  </a:schemeClr>
                </a:solidFill>
              </a:rPr>
              <a:t>(huí, to return). </a:t>
            </a:r>
            <a:r>
              <a:rPr lang="zh-CN" altLang="en-US" sz="2965">
                <a:solidFill>
                  <a:schemeClr val="accent1">
                    <a:lumMod val="10000"/>
                  </a:schemeClr>
                </a:solidFill>
              </a:rPr>
              <a:t>来</a:t>
            </a:r>
            <a:r>
              <a:rPr lang="en-US" altLang="zh-CN" sz="2965">
                <a:solidFill>
                  <a:schemeClr val="accent1">
                    <a:lumMod val="10000"/>
                  </a:schemeClr>
                </a:solidFill>
              </a:rPr>
              <a:t>(</a:t>
            </a:r>
            <a:r>
              <a:rPr lang="en-US" altLang="zh-CN" sz="2965">
                <a:solidFill>
                  <a:schemeClr val="accent1">
                    <a:lumMod val="10000"/>
                  </a:schemeClr>
                </a:solidFill>
                <a:sym typeface="+mn-ea"/>
              </a:rPr>
              <a:t>lái, to come</a:t>
            </a:r>
            <a:r>
              <a:rPr lang="en-US" altLang="zh-CN" sz="2965">
                <a:solidFill>
                  <a:schemeClr val="accent1">
                    <a:lumMod val="10000"/>
                  </a:schemeClr>
                </a:solidFill>
              </a:rPr>
              <a:t>) signifies movement toward the speaker, while </a:t>
            </a:r>
            <a:r>
              <a:rPr lang="zh-CN" altLang="en-US" sz="2965">
                <a:solidFill>
                  <a:schemeClr val="accent1">
                    <a:lumMod val="10000"/>
                  </a:schemeClr>
                </a:solidFill>
              </a:rPr>
              <a:t>去</a:t>
            </a:r>
            <a:r>
              <a:rPr lang="en-US" altLang="zh-CN" sz="2965">
                <a:solidFill>
                  <a:schemeClr val="accent1">
                    <a:lumMod val="10000"/>
                  </a:schemeClr>
                </a:solidFill>
              </a:rPr>
              <a:t>(</a:t>
            </a:r>
            <a:r>
              <a:rPr lang="en-US" altLang="zh-CN" sz="2965">
                <a:solidFill>
                  <a:schemeClr val="accent1">
                    <a:lumMod val="10000"/>
                  </a:schemeClr>
                </a:solidFill>
                <a:sym typeface="+mn-ea"/>
              </a:rPr>
              <a:t>qù, to go</a:t>
            </a:r>
            <a:r>
              <a:rPr lang="en-US" altLang="zh-CN" sz="2965">
                <a:solidFill>
                  <a:schemeClr val="accent1">
                    <a:lumMod val="10000"/>
                  </a:schemeClr>
                </a:solidFill>
              </a:rPr>
              <a:t>) signifies movement away from the speaker.</a:t>
            </a:r>
            <a:endParaRPr lang="en-US" altLang="zh-CN" sz="2965">
              <a:solidFill>
                <a:schemeClr val="accent1">
                  <a:lumMod val="10000"/>
                </a:schemeClr>
              </a:solidFill>
            </a:endParaRPr>
          </a:p>
        </p:txBody>
      </p:sp>
      <p:sp>
        <p:nvSpPr>
          <p:cNvPr id="4" name="文本框 3"/>
          <p:cNvSpPr txBox="1"/>
          <p:nvPr/>
        </p:nvSpPr>
        <p:spPr>
          <a:xfrm>
            <a:off x="673936" y="425179"/>
            <a:ext cx="6956394" cy="612140"/>
          </a:xfrm>
          <a:prstGeom prst="rect">
            <a:avLst/>
          </a:prstGeom>
          <a:noFill/>
        </p:spPr>
        <p:txBody>
          <a:bodyPr wrap="square" rtlCol="0">
            <a:spAutoFit/>
          </a:bodyPr>
          <a:p>
            <a:r>
              <a:rPr lang="en-US" altLang="zh-CN" sz="3385">
                <a:solidFill>
                  <a:schemeClr val="bg2">
                    <a:lumMod val="10000"/>
                  </a:schemeClr>
                </a:solidFill>
              </a:rPr>
              <a:t>Directional Complements (I)</a:t>
            </a:r>
            <a:endParaRPr lang="en-US" altLang="zh-CN" sz="3385">
              <a:solidFill>
                <a:schemeClr val="bg2">
                  <a:lumMod val="10000"/>
                </a:schemeClr>
              </a:solidFill>
            </a:endParaRPr>
          </a:p>
        </p:txBody>
      </p:sp>
      <p:pic>
        <p:nvPicPr>
          <p:cNvPr id="3" name="图片 2"/>
          <p:cNvPicPr>
            <a:picLocks noChangeAspect="1"/>
          </p:cNvPicPr>
          <p:nvPr/>
        </p:nvPicPr>
        <p:blipFill>
          <a:blip r:embed="rId1"/>
          <a:stretch>
            <a:fillRect/>
          </a:stretch>
        </p:blipFill>
        <p:spPr>
          <a:xfrm>
            <a:off x="981676" y="3894305"/>
            <a:ext cx="2159553" cy="2159553"/>
          </a:xfrm>
          <a:prstGeom prst="rect">
            <a:avLst/>
          </a:prstGeom>
        </p:spPr>
      </p:pic>
      <p:sp>
        <p:nvSpPr>
          <p:cNvPr id="6" name="椭圆形标注 5"/>
          <p:cNvSpPr/>
          <p:nvPr/>
        </p:nvSpPr>
        <p:spPr>
          <a:xfrm>
            <a:off x="2158881" y="3262700"/>
            <a:ext cx="1904895" cy="952112"/>
          </a:xfrm>
          <a:prstGeom prst="wedgeEllipseCallou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810">
                <a:solidFill>
                  <a:srgbClr val="75592A"/>
                </a:solidFill>
                <a:latin typeface="微软雅黑" panose="020B0503020204020204" charset="-122"/>
                <a:ea typeface="微软雅黑" panose="020B0503020204020204" charset="-122"/>
              </a:rPr>
              <a:t>去</a:t>
            </a:r>
            <a:endParaRPr lang="zh-CN" altLang="en-US" sz="3810">
              <a:solidFill>
                <a:srgbClr val="75592A"/>
              </a:solidFill>
              <a:latin typeface="微软雅黑" panose="020B0503020204020204" charset="-122"/>
              <a:ea typeface="微软雅黑" panose="020B0503020204020204" charset="-122"/>
            </a:endParaRPr>
          </a:p>
        </p:txBody>
      </p:sp>
      <p:pic>
        <p:nvPicPr>
          <p:cNvPr id="7" name="图片 6"/>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6717863" y="3788142"/>
            <a:ext cx="2371880" cy="23718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359328 0.000000 L 0.000000 0.000000 " pathEditMode="relative" rAng="0" ptsTypes="">
                                      <p:cBhvr>
                                        <p:cTn id="6" dur="2000" fill="hold"/>
                                        <p:tgtEl>
                                          <p:spTgt spid="7"/>
                                        </p:tgtEl>
                                        <p:attrNameLst>
                                          <p:attrName>ppt_x</p:attrName>
                                          <p:attrName>ppt_y</p:attrName>
                                        </p:attrNameLst>
                                      </p:cBhvr>
                                      <p:rCtr x="18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flipV="1">
            <a:off x="191563" y="191083"/>
            <a:ext cx="11808873" cy="6475834"/>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60">
              <a:solidFill>
                <a:srgbClr val="75592A"/>
              </a:solidFill>
              <a:latin typeface="微软雅黑" panose="020B0503020204020204" charset="-122"/>
              <a:ea typeface="微软雅黑" panose="020B0503020204020204" charset="-122"/>
            </a:endParaRPr>
          </a:p>
        </p:txBody>
      </p:sp>
      <p:sp>
        <p:nvSpPr>
          <p:cNvPr id="11" name="文本框 10"/>
          <p:cNvSpPr txBox="1"/>
          <p:nvPr/>
        </p:nvSpPr>
        <p:spPr>
          <a:xfrm>
            <a:off x="3830511" y="2552541"/>
            <a:ext cx="511810" cy="807720"/>
          </a:xfrm>
          <a:prstGeom prst="rect">
            <a:avLst/>
          </a:prstGeom>
          <a:noFill/>
          <a:ln>
            <a:noFill/>
          </a:ln>
        </p:spPr>
        <p:txBody>
          <a:bodyPr wrap="none" rtlCol="0">
            <a:spAutoFit/>
          </a:bodyPr>
          <a:lstStyle/>
          <a:p>
            <a:r>
              <a:rPr lang="en-US" altLang="zh-CN" sz="4655" dirty="0" smtClean="0">
                <a:solidFill>
                  <a:schemeClr val="bg1"/>
                </a:solidFill>
                <a:latin typeface=".黑体-韩语" panose="02000000000000000000" pitchFamily="2" charset="2"/>
                <a:ea typeface=".黑体-韩语" panose="02000000000000000000" pitchFamily="2" charset="2"/>
                <a:cs typeface=".黑体-韩语" panose="02000000000000000000" pitchFamily="2" charset="2"/>
              </a:rPr>
              <a:t>1</a:t>
            </a:r>
            <a:endParaRPr lang="zh-CN" altLang="en-US" sz="4655" dirty="0" smtClean="0">
              <a:solidFill>
                <a:schemeClr val="bg1"/>
              </a:solidFill>
              <a:latin typeface=".黑体-韩语" panose="02000000000000000000" pitchFamily="2" charset="2"/>
              <a:ea typeface=".黑体-韩语" panose="02000000000000000000" pitchFamily="2" charset="2"/>
              <a:cs typeface=".黑体-韩语" panose="02000000000000000000" pitchFamily="2" charset="2"/>
            </a:endParaRPr>
          </a:p>
        </p:txBody>
      </p:sp>
      <p:sp>
        <p:nvSpPr>
          <p:cNvPr id="2" name="文本框 1"/>
          <p:cNvSpPr txBox="1"/>
          <p:nvPr/>
        </p:nvSpPr>
        <p:spPr>
          <a:xfrm>
            <a:off x="731396" y="1557711"/>
            <a:ext cx="11091394" cy="3743325"/>
          </a:xfrm>
          <a:prstGeom prst="rect">
            <a:avLst/>
          </a:prstGeom>
          <a:noFill/>
        </p:spPr>
        <p:txBody>
          <a:bodyPr wrap="square" rtlCol="0">
            <a:spAutoFit/>
          </a:bodyPr>
          <a:p>
            <a:r>
              <a:rPr lang="en-US" altLang="zh-CN" sz="2965">
                <a:solidFill>
                  <a:schemeClr val="accent1">
                    <a:lumMod val="10000"/>
                  </a:schemeClr>
                </a:solidFill>
              </a:rPr>
              <a:t>1</a:t>
            </a:r>
            <a:r>
              <a:rPr lang="zh-CN" altLang="en-US" sz="2965">
                <a:solidFill>
                  <a:schemeClr val="accent1">
                    <a:lumMod val="10000"/>
                  </a:schemeClr>
                </a:solidFill>
              </a:rPr>
              <a:t>、</a:t>
            </a:r>
            <a:r>
              <a:rPr lang="en-US" altLang="zh-CN" sz="2965">
                <a:solidFill>
                  <a:schemeClr val="accent1">
                    <a:lumMod val="10000"/>
                  </a:schemeClr>
                </a:solidFill>
              </a:rPr>
              <a:t>[A is at home, speaking on the phone to B, who is away from home]</a:t>
            </a:r>
            <a:endParaRPr lang="en-US" altLang="zh-CN" sz="2965">
              <a:solidFill>
                <a:schemeClr val="accent1">
                  <a:lumMod val="10000"/>
                </a:schemeClr>
              </a:solidFill>
            </a:endParaRPr>
          </a:p>
          <a:p>
            <a:endParaRPr lang="en-US" altLang="zh-CN" sz="2965">
              <a:solidFill>
                <a:schemeClr val="accent1">
                  <a:lumMod val="10000"/>
                </a:schemeClr>
              </a:solidFill>
            </a:endParaRPr>
          </a:p>
          <a:p>
            <a:endParaRPr lang="en-US" altLang="zh-CN" sz="2965">
              <a:solidFill>
                <a:schemeClr val="accent1">
                  <a:lumMod val="10000"/>
                </a:schemeClr>
              </a:solidFill>
            </a:endParaRPr>
          </a:p>
          <a:p>
            <a:r>
              <a:rPr lang="en-US" altLang="zh-CN" sz="2965">
                <a:solidFill>
                  <a:schemeClr val="accent1">
                    <a:lumMod val="10000"/>
                  </a:schemeClr>
                </a:solidFill>
              </a:rPr>
              <a:t>A:</a:t>
            </a:r>
            <a:r>
              <a:rPr lang="zh-CN" altLang="en-US" sz="2965">
                <a:solidFill>
                  <a:schemeClr val="accent1">
                    <a:lumMod val="10000"/>
                  </a:schemeClr>
                </a:solidFill>
              </a:rPr>
              <a:t>你什么时候回来？</a:t>
            </a:r>
            <a:endParaRPr lang="zh-CN" altLang="en-US" sz="2965">
              <a:solidFill>
                <a:schemeClr val="accent1">
                  <a:lumMod val="10000"/>
                </a:schemeClr>
              </a:solidFill>
            </a:endParaRPr>
          </a:p>
          <a:p>
            <a:r>
              <a:rPr lang="zh-CN" altLang="en-US" sz="2965">
                <a:solidFill>
                  <a:schemeClr val="accent1">
                    <a:lumMod val="10000"/>
                  </a:schemeClr>
                </a:solidFill>
              </a:rPr>
              <a:t>    </a:t>
            </a:r>
            <a:endParaRPr lang="en-US" altLang="zh-CN" sz="2965">
              <a:solidFill>
                <a:schemeClr val="accent1">
                  <a:lumMod val="10000"/>
                </a:schemeClr>
              </a:solidFill>
            </a:endParaRPr>
          </a:p>
          <a:p>
            <a:r>
              <a:rPr lang="en-US" altLang="zh-CN" sz="2965">
                <a:solidFill>
                  <a:schemeClr val="accent1">
                    <a:lumMod val="10000"/>
                  </a:schemeClr>
                </a:solidFill>
              </a:rPr>
              <a:t>B:</a:t>
            </a:r>
            <a:r>
              <a:rPr lang="zh-CN" altLang="en-US" sz="2965">
                <a:solidFill>
                  <a:schemeClr val="accent1">
                    <a:lumMod val="10000"/>
                  </a:schemeClr>
                </a:solidFill>
              </a:rPr>
              <a:t>我六点回去。</a:t>
            </a:r>
            <a:endParaRPr lang="zh-CN" altLang="en-US" sz="2965">
              <a:solidFill>
                <a:schemeClr val="accent1">
                  <a:lumMod val="10000"/>
                </a:schemeClr>
              </a:solidFill>
            </a:endParaRPr>
          </a:p>
          <a:p>
            <a:r>
              <a:rPr lang="zh-CN" altLang="en-US" sz="2965">
                <a:solidFill>
                  <a:schemeClr val="accent1">
                    <a:lumMod val="10000"/>
                  </a:schemeClr>
                </a:solidFill>
              </a:rPr>
              <a:t>   </a:t>
            </a:r>
            <a:endParaRPr lang="en-US" altLang="zh-CN" sz="2965">
              <a:solidFill>
                <a:schemeClr val="accent1">
                  <a:lumMod val="10000"/>
                </a:schemeClr>
              </a:solidFill>
            </a:endParaRPr>
          </a:p>
        </p:txBody>
      </p:sp>
      <p:sp>
        <p:nvSpPr>
          <p:cNvPr id="4" name="文本框 3"/>
          <p:cNvSpPr txBox="1"/>
          <p:nvPr/>
        </p:nvSpPr>
        <p:spPr>
          <a:xfrm>
            <a:off x="673936" y="425179"/>
            <a:ext cx="6956394" cy="612140"/>
          </a:xfrm>
          <a:prstGeom prst="rect">
            <a:avLst/>
          </a:prstGeom>
          <a:noFill/>
        </p:spPr>
        <p:txBody>
          <a:bodyPr wrap="square" rtlCol="0">
            <a:spAutoFit/>
          </a:bodyPr>
          <a:p>
            <a:r>
              <a:rPr lang="en-US" altLang="zh-CN" sz="3385">
                <a:solidFill>
                  <a:schemeClr val="bg2">
                    <a:lumMod val="10000"/>
                  </a:schemeClr>
                </a:solidFill>
              </a:rPr>
              <a:t>Directional Complements (I)</a:t>
            </a:r>
            <a:endParaRPr lang="en-US" altLang="zh-CN" sz="3385">
              <a:solidFill>
                <a:schemeClr val="bg2">
                  <a:lumMod val="10000"/>
                </a:scheme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flipV="1">
            <a:off x="191563" y="191083"/>
            <a:ext cx="11808873" cy="6475834"/>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60">
              <a:solidFill>
                <a:srgbClr val="75592A"/>
              </a:solidFill>
              <a:latin typeface="微软雅黑" panose="020B0503020204020204" charset="-122"/>
              <a:ea typeface="微软雅黑" panose="020B0503020204020204" charset="-122"/>
            </a:endParaRPr>
          </a:p>
        </p:txBody>
      </p:sp>
      <p:sp>
        <p:nvSpPr>
          <p:cNvPr id="11" name="文本框 10"/>
          <p:cNvSpPr txBox="1"/>
          <p:nvPr/>
        </p:nvSpPr>
        <p:spPr>
          <a:xfrm>
            <a:off x="3830511" y="2552541"/>
            <a:ext cx="511810" cy="807720"/>
          </a:xfrm>
          <a:prstGeom prst="rect">
            <a:avLst/>
          </a:prstGeom>
          <a:noFill/>
          <a:ln>
            <a:noFill/>
          </a:ln>
        </p:spPr>
        <p:txBody>
          <a:bodyPr wrap="none" rtlCol="0">
            <a:spAutoFit/>
          </a:bodyPr>
          <a:lstStyle/>
          <a:p>
            <a:r>
              <a:rPr lang="en-US" altLang="zh-CN" sz="4655" dirty="0" smtClean="0">
                <a:solidFill>
                  <a:schemeClr val="bg1"/>
                </a:solidFill>
                <a:latin typeface=".黑体-韩语" panose="02000000000000000000" pitchFamily="2" charset="2"/>
                <a:ea typeface=".黑体-韩语" panose="02000000000000000000" pitchFamily="2" charset="2"/>
                <a:cs typeface=".黑体-韩语" panose="02000000000000000000" pitchFamily="2" charset="2"/>
              </a:rPr>
              <a:t>1</a:t>
            </a:r>
            <a:endParaRPr lang="zh-CN" altLang="en-US" sz="4655" dirty="0" smtClean="0">
              <a:solidFill>
                <a:schemeClr val="bg1"/>
              </a:solidFill>
              <a:latin typeface=".黑体-韩语" panose="02000000000000000000" pitchFamily="2" charset="2"/>
              <a:ea typeface=".黑体-韩语" panose="02000000000000000000" pitchFamily="2" charset="2"/>
              <a:cs typeface=".黑体-韩语" panose="02000000000000000000" pitchFamily="2" charset="2"/>
            </a:endParaRPr>
          </a:p>
        </p:txBody>
      </p:sp>
      <p:sp>
        <p:nvSpPr>
          <p:cNvPr id="2" name="文本框 1"/>
          <p:cNvSpPr txBox="1"/>
          <p:nvPr/>
        </p:nvSpPr>
        <p:spPr>
          <a:xfrm>
            <a:off x="656466" y="1193856"/>
            <a:ext cx="11091394" cy="4199890"/>
          </a:xfrm>
          <a:prstGeom prst="rect">
            <a:avLst/>
          </a:prstGeom>
          <a:noFill/>
        </p:spPr>
        <p:txBody>
          <a:bodyPr wrap="square" rtlCol="0">
            <a:spAutoFit/>
          </a:bodyPr>
          <a:p>
            <a:endParaRPr lang="en-US" altLang="zh-CN" sz="2965">
              <a:solidFill>
                <a:schemeClr val="accent1">
                  <a:lumMod val="10000"/>
                </a:schemeClr>
              </a:solidFill>
            </a:endParaRPr>
          </a:p>
          <a:p>
            <a:r>
              <a:rPr lang="en-US" altLang="zh-CN" sz="2965">
                <a:solidFill>
                  <a:schemeClr val="accent1">
                    <a:lumMod val="10000"/>
                  </a:schemeClr>
                </a:solidFill>
              </a:rPr>
              <a:t>2</a:t>
            </a:r>
            <a:r>
              <a:rPr lang="zh-CN" altLang="en-US" sz="2965">
                <a:solidFill>
                  <a:schemeClr val="accent1">
                    <a:lumMod val="10000"/>
                  </a:schemeClr>
                </a:solidFill>
              </a:rPr>
              <a:t>、</a:t>
            </a:r>
            <a:r>
              <a:rPr lang="en-US" altLang="zh-CN" sz="2965">
                <a:solidFill>
                  <a:schemeClr val="accent1">
                    <a:lumMod val="10000"/>
                  </a:schemeClr>
                </a:solidFill>
              </a:rPr>
              <a:t>[A is outside, and B is inside. A knocks on the door, and B tells A to come in.]</a:t>
            </a:r>
            <a:endParaRPr lang="en-US" altLang="zh-CN" sz="2965">
              <a:solidFill>
                <a:schemeClr val="accent1">
                  <a:lumMod val="10000"/>
                </a:schemeClr>
              </a:solidFill>
            </a:endParaRPr>
          </a:p>
          <a:p>
            <a:endParaRPr lang="en-US" altLang="zh-CN" sz="2965">
              <a:solidFill>
                <a:schemeClr val="accent1">
                  <a:lumMod val="10000"/>
                </a:schemeClr>
              </a:solidFill>
            </a:endParaRPr>
          </a:p>
          <a:p>
            <a:r>
              <a:rPr lang="en-US" altLang="zh-CN" sz="2965">
                <a:solidFill>
                  <a:schemeClr val="accent1">
                    <a:lumMod val="10000"/>
                  </a:schemeClr>
                </a:solidFill>
              </a:rPr>
              <a:t>B:</a:t>
            </a:r>
            <a:r>
              <a:rPr lang="zh-CN" altLang="en-US" sz="2965">
                <a:solidFill>
                  <a:schemeClr val="accent1">
                    <a:lumMod val="10000"/>
                  </a:schemeClr>
                </a:solidFill>
              </a:rPr>
              <a:t>进来。</a:t>
            </a:r>
            <a:endParaRPr lang="zh-CN" altLang="en-US" sz="2965">
              <a:solidFill>
                <a:schemeClr val="accent1">
                  <a:lumMod val="10000"/>
                </a:schemeClr>
              </a:solidFill>
            </a:endParaRPr>
          </a:p>
          <a:p>
            <a:r>
              <a:rPr lang="zh-CN" altLang="en-US" sz="2965">
                <a:solidFill>
                  <a:schemeClr val="accent1">
                    <a:lumMod val="10000"/>
                  </a:schemeClr>
                </a:solidFill>
              </a:rPr>
              <a:t>   jìn l</a:t>
            </a:r>
            <a:r>
              <a:rPr lang="en-US" altLang="zh-CN" sz="2965">
                <a:solidFill>
                  <a:schemeClr val="accent1">
                    <a:lumMod val="10000"/>
                  </a:schemeClr>
                </a:solidFill>
              </a:rPr>
              <a:t>a</a:t>
            </a:r>
            <a:r>
              <a:rPr lang="zh-CN" altLang="en-US" sz="2965">
                <a:solidFill>
                  <a:schemeClr val="accent1">
                    <a:lumMod val="10000"/>
                  </a:schemeClr>
                </a:solidFill>
              </a:rPr>
              <a:t>i</a:t>
            </a:r>
            <a:r>
              <a:rPr lang="en-US" altLang="zh-CN" sz="2965">
                <a:solidFill>
                  <a:schemeClr val="accent1">
                    <a:lumMod val="10000"/>
                  </a:schemeClr>
                </a:solidFill>
              </a:rPr>
              <a:t>.</a:t>
            </a:r>
            <a:endParaRPr lang="en-US" altLang="zh-CN" sz="2965">
              <a:solidFill>
                <a:schemeClr val="accent1">
                  <a:lumMod val="10000"/>
                </a:schemeClr>
              </a:solidFill>
            </a:endParaRPr>
          </a:p>
          <a:p>
            <a:r>
              <a:rPr lang="en-US" altLang="zh-CN" sz="2965">
                <a:solidFill>
                  <a:schemeClr val="accent1">
                    <a:lumMod val="10000"/>
                  </a:schemeClr>
                </a:solidFill>
              </a:rPr>
              <a:t>   Come in</a:t>
            </a:r>
            <a:r>
              <a:rPr lang="zh-CN" altLang="en-US" sz="2965">
                <a:solidFill>
                  <a:schemeClr val="accent1">
                    <a:lumMod val="10000"/>
                  </a:schemeClr>
                </a:solidFill>
              </a:rPr>
              <a:t> </a:t>
            </a:r>
            <a:endParaRPr lang="zh-CN" altLang="en-US" sz="2965">
              <a:solidFill>
                <a:schemeClr val="accent1">
                  <a:lumMod val="10000"/>
                </a:schemeClr>
              </a:solidFill>
            </a:endParaRPr>
          </a:p>
          <a:p>
            <a:endParaRPr lang="en-US" altLang="zh-CN" sz="2965">
              <a:solidFill>
                <a:schemeClr val="accent1">
                  <a:lumMod val="10000"/>
                </a:schemeClr>
              </a:solidFill>
            </a:endParaRPr>
          </a:p>
          <a:p>
            <a:endParaRPr lang="en-US" altLang="zh-CN" sz="2965">
              <a:solidFill>
                <a:schemeClr val="accent1">
                  <a:lumMod val="10000"/>
                </a:schemeClr>
              </a:solidFill>
            </a:endParaRPr>
          </a:p>
        </p:txBody>
      </p:sp>
      <p:sp>
        <p:nvSpPr>
          <p:cNvPr id="4" name="文本框 3"/>
          <p:cNvSpPr txBox="1"/>
          <p:nvPr/>
        </p:nvSpPr>
        <p:spPr>
          <a:xfrm>
            <a:off x="673936" y="425179"/>
            <a:ext cx="6956394" cy="612140"/>
          </a:xfrm>
          <a:prstGeom prst="rect">
            <a:avLst/>
          </a:prstGeom>
          <a:noFill/>
        </p:spPr>
        <p:txBody>
          <a:bodyPr wrap="square" rtlCol="0">
            <a:spAutoFit/>
          </a:bodyPr>
          <a:p>
            <a:r>
              <a:rPr lang="en-US" altLang="zh-CN" sz="3385">
                <a:solidFill>
                  <a:schemeClr val="bg2">
                    <a:lumMod val="10000"/>
                  </a:schemeClr>
                </a:solidFill>
              </a:rPr>
              <a:t>Directional Complements (I)</a:t>
            </a:r>
            <a:endParaRPr lang="en-US" altLang="zh-CN" sz="3385">
              <a:solidFill>
                <a:schemeClr val="bg2">
                  <a:lumMod val="10000"/>
                </a:schemeClr>
              </a:solidFill>
            </a:endParaRPr>
          </a:p>
        </p:txBody>
      </p:sp>
      <p:pic>
        <p:nvPicPr>
          <p:cNvPr id="6" name="图片 5"/>
          <p:cNvPicPr>
            <a:picLocks noChangeAspect="1"/>
          </p:cNvPicPr>
          <p:nvPr/>
        </p:nvPicPr>
        <p:blipFill>
          <a:blip r:embed="rId1"/>
          <a:stretch>
            <a:fillRect/>
          </a:stretch>
        </p:blipFill>
        <p:spPr>
          <a:xfrm>
            <a:off x="5507733" y="3025512"/>
            <a:ext cx="3877654" cy="26587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flipV="1">
            <a:off x="191563" y="191083"/>
            <a:ext cx="11808873" cy="6475834"/>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60">
              <a:solidFill>
                <a:srgbClr val="75592A"/>
              </a:solidFill>
              <a:latin typeface="微软雅黑" panose="020B0503020204020204" charset="-122"/>
              <a:ea typeface="微软雅黑" panose="020B0503020204020204" charset="-122"/>
            </a:endParaRPr>
          </a:p>
        </p:txBody>
      </p:sp>
      <p:sp>
        <p:nvSpPr>
          <p:cNvPr id="11" name="文本框 10"/>
          <p:cNvSpPr txBox="1"/>
          <p:nvPr/>
        </p:nvSpPr>
        <p:spPr>
          <a:xfrm>
            <a:off x="3830511" y="2552541"/>
            <a:ext cx="511810" cy="807720"/>
          </a:xfrm>
          <a:prstGeom prst="rect">
            <a:avLst/>
          </a:prstGeom>
          <a:noFill/>
          <a:ln>
            <a:noFill/>
          </a:ln>
        </p:spPr>
        <p:txBody>
          <a:bodyPr wrap="none" rtlCol="0">
            <a:spAutoFit/>
          </a:bodyPr>
          <a:lstStyle/>
          <a:p>
            <a:r>
              <a:rPr lang="en-US" altLang="zh-CN" sz="4655" dirty="0" smtClean="0">
                <a:solidFill>
                  <a:schemeClr val="bg1"/>
                </a:solidFill>
                <a:latin typeface=".黑体-韩语" panose="02000000000000000000" pitchFamily="2" charset="2"/>
                <a:ea typeface=".黑体-韩语" panose="02000000000000000000" pitchFamily="2" charset="2"/>
                <a:cs typeface=".黑体-韩语" panose="02000000000000000000" pitchFamily="2" charset="2"/>
              </a:rPr>
              <a:t>1</a:t>
            </a:r>
            <a:endParaRPr lang="zh-CN" altLang="en-US" sz="4655" dirty="0" smtClean="0">
              <a:solidFill>
                <a:schemeClr val="bg1"/>
              </a:solidFill>
              <a:latin typeface=".黑体-韩语" panose="02000000000000000000" pitchFamily="2" charset="2"/>
              <a:ea typeface=".黑体-韩语" panose="02000000000000000000" pitchFamily="2" charset="2"/>
              <a:cs typeface=".黑体-韩语" panose="02000000000000000000" pitchFamily="2" charset="2"/>
            </a:endParaRPr>
          </a:p>
        </p:txBody>
      </p:sp>
      <p:sp>
        <p:nvSpPr>
          <p:cNvPr id="2" name="文本框 1"/>
          <p:cNvSpPr txBox="1"/>
          <p:nvPr/>
        </p:nvSpPr>
        <p:spPr>
          <a:xfrm>
            <a:off x="656466" y="1193856"/>
            <a:ext cx="11091394" cy="3743325"/>
          </a:xfrm>
          <a:prstGeom prst="rect">
            <a:avLst/>
          </a:prstGeom>
          <a:noFill/>
        </p:spPr>
        <p:txBody>
          <a:bodyPr wrap="square" rtlCol="0">
            <a:spAutoFit/>
          </a:bodyPr>
          <a:p>
            <a:endParaRPr lang="en-US" altLang="zh-CN" sz="2965">
              <a:solidFill>
                <a:schemeClr val="accent1">
                  <a:lumMod val="10000"/>
                </a:schemeClr>
              </a:solidFill>
            </a:endParaRPr>
          </a:p>
          <a:p>
            <a:r>
              <a:rPr lang="en-US" altLang="zh-CN" sz="2965">
                <a:solidFill>
                  <a:schemeClr val="accent1">
                    <a:lumMod val="10000"/>
                  </a:schemeClr>
                </a:solidFill>
              </a:rPr>
              <a:t>2</a:t>
            </a:r>
            <a:r>
              <a:rPr lang="zh-CN" altLang="en-US" sz="2965">
                <a:solidFill>
                  <a:schemeClr val="accent1">
                    <a:lumMod val="10000"/>
                  </a:schemeClr>
                </a:solidFill>
              </a:rPr>
              <a:t>、</a:t>
            </a:r>
            <a:r>
              <a:rPr lang="en-US" altLang="zh-CN" sz="2965">
                <a:solidFill>
                  <a:schemeClr val="accent1">
                    <a:lumMod val="10000"/>
                  </a:schemeClr>
                </a:solidFill>
              </a:rPr>
              <a:t>[Both A and B are outside. A tells B to go inside.]</a:t>
            </a:r>
            <a:endParaRPr lang="en-US" altLang="zh-CN" sz="2965">
              <a:solidFill>
                <a:schemeClr val="accent1">
                  <a:lumMod val="10000"/>
                </a:schemeClr>
              </a:solidFill>
            </a:endParaRPr>
          </a:p>
          <a:p>
            <a:endParaRPr lang="en-US" altLang="zh-CN" sz="2965">
              <a:solidFill>
                <a:schemeClr val="accent1">
                  <a:lumMod val="10000"/>
                </a:schemeClr>
              </a:solidFill>
            </a:endParaRPr>
          </a:p>
          <a:p>
            <a:r>
              <a:rPr lang="en-US" altLang="zh-CN" sz="2965">
                <a:solidFill>
                  <a:schemeClr val="accent1">
                    <a:lumMod val="10000"/>
                  </a:schemeClr>
                </a:solidFill>
              </a:rPr>
              <a:t>A:</a:t>
            </a:r>
            <a:r>
              <a:rPr lang="zh-CN" altLang="en-US" sz="2965">
                <a:solidFill>
                  <a:schemeClr val="accent1">
                    <a:lumMod val="10000"/>
                  </a:schemeClr>
                </a:solidFill>
              </a:rPr>
              <a:t>进去。</a:t>
            </a:r>
            <a:endParaRPr lang="zh-CN" altLang="en-US" sz="2965">
              <a:solidFill>
                <a:schemeClr val="accent1">
                  <a:lumMod val="10000"/>
                </a:schemeClr>
              </a:solidFill>
            </a:endParaRPr>
          </a:p>
          <a:p>
            <a:r>
              <a:rPr lang="zh-CN" altLang="en-US" sz="2965">
                <a:solidFill>
                  <a:schemeClr val="accent1">
                    <a:lumMod val="10000"/>
                  </a:schemeClr>
                </a:solidFill>
              </a:rPr>
              <a:t>   jìn </a:t>
            </a:r>
            <a:r>
              <a:rPr lang="en-US" altLang="zh-CN" sz="2965">
                <a:solidFill>
                  <a:schemeClr val="accent1">
                    <a:lumMod val="10000"/>
                  </a:schemeClr>
                </a:solidFill>
              </a:rPr>
              <a:t>qu.</a:t>
            </a:r>
            <a:endParaRPr lang="en-US" altLang="zh-CN" sz="2965">
              <a:solidFill>
                <a:schemeClr val="accent1">
                  <a:lumMod val="10000"/>
                </a:schemeClr>
              </a:solidFill>
            </a:endParaRPr>
          </a:p>
          <a:p>
            <a:r>
              <a:rPr lang="en-US" altLang="zh-CN" sz="2965">
                <a:solidFill>
                  <a:schemeClr val="accent1">
                    <a:lumMod val="10000"/>
                  </a:schemeClr>
                </a:solidFill>
              </a:rPr>
              <a:t>   Go in</a:t>
            </a:r>
            <a:r>
              <a:rPr lang="zh-CN" altLang="en-US" sz="2965">
                <a:solidFill>
                  <a:schemeClr val="accent1">
                    <a:lumMod val="10000"/>
                  </a:schemeClr>
                </a:solidFill>
              </a:rPr>
              <a:t> </a:t>
            </a:r>
            <a:endParaRPr lang="zh-CN" altLang="en-US" sz="2965">
              <a:solidFill>
                <a:schemeClr val="accent1">
                  <a:lumMod val="10000"/>
                </a:schemeClr>
              </a:solidFill>
            </a:endParaRPr>
          </a:p>
          <a:p>
            <a:endParaRPr lang="en-US" altLang="zh-CN" sz="2965">
              <a:solidFill>
                <a:schemeClr val="accent1">
                  <a:lumMod val="10000"/>
                </a:schemeClr>
              </a:solidFill>
            </a:endParaRPr>
          </a:p>
          <a:p>
            <a:endParaRPr lang="en-US" altLang="zh-CN" sz="2965">
              <a:solidFill>
                <a:schemeClr val="accent1">
                  <a:lumMod val="10000"/>
                </a:schemeClr>
              </a:solidFill>
            </a:endParaRPr>
          </a:p>
        </p:txBody>
      </p:sp>
      <p:sp>
        <p:nvSpPr>
          <p:cNvPr id="4" name="文本框 3"/>
          <p:cNvSpPr txBox="1"/>
          <p:nvPr/>
        </p:nvSpPr>
        <p:spPr>
          <a:xfrm>
            <a:off x="673936" y="425179"/>
            <a:ext cx="6956394" cy="612140"/>
          </a:xfrm>
          <a:prstGeom prst="rect">
            <a:avLst/>
          </a:prstGeom>
          <a:noFill/>
        </p:spPr>
        <p:txBody>
          <a:bodyPr wrap="square" rtlCol="0">
            <a:spAutoFit/>
          </a:bodyPr>
          <a:p>
            <a:r>
              <a:rPr lang="en-US" altLang="zh-CN" sz="3385">
                <a:solidFill>
                  <a:schemeClr val="bg2">
                    <a:lumMod val="10000"/>
                  </a:schemeClr>
                </a:solidFill>
              </a:rPr>
              <a:t>Directional Complements (I)</a:t>
            </a:r>
            <a:endParaRPr lang="en-US" altLang="zh-CN" sz="3385">
              <a:solidFill>
                <a:schemeClr val="bg2">
                  <a:lumMod val="10000"/>
                </a:schemeClr>
              </a:solidFill>
            </a:endParaRPr>
          </a:p>
        </p:txBody>
      </p:sp>
      <p:pic>
        <p:nvPicPr>
          <p:cNvPr id="3" name="图片 2"/>
          <p:cNvPicPr>
            <a:picLocks noChangeAspect="1"/>
          </p:cNvPicPr>
          <p:nvPr/>
        </p:nvPicPr>
        <p:blipFill>
          <a:blip r:embed="rId1"/>
          <a:stretch>
            <a:fillRect/>
          </a:stretch>
        </p:blipFill>
        <p:spPr>
          <a:xfrm>
            <a:off x="4919131" y="2315292"/>
            <a:ext cx="5611881" cy="38097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391160" y="451485"/>
            <a:ext cx="5484495" cy="460375"/>
          </a:xfrm>
          <a:prstGeom prst="rect">
            <a:avLst/>
          </a:prstGeom>
          <a:noFill/>
        </p:spPr>
        <p:txBody>
          <a:bodyPr wrap="square" rtlCol="0">
            <a:spAutoFit/>
          </a:bodyPr>
          <a:p>
            <a:r>
              <a:rPr lang="en-US" altLang="zh-CN" sz="2400">
                <a:solidFill>
                  <a:schemeClr val="bg2">
                    <a:lumMod val="10000"/>
                  </a:schemeClr>
                </a:solidFill>
                <a:sym typeface="+mn-ea"/>
              </a:rPr>
              <a:t>The Preposition </a:t>
            </a:r>
            <a:r>
              <a:rPr lang="zh-CN" altLang="en-US" sz="2400">
                <a:solidFill>
                  <a:schemeClr val="bg2">
                    <a:lumMod val="10000"/>
                  </a:schemeClr>
                </a:solidFill>
                <a:sym typeface="+mn-ea"/>
              </a:rPr>
              <a:t>给</a:t>
            </a:r>
            <a:endParaRPr lang="zh-CN" altLang="en-US" sz="2400"/>
          </a:p>
        </p:txBody>
      </p:sp>
      <p:sp>
        <p:nvSpPr>
          <p:cNvPr id="22" name="文本框 21"/>
          <p:cNvSpPr txBox="1"/>
          <p:nvPr/>
        </p:nvSpPr>
        <p:spPr>
          <a:xfrm>
            <a:off x="494665" y="1173480"/>
            <a:ext cx="10781030" cy="1814830"/>
          </a:xfrm>
          <a:prstGeom prst="rect">
            <a:avLst/>
          </a:prstGeom>
          <a:noFill/>
        </p:spPr>
        <p:txBody>
          <a:bodyPr wrap="square" rtlCol="0">
            <a:spAutoFit/>
          </a:bodyPr>
          <a:p>
            <a:r>
              <a:rPr lang="zh-CN" altLang="en-US" sz="2800">
                <a:solidFill>
                  <a:schemeClr val="bg2">
                    <a:lumMod val="10000"/>
                  </a:schemeClr>
                </a:solidFill>
                <a:sym typeface="+mn-ea"/>
              </a:rPr>
              <a:t>给 can be a verb or a preposition. In Chinese, prepositions are generally combined </a:t>
            </a:r>
            <a:r>
              <a:rPr lang="zh-CN" altLang="en-US" sz="2800">
                <a:solidFill>
                  <a:srgbClr val="FF0000"/>
                </a:solidFill>
                <a:sym typeface="+mn-ea"/>
              </a:rPr>
              <a:t>with nouns or pronouns</a:t>
            </a:r>
            <a:r>
              <a:rPr lang="zh-CN" altLang="en-US" sz="2800">
                <a:solidFill>
                  <a:schemeClr val="bg2">
                    <a:lumMod val="10000"/>
                  </a:schemeClr>
                </a:solidFill>
                <a:sym typeface="+mn-ea"/>
              </a:rPr>
              <a:t> to form prepositional phrases, which appear </a:t>
            </a:r>
            <a:r>
              <a:rPr lang="zh-CN" altLang="en-US" sz="2800">
                <a:solidFill>
                  <a:srgbClr val="FF0000"/>
                </a:solidFill>
                <a:sym typeface="+mn-ea"/>
              </a:rPr>
              <a:t>before verbs</a:t>
            </a:r>
            <a:r>
              <a:rPr lang="zh-CN" altLang="en-US" sz="2800">
                <a:solidFill>
                  <a:schemeClr val="bg2">
                    <a:lumMod val="10000"/>
                  </a:schemeClr>
                </a:solidFill>
                <a:sym typeface="+mn-ea"/>
              </a:rPr>
              <a:t> as adverbials.</a:t>
            </a:r>
            <a:endParaRPr lang="zh-CN" altLang="en-US" sz="2800">
              <a:solidFill>
                <a:schemeClr val="bg2">
                  <a:lumMod val="10000"/>
                </a:schemeClr>
              </a:solidFill>
            </a:endParaRPr>
          </a:p>
          <a:p>
            <a:endParaRPr lang="zh-CN" altLang="en-US" sz="2800"/>
          </a:p>
        </p:txBody>
      </p:sp>
      <p:sp>
        <p:nvSpPr>
          <p:cNvPr id="23" name="文本框 22"/>
          <p:cNvSpPr txBox="1"/>
          <p:nvPr/>
        </p:nvSpPr>
        <p:spPr>
          <a:xfrm>
            <a:off x="664210" y="2895600"/>
            <a:ext cx="10611485" cy="3415030"/>
          </a:xfrm>
          <a:prstGeom prst="rect">
            <a:avLst/>
          </a:prstGeom>
          <a:noFill/>
        </p:spPr>
        <p:txBody>
          <a:bodyPr wrap="square" rtlCol="0">
            <a:spAutoFit/>
          </a:bodyPr>
          <a:p>
            <a:r>
              <a:rPr lang="en-US" altLang="zh-CN" sz="3600">
                <a:solidFill>
                  <a:schemeClr val="bg2">
                    <a:lumMod val="10000"/>
                  </a:schemeClr>
                </a:solidFill>
                <a:sym typeface="+mn-ea"/>
              </a:rPr>
              <a:t>1.</a:t>
            </a:r>
            <a:r>
              <a:rPr lang="zh-CN" altLang="en-US" sz="3600">
                <a:solidFill>
                  <a:schemeClr val="bg2">
                    <a:lumMod val="10000"/>
                  </a:schemeClr>
                </a:solidFill>
                <a:sym typeface="+mn-ea"/>
              </a:rPr>
              <a:t>他给我打了一个电话。</a:t>
            </a:r>
            <a:endParaRPr lang="zh-CN" altLang="en-US" sz="3600">
              <a:solidFill>
                <a:schemeClr val="bg2">
                  <a:lumMod val="10000"/>
                </a:schemeClr>
              </a:solidFill>
            </a:endParaRPr>
          </a:p>
          <a:p>
            <a:endParaRPr lang="zh-CN" altLang="en-US" sz="3600"/>
          </a:p>
          <a:p>
            <a:r>
              <a:rPr lang="en-US" altLang="zh-CN" sz="3600">
                <a:solidFill>
                  <a:schemeClr val="bg2">
                    <a:lumMod val="10000"/>
                  </a:schemeClr>
                </a:solidFill>
                <a:sym typeface="+mn-ea"/>
              </a:rPr>
              <a:t>2.</a:t>
            </a:r>
            <a:r>
              <a:rPr lang="zh-CN" altLang="en-US" sz="3600">
                <a:solidFill>
                  <a:schemeClr val="bg2">
                    <a:lumMod val="10000"/>
                  </a:schemeClr>
                </a:solidFill>
                <a:sym typeface="+mn-ea"/>
              </a:rPr>
              <a:t>他是谁？请你给我们介绍一下。</a:t>
            </a:r>
            <a:endParaRPr lang="zh-CN" altLang="en-US" sz="3600">
              <a:solidFill>
                <a:schemeClr val="bg2">
                  <a:lumMod val="10000"/>
                </a:schemeClr>
              </a:solidFill>
              <a:sym typeface="+mn-ea"/>
            </a:endParaRPr>
          </a:p>
          <a:p>
            <a:endParaRPr lang="zh-CN" altLang="en-US" sz="3600">
              <a:solidFill>
                <a:schemeClr val="bg2">
                  <a:lumMod val="10000"/>
                </a:schemeClr>
              </a:solidFill>
              <a:sym typeface="+mn-ea"/>
            </a:endParaRPr>
          </a:p>
          <a:p>
            <a:r>
              <a:rPr lang="en-US" altLang="zh-CN" sz="3600">
                <a:solidFill>
                  <a:schemeClr val="bg2">
                    <a:lumMod val="10000"/>
                  </a:schemeClr>
                </a:solidFill>
                <a:sym typeface="+mn-ea"/>
              </a:rPr>
              <a:t>3.</a:t>
            </a:r>
            <a:r>
              <a:rPr lang="zh-CN" altLang="en-US" sz="3600">
                <a:solidFill>
                  <a:schemeClr val="bg2">
                    <a:lumMod val="10000"/>
                  </a:schemeClr>
                </a:solidFill>
                <a:sym typeface="+mn-ea"/>
              </a:rPr>
              <a:t>你有你姐姐的照片吗？给我看一下，行吗？</a:t>
            </a:r>
            <a:endParaRPr lang="zh-CN" altLang="en-US" sz="3600">
              <a:solidFill>
                <a:schemeClr val="bg2">
                  <a:lumMod val="10000"/>
                </a:schemeClr>
              </a:solidFill>
            </a:endParaRPr>
          </a:p>
          <a:p>
            <a:endParaRPr lang="en-US" altLang="zh-CN" sz="360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flipV="1">
            <a:off x="191563" y="191083"/>
            <a:ext cx="11808873" cy="6475834"/>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60">
              <a:solidFill>
                <a:srgbClr val="75592A"/>
              </a:solidFill>
              <a:latin typeface="微软雅黑" panose="020B0503020204020204" charset="-122"/>
              <a:ea typeface="微软雅黑" panose="020B0503020204020204" charset="-122"/>
            </a:endParaRPr>
          </a:p>
        </p:txBody>
      </p:sp>
      <p:sp>
        <p:nvSpPr>
          <p:cNvPr id="11" name="文本框 10"/>
          <p:cNvSpPr txBox="1"/>
          <p:nvPr/>
        </p:nvSpPr>
        <p:spPr>
          <a:xfrm>
            <a:off x="3830511" y="2552541"/>
            <a:ext cx="511810" cy="807720"/>
          </a:xfrm>
          <a:prstGeom prst="rect">
            <a:avLst/>
          </a:prstGeom>
          <a:noFill/>
          <a:ln>
            <a:noFill/>
          </a:ln>
        </p:spPr>
        <p:txBody>
          <a:bodyPr wrap="none" rtlCol="0">
            <a:spAutoFit/>
          </a:bodyPr>
          <a:lstStyle/>
          <a:p>
            <a:r>
              <a:rPr lang="en-US" altLang="zh-CN" sz="4655" dirty="0" smtClean="0">
                <a:solidFill>
                  <a:schemeClr val="bg1"/>
                </a:solidFill>
                <a:latin typeface=".黑体-韩语" panose="02000000000000000000" pitchFamily="2" charset="2"/>
                <a:ea typeface=".黑体-韩语" panose="02000000000000000000" pitchFamily="2" charset="2"/>
                <a:cs typeface=".黑体-韩语" panose="02000000000000000000" pitchFamily="2" charset="2"/>
              </a:rPr>
              <a:t>1</a:t>
            </a:r>
            <a:endParaRPr lang="zh-CN" altLang="en-US" sz="4655" dirty="0" smtClean="0">
              <a:solidFill>
                <a:schemeClr val="bg1"/>
              </a:solidFill>
              <a:latin typeface=".黑体-韩语" panose="02000000000000000000" pitchFamily="2" charset="2"/>
              <a:ea typeface=".黑体-韩语" panose="02000000000000000000" pitchFamily="2" charset="2"/>
              <a:cs typeface=".黑体-韩语" panose="02000000000000000000" pitchFamily="2" charset="2"/>
            </a:endParaRPr>
          </a:p>
        </p:txBody>
      </p:sp>
      <p:sp>
        <p:nvSpPr>
          <p:cNvPr id="2" name="文本框 1"/>
          <p:cNvSpPr txBox="1"/>
          <p:nvPr/>
        </p:nvSpPr>
        <p:spPr>
          <a:xfrm>
            <a:off x="813179" y="1785565"/>
            <a:ext cx="10249477" cy="3743325"/>
          </a:xfrm>
          <a:prstGeom prst="rect">
            <a:avLst/>
          </a:prstGeom>
          <a:noFill/>
        </p:spPr>
        <p:txBody>
          <a:bodyPr wrap="square" rtlCol="0">
            <a:spAutoFit/>
          </a:bodyPr>
          <a:p>
            <a:r>
              <a:rPr lang="en-US" altLang="zh-CN" sz="2965">
                <a:solidFill>
                  <a:schemeClr val="accent1">
                    <a:lumMod val="10000"/>
                  </a:schemeClr>
                </a:solidFill>
              </a:rPr>
              <a:t>Compare the two particles </a:t>
            </a:r>
            <a:r>
              <a:rPr lang="zh-CN" altLang="en-US" sz="2965">
                <a:solidFill>
                  <a:schemeClr val="accent1">
                    <a:lumMod val="10000"/>
                  </a:schemeClr>
                </a:solidFill>
              </a:rPr>
              <a:t>吧</a:t>
            </a:r>
            <a:r>
              <a:rPr lang="en-US" altLang="zh-CN" sz="2965">
                <a:solidFill>
                  <a:schemeClr val="accent1">
                    <a:lumMod val="10000"/>
                  </a:schemeClr>
                </a:solidFill>
              </a:rPr>
              <a:t>(ba) and </a:t>
            </a:r>
            <a:r>
              <a:rPr lang="zh-CN" altLang="en-US" sz="2965">
                <a:solidFill>
                  <a:schemeClr val="accent1">
                    <a:lumMod val="10000"/>
                  </a:schemeClr>
                </a:solidFill>
              </a:rPr>
              <a:t>吗</a:t>
            </a:r>
            <a:r>
              <a:rPr lang="en-US" altLang="zh-CN" sz="2965">
                <a:solidFill>
                  <a:schemeClr val="accent1">
                    <a:lumMod val="10000"/>
                  </a:schemeClr>
                </a:solidFill>
              </a:rPr>
              <a:t>(ma):</a:t>
            </a:r>
            <a:endParaRPr lang="en-US" altLang="zh-CN" sz="2965">
              <a:solidFill>
                <a:schemeClr val="accent1">
                  <a:lumMod val="10000"/>
                </a:schemeClr>
              </a:solidFill>
            </a:endParaRPr>
          </a:p>
          <a:p>
            <a:r>
              <a:rPr lang="en-US" altLang="zh-CN" sz="2965">
                <a:solidFill>
                  <a:schemeClr val="accent1">
                    <a:lumMod val="10000"/>
                  </a:schemeClr>
                </a:solidFill>
              </a:rPr>
              <a:t>1</a:t>
            </a:r>
            <a:r>
              <a:rPr lang="zh-CN" altLang="en-US" sz="2965">
                <a:solidFill>
                  <a:schemeClr val="accent1">
                    <a:lumMod val="10000"/>
                  </a:schemeClr>
                </a:solidFill>
              </a:rPr>
              <a:t>、你是李友吧</a:t>
            </a:r>
            <a:r>
              <a:rPr lang="en-US" altLang="zh-CN" sz="2965">
                <a:solidFill>
                  <a:schemeClr val="accent1">
                    <a:lumMod val="10000"/>
                  </a:schemeClr>
                </a:solidFill>
              </a:rPr>
              <a:t>?</a:t>
            </a:r>
            <a:endParaRPr lang="en-US" altLang="zh-CN" sz="2965">
              <a:solidFill>
                <a:schemeClr val="accent1">
                  <a:lumMod val="10000"/>
                </a:schemeClr>
              </a:solidFill>
            </a:endParaRPr>
          </a:p>
          <a:p>
            <a:r>
              <a:rPr lang="en-US" altLang="zh-CN" sz="2965">
                <a:solidFill>
                  <a:schemeClr val="accent1">
                    <a:lumMod val="10000"/>
                  </a:schemeClr>
                </a:solidFill>
              </a:rPr>
              <a:t>You are Li You, aren`t you?</a:t>
            </a:r>
            <a:endParaRPr lang="en-US" altLang="zh-CN" sz="2965">
              <a:solidFill>
                <a:schemeClr val="accent1">
                  <a:lumMod val="10000"/>
                </a:schemeClr>
              </a:solidFill>
            </a:endParaRPr>
          </a:p>
          <a:p>
            <a:r>
              <a:rPr lang="en-US" altLang="zh-CN" sz="2965">
                <a:solidFill>
                  <a:schemeClr val="accent1">
                    <a:lumMod val="10000"/>
                  </a:schemeClr>
                </a:solidFill>
              </a:rPr>
              <a:t>(I think you`re Li You. Am I right?)</a:t>
            </a:r>
            <a:endParaRPr lang="en-US" altLang="zh-CN" sz="2965">
              <a:solidFill>
                <a:schemeClr val="accent1">
                  <a:lumMod val="10000"/>
                </a:schemeClr>
              </a:solidFill>
            </a:endParaRPr>
          </a:p>
          <a:p>
            <a:endParaRPr lang="en-US" altLang="zh-CN" sz="2965">
              <a:solidFill>
                <a:schemeClr val="accent1">
                  <a:lumMod val="10000"/>
                </a:schemeClr>
              </a:solidFill>
            </a:endParaRPr>
          </a:p>
          <a:p>
            <a:r>
              <a:rPr lang="en-US" altLang="zh-CN" sz="2965">
                <a:solidFill>
                  <a:schemeClr val="accent1">
                    <a:lumMod val="10000"/>
                  </a:schemeClr>
                </a:solidFill>
              </a:rPr>
              <a:t>2</a:t>
            </a:r>
            <a:r>
              <a:rPr lang="zh-CN" altLang="en-US" sz="2965">
                <a:solidFill>
                  <a:schemeClr val="accent1">
                    <a:lumMod val="10000"/>
                  </a:schemeClr>
                </a:solidFill>
              </a:rPr>
              <a:t>、你是李友吗？</a:t>
            </a:r>
            <a:endParaRPr lang="en-US" altLang="zh-CN" sz="2965">
              <a:solidFill>
                <a:schemeClr val="accent1">
                  <a:lumMod val="10000"/>
                </a:schemeClr>
              </a:solidFill>
            </a:endParaRPr>
          </a:p>
          <a:p>
            <a:r>
              <a:rPr lang="en-US" altLang="zh-CN" sz="2965">
                <a:solidFill>
                  <a:schemeClr val="accent1">
                    <a:lumMod val="10000"/>
                  </a:schemeClr>
                </a:solidFill>
              </a:rPr>
              <a:t>Are you Li You</a:t>
            </a:r>
            <a:r>
              <a:rPr lang="zh-CN" altLang="en-US" sz="2965">
                <a:solidFill>
                  <a:schemeClr val="accent1">
                    <a:lumMod val="10000"/>
                  </a:schemeClr>
                </a:solidFill>
              </a:rPr>
              <a:t>？</a:t>
            </a:r>
            <a:endParaRPr lang="zh-CN" altLang="en-US" sz="2965">
              <a:solidFill>
                <a:schemeClr val="accent1">
                  <a:lumMod val="10000"/>
                </a:schemeClr>
              </a:solidFill>
            </a:endParaRPr>
          </a:p>
          <a:p>
            <a:r>
              <a:rPr lang="zh-CN" altLang="en-US" sz="2965">
                <a:solidFill>
                  <a:schemeClr val="accent1">
                    <a:lumMod val="10000"/>
                  </a:schemeClr>
                </a:solidFill>
              </a:rPr>
              <a:t> </a:t>
            </a:r>
            <a:r>
              <a:rPr lang="en-US" altLang="zh-CN" sz="2965">
                <a:solidFill>
                  <a:schemeClr val="accent1">
                    <a:lumMod val="10000"/>
                  </a:schemeClr>
                </a:solidFill>
              </a:rPr>
              <a:t>(I am not quite sure.)</a:t>
            </a:r>
            <a:endParaRPr lang="en-US" altLang="zh-CN" sz="2965">
              <a:solidFill>
                <a:schemeClr val="accent1">
                  <a:lumMod val="10000"/>
                </a:schemeClr>
              </a:solidFill>
            </a:endParaRPr>
          </a:p>
        </p:txBody>
      </p:sp>
      <p:sp>
        <p:nvSpPr>
          <p:cNvPr id="4" name="文本框 3"/>
          <p:cNvSpPr txBox="1"/>
          <p:nvPr/>
        </p:nvSpPr>
        <p:spPr>
          <a:xfrm>
            <a:off x="673936" y="425179"/>
            <a:ext cx="6956394" cy="612140"/>
          </a:xfrm>
          <a:prstGeom prst="rect">
            <a:avLst/>
          </a:prstGeom>
          <a:noFill/>
        </p:spPr>
        <p:txBody>
          <a:bodyPr wrap="square" rtlCol="0">
            <a:spAutoFit/>
          </a:bodyPr>
          <a:p>
            <a:r>
              <a:rPr lang="zh-CN" altLang="en-US" sz="3385">
                <a:solidFill>
                  <a:schemeClr val="bg2">
                    <a:lumMod val="10000"/>
                  </a:schemeClr>
                </a:solidFill>
              </a:rPr>
              <a:t>吧</a:t>
            </a:r>
            <a:r>
              <a:rPr lang="en-US" altLang="zh-CN" sz="3385">
                <a:solidFill>
                  <a:schemeClr val="bg2">
                    <a:lumMod val="10000"/>
                  </a:schemeClr>
                </a:solidFill>
              </a:rPr>
              <a:t>vs</a:t>
            </a:r>
            <a:r>
              <a:rPr lang="zh-CN" altLang="en-US" sz="3385">
                <a:solidFill>
                  <a:schemeClr val="bg2">
                    <a:lumMod val="10000"/>
                  </a:schemeClr>
                </a:solidFill>
              </a:rPr>
              <a:t>吗？</a:t>
            </a:r>
            <a:endParaRPr lang="zh-CN" altLang="en-US" sz="3385">
              <a:solidFill>
                <a:schemeClr val="bg2">
                  <a:lumMod val="10000"/>
                </a:scheme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准 备</a:t>
            </a:r>
            <a:endParaRPr lang="zh-CN" altLang="en-US" sz="960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下 个</a:t>
            </a:r>
            <a:endParaRPr lang="zh-CN" altLang="en-US" sz="960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391160" y="451485"/>
            <a:ext cx="7901940" cy="583565"/>
          </a:xfrm>
          <a:prstGeom prst="rect">
            <a:avLst/>
          </a:prstGeom>
          <a:noFill/>
        </p:spPr>
        <p:txBody>
          <a:bodyPr wrap="square" rtlCol="0">
            <a:spAutoFit/>
          </a:bodyPr>
          <a:p>
            <a:r>
              <a:rPr lang="en-US" altLang="zh-CN" sz="3200">
                <a:solidFill>
                  <a:schemeClr val="bg2">
                    <a:lumMod val="10000"/>
                  </a:schemeClr>
                </a:solidFill>
                <a:sym typeface="+mn-ea"/>
              </a:rPr>
              <a:t>Time Expressions</a:t>
            </a:r>
            <a:endParaRPr lang="zh-CN" altLang="en-US" sz="3200"/>
          </a:p>
        </p:txBody>
      </p:sp>
      <p:sp>
        <p:nvSpPr>
          <p:cNvPr id="22" name="文本框 21"/>
          <p:cNvSpPr txBox="1"/>
          <p:nvPr/>
        </p:nvSpPr>
        <p:spPr>
          <a:xfrm>
            <a:off x="705485" y="1201420"/>
            <a:ext cx="10781030" cy="3969385"/>
          </a:xfrm>
          <a:prstGeom prst="rect">
            <a:avLst/>
          </a:prstGeom>
          <a:noFill/>
        </p:spPr>
        <p:txBody>
          <a:bodyPr wrap="square" rtlCol="0">
            <a:spAutoFit/>
          </a:bodyPr>
          <a:p>
            <a:r>
              <a:rPr lang="zh-CN" altLang="en-US" sz="2800">
                <a:solidFill>
                  <a:schemeClr val="accent1">
                    <a:lumMod val="10000"/>
                  </a:schemeClr>
                </a:solidFill>
                <a:sym typeface="+mn-ea"/>
              </a:rPr>
              <a:t>下个星期</a:t>
            </a:r>
            <a:r>
              <a:rPr lang="en-US" altLang="zh-CN" sz="2800">
                <a:solidFill>
                  <a:schemeClr val="accent1">
                    <a:lumMod val="10000"/>
                  </a:schemeClr>
                </a:solidFill>
                <a:sym typeface="+mn-ea"/>
              </a:rPr>
              <a:t>(</a:t>
            </a:r>
            <a:r>
              <a:rPr lang="zh-CN" altLang="en-US" sz="2800">
                <a:solidFill>
                  <a:schemeClr val="accent1">
                    <a:lumMod val="10000"/>
                  </a:schemeClr>
                </a:solidFill>
                <a:sym typeface="+mn-ea"/>
              </a:rPr>
              <a:t>xià </a:t>
            </a:r>
            <a:r>
              <a:rPr lang="en-US" altLang="zh-CN" sz="2800">
                <a:solidFill>
                  <a:schemeClr val="accent1">
                    <a:lumMod val="10000"/>
                  </a:schemeClr>
                </a:solidFill>
                <a:sym typeface="+mn-ea"/>
              </a:rPr>
              <a:t>ge </a:t>
            </a:r>
            <a:r>
              <a:rPr lang="zh-CN" altLang="en-US" sz="2800">
                <a:solidFill>
                  <a:schemeClr val="accent1">
                    <a:lumMod val="10000"/>
                  </a:schemeClr>
                </a:solidFill>
                <a:sym typeface="+mn-ea"/>
              </a:rPr>
              <a:t>xīng qī</a:t>
            </a:r>
            <a:r>
              <a:rPr lang="en-US" altLang="zh-CN" sz="2800">
                <a:solidFill>
                  <a:schemeClr val="accent1">
                    <a:lumMod val="10000"/>
                  </a:schemeClr>
                </a:solidFill>
                <a:sym typeface="+mn-ea"/>
              </a:rPr>
              <a:t>) literally means “the week below.” By the same token, </a:t>
            </a:r>
            <a:r>
              <a:rPr lang="zh-CN" altLang="en-US" sz="2800">
                <a:solidFill>
                  <a:schemeClr val="accent1">
                    <a:lumMod val="10000"/>
                  </a:schemeClr>
                </a:solidFill>
                <a:sym typeface="+mn-ea"/>
              </a:rPr>
              <a:t>上个星期</a:t>
            </a:r>
            <a:r>
              <a:rPr lang="en-US" altLang="zh-CN" sz="2800">
                <a:solidFill>
                  <a:schemeClr val="accent1">
                    <a:lumMod val="10000"/>
                  </a:schemeClr>
                </a:solidFill>
                <a:sym typeface="+mn-ea"/>
              </a:rPr>
              <a:t>(</a:t>
            </a:r>
            <a:r>
              <a:rPr lang="en-US" altLang="zh-CN" sz="2800">
                <a:solidFill>
                  <a:schemeClr val="accent1">
                    <a:lumMod val="10000"/>
                  </a:schemeClr>
                </a:solidFill>
                <a:sym typeface="+mn-ea"/>
              </a:rPr>
              <a:t>shàng ge xīng qī </a:t>
            </a:r>
            <a:r>
              <a:rPr lang="en-US" altLang="zh-CN" sz="2800">
                <a:solidFill>
                  <a:schemeClr val="accent1">
                    <a:lumMod val="10000"/>
                  </a:schemeClr>
                </a:solidFill>
                <a:sym typeface="+mn-ea"/>
              </a:rPr>
              <a:t>) literally means “the week above.” The measure word </a:t>
            </a:r>
            <a:r>
              <a:rPr lang="zh-CN" altLang="en-US" sz="2800">
                <a:solidFill>
                  <a:schemeClr val="accent1">
                    <a:lumMod val="10000"/>
                  </a:schemeClr>
                </a:solidFill>
                <a:sym typeface="+mn-ea"/>
              </a:rPr>
              <a:t>个 </a:t>
            </a:r>
            <a:r>
              <a:rPr lang="en-US" altLang="zh-CN" sz="2800">
                <a:solidFill>
                  <a:schemeClr val="accent1">
                    <a:lumMod val="10000"/>
                  </a:schemeClr>
                </a:solidFill>
                <a:sym typeface="+mn-ea"/>
              </a:rPr>
              <a:t>can be omitted: </a:t>
            </a:r>
            <a:r>
              <a:rPr lang="zh-CN" altLang="en-US" sz="2800">
                <a:solidFill>
                  <a:schemeClr val="accent1">
                    <a:lumMod val="10000"/>
                  </a:schemeClr>
                </a:solidFill>
                <a:sym typeface="+mn-ea"/>
              </a:rPr>
              <a:t>下个星期</a:t>
            </a:r>
            <a:r>
              <a:rPr lang="en-US" altLang="zh-CN" sz="2800">
                <a:solidFill>
                  <a:schemeClr val="accent1">
                    <a:lumMod val="10000"/>
                  </a:schemeClr>
                </a:solidFill>
                <a:sym typeface="+mn-ea"/>
              </a:rPr>
              <a:t>=</a:t>
            </a:r>
            <a:r>
              <a:rPr lang="zh-CN" altLang="en-US" sz="2800">
                <a:solidFill>
                  <a:schemeClr val="accent1">
                    <a:lumMod val="10000"/>
                  </a:schemeClr>
                </a:solidFill>
                <a:sym typeface="+mn-ea"/>
              </a:rPr>
              <a:t>下星期；上个星期</a:t>
            </a:r>
            <a:r>
              <a:rPr lang="en-US" altLang="zh-CN" sz="2800">
                <a:solidFill>
                  <a:schemeClr val="accent1">
                    <a:lumMod val="10000"/>
                  </a:schemeClr>
                </a:solidFill>
                <a:sym typeface="+mn-ea"/>
              </a:rPr>
              <a:t>=</a:t>
            </a:r>
            <a:r>
              <a:rPr lang="zh-CN" altLang="en-US" sz="2800">
                <a:solidFill>
                  <a:schemeClr val="accent1">
                    <a:lumMod val="10000"/>
                  </a:schemeClr>
                </a:solidFill>
                <a:sym typeface="+mn-ea"/>
              </a:rPr>
              <a:t>上星期</a:t>
            </a:r>
            <a:r>
              <a:rPr lang="en-US" altLang="zh-CN" sz="2800">
                <a:solidFill>
                  <a:schemeClr val="accent1">
                    <a:lumMod val="10000"/>
                  </a:schemeClr>
                </a:solidFill>
                <a:sym typeface="+mn-ea"/>
              </a:rPr>
              <a:t>. “Last/next month” is </a:t>
            </a:r>
            <a:r>
              <a:rPr lang="zh-CN" altLang="en-US" sz="2800">
                <a:solidFill>
                  <a:schemeClr val="accent1">
                    <a:lumMod val="10000"/>
                  </a:schemeClr>
                </a:solidFill>
                <a:sym typeface="+mn-ea"/>
              </a:rPr>
              <a:t>上个月</a:t>
            </a:r>
            <a:r>
              <a:rPr lang="en-US" altLang="zh-CN" sz="2800">
                <a:solidFill>
                  <a:schemeClr val="accent1">
                    <a:lumMod val="10000"/>
                  </a:schemeClr>
                </a:solidFill>
                <a:sym typeface="+mn-ea"/>
              </a:rPr>
              <a:t>/</a:t>
            </a:r>
            <a:r>
              <a:rPr lang="zh-CN" altLang="en-US" sz="2800">
                <a:solidFill>
                  <a:schemeClr val="accent1">
                    <a:lumMod val="10000"/>
                  </a:schemeClr>
                </a:solidFill>
                <a:sym typeface="+mn-ea"/>
              </a:rPr>
              <a:t>下个月</a:t>
            </a:r>
            <a:r>
              <a:rPr lang="en-US" altLang="zh-CN" sz="2800">
                <a:solidFill>
                  <a:schemeClr val="accent1">
                    <a:lumMod val="10000"/>
                  </a:schemeClr>
                </a:solidFill>
                <a:sym typeface="+mn-ea"/>
              </a:rPr>
              <a:t>(</a:t>
            </a:r>
            <a:r>
              <a:rPr lang="en-US" altLang="zh-CN" sz="2800">
                <a:solidFill>
                  <a:schemeClr val="accent1">
                    <a:lumMod val="10000"/>
                  </a:schemeClr>
                </a:solidFill>
                <a:sym typeface="+mn-ea"/>
              </a:rPr>
              <a:t>shàng ge yuè/xià ge yuè</a:t>
            </a:r>
            <a:r>
              <a:rPr lang="en-US" altLang="zh-CN" sz="2800">
                <a:solidFill>
                  <a:schemeClr val="accent1">
                    <a:lumMod val="10000"/>
                  </a:schemeClr>
                </a:solidFill>
                <a:sym typeface="+mn-ea"/>
              </a:rPr>
              <a:t>).However, we </a:t>
            </a:r>
            <a:r>
              <a:rPr lang="en-US" altLang="zh-CN" sz="2800">
                <a:solidFill>
                  <a:srgbClr val="FF0000"/>
                </a:solidFill>
                <a:sym typeface="+mn-ea"/>
              </a:rPr>
              <a:t>don`t say “</a:t>
            </a:r>
            <a:r>
              <a:rPr lang="zh-CN" altLang="en-US" sz="2800">
                <a:solidFill>
                  <a:srgbClr val="FF0000"/>
                </a:solidFill>
                <a:sym typeface="+mn-ea"/>
              </a:rPr>
              <a:t>上月</a:t>
            </a:r>
            <a:r>
              <a:rPr lang="en-US" altLang="zh-CN" sz="2800">
                <a:solidFill>
                  <a:srgbClr val="FF0000"/>
                </a:solidFill>
                <a:sym typeface="+mn-ea"/>
              </a:rPr>
              <a:t>/</a:t>
            </a:r>
            <a:r>
              <a:rPr lang="zh-CN" altLang="en-US" sz="2800">
                <a:solidFill>
                  <a:srgbClr val="FF0000"/>
                </a:solidFill>
                <a:sym typeface="+mn-ea"/>
              </a:rPr>
              <a:t>下月</a:t>
            </a:r>
            <a:r>
              <a:rPr lang="en-US" altLang="zh-CN" sz="2800">
                <a:solidFill>
                  <a:srgbClr val="FF0000"/>
                </a:solidFill>
                <a:sym typeface="+mn-ea"/>
              </a:rPr>
              <a:t>”</a:t>
            </a:r>
            <a:endParaRPr lang="en-US" altLang="zh-CN" sz="2800">
              <a:solidFill>
                <a:srgbClr val="FF0000"/>
              </a:solidFill>
            </a:endParaRPr>
          </a:p>
          <a:p>
            <a:r>
              <a:rPr lang="en-US" altLang="zh-CN" sz="2800">
                <a:solidFill>
                  <a:schemeClr val="accent1">
                    <a:lumMod val="10000"/>
                  </a:schemeClr>
                </a:solidFill>
                <a:sym typeface="+mn-ea"/>
              </a:rPr>
              <a:t>To help you remember, envision a calendar. Next week/month is below(</a:t>
            </a:r>
            <a:r>
              <a:rPr lang="zh-CN" altLang="en-US" sz="2800">
                <a:solidFill>
                  <a:schemeClr val="accent1">
                    <a:lumMod val="10000"/>
                  </a:schemeClr>
                </a:solidFill>
                <a:sym typeface="+mn-ea"/>
              </a:rPr>
              <a:t>下</a:t>
            </a:r>
            <a:r>
              <a:rPr lang="en-US" altLang="zh-CN" sz="2800">
                <a:solidFill>
                  <a:schemeClr val="accent1">
                    <a:lumMod val="10000"/>
                  </a:schemeClr>
                </a:solidFill>
                <a:sym typeface="+mn-ea"/>
              </a:rPr>
              <a:t>,</a:t>
            </a:r>
            <a:r>
              <a:rPr lang="zh-CN" altLang="en-US" sz="2800">
                <a:solidFill>
                  <a:schemeClr val="accent1">
                    <a:lumMod val="10000"/>
                  </a:schemeClr>
                </a:solidFill>
                <a:sym typeface="+mn-ea"/>
              </a:rPr>
              <a:t>xià</a:t>
            </a:r>
            <a:r>
              <a:rPr lang="en-US" altLang="zh-CN" sz="2800">
                <a:solidFill>
                  <a:schemeClr val="accent1">
                    <a:lumMod val="10000"/>
                  </a:schemeClr>
                </a:solidFill>
                <a:sym typeface="+mn-ea"/>
              </a:rPr>
              <a:t>) this week/month; last week/month is above (</a:t>
            </a:r>
            <a:r>
              <a:rPr lang="zh-CN" altLang="en-US" sz="2800">
                <a:solidFill>
                  <a:schemeClr val="accent1">
                    <a:lumMod val="10000"/>
                  </a:schemeClr>
                </a:solidFill>
                <a:sym typeface="+mn-ea"/>
              </a:rPr>
              <a:t>上</a:t>
            </a:r>
            <a:r>
              <a:rPr lang="en-US" altLang="zh-CN" sz="2800">
                <a:solidFill>
                  <a:schemeClr val="accent1">
                    <a:lumMod val="10000"/>
                  </a:schemeClr>
                </a:solidFill>
                <a:sym typeface="+mn-ea"/>
              </a:rPr>
              <a:t>,shàng)</a:t>
            </a:r>
            <a:endParaRPr lang="en-US" altLang="zh-CN" sz="2800">
              <a:solidFill>
                <a:schemeClr val="accent1">
                  <a:lumMod val="10000"/>
                </a:schemeClr>
              </a:solidFill>
            </a:endParaRPr>
          </a:p>
          <a:p>
            <a:r>
              <a:rPr lang="en-US" altLang="zh-CN" sz="2800">
                <a:solidFill>
                  <a:schemeClr val="accent1">
                    <a:lumMod val="10000"/>
                  </a:schemeClr>
                </a:solidFill>
                <a:sym typeface="+mn-ea"/>
              </a:rPr>
              <a:t>this week/month.</a:t>
            </a:r>
            <a:endParaRPr lang="en-US" altLang="zh-CN" sz="2800">
              <a:solidFill>
                <a:schemeClr val="accent1">
                  <a:lumMod val="10000"/>
                </a:schemeClr>
              </a:solidFill>
            </a:endParaRPr>
          </a:p>
          <a:p>
            <a:endParaRPr lang="zh-CN" altLang="en-US" sz="280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flipV="1">
            <a:off x="191563" y="191083"/>
            <a:ext cx="11808873" cy="6475834"/>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a:solidFill>
                <a:srgbClr val="75592A"/>
              </a:solidFill>
              <a:latin typeface="微软雅黑" panose="020B0503020204020204" charset="-122"/>
              <a:ea typeface="微软雅黑" panose="020B0503020204020204" charset="-122"/>
            </a:endParaRPr>
          </a:p>
        </p:txBody>
      </p:sp>
      <p:sp>
        <p:nvSpPr>
          <p:cNvPr id="11" name="文本框 10"/>
          <p:cNvSpPr txBox="1"/>
          <p:nvPr/>
        </p:nvSpPr>
        <p:spPr>
          <a:xfrm>
            <a:off x="3830511" y="2552541"/>
            <a:ext cx="511810" cy="807720"/>
          </a:xfrm>
          <a:prstGeom prst="rect">
            <a:avLst/>
          </a:prstGeom>
          <a:noFill/>
          <a:ln>
            <a:noFill/>
          </a:ln>
        </p:spPr>
        <p:txBody>
          <a:bodyPr wrap="none" rtlCol="0">
            <a:spAutoFit/>
          </a:bodyPr>
          <a:lstStyle/>
          <a:p>
            <a:r>
              <a:rPr lang="en-US" altLang="zh-CN" sz="4655" dirty="0" smtClean="0">
                <a:solidFill>
                  <a:schemeClr val="bg1"/>
                </a:solidFill>
                <a:latin typeface=".黑体-韩语" panose="02000000000000000000" pitchFamily="2" charset="2"/>
                <a:ea typeface=".黑体-韩语" panose="02000000000000000000" pitchFamily="2" charset="2"/>
                <a:cs typeface=".黑体-韩语" panose="02000000000000000000" pitchFamily="2" charset="2"/>
              </a:rPr>
              <a:t>1</a:t>
            </a:r>
            <a:endParaRPr lang="zh-CN" altLang="en-US" sz="4655" dirty="0" smtClean="0">
              <a:solidFill>
                <a:schemeClr val="bg1"/>
              </a:solidFill>
              <a:latin typeface=".黑体-韩语" panose="02000000000000000000" pitchFamily="2" charset="2"/>
              <a:ea typeface=".黑体-韩语" panose="02000000000000000000" pitchFamily="2" charset="2"/>
              <a:cs typeface=".黑体-韩语" panose="02000000000000000000" pitchFamily="2" charset="2"/>
            </a:endParaRPr>
          </a:p>
        </p:txBody>
      </p:sp>
      <p:sp>
        <p:nvSpPr>
          <p:cNvPr id="3" name="文本框 2"/>
          <p:cNvSpPr txBox="1"/>
          <p:nvPr/>
        </p:nvSpPr>
        <p:spPr>
          <a:xfrm>
            <a:off x="617495" y="277356"/>
            <a:ext cx="10546466" cy="676910"/>
          </a:xfrm>
          <a:prstGeom prst="rect">
            <a:avLst/>
          </a:prstGeom>
          <a:noFill/>
        </p:spPr>
        <p:txBody>
          <a:bodyPr wrap="square" rtlCol="0">
            <a:spAutoFit/>
          </a:bodyPr>
          <a:p>
            <a:r>
              <a:rPr lang="en-US" altLang="zh-CN" sz="3810">
                <a:solidFill>
                  <a:schemeClr val="accent1">
                    <a:lumMod val="10000"/>
                  </a:schemeClr>
                </a:solidFill>
              </a:rPr>
              <a:t> Time Expressions Involving Month and Week</a:t>
            </a:r>
            <a:endParaRPr lang="en-US" altLang="zh-CN" sz="3810">
              <a:solidFill>
                <a:schemeClr val="accent1">
                  <a:lumMod val="10000"/>
                </a:schemeClr>
              </a:solidFill>
            </a:endParaRPr>
          </a:p>
        </p:txBody>
      </p:sp>
      <p:graphicFrame>
        <p:nvGraphicFramePr>
          <p:cNvPr id="6" name="表格 5"/>
          <p:cNvGraphicFramePr/>
          <p:nvPr>
            <p:custDataLst>
              <p:tags r:id="rId1"/>
            </p:custDataLst>
          </p:nvPr>
        </p:nvGraphicFramePr>
        <p:xfrm>
          <a:off x="617495" y="1254329"/>
          <a:ext cx="11179175" cy="5344795"/>
        </p:xfrm>
        <a:graphic>
          <a:graphicData uri="http://schemas.openxmlformats.org/drawingml/2006/table">
            <a:tbl>
              <a:tblPr firstRow="1" bandRow="1">
                <a:tableStyleId>{5C22544A-7EE6-4342-B048-85BDC9FD1C3A}</a:tableStyleId>
              </a:tblPr>
              <a:tblGrid>
                <a:gridCol w="2150110"/>
                <a:gridCol w="3420110"/>
                <a:gridCol w="2332990"/>
                <a:gridCol w="3275965"/>
              </a:tblGrid>
              <a:tr h="1256665">
                <a:tc>
                  <a:txBody>
                    <a:bodyPr/>
                    <a:p>
                      <a:pPr>
                        <a:lnSpc>
                          <a:spcPct val="120000"/>
                        </a:lnSpc>
                        <a:buNone/>
                      </a:pPr>
                      <a:r>
                        <a:rPr lang="en-US" altLang="zh-CN" sz="3385" b="0">
                          <a:solidFill>
                            <a:schemeClr val="bg2">
                              <a:lumMod val="10000"/>
                            </a:schemeClr>
                          </a:solidFill>
                        </a:rPr>
                        <a:t> </a:t>
                      </a:r>
                      <a:r>
                        <a:rPr lang="zh-CN" altLang="en-US" sz="3385" b="0">
                          <a:solidFill>
                            <a:schemeClr val="bg2">
                              <a:lumMod val="10000"/>
                            </a:schemeClr>
                          </a:solidFill>
                        </a:rPr>
                        <a:t>上上个月</a:t>
                      </a:r>
                      <a:endParaRPr lang="zh-CN" altLang="en-US" sz="3385" b="0">
                        <a:solidFill>
                          <a:schemeClr val="bg2">
                            <a:lumMod val="10000"/>
                          </a:schemeClr>
                        </a:solidFill>
                      </a:endParaRPr>
                    </a:p>
                  </a:txBody>
                  <a:tcPr marL="96756" marR="96756" marT="48378" marB="48378">
                    <a:lnL>
                      <a:noFill/>
                    </a:lnL>
                    <a:lnR>
                      <a:noFill/>
                    </a:lnR>
                    <a:lnT>
                      <a:noFill/>
                    </a:lnT>
                    <a:lnB>
                      <a:noFill/>
                    </a:lnB>
                    <a:lnTlToBr>
                      <a:noFill/>
                    </a:lnTlToBr>
                    <a:lnBlToTr>
                      <a:noFill/>
                    </a:lnBlToTr>
                  </a:tcPr>
                </a:tc>
                <a:tc>
                  <a:txBody>
                    <a:bodyPr/>
                    <a:p>
                      <a:pPr algn="l">
                        <a:lnSpc>
                          <a:spcPct val="100000"/>
                        </a:lnSpc>
                        <a:buNone/>
                      </a:pPr>
                      <a:r>
                        <a:rPr lang="en-US" altLang="zh-CN" sz="2540" b="0">
                          <a:solidFill>
                            <a:schemeClr val="bg2">
                              <a:lumMod val="10000"/>
                            </a:schemeClr>
                          </a:solidFill>
                        </a:rPr>
                        <a:t>shàng </a:t>
                      </a:r>
                      <a:r>
                        <a:rPr lang="en-US" altLang="zh-CN" sz="2540" b="0">
                          <a:solidFill>
                            <a:schemeClr val="bg2">
                              <a:lumMod val="10000"/>
                            </a:schemeClr>
                          </a:solidFill>
                          <a:sym typeface="+mn-ea"/>
                        </a:rPr>
                        <a:t>shàng </a:t>
                      </a:r>
                      <a:r>
                        <a:rPr lang="en-US" altLang="zh-CN" sz="2540" b="0">
                          <a:solidFill>
                            <a:schemeClr val="bg2">
                              <a:lumMod val="10000"/>
                            </a:schemeClr>
                          </a:solidFill>
                        </a:rPr>
                        <a:t>ge yuè </a:t>
                      </a:r>
                      <a:endParaRPr lang="en-US" altLang="zh-CN" sz="2540" b="0">
                        <a:solidFill>
                          <a:schemeClr val="bg2">
                            <a:lumMod val="10000"/>
                          </a:schemeClr>
                        </a:solidFill>
                      </a:endParaRPr>
                    </a:p>
                    <a:p>
                      <a:pPr algn="l">
                        <a:lnSpc>
                          <a:spcPct val="100000"/>
                        </a:lnSpc>
                        <a:buNone/>
                      </a:pPr>
                      <a:r>
                        <a:rPr lang="en-US" altLang="zh-CN" sz="2540" b="0">
                          <a:solidFill>
                            <a:schemeClr val="bg2">
                              <a:lumMod val="10000"/>
                            </a:schemeClr>
                          </a:solidFill>
                          <a:sym typeface="+mn-ea"/>
                        </a:rPr>
                        <a:t>the month</a:t>
                      </a:r>
                      <a:r>
                        <a:rPr lang="en-US" altLang="zh-CN" sz="2540">
                          <a:solidFill>
                            <a:schemeClr val="bg2">
                              <a:lumMod val="10000"/>
                            </a:schemeClr>
                          </a:solidFill>
                          <a:sym typeface="+mn-ea"/>
                        </a:rPr>
                        <a:t> </a:t>
                      </a:r>
                      <a:r>
                        <a:rPr lang="en-US" altLang="zh-CN" sz="2540" b="0">
                          <a:solidFill>
                            <a:schemeClr val="bg2">
                              <a:lumMod val="10000"/>
                            </a:schemeClr>
                          </a:solidFill>
                          <a:sym typeface="+mn-ea"/>
                        </a:rPr>
                        <a:t>before last</a:t>
                      </a:r>
                      <a:endParaRPr lang="en-US" altLang="zh-CN" sz="2540" b="0">
                        <a:solidFill>
                          <a:schemeClr val="bg2">
                            <a:lumMod val="10000"/>
                          </a:schemeClr>
                        </a:solidFill>
                        <a:sym typeface="+mn-ea"/>
                      </a:endParaRPr>
                    </a:p>
                  </a:txBody>
                  <a:tcPr marL="96756" marR="96756" marT="48378" marB="48378">
                    <a:lnL>
                      <a:noFill/>
                    </a:lnL>
                    <a:lnR w="12700">
                      <a:solidFill>
                        <a:schemeClr val="tx1"/>
                      </a:solidFill>
                      <a:prstDash val="solid"/>
                    </a:lnR>
                    <a:lnT>
                      <a:noFill/>
                    </a:lnT>
                    <a:lnB>
                      <a:noFill/>
                    </a:lnB>
                    <a:lnTlToBr>
                      <a:noFill/>
                    </a:lnTlToBr>
                    <a:lnBlToTr>
                      <a:noFill/>
                    </a:lnBlToTr>
                  </a:tcPr>
                </a:tc>
                <a:tc>
                  <a:txBody>
                    <a:bodyPr/>
                    <a:p>
                      <a:pPr>
                        <a:lnSpc>
                          <a:spcPct val="120000"/>
                        </a:lnSpc>
                        <a:buNone/>
                      </a:pPr>
                      <a:r>
                        <a:rPr lang="zh-CN" altLang="en-US" sz="2965" b="0">
                          <a:solidFill>
                            <a:schemeClr val="bg2">
                              <a:lumMod val="10000"/>
                            </a:schemeClr>
                          </a:solidFill>
                        </a:rPr>
                        <a:t>上上</a:t>
                      </a:r>
                      <a:r>
                        <a:rPr lang="en-US" altLang="zh-CN" sz="2965" b="0">
                          <a:solidFill>
                            <a:schemeClr val="bg2">
                              <a:lumMod val="10000"/>
                            </a:schemeClr>
                          </a:solidFill>
                        </a:rPr>
                        <a:t>(</a:t>
                      </a:r>
                      <a:r>
                        <a:rPr lang="zh-CN" altLang="en-US" sz="2965" b="0">
                          <a:solidFill>
                            <a:schemeClr val="bg2">
                              <a:lumMod val="10000"/>
                            </a:schemeClr>
                          </a:solidFill>
                        </a:rPr>
                        <a:t>个</a:t>
                      </a:r>
                      <a:r>
                        <a:rPr lang="en-US" altLang="zh-CN" sz="2965" b="0">
                          <a:solidFill>
                            <a:schemeClr val="bg2">
                              <a:lumMod val="10000"/>
                            </a:schemeClr>
                          </a:solidFill>
                        </a:rPr>
                        <a:t>)</a:t>
                      </a:r>
                      <a:r>
                        <a:rPr lang="zh-CN" altLang="en-US" sz="2965" b="0">
                          <a:solidFill>
                            <a:schemeClr val="bg2">
                              <a:lumMod val="10000"/>
                            </a:schemeClr>
                          </a:solidFill>
                        </a:rPr>
                        <a:t>星期</a:t>
                      </a:r>
                      <a:endParaRPr lang="zh-CN" altLang="en-US" sz="2965" b="0">
                        <a:solidFill>
                          <a:schemeClr val="bg2">
                            <a:lumMod val="10000"/>
                          </a:schemeClr>
                        </a:solidFill>
                      </a:endParaRPr>
                    </a:p>
                  </a:txBody>
                  <a:tcPr marL="96756" marR="96756" marT="48378" marB="48378">
                    <a:lnL w="12700">
                      <a:solidFill>
                        <a:schemeClr val="tx1"/>
                      </a:solidFill>
                      <a:prstDash val="solid"/>
                    </a:lnL>
                    <a:lnR>
                      <a:noFill/>
                    </a:lnR>
                    <a:lnT>
                      <a:noFill/>
                    </a:lnT>
                    <a:lnB>
                      <a:noFill/>
                    </a:lnB>
                    <a:lnTlToBr>
                      <a:noFill/>
                    </a:lnTlToBr>
                    <a:lnBlToTr>
                      <a:noFill/>
                    </a:lnBlToTr>
                  </a:tcPr>
                </a:tc>
                <a:tc>
                  <a:txBody>
                    <a:bodyPr/>
                    <a:p>
                      <a:pPr>
                        <a:buNone/>
                      </a:pPr>
                      <a:r>
                        <a:rPr lang="en-US" altLang="zh-CN" sz="2540" b="0">
                          <a:solidFill>
                            <a:schemeClr val="bg2">
                              <a:lumMod val="10000"/>
                            </a:schemeClr>
                          </a:solidFill>
                          <a:sym typeface="+mn-ea"/>
                        </a:rPr>
                        <a:t>shàng shàng(ge)</a:t>
                      </a:r>
                      <a:r>
                        <a:rPr lang="zh-CN" altLang="en-US" sz="2540" b="0">
                          <a:solidFill>
                            <a:schemeClr val="bg2">
                              <a:lumMod val="10000"/>
                            </a:schemeClr>
                          </a:solidFill>
                        </a:rPr>
                        <a:t> xīng qī </a:t>
                      </a:r>
                      <a:endParaRPr lang="zh-CN" altLang="en-US" sz="2540" b="0">
                        <a:solidFill>
                          <a:schemeClr val="bg2">
                            <a:lumMod val="10000"/>
                          </a:schemeClr>
                        </a:solidFill>
                      </a:endParaRPr>
                    </a:p>
                    <a:p>
                      <a:pPr>
                        <a:buNone/>
                      </a:pPr>
                      <a:r>
                        <a:rPr lang="en-US" altLang="zh-CN" sz="2540" b="0">
                          <a:solidFill>
                            <a:schemeClr val="bg2">
                              <a:lumMod val="10000"/>
                            </a:schemeClr>
                          </a:solidFill>
                          <a:sym typeface="+mn-ea"/>
                        </a:rPr>
                        <a:t>the week before last</a:t>
                      </a:r>
                      <a:endParaRPr lang="en-US" altLang="zh-CN" sz="2540" b="0">
                        <a:solidFill>
                          <a:schemeClr val="bg2">
                            <a:lumMod val="10000"/>
                          </a:schemeClr>
                        </a:solidFill>
                        <a:sym typeface="+mn-ea"/>
                      </a:endParaRPr>
                    </a:p>
                  </a:txBody>
                  <a:tcPr marL="96756" marR="96756" marT="48378" marB="48378">
                    <a:lnL>
                      <a:noFill/>
                    </a:lnL>
                    <a:lnR>
                      <a:noFill/>
                    </a:lnR>
                    <a:lnT>
                      <a:noFill/>
                    </a:lnT>
                    <a:lnB>
                      <a:noFill/>
                    </a:lnB>
                    <a:lnTlToBr>
                      <a:noFill/>
                    </a:lnTlToBr>
                    <a:lnBlToTr>
                      <a:noFill/>
                    </a:lnBlToTr>
                  </a:tcPr>
                </a:tc>
              </a:tr>
              <a:tr h="1136650">
                <a:tc>
                  <a:txBody>
                    <a:bodyPr/>
                    <a:p>
                      <a:pPr>
                        <a:lnSpc>
                          <a:spcPct val="140000"/>
                        </a:lnSpc>
                        <a:buNone/>
                      </a:pPr>
                      <a:r>
                        <a:rPr lang="en-US" altLang="zh-CN" sz="3385">
                          <a:solidFill>
                            <a:schemeClr val="bg2">
                              <a:lumMod val="10000"/>
                            </a:schemeClr>
                          </a:solidFill>
                        </a:rPr>
                        <a:t>  </a:t>
                      </a:r>
                      <a:r>
                        <a:rPr lang="zh-CN" altLang="en-US" sz="3385">
                          <a:solidFill>
                            <a:schemeClr val="bg2">
                              <a:lumMod val="10000"/>
                            </a:schemeClr>
                          </a:solidFill>
                        </a:rPr>
                        <a:t>上个月</a:t>
                      </a:r>
                      <a:endParaRPr lang="zh-CN" altLang="en-US" sz="3385">
                        <a:solidFill>
                          <a:schemeClr val="bg2">
                            <a:lumMod val="10000"/>
                          </a:schemeClr>
                        </a:solidFill>
                      </a:endParaRPr>
                    </a:p>
                  </a:txBody>
                  <a:tcPr marL="96756" marR="96756" marT="48378" marB="48378">
                    <a:lnL>
                      <a:noFill/>
                    </a:lnL>
                    <a:lnR>
                      <a:noFill/>
                    </a:lnR>
                    <a:lnT>
                      <a:noFill/>
                    </a:lnT>
                    <a:lnB>
                      <a:noFill/>
                    </a:lnB>
                    <a:lnTlToBr>
                      <a:noFill/>
                    </a:lnTlToBr>
                    <a:lnBlToTr>
                      <a:noFill/>
                    </a:lnBlToTr>
                  </a:tcPr>
                </a:tc>
                <a:tc>
                  <a:txBody>
                    <a:bodyPr/>
                    <a:p>
                      <a:pPr>
                        <a:buNone/>
                      </a:pPr>
                      <a:r>
                        <a:rPr lang="en-US" altLang="zh-CN" sz="2540">
                          <a:solidFill>
                            <a:schemeClr val="bg2">
                              <a:lumMod val="10000"/>
                            </a:schemeClr>
                          </a:solidFill>
                          <a:sym typeface="+mn-ea"/>
                        </a:rPr>
                        <a:t>shàng ge yuè</a:t>
                      </a:r>
                      <a:endParaRPr lang="en-US" altLang="zh-CN" sz="2540">
                        <a:solidFill>
                          <a:schemeClr val="bg2">
                            <a:lumMod val="10000"/>
                          </a:schemeClr>
                        </a:solidFill>
                        <a:sym typeface="+mn-ea"/>
                      </a:endParaRPr>
                    </a:p>
                    <a:p>
                      <a:pPr>
                        <a:buNone/>
                      </a:pPr>
                      <a:r>
                        <a:rPr lang="en-US" altLang="zh-CN" sz="2540">
                          <a:solidFill>
                            <a:schemeClr val="bg2">
                              <a:lumMod val="10000"/>
                            </a:schemeClr>
                          </a:solidFill>
                          <a:sym typeface="+mn-ea"/>
                        </a:rPr>
                        <a:t>last month</a:t>
                      </a:r>
                      <a:endParaRPr lang="en-US" altLang="zh-CN" sz="2540">
                        <a:solidFill>
                          <a:schemeClr val="bg2">
                            <a:lumMod val="10000"/>
                          </a:schemeClr>
                        </a:solidFill>
                        <a:sym typeface="+mn-ea"/>
                      </a:endParaRPr>
                    </a:p>
                  </a:txBody>
                  <a:tcPr marL="96756" marR="96756" marT="48378" marB="48378">
                    <a:lnL>
                      <a:noFill/>
                    </a:lnL>
                    <a:lnR w="12700">
                      <a:solidFill>
                        <a:schemeClr val="tx1"/>
                      </a:solidFill>
                      <a:prstDash val="solid"/>
                    </a:lnR>
                    <a:lnT>
                      <a:noFill/>
                    </a:lnT>
                    <a:lnB>
                      <a:noFill/>
                    </a:lnB>
                    <a:lnTlToBr>
                      <a:noFill/>
                    </a:lnTlToBr>
                    <a:lnBlToTr>
                      <a:noFill/>
                    </a:lnBlToTr>
                  </a:tcPr>
                </a:tc>
                <a:tc>
                  <a:txBody>
                    <a:bodyPr/>
                    <a:p>
                      <a:pPr>
                        <a:lnSpc>
                          <a:spcPct val="130000"/>
                        </a:lnSpc>
                        <a:buNone/>
                      </a:pPr>
                      <a:r>
                        <a:rPr lang="zh-CN" altLang="en-US" sz="2965">
                          <a:solidFill>
                            <a:schemeClr val="bg2">
                              <a:lumMod val="10000"/>
                            </a:schemeClr>
                          </a:solidFill>
                          <a:sym typeface="+mn-ea"/>
                        </a:rPr>
                        <a:t>上</a:t>
                      </a:r>
                      <a:r>
                        <a:rPr lang="en-US" altLang="zh-CN" sz="2965">
                          <a:solidFill>
                            <a:schemeClr val="bg2">
                              <a:lumMod val="10000"/>
                            </a:schemeClr>
                          </a:solidFill>
                          <a:sym typeface="+mn-ea"/>
                        </a:rPr>
                        <a:t>(</a:t>
                      </a:r>
                      <a:r>
                        <a:rPr lang="zh-CN" altLang="en-US" sz="2965">
                          <a:solidFill>
                            <a:schemeClr val="bg2">
                              <a:lumMod val="10000"/>
                            </a:schemeClr>
                          </a:solidFill>
                          <a:sym typeface="+mn-ea"/>
                        </a:rPr>
                        <a:t>个</a:t>
                      </a:r>
                      <a:r>
                        <a:rPr lang="en-US" altLang="zh-CN" sz="2965">
                          <a:solidFill>
                            <a:schemeClr val="bg2">
                              <a:lumMod val="10000"/>
                            </a:schemeClr>
                          </a:solidFill>
                          <a:sym typeface="+mn-ea"/>
                        </a:rPr>
                        <a:t>)</a:t>
                      </a:r>
                      <a:r>
                        <a:rPr lang="zh-CN" altLang="en-US" sz="2965">
                          <a:solidFill>
                            <a:schemeClr val="bg2">
                              <a:lumMod val="10000"/>
                            </a:schemeClr>
                          </a:solidFill>
                          <a:sym typeface="+mn-ea"/>
                        </a:rPr>
                        <a:t>星期</a:t>
                      </a:r>
                      <a:r>
                        <a:rPr lang="en-US" altLang="zh-CN" sz="2965">
                          <a:solidFill>
                            <a:schemeClr val="bg2">
                              <a:lumMod val="10000"/>
                            </a:schemeClr>
                          </a:solidFill>
                          <a:sym typeface="+mn-ea"/>
                        </a:rPr>
                        <a:t> </a:t>
                      </a:r>
                      <a:endParaRPr lang="zh-CN" altLang="en-US" sz="2965">
                        <a:solidFill>
                          <a:schemeClr val="bg2">
                            <a:lumMod val="10000"/>
                          </a:schemeClr>
                        </a:solidFill>
                        <a:sym typeface="+mn-ea"/>
                      </a:endParaRPr>
                    </a:p>
                    <a:p>
                      <a:pPr>
                        <a:buNone/>
                      </a:pPr>
                      <a:endParaRPr lang="zh-CN" altLang="en-US" sz="2965">
                        <a:solidFill>
                          <a:schemeClr val="bg2">
                            <a:lumMod val="10000"/>
                          </a:schemeClr>
                        </a:solidFill>
                        <a:sym typeface="+mn-ea"/>
                      </a:endParaRPr>
                    </a:p>
                  </a:txBody>
                  <a:tcPr marL="96756" marR="96756" marT="48378" marB="48378">
                    <a:lnL w="12700">
                      <a:solidFill>
                        <a:schemeClr val="tx1"/>
                      </a:solidFill>
                      <a:prstDash val="solid"/>
                    </a:lnL>
                    <a:lnR>
                      <a:noFill/>
                    </a:lnR>
                    <a:lnT>
                      <a:noFill/>
                    </a:lnT>
                    <a:lnB>
                      <a:noFill/>
                    </a:lnB>
                    <a:lnTlToBr>
                      <a:noFill/>
                    </a:lnTlToBr>
                    <a:lnBlToTr>
                      <a:noFill/>
                    </a:lnBlToTr>
                  </a:tcPr>
                </a:tc>
                <a:tc>
                  <a:txBody>
                    <a:bodyPr/>
                    <a:p>
                      <a:pPr>
                        <a:buNone/>
                      </a:pPr>
                      <a:r>
                        <a:rPr lang="en-US" altLang="zh-CN" sz="2540" b="0">
                          <a:solidFill>
                            <a:schemeClr val="bg2">
                              <a:lumMod val="10000"/>
                            </a:schemeClr>
                          </a:solidFill>
                          <a:sym typeface="+mn-ea"/>
                        </a:rPr>
                        <a:t>shàng (ge)xīng qī </a:t>
                      </a:r>
                      <a:endParaRPr lang="en-US" altLang="zh-CN" sz="2540" b="0">
                        <a:solidFill>
                          <a:schemeClr val="bg2">
                            <a:lumMod val="10000"/>
                          </a:schemeClr>
                        </a:solidFill>
                        <a:sym typeface="+mn-ea"/>
                      </a:endParaRPr>
                    </a:p>
                    <a:p>
                      <a:pPr>
                        <a:buNone/>
                      </a:pPr>
                      <a:r>
                        <a:rPr lang="en-US" altLang="zh-CN" sz="2540" b="0">
                          <a:solidFill>
                            <a:schemeClr val="bg2">
                              <a:lumMod val="10000"/>
                            </a:schemeClr>
                          </a:solidFill>
                          <a:sym typeface="+mn-ea"/>
                        </a:rPr>
                        <a:t>last week</a:t>
                      </a:r>
                      <a:endParaRPr lang="en-US" altLang="zh-CN" sz="2540" b="0">
                        <a:solidFill>
                          <a:schemeClr val="bg2">
                            <a:lumMod val="10000"/>
                          </a:schemeClr>
                        </a:solidFill>
                        <a:sym typeface="+mn-ea"/>
                      </a:endParaRPr>
                    </a:p>
                  </a:txBody>
                  <a:tcPr marL="96756" marR="96756" marT="48378" marB="48378">
                    <a:lnL>
                      <a:noFill/>
                    </a:lnL>
                    <a:lnR>
                      <a:noFill/>
                    </a:lnR>
                    <a:lnT>
                      <a:noFill/>
                    </a:lnT>
                    <a:lnB>
                      <a:noFill/>
                    </a:lnB>
                    <a:lnTlToBr>
                      <a:noFill/>
                    </a:lnTlToBr>
                    <a:lnBlToTr>
                      <a:noFill/>
                    </a:lnBlToTr>
                  </a:tcPr>
                </a:tc>
              </a:tr>
              <a:tr h="869950">
                <a:tc>
                  <a:txBody>
                    <a:bodyPr/>
                    <a:p>
                      <a:pPr>
                        <a:lnSpc>
                          <a:spcPct val="120000"/>
                        </a:lnSpc>
                        <a:buNone/>
                      </a:pPr>
                      <a:r>
                        <a:rPr lang="en-US" altLang="zh-CN" sz="3385">
                          <a:solidFill>
                            <a:schemeClr val="bg2">
                              <a:lumMod val="10000"/>
                            </a:schemeClr>
                          </a:solidFill>
                        </a:rPr>
                        <a:t>  </a:t>
                      </a:r>
                      <a:r>
                        <a:rPr lang="zh-CN" altLang="en-US" sz="3385">
                          <a:solidFill>
                            <a:schemeClr val="bg2">
                              <a:lumMod val="10000"/>
                            </a:schemeClr>
                          </a:solidFill>
                        </a:rPr>
                        <a:t>这个月</a:t>
                      </a:r>
                      <a:endParaRPr lang="zh-CN" altLang="en-US" sz="3385">
                        <a:solidFill>
                          <a:schemeClr val="bg2">
                            <a:lumMod val="10000"/>
                          </a:schemeClr>
                        </a:solidFill>
                      </a:endParaRPr>
                    </a:p>
                  </a:txBody>
                  <a:tcPr marL="96756" marR="96756" marT="48378" marB="48378">
                    <a:lnL>
                      <a:noFill/>
                    </a:lnL>
                    <a:lnR>
                      <a:noFill/>
                    </a:lnR>
                    <a:lnT>
                      <a:noFill/>
                    </a:lnT>
                    <a:lnB>
                      <a:noFill/>
                    </a:lnB>
                    <a:lnTlToBr>
                      <a:noFill/>
                    </a:lnTlToBr>
                    <a:lnBlToTr>
                      <a:noFill/>
                    </a:lnBlToTr>
                  </a:tcPr>
                </a:tc>
                <a:tc>
                  <a:txBody>
                    <a:bodyPr/>
                    <a:p>
                      <a:pPr>
                        <a:buNone/>
                      </a:pPr>
                      <a:r>
                        <a:rPr lang="en-US" altLang="zh-CN" sz="2540">
                          <a:solidFill>
                            <a:schemeClr val="bg2">
                              <a:lumMod val="10000"/>
                            </a:schemeClr>
                          </a:solidFill>
                          <a:sym typeface="+mn-ea"/>
                        </a:rPr>
                        <a:t>zhè ge yuè</a:t>
                      </a:r>
                      <a:endParaRPr lang="en-US" altLang="zh-CN" sz="2540">
                        <a:solidFill>
                          <a:schemeClr val="bg2">
                            <a:lumMod val="10000"/>
                          </a:schemeClr>
                        </a:solidFill>
                        <a:sym typeface="+mn-ea"/>
                      </a:endParaRPr>
                    </a:p>
                    <a:p>
                      <a:pPr>
                        <a:buNone/>
                      </a:pPr>
                      <a:r>
                        <a:rPr lang="en-US" altLang="zh-CN" sz="2540">
                          <a:solidFill>
                            <a:schemeClr val="bg2">
                              <a:lumMod val="10000"/>
                            </a:schemeClr>
                          </a:solidFill>
                        </a:rPr>
                        <a:t>this month</a:t>
                      </a:r>
                      <a:endParaRPr lang="en-US" altLang="zh-CN" sz="2540">
                        <a:solidFill>
                          <a:schemeClr val="bg2">
                            <a:lumMod val="10000"/>
                          </a:schemeClr>
                        </a:solidFill>
                      </a:endParaRPr>
                    </a:p>
                  </a:txBody>
                  <a:tcPr marL="96756" marR="96756" marT="48378" marB="48378">
                    <a:lnL>
                      <a:noFill/>
                    </a:lnL>
                    <a:lnR w="12700">
                      <a:solidFill>
                        <a:schemeClr val="tx1"/>
                      </a:solidFill>
                      <a:prstDash val="solid"/>
                    </a:lnR>
                    <a:lnT>
                      <a:noFill/>
                    </a:lnT>
                    <a:lnB>
                      <a:noFill/>
                    </a:lnB>
                    <a:lnTlToBr>
                      <a:noFill/>
                    </a:lnTlToBr>
                    <a:lnBlToTr>
                      <a:noFill/>
                    </a:lnBlToTr>
                  </a:tcPr>
                </a:tc>
                <a:tc>
                  <a:txBody>
                    <a:bodyPr/>
                    <a:p>
                      <a:pPr>
                        <a:lnSpc>
                          <a:spcPct val="120000"/>
                        </a:lnSpc>
                        <a:buNone/>
                      </a:pPr>
                      <a:r>
                        <a:rPr lang="zh-CN" altLang="en-US" sz="2965">
                          <a:solidFill>
                            <a:schemeClr val="bg2">
                              <a:lumMod val="10000"/>
                            </a:schemeClr>
                          </a:solidFill>
                        </a:rPr>
                        <a:t>这</a:t>
                      </a:r>
                      <a:r>
                        <a:rPr lang="en-US" altLang="zh-CN" sz="2965">
                          <a:solidFill>
                            <a:schemeClr val="bg2">
                              <a:lumMod val="10000"/>
                            </a:schemeClr>
                          </a:solidFill>
                        </a:rPr>
                        <a:t>(</a:t>
                      </a:r>
                      <a:r>
                        <a:rPr lang="zh-CN" altLang="en-US" sz="2965">
                          <a:solidFill>
                            <a:schemeClr val="bg2">
                              <a:lumMod val="10000"/>
                            </a:schemeClr>
                          </a:solidFill>
                        </a:rPr>
                        <a:t>个</a:t>
                      </a:r>
                      <a:r>
                        <a:rPr lang="en-US" altLang="zh-CN" sz="2965">
                          <a:solidFill>
                            <a:schemeClr val="bg2">
                              <a:lumMod val="10000"/>
                            </a:schemeClr>
                          </a:solidFill>
                        </a:rPr>
                        <a:t>)</a:t>
                      </a:r>
                      <a:r>
                        <a:rPr lang="zh-CN" altLang="en-US" sz="2965">
                          <a:solidFill>
                            <a:schemeClr val="bg2">
                              <a:lumMod val="10000"/>
                            </a:schemeClr>
                          </a:solidFill>
                        </a:rPr>
                        <a:t>星期</a:t>
                      </a:r>
                      <a:endParaRPr lang="zh-CN" altLang="en-US" sz="2965">
                        <a:solidFill>
                          <a:schemeClr val="bg2">
                            <a:lumMod val="10000"/>
                          </a:schemeClr>
                        </a:solidFill>
                      </a:endParaRPr>
                    </a:p>
                  </a:txBody>
                  <a:tcPr marL="96756" marR="96756" marT="48378" marB="48378">
                    <a:lnL w="12700">
                      <a:solidFill>
                        <a:schemeClr val="tx1"/>
                      </a:solidFill>
                      <a:prstDash val="solid"/>
                    </a:lnL>
                    <a:lnR>
                      <a:noFill/>
                    </a:lnR>
                    <a:lnT>
                      <a:noFill/>
                    </a:lnT>
                    <a:lnB>
                      <a:noFill/>
                    </a:lnB>
                    <a:lnTlToBr>
                      <a:noFill/>
                    </a:lnTlToBr>
                    <a:lnBlToTr>
                      <a:noFill/>
                    </a:lnBlToTr>
                  </a:tcPr>
                </a:tc>
                <a:tc>
                  <a:txBody>
                    <a:bodyPr/>
                    <a:p>
                      <a:pPr>
                        <a:buNone/>
                      </a:pPr>
                      <a:r>
                        <a:rPr lang="zh-CN" altLang="en-US" sz="2540" b="0">
                          <a:solidFill>
                            <a:schemeClr val="bg2">
                              <a:lumMod val="10000"/>
                            </a:schemeClr>
                          </a:solidFill>
                        </a:rPr>
                        <a:t>zhè </a:t>
                      </a:r>
                      <a:r>
                        <a:rPr lang="en-US" altLang="zh-CN" sz="2540" b="0">
                          <a:solidFill>
                            <a:schemeClr val="bg2">
                              <a:lumMod val="10000"/>
                            </a:schemeClr>
                          </a:solidFill>
                        </a:rPr>
                        <a:t>(</a:t>
                      </a:r>
                      <a:r>
                        <a:rPr lang="en-US" altLang="zh-CN" sz="2540" b="0">
                          <a:solidFill>
                            <a:schemeClr val="bg2">
                              <a:lumMod val="10000"/>
                            </a:schemeClr>
                          </a:solidFill>
                          <a:sym typeface="+mn-ea"/>
                        </a:rPr>
                        <a:t>ge</a:t>
                      </a:r>
                      <a:r>
                        <a:rPr lang="en-US" altLang="zh-CN" sz="2540" b="0">
                          <a:solidFill>
                            <a:schemeClr val="bg2">
                              <a:lumMod val="10000"/>
                            </a:schemeClr>
                          </a:solidFill>
                        </a:rPr>
                        <a:t>) xīng qī </a:t>
                      </a:r>
                      <a:endParaRPr lang="en-US" altLang="zh-CN" sz="2540" b="0">
                        <a:solidFill>
                          <a:schemeClr val="bg2">
                            <a:lumMod val="10000"/>
                          </a:schemeClr>
                        </a:solidFill>
                      </a:endParaRPr>
                    </a:p>
                    <a:p>
                      <a:pPr>
                        <a:buNone/>
                      </a:pPr>
                      <a:r>
                        <a:rPr lang="en-US" altLang="zh-CN" sz="2540" b="0">
                          <a:solidFill>
                            <a:schemeClr val="bg2">
                              <a:lumMod val="10000"/>
                            </a:schemeClr>
                          </a:solidFill>
                        </a:rPr>
                        <a:t>this week</a:t>
                      </a:r>
                      <a:endParaRPr lang="en-US" altLang="zh-CN" sz="2540" b="0">
                        <a:solidFill>
                          <a:schemeClr val="bg2">
                            <a:lumMod val="10000"/>
                          </a:schemeClr>
                        </a:solidFill>
                      </a:endParaRPr>
                    </a:p>
                  </a:txBody>
                  <a:tcPr marL="96756" marR="96756" marT="48378" marB="48378">
                    <a:lnL>
                      <a:noFill/>
                    </a:lnL>
                    <a:lnR>
                      <a:noFill/>
                    </a:lnR>
                    <a:lnT>
                      <a:noFill/>
                    </a:lnT>
                    <a:lnB>
                      <a:noFill/>
                    </a:lnB>
                    <a:lnTlToBr>
                      <a:noFill/>
                    </a:lnTlToBr>
                    <a:lnBlToTr>
                      <a:noFill/>
                    </a:lnBlToTr>
                  </a:tcPr>
                </a:tc>
              </a:tr>
              <a:tr h="869950">
                <a:tc>
                  <a:txBody>
                    <a:bodyPr/>
                    <a:p>
                      <a:pPr>
                        <a:lnSpc>
                          <a:spcPct val="120000"/>
                        </a:lnSpc>
                        <a:buNone/>
                      </a:pPr>
                      <a:r>
                        <a:rPr lang="en-US" altLang="zh-CN" sz="3385">
                          <a:solidFill>
                            <a:schemeClr val="bg2">
                              <a:lumMod val="10000"/>
                            </a:schemeClr>
                          </a:solidFill>
                        </a:rPr>
                        <a:t>  </a:t>
                      </a:r>
                      <a:r>
                        <a:rPr lang="zh-CN" altLang="en-US" sz="3385">
                          <a:solidFill>
                            <a:schemeClr val="bg2">
                              <a:lumMod val="10000"/>
                            </a:schemeClr>
                          </a:solidFill>
                        </a:rPr>
                        <a:t>下个月</a:t>
                      </a:r>
                      <a:endParaRPr lang="zh-CN" altLang="en-US" sz="3385">
                        <a:solidFill>
                          <a:schemeClr val="bg2">
                            <a:lumMod val="10000"/>
                          </a:schemeClr>
                        </a:solidFill>
                      </a:endParaRPr>
                    </a:p>
                  </a:txBody>
                  <a:tcPr marL="96756" marR="96756" marT="48378" marB="48378">
                    <a:lnL>
                      <a:noFill/>
                    </a:lnL>
                    <a:lnR>
                      <a:noFill/>
                    </a:lnR>
                    <a:lnT>
                      <a:noFill/>
                    </a:lnT>
                    <a:lnB>
                      <a:noFill/>
                    </a:lnB>
                    <a:lnTlToBr>
                      <a:noFill/>
                    </a:lnTlToBr>
                    <a:lnBlToTr>
                      <a:noFill/>
                    </a:lnBlToTr>
                  </a:tcPr>
                </a:tc>
                <a:tc>
                  <a:txBody>
                    <a:bodyPr/>
                    <a:p>
                      <a:pPr>
                        <a:buNone/>
                      </a:pPr>
                      <a:r>
                        <a:rPr lang="en-US" altLang="zh-CN" sz="2540">
                          <a:solidFill>
                            <a:schemeClr val="bg2">
                              <a:lumMod val="10000"/>
                            </a:schemeClr>
                          </a:solidFill>
                          <a:sym typeface="+mn-ea"/>
                        </a:rPr>
                        <a:t>xià ge yuè</a:t>
                      </a:r>
                      <a:endParaRPr lang="en-US" altLang="zh-CN" sz="2540">
                        <a:solidFill>
                          <a:schemeClr val="bg2">
                            <a:lumMod val="10000"/>
                          </a:schemeClr>
                        </a:solidFill>
                        <a:sym typeface="+mn-ea"/>
                      </a:endParaRPr>
                    </a:p>
                    <a:p>
                      <a:pPr>
                        <a:buNone/>
                      </a:pPr>
                      <a:r>
                        <a:rPr lang="en-US" altLang="zh-CN" sz="2540">
                          <a:solidFill>
                            <a:schemeClr val="bg2">
                              <a:lumMod val="10000"/>
                            </a:schemeClr>
                          </a:solidFill>
                        </a:rPr>
                        <a:t>next month</a:t>
                      </a:r>
                      <a:endParaRPr lang="en-US" altLang="zh-CN" sz="2540">
                        <a:solidFill>
                          <a:schemeClr val="bg2">
                            <a:lumMod val="10000"/>
                          </a:schemeClr>
                        </a:solidFill>
                      </a:endParaRPr>
                    </a:p>
                  </a:txBody>
                  <a:tcPr marL="96756" marR="96756" marT="48378" marB="48378">
                    <a:lnL>
                      <a:noFill/>
                    </a:lnL>
                    <a:lnR w="12700">
                      <a:solidFill>
                        <a:schemeClr val="tx1"/>
                      </a:solidFill>
                      <a:prstDash val="solid"/>
                    </a:lnR>
                    <a:lnT>
                      <a:noFill/>
                    </a:lnT>
                    <a:lnB>
                      <a:noFill/>
                    </a:lnB>
                    <a:lnTlToBr>
                      <a:noFill/>
                    </a:lnTlToBr>
                    <a:lnBlToTr>
                      <a:noFill/>
                    </a:lnBlToTr>
                  </a:tcPr>
                </a:tc>
                <a:tc>
                  <a:txBody>
                    <a:bodyPr/>
                    <a:p>
                      <a:pPr>
                        <a:lnSpc>
                          <a:spcPct val="120000"/>
                        </a:lnSpc>
                        <a:buNone/>
                      </a:pPr>
                      <a:r>
                        <a:rPr lang="zh-CN" altLang="en-US" sz="2965">
                          <a:solidFill>
                            <a:schemeClr val="bg2">
                              <a:lumMod val="10000"/>
                            </a:schemeClr>
                          </a:solidFill>
                        </a:rPr>
                        <a:t>下</a:t>
                      </a:r>
                      <a:r>
                        <a:rPr lang="en-US" altLang="zh-CN" sz="2965">
                          <a:solidFill>
                            <a:schemeClr val="bg2">
                              <a:lumMod val="10000"/>
                            </a:schemeClr>
                          </a:solidFill>
                          <a:sym typeface="+mn-ea"/>
                        </a:rPr>
                        <a:t>(</a:t>
                      </a:r>
                      <a:r>
                        <a:rPr lang="zh-CN" altLang="en-US" sz="2965">
                          <a:solidFill>
                            <a:schemeClr val="bg2">
                              <a:lumMod val="10000"/>
                            </a:schemeClr>
                          </a:solidFill>
                          <a:sym typeface="+mn-ea"/>
                        </a:rPr>
                        <a:t>个</a:t>
                      </a:r>
                      <a:r>
                        <a:rPr lang="en-US" altLang="zh-CN" sz="2965">
                          <a:solidFill>
                            <a:schemeClr val="bg2">
                              <a:lumMod val="10000"/>
                            </a:schemeClr>
                          </a:solidFill>
                          <a:sym typeface="+mn-ea"/>
                        </a:rPr>
                        <a:t>)</a:t>
                      </a:r>
                      <a:r>
                        <a:rPr lang="zh-CN" altLang="en-US" sz="2965">
                          <a:solidFill>
                            <a:schemeClr val="bg2">
                              <a:lumMod val="10000"/>
                            </a:schemeClr>
                          </a:solidFill>
                          <a:sym typeface="+mn-ea"/>
                        </a:rPr>
                        <a:t>星期</a:t>
                      </a:r>
                      <a:endParaRPr lang="zh-CN" altLang="en-US" sz="2965">
                        <a:solidFill>
                          <a:schemeClr val="bg2">
                            <a:lumMod val="10000"/>
                          </a:schemeClr>
                        </a:solidFill>
                        <a:sym typeface="+mn-ea"/>
                      </a:endParaRPr>
                    </a:p>
                  </a:txBody>
                  <a:tcPr marL="96756" marR="96756" marT="48378" marB="48378">
                    <a:lnL w="12700">
                      <a:solidFill>
                        <a:schemeClr val="tx1"/>
                      </a:solidFill>
                      <a:prstDash val="solid"/>
                    </a:lnL>
                    <a:lnR>
                      <a:noFill/>
                    </a:lnR>
                    <a:lnT>
                      <a:noFill/>
                    </a:lnT>
                    <a:lnB>
                      <a:noFill/>
                    </a:lnB>
                    <a:lnTlToBr>
                      <a:noFill/>
                    </a:lnTlToBr>
                    <a:lnBlToTr>
                      <a:noFill/>
                    </a:lnBlToTr>
                  </a:tcPr>
                </a:tc>
                <a:tc>
                  <a:txBody>
                    <a:bodyPr/>
                    <a:p>
                      <a:pPr>
                        <a:buNone/>
                      </a:pPr>
                      <a:r>
                        <a:rPr lang="zh-CN" altLang="en-US" sz="2540" b="0">
                          <a:solidFill>
                            <a:schemeClr val="bg2">
                              <a:lumMod val="10000"/>
                            </a:schemeClr>
                          </a:solidFill>
                        </a:rPr>
                        <a:t>xià </a:t>
                      </a:r>
                      <a:r>
                        <a:rPr lang="en-US" altLang="zh-CN" sz="2540" b="0">
                          <a:solidFill>
                            <a:schemeClr val="bg2">
                              <a:lumMod val="10000"/>
                            </a:schemeClr>
                          </a:solidFill>
                          <a:sym typeface="+mn-ea"/>
                        </a:rPr>
                        <a:t>(ge)</a:t>
                      </a:r>
                      <a:r>
                        <a:rPr lang="zh-CN" altLang="en-US" sz="2540" b="0">
                          <a:solidFill>
                            <a:schemeClr val="bg2">
                              <a:lumMod val="10000"/>
                            </a:schemeClr>
                          </a:solidFill>
                        </a:rPr>
                        <a:t> xīng qī </a:t>
                      </a:r>
                      <a:endParaRPr lang="zh-CN" altLang="en-US" sz="2540" b="0">
                        <a:solidFill>
                          <a:schemeClr val="bg2">
                            <a:lumMod val="10000"/>
                          </a:schemeClr>
                        </a:solidFill>
                      </a:endParaRPr>
                    </a:p>
                    <a:p>
                      <a:pPr>
                        <a:buNone/>
                      </a:pPr>
                      <a:r>
                        <a:rPr lang="en-US" altLang="zh-CN" sz="2540" b="0">
                          <a:solidFill>
                            <a:schemeClr val="bg2">
                              <a:lumMod val="10000"/>
                            </a:schemeClr>
                          </a:solidFill>
                        </a:rPr>
                        <a:t>next week</a:t>
                      </a:r>
                      <a:endParaRPr lang="en-US" altLang="zh-CN" sz="2540" b="0">
                        <a:solidFill>
                          <a:schemeClr val="bg2">
                            <a:lumMod val="10000"/>
                          </a:schemeClr>
                        </a:solidFill>
                      </a:endParaRPr>
                    </a:p>
                  </a:txBody>
                  <a:tcPr marL="96756" marR="96756" marT="48378" marB="48378">
                    <a:lnL>
                      <a:noFill/>
                    </a:lnL>
                    <a:lnR>
                      <a:noFill/>
                    </a:lnR>
                    <a:lnT>
                      <a:noFill/>
                    </a:lnT>
                    <a:lnB>
                      <a:noFill/>
                    </a:lnB>
                    <a:lnTlToBr>
                      <a:noFill/>
                    </a:lnTlToBr>
                    <a:lnBlToTr>
                      <a:noFill/>
                    </a:lnBlToTr>
                  </a:tcPr>
                </a:tc>
              </a:tr>
              <a:tr h="1211580">
                <a:tc>
                  <a:txBody>
                    <a:bodyPr/>
                    <a:p>
                      <a:pPr>
                        <a:lnSpc>
                          <a:spcPct val="120000"/>
                        </a:lnSpc>
                        <a:buNone/>
                      </a:pPr>
                      <a:r>
                        <a:rPr lang="en-US" altLang="zh-CN" sz="3385">
                          <a:solidFill>
                            <a:schemeClr val="bg2">
                              <a:lumMod val="10000"/>
                            </a:schemeClr>
                          </a:solidFill>
                        </a:rPr>
                        <a:t> </a:t>
                      </a:r>
                      <a:r>
                        <a:rPr lang="zh-CN" altLang="en-US" sz="3385">
                          <a:solidFill>
                            <a:schemeClr val="bg2">
                              <a:lumMod val="10000"/>
                            </a:schemeClr>
                          </a:solidFill>
                        </a:rPr>
                        <a:t>下下个月</a:t>
                      </a:r>
                      <a:endParaRPr lang="zh-CN" altLang="en-US" sz="3385">
                        <a:solidFill>
                          <a:schemeClr val="bg2">
                            <a:lumMod val="10000"/>
                          </a:schemeClr>
                        </a:solidFill>
                      </a:endParaRPr>
                    </a:p>
                  </a:txBody>
                  <a:tcPr marL="96756" marR="96756" marT="48378" marB="48378">
                    <a:lnL>
                      <a:noFill/>
                    </a:lnL>
                    <a:lnR>
                      <a:noFill/>
                    </a:lnR>
                    <a:lnT>
                      <a:noFill/>
                    </a:lnT>
                    <a:lnB>
                      <a:noFill/>
                    </a:lnB>
                    <a:lnTlToBr>
                      <a:noFill/>
                    </a:lnTlToBr>
                    <a:lnBlToTr>
                      <a:noFill/>
                    </a:lnBlToTr>
                  </a:tcPr>
                </a:tc>
                <a:tc>
                  <a:txBody>
                    <a:bodyPr/>
                    <a:p>
                      <a:pPr>
                        <a:buNone/>
                      </a:pPr>
                      <a:r>
                        <a:rPr lang="en-US" altLang="zh-CN" sz="2540">
                          <a:solidFill>
                            <a:schemeClr val="bg2">
                              <a:lumMod val="10000"/>
                            </a:schemeClr>
                          </a:solidFill>
                          <a:sym typeface="+mn-ea"/>
                        </a:rPr>
                        <a:t>xià xià ge yuè</a:t>
                      </a:r>
                      <a:endParaRPr lang="en-US" altLang="zh-CN" sz="2540">
                        <a:solidFill>
                          <a:schemeClr val="bg2">
                            <a:lumMod val="10000"/>
                          </a:schemeClr>
                        </a:solidFill>
                        <a:sym typeface="+mn-ea"/>
                      </a:endParaRPr>
                    </a:p>
                    <a:p>
                      <a:pPr>
                        <a:buNone/>
                      </a:pPr>
                      <a:r>
                        <a:rPr lang="en-US" altLang="zh-CN" sz="2540">
                          <a:solidFill>
                            <a:schemeClr val="bg2">
                              <a:lumMod val="10000"/>
                            </a:schemeClr>
                          </a:solidFill>
                        </a:rPr>
                        <a:t>the month after next</a:t>
                      </a:r>
                      <a:endParaRPr lang="en-US" altLang="zh-CN" sz="2540">
                        <a:solidFill>
                          <a:schemeClr val="bg2">
                            <a:lumMod val="10000"/>
                          </a:schemeClr>
                        </a:solidFill>
                      </a:endParaRPr>
                    </a:p>
                  </a:txBody>
                  <a:tcPr marL="96756" marR="96756" marT="48378" marB="48378">
                    <a:lnL>
                      <a:noFill/>
                    </a:lnL>
                    <a:lnR w="12700">
                      <a:solidFill>
                        <a:schemeClr val="tx1"/>
                      </a:solidFill>
                      <a:prstDash val="solid"/>
                    </a:lnR>
                    <a:lnT>
                      <a:noFill/>
                    </a:lnT>
                    <a:lnB>
                      <a:noFill/>
                    </a:lnB>
                    <a:lnTlToBr>
                      <a:noFill/>
                    </a:lnTlToBr>
                    <a:lnBlToTr>
                      <a:noFill/>
                    </a:lnBlToTr>
                  </a:tcPr>
                </a:tc>
                <a:tc>
                  <a:txBody>
                    <a:bodyPr/>
                    <a:p>
                      <a:pPr>
                        <a:lnSpc>
                          <a:spcPct val="120000"/>
                        </a:lnSpc>
                        <a:buNone/>
                      </a:pPr>
                      <a:r>
                        <a:rPr lang="zh-CN" altLang="en-US" sz="2965">
                          <a:solidFill>
                            <a:schemeClr val="bg2">
                              <a:lumMod val="10000"/>
                            </a:schemeClr>
                          </a:solidFill>
                        </a:rPr>
                        <a:t>下下</a:t>
                      </a:r>
                      <a:r>
                        <a:rPr lang="en-US" altLang="zh-CN" sz="2965">
                          <a:solidFill>
                            <a:schemeClr val="bg2">
                              <a:lumMod val="10000"/>
                            </a:schemeClr>
                          </a:solidFill>
                          <a:sym typeface="+mn-ea"/>
                        </a:rPr>
                        <a:t>(</a:t>
                      </a:r>
                      <a:r>
                        <a:rPr lang="zh-CN" altLang="en-US" sz="2965">
                          <a:solidFill>
                            <a:schemeClr val="bg2">
                              <a:lumMod val="10000"/>
                            </a:schemeClr>
                          </a:solidFill>
                          <a:sym typeface="+mn-ea"/>
                        </a:rPr>
                        <a:t>个</a:t>
                      </a:r>
                      <a:r>
                        <a:rPr lang="en-US" altLang="zh-CN" sz="2965">
                          <a:solidFill>
                            <a:schemeClr val="bg2">
                              <a:lumMod val="10000"/>
                            </a:schemeClr>
                          </a:solidFill>
                          <a:sym typeface="+mn-ea"/>
                        </a:rPr>
                        <a:t>)</a:t>
                      </a:r>
                      <a:r>
                        <a:rPr lang="zh-CN" altLang="en-US" sz="2965">
                          <a:solidFill>
                            <a:schemeClr val="bg2">
                              <a:lumMod val="10000"/>
                            </a:schemeClr>
                          </a:solidFill>
                          <a:sym typeface="+mn-ea"/>
                        </a:rPr>
                        <a:t>星期</a:t>
                      </a:r>
                      <a:endParaRPr lang="zh-CN" altLang="en-US" sz="2965">
                        <a:solidFill>
                          <a:schemeClr val="bg2">
                            <a:lumMod val="10000"/>
                          </a:schemeClr>
                        </a:solidFill>
                        <a:sym typeface="+mn-ea"/>
                      </a:endParaRPr>
                    </a:p>
                  </a:txBody>
                  <a:tcPr marL="96756" marR="96756" marT="48378" marB="48378">
                    <a:lnL w="12700">
                      <a:solidFill>
                        <a:schemeClr val="tx1"/>
                      </a:solidFill>
                      <a:prstDash val="solid"/>
                    </a:lnL>
                    <a:lnR>
                      <a:noFill/>
                    </a:lnR>
                    <a:lnT>
                      <a:noFill/>
                    </a:lnT>
                    <a:lnB>
                      <a:noFill/>
                    </a:lnB>
                    <a:lnTlToBr>
                      <a:noFill/>
                    </a:lnTlToBr>
                    <a:lnBlToTr>
                      <a:noFill/>
                    </a:lnBlToTr>
                  </a:tcPr>
                </a:tc>
                <a:tc>
                  <a:txBody>
                    <a:bodyPr/>
                    <a:p>
                      <a:pPr>
                        <a:buNone/>
                      </a:pPr>
                      <a:r>
                        <a:rPr lang="en-US" altLang="zh-CN" sz="2540" b="0">
                          <a:solidFill>
                            <a:schemeClr val="bg2">
                              <a:lumMod val="10000"/>
                            </a:schemeClr>
                          </a:solidFill>
                        </a:rPr>
                        <a:t>xià xià </a:t>
                      </a:r>
                      <a:r>
                        <a:rPr lang="en-US" altLang="zh-CN" sz="2540" b="0">
                          <a:solidFill>
                            <a:schemeClr val="bg2">
                              <a:lumMod val="10000"/>
                            </a:schemeClr>
                          </a:solidFill>
                          <a:sym typeface="+mn-ea"/>
                        </a:rPr>
                        <a:t>(ge) xīng qī </a:t>
                      </a:r>
                      <a:endParaRPr lang="en-US" altLang="zh-CN" sz="2540" b="0">
                        <a:solidFill>
                          <a:schemeClr val="bg2">
                            <a:lumMod val="10000"/>
                          </a:schemeClr>
                        </a:solidFill>
                        <a:sym typeface="+mn-ea"/>
                      </a:endParaRPr>
                    </a:p>
                    <a:p>
                      <a:pPr>
                        <a:buNone/>
                      </a:pPr>
                      <a:r>
                        <a:rPr lang="en-US" altLang="zh-CN" sz="2540">
                          <a:solidFill>
                            <a:schemeClr val="bg2">
                              <a:lumMod val="10000"/>
                            </a:schemeClr>
                          </a:solidFill>
                          <a:sym typeface="+mn-ea"/>
                        </a:rPr>
                        <a:t>the week after next</a:t>
                      </a:r>
                      <a:endParaRPr lang="en-US" altLang="zh-CN" sz="2540" b="0">
                        <a:solidFill>
                          <a:schemeClr val="bg2">
                            <a:lumMod val="10000"/>
                          </a:schemeClr>
                        </a:solidFill>
                      </a:endParaRPr>
                    </a:p>
                  </a:txBody>
                  <a:tcPr marL="96756" marR="96756" marT="48378" marB="48378">
                    <a:lnL>
                      <a:noFill/>
                    </a:lnL>
                    <a:lnR>
                      <a:noFill/>
                    </a:lnR>
                    <a:lnT>
                      <a:noFill/>
                    </a:lnT>
                    <a:lnB>
                      <a:noFill/>
                    </a:lnB>
                    <a:lnTlToBr>
                      <a:noFill/>
                    </a:lnTlToBr>
                    <a:lnBlToTr>
                      <a:noFill/>
                    </a:lnBlToTr>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flipV="1">
            <a:off x="191563" y="191083"/>
            <a:ext cx="11808873" cy="6475834"/>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60">
              <a:solidFill>
                <a:srgbClr val="75592A"/>
              </a:solidFill>
              <a:latin typeface="微软雅黑" panose="020B0503020204020204" charset="-122"/>
              <a:ea typeface="微软雅黑" panose="020B0503020204020204" charset="-122"/>
            </a:endParaRPr>
          </a:p>
        </p:txBody>
      </p:sp>
      <p:sp>
        <p:nvSpPr>
          <p:cNvPr id="11" name="文本框 10"/>
          <p:cNvSpPr txBox="1"/>
          <p:nvPr/>
        </p:nvSpPr>
        <p:spPr>
          <a:xfrm>
            <a:off x="3830511" y="2552541"/>
            <a:ext cx="511810" cy="807720"/>
          </a:xfrm>
          <a:prstGeom prst="rect">
            <a:avLst/>
          </a:prstGeom>
          <a:noFill/>
          <a:ln>
            <a:noFill/>
          </a:ln>
        </p:spPr>
        <p:txBody>
          <a:bodyPr wrap="none" rtlCol="0">
            <a:spAutoFit/>
          </a:bodyPr>
          <a:lstStyle/>
          <a:p>
            <a:r>
              <a:rPr lang="en-US" altLang="zh-CN" sz="4655" dirty="0" smtClean="0">
                <a:solidFill>
                  <a:schemeClr val="bg1"/>
                </a:solidFill>
                <a:latin typeface=".黑体-韩语" panose="02000000000000000000" pitchFamily="2" charset="2"/>
                <a:ea typeface=".黑体-韩语" panose="02000000000000000000" pitchFamily="2" charset="2"/>
                <a:cs typeface=".黑体-韩语" panose="02000000000000000000" pitchFamily="2" charset="2"/>
              </a:rPr>
              <a:t>1</a:t>
            </a:r>
            <a:endParaRPr lang="zh-CN" altLang="en-US" sz="4655" dirty="0" smtClean="0">
              <a:solidFill>
                <a:schemeClr val="bg1"/>
              </a:solidFill>
              <a:latin typeface=".黑体-韩语" panose="02000000000000000000" pitchFamily="2" charset="2"/>
              <a:ea typeface=".黑体-韩语" panose="02000000000000000000" pitchFamily="2" charset="2"/>
              <a:cs typeface=".黑体-韩语" panose="02000000000000000000" pitchFamily="2" charset="2"/>
            </a:endParaRPr>
          </a:p>
        </p:txBody>
      </p:sp>
      <p:graphicFrame>
        <p:nvGraphicFramePr>
          <p:cNvPr id="6" name="表格 5"/>
          <p:cNvGraphicFramePr/>
          <p:nvPr>
            <p:custDataLst>
              <p:tags r:id="rId1"/>
            </p:custDataLst>
          </p:nvPr>
        </p:nvGraphicFramePr>
        <p:xfrm>
          <a:off x="2005011" y="532014"/>
          <a:ext cx="8500110" cy="5795010"/>
        </p:xfrm>
        <a:graphic>
          <a:graphicData uri="http://schemas.openxmlformats.org/drawingml/2006/table">
            <a:tbl>
              <a:tblPr firstRow="1" bandRow="1">
                <a:tableStyleId>{5C22544A-7EE6-4342-B048-85BDC9FD1C3A}</a:tableStyleId>
              </a:tblPr>
              <a:tblGrid>
                <a:gridCol w="2833370"/>
                <a:gridCol w="2833370"/>
                <a:gridCol w="2833370"/>
              </a:tblGrid>
              <a:tr h="1350010">
                <a:tc>
                  <a:txBody>
                    <a:bodyPr/>
                    <a:p>
                      <a:pPr>
                        <a:buNone/>
                      </a:pPr>
                      <a:r>
                        <a:rPr lang="zh-CN" altLang="en-US" sz="2965" b="0">
                          <a:solidFill>
                            <a:schemeClr val="accent1">
                              <a:lumMod val="10000"/>
                            </a:schemeClr>
                          </a:solidFill>
                        </a:rPr>
                        <a:t>一月</a:t>
                      </a:r>
                      <a:endParaRPr lang="zh-CN" altLang="en-US" sz="2540" b="0">
                        <a:solidFill>
                          <a:schemeClr val="accent1">
                            <a:lumMod val="10000"/>
                          </a:schemeClr>
                        </a:solidFill>
                      </a:endParaRPr>
                    </a:p>
                    <a:p>
                      <a:pPr>
                        <a:buNone/>
                      </a:pPr>
                      <a:r>
                        <a:rPr lang="zh-CN" altLang="en-US" sz="2540" b="0">
                          <a:solidFill>
                            <a:schemeClr val="accent1">
                              <a:lumMod val="10000"/>
                            </a:schemeClr>
                          </a:solidFill>
                        </a:rPr>
                        <a:t>yī yuè </a:t>
                      </a:r>
                      <a:endParaRPr lang="zh-CN" altLang="en-US" sz="2540" b="0">
                        <a:solidFill>
                          <a:schemeClr val="accent1">
                            <a:lumMod val="10000"/>
                          </a:schemeClr>
                        </a:solidFill>
                      </a:endParaRPr>
                    </a:p>
                    <a:p>
                      <a:pPr>
                        <a:buNone/>
                      </a:pPr>
                      <a:r>
                        <a:rPr lang="en-US" altLang="zh-CN" sz="2540" b="0">
                          <a:solidFill>
                            <a:schemeClr val="accent1">
                              <a:lumMod val="10000"/>
                            </a:schemeClr>
                          </a:solidFill>
                        </a:rPr>
                        <a:t>January</a:t>
                      </a:r>
                      <a:endParaRPr lang="en-US" altLang="zh-CN" sz="2540" b="0">
                        <a:solidFill>
                          <a:schemeClr val="accent1">
                            <a:lumMod val="10000"/>
                          </a:schemeClr>
                        </a:solidFill>
                      </a:endParaRPr>
                    </a:p>
                  </a:txBody>
                  <a:tcPr marL="96756" marR="96756" marT="48378" marB="48378"/>
                </a:tc>
                <a:tc>
                  <a:txBody>
                    <a:bodyPr/>
                    <a:p>
                      <a:pPr>
                        <a:buNone/>
                      </a:pPr>
                      <a:r>
                        <a:rPr lang="zh-CN" altLang="en-US" sz="2965" b="0">
                          <a:solidFill>
                            <a:schemeClr val="accent1">
                              <a:lumMod val="10000"/>
                            </a:schemeClr>
                          </a:solidFill>
                        </a:rPr>
                        <a:t>二月</a:t>
                      </a:r>
                      <a:endParaRPr lang="zh-CN" altLang="en-US" sz="2540" b="0">
                        <a:solidFill>
                          <a:schemeClr val="accent1">
                            <a:lumMod val="10000"/>
                          </a:schemeClr>
                        </a:solidFill>
                      </a:endParaRPr>
                    </a:p>
                    <a:p>
                      <a:pPr>
                        <a:buNone/>
                      </a:pPr>
                      <a:r>
                        <a:rPr lang="zh-CN" altLang="en-US" sz="2540" b="0">
                          <a:solidFill>
                            <a:schemeClr val="accent1">
                              <a:lumMod val="10000"/>
                            </a:schemeClr>
                          </a:solidFill>
                        </a:rPr>
                        <a:t>èr yuè</a:t>
                      </a:r>
                      <a:endParaRPr lang="zh-CN" altLang="en-US" sz="2540" b="0">
                        <a:solidFill>
                          <a:schemeClr val="accent1">
                            <a:lumMod val="10000"/>
                          </a:schemeClr>
                        </a:solidFill>
                      </a:endParaRPr>
                    </a:p>
                    <a:p>
                      <a:pPr>
                        <a:buNone/>
                      </a:pPr>
                      <a:r>
                        <a:rPr lang="en-US" altLang="zh-CN" sz="2540" b="0">
                          <a:solidFill>
                            <a:schemeClr val="accent1">
                              <a:lumMod val="10000"/>
                            </a:schemeClr>
                          </a:solidFill>
                        </a:rPr>
                        <a:t>February</a:t>
                      </a:r>
                      <a:endParaRPr lang="en-US" altLang="zh-CN" sz="2540" b="0">
                        <a:solidFill>
                          <a:schemeClr val="accent1">
                            <a:lumMod val="10000"/>
                          </a:schemeClr>
                        </a:solidFill>
                      </a:endParaRPr>
                    </a:p>
                  </a:txBody>
                  <a:tcPr marL="96756" marR="96756" marT="48378" marB="48378"/>
                </a:tc>
                <a:tc>
                  <a:txBody>
                    <a:bodyPr/>
                    <a:p>
                      <a:pPr>
                        <a:buNone/>
                      </a:pPr>
                      <a:r>
                        <a:rPr lang="zh-CN" altLang="en-US" sz="2965" b="0">
                          <a:solidFill>
                            <a:schemeClr val="accent1">
                              <a:lumMod val="10000"/>
                            </a:schemeClr>
                          </a:solidFill>
                        </a:rPr>
                        <a:t>三月</a:t>
                      </a:r>
                      <a:endParaRPr lang="zh-CN" altLang="en-US" sz="2965" b="0">
                        <a:solidFill>
                          <a:schemeClr val="accent1">
                            <a:lumMod val="10000"/>
                          </a:schemeClr>
                        </a:solidFill>
                      </a:endParaRPr>
                    </a:p>
                    <a:p>
                      <a:pPr>
                        <a:buNone/>
                      </a:pPr>
                      <a:r>
                        <a:rPr lang="zh-CN" altLang="en-US" sz="2540" b="0">
                          <a:solidFill>
                            <a:schemeClr val="accent1">
                              <a:lumMod val="10000"/>
                            </a:schemeClr>
                          </a:solidFill>
                        </a:rPr>
                        <a:t>sān yuè</a:t>
                      </a:r>
                      <a:endParaRPr lang="zh-CN" altLang="en-US" sz="2540" b="0">
                        <a:solidFill>
                          <a:schemeClr val="accent1">
                            <a:lumMod val="10000"/>
                          </a:schemeClr>
                        </a:solidFill>
                      </a:endParaRPr>
                    </a:p>
                    <a:p>
                      <a:pPr>
                        <a:buNone/>
                      </a:pPr>
                      <a:r>
                        <a:rPr lang="en-US" altLang="zh-CN" sz="2540" b="0">
                          <a:solidFill>
                            <a:schemeClr val="accent1">
                              <a:lumMod val="10000"/>
                            </a:schemeClr>
                          </a:solidFill>
                        </a:rPr>
                        <a:t>March</a:t>
                      </a:r>
                      <a:r>
                        <a:rPr lang="zh-CN" altLang="en-US" sz="2540" b="0">
                          <a:solidFill>
                            <a:schemeClr val="accent1">
                              <a:lumMod val="10000"/>
                            </a:schemeClr>
                          </a:solidFill>
                        </a:rPr>
                        <a:t> </a:t>
                      </a:r>
                      <a:endParaRPr lang="zh-CN" altLang="en-US" sz="2540" b="0">
                        <a:solidFill>
                          <a:schemeClr val="accent1">
                            <a:lumMod val="10000"/>
                          </a:schemeClr>
                        </a:solidFill>
                      </a:endParaRPr>
                    </a:p>
                  </a:txBody>
                  <a:tcPr marL="96756" marR="96756" marT="48378" marB="48378"/>
                </a:tc>
              </a:tr>
              <a:tr h="1744980">
                <a:tc>
                  <a:txBody>
                    <a:bodyPr/>
                    <a:p>
                      <a:pPr>
                        <a:buNone/>
                      </a:pPr>
                      <a:r>
                        <a:rPr lang="zh-CN" altLang="en-US" sz="2965">
                          <a:solidFill>
                            <a:schemeClr val="accent1">
                              <a:lumMod val="10000"/>
                            </a:schemeClr>
                          </a:solidFill>
                        </a:rPr>
                        <a:t>四月</a:t>
                      </a:r>
                      <a:endParaRPr lang="zh-CN" altLang="en-US" sz="2540">
                        <a:solidFill>
                          <a:schemeClr val="accent1">
                            <a:lumMod val="10000"/>
                          </a:schemeClr>
                        </a:solidFill>
                      </a:endParaRPr>
                    </a:p>
                    <a:p>
                      <a:pPr>
                        <a:buNone/>
                      </a:pPr>
                      <a:r>
                        <a:rPr lang="zh-CN" altLang="en-US" sz="2540">
                          <a:solidFill>
                            <a:schemeClr val="accent1">
                              <a:lumMod val="10000"/>
                            </a:schemeClr>
                          </a:solidFill>
                        </a:rPr>
                        <a:t>sì yuè</a:t>
                      </a:r>
                      <a:endParaRPr lang="zh-CN" altLang="en-US" sz="2540">
                        <a:solidFill>
                          <a:schemeClr val="accent1">
                            <a:lumMod val="10000"/>
                          </a:schemeClr>
                        </a:solidFill>
                      </a:endParaRPr>
                    </a:p>
                    <a:p>
                      <a:pPr>
                        <a:buNone/>
                      </a:pPr>
                      <a:r>
                        <a:rPr lang="en-US" altLang="zh-CN" sz="2540">
                          <a:solidFill>
                            <a:schemeClr val="accent1">
                              <a:lumMod val="10000"/>
                            </a:schemeClr>
                          </a:solidFill>
                        </a:rPr>
                        <a:t>April</a:t>
                      </a:r>
                      <a:r>
                        <a:rPr lang="zh-CN" altLang="en-US" sz="2540">
                          <a:solidFill>
                            <a:schemeClr val="accent1">
                              <a:lumMod val="10000"/>
                            </a:schemeClr>
                          </a:solidFill>
                        </a:rPr>
                        <a:t> </a:t>
                      </a:r>
                      <a:endParaRPr lang="zh-CN" altLang="en-US" sz="2540">
                        <a:solidFill>
                          <a:schemeClr val="accent1">
                            <a:lumMod val="10000"/>
                          </a:schemeClr>
                        </a:solidFill>
                      </a:endParaRPr>
                    </a:p>
                    <a:p>
                      <a:pPr>
                        <a:buNone/>
                      </a:pPr>
                      <a:endParaRPr lang="zh-CN" altLang="en-US" sz="2540">
                        <a:solidFill>
                          <a:schemeClr val="accent1">
                            <a:lumMod val="10000"/>
                          </a:schemeClr>
                        </a:solidFill>
                      </a:endParaRPr>
                    </a:p>
                  </a:txBody>
                  <a:tcPr marL="96756" marR="96756" marT="48378" marB="48378"/>
                </a:tc>
                <a:tc>
                  <a:txBody>
                    <a:bodyPr/>
                    <a:p>
                      <a:pPr>
                        <a:buNone/>
                      </a:pPr>
                      <a:r>
                        <a:rPr lang="zh-CN" altLang="en-US" sz="2965">
                          <a:solidFill>
                            <a:schemeClr val="accent1">
                              <a:lumMod val="10000"/>
                            </a:schemeClr>
                          </a:solidFill>
                        </a:rPr>
                        <a:t>五月</a:t>
                      </a:r>
                      <a:endParaRPr lang="zh-CN" altLang="en-US" sz="2965">
                        <a:solidFill>
                          <a:schemeClr val="accent1">
                            <a:lumMod val="10000"/>
                          </a:schemeClr>
                        </a:solidFill>
                      </a:endParaRPr>
                    </a:p>
                    <a:p>
                      <a:pPr>
                        <a:buNone/>
                      </a:pPr>
                      <a:r>
                        <a:rPr lang="zh-CN" altLang="en-US" sz="2540">
                          <a:solidFill>
                            <a:schemeClr val="accent1">
                              <a:lumMod val="10000"/>
                            </a:schemeClr>
                          </a:solidFill>
                        </a:rPr>
                        <a:t>wǔ yuè</a:t>
                      </a:r>
                      <a:endParaRPr lang="zh-CN" altLang="en-US" sz="2540">
                        <a:solidFill>
                          <a:schemeClr val="accent1">
                            <a:lumMod val="10000"/>
                          </a:schemeClr>
                        </a:solidFill>
                      </a:endParaRPr>
                    </a:p>
                    <a:p>
                      <a:pPr>
                        <a:buNone/>
                      </a:pPr>
                      <a:r>
                        <a:rPr lang="en-US" altLang="zh-CN" sz="2540">
                          <a:solidFill>
                            <a:schemeClr val="accent1">
                              <a:lumMod val="10000"/>
                            </a:schemeClr>
                          </a:solidFill>
                        </a:rPr>
                        <a:t>May</a:t>
                      </a:r>
                      <a:r>
                        <a:rPr lang="zh-CN" altLang="en-US" sz="2540">
                          <a:solidFill>
                            <a:schemeClr val="accent1">
                              <a:lumMod val="10000"/>
                            </a:schemeClr>
                          </a:solidFill>
                        </a:rPr>
                        <a:t> </a:t>
                      </a:r>
                      <a:endParaRPr lang="zh-CN" altLang="en-US" sz="2540">
                        <a:solidFill>
                          <a:schemeClr val="accent1">
                            <a:lumMod val="10000"/>
                          </a:schemeClr>
                        </a:solidFill>
                      </a:endParaRPr>
                    </a:p>
                  </a:txBody>
                  <a:tcPr marL="96756" marR="96756" marT="48378" marB="48378"/>
                </a:tc>
                <a:tc>
                  <a:txBody>
                    <a:bodyPr/>
                    <a:p>
                      <a:pPr>
                        <a:buNone/>
                      </a:pPr>
                      <a:r>
                        <a:rPr lang="zh-CN" altLang="en-US" sz="2965">
                          <a:solidFill>
                            <a:schemeClr val="accent1">
                              <a:lumMod val="10000"/>
                            </a:schemeClr>
                          </a:solidFill>
                        </a:rPr>
                        <a:t>六月</a:t>
                      </a:r>
                      <a:endParaRPr lang="zh-CN" altLang="en-US" sz="2540">
                        <a:solidFill>
                          <a:schemeClr val="accent1">
                            <a:lumMod val="10000"/>
                          </a:schemeClr>
                        </a:solidFill>
                      </a:endParaRPr>
                    </a:p>
                    <a:p>
                      <a:pPr>
                        <a:buNone/>
                      </a:pPr>
                      <a:r>
                        <a:rPr lang="zh-CN" altLang="en-US" sz="2540">
                          <a:solidFill>
                            <a:schemeClr val="accent1">
                              <a:lumMod val="10000"/>
                            </a:schemeClr>
                          </a:solidFill>
                        </a:rPr>
                        <a:t>liù yuè</a:t>
                      </a:r>
                      <a:endParaRPr lang="zh-CN" altLang="en-US" sz="2540">
                        <a:solidFill>
                          <a:schemeClr val="accent1">
                            <a:lumMod val="10000"/>
                          </a:schemeClr>
                        </a:solidFill>
                      </a:endParaRPr>
                    </a:p>
                    <a:p>
                      <a:pPr>
                        <a:buNone/>
                      </a:pPr>
                      <a:r>
                        <a:rPr lang="en-US" altLang="zh-CN" sz="2540">
                          <a:solidFill>
                            <a:schemeClr val="accent1">
                              <a:lumMod val="10000"/>
                            </a:schemeClr>
                          </a:solidFill>
                        </a:rPr>
                        <a:t>June</a:t>
                      </a:r>
                      <a:endParaRPr lang="en-US" altLang="zh-CN" sz="2540">
                        <a:solidFill>
                          <a:schemeClr val="accent1">
                            <a:lumMod val="10000"/>
                          </a:schemeClr>
                        </a:solidFill>
                      </a:endParaRPr>
                    </a:p>
                  </a:txBody>
                  <a:tcPr marL="96756" marR="96756" marT="48378" marB="48378"/>
                </a:tc>
              </a:tr>
              <a:tr h="1350010">
                <a:tc>
                  <a:txBody>
                    <a:bodyPr/>
                    <a:p>
                      <a:pPr>
                        <a:buNone/>
                      </a:pPr>
                      <a:r>
                        <a:rPr lang="zh-CN" altLang="en-US" sz="2965">
                          <a:solidFill>
                            <a:schemeClr val="accent1">
                              <a:lumMod val="10000"/>
                            </a:schemeClr>
                          </a:solidFill>
                        </a:rPr>
                        <a:t>七月</a:t>
                      </a:r>
                      <a:endParaRPr lang="zh-CN" altLang="en-US" sz="2540">
                        <a:solidFill>
                          <a:schemeClr val="accent1">
                            <a:lumMod val="10000"/>
                          </a:schemeClr>
                        </a:solidFill>
                      </a:endParaRPr>
                    </a:p>
                    <a:p>
                      <a:pPr>
                        <a:buNone/>
                      </a:pPr>
                      <a:r>
                        <a:rPr lang="zh-CN" altLang="en-US" sz="2540">
                          <a:solidFill>
                            <a:schemeClr val="accent1">
                              <a:lumMod val="10000"/>
                            </a:schemeClr>
                          </a:solidFill>
                        </a:rPr>
                        <a:t>qī yuè</a:t>
                      </a:r>
                      <a:endParaRPr lang="zh-CN" altLang="en-US" sz="2540">
                        <a:solidFill>
                          <a:schemeClr val="accent1">
                            <a:lumMod val="10000"/>
                          </a:schemeClr>
                        </a:solidFill>
                      </a:endParaRPr>
                    </a:p>
                    <a:p>
                      <a:pPr>
                        <a:buNone/>
                      </a:pPr>
                      <a:r>
                        <a:rPr lang="en-US" altLang="zh-CN" sz="2540">
                          <a:solidFill>
                            <a:schemeClr val="accent1">
                              <a:lumMod val="10000"/>
                            </a:schemeClr>
                          </a:solidFill>
                        </a:rPr>
                        <a:t>July</a:t>
                      </a:r>
                      <a:endParaRPr lang="en-US" altLang="zh-CN" sz="2540">
                        <a:solidFill>
                          <a:schemeClr val="accent1">
                            <a:lumMod val="10000"/>
                          </a:schemeClr>
                        </a:solidFill>
                      </a:endParaRPr>
                    </a:p>
                  </a:txBody>
                  <a:tcPr marL="96756" marR="96756" marT="48378" marB="48378"/>
                </a:tc>
                <a:tc>
                  <a:txBody>
                    <a:bodyPr/>
                    <a:p>
                      <a:pPr>
                        <a:buNone/>
                      </a:pPr>
                      <a:r>
                        <a:rPr lang="zh-CN" altLang="en-US" sz="2965">
                          <a:solidFill>
                            <a:schemeClr val="accent1">
                              <a:lumMod val="10000"/>
                            </a:schemeClr>
                          </a:solidFill>
                        </a:rPr>
                        <a:t>八月</a:t>
                      </a:r>
                      <a:endParaRPr lang="zh-CN" altLang="en-US" sz="2540">
                        <a:solidFill>
                          <a:schemeClr val="accent1">
                            <a:lumMod val="10000"/>
                          </a:schemeClr>
                        </a:solidFill>
                      </a:endParaRPr>
                    </a:p>
                    <a:p>
                      <a:pPr>
                        <a:buNone/>
                      </a:pPr>
                      <a:r>
                        <a:rPr lang="zh-CN" altLang="en-US" sz="2540">
                          <a:solidFill>
                            <a:schemeClr val="accent1">
                              <a:lumMod val="10000"/>
                            </a:schemeClr>
                          </a:solidFill>
                        </a:rPr>
                        <a:t>bā yuè </a:t>
                      </a:r>
                      <a:endParaRPr lang="zh-CN" altLang="en-US" sz="2540">
                        <a:solidFill>
                          <a:schemeClr val="accent1">
                            <a:lumMod val="10000"/>
                          </a:schemeClr>
                        </a:solidFill>
                      </a:endParaRPr>
                    </a:p>
                    <a:p>
                      <a:pPr>
                        <a:buNone/>
                      </a:pPr>
                      <a:r>
                        <a:rPr lang="en-US" altLang="zh-CN" sz="2540">
                          <a:solidFill>
                            <a:schemeClr val="accent1">
                              <a:lumMod val="10000"/>
                            </a:schemeClr>
                          </a:solidFill>
                        </a:rPr>
                        <a:t>August</a:t>
                      </a:r>
                      <a:endParaRPr lang="en-US" altLang="zh-CN" sz="2540">
                        <a:solidFill>
                          <a:schemeClr val="accent1">
                            <a:lumMod val="10000"/>
                          </a:schemeClr>
                        </a:solidFill>
                      </a:endParaRPr>
                    </a:p>
                  </a:txBody>
                  <a:tcPr marL="96756" marR="96756" marT="48378" marB="48378"/>
                </a:tc>
                <a:tc>
                  <a:txBody>
                    <a:bodyPr/>
                    <a:p>
                      <a:pPr>
                        <a:buNone/>
                      </a:pPr>
                      <a:r>
                        <a:rPr lang="zh-CN" altLang="en-US" sz="2965">
                          <a:solidFill>
                            <a:schemeClr val="accent1">
                              <a:lumMod val="10000"/>
                            </a:schemeClr>
                          </a:solidFill>
                        </a:rPr>
                        <a:t>九月</a:t>
                      </a:r>
                      <a:endParaRPr lang="zh-CN" altLang="en-US" sz="2540">
                        <a:solidFill>
                          <a:schemeClr val="accent1">
                            <a:lumMod val="10000"/>
                          </a:schemeClr>
                        </a:solidFill>
                      </a:endParaRPr>
                    </a:p>
                    <a:p>
                      <a:pPr>
                        <a:buNone/>
                      </a:pPr>
                      <a:r>
                        <a:rPr lang="zh-CN" altLang="en-US" sz="2540">
                          <a:solidFill>
                            <a:schemeClr val="accent1">
                              <a:lumMod val="10000"/>
                            </a:schemeClr>
                          </a:solidFill>
                        </a:rPr>
                        <a:t>jiǔ yuè</a:t>
                      </a:r>
                      <a:endParaRPr lang="zh-CN" altLang="en-US" sz="2540">
                        <a:solidFill>
                          <a:schemeClr val="accent1">
                            <a:lumMod val="10000"/>
                          </a:schemeClr>
                        </a:solidFill>
                      </a:endParaRPr>
                    </a:p>
                    <a:p>
                      <a:pPr>
                        <a:buNone/>
                      </a:pPr>
                      <a:r>
                        <a:rPr lang="en-US" altLang="zh-CN" sz="2540">
                          <a:solidFill>
                            <a:schemeClr val="accent1">
                              <a:lumMod val="10000"/>
                            </a:schemeClr>
                          </a:solidFill>
                        </a:rPr>
                        <a:t>September</a:t>
                      </a:r>
                      <a:r>
                        <a:rPr lang="zh-CN" altLang="en-US" sz="2540">
                          <a:solidFill>
                            <a:schemeClr val="accent1">
                              <a:lumMod val="10000"/>
                            </a:schemeClr>
                          </a:solidFill>
                        </a:rPr>
                        <a:t> </a:t>
                      </a:r>
                      <a:endParaRPr lang="zh-CN" altLang="en-US" sz="2540">
                        <a:solidFill>
                          <a:schemeClr val="accent1">
                            <a:lumMod val="10000"/>
                          </a:schemeClr>
                        </a:solidFill>
                      </a:endParaRPr>
                    </a:p>
                  </a:txBody>
                  <a:tcPr marL="96756" marR="96756" marT="48378" marB="48378"/>
                </a:tc>
              </a:tr>
              <a:tr h="1350010">
                <a:tc>
                  <a:txBody>
                    <a:bodyPr/>
                    <a:p>
                      <a:pPr>
                        <a:buNone/>
                      </a:pPr>
                      <a:r>
                        <a:rPr lang="zh-CN" altLang="en-US" sz="2965">
                          <a:solidFill>
                            <a:schemeClr val="accent1">
                              <a:lumMod val="10000"/>
                            </a:schemeClr>
                          </a:solidFill>
                        </a:rPr>
                        <a:t>十月</a:t>
                      </a:r>
                      <a:endParaRPr lang="zh-CN" altLang="en-US" sz="2540">
                        <a:solidFill>
                          <a:schemeClr val="accent1">
                            <a:lumMod val="10000"/>
                          </a:schemeClr>
                        </a:solidFill>
                      </a:endParaRPr>
                    </a:p>
                    <a:p>
                      <a:pPr>
                        <a:buNone/>
                      </a:pPr>
                      <a:r>
                        <a:rPr lang="zh-CN" altLang="en-US" sz="2540">
                          <a:solidFill>
                            <a:schemeClr val="accent1">
                              <a:lumMod val="10000"/>
                            </a:schemeClr>
                          </a:solidFill>
                        </a:rPr>
                        <a:t>shí yuè </a:t>
                      </a:r>
                      <a:endParaRPr lang="zh-CN" altLang="en-US" sz="2540">
                        <a:solidFill>
                          <a:schemeClr val="accent1">
                            <a:lumMod val="10000"/>
                          </a:schemeClr>
                        </a:solidFill>
                      </a:endParaRPr>
                    </a:p>
                    <a:p>
                      <a:pPr>
                        <a:buNone/>
                      </a:pPr>
                      <a:r>
                        <a:rPr lang="en-US" altLang="zh-CN" sz="2540">
                          <a:solidFill>
                            <a:schemeClr val="accent1">
                              <a:lumMod val="10000"/>
                            </a:schemeClr>
                          </a:solidFill>
                        </a:rPr>
                        <a:t>October</a:t>
                      </a:r>
                      <a:endParaRPr lang="en-US" altLang="zh-CN" sz="2540">
                        <a:solidFill>
                          <a:schemeClr val="accent1">
                            <a:lumMod val="10000"/>
                          </a:schemeClr>
                        </a:solidFill>
                      </a:endParaRPr>
                    </a:p>
                  </a:txBody>
                  <a:tcPr marL="96756" marR="96756" marT="48378" marB="48378"/>
                </a:tc>
                <a:tc>
                  <a:txBody>
                    <a:bodyPr/>
                    <a:p>
                      <a:pPr>
                        <a:buNone/>
                      </a:pPr>
                      <a:r>
                        <a:rPr lang="zh-CN" altLang="en-US" sz="2965">
                          <a:solidFill>
                            <a:schemeClr val="accent1">
                              <a:lumMod val="10000"/>
                            </a:schemeClr>
                          </a:solidFill>
                        </a:rPr>
                        <a:t>十一月</a:t>
                      </a:r>
                      <a:endParaRPr lang="zh-CN" altLang="en-US" sz="2540">
                        <a:solidFill>
                          <a:schemeClr val="accent1">
                            <a:lumMod val="10000"/>
                          </a:schemeClr>
                        </a:solidFill>
                      </a:endParaRPr>
                    </a:p>
                    <a:p>
                      <a:pPr>
                        <a:buNone/>
                      </a:pPr>
                      <a:r>
                        <a:rPr lang="zh-CN" altLang="en-US" sz="2540">
                          <a:solidFill>
                            <a:schemeClr val="accent1">
                              <a:lumMod val="10000"/>
                            </a:schemeClr>
                          </a:solidFill>
                        </a:rPr>
                        <a:t>shí yī yuè</a:t>
                      </a:r>
                      <a:endParaRPr lang="zh-CN" altLang="en-US" sz="2540">
                        <a:solidFill>
                          <a:schemeClr val="accent1">
                            <a:lumMod val="10000"/>
                          </a:schemeClr>
                        </a:solidFill>
                      </a:endParaRPr>
                    </a:p>
                    <a:p>
                      <a:pPr>
                        <a:buNone/>
                      </a:pPr>
                      <a:r>
                        <a:rPr lang="en-US" altLang="zh-CN" sz="2540">
                          <a:solidFill>
                            <a:schemeClr val="accent1">
                              <a:lumMod val="10000"/>
                            </a:schemeClr>
                          </a:solidFill>
                        </a:rPr>
                        <a:t>November</a:t>
                      </a:r>
                      <a:r>
                        <a:rPr lang="zh-CN" altLang="en-US" sz="2540">
                          <a:solidFill>
                            <a:schemeClr val="accent1">
                              <a:lumMod val="10000"/>
                            </a:schemeClr>
                          </a:solidFill>
                        </a:rPr>
                        <a:t> </a:t>
                      </a:r>
                      <a:endParaRPr lang="zh-CN" altLang="en-US" sz="2540">
                        <a:solidFill>
                          <a:schemeClr val="accent1">
                            <a:lumMod val="10000"/>
                          </a:schemeClr>
                        </a:solidFill>
                      </a:endParaRPr>
                    </a:p>
                  </a:txBody>
                  <a:tcPr marL="96756" marR="96756" marT="48378" marB="48378"/>
                </a:tc>
                <a:tc>
                  <a:txBody>
                    <a:bodyPr/>
                    <a:p>
                      <a:pPr>
                        <a:buNone/>
                      </a:pPr>
                      <a:r>
                        <a:rPr lang="zh-CN" altLang="en-US" sz="2965">
                          <a:solidFill>
                            <a:schemeClr val="accent1">
                              <a:lumMod val="10000"/>
                            </a:schemeClr>
                          </a:solidFill>
                        </a:rPr>
                        <a:t>十二月</a:t>
                      </a:r>
                      <a:endParaRPr lang="zh-CN" altLang="en-US" sz="2540">
                        <a:solidFill>
                          <a:schemeClr val="accent1">
                            <a:lumMod val="10000"/>
                          </a:schemeClr>
                        </a:solidFill>
                      </a:endParaRPr>
                    </a:p>
                    <a:p>
                      <a:pPr>
                        <a:buNone/>
                      </a:pPr>
                      <a:r>
                        <a:rPr lang="zh-CN" altLang="en-US" sz="2540">
                          <a:solidFill>
                            <a:schemeClr val="accent1">
                              <a:lumMod val="10000"/>
                            </a:schemeClr>
                          </a:solidFill>
                        </a:rPr>
                        <a:t>shí èr yuè</a:t>
                      </a:r>
                      <a:endParaRPr lang="zh-CN" altLang="en-US" sz="2540">
                        <a:solidFill>
                          <a:schemeClr val="accent1">
                            <a:lumMod val="10000"/>
                          </a:schemeClr>
                        </a:solidFill>
                      </a:endParaRPr>
                    </a:p>
                    <a:p>
                      <a:pPr>
                        <a:buNone/>
                      </a:pPr>
                      <a:r>
                        <a:rPr lang="en-US" altLang="zh-CN" sz="2540">
                          <a:solidFill>
                            <a:schemeClr val="accent1">
                              <a:lumMod val="10000"/>
                            </a:schemeClr>
                          </a:solidFill>
                        </a:rPr>
                        <a:t>December</a:t>
                      </a:r>
                      <a:r>
                        <a:rPr lang="zh-CN" altLang="en-US" sz="2540">
                          <a:solidFill>
                            <a:schemeClr val="accent1">
                              <a:lumMod val="10000"/>
                            </a:schemeClr>
                          </a:solidFill>
                        </a:rPr>
                        <a:t> </a:t>
                      </a:r>
                      <a:endParaRPr lang="zh-CN" altLang="en-US" sz="2540">
                        <a:solidFill>
                          <a:schemeClr val="accent1">
                            <a:lumMod val="10000"/>
                          </a:schemeClr>
                        </a:solidFill>
                      </a:endParaRPr>
                    </a:p>
                  </a:txBody>
                  <a:tcPr marL="96756" marR="96756" marT="48378" marB="48378"/>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flipV="1">
            <a:off x="191563" y="191083"/>
            <a:ext cx="11808873" cy="6475834"/>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60">
              <a:solidFill>
                <a:srgbClr val="75592A"/>
              </a:solidFill>
              <a:latin typeface="微软雅黑" panose="020B0503020204020204" charset="-122"/>
              <a:ea typeface="微软雅黑" panose="020B0503020204020204" charset="-122"/>
            </a:endParaRPr>
          </a:p>
        </p:txBody>
      </p:sp>
      <p:sp>
        <p:nvSpPr>
          <p:cNvPr id="11" name="文本框 10"/>
          <p:cNvSpPr txBox="1"/>
          <p:nvPr/>
        </p:nvSpPr>
        <p:spPr>
          <a:xfrm>
            <a:off x="3830511" y="2552541"/>
            <a:ext cx="511810" cy="807720"/>
          </a:xfrm>
          <a:prstGeom prst="rect">
            <a:avLst/>
          </a:prstGeom>
          <a:noFill/>
          <a:ln>
            <a:noFill/>
          </a:ln>
        </p:spPr>
        <p:txBody>
          <a:bodyPr wrap="none" rtlCol="0">
            <a:spAutoFit/>
          </a:bodyPr>
          <a:lstStyle/>
          <a:p>
            <a:r>
              <a:rPr lang="en-US" altLang="zh-CN" sz="4655" dirty="0" smtClean="0">
                <a:solidFill>
                  <a:schemeClr val="bg1"/>
                </a:solidFill>
                <a:latin typeface=".黑体-韩语" panose="02000000000000000000" pitchFamily="2" charset="2"/>
                <a:ea typeface=".黑体-韩语" panose="02000000000000000000" pitchFamily="2" charset="2"/>
                <a:cs typeface=".黑体-韩语" panose="02000000000000000000" pitchFamily="2" charset="2"/>
              </a:rPr>
              <a:t>1</a:t>
            </a:r>
            <a:endParaRPr lang="zh-CN" altLang="en-US" sz="4655" dirty="0" smtClean="0">
              <a:solidFill>
                <a:schemeClr val="bg1"/>
              </a:solidFill>
              <a:latin typeface=".黑体-韩语" panose="02000000000000000000" pitchFamily="2" charset="2"/>
              <a:ea typeface=".黑体-韩语" panose="02000000000000000000" pitchFamily="2" charset="2"/>
              <a:cs typeface=".黑体-韩语" panose="02000000000000000000" pitchFamily="2" charset="2"/>
            </a:endParaRPr>
          </a:p>
        </p:txBody>
      </p:sp>
      <p:sp>
        <p:nvSpPr>
          <p:cNvPr id="2" name="文本框 1"/>
          <p:cNvSpPr txBox="1"/>
          <p:nvPr/>
        </p:nvSpPr>
        <p:spPr>
          <a:xfrm>
            <a:off x="748520" y="1943719"/>
            <a:ext cx="10249477" cy="2373630"/>
          </a:xfrm>
          <a:prstGeom prst="rect">
            <a:avLst/>
          </a:prstGeom>
          <a:noFill/>
        </p:spPr>
        <p:txBody>
          <a:bodyPr wrap="square" rtlCol="0">
            <a:spAutoFit/>
          </a:bodyPr>
          <a:p>
            <a:r>
              <a:rPr lang="en-US" altLang="zh-CN" sz="2965">
                <a:solidFill>
                  <a:schemeClr val="accent1">
                    <a:lumMod val="10000"/>
                  </a:schemeClr>
                </a:solidFill>
              </a:rPr>
              <a:t>The above expressions with </a:t>
            </a:r>
            <a:r>
              <a:rPr lang="zh-CN" altLang="en-US" sz="2965">
                <a:solidFill>
                  <a:schemeClr val="accent1">
                    <a:lumMod val="10000"/>
                  </a:schemeClr>
                </a:solidFill>
              </a:rPr>
              <a:t>月</a:t>
            </a:r>
            <a:r>
              <a:rPr lang="en-US" altLang="zh-CN" sz="2965">
                <a:solidFill>
                  <a:schemeClr val="accent1">
                    <a:lumMod val="10000"/>
                  </a:schemeClr>
                </a:solidFill>
              </a:rPr>
              <a:t>(yuè) and </a:t>
            </a:r>
            <a:r>
              <a:rPr lang="zh-CN" altLang="en-US" sz="2965">
                <a:solidFill>
                  <a:schemeClr val="accent1">
                    <a:lumMod val="10000"/>
                  </a:schemeClr>
                </a:solidFill>
              </a:rPr>
              <a:t>星期</a:t>
            </a:r>
            <a:r>
              <a:rPr lang="en-US" altLang="zh-CN" sz="2965">
                <a:solidFill>
                  <a:schemeClr val="accent1">
                    <a:lumMod val="10000"/>
                  </a:schemeClr>
                </a:solidFill>
              </a:rPr>
              <a:t>(xīng qī) form two parallel serics. “one weeks” is </a:t>
            </a:r>
            <a:r>
              <a:rPr lang="zh-CN" altLang="en-US" sz="2965">
                <a:solidFill>
                  <a:schemeClr val="accent1">
                    <a:lumMod val="10000"/>
                  </a:schemeClr>
                </a:solidFill>
              </a:rPr>
              <a:t>一个星期</a:t>
            </a:r>
            <a:r>
              <a:rPr lang="en-US" altLang="zh-CN" sz="2965">
                <a:solidFill>
                  <a:schemeClr val="accent1">
                    <a:lumMod val="10000"/>
                  </a:schemeClr>
                </a:solidFill>
              </a:rPr>
              <a:t>(yí ge xīng qī), therefore “one week later” is </a:t>
            </a:r>
            <a:r>
              <a:rPr lang="zh-CN" altLang="en-US" sz="2965">
                <a:solidFill>
                  <a:schemeClr val="accent1">
                    <a:lumMod val="10000"/>
                  </a:schemeClr>
                </a:solidFill>
              </a:rPr>
              <a:t>一个星期以后</a:t>
            </a:r>
            <a:r>
              <a:rPr lang="en-US" altLang="zh-CN" sz="2965">
                <a:solidFill>
                  <a:schemeClr val="accent1">
                    <a:lumMod val="10000"/>
                  </a:schemeClr>
                </a:solidFill>
              </a:rPr>
              <a:t>(yí ge xīng qī yǐ hòu ). “One month” is </a:t>
            </a:r>
            <a:r>
              <a:rPr lang="zh-CN" altLang="en-US" sz="2965">
                <a:solidFill>
                  <a:schemeClr val="accent1">
                    <a:lumMod val="10000"/>
                  </a:schemeClr>
                </a:solidFill>
              </a:rPr>
              <a:t>一个月</a:t>
            </a:r>
            <a:r>
              <a:rPr lang="en-US" altLang="zh-CN" sz="2965">
                <a:solidFill>
                  <a:schemeClr val="accent1">
                    <a:lumMod val="10000"/>
                  </a:schemeClr>
                </a:solidFill>
              </a:rPr>
              <a:t>(yí ge yuè), </a:t>
            </a:r>
            <a:r>
              <a:rPr lang="en-US" altLang="zh-CN" sz="2965">
                <a:solidFill>
                  <a:srgbClr val="FF0000"/>
                </a:solidFill>
              </a:rPr>
              <a:t>not </a:t>
            </a:r>
            <a:r>
              <a:rPr lang="zh-CN" altLang="en-US" sz="2965">
                <a:solidFill>
                  <a:srgbClr val="FF0000"/>
                </a:solidFill>
              </a:rPr>
              <a:t>一月</a:t>
            </a:r>
            <a:r>
              <a:rPr lang="en-US" altLang="zh-CN" sz="2965">
                <a:solidFill>
                  <a:srgbClr val="FF0000"/>
                </a:solidFill>
              </a:rPr>
              <a:t>(yī yuè)</a:t>
            </a:r>
            <a:r>
              <a:rPr lang="en-US" altLang="zh-CN" sz="2965">
                <a:solidFill>
                  <a:schemeClr val="accent1">
                    <a:lumMod val="10000"/>
                  </a:schemeClr>
                </a:solidFill>
              </a:rPr>
              <a:t>. “One month later” is </a:t>
            </a:r>
            <a:r>
              <a:rPr lang="zh-CN" altLang="en-US" sz="2965">
                <a:solidFill>
                  <a:schemeClr val="accent1">
                    <a:lumMod val="10000"/>
                  </a:schemeClr>
                </a:solidFill>
              </a:rPr>
              <a:t>一个月以后</a:t>
            </a:r>
            <a:r>
              <a:rPr lang="en-US" altLang="zh-CN" sz="2965">
                <a:solidFill>
                  <a:schemeClr val="accent1">
                    <a:lumMod val="10000"/>
                  </a:schemeClr>
                </a:solidFill>
              </a:rPr>
              <a:t>(yí ge yuè yǐ hòu)</a:t>
            </a:r>
            <a:endParaRPr lang="en-US" altLang="zh-CN" sz="2965">
              <a:solidFill>
                <a:schemeClr val="accent1">
                  <a:lumMod val="10000"/>
                </a:schemeClr>
              </a:solidFill>
            </a:endParaRPr>
          </a:p>
        </p:txBody>
      </p:sp>
      <p:sp>
        <p:nvSpPr>
          <p:cNvPr id="4" name="文本框 3"/>
          <p:cNvSpPr txBox="1"/>
          <p:nvPr/>
        </p:nvSpPr>
        <p:spPr>
          <a:xfrm>
            <a:off x="673936" y="425179"/>
            <a:ext cx="6956394" cy="612140"/>
          </a:xfrm>
          <a:prstGeom prst="rect">
            <a:avLst/>
          </a:prstGeom>
          <a:noFill/>
        </p:spPr>
        <p:txBody>
          <a:bodyPr wrap="square" rtlCol="0">
            <a:spAutoFit/>
          </a:bodyPr>
          <a:p>
            <a:r>
              <a:rPr lang="en-US" altLang="zh-CN" sz="3385">
                <a:solidFill>
                  <a:schemeClr val="bg2">
                    <a:lumMod val="10000"/>
                  </a:schemeClr>
                </a:solidFill>
              </a:rPr>
              <a:t>Time Expressions</a:t>
            </a:r>
            <a:endParaRPr lang="en-US" altLang="zh-CN" sz="3385">
              <a:solidFill>
                <a:schemeClr val="bg2">
                  <a:lumMod val="10000"/>
                </a:scheme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flipV="1">
            <a:off x="191563" y="191083"/>
            <a:ext cx="11808873" cy="6475834"/>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a:solidFill>
                <a:srgbClr val="75592A"/>
              </a:solidFill>
              <a:latin typeface="微软雅黑" panose="020B0503020204020204" charset="-122"/>
              <a:ea typeface="微软雅黑" panose="020B0503020204020204" charset="-122"/>
            </a:endParaRPr>
          </a:p>
        </p:txBody>
      </p:sp>
      <p:sp>
        <p:nvSpPr>
          <p:cNvPr id="11" name="文本框 10"/>
          <p:cNvSpPr txBox="1"/>
          <p:nvPr/>
        </p:nvSpPr>
        <p:spPr>
          <a:xfrm>
            <a:off x="3830511" y="2552541"/>
            <a:ext cx="511810" cy="807720"/>
          </a:xfrm>
          <a:prstGeom prst="rect">
            <a:avLst/>
          </a:prstGeom>
          <a:noFill/>
          <a:ln>
            <a:noFill/>
          </a:ln>
        </p:spPr>
        <p:txBody>
          <a:bodyPr wrap="none" rtlCol="0">
            <a:spAutoFit/>
          </a:bodyPr>
          <a:lstStyle/>
          <a:p>
            <a:r>
              <a:rPr lang="en-US" altLang="zh-CN" sz="4655" dirty="0" smtClean="0">
                <a:solidFill>
                  <a:schemeClr val="bg1"/>
                </a:solidFill>
                <a:latin typeface=".黑体-韩语" panose="02000000000000000000" pitchFamily="2" charset="2"/>
                <a:ea typeface=".黑体-韩语" panose="02000000000000000000" pitchFamily="2" charset="2"/>
                <a:cs typeface=".黑体-韩语" panose="02000000000000000000" pitchFamily="2" charset="2"/>
              </a:rPr>
              <a:t>1</a:t>
            </a:r>
            <a:endParaRPr lang="zh-CN" altLang="en-US" sz="4655" dirty="0" smtClean="0">
              <a:solidFill>
                <a:schemeClr val="bg1"/>
              </a:solidFill>
              <a:latin typeface=".黑体-韩语" panose="02000000000000000000" pitchFamily="2" charset="2"/>
              <a:ea typeface=".黑体-韩语" panose="02000000000000000000" pitchFamily="2" charset="2"/>
              <a:cs typeface=".黑体-韩语" panose="02000000000000000000" pitchFamily="2" charset="2"/>
            </a:endParaRPr>
          </a:p>
        </p:txBody>
      </p:sp>
      <p:sp>
        <p:nvSpPr>
          <p:cNvPr id="3" name="文本框 2"/>
          <p:cNvSpPr txBox="1"/>
          <p:nvPr/>
        </p:nvSpPr>
        <p:spPr>
          <a:xfrm>
            <a:off x="617495" y="277356"/>
            <a:ext cx="10546466" cy="1263015"/>
          </a:xfrm>
          <a:prstGeom prst="rect">
            <a:avLst/>
          </a:prstGeom>
          <a:noFill/>
        </p:spPr>
        <p:txBody>
          <a:bodyPr wrap="square" rtlCol="0">
            <a:spAutoFit/>
          </a:bodyPr>
          <a:p>
            <a:r>
              <a:rPr lang="en-US" altLang="zh-CN" sz="3810">
                <a:solidFill>
                  <a:schemeClr val="accent1">
                    <a:lumMod val="10000"/>
                  </a:schemeClr>
                </a:solidFill>
              </a:rPr>
              <a:t>Additional Time Expressions Involving Year and Day</a:t>
            </a:r>
            <a:endParaRPr lang="en-US" altLang="zh-CN" sz="3810">
              <a:solidFill>
                <a:schemeClr val="accent1">
                  <a:lumMod val="10000"/>
                </a:schemeClr>
              </a:solidFill>
            </a:endParaRPr>
          </a:p>
        </p:txBody>
      </p:sp>
      <p:graphicFrame>
        <p:nvGraphicFramePr>
          <p:cNvPr id="6" name="表格 5"/>
          <p:cNvGraphicFramePr/>
          <p:nvPr>
            <p:custDataLst>
              <p:tags r:id="rId1"/>
            </p:custDataLst>
          </p:nvPr>
        </p:nvGraphicFramePr>
        <p:xfrm>
          <a:off x="809664" y="1791193"/>
          <a:ext cx="10582275" cy="4190365"/>
        </p:xfrm>
        <a:graphic>
          <a:graphicData uri="http://schemas.openxmlformats.org/drawingml/2006/table">
            <a:tbl>
              <a:tblPr firstRow="1" bandRow="1">
                <a:tableStyleId>{5C22544A-7EE6-4342-B048-85BDC9FD1C3A}</a:tableStyleId>
              </a:tblPr>
              <a:tblGrid>
                <a:gridCol w="2035175"/>
                <a:gridCol w="3515360"/>
                <a:gridCol w="1988185"/>
                <a:gridCol w="3043555"/>
              </a:tblGrid>
              <a:tr h="1193800">
                <a:tc>
                  <a:txBody>
                    <a:bodyPr/>
                    <a:p>
                      <a:pPr>
                        <a:lnSpc>
                          <a:spcPct val="120000"/>
                        </a:lnSpc>
                        <a:buNone/>
                      </a:pPr>
                      <a:r>
                        <a:rPr lang="en-US" altLang="zh-CN" sz="3810" b="0"/>
                        <a:t>  </a:t>
                      </a:r>
                      <a:r>
                        <a:rPr lang="zh-CN" altLang="en-US" sz="3810" b="0">
                          <a:solidFill>
                            <a:schemeClr val="bg2">
                              <a:lumMod val="10000"/>
                            </a:schemeClr>
                          </a:solidFill>
                        </a:rPr>
                        <a:t>大前天</a:t>
                      </a:r>
                      <a:endParaRPr lang="zh-CN" altLang="en-US" sz="3810" b="0">
                        <a:solidFill>
                          <a:schemeClr val="bg2">
                            <a:lumMod val="10000"/>
                          </a:schemeClr>
                        </a:solidFill>
                      </a:endParaRPr>
                    </a:p>
                  </a:txBody>
                  <a:tcPr marL="96756" marR="96756" marT="48378" marB="48378">
                    <a:lnL>
                      <a:noFill/>
                    </a:lnL>
                    <a:lnR>
                      <a:noFill/>
                    </a:lnR>
                    <a:lnT>
                      <a:noFill/>
                    </a:lnT>
                    <a:lnB>
                      <a:noFill/>
                    </a:lnB>
                    <a:lnTlToBr>
                      <a:noFill/>
                    </a:lnTlToBr>
                    <a:lnBlToTr>
                      <a:noFill/>
                    </a:lnBlToTr>
                  </a:tcPr>
                </a:tc>
                <a:tc>
                  <a:txBody>
                    <a:bodyPr/>
                    <a:p>
                      <a:pPr algn="l">
                        <a:lnSpc>
                          <a:spcPct val="100000"/>
                        </a:lnSpc>
                        <a:buNone/>
                      </a:pPr>
                      <a:r>
                        <a:rPr lang="en-US" altLang="zh-CN" sz="2540" b="0">
                          <a:solidFill>
                            <a:schemeClr val="bg2">
                              <a:lumMod val="10000"/>
                            </a:schemeClr>
                          </a:solidFill>
                        </a:rPr>
                        <a:t>dà qián tiān</a:t>
                      </a:r>
                      <a:endParaRPr lang="en-US" altLang="zh-CN" sz="2540" b="0">
                        <a:solidFill>
                          <a:schemeClr val="bg2">
                            <a:lumMod val="10000"/>
                          </a:schemeClr>
                        </a:solidFill>
                      </a:endParaRPr>
                    </a:p>
                    <a:p>
                      <a:pPr algn="l">
                        <a:lnSpc>
                          <a:spcPct val="100000"/>
                        </a:lnSpc>
                        <a:buNone/>
                      </a:pPr>
                      <a:r>
                        <a:rPr lang="en-US" altLang="zh-CN" sz="2540" b="0">
                          <a:solidFill>
                            <a:schemeClr val="bg2">
                              <a:lumMod val="10000"/>
                            </a:schemeClr>
                          </a:solidFill>
                        </a:rPr>
                        <a:t>three days ago</a:t>
                      </a:r>
                      <a:endParaRPr lang="en-US" altLang="zh-CN" sz="2540" b="0">
                        <a:solidFill>
                          <a:schemeClr val="bg2">
                            <a:lumMod val="10000"/>
                          </a:schemeClr>
                        </a:solidFill>
                      </a:endParaRPr>
                    </a:p>
                  </a:txBody>
                  <a:tcPr marL="96756" marR="96756" marT="48378" marB="48378">
                    <a:lnL>
                      <a:noFill/>
                    </a:lnL>
                    <a:lnR w="12700">
                      <a:solidFill>
                        <a:schemeClr val="tx1"/>
                      </a:solidFill>
                      <a:prstDash val="solid"/>
                    </a:lnR>
                    <a:lnT>
                      <a:noFill/>
                    </a:lnT>
                    <a:lnB>
                      <a:noFill/>
                    </a:lnB>
                    <a:lnTlToBr>
                      <a:noFill/>
                    </a:lnTlToBr>
                    <a:lnBlToTr>
                      <a:noFill/>
                    </a:lnBlToTr>
                  </a:tcPr>
                </a:tc>
                <a:tc>
                  <a:txBody>
                    <a:bodyPr/>
                    <a:p>
                      <a:pPr>
                        <a:lnSpc>
                          <a:spcPct val="120000"/>
                        </a:lnSpc>
                        <a:buNone/>
                      </a:pPr>
                      <a:r>
                        <a:rPr lang="en-US" altLang="zh-CN" sz="3810" b="0">
                          <a:solidFill>
                            <a:schemeClr val="bg2">
                              <a:lumMod val="10000"/>
                            </a:schemeClr>
                          </a:solidFill>
                        </a:rPr>
                        <a:t>  </a:t>
                      </a:r>
                      <a:r>
                        <a:rPr lang="zh-CN" altLang="en-US" sz="3810" b="0">
                          <a:solidFill>
                            <a:schemeClr val="bg2">
                              <a:lumMod val="10000"/>
                            </a:schemeClr>
                          </a:solidFill>
                        </a:rPr>
                        <a:t>大前年</a:t>
                      </a:r>
                      <a:endParaRPr lang="zh-CN" altLang="en-US" sz="3810" b="0">
                        <a:solidFill>
                          <a:schemeClr val="bg2">
                            <a:lumMod val="10000"/>
                          </a:schemeClr>
                        </a:solidFill>
                      </a:endParaRPr>
                    </a:p>
                  </a:txBody>
                  <a:tcPr marL="96756" marR="96756" marT="48378" marB="48378">
                    <a:lnL w="12700">
                      <a:solidFill>
                        <a:schemeClr val="tx1"/>
                      </a:solidFill>
                      <a:prstDash val="solid"/>
                    </a:lnL>
                    <a:lnR>
                      <a:noFill/>
                    </a:lnR>
                    <a:lnT>
                      <a:noFill/>
                    </a:lnT>
                    <a:lnB>
                      <a:noFill/>
                    </a:lnB>
                    <a:lnTlToBr>
                      <a:noFill/>
                    </a:lnTlToBr>
                    <a:lnBlToTr>
                      <a:noFill/>
                    </a:lnBlToTr>
                  </a:tcPr>
                </a:tc>
                <a:tc>
                  <a:txBody>
                    <a:bodyPr/>
                    <a:p>
                      <a:pPr>
                        <a:buNone/>
                      </a:pPr>
                      <a:r>
                        <a:rPr lang="zh-CN" altLang="en-US" sz="2540" b="0">
                          <a:solidFill>
                            <a:schemeClr val="bg2">
                              <a:lumMod val="10000"/>
                            </a:schemeClr>
                          </a:solidFill>
                        </a:rPr>
                        <a:t>dà qián nián </a:t>
                      </a:r>
                      <a:endParaRPr lang="zh-CN" altLang="en-US" sz="2540" b="0">
                        <a:solidFill>
                          <a:schemeClr val="bg2">
                            <a:lumMod val="10000"/>
                          </a:schemeClr>
                        </a:solidFill>
                      </a:endParaRPr>
                    </a:p>
                    <a:p>
                      <a:pPr>
                        <a:buNone/>
                      </a:pPr>
                      <a:r>
                        <a:rPr lang="en-US" altLang="zh-CN" sz="2540" b="0">
                          <a:solidFill>
                            <a:schemeClr val="bg2">
                              <a:lumMod val="10000"/>
                            </a:schemeClr>
                          </a:solidFill>
                          <a:sym typeface="+mn-ea"/>
                        </a:rPr>
                        <a:t>three years ago</a:t>
                      </a:r>
                      <a:endParaRPr lang="en-US" altLang="zh-CN" sz="2540" b="0">
                        <a:solidFill>
                          <a:schemeClr val="bg2">
                            <a:lumMod val="10000"/>
                          </a:schemeClr>
                        </a:solidFill>
                        <a:sym typeface="+mn-ea"/>
                      </a:endParaRPr>
                    </a:p>
                  </a:txBody>
                  <a:tcPr marL="96756" marR="96756" marT="48378" marB="48378">
                    <a:lnL>
                      <a:noFill/>
                    </a:lnL>
                    <a:lnR>
                      <a:noFill/>
                    </a:lnR>
                    <a:lnT>
                      <a:noFill/>
                    </a:lnT>
                    <a:lnB>
                      <a:noFill/>
                    </a:lnB>
                    <a:lnTlToBr>
                      <a:noFill/>
                    </a:lnTlToBr>
                    <a:lnBlToTr>
                      <a:noFill/>
                    </a:lnBlToTr>
                  </a:tcPr>
                </a:tc>
              </a:tr>
              <a:tr h="1256665">
                <a:tc>
                  <a:txBody>
                    <a:bodyPr/>
                    <a:p>
                      <a:pPr>
                        <a:lnSpc>
                          <a:spcPct val="140000"/>
                        </a:lnSpc>
                        <a:buNone/>
                      </a:pPr>
                      <a:r>
                        <a:rPr lang="en-US" altLang="zh-CN" sz="3810">
                          <a:solidFill>
                            <a:schemeClr val="bg2">
                              <a:lumMod val="10000"/>
                            </a:schemeClr>
                          </a:solidFill>
                        </a:rPr>
                        <a:t>    </a:t>
                      </a:r>
                      <a:r>
                        <a:rPr lang="zh-CN" altLang="en-US" sz="3810">
                          <a:solidFill>
                            <a:schemeClr val="bg2">
                              <a:lumMod val="10000"/>
                            </a:schemeClr>
                          </a:solidFill>
                        </a:rPr>
                        <a:t>前天</a:t>
                      </a:r>
                      <a:endParaRPr lang="zh-CN" altLang="en-US" sz="3810">
                        <a:solidFill>
                          <a:schemeClr val="bg2">
                            <a:lumMod val="10000"/>
                          </a:schemeClr>
                        </a:solidFill>
                      </a:endParaRPr>
                    </a:p>
                  </a:txBody>
                  <a:tcPr marL="96756" marR="96756" marT="48378" marB="48378">
                    <a:lnL>
                      <a:noFill/>
                    </a:lnL>
                    <a:lnR>
                      <a:noFill/>
                    </a:lnR>
                    <a:lnT>
                      <a:noFill/>
                    </a:lnT>
                    <a:lnB>
                      <a:noFill/>
                    </a:lnB>
                    <a:lnTlToBr>
                      <a:noFill/>
                    </a:lnTlToBr>
                    <a:lnBlToTr>
                      <a:noFill/>
                    </a:lnBlToTr>
                  </a:tcPr>
                </a:tc>
                <a:tc>
                  <a:txBody>
                    <a:bodyPr/>
                    <a:p>
                      <a:pPr>
                        <a:buNone/>
                      </a:pPr>
                      <a:r>
                        <a:rPr lang="en-US" altLang="zh-CN" sz="2540">
                          <a:solidFill>
                            <a:schemeClr val="bg2">
                              <a:lumMod val="10000"/>
                            </a:schemeClr>
                          </a:solidFill>
                          <a:sym typeface="+mn-ea"/>
                        </a:rPr>
                        <a:t>qián tiān</a:t>
                      </a:r>
                      <a:endParaRPr lang="en-US" altLang="zh-CN" sz="2540">
                        <a:solidFill>
                          <a:schemeClr val="bg2">
                            <a:lumMod val="10000"/>
                          </a:schemeClr>
                        </a:solidFill>
                        <a:sym typeface="+mn-ea"/>
                      </a:endParaRPr>
                    </a:p>
                    <a:p>
                      <a:pPr>
                        <a:buNone/>
                      </a:pPr>
                      <a:r>
                        <a:rPr lang="en-US" altLang="zh-CN" sz="2540">
                          <a:solidFill>
                            <a:schemeClr val="bg2">
                              <a:lumMod val="10000"/>
                            </a:schemeClr>
                          </a:solidFill>
                          <a:sym typeface="+mn-ea"/>
                        </a:rPr>
                        <a:t>the day before yesterday</a:t>
                      </a:r>
                      <a:endParaRPr lang="en-US" altLang="zh-CN" sz="2540">
                        <a:solidFill>
                          <a:schemeClr val="bg2">
                            <a:lumMod val="10000"/>
                          </a:schemeClr>
                        </a:solidFill>
                        <a:sym typeface="+mn-ea"/>
                      </a:endParaRPr>
                    </a:p>
                  </a:txBody>
                  <a:tcPr marL="96756" marR="96756" marT="48378" marB="48378">
                    <a:lnL>
                      <a:noFill/>
                    </a:lnL>
                    <a:lnR w="12700">
                      <a:solidFill>
                        <a:schemeClr val="tx1"/>
                      </a:solidFill>
                      <a:prstDash val="solid"/>
                    </a:lnR>
                    <a:lnT>
                      <a:noFill/>
                    </a:lnT>
                    <a:lnB>
                      <a:noFill/>
                    </a:lnB>
                    <a:lnTlToBr>
                      <a:noFill/>
                    </a:lnTlToBr>
                    <a:lnBlToTr>
                      <a:noFill/>
                    </a:lnBlToTr>
                  </a:tcPr>
                </a:tc>
                <a:tc>
                  <a:txBody>
                    <a:bodyPr/>
                    <a:p>
                      <a:pPr>
                        <a:lnSpc>
                          <a:spcPct val="130000"/>
                        </a:lnSpc>
                        <a:buNone/>
                      </a:pPr>
                      <a:r>
                        <a:rPr lang="en-US" altLang="zh-CN" sz="3810">
                          <a:solidFill>
                            <a:schemeClr val="bg2">
                              <a:lumMod val="10000"/>
                            </a:schemeClr>
                          </a:solidFill>
                          <a:sym typeface="+mn-ea"/>
                        </a:rPr>
                        <a:t>    </a:t>
                      </a:r>
                      <a:r>
                        <a:rPr lang="zh-CN" altLang="en-US" sz="3810">
                          <a:solidFill>
                            <a:schemeClr val="bg2">
                              <a:lumMod val="10000"/>
                            </a:schemeClr>
                          </a:solidFill>
                          <a:sym typeface="+mn-ea"/>
                        </a:rPr>
                        <a:t>前年</a:t>
                      </a:r>
                      <a:endParaRPr lang="zh-CN" altLang="en-US" sz="1905">
                        <a:solidFill>
                          <a:schemeClr val="bg2">
                            <a:lumMod val="10000"/>
                          </a:schemeClr>
                        </a:solidFill>
                        <a:sym typeface="+mn-ea"/>
                      </a:endParaRPr>
                    </a:p>
                    <a:p>
                      <a:pPr>
                        <a:buNone/>
                      </a:pPr>
                      <a:endParaRPr lang="zh-CN" altLang="en-US" sz="1905"/>
                    </a:p>
                  </a:txBody>
                  <a:tcPr marL="96756" marR="96756" marT="48378" marB="48378">
                    <a:lnL w="12700">
                      <a:solidFill>
                        <a:schemeClr val="tx1"/>
                      </a:solidFill>
                      <a:prstDash val="solid"/>
                    </a:lnL>
                    <a:lnR>
                      <a:noFill/>
                    </a:lnR>
                    <a:lnT>
                      <a:noFill/>
                    </a:lnT>
                    <a:lnB>
                      <a:noFill/>
                    </a:lnB>
                    <a:lnTlToBr>
                      <a:noFill/>
                    </a:lnTlToBr>
                    <a:lnBlToTr>
                      <a:noFill/>
                    </a:lnBlToTr>
                  </a:tcPr>
                </a:tc>
                <a:tc>
                  <a:txBody>
                    <a:bodyPr/>
                    <a:p>
                      <a:pPr>
                        <a:buNone/>
                      </a:pPr>
                      <a:r>
                        <a:rPr lang="zh-CN" altLang="en-US" sz="2540">
                          <a:solidFill>
                            <a:schemeClr val="bg2">
                              <a:lumMod val="10000"/>
                            </a:schemeClr>
                          </a:solidFill>
                          <a:sym typeface="+mn-ea"/>
                        </a:rPr>
                        <a:t>qián nián</a:t>
                      </a:r>
                      <a:endParaRPr lang="zh-CN" altLang="en-US" sz="2540">
                        <a:solidFill>
                          <a:schemeClr val="bg2">
                            <a:lumMod val="10000"/>
                          </a:schemeClr>
                        </a:solidFill>
                        <a:sym typeface="+mn-ea"/>
                      </a:endParaRPr>
                    </a:p>
                    <a:p>
                      <a:pPr>
                        <a:buNone/>
                      </a:pPr>
                      <a:r>
                        <a:rPr lang="en-US" altLang="zh-CN" sz="2540">
                          <a:solidFill>
                            <a:schemeClr val="bg2">
                              <a:lumMod val="10000"/>
                            </a:schemeClr>
                          </a:solidFill>
                          <a:sym typeface="+mn-ea"/>
                        </a:rPr>
                        <a:t>the year before last</a:t>
                      </a:r>
                      <a:endParaRPr lang="en-US" altLang="zh-CN" sz="1905">
                        <a:solidFill>
                          <a:schemeClr val="bg2">
                            <a:lumMod val="10000"/>
                          </a:schemeClr>
                        </a:solidFill>
                        <a:sym typeface="+mn-ea"/>
                      </a:endParaRPr>
                    </a:p>
                    <a:p>
                      <a:pPr>
                        <a:buNone/>
                      </a:pPr>
                      <a:endParaRPr lang="zh-CN" altLang="en-US" sz="1905"/>
                    </a:p>
                  </a:txBody>
                  <a:tcPr marL="96756" marR="96756" marT="48378" marB="48378">
                    <a:lnL>
                      <a:noFill/>
                    </a:lnL>
                    <a:lnR>
                      <a:noFill/>
                    </a:lnR>
                    <a:lnT>
                      <a:noFill/>
                    </a:lnT>
                    <a:lnB>
                      <a:noFill/>
                    </a:lnB>
                    <a:lnTlToBr>
                      <a:noFill/>
                    </a:lnTlToBr>
                    <a:lnBlToTr>
                      <a:noFill/>
                    </a:lnBlToTr>
                  </a:tcPr>
                </a:tc>
              </a:tr>
              <a:tr h="869950">
                <a:tc>
                  <a:txBody>
                    <a:bodyPr/>
                    <a:p>
                      <a:pPr>
                        <a:lnSpc>
                          <a:spcPct val="120000"/>
                        </a:lnSpc>
                        <a:buNone/>
                      </a:pPr>
                      <a:r>
                        <a:rPr lang="en-US" altLang="zh-CN" sz="3810">
                          <a:solidFill>
                            <a:schemeClr val="bg2">
                              <a:lumMod val="10000"/>
                            </a:schemeClr>
                          </a:solidFill>
                        </a:rPr>
                        <a:t>    </a:t>
                      </a:r>
                      <a:r>
                        <a:rPr lang="zh-CN" altLang="en-US" sz="3810">
                          <a:solidFill>
                            <a:schemeClr val="bg2">
                              <a:lumMod val="10000"/>
                            </a:schemeClr>
                          </a:solidFill>
                        </a:rPr>
                        <a:t>昨天</a:t>
                      </a:r>
                      <a:endParaRPr lang="zh-CN" altLang="en-US" sz="3810">
                        <a:solidFill>
                          <a:schemeClr val="bg2">
                            <a:lumMod val="10000"/>
                          </a:schemeClr>
                        </a:solidFill>
                      </a:endParaRPr>
                    </a:p>
                  </a:txBody>
                  <a:tcPr marL="96756" marR="96756" marT="48378" marB="48378">
                    <a:lnL>
                      <a:noFill/>
                    </a:lnL>
                    <a:lnR>
                      <a:noFill/>
                    </a:lnR>
                    <a:lnT>
                      <a:noFill/>
                    </a:lnT>
                    <a:lnB>
                      <a:noFill/>
                    </a:lnB>
                    <a:lnTlToBr>
                      <a:noFill/>
                    </a:lnTlToBr>
                    <a:lnBlToTr>
                      <a:noFill/>
                    </a:lnBlToTr>
                  </a:tcPr>
                </a:tc>
                <a:tc>
                  <a:txBody>
                    <a:bodyPr/>
                    <a:p>
                      <a:pPr>
                        <a:buNone/>
                      </a:pPr>
                      <a:r>
                        <a:rPr lang="zh-CN" altLang="en-US" sz="2540">
                          <a:solidFill>
                            <a:schemeClr val="bg2">
                              <a:lumMod val="10000"/>
                            </a:schemeClr>
                          </a:solidFill>
                        </a:rPr>
                        <a:t>zuó tiān </a:t>
                      </a:r>
                      <a:endParaRPr lang="zh-CN" altLang="en-US" sz="2540">
                        <a:solidFill>
                          <a:schemeClr val="bg2">
                            <a:lumMod val="10000"/>
                          </a:schemeClr>
                        </a:solidFill>
                      </a:endParaRPr>
                    </a:p>
                    <a:p>
                      <a:pPr>
                        <a:buNone/>
                      </a:pPr>
                      <a:r>
                        <a:rPr lang="en-US" altLang="zh-CN" sz="2540">
                          <a:solidFill>
                            <a:schemeClr val="bg2">
                              <a:lumMod val="10000"/>
                            </a:schemeClr>
                          </a:solidFill>
                        </a:rPr>
                        <a:t>yesterday</a:t>
                      </a:r>
                      <a:endParaRPr lang="en-US" altLang="zh-CN" sz="2540">
                        <a:solidFill>
                          <a:schemeClr val="bg2">
                            <a:lumMod val="10000"/>
                          </a:schemeClr>
                        </a:solidFill>
                      </a:endParaRPr>
                    </a:p>
                  </a:txBody>
                  <a:tcPr marL="96756" marR="96756" marT="48378" marB="48378">
                    <a:lnL>
                      <a:noFill/>
                    </a:lnL>
                    <a:lnR w="12700">
                      <a:solidFill>
                        <a:schemeClr val="tx1"/>
                      </a:solidFill>
                      <a:prstDash val="solid"/>
                    </a:lnR>
                    <a:lnT>
                      <a:noFill/>
                    </a:lnT>
                    <a:lnB>
                      <a:noFill/>
                    </a:lnB>
                    <a:lnTlToBr>
                      <a:noFill/>
                    </a:lnTlToBr>
                    <a:lnBlToTr>
                      <a:noFill/>
                    </a:lnBlToTr>
                  </a:tcPr>
                </a:tc>
                <a:tc>
                  <a:txBody>
                    <a:bodyPr/>
                    <a:p>
                      <a:pPr>
                        <a:lnSpc>
                          <a:spcPct val="120000"/>
                        </a:lnSpc>
                        <a:buNone/>
                      </a:pPr>
                      <a:r>
                        <a:rPr lang="en-US" altLang="zh-CN" sz="3810">
                          <a:solidFill>
                            <a:schemeClr val="bg2">
                              <a:lumMod val="10000"/>
                            </a:schemeClr>
                          </a:solidFill>
                        </a:rPr>
                        <a:t>    </a:t>
                      </a:r>
                      <a:r>
                        <a:rPr lang="zh-CN" altLang="en-US" sz="3810">
                          <a:solidFill>
                            <a:schemeClr val="bg2">
                              <a:lumMod val="10000"/>
                            </a:schemeClr>
                          </a:solidFill>
                        </a:rPr>
                        <a:t>去年</a:t>
                      </a:r>
                      <a:endParaRPr lang="zh-CN" altLang="en-US" sz="3810">
                        <a:solidFill>
                          <a:schemeClr val="bg2">
                            <a:lumMod val="10000"/>
                          </a:schemeClr>
                        </a:solidFill>
                      </a:endParaRPr>
                    </a:p>
                  </a:txBody>
                  <a:tcPr marL="96756" marR="96756" marT="48378" marB="48378">
                    <a:lnL w="12700">
                      <a:solidFill>
                        <a:schemeClr val="tx1"/>
                      </a:solidFill>
                      <a:prstDash val="solid"/>
                    </a:lnL>
                    <a:lnR>
                      <a:noFill/>
                    </a:lnR>
                    <a:lnT>
                      <a:noFill/>
                    </a:lnT>
                    <a:lnB>
                      <a:noFill/>
                    </a:lnB>
                    <a:lnTlToBr>
                      <a:noFill/>
                    </a:lnTlToBr>
                    <a:lnBlToTr>
                      <a:noFill/>
                    </a:lnBlToTr>
                  </a:tcPr>
                </a:tc>
                <a:tc>
                  <a:txBody>
                    <a:bodyPr/>
                    <a:p>
                      <a:pPr>
                        <a:buNone/>
                      </a:pPr>
                      <a:r>
                        <a:rPr lang="zh-CN" altLang="en-US" sz="2540">
                          <a:solidFill>
                            <a:schemeClr val="bg2">
                              <a:lumMod val="10000"/>
                            </a:schemeClr>
                          </a:solidFill>
                        </a:rPr>
                        <a:t>qù nián </a:t>
                      </a:r>
                      <a:endParaRPr lang="zh-CN" altLang="en-US" sz="2540">
                        <a:solidFill>
                          <a:schemeClr val="bg2">
                            <a:lumMod val="10000"/>
                          </a:schemeClr>
                        </a:solidFill>
                      </a:endParaRPr>
                    </a:p>
                    <a:p>
                      <a:pPr>
                        <a:buNone/>
                      </a:pPr>
                      <a:r>
                        <a:rPr lang="en-US" altLang="zh-CN" sz="2540">
                          <a:solidFill>
                            <a:schemeClr val="bg2">
                              <a:lumMod val="10000"/>
                            </a:schemeClr>
                          </a:solidFill>
                        </a:rPr>
                        <a:t>last year</a:t>
                      </a:r>
                      <a:endParaRPr lang="en-US" altLang="zh-CN" sz="2540">
                        <a:solidFill>
                          <a:schemeClr val="bg2">
                            <a:lumMod val="10000"/>
                          </a:schemeClr>
                        </a:solidFill>
                      </a:endParaRPr>
                    </a:p>
                  </a:txBody>
                  <a:tcPr marL="96756" marR="96756" marT="48378" marB="48378">
                    <a:lnL>
                      <a:noFill/>
                    </a:lnL>
                    <a:lnR>
                      <a:noFill/>
                    </a:lnR>
                    <a:lnT>
                      <a:noFill/>
                    </a:lnT>
                    <a:lnB>
                      <a:noFill/>
                    </a:lnB>
                    <a:lnTlToBr>
                      <a:noFill/>
                    </a:lnTlToBr>
                    <a:lnBlToTr>
                      <a:noFill/>
                    </a:lnBlToTr>
                  </a:tcPr>
                </a:tc>
              </a:tr>
              <a:tr h="869950">
                <a:tc>
                  <a:txBody>
                    <a:bodyPr/>
                    <a:p>
                      <a:pPr>
                        <a:lnSpc>
                          <a:spcPct val="120000"/>
                        </a:lnSpc>
                        <a:buNone/>
                      </a:pPr>
                      <a:r>
                        <a:rPr lang="en-US" altLang="zh-CN" sz="3810">
                          <a:solidFill>
                            <a:schemeClr val="bg2">
                              <a:lumMod val="10000"/>
                            </a:schemeClr>
                          </a:solidFill>
                        </a:rPr>
                        <a:t>    </a:t>
                      </a:r>
                      <a:r>
                        <a:rPr lang="zh-CN" altLang="en-US" sz="3810">
                          <a:solidFill>
                            <a:schemeClr val="bg2">
                              <a:lumMod val="10000"/>
                            </a:schemeClr>
                          </a:solidFill>
                        </a:rPr>
                        <a:t>今天</a:t>
                      </a:r>
                      <a:endParaRPr lang="zh-CN" altLang="en-US" sz="3810">
                        <a:solidFill>
                          <a:schemeClr val="bg2">
                            <a:lumMod val="10000"/>
                          </a:schemeClr>
                        </a:solidFill>
                      </a:endParaRPr>
                    </a:p>
                  </a:txBody>
                  <a:tcPr marL="96756" marR="96756" marT="48378" marB="48378">
                    <a:lnL>
                      <a:noFill/>
                    </a:lnL>
                    <a:lnR>
                      <a:noFill/>
                    </a:lnR>
                    <a:lnT>
                      <a:noFill/>
                    </a:lnT>
                    <a:lnB>
                      <a:noFill/>
                    </a:lnB>
                    <a:lnTlToBr>
                      <a:noFill/>
                    </a:lnTlToBr>
                    <a:lnBlToTr>
                      <a:noFill/>
                    </a:lnBlToTr>
                  </a:tcPr>
                </a:tc>
                <a:tc>
                  <a:txBody>
                    <a:bodyPr/>
                    <a:p>
                      <a:pPr>
                        <a:buNone/>
                      </a:pPr>
                      <a:r>
                        <a:rPr lang="zh-CN" altLang="en-US" sz="2540">
                          <a:solidFill>
                            <a:schemeClr val="bg2">
                              <a:lumMod val="10000"/>
                            </a:schemeClr>
                          </a:solidFill>
                        </a:rPr>
                        <a:t>jīn tiān </a:t>
                      </a:r>
                      <a:endParaRPr lang="zh-CN" altLang="en-US" sz="2540">
                        <a:solidFill>
                          <a:schemeClr val="bg2">
                            <a:lumMod val="10000"/>
                          </a:schemeClr>
                        </a:solidFill>
                      </a:endParaRPr>
                    </a:p>
                    <a:p>
                      <a:pPr>
                        <a:buNone/>
                      </a:pPr>
                      <a:r>
                        <a:rPr lang="en-US" altLang="zh-CN" sz="2540">
                          <a:solidFill>
                            <a:schemeClr val="bg2">
                              <a:lumMod val="10000"/>
                            </a:schemeClr>
                          </a:solidFill>
                        </a:rPr>
                        <a:t>today</a:t>
                      </a:r>
                      <a:endParaRPr lang="en-US" altLang="zh-CN" sz="2540">
                        <a:solidFill>
                          <a:schemeClr val="bg2">
                            <a:lumMod val="10000"/>
                          </a:schemeClr>
                        </a:solidFill>
                      </a:endParaRPr>
                    </a:p>
                  </a:txBody>
                  <a:tcPr marL="96756" marR="96756" marT="48378" marB="48378">
                    <a:lnL>
                      <a:noFill/>
                    </a:lnL>
                    <a:lnR w="12700">
                      <a:solidFill>
                        <a:schemeClr val="tx1"/>
                      </a:solidFill>
                      <a:prstDash val="solid"/>
                    </a:lnR>
                    <a:lnT>
                      <a:noFill/>
                    </a:lnT>
                    <a:lnB>
                      <a:noFill/>
                    </a:lnB>
                    <a:lnTlToBr>
                      <a:noFill/>
                    </a:lnTlToBr>
                    <a:lnBlToTr>
                      <a:noFill/>
                    </a:lnBlToTr>
                  </a:tcPr>
                </a:tc>
                <a:tc>
                  <a:txBody>
                    <a:bodyPr/>
                    <a:p>
                      <a:pPr>
                        <a:lnSpc>
                          <a:spcPct val="120000"/>
                        </a:lnSpc>
                        <a:buNone/>
                      </a:pPr>
                      <a:r>
                        <a:rPr lang="en-US" altLang="zh-CN" sz="3810">
                          <a:solidFill>
                            <a:schemeClr val="bg2">
                              <a:lumMod val="10000"/>
                            </a:schemeClr>
                          </a:solidFill>
                        </a:rPr>
                        <a:t>    </a:t>
                      </a:r>
                      <a:r>
                        <a:rPr lang="zh-CN" altLang="en-US" sz="3810">
                          <a:solidFill>
                            <a:schemeClr val="bg2">
                              <a:lumMod val="10000"/>
                            </a:schemeClr>
                          </a:solidFill>
                        </a:rPr>
                        <a:t>今年</a:t>
                      </a:r>
                      <a:endParaRPr lang="zh-CN" altLang="en-US" sz="3810">
                        <a:solidFill>
                          <a:schemeClr val="bg2">
                            <a:lumMod val="10000"/>
                          </a:schemeClr>
                        </a:solidFill>
                      </a:endParaRPr>
                    </a:p>
                  </a:txBody>
                  <a:tcPr marL="96756" marR="96756" marT="48378" marB="48378">
                    <a:lnL w="12700">
                      <a:solidFill>
                        <a:schemeClr val="tx1"/>
                      </a:solidFill>
                      <a:prstDash val="solid"/>
                    </a:lnL>
                    <a:lnR>
                      <a:noFill/>
                    </a:lnR>
                    <a:lnT>
                      <a:noFill/>
                    </a:lnT>
                    <a:lnB>
                      <a:noFill/>
                    </a:lnB>
                    <a:lnTlToBr>
                      <a:noFill/>
                    </a:lnTlToBr>
                    <a:lnBlToTr>
                      <a:noFill/>
                    </a:lnBlToTr>
                  </a:tcPr>
                </a:tc>
                <a:tc>
                  <a:txBody>
                    <a:bodyPr/>
                    <a:p>
                      <a:pPr>
                        <a:buNone/>
                      </a:pPr>
                      <a:r>
                        <a:rPr lang="zh-CN" altLang="en-US" sz="2540">
                          <a:solidFill>
                            <a:schemeClr val="bg2">
                              <a:lumMod val="10000"/>
                            </a:schemeClr>
                          </a:solidFill>
                        </a:rPr>
                        <a:t>jīn nián </a:t>
                      </a:r>
                      <a:endParaRPr lang="zh-CN" altLang="en-US" sz="2540">
                        <a:solidFill>
                          <a:schemeClr val="bg2">
                            <a:lumMod val="10000"/>
                          </a:schemeClr>
                        </a:solidFill>
                      </a:endParaRPr>
                    </a:p>
                    <a:p>
                      <a:pPr>
                        <a:buNone/>
                      </a:pPr>
                      <a:r>
                        <a:rPr lang="en-US" altLang="zh-CN" sz="2540">
                          <a:solidFill>
                            <a:schemeClr val="bg2">
                              <a:lumMod val="10000"/>
                            </a:schemeClr>
                          </a:solidFill>
                        </a:rPr>
                        <a:t>this year</a:t>
                      </a:r>
                      <a:endParaRPr lang="en-US" altLang="zh-CN" sz="2540">
                        <a:solidFill>
                          <a:schemeClr val="bg2">
                            <a:lumMod val="10000"/>
                          </a:schemeClr>
                        </a:solidFill>
                      </a:endParaRPr>
                    </a:p>
                  </a:txBody>
                  <a:tcPr marL="96756" marR="96756" marT="48378" marB="48378">
                    <a:lnL>
                      <a:noFill/>
                    </a:lnL>
                    <a:lnR>
                      <a:noFill/>
                    </a:lnR>
                    <a:lnT>
                      <a:noFill/>
                    </a:lnT>
                    <a:lnB>
                      <a:noFill/>
                    </a:lnB>
                    <a:lnTlToBr>
                      <a:noFill/>
                    </a:lnTlToBr>
                    <a:lnBlToTr>
                      <a:noFill/>
                    </a:lnBlToTr>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flipV="1">
            <a:off x="191563" y="191083"/>
            <a:ext cx="11808873" cy="6475834"/>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a:solidFill>
                <a:srgbClr val="75592A"/>
              </a:solidFill>
              <a:latin typeface="微软雅黑" panose="020B0503020204020204" charset="-122"/>
              <a:ea typeface="微软雅黑" panose="020B0503020204020204" charset="-122"/>
            </a:endParaRPr>
          </a:p>
        </p:txBody>
      </p:sp>
      <p:sp>
        <p:nvSpPr>
          <p:cNvPr id="11" name="文本框 10"/>
          <p:cNvSpPr txBox="1"/>
          <p:nvPr/>
        </p:nvSpPr>
        <p:spPr>
          <a:xfrm>
            <a:off x="3830511" y="2552541"/>
            <a:ext cx="511810" cy="807720"/>
          </a:xfrm>
          <a:prstGeom prst="rect">
            <a:avLst/>
          </a:prstGeom>
          <a:noFill/>
          <a:ln>
            <a:noFill/>
          </a:ln>
        </p:spPr>
        <p:txBody>
          <a:bodyPr wrap="none" rtlCol="0">
            <a:spAutoFit/>
          </a:bodyPr>
          <a:lstStyle/>
          <a:p>
            <a:r>
              <a:rPr lang="en-US" altLang="zh-CN" sz="4655" dirty="0" smtClean="0">
                <a:solidFill>
                  <a:schemeClr val="bg1"/>
                </a:solidFill>
                <a:latin typeface=".黑体-韩语" panose="02000000000000000000" pitchFamily="2" charset="2"/>
                <a:ea typeface=".黑体-韩语" panose="02000000000000000000" pitchFamily="2" charset="2"/>
                <a:cs typeface=".黑体-韩语" panose="02000000000000000000" pitchFamily="2" charset="2"/>
              </a:rPr>
              <a:t>1</a:t>
            </a:r>
            <a:endParaRPr lang="zh-CN" altLang="en-US" sz="4655" dirty="0" smtClean="0">
              <a:solidFill>
                <a:schemeClr val="bg1"/>
              </a:solidFill>
              <a:latin typeface=".黑体-韩语" panose="02000000000000000000" pitchFamily="2" charset="2"/>
              <a:ea typeface=".黑体-韩语" panose="02000000000000000000" pitchFamily="2" charset="2"/>
              <a:cs typeface=".黑体-韩语" panose="02000000000000000000" pitchFamily="2" charset="2"/>
            </a:endParaRPr>
          </a:p>
        </p:txBody>
      </p:sp>
      <p:sp>
        <p:nvSpPr>
          <p:cNvPr id="3" name="文本框 2"/>
          <p:cNvSpPr txBox="1"/>
          <p:nvPr/>
        </p:nvSpPr>
        <p:spPr>
          <a:xfrm>
            <a:off x="617495" y="277356"/>
            <a:ext cx="10546466" cy="1263015"/>
          </a:xfrm>
          <a:prstGeom prst="rect">
            <a:avLst/>
          </a:prstGeom>
          <a:noFill/>
        </p:spPr>
        <p:txBody>
          <a:bodyPr wrap="square" rtlCol="0">
            <a:spAutoFit/>
          </a:bodyPr>
          <a:p>
            <a:r>
              <a:rPr lang="en-US" altLang="zh-CN" sz="3810">
                <a:solidFill>
                  <a:schemeClr val="accent1">
                    <a:lumMod val="10000"/>
                  </a:schemeClr>
                </a:solidFill>
              </a:rPr>
              <a:t>Additional Time Expressions Involving Year and Day</a:t>
            </a:r>
            <a:endParaRPr lang="en-US" altLang="zh-CN" sz="3810">
              <a:solidFill>
                <a:schemeClr val="accent1">
                  <a:lumMod val="10000"/>
                </a:schemeClr>
              </a:solidFill>
            </a:endParaRPr>
          </a:p>
        </p:txBody>
      </p:sp>
      <p:graphicFrame>
        <p:nvGraphicFramePr>
          <p:cNvPr id="6" name="表格 5"/>
          <p:cNvGraphicFramePr/>
          <p:nvPr>
            <p:custDataLst>
              <p:tags r:id="rId1"/>
            </p:custDataLst>
          </p:nvPr>
        </p:nvGraphicFramePr>
        <p:xfrm>
          <a:off x="809664" y="1476735"/>
          <a:ext cx="10582275" cy="3287395"/>
        </p:xfrm>
        <a:graphic>
          <a:graphicData uri="http://schemas.openxmlformats.org/drawingml/2006/table">
            <a:tbl>
              <a:tblPr firstRow="1" bandRow="1">
                <a:tableStyleId>{5C22544A-7EE6-4342-B048-85BDC9FD1C3A}</a:tableStyleId>
              </a:tblPr>
              <a:tblGrid>
                <a:gridCol w="2035175"/>
                <a:gridCol w="3515360"/>
                <a:gridCol w="1988185"/>
                <a:gridCol w="3043555"/>
              </a:tblGrid>
              <a:tr h="869950">
                <a:tc>
                  <a:txBody>
                    <a:bodyPr/>
                    <a:p>
                      <a:pPr>
                        <a:lnSpc>
                          <a:spcPct val="120000"/>
                        </a:lnSpc>
                        <a:buNone/>
                      </a:pPr>
                      <a:r>
                        <a:rPr lang="en-US" altLang="zh-CN" sz="3810" b="0"/>
                        <a:t>    </a:t>
                      </a:r>
                      <a:r>
                        <a:rPr lang="zh-CN" altLang="en-US" sz="3810" b="0">
                          <a:solidFill>
                            <a:schemeClr val="bg2">
                              <a:lumMod val="10000"/>
                            </a:schemeClr>
                          </a:solidFill>
                        </a:rPr>
                        <a:t>明天</a:t>
                      </a:r>
                      <a:endParaRPr lang="zh-CN" altLang="en-US" sz="3810" b="0">
                        <a:solidFill>
                          <a:schemeClr val="bg2">
                            <a:lumMod val="10000"/>
                          </a:schemeClr>
                        </a:solidFill>
                      </a:endParaRPr>
                    </a:p>
                  </a:txBody>
                  <a:tcPr marL="96756" marR="96756" marT="48378" marB="48378">
                    <a:lnL>
                      <a:noFill/>
                    </a:lnL>
                    <a:lnR>
                      <a:noFill/>
                    </a:lnR>
                    <a:lnT>
                      <a:noFill/>
                    </a:lnT>
                    <a:lnB>
                      <a:noFill/>
                    </a:lnB>
                    <a:lnTlToBr>
                      <a:noFill/>
                    </a:lnTlToBr>
                    <a:lnBlToTr>
                      <a:noFill/>
                    </a:lnBlToTr>
                  </a:tcPr>
                </a:tc>
                <a:tc>
                  <a:txBody>
                    <a:bodyPr/>
                    <a:p>
                      <a:pPr algn="l">
                        <a:lnSpc>
                          <a:spcPct val="100000"/>
                        </a:lnSpc>
                        <a:buNone/>
                      </a:pPr>
                      <a:r>
                        <a:rPr lang="en-US" altLang="zh-CN" sz="2540" b="0">
                          <a:solidFill>
                            <a:schemeClr val="bg2">
                              <a:lumMod val="10000"/>
                            </a:schemeClr>
                          </a:solidFill>
                        </a:rPr>
                        <a:t>míng tiān </a:t>
                      </a:r>
                      <a:endParaRPr lang="en-US" altLang="zh-CN" sz="2540" b="0">
                        <a:solidFill>
                          <a:schemeClr val="bg2">
                            <a:lumMod val="10000"/>
                          </a:schemeClr>
                        </a:solidFill>
                      </a:endParaRPr>
                    </a:p>
                    <a:p>
                      <a:pPr algn="l">
                        <a:lnSpc>
                          <a:spcPct val="100000"/>
                        </a:lnSpc>
                        <a:buNone/>
                      </a:pPr>
                      <a:r>
                        <a:rPr lang="en-US" altLang="zh-CN" sz="2540" b="0">
                          <a:solidFill>
                            <a:schemeClr val="bg2">
                              <a:lumMod val="10000"/>
                            </a:schemeClr>
                          </a:solidFill>
                        </a:rPr>
                        <a:t>tomorrow</a:t>
                      </a:r>
                      <a:endParaRPr lang="en-US" altLang="zh-CN" sz="2540" b="0">
                        <a:solidFill>
                          <a:schemeClr val="bg2">
                            <a:lumMod val="10000"/>
                          </a:schemeClr>
                        </a:solidFill>
                      </a:endParaRPr>
                    </a:p>
                  </a:txBody>
                  <a:tcPr marL="96756" marR="96756" marT="48378" marB="48378">
                    <a:lnL>
                      <a:noFill/>
                    </a:lnL>
                    <a:lnR w="12700">
                      <a:solidFill>
                        <a:schemeClr val="tx1"/>
                      </a:solidFill>
                      <a:prstDash val="solid"/>
                    </a:lnR>
                    <a:lnT>
                      <a:noFill/>
                    </a:lnT>
                    <a:lnB>
                      <a:noFill/>
                    </a:lnB>
                    <a:lnTlToBr>
                      <a:noFill/>
                    </a:lnTlToBr>
                    <a:lnBlToTr>
                      <a:noFill/>
                    </a:lnBlToTr>
                  </a:tcPr>
                </a:tc>
                <a:tc>
                  <a:txBody>
                    <a:bodyPr/>
                    <a:p>
                      <a:pPr>
                        <a:lnSpc>
                          <a:spcPct val="120000"/>
                        </a:lnSpc>
                        <a:buNone/>
                      </a:pPr>
                      <a:r>
                        <a:rPr lang="en-US" altLang="zh-CN" sz="3810" b="0">
                          <a:solidFill>
                            <a:schemeClr val="bg2">
                              <a:lumMod val="10000"/>
                            </a:schemeClr>
                          </a:solidFill>
                        </a:rPr>
                        <a:t>    </a:t>
                      </a:r>
                      <a:r>
                        <a:rPr lang="zh-CN" altLang="en-US" sz="3810" b="0">
                          <a:solidFill>
                            <a:schemeClr val="bg2">
                              <a:lumMod val="10000"/>
                            </a:schemeClr>
                          </a:solidFill>
                        </a:rPr>
                        <a:t>明年</a:t>
                      </a:r>
                      <a:endParaRPr lang="zh-CN" altLang="en-US" sz="3810" b="0">
                        <a:solidFill>
                          <a:schemeClr val="bg2">
                            <a:lumMod val="10000"/>
                          </a:schemeClr>
                        </a:solidFill>
                      </a:endParaRPr>
                    </a:p>
                  </a:txBody>
                  <a:tcPr marL="96756" marR="96756" marT="48378" marB="48378">
                    <a:lnL w="12700">
                      <a:solidFill>
                        <a:schemeClr val="tx1"/>
                      </a:solidFill>
                      <a:prstDash val="solid"/>
                    </a:lnL>
                    <a:lnR>
                      <a:noFill/>
                    </a:lnR>
                    <a:lnT>
                      <a:noFill/>
                    </a:lnT>
                    <a:lnB>
                      <a:noFill/>
                    </a:lnB>
                    <a:lnTlToBr>
                      <a:noFill/>
                    </a:lnTlToBr>
                    <a:lnBlToTr>
                      <a:noFill/>
                    </a:lnBlToTr>
                  </a:tcPr>
                </a:tc>
                <a:tc>
                  <a:txBody>
                    <a:bodyPr/>
                    <a:p>
                      <a:pPr>
                        <a:buNone/>
                      </a:pPr>
                      <a:r>
                        <a:rPr lang="zh-CN" altLang="en-US" sz="2540" b="0">
                          <a:solidFill>
                            <a:schemeClr val="bg2">
                              <a:lumMod val="10000"/>
                            </a:schemeClr>
                          </a:solidFill>
                        </a:rPr>
                        <a:t>míng nián </a:t>
                      </a:r>
                      <a:endParaRPr lang="zh-CN" altLang="en-US" sz="2540" b="0">
                        <a:solidFill>
                          <a:schemeClr val="bg2">
                            <a:lumMod val="10000"/>
                          </a:schemeClr>
                        </a:solidFill>
                      </a:endParaRPr>
                    </a:p>
                    <a:p>
                      <a:pPr>
                        <a:buNone/>
                      </a:pPr>
                      <a:r>
                        <a:rPr lang="en-US" altLang="zh-CN" sz="2540" b="0">
                          <a:solidFill>
                            <a:schemeClr val="bg2">
                              <a:lumMod val="10000"/>
                            </a:schemeClr>
                          </a:solidFill>
                          <a:sym typeface="+mn-ea"/>
                        </a:rPr>
                        <a:t>next year</a:t>
                      </a:r>
                      <a:endParaRPr lang="en-US" altLang="zh-CN" sz="2540" b="0">
                        <a:solidFill>
                          <a:schemeClr val="bg2">
                            <a:lumMod val="10000"/>
                          </a:schemeClr>
                        </a:solidFill>
                        <a:sym typeface="+mn-ea"/>
                      </a:endParaRPr>
                    </a:p>
                  </a:txBody>
                  <a:tcPr marL="96756" marR="96756" marT="48378" marB="48378">
                    <a:lnL>
                      <a:noFill/>
                    </a:lnL>
                    <a:lnR>
                      <a:noFill/>
                    </a:lnR>
                    <a:lnT>
                      <a:noFill/>
                    </a:lnT>
                    <a:lnB>
                      <a:noFill/>
                    </a:lnB>
                    <a:lnTlToBr>
                      <a:noFill/>
                    </a:lnTlToBr>
                    <a:lnBlToTr>
                      <a:noFill/>
                    </a:lnBlToTr>
                  </a:tcPr>
                </a:tc>
              </a:tr>
              <a:tr h="1160780">
                <a:tc>
                  <a:txBody>
                    <a:bodyPr/>
                    <a:p>
                      <a:pPr>
                        <a:lnSpc>
                          <a:spcPct val="140000"/>
                        </a:lnSpc>
                        <a:buNone/>
                      </a:pPr>
                      <a:r>
                        <a:rPr lang="en-US" altLang="zh-CN" sz="3810">
                          <a:solidFill>
                            <a:schemeClr val="bg2">
                              <a:lumMod val="10000"/>
                            </a:schemeClr>
                          </a:solidFill>
                        </a:rPr>
                        <a:t>    </a:t>
                      </a:r>
                      <a:r>
                        <a:rPr lang="zh-CN" altLang="en-US" sz="3810">
                          <a:solidFill>
                            <a:schemeClr val="bg2">
                              <a:lumMod val="10000"/>
                            </a:schemeClr>
                          </a:solidFill>
                        </a:rPr>
                        <a:t>后天</a:t>
                      </a:r>
                      <a:endParaRPr lang="zh-CN" altLang="en-US" sz="3810">
                        <a:solidFill>
                          <a:schemeClr val="bg2">
                            <a:lumMod val="10000"/>
                          </a:schemeClr>
                        </a:solidFill>
                      </a:endParaRPr>
                    </a:p>
                  </a:txBody>
                  <a:tcPr marL="96756" marR="96756" marT="48378" marB="48378">
                    <a:lnL>
                      <a:noFill/>
                    </a:lnL>
                    <a:lnR>
                      <a:noFill/>
                    </a:lnR>
                    <a:lnT>
                      <a:noFill/>
                    </a:lnT>
                    <a:lnB>
                      <a:noFill/>
                    </a:lnB>
                    <a:lnTlToBr>
                      <a:noFill/>
                    </a:lnTlToBr>
                    <a:lnBlToTr>
                      <a:noFill/>
                    </a:lnBlToTr>
                  </a:tcPr>
                </a:tc>
                <a:tc>
                  <a:txBody>
                    <a:bodyPr/>
                    <a:p>
                      <a:pPr>
                        <a:buNone/>
                      </a:pPr>
                      <a:r>
                        <a:rPr lang="en-US" altLang="zh-CN" sz="2540">
                          <a:solidFill>
                            <a:schemeClr val="bg2">
                              <a:lumMod val="10000"/>
                            </a:schemeClr>
                          </a:solidFill>
                          <a:sym typeface="+mn-ea"/>
                        </a:rPr>
                        <a:t>hòu tiān </a:t>
                      </a:r>
                      <a:endParaRPr lang="en-US" altLang="zh-CN" sz="2540">
                        <a:solidFill>
                          <a:schemeClr val="bg2">
                            <a:lumMod val="10000"/>
                          </a:schemeClr>
                        </a:solidFill>
                        <a:sym typeface="+mn-ea"/>
                      </a:endParaRPr>
                    </a:p>
                    <a:p>
                      <a:pPr>
                        <a:buNone/>
                      </a:pPr>
                      <a:r>
                        <a:rPr lang="en-US" altLang="zh-CN" sz="2540">
                          <a:solidFill>
                            <a:schemeClr val="bg2">
                              <a:lumMod val="10000"/>
                            </a:schemeClr>
                          </a:solidFill>
                          <a:sym typeface="+mn-ea"/>
                        </a:rPr>
                        <a:t>the day after tomorrow</a:t>
                      </a:r>
                      <a:endParaRPr lang="en-US" altLang="zh-CN" sz="2540">
                        <a:solidFill>
                          <a:schemeClr val="bg2">
                            <a:lumMod val="10000"/>
                          </a:schemeClr>
                        </a:solidFill>
                        <a:sym typeface="+mn-ea"/>
                      </a:endParaRPr>
                    </a:p>
                  </a:txBody>
                  <a:tcPr marL="96756" marR="96756" marT="48378" marB="48378">
                    <a:lnL>
                      <a:noFill/>
                    </a:lnL>
                    <a:lnR w="12700">
                      <a:solidFill>
                        <a:schemeClr val="tx1"/>
                      </a:solidFill>
                      <a:prstDash val="solid"/>
                    </a:lnR>
                    <a:lnT>
                      <a:noFill/>
                    </a:lnT>
                    <a:lnB>
                      <a:noFill/>
                    </a:lnB>
                    <a:lnTlToBr>
                      <a:noFill/>
                    </a:lnTlToBr>
                    <a:lnBlToTr>
                      <a:noFill/>
                    </a:lnBlToTr>
                  </a:tcPr>
                </a:tc>
                <a:tc>
                  <a:txBody>
                    <a:bodyPr/>
                    <a:p>
                      <a:pPr>
                        <a:lnSpc>
                          <a:spcPct val="130000"/>
                        </a:lnSpc>
                        <a:buNone/>
                      </a:pPr>
                      <a:r>
                        <a:rPr lang="en-US" altLang="zh-CN" sz="3810">
                          <a:solidFill>
                            <a:schemeClr val="bg2">
                              <a:lumMod val="10000"/>
                            </a:schemeClr>
                          </a:solidFill>
                          <a:sym typeface="+mn-ea"/>
                        </a:rPr>
                        <a:t>    </a:t>
                      </a:r>
                      <a:r>
                        <a:rPr lang="zh-CN" altLang="en-US" sz="3810">
                          <a:solidFill>
                            <a:schemeClr val="bg2">
                              <a:lumMod val="10000"/>
                            </a:schemeClr>
                          </a:solidFill>
                          <a:sym typeface="+mn-ea"/>
                        </a:rPr>
                        <a:t>后年</a:t>
                      </a:r>
                      <a:endParaRPr lang="zh-CN" altLang="en-US" sz="1905">
                        <a:solidFill>
                          <a:schemeClr val="bg2">
                            <a:lumMod val="10000"/>
                          </a:schemeClr>
                        </a:solidFill>
                        <a:sym typeface="+mn-ea"/>
                      </a:endParaRPr>
                    </a:p>
                    <a:p>
                      <a:pPr>
                        <a:buNone/>
                      </a:pPr>
                      <a:endParaRPr lang="zh-CN" altLang="en-US" sz="1905"/>
                    </a:p>
                  </a:txBody>
                  <a:tcPr marL="96756" marR="96756" marT="48378" marB="48378">
                    <a:lnL w="12700">
                      <a:solidFill>
                        <a:schemeClr val="tx1"/>
                      </a:solidFill>
                      <a:prstDash val="solid"/>
                    </a:lnL>
                    <a:lnR>
                      <a:noFill/>
                    </a:lnR>
                    <a:lnT>
                      <a:noFill/>
                    </a:lnT>
                    <a:lnB>
                      <a:noFill/>
                    </a:lnB>
                    <a:lnTlToBr>
                      <a:noFill/>
                    </a:lnTlToBr>
                    <a:lnBlToTr>
                      <a:noFill/>
                    </a:lnBlToTr>
                  </a:tcPr>
                </a:tc>
                <a:tc>
                  <a:txBody>
                    <a:bodyPr/>
                    <a:p>
                      <a:pPr>
                        <a:buNone/>
                      </a:pPr>
                      <a:r>
                        <a:rPr lang="zh-CN" altLang="en-US" sz="2540">
                          <a:solidFill>
                            <a:schemeClr val="bg2">
                              <a:lumMod val="10000"/>
                            </a:schemeClr>
                          </a:solidFill>
                          <a:sym typeface="+mn-ea"/>
                        </a:rPr>
                        <a:t>hòu nián</a:t>
                      </a:r>
                      <a:endParaRPr lang="zh-CN" altLang="en-US" sz="2540">
                        <a:solidFill>
                          <a:schemeClr val="bg2">
                            <a:lumMod val="10000"/>
                          </a:schemeClr>
                        </a:solidFill>
                        <a:sym typeface="+mn-ea"/>
                      </a:endParaRPr>
                    </a:p>
                    <a:p>
                      <a:pPr>
                        <a:buNone/>
                      </a:pPr>
                      <a:r>
                        <a:rPr lang="en-US" altLang="zh-CN" sz="2540">
                          <a:solidFill>
                            <a:schemeClr val="bg2">
                              <a:lumMod val="10000"/>
                            </a:schemeClr>
                          </a:solidFill>
                          <a:sym typeface="+mn-ea"/>
                        </a:rPr>
                        <a:t>the year after next</a:t>
                      </a:r>
                      <a:endParaRPr lang="en-US" altLang="zh-CN" sz="1905">
                        <a:solidFill>
                          <a:schemeClr val="bg2">
                            <a:lumMod val="10000"/>
                          </a:schemeClr>
                        </a:solidFill>
                        <a:sym typeface="+mn-ea"/>
                      </a:endParaRPr>
                    </a:p>
                    <a:p>
                      <a:pPr>
                        <a:buNone/>
                      </a:pPr>
                      <a:endParaRPr lang="zh-CN" altLang="en-US" sz="1905"/>
                    </a:p>
                  </a:txBody>
                  <a:tcPr marL="96756" marR="96756" marT="48378" marB="48378">
                    <a:lnL>
                      <a:noFill/>
                    </a:lnL>
                    <a:lnR>
                      <a:noFill/>
                    </a:lnR>
                    <a:lnT>
                      <a:noFill/>
                    </a:lnT>
                    <a:lnB>
                      <a:noFill/>
                    </a:lnB>
                    <a:lnTlToBr>
                      <a:noFill/>
                    </a:lnTlToBr>
                    <a:lnBlToTr>
                      <a:noFill/>
                    </a:lnBlToTr>
                  </a:tcPr>
                </a:tc>
              </a:tr>
              <a:tr h="1256665">
                <a:tc>
                  <a:txBody>
                    <a:bodyPr/>
                    <a:p>
                      <a:pPr>
                        <a:lnSpc>
                          <a:spcPct val="120000"/>
                        </a:lnSpc>
                        <a:buNone/>
                      </a:pPr>
                      <a:r>
                        <a:rPr lang="en-US" altLang="zh-CN" sz="3810">
                          <a:solidFill>
                            <a:schemeClr val="bg2">
                              <a:lumMod val="10000"/>
                            </a:schemeClr>
                          </a:solidFill>
                        </a:rPr>
                        <a:t>  </a:t>
                      </a:r>
                      <a:r>
                        <a:rPr lang="zh-CN" altLang="en-US" sz="3810">
                          <a:solidFill>
                            <a:schemeClr val="bg2">
                              <a:lumMod val="10000"/>
                            </a:schemeClr>
                          </a:solidFill>
                        </a:rPr>
                        <a:t>大后天</a:t>
                      </a:r>
                      <a:endParaRPr lang="zh-CN" altLang="en-US" sz="3810">
                        <a:solidFill>
                          <a:schemeClr val="bg2">
                            <a:lumMod val="10000"/>
                          </a:schemeClr>
                        </a:solidFill>
                      </a:endParaRPr>
                    </a:p>
                  </a:txBody>
                  <a:tcPr marL="96756" marR="96756" marT="48378" marB="48378">
                    <a:lnL>
                      <a:noFill/>
                    </a:lnL>
                    <a:lnR>
                      <a:noFill/>
                    </a:lnR>
                    <a:lnT>
                      <a:noFill/>
                    </a:lnT>
                    <a:lnB>
                      <a:noFill/>
                    </a:lnB>
                    <a:lnTlToBr>
                      <a:noFill/>
                    </a:lnTlToBr>
                    <a:lnBlToTr>
                      <a:noFill/>
                    </a:lnBlToTr>
                  </a:tcPr>
                </a:tc>
                <a:tc>
                  <a:txBody>
                    <a:bodyPr/>
                    <a:p>
                      <a:pPr>
                        <a:buNone/>
                      </a:pPr>
                      <a:r>
                        <a:rPr lang="zh-CN" altLang="en-US" sz="2540">
                          <a:solidFill>
                            <a:schemeClr val="bg2">
                              <a:lumMod val="10000"/>
                            </a:schemeClr>
                          </a:solidFill>
                        </a:rPr>
                        <a:t>dà hòu tiān </a:t>
                      </a:r>
                      <a:endParaRPr lang="zh-CN" altLang="en-US" sz="2540">
                        <a:solidFill>
                          <a:schemeClr val="bg2">
                            <a:lumMod val="10000"/>
                          </a:schemeClr>
                        </a:solidFill>
                      </a:endParaRPr>
                    </a:p>
                    <a:p>
                      <a:pPr>
                        <a:buNone/>
                      </a:pPr>
                      <a:r>
                        <a:rPr lang="en-US" altLang="zh-CN" sz="2540">
                          <a:solidFill>
                            <a:schemeClr val="bg2">
                              <a:lumMod val="10000"/>
                            </a:schemeClr>
                          </a:solidFill>
                        </a:rPr>
                        <a:t>three days from today</a:t>
                      </a:r>
                      <a:endParaRPr lang="en-US" altLang="zh-CN" sz="2540">
                        <a:solidFill>
                          <a:schemeClr val="bg2">
                            <a:lumMod val="10000"/>
                          </a:schemeClr>
                        </a:solidFill>
                      </a:endParaRPr>
                    </a:p>
                  </a:txBody>
                  <a:tcPr marL="96756" marR="96756" marT="48378" marB="48378">
                    <a:lnL>
                      <a:noFill/>
                    </a:lnL>
                    <a:lnR w="12700">
                      <a:solidFill>
                        <a:schemeClr val="tx1"/>
                      </a:solidFill>
                      <a:prstDash val="solid"/>
                    </a:lnR>
                    <a:lnT>
                      <a:noFill/>
                    </a:lnT>
                    <a:lnB>
                      <a:noFill/>
                    </a:lnB>
                    <a:lnTlToBr>
                      <a:noFill/>
                    </a:lnTlToBr>
                    <a:lnBlToTr>
                      <a:noFill/>
                    </a:lnBlToTr>
                  </a:tcPr>
                </a:tc>
                <a:tc>
                  <a:txBody>
                    <a:bodyPr/>
                    <a:p>
                      <a:pPr>
                        <a:lnSpc>
                          <a:spcPct val="120000"/>
                        </a:lnSpc>
                        <a:buNone/>
                      </a:pPr>
                      <a:r>
                        <a:rPr lang="en-US" altLang="zh-CN" sz="3810">
                          <a:solidFill>
                            <a:schemeClr val="bg2">
                              <a:lumMod val="10000"/>
                            </a:schemeClr>
                          </a:solidFill>
                        </a:rPr>
                        <a:t>  </a:t>
                      </a:r>
                      <a:r>
                        <a:rPr lang="zh-CN" altLang="en-US" sz="3810">
                          <a:solidFill>
                            <a:schemeClr val="bg2">
                              <a:lumMod val="10000"/>
                            </a:schemeClr>
                          </a:solidFill>
                        </a:rPr>
                        <a:t>大后年</a:t>
                      </a:r>
                      <a:endParaRPr lang="zh-CN" altLang="en-US" sz="3810">
                        <a:solidFill>
                          <a:schemeClr val="bg2">
                            <a:lumMod val="10000"/>
                          </a:schemeClr>
                        </a:solidFill>
                      </a:endParaRPr>
                    </a:p>
                  </a:txBody>
                  <a:tcPr marL="96756" marR="96756" marT="48378" marB="48378">
                    <a:lnL w="12700">
                      <a:solidFill>
                        <a:schemeClr val="tx1"/>
                      </a:solidFill>
                      <a:prstDash val="solid"/>
                    </a:lnL>
                    <a:lnR>
                      <a:noFill/>
                    </a:lnR>
                    <a:lnT>
                      <a:noFill/>
                    </a:lnT>
                    <a:lnB>
                      <a:noFill/>
                    </a:lnB>
                    <a:lnTlToBr>
                      <a:noFill/>
                    </a:lnTlToBr>
                    <a:lnBlToTr>
                      <a:noFill/>
                    </a:lnBlToTr>
                  </a:tcPr>
                </a:tc>
                <a:tc>
                  <a:txBody>
                    <a:bodyPr/>
                    <a:p>
                      <a:pPr>
                        <a:buNone/>
                      </a:pPr>
                      <a:r>
                        <a:rPr lang="zh-CN" altLang="en-US" sz="2540">
                          <a:solidFill>
                            <a:schemeClr val="bg2">
                              <a:lumMod val="10000"/>
                            </a:schemeClr>
                          </a:solidFill>
                        </a:rPr>
                        <a:t>dà hòu nián </a:t>
                      </a:r>
                      <a:endParaRPr lang="zh-CN" altLang="en-US" sz="2540">
                        <a:solidFill>
                          <a:schemeClr val="bg2">
                            <a:lumMod val="10000"/>
                          </a:schemeClr>
                        </a:solidFill>
                      </a:endParaRPr>
                    </a:p>
                    <a:p>
                      <a:pPr>
                        <a:buNone/>
                      </a:pPr>
                      <a:r>
                        <a:rPr lang="en-US" altLang="zh-CN" sz="2540">
                          <a:solidFill>
                            <a:schemeClr val="bg2">
                              <a:lumMod val="10000"/>
                            </a:schemeClr>
                          </a:solidFill>
                        </a:rPr>
                        <a:t>three years from now</a:t>
                      </a:r>
                      <a:endParaRPr lang="en-US" altLang="zh-CN" sz="2540">
                        <a:solidFill>
                          <a:schemeClr val="bg2">
                            <a:lumMod val="10000"/>
                          </a:schemeClr>
                        </a:solidFill>
                      </a:endParaRPr>
                    </a:p>
                  </a:txBody>
                  <a:tcPr marL="96756" marR="96756" marT="48378" marB="48378">
                    <a:lnL>
                      <a:noFill/>
                    </a:lnL>
                    <a:lnR>
                      <a:noFill/>
                    </a:lnR>
                    <a:lnT>
                      <a:noFill/>
                    </a:lnT>
                    <a:lnB>
                      <a:noFill/>
                    </a:lnB>
                    <a:lnTlToBr>
                      <a:noFill/>
                    </a:lnTlToBr>
                    <a:lnBlToTr>
                      <a:noFill/>
                    </a:lnBlToTr>
                  </a:tcPr>
                </a:tc>
              </a:tr>
            </a:tbl>
          </a:graphicData>
        </a:graphic>
      </p:graphicFrame>
      <p:sp>
        <p:nvSpPr>
          <p:cNvPr id="2" name="文本框 1"/>
          <p:cNvSpPr txBox="1"/>
          <p:nvPr/>
        </p:nvSpPr>
        <p:spPr>
          <a:xfrm>
            <a:off x="928594" y="4830290"/>
            <a:ext cx="9924940" cy="1460500"/>
          </a:xfrm>
          <a:prstGeom prst="rect">
            <a:avLst/>
          </a:prstGeom>
          <a:noFill/>
        </p:spPr>
        <p:txBody>
          <a:bodyPr wrap="square" rtlCol="0">
            <a:spAutoFit/>
          </a:bodyPr>
          <a:p>
            <a:r>
              <a:rPr lang="en-US" altLang="zh-CN" sz="2965">
                <a:solidFill>
                  <a:schemeClr val="tx2">
                    <a:lumMod val="10000"/>
                  </a:schemeClr>
                </a:solidFill>
              </a:rPr>
              <a:t>The above expressions with </a:t>
            </a:r>
            <a:r>
              <a:rPr lang="zh-CN" altLang="en-US" sz="2965">
                <a:solidFill>
                  <a:schemeClr val="tx2">
                    <a:lumMod val="10000"/>
                  </a:schemeClr>
                </a:solidFill>
              </a:rPr>
              <a:t>天</a:t>
            </a:r>
            <a:r>
              <a:rPr lang="en-US" altLang="zh-CN" sz="2965">
                <a:solidFill>
                  <a:schemeClr val="tx2">
                    <a:lumMod val="10000"/>
                  </a:schemeClr>
                </a:solidFill>
              </a:rPr>
              <a:t>(</a:t>
            </a:r>
            <a:r>
              <a:rPr lang="en-US" altLang="zh-CN" sz="2965">
                <a:solidFill>
                  <a:schemeClr val="bg2">
                    <a:lumMod val="10000"/>
                  </a:schemeClr>
                </a:solidFill>
                <a:sym typeface="+mn-ea"/>
              </a:rPr>
              <a:t>tiān</a:t>
            </a:r>
            <a:r>
              <a:rPr lang="en-US" altLang="zh-CN" sz="2965">
                <a:solidFill>
                  <a:schemeClr val="tx2">
                    <a:lumMod val="10000"/>
                  </a:schemeClr>
                </a:solidFill>
              </a:rPr>
              <a:t>) and </a:t>
            </a:r>
            <a:r>
              <a:rPr lang="zh-CN" altLang="en-US" sz="2965">
                <a:solidFill>
                  <a:schemeClr val="tx2">
                    <a:lumMod val="10000"/>
                  </a:schemeClr>
                </a:solidFill>
              </a:rPr>
              <a:t>年</a:t>
            </a:r>
            <a:r>
              <a:rPr lang="en-US" altLang="zh-CN" sz="2965">
                <a:solidFill>
                  <a:schemeClr val="tx2">
                    <a:lumMod val="10000"/>
                  </a:schemeClr>
                </a:solidFill>
              </a:rPr>
              <a:t>(</a:t>
            </a:r>
            <a:r>
              <a:rPr lang="zh-CN" altLang="en-US" sz="2965">
                <a:solidFill>
                  <a:schemeClr val="bg2">
                    <a:lumMod val="10000"/>
                  </a:schemeClr>
                </a:solidFill>
                <a:sym typeface="+mn-ea"/>
              </a:rPr>
              <a:t>nián</a:t>
            </a:r>
            <a:r>
              <a:rPr lang="en-US" altLang="zh-CN" sz="2965">
                <a:solidFill>
                  <a:schemeClr val="tx2">
                    <a:lumMod val="10000"/>
                  </a:schemeClr>
                </a:solidFill>
              </a:rPr>
              <a:t>) form two parallel series except for</a:t>
            </a:r>
            <a:r>
              <a:rPr lang="en-US" altLang="zh-CN" sz="2965">
                <a:solidFill>
                  <a:srgbClr val="FF0000"/>
                </a:solidFill>
              </a:rPr>
              <a:t> </a:t>
            </a:r>
            <a:r>
              <a:rPr lang="zh-CN" altLang="en-US" sz="2965">
                <a:solidFill>
                  <a:srgbClr val="FF0000"/>
                </a:solidFill>
              </a:rPr>
              <a:t>昨天</a:t>
            </a:r>
            <a:r>
              <a:rPr lang="en-US" altLang="zh-CN" sz="2965">
                <a:solidFill>
                  <a:srgbClr val="FF0000"/>
                </a:solidFill>
              </a:rPr>
              <a:t>(</a:t>
            </a:r>
            <a:r>
              <a:rPr lang="zh-CN" altLang="en-US" sz="2965">
                <a:solidFill>
                  <a:srgbClr val="FF0000"/>
                </a:solidFill>
                <a:sym typeface="+mn-ea"/>
              </a:rPr>
              <a:t>zuó tiān</a:t>
            </a:r>
            <a:r>
              <a:rPr lang="en-US" altLang="zh-CN" sz="2965">
                <a:solidFill>
                  <a:srgbClr val="FF0000"/>
                </a:solidFill>
              </a:rPr>
              <a:t>) and </a:t>
            </a:r>
            <a:r>
              <a:rPr lang="zh-CN" altLang="en-US" sz="2965">
                <a:solidFill>
                  <a:srgbClr val="FF0000"/>
                </a:solidFill>
              </a:rPr>
              <a:t>去年</a:t>
            </a:r>
            <a:r>
              <a:rPr lang="en-US" altLang="zh-CN" sz="2965">
                <a:solidFill>
                  <a:srgbClr val="FF0000"/>
                </a:solidFill>
              </a:rPr>
              <a:t>(</a:t>
            </a:r>
            <a:r>
              <a:rPr lang="zh-CN" altLang="en-US" sz="2965">
                <a:solidFill>
                  <a:srgbClr val="FF0000"/>
                </a:solidFill>
                <a:sym typeface="+mn-ea"/>
              </a:rPr>
              <a:t>qù nián</a:t>
            </a:r>
            <a:r>
              <a:rPr lang="en-US" altLang="zh-CN" sz="2965">
                <a:solidFill>
                  <a:srgbClr val="FF0000"/>
                </a:solidFill>
              </a:rPr>
              <a:t>)</a:t>
            </a:r>
            <a:endParaRPr lang="en-US" altLang="zh-CN" sz="2965">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跟</a:t>
            </a:r>
            <a:endParaRPr lang="zh-CN" altLang="en-US" sz="96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138545" y="1993900"/>
            <a:ext cx="456311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上 午</a:t>
            </a:r>
            <a:endParaRPr lang="zh-CN" altLang="en-US" sz="960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但 是</a:t>
            </a:r>
            <a:endParaRPr lang="zh-CN" altLang="en-US" sz="960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说</a:t>
            </a:r>
            <a:endParaRPr lang="zh-CN" altLang="en-US" sz="960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999615"/>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得 </a:t>
            </a:r>
            <a:endParaRPr lang="zh-CN" altLang="en-US" sz="9600">
              <a:solidFill>
                <a:schemeClr val="accent1">
                  <a:lumMod val="10000"/>
                </a:schemeClr>
              </a:solidFill>
              <a:sym typeface="+mn-ea"/>
            </a:endParaRPr>
          </a:p>
          <a:p>
            <a:r>
              <a:rPr lang="en-US" altLang="zh-CN" sz="2800">
                <a:solidFill>
                  <a:schemeClr val="accent1">
                    <a:lumMod val="10000"/>
                  </a:schemeClr>
                </a:solidFill>
                <a:sym typeface="+mn-ea"/>
              </a:rPr>
              <a:t>             must</a:t>
            </a:r>
            <a:endParaRPr lang="en-US" altLang="zh-CN" sz="28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flipV="1">
            <a:off x="191563" y="191083"/>
            <a:ext cx="11808873" cy="6475834"/>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60">
              <a:solidFill>
                <a:srgbClr val="75592A"/>
              </a:solidFill>
              <a:latin typeface="微软雅黑" panose="020B0503020204020204" charset="-122"/>
              <a:ea typeface="微软雅黑" panose="020B0503020204020204" charset="-122"/>
            </a:endParaRPr>
          </a:p>
        </p:txBody>
      </p:sp>
      <p:sp>
        <p:nvSpPr>
          <p:cNvPr id="11" name="文本框 10"/>
          <p:cNvSpPr txBox="1"/>
          <p:nvPr/>
        </p:nvSpPr>
        <p:spPr>
          <a:xfrm>
            <a:off x="3830511" y="2552541"/>
            <a:ext cx="511810" cy="807720"/>
          </a:xfrm>
          <a:prstGeom prst="rect">
            <a:avLst/>
          </a:prstGeom>
          <a:noFill/>
          <a:ln>
            <a:noFill/>
          </a:ln>
        </p:spPr>
        <p:txBody>
          <a:bodyPr wrap="none" rtlCol="0">
            <a:spAutoFit/>
          </a:bodyPr>
          <a:lstStyle/>
          <a:p>
            <a:r>
              <a:rPr lang="en-US" altLang="zh-CN" sz="4655" dirty="0" smtClean="0">
                <a:solidFill>
                  <a:schemeClr val="bg1"/>
                </a:solidFill>
                <a:latin typeface=".黑体-韩语" panose="02000000000000000000" pitchFamily="2" charset="2"/>
                <a:ea typeface=".黑体-韩语" panose="02000000000000000000" pitchFamily="2" charset="2"/>
                <a:cs typeface=".黑体-韩语" panose="02000000000000000000" pitchFamily="2" charset="2"/>
              </a:rPr>
              <a:t>1</a:t>
            </a:r>
            <a:endParaRPr lang="zh-CN" altLang="en-US" sz="4655" dirty="0" smtClean="0">
              <a:solidFill>
                <a:schemeClr val="bg1"/>
              </a:solidFill>
              <a:latin typeface=".黑体-韩语" panose="02000000000000000000" pitchFamily="2" charset="2"/>
              <a:ea typeface=".黑体-韩语" panose="02000000000000000000" pitchFamily="2" charset="2"/>
              <a:cs typeface=".黑体-韩语" panose="02000000000000000000" pitchFamily="2" charset="2"/>
            </a:endParaRPr>
          </a:p>
        </p:txBody>
      </p:sp>
      <p:sp>
        <p:nvSpPr>
          <p:cNvPr id="2" name="文本框 1"/>
          <p:cNvSpPr txBox="1"/>
          <p:nvPr/>
        </p:nvSpPr>
        <p:spPr>
          <a:xfrm>
            <a:off x="656466" y="1193856"/>
            <a:ext cx="10879067" cy="583565"/>
          </a:xfrm>
          <a:prstGeom prst="rect">
            <a:avLst/>
          </a:prstGeom>
          <a:noFill/>
        </p:spPr>
        <p:txBody>
          <a:bodyPr wrap="square" rtlCol="0">
            <a:spAutoFit/>
          </a:bodyPr>
          <a:p>
            <a:r>
              <a:rPr lang="en-US" altLang="zh-CN" sz="3200">
                <a:solidFill>
                  <a:schemeClr val="bg2">
                    <a:lumMod val="10000"/>
                  </a:schemeClr>
                </a:solidFill>
                <a:sym typeface="+mn-ea"/>
              </a:rPr>
              <a:t>The Modal Verb</a:t>
            </a:r>
            <a:r>
              <a:rPr lang="zh-CN" altLang="en-US" sz="3200">
                <a:solidFill>
                  <a:schemeClr val="bg2">
                    <a:lumMod val="10000"/>
                  </a:schemeClr>
                </a:solidFill>
                <a:sym typeface="+mn-ea"/>
              </a:rPr>
              <a:t>得</a:t>
            </a:r>
            <a:r>
              <a:rPr lang="en-US" altLang="zh-CN" sz="3200">
                <a:solidFill>
                  <a:schemeClr val="bg2">
                    <a:lumMod val="10000"/>
                  </a:schemeClr>
                </a:solidFill>
                <a:sym typeface="+mn-ea"/>
              </a:rPr>
              <a:t>(</a:t>
            </a:r>
            <a:r>
              <a:rPr lang="en-US" altLang="zh-CN" sz="3200">
                <a:solidFill>
                  <a:schemeClr val="accent1">
                    <a:lumMod val="10000"/>
                  </a:schemeClr>
                </a:solidFill>
                <a:sym typeface="+mn-ea"/>
              </a:rPr>
              <a:t>děi) means “need to “ or “must”.</a:t>
            </a:r>
            <a:endParaRPr lang="zh-CN" altLang="en-US" sz="3200">
              <a:solidFill>
                <a:srgbClr val="FF0000"/>
              </a:solidFill>
            </a:endParaRPr>
          </a:p>
        </p:txBody>
      </p:sp>
      <p:sp>
        <p:nvSpPr>
          <p:cNvPr id="4" name="文本框 3"/>
          <p:cNvSpPr txBox="1"/>
          <p:nvPr/>
        </p:nvSpPr>
        <p:spPr>
          <a:xfrm>
            <a:off x="673936" y="425179"/>
            <a:ext cx="6956394" cy="612140"/>
          </a:xfrm>
          <a:prstGeom prst="rect">
            <a:avLst/>
          </a:prstGeom>
          <a:noFill/>
        </p:spPr>
        <p:txBody>
          <a:bodyPr wrap="square" rtlCol="0">
            <a:spAutoFit/>
          </a:bodyPr>
          <a:p>
            <a:r>
              <a:rPr lang="en-US" altLang="zh-CN" sz="3385">
                <a:solidFill>
                  <a:schemeClr val="bg2">
                    <a:lumMod val="10000"/>
                  </a:schemeClr>
                </a:solidFill>
              </a:rPr>
              <a:t>The Modal Verb</a:t>
            </a:r>
            <a:r>
              <a:rPr lang="zh-CN" altLang="en-US" sz="3385">
                <a:solidFill>
                  <a:schemeClr val="bg2">
                    <a:lumMod val="10000"/>
                  </a:schemeClr>
                </a:solidFill>
              </a:rPr>
              <a:t>得</a:t>
            </a:r>
            <a:r>
              <a:rPr lang="en-US" altLang="zh-CN" sz="3385">
                <a:solidFill>
                  <a:schemeClr val="bg2">
                    <a:lumMod val="10000"/>
                  </a:schemeClr>
                </a:solidFill>
              </a:rPr>
              <a:t>(</a:t>
            </a:r>
            <a:r>
              <a:rPr lang="en-US" altLang="zh-CN" sz="3385">
                <a:solidFill>
                  <a:schemeClr val="accent1">
                    <a:lumMod val="10000"/>
                  </a:schemeClr>
                </a:solidFill>
                <a:sym typeface="+mn-ea"/>
              </a:rPr>
              <a:t>děi,must)</a:t>
            </a:r>
            <a:endParaRPr lang="en-US" altLang="zh-CN" sz="3385">
              <a:solidFill>
                <a:schemeClr val="bg2">
                  <a:lumMod val="10000"/>
                </a:schemeClr>
              </a:solidFill>
            </a:endParaRPr>
          </a:p>
        </p:txBody>
      </p:sp>
      <p:sp>
        <p:nvSpPr>
          <p:cNvPr id="9" name="文本框 8"/>
          <p:cNvSpPr txBox="1"/>
          <p:nvPr/>
        </p:nvSpPr>
        <p:spPr>
          <a:xfrm>
            <a:off x="564295" y="2552507"/>
            <a:ext cx="11518736" cy="2524125"/>
          </a:xfrm>
          <a:prstGeom prst="rect">
            <a:avLst/>
          </a:prstGeom>
          <a:noFill/>
        </p:spPr>
        <p:txBody>
          <a:bodyPr wrap="square" rtlCol="0">
            <a:spAutoFit/>
          </a:bodyPr>
          <a:p>
            <a:r>
              <a:rPr lang="en-US" altLang="zh-CN" sz="4000">
                <a:solidFill>
                  <a:schemeClr val="bg2">
                    <a:lumMod val="10000"/>
                  </a:schemeClr>
                </a:solidFill>
              </a:rPr>
              <a:t>1.</a:t>
            </a:r>
            <a:r>
              <a:rPr lang="zh-CN" altLang="en-US" sz="4000">
                <a:solidFill>
                  <a:schemeClr val="bg2">
                    <a:lumMod val="10000"/>
                  </a:schemeClr>
                </a:solidFill>
              </a:rPr>
              <a:t>我现在得去开会，没空儿跟你聊天儿。</a:t>
            </a:r>
            <a:endParaRPr lang="zh-CN" altLang="en-US" sz="4000">
              <a:solidFill>
                <a:schemeClr val="bg2">
                  <a:lumMod val="10000"/>
                </a:schemeClr>
              </a:solidFill>
            </a:endParaRPr>
          </a:p>
          <a:p>
            <a:r>
              <a:rPr lang="zh-CN" altLang="en-US" sz="4000">
                <a:solidFill>
                  <a:schemeClr val="bg2">
                    <a:lumMod val="10000"/>
                  </a:schemeClr>
                </a:solidFill>
              </a:rPr>
              <a:t>   </a:t>
            </a:r>
            <a:endParaRPr lang="en-US" altLang="zh-CN" sz="4000">
              <a:solidFill>
                <a:schemeClr val="bg2">
                  <a:lumMod val="10000"/>
                </a:schemeClr>
              </a:solidFill>
            </a:endParaRPr>
          </a:p>
          <a:p>
            <a:r>
              <a:rPr lang="en-US" altLang="zh-CN" sz="4000">
                <a:solidFill>
                  <a:schemeClr val="bg2">
                    <a:lumMod val="10000"/>
                  </a:schemeClr>
                </a:solidFill>
              </a:rPr>
              <a:t>2.</a:t>
            </a:r>
            <a:r>
              <a:rPr lang="zh-CN" altLang="en-US" sz="4000">
                <a:solidFill>
                  <a:schemeClr val="bg2">
                    <a:lumMod val="10000"/>
                  </a:schemeClr>
                </a:solidFill>
              </a:rPr>
              <a:t>我有事儿，得去学校。</a:t>
            </a:r>
            <a:endParaRPr lang="zh-CN" altLang="en-US" sz="4000">
              <a:solidFill>
                <a:schemeClr val="bg2">
                  <a:lumMod val="10000"/>
                </a:schemeClr>
              </a:solidFill>
            </a:endParaRPr>
          </a:p>
          <a:p>
            <a:r>
              <a:rPr lang="zh-CN" altLang="en-US" sz="3810">
                <a:solidFill>
                  <a:schemeClr val="bg2">
                    <a:lumMod val="10000"/>
                  </a:schemeClr>
                </a:solidFill>
                <a:sym typeface="+mn-ea"/>
              </a:rPr>
              <a:t>  </a:t>
            </a:r>
            <a:endParaRPr lang="en-US" altLang="zh-CN" sz="3810">
              <a:solidFill>
                <a:schemeClr val="bg2">
                  <a:lumMod val="10000"/>
                </a:scheme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flipV="1">
            <a:off x="191563" y="191083"/>
            <a:ext cx="11808873" cy="6475834"/>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60">
              <a:solidFill>
                <a:srgbClr val="75592A"/>
              </a:solidFill>
              <a:latin typeface="微软雅黑" panose="020B0503020204020204" charset="-122"/>
              <a:ea typeface="微软雅黑" panose="020B0503020204020204" charset="-122"/>
            </a:endParaRPr>
          </a:p>
        </p:txBody>
      </p:sp>
      <p:sp>
        <p:nvSpPr>
          <p:cNvPr id="11" name="文本框 10"/>
          <p:cNvSpPr txBox="1"/>
          <p:nvPr/>
        </p:nvSpPr>
        <p:spPr>
          <a:xfrm>
            <a:off x="3830511" y="2552541"/>
            <a:ext cx="511810" cy="807720"/>
          </a:xfrm>
          <a:prstGeom prst="rect">
            <a:avLst/>
          </a:prstGeom>
          <a:noFill/>
          <a:ln>
            <a:noFill/>
          </a:ln>
        </p:spPr>
        <p:txBody>
          <a:bodyPr wrap="none" rtlCol="0">
            <a:spAutoFit/>
          </a:bodyPr>
          <a:lstStyle/>
          <a:p>
            <a:r>
              <a:rPr lang="en-US" altLang="zh-CN" sz="4655" dirty="0" smtClean="0">
                <a:solidFill>
                  <a:schemeClr val="bg1"/>
                </a:solidFill>
                <a:latin typeface=".黑体-韩语" panose="02000000000000000000" pitchFamily="2" charset="2"/>
                <a:ea typeface=".黑体-韩语" panose="02000000000000000000" pitchFamily="2" charset="2"/>
                <a:cs typeface=".黑体-韩语" panose="02000000000000000000" pitchFamily="2" charset="2"/>
              </a:rPr>
              <a:t>1</a:t>
            </a:r>
            <a:endParaRPr lang="zh-CN" altLang="en-US" sz="4655" dirty="0" smtClean="0">
              <a:solidFill>
                <a:schemeClr val="bg1"/>
              </a:solidFill>
              <a:latin typeface=".黑体-韩语" panose="02000000000000000000" pitchFamily="2" charset="2"/>
              <a:ea typeface=".黑体-韩语" panose="02000000000000000000" pitchFamily="2" charset="2"/>
              <a:cs typeface=".黑体-韩语" panose="02000000000000000000" pitchFamily="2" charset="2"/>
            </a:endParaRPr>
          </a:p>
        </p:txBody>
      </p:sp>
      <p:sp>
        <p:nvSpPr>
          <p:cNvPr id="2" name="文本框 1"/>
          <p:cNvSpPr txBox="1"/>
          <p:nvPr/>
        </p:nvSpPr>
        <p:spPr>
          <a:xfrm>
            <a:off x="656466" y="1193856"/>
            <a:ext cx="10879067" cy="2061210"/>
          </a:xfrm>
          <a:prstGeom prst="rect">
            <a:avLst/>
          </a:prstGeom>
          <a:noFill/>
        </p:spPr>
        <p:txBody>
          <a:bodyPr wrap="square" rtlCol="0">
            <a:spAutoFit/>
          </a:bodyPr>
          <a:p>
            <a:r>
              <a:rPr lang="en-US" altLang="zh-CN" sz="3200">
                <a:solidFill>
                  <a:schemeClr val="bg2">
                    <a:lumMod val="10000"/>
                  </a:schemeClr>
                </a:solidFill>
                <a:sym typeface="+mn-ea"/>
              </a:rPr>
              <a:t>The negative form of </a:t>
            </a:r>
            <a:r>
              <a:rPr lang="zh-CN" altLang="en-US" sz="3200">
                <a:solidFill>
                  <a:schemeClr val="bg2">
                    <a:lumMod val="10000"/>
                  </a:schemeClr>
                </a:solidFill>
                <a:sym typeface="+mn-ea"/>
              </a:rPr>
              <a:t>得</a:t>
            </a:r>
            <a:r>
              <a:rPr lang="en-US" altLang="zh-CN" sz="3200">
                <a:solidFill>
                  <a:schemeClr val="bg2">
                    <a:lumMod val="10000"/>
                  </a:schemeClr>
                </a:solidFill>
                <a:sym typeface="+mn-ea"/>
              </a:rPr>
              <a:t>(</a:t>
            </a:r>
            <a:r>
              <a:rPr lang="en-US" altLang="zh-CN" sz="3200">
                <a:solidFill>
                  <a:schemeClr val="accent1">
                    <a:lumMod val="10000"/>
                  </a:schemeClr>
                </a:solidFill>
                <a:sym typeface="+mn-ea"/>
              </a:rPr>
              <a:t>děi,must) is </a:t>
            </a:r>
            <a:r>
              <a:rPr lang="zh-CN" altLang="en-US" sz="3200">
                <a:solidFill>
                  <a:schemeClr val="accent1">
                    <a:lumMod val="10000"/>
                  </a:schemeClr>
                </a:solidFill>
                <a:sym typeface="+mn-ea"/>
              </a:rPr>
              <a:t>不用</a:t>
            </a:r>
            <a:r>
              <a:rPr lang="en-US" altLang="zh-CN" sz="3200">
                <a:solidFill>
                  <a:schemeClr val="accent1">
                    <a:lumMod val="10000"/>
                  </a:schemeClr>
                </a:solidFill>
                <a:sym typeface="+mn-ea"/>
              </a:rPr>
              <a:t>(bú yòng,need not) or </a:t>
            </a:r>
            <a:r>
              <a:rPr lang="zh-CN" altLang="en-US" sz="3200">
                <a:solidFill>
                  <a:schemeClr val="accent1">
                    <a:lumMod val="10000"/>
                  </a:schemeClr>
                </a:solidFill>
                <a:sym typeface="+mn-ea"/>
              </a:rPr>
              <a:t>不必</a:t>
            </a:r>
            <a:r>
              <a:rPr lang="en-US" altLang="zh-CN" sz="3200">
                <a:solidFill>
                  <a:schemeClr val="accent1">
                    <a:lumMod val="10000"/>
                  </a:schemeClr>
                </a:solidFill>
                <a:sym typeface="+mn-ea"/>
              </a:rPr>
              <a:t>(bú bì, need not). not </a:t>
            </a:r>
            <a:r>
              <a:rPr lang="zh-CN" altLang="en-US" sz="3200">
                <a:solidFill>
                  <a:schemeClr val="accent1">
                    <a:lumMod val="10000"/>
                  </a:schemeClr>
                </a:solidFill>
                <a:sym typeface="+mn-ea"/>
              </a:rPr>
              <a:t>不得</a:t>
            </a:r>
            <a:r>
              <a:rPr lang="en-US" altLang="zh-CN" sz="3200">
                <a:solidFill>
                  <a:schemeClr val="accent1">
                    <a:lumMod val="10000"/>
                  </a:schemeClr>
                </a:solidFill>
                <a:sym typeface="+mn-ea"/>
              </a:rPr>
              <a:t>(bú děi). Therefore, the correct way to say “ You don`t have to go to the library” in Chinese is A, not B:</a:t>
            </a:r>
            <a:endParaRPr lang="en-US" altLang="zh-CN" sz="3200">
              <a:solidFill>
                <a:schemeClr val="accent1">
                  <a:lumMod val="10000"/>
                </a:schemeClr>
              </a:solidFill>
              <a:sym typeface="+mn-ea"/>
            </a:endParaRPr>
          </a:p>
        </p:txBody>
      </p:sp>
      <p:sp>
        <p:nvSpPr>
          <p:cNvPr id="4" name="文本框 3"/>
          <p:cNvSpPr txBox="1"/>
          <p:nvPr/>
        </p:nvSpPr>
        <p:spPr>
          <a:xfrm>
            <a:off x="673936" y="425179"/>
            <a:ext cx="6956394" cy="583565"/>
          </a:xfrm>
          <a:prstGeom prst="rect">
            <a:avLst/>
          </a:prstGeom>
          <a:noFill/>
        </p:spPr>
        <p:txBody>
          <a:bodyPr wrap="square" rtlCol="0">
            <a:spAutoFit/>
          </a:bodyPr>
          <a:p>
            <a:r>
              <a:rPr lang="en-US" altLang="zh-CN" sz="3200">
                <a:solidFill>
                  <a:schemeClr val="bg2">
                    <a:lumMod val="10000"/>
                  </a:schemeClr>
                </a:solidFill>
              </a:rPr>
              <a:t>The Modal Verb</a:t>
            </a:r>
            <a:r>
              <a:rPr lang="zh-CN" altLang="en-US" sz="3200">
                <a:solidFill>
                  <a:schemeClr val="bg2">
                    <a:lumMod val="10000"/>
                  </a:schemeClr>
                </a:solidFill>
              </a:rPr>
              <a:t>得</a:t>
            </a:r>
            <a:r>
              <a:rPr lang="en-US" altLang="zh-CN" sz="3200">
                <a:solidFill>
                  <a:schemeClr val="bg2">
                    <a:lumMod val="10000"/>
                  </a:schemeClr>
                </a:solidFill>
              </a:rPr>
              <a:t>(</a:t>
            </a:r>
            <a:r>
              <a:rPr lang="en-US" altLang="zh-CN" sz="3200">
                <a:solidFill>
                  <a:schemeClr val="accent1">
                    <a:lumMod val="10000"/>
                  </a:schemeClr>
                </a:solidFill>
                <a:sym typeface="+mn-ea"/>
              </a:rPr>
              <a:t>děi,must)</a:t>
            </a:r>
            <a:endParaRPr lang="en-US" altLang="zh-CN" sz="3200">
              <a:solidFill>
                <a:schemeClr val="bg2">
                  <a:lumMod val="10000"/>
                </a:schemeClr>
              </a:solidFill>
            </a:endParaRPr>
          </a:p>
        </p:txBody>
      </p:sp>
      <p:sp>
        <p:nvSpPr>
          <p:cNvPr id="9" name="文本框 8"/>
          <p:cNvSpPr txBox="1"/>
          <p:nvPr/>
        </p:nvSpPr>
        <p:spPr>
          <a:xfrm>
            <a:off x="600157" y="3360157"/>
            <a:ext cx="11518736" cy="2339340"/>
          </a:xfrm>
          <a:prstGeom prst="rect">
            <a:avLst/>
          </a:prstGeom>
          <a:noFill/>
        </p:spPr>
        <p:txBody>
          <a:bodyPr wrap="square" rtlCol="0">
            <a:spAutoFit/>
          </a:bodyPr>
          <a:p>
            <a:r>
              <a:rPr lang="en-US" altLang="zh-CN" sz="3600">
                <a:solidFill>
                  <a:schemeClr val="bg2">
                    <a:lumMod val="10000"/>
                  </a:schemeClr>
                </a:solidFill>
              </a:rPr>
              <a:t>A:</a:t>
            </a:r>
            <a:r>
              <a:rPr lang="zh-CN" altLang="en-US" sz="3600">
                <a:solidFill>
                  <a:schemeClr val="bg2">
                    <a:lumMod val="10000"/>
                  </a:schemeClr>
                </a:solidFill>
              </a:rPr>
              <a:t>你不用去图书馆。     </a:t>
            </a:r>
            <a:r>
              <a:rPr lang="en-US" altLang="zh-CN" sz="3600">
                <a:solidFill>
                  <a:schemeClr val="bg2">
                    <a:lumMod val="10000"/>
                  </a:schemeClr>
                </a:solidFill>
              </a:rPr>
              <a:t>or        </a:t>
            </a:r>
            <a:r>
              <a:rPr lang="zh-CN" altLang="en-US" sz="3600">
                <a:solidFill>
                  <a:schemeClr val="bg2">
                    <a:lumMod val="10000"/>
                  </a:schemeClr>
                </a:solidFill>
              </a:rPr>
              <a:t>你不必去图书馆。</a:t>
            </a:r>
            <a:endParaRPr lang="zh-CN" altLang="en-US" sz="3600">
              <a:solidFill>
                <a:schemeClr val="bg2">
                  <a:lumMod val="10000"/>
                </a:schemeClr>
              </a:solidFill>
            </a:endParaRPr>
          </a:p>
          <a:p>
            <a:r>
              <a:rPr lang="zh-CN" altLang="en-US" sz="3600">
                <a:solidFill>
                  <a:schemeClr val="bg2">
                    <a:lumMod val="10000"/>
                  </a:schemeClr>
                </a:solidFill>
              </a:rPr>
              <a:t>   </a:t>
            </a:r>
            <a:endParaRPr lang="zh-CN" altLang="en-US" sz="3600">
              <a:solidFill>
                <a:schemeClr val="bg2">
                  <a:lumMod val="10000"/>
                </a:schemeClr>
              </a:solidFill>
            </a:endParaRPr>
          </a:p>
          <a:p>
            <a:r>
              <a:rPr lang="en-US" altLang="zh-CN" sz="3600">
                <a:solidFill>
                  <a:schemeClr val="bg2">
                    <a:lumMod val="10000"/>
                  </a:schemeClr>
                </a:solidFill>
              </a:rPr>
              <a:t>B:</a:t>
            </a:r>
            <a:r>
              <a:rPr lang="zh-CN" altLang="en-US" sz="3600">
                <a:solidFill>
                  <a:schemeClr val="bg2">
                    <a:lumMod val="10000"/>
                  </a:schemeClr>
                </a:solidFill>
              </a:rPr>
              <a:t>你不得去图书馆。</a:t>
            </a:r>
            <a:r>
              <a:rPr lang="en-US" altLang="zh-CN" sz="3600">
                <a:solidFill>
                  <a:srgbClr val="FF0000"/>
                </a:solidFill>
              </a:rPr>
              <a:t>(X)</a:t>
            </a:r>
            <a:endParaRPr lang="zh-CN" altLang="en-US" sz="3600">
              <a:solidFill>
                <a:srgbClr val="FF0000"/>
              </a:solidFill>
            </a:endParaRPr>
          </a:p>
          <a:p>
            <a:r>
              <a:rPr lang="en-US" altLang="zh-CN" sz="3810">
                <a:solidFill>
                  <a:schemeClr val="bg2">
                    <a:lumMod val="10000"/>
                  </a:schemeClr>
                </a:solidFill>
              </a:rPr>
              <a:t>    </a:t>
            </a:r>
            <a:endParaRPr lang="en-US" altLang="zh-CN" sz="3810">
              <a:solidFill>
                <a:schemeClr val="bg2">
                  <a:lumMod val="10000"/>
                </a:scheme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6731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面</a:t>
            </a:r>
            <a:endParaRPr lang="zh-CN" altLang="en-US" sz="960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83920" y="1413510"/>
            <a:ext cx="10187305" cy="4030980"/>
          </a:xfrm>
          <a:prstGeom prst="rect">
            <a:avLst/>
          </a:prstGeom>
          <a:noFill/>
        </p:spPr>
        <p:txBody>
          <a:bodyPr wrap="square" rtlCol="0">
            <a:spAutoFit/>
          </a:bodyPr>
          <a:p>
            <a:r>
              <a:rPr lang="en-US" altLang="zh-CN" sz="3200"/>
              <a:t>Following the example,make sentence using the given words, </a:t>
            </a:r>
            <a:r>
              <a:rPr lang="zh-CN" altLang="en-US" sz="3200"/>
              <a:t>得 </a:t>
            </a:r>
            <a:r>
              <a:rPr lang="en-US" altLang="zh-CN" sz="3200"/>
              <a:t>and </a:t>
            </a:r>
            <a:r>
              <a:rPr lang="zh-CN" altLang="en-US" sz="3200"/>
              <a:t>别</a:t>
            </a:r>
            <a:r>
              <a:rPr lang="en-US" altLang="zh-CN" sz="3200"/>
              <a:t>.</a:t>
            </a:r>
            <a:endParaRPr lang="zh-CN" altLang="en-US" sz="3200"/>
          </a:p>
          <a:p>
            <a:endParaRPr lang="en-US" altLang="zh-CN" sz="3200"/>
          </a:p>
          <a:p>
            <a:r>
              <a:rPr lang="en-US" altLang="zh-CN" sz="3200"/>
              <a:t>EXAMPLE: A</a:t>
            </a:r>
            <a:r>
              <a:rPr lang="zh-CN" altLang="en-US" sz="3200"/>
              <a:t>：我想去找同学聊天儿。</a:t>
            </a:r>
            <a:r>
              <a:rPr lang="en-US" altLang="zh-CN" sz="3200"/>
              <a:t>(</a:t>
            </a:r>
            <a:r>
              <a:rPr lang="zh-CN" altLang="en-US" sz="3200"/>
              <a:t>准备考试</a:t>
            </a:r>
            <a:r>
              <a:rPr lang="en-US" altLang="zh-CN" sz="3200"/>
              <a:t>)</a:t>
            </a:r>
            <a:endParaRPr lang="en-US" altLang="zh-CN" sz="3200"/>
          </a:p>
          <a:p>
            <a:r>
              <a:rPr lang="en-US" altLang="zh-CN" sz="3200"/>
              <a:t>    B</a:t>
            </a:r>
            <a:r>
              <a:rPr lang="zh-CN" altLang="en-US" sz="3200"/>
              <a:t>：</a:t>
            </a:r>
            <a:r>
              <a:rPr lang="zh-CN" altLang="en-US" sz="3200">
                <a:solidFill>
                  <a:srgbClr val="FF0000"/>
                </a:solidFill>
              </a:rPr>
              <a:t>别</a:t>
            </a:r>
            <a:r>
              <a:rPr lang="zh-CN" altLang="en-US" sz="3200"/>
              <a:t>去找同学聊天，你</a:t>
            </a:r>
            <a:r>
              <a:rPr lang="zh-CN" altLang="en-US" sz="3200">
                <a:solidFill>
                  <a:srgbClr val="FF0000"/>
                </a:solidFill>
              </a:rPr>
              <a:t>得</a:t>
            </a:r>
            <a:r>
              <a:rPr lang="zh-CN" altLang="en-US" sz="3200"/>
              <a:t>准备考试。</a:t>
            </a:r>
            <a:endParaRPr lang="en-US" altLang="zh-CN" sz="3200"/>
          </a:p>
          <a:p>
            <a:endParaRPr lang="en-US" altLang="zh-CN" sz="3200"/>
          </a:p>
          <a:p>
            <a:r>
              <a:rPr lang="en-US" altLang="zh-CN" sz="3200"/>
              <a:t>1. A</a:t>
            </a:r>
            <a:r>
              <a:rPr lang="zh-CN" altLang="en-US" sz="3200"/>
              <a:t>：我想看电视。</a:t>
            </a:r>
            <a:r>
              <a:rPr lang="en-US" altLang="zh-CN" sz="3200"/>
              <a:t>(</a:t>
            </a:r>
            <a:r>
              <a:rPr lang="zh-CN" altLang="en-US" sz="3200"/>
              <a:t>看书</a:t>
            </a:r>
            <a:r>
              <a:rPr lang="en-US" altLang="zh-CN" sz="3200"/>
              <a:t>)</a:t>
            </a:r>
            <a:endParaRPr lang="zh-CN" altLang="en-US" sz="3200"/>
          </a:p>
          <a:p>
            <a:r>
              <a:rPr lang="zh-CN" altLang="en-US" sz="3200"/>
              <a:t>    </a:t>
            </a:r>
            <a:r>
              <a:rPr lang="en-US" altLang="zh-CN" sz="3200"/>
              <a:t>B</a:t>
            </a:r>
            <a:r>
              <a:rPr lang="zh-CN" altLang="en-US" sz="3200"/>
              <a:t>：</a:t>
            </a:r>
            <a:r>
              <a:rPr lang="en-US" altLang="zh-CN" sz="3200"/>
              <a:t>___________________________________</a:t>
            </a:r>
            <a:r>
              <a:rPr lang="zh-CN" altLang="en-US" sz="3200"/>
              <a:t>。</a:t>
            </a:r>
            <a:endParaRPr lang="zh-CN" altLang="en-US" sz="3200"/>
          </a:p>
        </p:txBody>
      </p:sp>
      <p:sp>
        <p:nvSpPr>
          <p:cNvPr id="3" name="文本框 2"/>
          <p:cNvSpPr txBox="1"/>
          <p:nvPr/>
        </p:nvSpPr>
        <p:spPr>
          <a:xfrm>
            <a:off x="625475" y="516890"/>
            <a:ext cx="4130040" cy="583565"/>
          </a:xfrm>
          <a:prstGeom prst="rect">
            <a:avLst/>
          </a:prstGeom>
          <a:noFill/>
        </p:spPr>
        <p:txBody>
          <a:bodyPr wrap="square" rtlCol="0">
            <a:spAutoFit/>
          </a:bodyPr>
          <a:p>
            <a:r>
              <a:rPr lang="en-US" altLang="zh-CN" sz="3200">
                <a:sym typeface="+mn-ea"/>
              </a:rPr>
              <a:t>Practice 6-2</a:t>
            </a:r>
            <a:endParaRPr lang="zh-CN" altLang="en-US" sz="3200"/>
          </a:p>
        </p:txBody>
      </p:sp>
    </p:spTree>
    <p:custDataLst>
      <p:tags r:id="rId1"/>
    </p:custData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83920" y="1413510"/>
            <a:ext cx="10187305" cy="4030980"/>
          </a:xfrm>
          <a:prstGeom prst="rect">
            <a:avLst/>
          </a:prstGeom>
          <a:noFill/>
        </p:spPr>
        <p:txBody>
          <a:bodyPr wrap="square" rtlCol="0">
            <a:spAutoFit/>
          </a:bodyPr>
          <a:p>
            <a:r>
              <a:rPr lang="en-US" altLang="zh-CN" sz="3200"/>
              <a:t>Following the example,make sentence using the given words, </a:t>
            </a:r>
            <a:r>
              <a:rPr lang="zh-CN" altLang="en-US" sz="3200"/>
              <a:t>得 </a:t>
            </a:r>
            <a:r>
              <a:rPr lang="en-US" altLang="zh-CN" sz="3200"/>
              <a:t>and </a:t>
            </a:r>
            <a:r>
              <a:rPr lang="zh-CN" altLang="en-US" sz="3200"/>
              <a:t>别</a:t>
            </a:r>
            <a:r>
              <a:rPr lang="en-US" altLang="zh-CN" sz="3200"/>
              <a:t>.</a:t>
            </a:r>
            <a:endParaRPr lang="zh-CN" altLang="en-US" sz="3200"/>
          </a:p>
          <a:p>
            <a:endParaRPr lang="en-US" altLang="zh-CN" sz="3200"/>
          </a:p>
          <a:p>
            <a:r>
              <a:rPr lang="en-US" altLang="zh-CN" sz="3200"/>
              <a:t>EXAMPLE: A</a:t>
            </a:r>
            <a:r>
              <a:rPr lang="zh-CN" altLang="en-US" sz="3200"/>
              <a:t>：我想去找同学聊天儿。</a:t>
            </a:r>
            <a:r>
              <a:rPr lang="en-US" altLang="zh-CN" sz="3200"/>
              <a:t>(</a:t>
            </a:r>
            <a:r>
              <a:rPr lang="zh-CN" altLang="en-US" sz="3200"/>
              <a:t>准备考试</a:t>
            </a:r>
            <a:r>
              <a:rPr lang="en-US" altLang="zh-CN" sz="3200"/>
              <a:t>)</a:t>
            </a:r>
            <a:endParaRPr lang="en-US" altLang="zh-CN" sz="3200"/>
          </a:p>
          <a:p>
            <a:r>
              <a:rPr lang="en-US" altLang="zh-CN" sz="3200"/>
              <a:t>    B</a:t>
            </a:r>
            <a:r>
              <a:rPr lang="zh-CN" altLang="en-US" sz="3200"/>
              <a:t>：</a:t>
            </a:r>
            <a:r>
              <a:rPr lang="zh-CN" altLang="en-US" sz="3200">
                <a:solidFill>
                  <a:srgbClr val="FF0000"/>
                </a:solidFill>
              </a:rPr>
              <a:t>别</a:t>
            </a:r>
            <a:r>
              <a:rPr lang="zh-CN" altLang="en-US" sz="3200"/>
              <a:t>去找同学聊天，你</a:t>
            </a:r>
            <a:r>
              <a:rPr lang="zh-CN" altLang="en-US" sz="3200">
                <a:solidFill>
                  <a:srgbClr val="FF0000"/>
                </a:solidFill>
              </a:rPr>
              <a:t>得</a:t>
            </a:r>
            <a:r>
              <a:rPr lang="zh-CN" altLang="en-US" sz="3200"/>
              <a:t>准备考试。</a:t>
            </a:r>
            <a:endParaRPr lang="en-US" altLang="zh-CN" sz="3200"/>
          </a:p>
          <a:p>
            <a:endParaRPr lang="en-US" altLang="zh-CN" sz="3200"/>
          </a:p>
          <a:p>
            <a:r>
              <a:rPr lang="en-US" altLang="zh-CN" sz="3200"/>
              <a:t>2. A</a:t>
            </a:r>
            <a:r>
              <a:rPr lang="zh-CN" altLang="en-US" sz="3200"/>
              <a:t>：我想喝咖啡。</a:t>
            </a:r>
            <a:r>
              <a:rPr lang="en-US" altLang="zh-CN" sz="3200"/>
              <a:t>(</a:t>
            </a:r>
            <a:r>
              <a:rPr lang="zh-CN" altLang="en-US" sz="3200"/>
              <a:t>睡觉</a:t>
            </a:r>
            <a:r>
              <a:rPr lang="en-US" altLang="zh-CN" sz="3200"/>
              <a:t>)</a:t>
            </a:r>
            <a:endParaRPr lang="zh-CN" altLang="en-US" sz="3200"/>
          </a:p>
          <a:p>
            <a:r>
              <a:rPr lang="zh-CN" altLang="en-US" sz="3200"/>
              <a:t>    </a:t>
            </a:r>
            <a:r>
              <a:rPr lang="en-US" altLang="zh-CN" sz="3200"/>
              <a:t>B</a:t>
            </a:r>
            <a:r>
              <a:rPr lang="zh-CN" altLang="en-US" sz="3200"/>
              <a:t>：</a:t>
            </a:r>
            <a:r>
              <a:rPr lang="en-US" altLang="zh-CN" sz="3200"/>
              <a:t>___________________________________</a:t>
            </a:r>
            <a:r>
              <a:rPr lang="zh-CN" altLang="en-US" sz="3200"/>
              <a:t>。</a:t>
            </a:r>
            <a:endParaRPr lang="zh-CN" altLang="en-US" sz="3200"/>
          </a:p>
        </p:txBody>
      </p:sp>
    </p:spTree>
    <p:custDataLst>
      <p:tags r:id="rId1"/>
    </p:custData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83920" y="1413510"/>
            <a:ext cx="10187305" cy="4030980"/>
          </a:xfrm>
          <a:prstGeom prst="rect">
            <a:avLst/>
          </a:prstGeom>
          <a:noFill/>
        </p:spPr>
        <p:txBody>
          <a:bodyPr wrap="square" rtlCol="0">
            <a:spAutoFit/>
          </a:bodyPr>
          <a:p>
            <a:r>
              <a:rPr lang="en-US" altLang="zh-CN" sz="3200"/>
              <a:t>Following the example,make sentence using the given words, </a:t>
            </a:r>
            <a:r>
              <a:rPr lang="zh-CN" altLang="en-US" sz="3200"/>
              <a:t>得 </a:t>
            </a:r>
            <a:r>
              <a:rPr lang="en-US" altLang="zh-CN" sz="3200"/>
              <a:t>and </a:t>
            </a:r>
            <a:r>
              <a:rPr lang="zh-CN" altLang="en-US" sz="3200"/>
              <a:t>别</a:t>
            </a:r>
            <a:r>
              <a:rPr lang="en-US" altLang="zh-CN" sz="3200"/>
              <a:t>.</a:t>
            </a:r>
            <a:endParaRPr lang="zh-CN" altLang="en-US" sz="3200"/>
          </a:p>
          <a:p>
            <a:endParaRPr lang="en-US" altLang="zh-CN" sz="3200"/>
          </a:p>
          <a:p>
            <a:r>
              <a:rPr lang="en-US" altLang="zh-CN" sz="3200"/>
              <a:t>EXAMPLE: A</a:t>
            </a:r>
            <a:r>
              <a:rPr lang="zh-CN" altLang="en-US" sz="3200"/>
              <a:t>：我想去找同学聊天儿。</a:t>
            </a:r>
            <a:r>
              <a:rPr lang="en-US" altLang="zh-CN" sz="3200"/>
              <a:t>(</a:t>
            </a:r>
            <a:r>
              <a:rPr lang="zh-CN" altLang="en-US" sz="3200"/>
              <a:t>准备考试</a:t>
            </a:r>
            <a:r>
              <a:rPr lang="en-US" altLang="zh-CN" sz="3200"/>
              <a:t>)</a:t>
            </a:r>
            <a:endParaRPr lang="en-US" altLang="zh-CN" sz="3200"/>
          </a:p>
          <a:p>
            <a:r>
              <a:rPr lang="en-US" altLang="zh-CN" sz="3200"/>
              <a:t>    B</a:t>
            </a:r>
            <a:r>
              <a:rPr lang="zh-CN" altLang="en-US" sz="3200"/>
              <a:t>：</a:t>
            </a:r>
            <a:r>
              <a:rPr lang="zh-CN" altLang="en-US" sz="3200">
                <a:solidFill>
                  <a:srgbClr val="FF0000"/>
                </a:solidFill>
              </a:rPr>
              <a:t>别</a:t>
            </a:r>
            <a:r>
              <a:rPr lang="zh-CN" altLang="en-US" sz="3200"/>
              <a:t>去找同学聊天，你</a:t>
            </a:r>
            <a:r>
              <a:rPr lang="zh-CN" altLang="en-US" sz="3200">
                <a:solidFill>
                  <a:srgbClr val="FF0000"/>
                </a:solidFill>
              </a:rPr>
              <a:t>得</a:t>
            </a:r>
            <a:r>
              <a:rPr lang="zh-CN" altLang="en-US" sz="3200"/>
              <a:t>准备考试。</a:t>
            </a:r>
            <a:endParaRPr lang="en-US" altLang="zh-CN" sz="3200"/>
          </a:p>
          <a:p>
            <a:endParaRPr lang="en-US" altLang="zh-CN" sz="3200"/>
          </a:p>
          <a:p>
            <a:r>
              <a:rPr lang="en-US" altLang="zh-CN" sz="3200"/>
              <a:t>3. A</a:t>
            </a:r>
            <a:r>
              <a:rPr lang="zh-CN" altLang="en-US" sz="3200"/>
              <a:t>：我想跟朋友玩儿。</a:t>
            </a:r>
            <a:r>
              <a:rPr lang="en-US" altLang="zh-CN" sz="3200"/>
              <a:t>(</a:t>
            </a:r>
            <a:r>
              <a:rPr lang="zh-CN" altLang="en-US" sz="3200"/>
              <a:t>工作</a:t>
            </a:r>
            <a:r>
              <a:rPr lang="en-US" altLang="zh-CN" sz="3200"/>
              <a:t>)</a:t>
            </a:r>
            <a:endParaRPr lang="zh-CN" altLang="en-US" sz="3200"/>
          </a:p>
          <a:p>
            <a:r>
              <a:rPr lang="zh-CN" altLang="en-US" sz="3200"/>
              <a:t>    </a:t>
            </a:r>
            <a:r>
              <a:rPr lang="en-US" altLang="zh-CN" sz="3200"/>
              <a:t>B</a:t>
            </a:r>
            <a:r>
              <a:rPr lang="zh-CN" altLang="en-US" sz="3200"/>
              <a:t>：</a:t>
            </a:r>
            <a:r>
              <a:rPr lang="en-US" altLang="zh-CN" sz="3200"/>
              <a:t>___________________________________</a:t>
            </a:r>
            <a:r>
              <a:rPr lang="zh-CN" altLang="en-US" sz="3200"/>
              <a:t>。</a:t>
            </a:r>
            <a:endParaRPr lang="zh-CN" altLang="en-US" sz="3200"/>
          </a:p>
        </p:txBody>
      </p:sp>
    </p:spTree>
    <p:custDataLst>
      <p:tags r:id="rId1"/>
    </p:custData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dirty="0">
                <a:solidFill>
                  <a:schemeClr val="tx1"/>
                </a:solidFill>
                <a:latin typeface="微软雅黑" panose="020B0503020204020204" charset="-122"/>
                <a:ea typeface="微软雅黑" panose="020B0503020204020204" charset="-122"/>
                <a:cs typeface="+mn-ea"/>
                <a:sym typeface="+mn-lt"/>
              </a:rPr>
              <a:t>说 话</a:t>
            </a:r>
            <a:endParaRPr lang="zh-CN" altLang="en-US" sz="9600" dirty="0">
              <a:solidFill>
                <a:schemeClr val="tx1"/>
              </a:solidFill>
              <a:latin typeface="微软雅黑" panose="020B0503020204020204" charset="-122"/>
              <a:ea typeface="微软雅黑" panose="020B0503020204020204" charset="-122"/>
              <a:cs typeface="+mn-ea"/>
              <a:sym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138545" y="2031365"/>
            <a:ext cx="456311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下 午</a:t>
            </a:r>
            <a:endParaRPr lang="zh-CN" altLang="en-US" sz="960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复 习</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懂</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真</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稻壳儿_答辩小姐姐作品_1"/>
          <p:cNvSpPr/>
          <p:nvPr/>
        </p:nvSpPr>
        <p:spPr>
          <a:xfrm>
            <a:off x="313267" y="304800"/>
            <a:ext cx="11565466" cy="624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cs typeface="+mn-ea"/>
              <a:sym typeface="+mn-lt"/>
            </a:endParaRPr>
          </a:p>
        </p:txBody>
      </p:sp>
      <p:sp>
        <p:nvSpPr>
          <p:cNvPr id="4" name="文本框 3"/>
          <p:cNvSpPr txBox="1"/>
          <p:nvPr/>
        </p:nvSpPr>
        <p:spPr>
          <a:xfrm>
            <a:off x="556895" y="1540510"/>
            <a:ext cx="10727055" cy="4523105"/>
          </a:xfrm>
          <a:prstGeom prst="rect">
            <a:avLst/>
          </a:prstGeom>
          <a:noFill/>
        </p:spPr>
        <p:txBody>
          <a:bodyPr wrap="square" rtlCol="0">
            <a:spAutoFit/>
          </a:bodyPr>
          <a:p>
            <a:r>
              <a:rPr lang="en-US" altLang="zh-CN" sz="3600"/>
              <a:t>When adverb</a:t>
            </a:r>
            <a:r>
              <a:rPr lang="zh-CN" altLang="en-US" sz="3600">
                <a:ea typeface="宋体" panose="02010600030101010101" pitchFamily="2" charset="-122"/>
                <a:sym typeface="+mn-ea"/>
              </a:rPr>
              <a:t>太</a:t>
            </a:r>
            <a:r>
              <a:rPr lang="en-US" altLang="zh-CN" sz="3600">
                <a:ea typeface="宋体" panose="02010600030101010101" pitchFamily="2" charset="-122"/>
                <a:sym typeface="+mn-ea"/>
              </a:rPr>
              <a:t>(tài,too) and </a:t>
            </a:r>
            <a:r>
              <a:rPr lang="zh-CN" altLang="en-US" sz="3600">
                <a:ea typeface="宋体" panose="02010600030101010101" pitchFamily="2" charset="-122"/>
                <a:sym typeface="+mn-ea"/>
              </a:rPr>
              <a:t>真</a:t>
            </a:r>
            <a:r>
              <a:rPr lang="en-US" altLang="zh-CN" sz="3600">
                <a:ea typeface="宋体" panose="02010600030101010101" pitchFamily="2" charset="-122"/>
                <a:sym typeface="+mn-ea"/>
              </a:rPr>
              <a:t>(zhēn,really) are used in </a:t>
            </a:r>
            <a:r>
              <a:rPr lang="en-US" altLang="zh-CN" sz="3600">
                <a:solidFill>
                  <a:srgbClr val="FF0000"/>
                </a:solidFill>
                <a:ea typeface="宋体" panose="02010600030101010101" pitchFamily="2" charset="-122"/>
                <a:sym typeface="+mn-ea"/>
              </a:rPr>
              <a:t>exclamatory</a:t>
            </a:r>
            <a:r>
              <a:rPr lang="en-US" altLang="zh-CN" sz="3600">
                <a:ea typeface="宋体" panose="02010600030101010101" pitchFamily="2" charset="-122"/>
                <a:sym typeface="+mn-ea"/>
              </a:rPr>
              <a:t> sentence, they convey in most cases </a:t>
            </a:r>
            <a:r>
              <a:rPr lang="en-US" altLang="zh-CN" sz="3600">
                <a:solidFill>
                  <a:srgbClr val="FF0000"/>
                </a:solidFill>
                <a:ea typeface="宋体" panose="02010600030101010101" pitchFamily="2" charset="-122"/>
                <a:sym typeface="+mn-ea"/>
              </a:rPr>
              <a:t>not new factual information</a:t>
            </a:r>
            <a:r>
              <a:rPr lang="en-US" altLang="zh-CN" sz="3600">
                <a:ea typeface="宋体" panose="02010600030101010101" pitchFamily="2" charset="-122"/>
                <a:sym typeface="+mn-ea"/>
              </a:rPr>
              <a:t>. but the speaker`s approval,disapproval, etc.If the speaker wants to make a </a:t>
            </a:r>
            <a:r>
              <a:rPr lang="en-US" altLang="zh-CN" sz="3600">
                <a:solidFill>
                  <a:srgbClr val="FF0000"/>
                </a:solidFill>
                <a:ea typeface="宋体" panose="02010600030101010101" pitchFamily="2" charset="-122"/>
                <a:sym typeface="+mn-ea"/>
              </a:rPr>
              <a:t>more “objective”</a:t>
            </a:r>
            <a:r>
              <a:rPr lang="en-US" altLang="zh-CN" sz="3600">
                <a:ea typeface="宋体" panose="02010600030101010101" pitchFamily="2" charset="-122"/>
                <a:sym typeface="+mn-ea"/>
              </a:rPr>
              <a:t> statement or description, other intensifiers such as </a:t>
            </a:r>
            <a:r>
              <a:rPr lang="zh-CN" altLang="en-US" sz="3600">
                <a:solidFill>
                  <a:srgbClr val="FF0000"/>
                </a:solidFill>
                <a:ea typeface="宋体" panose="02010600030101010101" pitchFamily="2" charset="-122"/>
                <a:sym typeface="+mn-ea"/>
              </a:rPr>
              <a:t>很</a:t>
            </a:r>
            <a:r>
              <a:rPr lang="en-US" altLang="zh-CN" sz="3600">
                <a:solidFill>
                  <a:srgbClr val="FF0000"/>
                </a:solidFill>
                <a:ea typeface="宋体" panose="02010600030101010101" pitchFamily="2" charset="-122"/>
                <a:sym typeface="+mn-ea"/>
              </a:rPr>
              <a:t>(hěn,very), or </a:t>
            </a:r>
            <a:r>
              <a:rPr lang="zh-CN" altLang="en-US" sz="3600">
                <a:solidFill>
                  <a:srgbClr val="FF0000"/>
                </a:solidFill>
                <a:ea typeface="宋体" panose="02010600030101010101" pitchFamily="2" charset="-122"/>
                <a:sym typeface="+mn-ea"/>
              </a:rPr>
              <a:t>特别</a:t>
            </a:r>
            <a:r>
              <a:rPr lang="en-US" altLang="zh-CN" sz="3600">
                <a:ea typeface="宋体" panose="02010600030101010101" pitchFamily="2" charset="-122"/>
                <a:sym typeface="+mn-ea"/>
              </a:rPr>
              <a:t>(tè bié,especially</a:t>
            </a:r>
            <a:r>
              <a:rPr lang="en-US" altLang="zh-CN" sz="3600">
                <a:ea typeface="宋体" panose="02010600030101010101" pitchFamily="2" charset="-122"/>
                <a:sym typeface="+mn-ea"/>
              </a:rPr>
              <a:t>) are often used in place of </a:t>
            </a:r>
            <a:r>
              <a:rPr lang="zh-CN" altLang="en-US" sz="3600">
                <a:ea typeface="宋体" panose="02010600030101010101" pitchFamily="2" charset="-122"/>
                <a:sym typeface="+mn-ea"/>
              </a:rPr>
              <a:t>太</a:t>
            </a:r>
            <a:r>
              <a:rPr lang="en-US" altLang="zh-CN" sz="3600">
                <a:ea typeface="宋体" panose="02010600030101010101" pitchFamily="2" charset="-122"/>
                <a:sym typeface="+mn-ea"/>
              </a:rPr>
              <a:t>(tài,too) or </a:t>
            </a:r>
            <a:r>
              <a:rPr lang="zh-CN" altLang="en-US" sz="3600">
                <a:ea typeface="宋体" panose="02010600030101010101" pitchFamily="2" charset="-122"/>
                <a:sym typeface="+mn-ea"/>
              </a:rPr>
              <a:t>真</a:t>
            </a:r>
            <a:r>
              <a:rPr lang="en-US" altLang="zh-CN" sz="3600">
                <a:ea typeface="宋体" panose="02010600030101010101" pitchFamily="2" charset="-122"/>
                <a:sym typeface="+mn-ea"/>
              </a:rPr>
              <a:t>(zhēn,really)</a:t>
            </a:r>
            <a:endParaRPr lang="en-US" altLang="zh-CN" sz="3600">
              <a:solidFill>
                <a:schemeClr val="tx1"/>
              </a:solidFill>
              <a:ea typeface="宋体" panose="02010600030101010101" pitchFamily="2" charset="-122"/>
              <a:sym typeface="+mn-ea"/>
            </a:endParaRPr>
          </a:p>
        </p:txBody>
      </p:sp>
      <p:sp>
        <p:nvSpPr>
          <p:cNvPr id="2" name="文本框 1"/>
          <p:cNvSpPr txBox="1"/>
          <p:nvPr/>
        </p:nvSpPr>
        <p:spPr>
          <a:xfrm>
            <a:off x="556895" y="665480"/>
            <a:ext cx="7793355" cy="583565"/>
          </a:xfrm>
          <a:prstGeom prst="rect">
            <a:avLst/>
          </a:prstGeom>
          <a:noFill/>
        </p:spPr>
        <p:txBody>
          <a:bodyPr wrap="square" rtlCol="0">
            <a:spAutoFit/>
          </a:bodyPr>
          <a:p>
            <a:r>
              <a:rPr lang="en-US" altLang="zh-CN" sz="3200">
                <a:sym typeface="+mn-ea"/>
              </a:rPr>
              <a:t>The Adverb </a:t>
            </a:r>
            <a:r>
              <a:rPr lang="zh-CN" altLang="en-US" sz="3200">
                <a:ea typeface="宋体" panose="02010600030101010101" pitchFamily="2" charset="-122"/>
                <a:sym typeface="+mn-ea"/>
              </a:rPr>
              <a:t>太</a:t>
            </a:r>
            <a:r>
              <a:rPr lang="en-US" altLang="zh-CN" sz="3200">
                <a:ea typeface="宋体" panose="02010600030101010101" pitchFamily="2" charset="-122"/>
                <a:sym typeface="+mn-ea"/>
              </a:rPr>
              <a:t>(tài,too) and </a:t>
            </a:r>
            <a:r>
              <a:rPr lang="zh-CN" altLang="en-US" sz="3200">
                <a:ea typeface="宋体" panose="02010600030101010101" pitchFamily="2" charset="-122"/>
                <a:sym typeface="+mn-ea"/>
              </a:rPr>
              <a:t>真</a:t>
            </a:r>
            <a:r>
              <a:rPr lang="en-US" altLang="zh-CN" sz="3200">
                <a:ea typeface="宋体" panose="02010600030101010101" pitchFamily="2" charset="-122"/>
                <a:sym typeface="+mn-ea"/>
              </a:rPr>
              <a:t>(zhēn,really)</a:t>
            </a:r>
            <a:endParaRPr lang="en-US" altLang="zh-CN" sz="3200">
              <a:ea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稻壳儿_答辩小姐姐作品_1"/>
          <p:cNvSpPr/>
          <p:nvPr/>
        </p:nvSpPr>
        <p:spPr>
          <a:xfrm>
            <a:off x="313267" y="304800"/>
            <a:ext cx="11565466" cy="624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cs typeface="+mn-ea"/>
              <a:sym typeface="+mn-lt"/>
            </a:endParaRPr>
          </a:p>
        </p:txBody>
      </p:sp>
      <p:sp>
        <p:nvSpPr>
          <p:cNvPr id="4" name="文本框 3"/>
          <p:cNvSpPr txBox="1"/>
          <p:nvPr/>
        </p:nvSpPr>
        <p:spPr>
          <a:xfrm>
            <a:off x="547370" y="1627505"/>
            <a:ext cx="11096625" cy="4523105"/>
          </a:xfrm>
          <a:prstGeom prst="rect">
            <a:avLst/>
          </a:prstGeom>
          <a:noFill/>
        </p:spPr>
        <p:txBody>
          <a:bodyPr wrap="square" rtlCol="0">
            <a:spAutoFit/>
          </a:bodyPr>
          <a:p>
            <a:r>
              <a:rPr lang="en-US" altLang="zh-CN" sz="3600">
                <a:solidFill>
                  <a:schemeClr val="tx1"/>
                </a:solidFill>
                <a:ea typeface="宋体" panose="02010600030101010101" pitchFamily="2" charset="-122"/>
                <a:sym typeface="+mn-ea"/>
              </a:rPr>
              <a:t>1.A:</a:t>
            </a:r>
            <a:r>
              <a:rPr lang="zh-CN" altLang="en-US" sz="3600">
                <a:solidFill>
                  <a:schemeClr val="tx1"/>
                </a:solidFill>
                <a:ea typeface="宋体" panose="02010600030101010101" pitchFamily="2" charset="-122"/>
                <a:sym typeface="+mn-ea"/>
              </a:rPr>
              <a:t>他写字写得怎么样？</a:t>
            </a:r>
            <a:endParaRPr lang="zh-CN" altLang="en-US" sz="3600">
              <a:solidFill>
                <a:schemeClr val="tx1"/>
              </a:solidFill>
              <a:ea typeface="宋体" panose="02010600030101010101" pitchFamily="2" charset="-122"/>
              <a:sym typeface="+mn-ea"/>
            </a:endParaRPr>
          </a:p>
          <a:p>
            <a:endParaRPr lang="en-US" altLang="zh-CN" sz="3600">
              <a:solidFill>
                <a:schemeClr val="tx1"/>
              </a:solidFill>
              <a:ea typeface="宋体" panose="02010600030101010101" pitchFamily="2" charset="-122"/>
              <a:sym typeface="+mn-ea"/>
            </a:endParaRPr>
          </a:p>
          <a:p>
            <a:r>
              <a:rPr lang="en-US" altLang="zh-CN" sz="3600">
                <a:solidFill>
                  <a:schemeClr val="tx1"/>
                </a:solidFill>
                <a:ea typeface="宋体" panose="02010600030101010101" pitchFamily="2" charset="-122"/>
                <a:sym typeface="+mn-ea"/>
              </a:rPr>
              <a:t>One would normally answer:</a:t>
            </a:r>
            <a:endParaRPr lang="en-US" altLang="zh-CN" sz="3600">
              <a:solidFill>
                <a:schemeClr val="tx1"/>
              </a:solidFill>
              <a:ea typeface="宋体" panose="02010600030101010101" pitchFamily="2" charset="-122"/>
              <a:sym typeface="+mn-ea"/>
            </a:endParaRPr>
          </a:p>
          <a:p>
            <a:r>
              <a:rPr lang="en-US" altLang="zh-CN" sz="3600">
                <a:solidFill>
                  <a:schemeClr val="tx1"/>
                </a:solidFill>
                <a:ea typeface="宋体" panose="02010600030101010101" pitchFamily="2" charset="-122"/>
                <a:sym typeface="+mn-ea"/>
              </a:rPr>
              <a:t>  B:</a:t>
            </a:r>
            <a:r>
              <a:rPr lang="zh-CN" altLang="en-US" sz="3600">
                <a:solidFill>
                  <a:schemeClr val="tx1"/>
                </a:solidFill>
                <a:ea typeface="宋体" panose="02010600030101010101" pitchFamily="2" charset="-122"/>
                <a:sym typeface="+mn-ea"/>
              </a:rPr>
              <a:t>他写字写得很好。</a:t>
            </a:r>
            <a:endParaRPr lang="zh-CN" altLang="en-US" sz="3600">
              <a:solidFill>
                <a:schemeClr val="tx1"/>
              </a:solidFill>
              <a:ea typeface="宋体" panose="02010600030101010101" pitchFamily="2" charset="-122"/>
              <a:sym typeface="+mn-ea"/>
            </a:endParaRPr>
          </a:p>
          <a:p>
            <a:endParaRPr lang="en-US" altLang="zh-CN" sz="3600">
              <a:ea typeface="宋体" panose="02010600030101010101" pitchFamily="2" charset="-122"/>
              <a:sym typeface="+mn-ea"/>
            </a:endParaRPr>
          </a:p>
          <a:p>
            <a:r>
              <a:rPr lang="en-US" altLang="zh-CN" sz="3600">
                <a:ea typeface="宋体" panose="02010600030101010101" pitchFamily="2" charset="-122"/>
                <a:sym typeface="+mn-ea"/>
              </a:rPr>
              <a:t>rather than:</a:t>
            </a:r>
            <a:endParaRPr lang="en-US" altLang="zh-CN" sz="3600">
              <a:ea typeface="宋体" panose="02010600030101010101" pitchFamily="2" charset="-122"/>
              <a:sym typeface="+mn-ea"/>
            </a:endParaRPr>
          </a:p>
          <a:p>
            <a:r>
              <a:rPr lang="en-US" altLang="zh-CN" sz="3600">
                <a:ea typeface="宋体" panose="02010600030101010101" pitchFamily="2" charset="-122"/>
                <a:sym typeface="+mn-ea"/>
              </a:rPr>
              <a:t>B1:</a:t>
            </a:r>
            <a:r>
              <a:rPr lang="zh-CN" altLang="en-US" sz="3600">
                <a:ea typeface="宋体" panose="02010600030101010101" pitchFamily="2" charset="-122"/>
                <a:sym typeface="+mn-ea"/>
              </a:rPr>
              <a:t>他写字写得真好。</a:t>
            </a:r>
            <a:endParaRPr lang="zh-CN" altLang="en-US" sz="3600">
              <a:ea typeface="宋体" panose="02010600030101010101" pitchFamily="2" charset="-122"/>
              <a:sym typeface="+mn-ea"/>
            </a:endParaRPr>
          </a:p>
          <a:p>
            <a:r>
              <a:rPr lang="zh-CN" altLang="en-US" sz="3600">
                <a:ea typeface="宋体" panose="02010600030101010101" pitchFamily="2" charset="-122"/>
                <a:sym typeface="+mn-ea"/>
              </a:rPr>
              <a:t>    </a:t>
            </a:r>
            <a:endParaRPr lang="en-US" altLang="zh-CN" sz="3600">
              <a:solidFill>
                <a:schemeClr val="tx1"/>
              </a:solidFill>
              <a:ea typeface="宋体" panose="02010600030101010101" pitchFamily="2" charset="-122"/>
              <a:sym typeface="+mn-ea"/>
            </a:endParaRPr>
          </a:p>
        </p:txBody>
      </p:sp>
      <p:sp>
        <p:nvSpPr>
          <p:cNvPr id="2" name="文本框 1"/>
          <p:cNvSpPr txBox="1"/>
          <p:nvPr/>
        </p:nvSpPr>
        <p:spPr>
          <a:xfrm>
            <a:off x="556895" y="665480"/>
            <a:ext cx="10208260" cy="1076325"/>
          </a:xfrm>
          <a:prstGeom prst="rect">
            <a:avLst/>
          </a:prstGeom>
          <a:noFill/>
        </p:spPr>
        <p:txBody>
          <a:bodyPr wrap="square" rtlCol="0">
            <a:spAutoFit/>
          </a:bodyPr>
          <a:p>
            <a:r>
              <a:rPr lang="en-US" altLang="zh-CN" sz="3200">
                <a:sym typeface="+mn-ea"/>
              </a:rPr>
              <a:t>The Adverb </a:t>
            </a:r>
            <a:r>
              <a:rPr lang="zh-CN" altLang="en-US" sz="3200">
                <a:ea typeface="宋体" panose="02010600030101010101" pitchFamily="2" charset="-122"/>
                <a:sym typeface="+mn-ea"/>
              </a:rPr>
              <a:t>太</a:t>
            </a:r>
            <a:r>
              <a:rPr lang="en-US" altLang="zh-CN" sz="3200">
                <a:ea typeface="宋体" panose="02010600030101010101" pitchFamily="2" charset="-122"/>
                <a:sym typeface="+mn-ea"/>
              </a:rPr>
              <a:t>(tài,too) and </a:t>
            </a:r>
            <a:r>
              <a:rPr lang="zh-CN" altLang="en-US" sz="3200">
                <a:ea typeface="宋体" panose="02010600030101010101" pitchFamily="2" charset="-122"/>
                <a:sym typeface="+mn-ea"/>
              </a:rPr>
              <a:t>真</a:t>
            </a:r>
            <a:r>
              <a:rPr lang="en-US" altLang="zh-CN" sz="3200">
                <a:ea typeface="宋体" panose="02010600030101010101" pitchFamily="2" charset="-122"/>
                <a:sym typeface="+mn-ea"/>
              </a:rPr>
              <a:t>(zhēn,really)</a:t>
            </a:r>
            <a:endParaRPr lang="en-US" altLang="zh-CN" sz="3200">
              <a:ea typeface="宋体" panose="02010600030101010101" pitchFamily="2" charset="-122"/>
              <a:sym typeface="+mn-ea"/>
            </a:endParaRPr>
          </a:p>
          <a:p>
            <a:endParaRPr lang="en-US" altLang="zh-CN" sz="320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稻壳儿_答辩小姐姐作品_1"/>
          <p:cNvSpPr/>
          <p:nvPr/>
        </p:nvSpPr>
        <p:spPr>
          <a:xfrm>
            <a:off x="313267" y="304800"/>
            <a:ext cx="11565466" cy="624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cs typeface="+mn-ea"/>
              <a:sym typeface="+mn-lt"/>
            </a:endParaRPr>
          </a:p>
        </p:txBody>
      </p:sp>
      <p:sp>
        <p:nvSpPr>
          <p:cNvPr id="4" name="文本框 3"/>
          <p:cNvSpPr txBox="1"/>
          <p:nvPr/>
        </p:nvSpPr>
        <p:spPr>
          <a:xfrm>
            <a:off x="547370" y="1741805"/>
            <a:ext cx="11096625" cy="3415030"/>
          </a:xfrm>
          <a:prstGeom prst="rect">
            <a:avLst/>
          </a:prstGeom>
          <a:noFill/>
        </p:spPr>
        <p:txBody>
          <a:bodyPr wrap="square" rtlCol="0">
            <a:spAutoFit/>
          </a:bodyPr>
          <a:p>
            <a:r>
              <a:rPr lang="en-US" altLang="zh-CN" sz="3600">
                <a:ea typeface="宋体" panose="02010600030101010101" pitchFamily="2" charset="-122"/>
                <a:sym typeface="+mn-ea"/>
              </a:rPr>
              <a:t>Compare B1 with C below</a:t>
            </a:r>
            <a:endParaRPr lang="en-US" altLang="zh-CN" sz="3600">
              <a:ea typeface="宋体" panose="02010600030101010101" pitchFamily="2" charset="-122"/>
              <a:sym typeface="+mn-ea"/>
            </a:endParaRPr>
          </a:p>
          <a:p>
            <a:endParaRPr lang="en-US" altLang="zh-CN" sz="3600">
              <a:ea typeface="宋体" panose="02010600030101010101" pitchFamily="2" charset="-122"/>
              <a:sym typeface="+mn-ea"/>
            </a:endParaRPr>
          </a:p>
          <a:p>
            <a:r>
              <a:rPr lang="en-US" altLang="zh-CN" sz="3600">
                <a:ea typeface="宋体" panose="02010600030101010101" pitchFamily="2" charset="-122"/>
                <a:sym typeface="+mn-ea"/>
              </a:rPr>
              <a:t>B1:</a:t>
            </a:r>
            <a:r>
              <a:rPr lang="zh-CN" altLang="en-US" sz="3600">
                <a:ea typeface="宋体" panose="02010600030101010101" pitchFamily="2" charset="-122"/>
                <a:sym typeface="+mn-ea"/>
              </a:rPr>
              <a:t>他写字写得真好。</a:t>
            </a:r>
            <a:endParaRPr lang="zh-CN" altLang="en-US" sz="3600">
              <a:ea typeface="宋体" panose="02010600030101010101" pitchFamily="2" charset="-122"/>
              <a:sym typeface="+mn-ea"/>
            </a:endParaRPr>
          </a:p>
          <a:p>
            <a:r>
              <a:rPr lang="zh-CN" altLang="en-US" sz="3600">
                <a:ea typeface="宋体" panose="02010600030101010101" pitchFamily="2" charset="-122"/>
                <a:sym typeface="+mn-ea"/>
              </a:rPr>
              <a:t>     </a:t>
            </a:r>
            <a:endParaRPr lang="zh-CN" altLang="en-US" sz="3600">
              <a:ea typeface="宋体" panose="02010600030101010101" pitchFamily="2" charset="-122"/>
              <a:sym typeface="+mn-ea"/>
            </a:endParaRPr>
          </a:p>
          <a:p>
            <a:r>
              <a:rPr lang="en-US" altLang="zh-CN" sz="3600">
                <a:ea typeface="宋体" panose="02010600030101010101" pitchFamily="2" charset="-122"/>
                <a:sym typeface="+mn-ea"/>
              </a:rPr>
              <a:t>C:</a:t>
            </a:r>
            <a:r>
              <a:rPr lang="zh-CN" altLang="en-US" sz="3600">
                <a:ea typeface="宋体" panose="02010600030101010101" pitchFamily="2" charset="-122"/>
                <a:sym typeface="+mn-ea"/>
              </a:rPr>
              <a:t>小李，你写字写得真好！你可以教我吗？</a:t>
            </a:r>
            <a:endParaRPr lang="zh-CN" altLang="en-US" sz="3600">
              <a:ea typeface="宋体" panose="02010600030101010101" pitchFamily="2" charset="-122"/>
              <a:sym typeface="+mn-ea"/>
            </a:endParaRPr>
          </a:p>
          <a:p>
            <a:r>
              <a:rPr lang="zh-CN" altLang="en-US" sz="3600">
                <a:ea typeface="宋体" panose="02010600030101010101" pitchFamily="2" charset="-122"/>
                <a:sym typeface="+mn-ea"/>
              </a:rPr>
              <a:t>   </a:t>
            </a:r>
            <a:endParaRPr lang="en-US" altLang="zh-CN" sz="3600">
              <a:solidFill>
                <a:schemeClr val="tx1"/>
              </a:solidFill>
              <a:ea typeface="宋体" panose="02010600030101010101" pitchFamily="2" charset="-122"/>
              <a:sym typeface="+mn-ea"/>
            </a:endParaRPr>
          </a:p>
        </p:txBody>
      </p:sp>
      <p:sp>
        <p:nvSpPr>
          <p:cNvPr id="2" name="文本框 1"/>
          <p:cNvSpPr txBox="1"/>
          <p:nvPr/>
        </p:nvSpPr>
        <p:spPr>
          <a:xfrm>
            <a:off x="556895" y="665480"/>
            <a:ext cx="10208260" cy="583565"/>
          </a:xfrm>
          <a:prstGeom prst="rect">
            <a:avLst/>
          </a:prstGeom>
          <a:noFill/>
        </p:spPr>
        <p:txBody>
          <a:bodyPr wrap="square" rtlCol="0">
            <a:spAutoFit/>
          </a:bodyPr>
          <a:p>
            <a:r>
              <a:rPr lang="en-US" altLang="zh-CN" sz="3200">
                <a:sym typeface="+mn-ea"/>
              </a:rPr>
              <a:t>The Adverb </a:t>
            </a:r>
            <a:r>
              <a:rPr lang="zh-CN" altLang="en-US" sz="3200">
                <a:ea typeface="宋体" panose="02010600030101010101" pitchFamily="2" charset="-122"/>
                <a:sym typeface="+mn-ea"/>
              </a:rPr>
              <a:t>太</a:t>
            </a:r>
            <a:r>
              <a:rPr lang="en-US" altLang="zh-CN" sz="3200">
                <a:ea typeface="宋体" panose="02010600030101010101" pitchFamily="2" charset="-122"/>
                <a:sym typeface="+mn-ea"/>
              </a:rPr>
              <a:t>(tài,too) and </a:t>
            </a:r>
            <a:r>
              <a:rPr lang="zh-CN" altLang="en-US" sz="3200">
                <a:ea typeface="宋体" panose="02010600030101010101" pitchFamily="2" charset="-122"/>
                <a:sym typeface="+mn-ea"/>
              </a:rPr>
              <a:t>真</a:t>
            </a:r>
            <a:r>
              <a:rPr lang="en-US" altLang="zh-CN" sz="3200">
                <a:ea typeface="宋体" panose="02010600030101010101" pitchFamily="2" charset="-122"/>
                <a:sym typeface="+mn-ea"/>
              </a:rPr>
              <a:t>(zhēn,really)</a:t>
            </a:r>
            <a:endParaRPr lang="en-US" altLang="zh-CN" sz="320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稻壳儿_答辩小姐姐作品_1"/>
          <p:cNvSpPr/>
          <p:nvPr/>
        </p:nvSpPr>
        <p:spPr>
          <a:xfrm>
            <a:off x="313267" y="304800"/>
            <a:ext cx="11565466" cy="624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cs typeface="+mn-ea"/>
              <a:sym typeface="+mn-lt"/>
            </a:endParaRPr>
          </a:p>
        </p:txBody>
      </p:sp>
      <p:sp>
        <p:nvSpPr>
          <p:cNvPr id="4" name="文本框 3"/>
          <p:cNvSpPr txBox="1"/>
          <p:nvPr/>
        </p:nvSpPr>
        <p:spPr>
          <a:xfrm>
            <a:off x="908685" y="1364615"/>
            <a:ext cx="10727055" cy="1198880"/>
          </a:xfrm>
          <a:prstGeom prst="rect">
            <a:avLst/>
          </a:prstGeom>
          <a:noFill/>
        </p:spPr>
        <p:txBody>
          <a:bodyPr wrap="square" rtlCol="0">
            <a:spAutoFit/>
          </a:bodyPr>
          <a:p>
            <a:r>
              <a:rPr lang="en-US" altLang="zh-CN" sz="3600"/>
              <a:t>When </a:t>
            </a:r>
            <a:r>
              <a:rPr lang="zh-CN" altLang="en-US" sz="3600">
                <a:ea typeface="宋体" panose="02010600030101010101" pitchFamily="2" charset="-122"/>
              </a:rPr>
              <a:t>太</a:t>
            </a:r>
            <a:r>
              <a:rPr lang="en-US" altLang="zh-CN" sz="3600">
                <a:ea typeface="宋体" panose="02010600030101010101" pitchFamily="2" charset="-122"/>
              </a:rPr>
              <a:t>(</a:t>
            </a:r>
            <a:r>
              <a:rPr lang="en-US" altLang="zh-CN" sz="3600">
                <a:ea typeface="宋体" panose="02010600030101010101" pitchFamily="2" charset="-122"/>
                <a:sym typeface="+mn-ea"/>
              </a:rPr>
              <a:t>tài,too</a:t>
            </a:r>
            <a:r>
              <a:rPr lang="en-US" altLang="zh-CN" sz="3600">
                <a:ea typeface="宋体" panose="02010600030101010101" pitchFamily="2" charset="-122"/>
              </a:rPr>
              <a:t>) is used in an exclamatory sentence, </a:t>
            </a:r>
            <a:r>
              <a:rPr lang="zh-CN" altLang="en-US" sz="3600">
                <a:ea typeface="宋体" panose="02010600030101010101" pitchFamily="2" charset="-122"/>
              </a:rPr>
              <a:t>了</a:t>
            </a:r>
            <a:r>
              <a:rPr lang="en-US" altLang="zh-CN" sz="3600">
                <a:ea typeface="宋体" panose="02010600030101010101" pitchFamily="2" charset="-122"/>
              </a:rPr>
              <a:t>(le) usually appears at the end of the sentence:</a:t>
            </a:r>
            <a:endParaRPr lang="en-US" altLang="zh-CN" sz="3600">
              <a:ea typeface="宋体" panose="02010600030101010101" pitchFamily="2" charset="-122"/>
            </a:endParaRPr>
          </a:p>
        </p:txBody>
      </p:sp>
      <p:sp>
        <p:nvSpPr>
          <p:cNvPr id="2" name="文本框 1"/>
          <p:cNvSpPr txBox="1"/>
          <p:nvPr/>
        </p:nvSpPr>
        <p:spPr>
          <a:xfrm>
            <a:off x="556895" y="665480"/>
            <a:ext cx="7944485" cy="583565"/>
          </a:xfrm>
          <a:prstGeom prst="rect">
            <a:avLst/>
          </a:prstGeom>
          <a:noFill/>
        </p:spPr>
        <p:txBody>
          <a:bodyPr wrap="square" rtlCol="0">
            <a:spAutoFit/>
          </a:bodyPr>
          <a:p>
            <a:r>
              <a:rPr lang="en-US" altLang="zh-CN" sz="3200">
                <a:sym typeface="+mn-ea"/>
              </a:rPr>
              <a:t>The Adverb </a:t>
            </a:r>
            <a:r>
              <a:rPr lang="zh-CN" altLang="en-US" sz="3200">
                <a:ea typeface="宋体" panose="02010600030101010101" pitchFamily="2" charset="-122"/>
                <a:sym typeface="+mn-ea"/>
              </a:rPr>
              <a:t>太</a:t>
            </a:r>
            <a:r>
              <a:rPr lang="en-US" altLang="zh-CN" sz="3200">
                <a:ea typeface="宋体" panose="02010600030101010101" pitchFamily="2" charset="-122"/>
                <a:sym typeface="+mn-ea"/>
              </a:rPr>
              <a:t>(tài,too) and </a:t>
            </a:r>
            <a:r>
              <a:rPr lang="zh-CN" altLang="en-US" sz="3200">
                <a:ea typeface="宋体" panose="02010600030101010101" pitchFamily="2" charset="-122"/>
                <a:sym typeface="+mn-ea"/>
              </a:rPr>
              <a:t>真</a:t>
            </a:r>
            <a:r>
              <a:rPr lang="en-US" altLang="zh-CN" sz="3200">
                <a:ea typeface="宋体" panose="02010600030101010101" pitchFamily="2" charset="-122"/>
                <a:sym typeface="+mn-ea"/>
              </a:rPr>
              <a:t>(zhēn,really)</a:t>
            </a:r>
            <a:endParaRPr lang="en-US" altLang="zh-CN" sz="3200">
              <a:ea typeface="宋体" panose="02010600030101010101" pitchFamily="2" charset="-122"/>
            </a:endParaRPr>
          </a:p>
        </p:txBody>
      </p:sp>
      <p:sp>
        <p:nvSpPr>
          <p:cNvPr id="3" name="文本框 2"/>
          <p:cNvSpPr txBox="1"/>
          <p:nvPr/>
        </p:nvSpPr>
        <p:spPr>
          <a:xfrm>
            <a:off x="908685" y="3527425"/>
            <a:ext cx="9767570" cy="2030095"/>
          </a:xfrm>
          <a:prstGeom prst="rect">
            <a:avLst/>
          </a:prstGeom>
          <a:noFill/>
        </p:spPr>
        <p:txBody>
          <a:bodyPr wrap="square" rtlCol="0">
            <a:spAutoFit/>
          </a:bodyPr>
          <a:p>
            <a:r>
              <a:rPr lang="en-US" altLang="zh-CN" sz="3600"/>
              <a:t>1</a:t>
            </a:r>
            <a:r>
              <a:rPr lang="zh-CN" altLang="en-US" sz="3600">
                <a:ea typeface="宋体" panose="02010600030101010101" pitchFamily="2" charset="-122"/>
              </a:rPr>
              <a:t>、这个电影太有意思了！</a:t>
            </a:r>
            <a:endParaRPr lang="zh-CN" altLang="en-US" sz="3600">
              <a:ea typeface="宋体" panose="02010600030101010101" pitchFamily="2" charset="-122"/>
            </a:endParaRPr>
          </a:p>
          <a:p>
            <a:r>
              <a:rPr lang="en-US" altLang="zh-CN" sz="3600">
                <a:ea typeface="宋体" panose="02010600030101010101" pitchFamily="2" charset="-122"/>
                <a:sym typeface="+mn-ea"/>
              </a:rPr>
              <a:t>2</a:t>
            </a:r>
            <a:r>
              <a:rPr lang="zh-CN" altLang="en-US" sz="3600">
                <a:ea typeface="宋体" panose="02010600030101010101" pitchFamily="2" charset="-122"/>
                <a:sym typeface="+mn-ea"/>
              </a:rPr>
              <a:t>、我的语法太不好了！我得多练习。</a:t>
            </a:r>
            <a:endParaRPr lang="zh-CN" altLang="en-US" sz="3600">
              <a:ea typeface="宋体" panose="02010600030101010101" pitchFamily="2" charset="-122"/>
              <a:sym typeface="+mn-ea"/>
            </a:endParaRPr>
          </a:p>
          <a:p>
            <a:r>
              <a:rPr lang="en-US" altLang="zh-CN" sz="3600">
                <a:ea typeface="宋体" panose="02010600030101010101" pitchFamily="2" charset="-122"/>
                <a:sym typeface="+mn-ea"/>
              </a:rPr>
              <a:t>3</a:t>
            </a:r>
            <a:r>
              <a:rPr lang="zh-CN" altLang="en-US" sz="3600">
                <a:ea typeface="宋体" panose="02010600030101010101" pitchFamily="2" charset="-122"/>
                <a:sym typeface="+mn-ea"/>
              </a:rPr>
              <a:t>、你跳舞跳得太好了。</a:t>
            </a:r>
            <a:endParaRPr lang="zh-CN" altLang="en-US" sz="3600">
              <a:ea typeface="宋体" panose="02010600030101010101" pitchFamily="2" charset="-122"/>
            </a:endParaRPr>
          </a:p>
          <a:p>
            <a:r>
              <a:rPr lang="en-US" altLang="zh-CN">
                <a:ea typeface="宋体" panose="02010600030101010101" pitchFamily="2" charset="-122"/>
              </a:rPr>
              <a:t>      </a:t>
            </a:r>
            <a:endParaRPr lang="en-US" altLang="zh-CN">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上 个</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学</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慢</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148070" y="1871980"/>
            <a:ext cx="456311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哪</a:t>
            </a:r>
            <a:endParaRPr lang="zh-CN" altLang="en-US" sz="960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哪 里</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稻壳儿_答辩小姐姐作品_1"/>
          <p:cNvSpPr/>
          <p:nvPr/>
        </p:nvSpPr>
        <p:spPr>
          <a:xfrm>
            <a:off x="313267" y="304800"/>
            <a:ext cx="11565466" cy="624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cs typeface="+mn-ea"/>
              <a:sym typeface="+mn-lt"/>
            </a:endParaRPr>
          </a:p>
        </p:txBody>
      </p:sp>
      <p:sp>
        <p:nvSpPr>
          <p:cNvPr id="4" name="文本框 3"/>
          <p:cNvSpPr txBox="1"/>
          <p:nvPr/>
        </p:nvSpPr>
        <p:spPr>
          <a:xfrm>
            <a:off x="556895" y="2091055"/>
            <a:ext cx="10727055" cy="2676525"/>
          </a:xfrm>
          <a:prstGeom prst="rect">
            <a:avLst/>
          </a:prstGeom>
          <a:noFill/>
        </p:spPr>
        <p:txBody>
          <a:bodyPr wrap="square" rtlCol="0">
            <a:spAutoFit/>
          </a:bodyPr>
          <a:p>
            <a:r>
              <a:rPr lang="zh-CN" altLang="en-US" sz="2800">
                <a:ea typeface="宋体" panose="02010600030101010101" pitchFamily="2" charset="-122"/>
                <a:sym typeface="+mn-ea"/>
              </a:rPr>
              <a:t>哪里</a:t>
            </a:r>
            <a:r>
              <a:rPr lang="en-US" altLang="zh-CN" sz="2800">
                <a:ea typeface="宋体" panose="02010600030101010101" pitchFamily="2" charset="-122"/>
                <a:sym typeface="+mn-ea"/>
              </a:rPr>
              <a:t>(nǎ li),which literally means “where,” is </a:t>
            </a:r>
            <a:r>
              <a:rPr lang="en-US" altLang="zh-CN" sz="2800">
                <a:solidFill>
                  <a:srgbClr val="FF0000"/>
                </a:solidFill>
                <a:ea typeface="宋体" panose="02010600030101010101" pitchFamily="2" charset="-122"/>
                <a:sym typeface="+mn-ea"/>
              </a:rPr>
              <a:t>a polite reply</a:t>
            </a:r>
            <a:r>
              <a:rPr lang="en-US" altLang="zh-CN" sz="2800">
                <a:ea typeface="宋体" panose="02010600030101010101" pitchFamily="2" charset="-122"/>
                <a:sym typeface="+mn-ea"/>
              </a:rPr>
              <a:t> to a </a:t>
            </a:r>
            <a:r>
              <a:rPr lang="en-US" altLang="zh-CN" sz="2800">
                <a:solidFill>
                  <a:srgbClr val="FF0000"/>
                </a:solidFill>
                <a:ea typeface="宋体" panose="02010600030101010101" pitchFamily="2" charset="-122"/>
                <a:sym typeface="+mn-ea"/>
              </a:rPr>
              <a:t>compliment</a:t>
            </a:r>
            <a:r>
              <a:rPr lang="en-US" altLang="zh-CN" sz="2800">
                <a:ea typeface="宋体" panose="02010600030101010101" pitchFamily="2" charset="-122"/>
                <a:sym typeface="+mn-ea"/>
              </a:rPr>
              <a:t>. In recent times, however, </a:t>
            </a:r>
            <a:r>
              <a:rPr lang="zh-CN" altLang="en-US" sz="2800">
                <a:ea typeface="宋体" panose="02010600030101010101" pitchFamily="2" charset="-122"/>
                <a:sym typeface="+mn-ea"/>
              </a:rPr>
              <a:t>哪里</a:t>
            </a:r>
            <a:r>
              <a:rPr lang="en-US" altLang="zh-CN" sz="2800">
                <a:ea typeface="宋体" panose="02010600030101010101" pitchFamily="2" charset="-122"/>
                <a:sym typeface="+mn-ea"/>
              </a:rPr>
              <a:t>(nǎ li) has become somewhat old-fashioned. Many people will </a:t>
            </a:r>
            <a:r>
              <a:rPr lang="en-US" altLang="zh-CN" sz="2800">
                <a:solidFill>
                  <a:srgbClr val="FF0000"/>
                </a:solidFill>
                <a:ea typeface="宋体" panose="02010600030101010101" pitchFamily="2" charset="-122"/>
                <a:sym typeface="+mn-ea"/>
              </a:rPr>
              <a:t>respond to a compliment</a:t>
            </a:r>
            <a:r>
              <a:rPr lang="en-US" altLang="zh-CN" sz="2800">
                <a:ea typeface="宋体" panose="02010600030101010101" pitchFamily="2" charset="-122"/>
                <a:sym typeface="+mn-ea"/>
              </a:rPr>
              <a:t> by saying </a:t>
            </a:r>
            <a:r>
              <a:rPr lang="zh-CN" altLang="en-US" sz="2800">
                <a:solidFill>
                  <a:srgbClr val="FF0000"/>
                </a:solidFill>
                <a:ea typeface="宋体" panose="02010600030101010101" pitchFamily="2" charset="-122"/>
                <a:sym typeface="+mn-ea"/>
              </a:rPr>
              <a:t>是吗</a:t>
            </a:r>
            <a:r>
              <a:rPr lang="en-US" altLang="zh-CN" sz="2800">
                <a:solidFill>
                  <a:srgbClr val="FF0000"/>
                </a:solidFill>
                <a:ea typeface="宋体" panose="02010600030101010101" pitchFamily="2" charset="-122"/>
                <a:sym typeface="+mn-ea"/>
              </a:rPr>
              <a:t>(shì ma, is that so)</a:t>
            </a:r>
            <a:r>
              <a:rPr lang="en-US" altLang="zh-CN" sz="2800">
                <a:ea typeface="宋体" panose="02010600030101010101" pitchFamily="2" charset="-122"/>
                <a:sym typeface="+mn-ea"/>
              </a:rPr>
              <a:t>. Some young people in urban areas will also acknowledge a compliment by saying </a:t>
            </a:r>
            <a:r>
              <a:rPr lang="zh-CN" altLang="en-US" sz="2800">
                <a:solidFill>
                  <a:srgbClr val="FF0000"/>
                </a:solidFill>
                <a:ea typeface="宋体" panose="02010600030101010101" pitchFamily="2" charset="-122"/>
                <a:sym typeface="+mn-ea"/>
              </a:rPr>
              <a:t>谢谢</a:t>
            </a:r>
            <a:r>
              <a:rPr lang="en-US" altLang="zh-CN" sz="2800">
                <a:ea typeface="宋体" panose="02010600030101010101" pitchFamily="2" charset="-122"/>
                <a:sym typeface="+mn-ea"/>
              </a:rPr>
              <a:t>(xiè xiè, thanks) instead.</a:t>
            </a:r>
            <a:endParaRPr lang="en-US" altLang="zh-CN" sz="2800">
              <a:solidFill>
                <a:schemeClr val="tx1"/>
              </a:solidFill>
              <a:ea typeface="宋体" panose="02010600030101010101" pitchFamily="2" charset="-122"/>
              <a:sym typeface="+mn-ea"/>
            </a:endParaRPr>
          </a:p>
        </p:txBody>
      </p:sp>
      <p:sp>
        <p:nvSpPr>
          <p:cNvPr id="2" name="文本框 1"/>
          <p:cNvSpPr txBox="1"/>
          <p:nvPr/>
        </p:nvSpPr>
        <p:spPr>
          <a:xfrm>
            <a:off x="556895" y="489585"/>
            <a:ext cx="5211445" cy="583565"/>
          </a:xfrm>
          <a:prstGeom prst="rect">
            <a:avLst/>
          </a:prstGeom>
          <a:noFill/>
        </p:spPr>
        <p:txBody>
          <a:bodyPr wrap="square" rtlCol="0">
            <a:spAutoFit/>
          </a:bodyPr>
          <a:p>
            <a:r>
              <a:rPr lang="zh-CN" altLang="en-US" sz="3200">
                <a:ea typeface="宋体" panose="02010600030101010101" pitchFamily="2" charset="-122"/>
              </a:rPr>
              <a:t>哪里</a:t>
            </a:r>
            <a:r>
              <a:rPr lang="en-US" altLang="zh-CN" sz="3200">
                <a:ea typeface="宋体" panose="02010600030101010101" pitchFamily="2" charset="-122"/>
              </a:rPr>
              <a:t>(nǎ li)</a:t>
            </a:r>
            <a:endParaRPr lang="en-US" altLang="zh-CN" sz="320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3175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写 字</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语 法</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预 习</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459605"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一枝笔</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384040" cy="1568450"/>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一张纸</a:t>
            </a:r>
            <a:endParaRPr lang="zh-CN" altLang="en-US" sz="96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0090990908"/>
          <p:cNvPicPr>
            <a:picLocks noChangeAspect="1"/>
          </p:cNvPicPr>
          <p:nvPr/>
        </p:nvPicPr>
        <p:blipFill>
          <a:blip r:embed="rId1"/>
          <a:stretch>
            <a:fillRect/>
          </a:stretch>
        </p:blipFill>
        <p:spPr>
          <a:xfrm>
            <a:off x="-78740" y="-58420"/>
            <a:ext cx="12351385" cy="6946265"/>
          </a:xfrm>
          <a:prstGeom prst="rect">
            <a:avLst/>
          </a:prstGeom>
        </p:spPr>
      </p:pic>
      <p:sp>
        <p:nvSpPr>
          <p:cNvPr id="3" name="文本框 2"/>
          <p:cNvSpPr txBox="1"/>
          <p:nvPr/>
        </p:nvSpPr>
        <p:spPr>
          <a:xfrm>
            <a:off x="6712585" y="2172970"/>
            <a:ext cx="4102100" cy="1999615"/>
          </a:xfrm>
          <a:prstGeom prst="rect">
            <a:avLst/>
          </a:prstGeom>
          <a:noFill/>
        </p:spPr>
        <p:txBody>
          <a:bodyPr wrap="square" rtlCol="0">
            <a:spAutoFit/>
          </a:bodyPr>
          <a:p>
            <a:r>
              <a:rPr lang="en-US" altLang="zh-CN" sz="9600">
                <a:solidFill>
                  <a:schemeClr val="accent1">
                    <a:lumMod val="10000"/>
                  </a:schemeClr>
                </a:solidFill>
                <a:sym typeface="+mn-ea"/>
              </a:rPr>
              <a:t>   </a:t>
            </a:r>
            <a:r>
              <a:rPr lang="zh-CN" altLang="en-US" sz="9600">
                <a:solidFill>
                  <a:schemeClr val="accent1">
                    <a:lumMod val="10000"/>
                  </a:schemeClr>
                </a:solidFill>
                <a:sym typeface="+mn-ea"/>
              </a:rPr>
              <a:t>得</a:t>
            </a:r>
            <a:endParaRPr lang="zh-CN" altLang="en-US" sz="9600">
              <a:solidFill>
                <a:schemeClr val="accent1">
                  <a:lumMod val="10000"/>
                </a:schemeClr>
              </a:solidFill>
              <a:sym typeface="+mn-ea"/>
            </a:endParaRPr>
          </a:p>
          <a:p>
            <a:r>
              <a:rPr lang="en-US" altLang="zh-CN" sz="2800">
                <a:ea typeface="宋体" panose="02010600030101010101" pitchFamily="2" charset="-122"/>
                <a:sym typeface="+mn-ea"/>
              </a:rPr>
              <a:t>           particle</a:t>
            </a:r>
            <a:endParaRPr lang="zh-CN" altLang="en-US" sz="2800">
              <a:solidFill>
                <a:schemeClr val="accent1">
                  <a:lumMod val="10000"/>
                </a:schemeClr>
              </a:solidFill>
              <a:sym typeface="+mn-ea"/>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稻壳儿_答辩小姐姐作品_1"/>
          <p:cNvSpPr/>
          <p:nvPr/>
        </p:nvSpPr>
        <p:spPr>
          <a:xfrm>
            <a:off x="313267" y="304800"/>
            <a:ext cx="11565466" cy="624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cs typeface="+mn-ea"/>
              <a:sym typeface="+mn-lt"/>
            </a:endParaRPr>
          </a:p>
        </p:txBody>
      </p:sp>
      <p:sp>
        <p:nvSpPr>
          <p:cNvPr id="4" name="文本框 3"/>
          <p:cNvSpPr txBox="1"/>
          <p:nvPr/>
        </p:nvSpPr>
        <p:spPr>
          <a:xfrm>
            <a:off x="556895" y="1540510"/>
            <a:ext cx="11087100" cy="4030980"/>
          </a:xfrm>
          <a:prstGeom prst="rect">
            <a:avLst/>
          </a:prstGeom>
          <a:noFill/>
        </p:spPr>
        <p:txBody>
          <a:bodyPr wrap="square" rtlCol="0">
            <a:spAutoFit/>
          </a:bodyPr>
          <a:p>
            <a:r>
              <a:rPr lang="en-US" altLang="zh-CN" sz="3200">
                <a:solidFill>
                  <a:schemeClr val="tx1"/>
                </a:solidFill>
                <a:ea typeface="宋体" panose="02010600030101010101" pitchFamily="2" charset="-122"/>
                <a:sym typeface="+mn-ea"/>
              </a:rPr>
              <a:t>The particle </a:t>
            </a:r>
            <a:r>
              <a:rPr lang="zh-CN" altLang="en-US" sz="3200">
                <a:solidFill>
                  <a:schemeClr val="tx1"/>
                </a:solidFill>
                <a:ea typeface="宋体" panose="02010600030101010101" pitchFamily="2" charset="-122"/>
                <a:sym typeface="+mn-ea"/>
              </a:rPr>
              <a:t>得</a:t>
            </a:r>
            <a:r>
              <a:rPr lang="en-US" altLang="zh-CN" sz="3200">
                <a:solidFill>
                  <a:schemeClr val="tx1"/>
                </a:solidFill>
                <a:ea typeface="宋体" panose="02010600030101010101" pitchFamily="2" charset="-122"/>
                <a:sym typeface="+mn-ea"/>
              </a:rPr>
              <a:t>(de) can be used </a:t>
            </a:r>
            <a:r>
              <a:rPr lang="en-US" altLang="zh-CN" sz="3200">
                <a:solidFill>
                  <a:srgbClr val="FF0000"/>
                </a:solidFill>
                <a:ea typeface="宋体" panose="02010600030101010101" pitchFamily="2" charset="-122"/>
                <a:sym typeface="+mn-ea"/>
              </a:rPr>
              <a:t>after a verb or an adjective</a:t>
            </a:r>
            <a:r>
              <a:rPr lang="en-US" altLang="zh-CN" sz="3200">
                <a:solidFill>
                  <a:schemeClr val="tx1"/>
                </a:solidFill>
                <a:ea typeface="宋体" panose="02010600030101010101" pitchFamily="2" charset="-122"/>
                <a:sym typeface="+mn-ea"/>
              </a:rPr>
              <a:t>. </a:t>
            </a:r>
            <a:r>
              <a:rPr lang="en-US" altLang="zh-CN" sz="3200">
                <a:gradFill>
                  <a:gsLst>
                    <a:gs pos="0">
                      <a:srgbClr val="007BD3"/>
                    </a:gs>
                    <a:gs pos="100000">
                      <a:srgbClr val="034373"/>
                    </a:gs>
                  </a:gsLst>
                  <a:lin scaled="0"/>
                </a:gradFill>
                <a:ea typeface="宋体" panose="02010600030101010101" pitchFamily="2" charset="-122"/>
                <a:sym typeface="+mn-ea"/>
              </a:rPr>
              <a:t>This lesson </a:t>
            </a:r>
            <a:r>
              <a:rPr lang="en-US" altLang="zh-CN" sz="3200">
                <a:solidFill>
                  <a:schemeClr val="tx1"/>
                </a:solidFill>
                <a:ea typeface="宋体" panose="02010600030101010101" pitchFamily="2" charset="-122"/>
                <a:sym typeface="+mn-ea"/>
              </a:rPr>
              <a:t>mainly deals with </a:t>
            </a:r>
            <a:r>
              <a:rPr lang="zh-CN" altLang="en-US" sz="3200">
                <a:solidFill>
                  <a:schemeClr val="tx1"/>
                </a:solidFill>
                <a:ea typeface="宋体" panose="02010600030101010101" pitchFamily="2" charset="-122"/>
                <a:sym typeface="+mn-ea"/>
              </a:rPr>
              <a:t>得</a:t>
            </a:r>
            <a:r>
              <a:rPr lang="en-US" altLang="zh-CN" sz="3200">
                <a:solidFill>
                  <a:schemeClr val="tx1"/>
                </a:solidFill>
                <a:ea typeface="宋体" panose="02010600030101010101" pitchFamily="2" charset="-122"/>
                <a:sym typeface="+mn-ea"/>
              </a:rPr>
              <a:t>(de) as it appears </a:t>
            </a:r>
            <a:r>
              <a:rPr lang="en-US" altLang="zh-CN" sz="3200">
                <a:solidFill>
                  <a:srgbClr val="0070C0"/>
                </a:solidFill>
                <a:ea typeface="宋体" panose="02010600030101010101" pitchFamily="2" charset="-122"/>
                <a:sym typeface="+mn-ea"/>
              </a:rPr>
              <a:t>after a verb.</a:t>
            </a:r>
            <a:r>
              <a:rPr lang="en-US" altLang="zh-CN" sz="3200">
                <a:solidFill>
                  <a:schemeClr val="tx1"/>
                </a:solidFill>
                <a:ea typeface="宋体" panose="02010600030101010101" pitchFamily="2" charset="-122"/>
                <a:sym typeface="+mn-ea"/>
              </a:rPr>
              <a:t> What follows </a:t>
            </a:r>
            <a:r>
              <a:rPr lang="zh-CN" altLang="en-US" sz="3200">
                <a:solidFill>
                  <a:schemeClr val="tx1"/>
                </a:solidFill>
                <a:ea typeface="宋体" panose="02010600030101010101" pitchFamily="2" charset="-122"/>
                <a:sym typeface="+mn-ea"/>
              </a:rPr>
              <a:t>得</a:t>
            </a:r>
            <a:r>
              <a:rPr lang="en-US" altLang="zh-CN" sz="3200">
                <a:solidFill>
                  <a:schemeClr val="tx1"/>
                </a:solidFill>
                <a:ea typeface="宋体" panose="02010600030101010101" pitchFamily="2" charset="-122"/>
                <a:sym typeface="+mn-ea"/>
              </a:rPr>
              <a:t>(de) in the construction introduced in this lesson is called </a:t>
            </a:r>
            <a:r>
              <a:rPr lang="en-US" altLang="zh-CN" sz="3200">
                <a:solidFill>
                  <a:srgbClr val="FF0000"/>
                </a:solidFill>
                <a:ea typeface="宋体" panose="02010600030101010101" pitchFamily="2" charset="-122"/>
                <a:sym typeface="+mn-ea"/>
              </a:rPr>
              <a:t>a descriptive complement</a:t>
            </a:r>
            <a:r>
              <a:rPr lang="en-US" altLang="zh-CN" sz="3200">
                <a:solidFill>
                  <a:schemeClr val="tx1"/>
                </a:solidFill>
                <a:ea typeface="宋体" panose="02010600030101010101" pitchFamily="2" charset="-122"/>
                <a:sym typeface="+mn-ea"/>
              </a:rPr>
              <a:t>, which can be an </a:t>
            </a:r>
            <a:r>
              <a:rPr lang="en-US" altLang="zh-CN" sz="3200">
                <a:solidFill>
                  <a:srgbClr val="FF0000"/>
                </a:solidFill>
                <a:ea typeface="宋体" panose="02010600030101010101" pitchFamily="2" charset="-122"/>
                <a:sym typeface="+mn-ea"/>
              </a:rPr>
              <a:t>adjective</a:t>
            </a:r>
            <a:r>
              <a:rPr lang="en-US" altLang="zh-CN" sz="3200">
                <a:solidFill>
                  <a:schemeClr val="tx1"/>
                </a:solidFill>
                <a:ea typeface="宋体" panose="02010600030101010101" pitchFamily="2" charset="-122"/>
                <a:sym typeface="+mn-ea"/>
              </a:rPr>
              <a:t>, an </a:t>
            </a:r>
            <a:r>
              <a:rPr lang="en-US" altLang="zh-CN" sz="3200">
                <a:solidFill>
                  <a:srgbClr val="FF0000"/>
                </a:solidFill>
                <a:ea typeface="宋体" panose="02010600030101010101" pitchFamily="2" charset="-122"/>
                <a:sym typeface="+mn-ea"/>
              </a:rPr>
              <a:t>adverb</a:t>
            </a:r>
            <a:r>
              <a:rPr lang="en-US" altLang="zh-CN" sz="3200">
                <a:solidFill>
                  <a:schemeClr val="tx1"/>
                </a:solidFill>
                <a:ea typeface="宋体" panose="02010600030101010101" pitchFamily="2" charset="-122"/>
                <a:sym typeface="+mn-ea"/>
              </a:rPr>
              <a:t>, or a </a:t>
            </a:r>
            <a:r>
              <a:rPr lang="en-US" altLang="zh-CN" sz="3200">
                <a:solidFill>
                  <a:srgbClr val="FF0000"/>
                </a:solidFill>
                <a:ea typeface="宋体" panose="02010600030101010101" pitchFamily="2" charset="-122"/>
                <a:sym typeface="+mn-ea"/>
              </a:rPr>
              <a:t>verb phrase</a:t>
            </a:r>
            <a:r>
              <a:rPr lang="en-US" altLang="zh-CN" sz="3200">
                <a:solidFill>
                  <a:schemeClr val="tx1"/>
                </a:solidFill>
                <a:ea typeface="宋体" panose="02010600030101010101" pitchFamily="2" charset="-122"/>
                <a:sym typeface="+mn-ea"/>
              </a:rPr>
              <a:t>.</a:t>
            </a:r>
            <a:r>
              <a:rPr lang="en-US" altLang="zh-CN" sz="3200">
                <a:gradFill>
                  <a:gsLst>
                    <a:gs pos="0">
                      <a:srgbClr val="007BD3"/>
                    </a:gs>
                    <a:gs pos="100000">
                      <a:srgbClr val="034373"/>
                    </a:gs>
                  </a:gsLst>
                  <a:lin scaled="0"/>
                </a:gradFill>
                <a:ea typeface="宋体" panose="02010600030101010101" pitchFamily="2" charset="-122"/>
                <a:sym typeface="+mn-ea"/>
              </a:rPr>
              <a:t> </a:t>
            </a:r>
            <a:r>
              <a:rPr lang="en-US" altLang="zh-CN" sz="3200">
                <a:solidFill>
                  <a:srgbClr val="0070C0"/>
                </a:solidFill>
                <a:ea typeface="宋体" panose="02010600030101010101" pitchFamily="2" charset="-122"/>
                <a:sym typeface="+mn-ea"/>
              </a:rPr>
              <a:t>In this lesson</a:t>
            </a:r>
            <a:r>
              <a:rPr lang="en-US" altLang="zh-CN" sz="3200">
                <a:solidFill>
                  <a:schemeClr val="tx1"/>
                </a:solidFill>
                <a:ea typeface="宋体" panose="02010600030101010101" pitchFamily="2" charset="-122"/>
                <a:sym typeface="+mn-ea"/>
              </a:rPr>
              <a:t>, the words that function as descriptive complements are </a:t>
            </a:r>
            <a:r>
              <a:rPr lang="en-US" altLang="zh-CN" sz="3200">
                <a:solidFill>
                  <a:srgbClr val="0070C0"/>
                </a:solidFill>
                <a:ea typeface="宋体" panose="02010600030101010101" pitchFamily="2" charset="-122"/>
                <a:sym typeface="+mn-ea"/>
              </a:rPr>
              <a:t>all adjectives</a:t>
            </a:r>
            <a:r>
              <a:rPr lang="en-US" altLang="zh-CN" sz="3200">
                <a:solidFill>
                  <a:schemeClr val="tx1"/>
                </a:solidFill>
                <a:ea typeface="宋体" panose="02010600030101010101" pitchFamily="2" charset="-122"/>
                <a:sym typeface="+mn-ea"/>
              </a:rPr>
              <a:t>. These complements serve as </a:t>
            </a:r>
            <a:r>
              <a:rPr lang="en-US" altLang="zh-CN" sz="3200">
                <a:solidFill>
                  <a:srgbClr val="FF0000"/>
                </a:solidFill>
                <a:ea typeface="宋体" panose="02010600030101010101" pitchFamily="2" charset="-122"/>
                <a:sym typeface="+mn-ea"/>
              </a:rPr>
              <a:t>comments on the actions </a:t>
            </a:r>
            <a:r>
              <a:rPr lang="en-US" altLang="zh-CN" sz="3200">
                <a:solidFill>
                  <a:schemeClr val="tx1"/>
                </a:solidFill>
                <a:ea typeface="宋体" panose="02010600030101010101" pitchFamily="2" charset="-122"/>
                <a:sym typeface="+mn-ea"/>
              </a:rPr>
              <a:t>expressed by the verbs that precede </a:t>
            </a:r>
            <a:r>
              <a:rPr lang="zh-CN" altLang="en-US" sz="3200">
                <a:solidFill>
                  <a:schemeClr val="tx1"/>
                </a:solidFill>
                <a:ea typeface="宋体" panose="02010600030101010101" pitchFamily="2" charset="-122"/>
                <a:sym typeface="+mn-ea"/>
              </a:rPr>
              <a:t>得</a:t>
            </a:r>
            <a:r>
              <a:rPr lang="en-US" altLang="zh-CN" sz="3200">
                <a:solidFill>
                  <a:schemeClr val="tx1"/>
                </a:solidFill>
                <a:ea typeface="宋体" panose="02010600030101010101" pitchFamily="2" charset="-122"/>
                <a:sym typeface="+mn-ea"/>
              </a:rPr>
              <a:t>(de). </a:t>
            </a:r>
            <a:endParaRPr lang="en-US" altLang="zh-CN" sz="3200">
              <a:solidFill>
                <a:schemeClr val="tx1"/>
              </a:solidFill>
              <a:ea typeface="宋体" panose="02010600030101010101" pitchFamily="2" charset="-122"/>
              <a:sym typeface="+mn-ea"/>
            </a:endParaRPr>
          </a:p>
        </p:txBody>
      </p:sp>
      <p:sp>
        <p:nvSpPr>
          <p:cNvPr id="2" name="文本框 1"/>
          <p:cNvSpPr txBox="1"/>
          <p:nvPr/>
        </p:nvSpPr>
        <p:spPr>
          <a:xfrm>
            <a:off x="556895" y="665480"/>
            <a:ext cx="7793355" cy="583565"/>
          </a:xfrm>
          <a:prstGeom prst="rect">
            <a:avLst/>
          </a:prstGeom>
          <a:noFill/>
        </p:spPr>
        <p:txBody>
          <a:bodyPr wrap="square" rtlCol="0">
            <a:spAutoFit/>
          </a:bodyPr>
          <a:p>
            <a:r>
              <a:rPr lang="en-US" altLang="zh-CN" sz="3200">
                <a:ea typeface="宋体" panose="02010600030101010101" pitchFamily="2" charset="-122"/>
                <a:sym typeface="+mn-ea"/>
              </a:rPr>
              <a:t>Descriptive Complements</a:t>
            </a:r>
            <a:endParaRPr lang="en-US" altLang="zh-CN" sz="3200">
              <a:ea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稻壳儿_答辩小姐姐作品_1"/>
          <p:cNvSpPr/>
          <p:nvPr/>
        </p:nvSpPr>
        <p:spPr>
          <a:xfrm>
            <a:off x="313267" y="304800"/>
            <a:ext cx="11565466" cy="624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cs typeface="+mn-ea"/>
              <a:sym typeface="+mn-lt"/>
            </a:endParaRPr>
          </a:p>
        </p:txBody>
      </p:sp>
      <p:sp>
        <p:nvSpPr>
          <p:cNvPr id="4" name="文本框 3"/>
          <p:cNvSpPr txBox="1"/>
          <p:nvPr/>
        </p:nvSpPr>
        <p:spPr>
          <a:xfrm>
            <a:off x="551815" y="1532255"/>
            <a:ext cx="11087100" cy="4523105"/>
          </a:xfrm>
          <a:prstGeom prst="rect">
            <a:avLst/>
          </a:prstGeom>
          <a:noFill/>
        </p:spPr>
        <p:txBody>
          <a:bodyPr wrap="square" rtlCol="0">
            <a:spAutoFit/>
          </a:bodyPr>
          <a:p>
            <a:r>
              <a:rPr lang="en-US" altLang="zh-CN" sz="3200">
                <a:solidFill>
                  <a:schemeClr val="tx1"/>
                </a:solidFill>
                <a:ea typeface="宋体" panose="02010600030101010101" pitchFamily="2" charset="-122"/>
                <a:sym typeface="+mn-ea"/>
              </a:rPr>
              <a:t>1</a:t>
            </a:r>
            <a:r>
              <a:rPr lang="zh-CN" altLang="en-US" sz="3200">
                <a:solidFill>
                  <a:schemeClr val="tx1"/>
                </a:solidFill>
                <a:ea typeface="宋体" panose="02010600030101010101" pitchFamily="2" charset="-122"/>
                <a:sym typeface="+mn-ea"/>
              </a:rPr>
              <a:t>、他写字写得很好。</a:t>
            </a:r>
            <a:endParaRPr lang="zh-CN" altLang="en-US" sz="3200">
              <a:solidFill>
                <a:schemeClr val="tx1"/>
              </a:solidFill>
              <a:ea typeface="宋体" panose="02010600030101010101" pitchFamily="2" charset="-122"/>
              <a:sym typeface="+mn-ea"/>
            </a:endParaRPr>
          </a:p>
          <a:p>
            <a:r>
              <a:rPr lang="en-US" altLang="zh-CN" sz="3200">
                <a:solidFill>
                  <a:schemeClr val="tx1"/>
                </a:solidFill>
                <a:ea typeface="宋体" panose="02010600030101010101" pitchFamily="2" charset="-122"/>
                <a:sym typeface="+mn-ea"/>
              </a:rPr>
              <a:t>     </a:t>
            </a:r>
            <a:endParaRPr lang="en-US" altLang="zh-CN" sz="3200">
              <a:solidFill>
                <a:schemeClr val="tx1"/>
              </a:solidFill>
              <a:ea typeface="宋体" panose="02010600030101010101" pitchFamily="2" charset="-122"/>
              <a:sym typeface="+mn-ea"/>
            </a:endParaRPr>
          </a:p>
          <a:p>
            <a:r>
              <a:rPr lang="zh-CN" altLang="en-US" sz="3200">
                <a:solidFill>
                  <a:schemeClr val="tx1"/>
                </a:solidFill>
                <a:ea typeface="宋体" panose="02010600030101010101" pitchFamily="2" charset="-122"/>
                <a:sym typeface="+mn-ea"/>
              </a:rPr>
              <a:t>很好</a:t>
            </a:r>
            <a:r>
              <a:rPr lang="en-US" altLang="zh-CN" sz="3200">
                <a:solidFill>
                  <a:schemeClr val="tx1"/>
                </a:solidFill>
                <a:ea typeface="宋体" panose="02010600030101010101" pitchFamily="2" charset="-122"/>
                <a:sym typeface="+mn-ea"/>
              </a:rPr>
              <a:t>(hěn hǎo,very well) is a comment on the action </a:t>
            </a:r>
            <a:r>
              <a:rPr lang="zh-CN" altLang="en-US" sz="3200">
                <a:solidFill>
                  <a:schemeClr val="tx1"/>
                </a:solidFill>
                <a:ea typeface="宋体" panose="02010600030101010101" pitchFamily="2" charset="-122"/>
                <a:sym typeface="+mn-ea"/>
              </a:rPr>
              <a:t>写</a:t>
            </a:r>
            <a:r>
              <a:rPr lang="en-US" altLang="zh-CN" sz="3200">
                <a:solidFill>
                  <a:schemeClr val="tx1"/>
                </a:solidFill>
                <a:ea typeface="宋体" panose="02010600030101010101" pitchFamily="2" charset="-122"/>
                <a:sym typeface="+mn-ea"/>
              </a:rPr>
              <a:t>(</a:t>
            </a:r>
            <a:r>
              <a:rPr lang="en-US" altLang="zh-CN" sz="3200">
                <a:ea typeface="宋体" panose="02010600030101010101" pitchFamily="2" charset="-122"/>
                <a:sym typeface="+mn-ea"/>
              </a:rPr>
              <a:t>xiě, to write)</a:t>
            </a:r>
            <a:r>
              <a:rPr lang="en-US" altLang="zh-CN" sz="3200">
                <a:solidFill>
                  <a:schemeClr val="tx1"/>
                </a:solidFill>
                <a:ea typeface="宋体" panose="02010600030101010101" pitchFamily="2" charset="-122"/>
                <a:sym typeface="+mn-ea"/>
              </a:rPr>
              <a:t> </a:t>
            </a:r>
            <a:r>
              <a:rPr lang="en-US" altLang="zh-CN" sz="3200">
                <a:solidFill>
                  <a:schemeClr val="tx1"/>
                </a:solidFill>
                <a:ea typeface="宋体" panose="02010600030101010101" pitchFamily="2" charset="-122"/>
                <a:sym typeface="+mn-ea"/>
              </a:rPr>
              <a:t> </a:t>
            </a:r>
            <a:endParaRPr lang="en-US" altLang="zh-CN" sz="3200">
              <a:solidFill>
                <a:schemeClr val="tx1"/>
              </a:solidFill>
              <a:ea typeface="宋体" panose="02010600030101010101" pitchFamily="2" charset="-122"/>
              <a:sym typeface="+mn-ea"/>
            </a:endParaRPr>
          </a:p>
          <a:p>
            <a:endParaRPr lang="en-US" altLang="zh-CN" sz="3200">
              <a:solidFill>
                <a:schemeClr val="tx1"/>
              </a:solidFill>
              <a:ea typeface="宋体" panose="02010600030101010101" pitchFamily="2" charset="-122"/>
              <a:sym typeface="+mn-ea"/>
            </a:endParaRPr>
          </a:p>
          <a:p>
            <a:r>
              <a:rPr lang="en-US" altLang="zh-CN" sz="3200">
                <a:solidFill>
                  <a:schemeClr val="tx1"/>
                </a:solidFill>
                <a:ea typeface="宋体" panose="02010600030101010101" pitchFamily="2" charset="-122"/>
                <a:sym typeface="+mn-ea"/>
              </a:rPr>
              <a:t>2</a:t>
            </a:r>
            <a:r>
              <a:rPr lang="zh-CN" altLang="en-US" sz="3200">
                <a:solidFill>
                  <a:schemeClr val="tx1"/>
                </a:solidFill>
                <a:ea typeface="宋体" panose="02010600030101010101" pitchFamily="2" charset="-122"/>
                <a:sym typeface="+mn-ea"/>
              </a:rPr>
              <a:t>、</a:t>
            </a:r>
            <a:r>
              <a:rPr lang="zh-CN" altLang="en-US" sz="3200">
                <a:ea typeface="宋体" panose="02010600030101010101" pitchFamily="2" charset="-122"/>
                <a:sym typeface="+mn-ea"/>
              </a:rPr>
              <a:t>他昨天睡觉睡得很晚。</a:t>
            </a:r>
            <a:endParaRPr lang="zh-CN" altLang="en-US" sz="3200">
              <a:solidFill>
                <a:schemeClr val="tx1"/>
              </a:solidFill>
              <a:ea typeface="宋体" panose="02010600030101010101" pitchFamily="2" charset="-122"/>
              <a:sym typeface="+mn-ea"/>
            </a:endParaRPr>
          </a:p>
          <a:p>
            <a:r>
              <a:rPr lang="zh-CN" altLang="en-US" sz="3200">
                <a:ea typeface="宋体" panose="02010600030101010101" pitchFamily="2" charset="-122"/>
                <a:sym typeface="+mn-ea"/>
              </a:rPr>
              <a:t>     </a:t>
            </a:r>
            <a:endParaRPr lang="zh-CN" altLang="en-US" sz="3200">
              <a:solidFill>
                <a:schemeClr val="tx1"/>
              </a:solidFill>
              <a:ea typeface="宋体" panose="02010600030101010101" pitchFamily="2" charset="-122"/>
              <a:sym typeface="+mn-ea"/>
            </a:endParaRPr>
          </a:p>
          <a:p>
            <a:r>
              <a:rPr lang="zh-CN" altLang="en-US" sz="3200">
                <a:ea typeface="宋体" panose="02010600030101010101" pitchFamily="2" charset="-122"/>
                <a:sym typeface="+mn-ea"/>
              </a:rPr>
              <a:t>很晚</a:t>
            </a:r>
            <a:r>
              <a:rPr lang="en-US" altLang="zh-CN" sz="3200">
                <a:ea typeface="宋体" panose="02010600030101010101" pitchFamily="2" charset="-122"/>
                <a:sym typeface="+mn-ea"/>
              </a:rPr>
              <a:t>(</a:t>
            </a:r>
            <a:r>
              <a:rPr lang="zh-CN" altLang="en-US" sz="3200">
                <a:ea typeface="宋体" panose="02010600030101010101" pitchFamily="2" charset="-122"/>
                <a:sym typeface="+mn-ea"/>
              </a:rPr>
              <a:t>hěn wǎn</a:t>
            </a:r>
            <a:r>
              <a:rPr lang="en-US" altLang="zh-CN" sz="3200">
                <a:ea typeface="宋体" panose="02010600030101010101" pitchFamily="2" charset="-122"/>
                <a:sym typeface="+mn-ea"/>
              </a:rPr>
              <a:t>,very late) is a comment on the action </a:t>
            </a:r>
            <a:r>
              <a:rPr lang="zh-CN" altLang="en-US" sz="3200">
                <a:ea typeface="宋体" panose="02010600030101010101" pitchFamily="2" charset="-122"/>
                <a:sym typeface="+mn-ea"/>
              </a:rPr>
              <a:t>睡觉</a:t>
            </a:r>
            <a:r>
              <a:rPr lang="en-US" altLang="zh-CN" sz="3200">
                <a:ea typeface="宋体" panose="02010600030101010101" pitchFamily="2" charset="-122"/>
                <a:sym typeface="+mn-ea"/>
              </a:rPr>
              <a:t>(</a:t>
            </a:r>
            <a:r>
              <a:rPr lang="zh-CN" altLang="en-US" sz="3200">
                <a:ea typeface="宋体" panose="02010600030101010101" pitchFamily="2" charset="-122"/>
                <a:sym typeface="+mn-ea"/>
              </a:rPr>
              <a:t>shuì jiào</a:t>
            </a:r>
            <a:r>
              <a:rPr lang="en-US" altLang="zh-CN" sz="3200">
                <a:ea typeface="宋体" panose="02010600030101010101" pitchFamily="2" charset="-122"/>
                <a:sym typeface="+mn-ea"/>
              </a:rPr>
              <a:t>, to sleep).</a:t>
            </a:r>
            <a:endParaRPr lang="zh-CN" altLang="en-US" sz="3200">
              <a:solidFill>
                <a:schemeClr val="tx1"/>
              </a:solidFill>
              <a:ea typeface="宋体" panose="02010600030101010101" pitchFamily="2" charset="-122"/>
              <a:sym typeface="+mn-ea"/>
            </a:endParaRPr>
          </a:p>
        </p:txBody>
      </p:sp>
      <p:sp>
        <p:nvSpPr>
          <p:cNvPr id="2" name="文本框 1"/>
          <p:cNvSpPr txBox="1"/>
          <p:nvPr/>
        </p:nvSpPr>
        <p:spPr>
          <a:xfrm>
            <a:off x="556895" y="665480"/>
            <a:ext cx="7793355" cy="583565"/>
          </a:xfrm>
          <a:prstGeom prst="rect">
            <a:avLst/>
          </a:prstGeom>
          <a:noFill/>
        </p:spPr>
        <p:txBody>
          <a:bodyPr wrap="square" rtlCol="0">
            <a:spAutoFit/>
          </a:bodyPr>
          <a:p>
            <a:r>
              <a:rPr lang="en-US" altLang="zh-CN" sz="3200">
                <a:ea typeface="宋体" panose="02010600030101010101" pitchFamily="2" charset="-122"/>
                <a:sym typeface="+mn-ea"/>
              </a:rPr>
              <a:t>Descriptive Complements</a:t>
            </a:r>
            <a:endParaRPr lang="en-US" altLang="zh-CN" sz="3200">
              <a:ea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MH" val="20150429225421"/>
  <p:tag name="MH_LIBRARY" val="CONTENTS"/>
  <p:tag name="MH_TYPE" val="ENTRY"/>
  <p:tag name="ID" val="547142"/>
  <p:tag name="MH_ORDER" val="1"/>
</p:tagLst>
</file>

<file path=ppt/tags/tag101.xml><?xml version="1.0" encoding="utf-8"?>
<p:tagLst xmlns:p="http://schemas.openxmlformats.org/presentationml/2006/main">
  <p:tag name="MH" val="20150429225421"/>
  <p:tag name="MH_LIBRARY" val="CONTENTS"/>
  <p:tag name="MH_TYPE" val="ENTRY"/>
  <p:tag name="ID" val="547142"/>
  <p:tag name="MH_ORDER" val="1"/>
</p:tagLst>
</file>

<file path=ppt/tags/tag102.xml><?xml version="1.0" encoding="utf-8"?>
<p:tagLst xmlns:p="http://schemas.openxmlformats.org/presentationml/2006/main">
  <p:tag name="MH" val="20150429225421"/>
  <p:tag name="MH_LIBRARY" val="CONTENTS"/>
  <p:tag name="MH_TYPE" val="ENTRY"/>
  <p:tag name="ID" val="547142"/>
  <p:tag name="MH_ORDER" val="1"/>
</p:tagLst>
</file>

<file path=ppt/tags/tag103.xml><?xml version="1.0" encoding="utf-8"?>
<p:tagLst xmlns:p="http://schemas.openxmlformats.org/presentationml/2006/main">
  <p:tag name="MH" val="20150429225421"/>
  <p:tag name="MH_LIBRARY" val="CONTENTS"/>
  <p:tag name="MH_TYPE" val="ENTRY"/>
  <p:tag name="ID" val="547142"/>
  <p:tag name="MH_ORDER" val="1"/>
</p:tagLst>
</file>

<file path=ppt/tags/tag104.xml><?xml version="1.0" encoding="utf-8"?>
<p:tagLst xmlns:p="http://schemas.openxmlformats.org/presentationml/2006/main">
  <p:tag name="MH" val="20150429225421"/>
  <p:tag name="MH_LIBRARY" val="CONTENTS"/>
  <p:tag name="MH_TYPE" val="ENTRY"/>
  <p:tag name="ID" val="547142"/>
  <p:tag name="MH_ORDER" val="1"/>
</p:tagLst>
</file>

<file path=ppt/tags/tag105.xml><?xml version="1.0" encoding="utf-8"?>
<p:tagLst xmlns:p="http://schemas.openxmlformats.org/presentationml/2006/main">
  <p:tag name="MH" val="20150429225421"/>
  <p:tag name="MH_LIBRARY" val="CONTENTS"/>
  <p:tag name="MH_TYPE" val="ENTRY"/>
  <p:tag name="ID" val="547142"/>
  <p:tag name="MH_ORDER" val="1"/>
</p:tagLst>
</file>

<file path=ppt/tags/tag106.xml><?xml version="1.0" encoding="utf-8"?>
<p:tagLst xmlns:p="http://schemas.openxmlformats.org/presentationml/2006/main">
  <p:tag name="MH" val="20150429225421"/>
  <p:tag name="MH_LIBRARY" val="CONTENTS"/>
  <p:tag name="MH_TYPE" val="ENTRY"/>
  <p:tag name="ID" val="547142"/>
  <p:tag name="MH_ORDER" val="1"/>
</p:tagLst>
</file>

<file path=ppt/tags/tag107.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108.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109.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MH" val="20150429225421"/>
  <p:tag name="MH_LIBRARY" val="CONTENTS"/>
  <p:tag name="MH_TYPE" val="ENTRY"/>
  <p:tag name="ID" val="547142"/>
  <p:tag name="MH_ORDER" val="1"/>
</p:tagLst>
</file>

<file path=ppt/tags/tag111.xml><?xml version="1.0" encoding="utf-8"?>
<p:tagLst xmlns:p="http://schemas.openxmlformats.org/presentationml/2006/main">
  <p:tag name="MH" val="20150429225421"/>
  <p:tag name="MH_LIBRARY" val="CONTENTS"/>
  <p:tag name="MH_TYPE" val="ENTRY"/>
  <p:tag name="ID" val="547142"/>
  <p:tag name="MH_ORDER" val="1"/>
</p:tagLst>
</file>

<file path=ppt/tags/tag112.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113.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KSO_WM_UNIT_TABLE_BEAUTIFY" val="smartTable{b9412eca-8eed-44cb-9b89-8453d89a1bf8}"/>
</p:tagLst>
</file>

<file path=ppt/tags/tag63.xml><?xml version="1.0" encoding="utf-8"?>
<p:tagLst xmlns:p="http://schemas.openxmlformats.org/presentationml/2006/main">
  <p:tag name="KSO_WM_UNIT_TABLE_BEAUTIFY" val="smartTable{b443db37-5969-4e7a-868a-76ca97e0d584}"/>
</p:tagLst>
</file>

<file path=ppt/tags/tag64.xml><?xml version="1.0" encoding="utf-8"?>
<p:tagLst xmlns:p="http://schemas.openxmlformats.org/presentationml/2006/main">
  <p:tag name="KSO_WM_UNIT_TABLE_BEAUTIFY" val="smartTable{b9412eca-8eed-44cb-9b89-8453d89a1bf8}"/>
</p:tagLst>
</file>

<file path=ppt/tags/tag65.xml><?xml version="1.0" encoding="utf-8"?>
<p:tagLst xmlns:p="http://schemas.openxmlformats.org/presentationml/2006/main">
  <p:tag name="KSO_WM_UNIT_TABLE_BEAUTIFY" val="smartTable{b9412eca-8eed-44cb-9b89-8453d89a1bf8}"/>
</p:tagLst>
</file>

<file path=ppt/tags/tag66.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67.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68.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69.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71.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72.xml><?xml version="1.0" encoding="utf-8"?>
<p:tagLst xmlns:p="http://schemas.openxmlformats.org/presentationml/2006/main">
  <p:tag name="KSO_WM_BEAUTIFY_FLAG" val="#wm#"/>
  <p:tag name="KSO_WM_TEMPLATE_CATEGORY" val="custom"/>
  <p:tag name="KSO_WM_TEMPLATE_INDEX" val="20187308"/>
</p:tagLst>
</file>

<file path=ppt/tags/tag73.xml><?xml version="1.0" encoding="utf-8"?>
<p:tagLst xmlns:p="http://schemas.openxmlformats.org/presentationml/2006/main">
  <p:tag name="KSO_WM_BEAUTIFY_FLAG" val="#wm#"/>
  <p:tag name="KSO_WM_TEMPLATE_CATEGORY" val="custom"/>
  <p:tag name="KSO_WM_TEMPLATE_INDEX" val="20187308"/>
</p:tagLst>
</file>

<file path=ppt/tags/tag74.xml><?xml version="1.0" encoding="utf-8"?>
<p:tagLst xmlns:p="http://schemas.openxmlformats.org/presentationml/2006/main">
  <p:tag name="KSO_WM_BEAUTIFY_FLAG" val="#wm#"/>
  <p:tag name="KSO_WM_TEMPLATE_CATEGORY" val="custom"/>
  <p:tag name="KSO_WM_TEMPLATE_INDEX" val="20187308"/>
</p:tagLst>
</file>

<file path=ppt/tags/tag75.xml><?xml version="1.0" encoding="utf-8"?>
<p:tagLst xmlns:p="http://schemas.openxmlformats.org/presentationml/2006/main">
  <p:tag name="KSO_WM_BEAUTIFY_FLAG" val="#wm#"/>
  <p:tag name="KSO_WM_TEMPLATE_CATEGORY" val="custom"/>
  <p:tag name="KSO_WM_TEMPLATE_INDEX" val="20187308"/>
</p:tagLst>
</file>

<file path=ppt/tags/tag76.xml><?xml version="1.0" encoding="utf-8"?>
<p:tagLst xmlns:p="http://schemas.openxmlformats.org/presentationml/2006/main">
  <p:tag name="KSO_WM_BEAUTIFY_FLAG" val="#wm#"/>
  <p:tag name="KSO_WM_TEMPLATE_CATEGORY" val="custom"/>
  <p:tag name="KSO_WM_TEMPLATE_INDEX" val="20187308"/>
</p:tagLst>
</file>

<file path=ppt/tags/tag77.xml><?xml version="1.0" encoding="utf-8"?>
<p:tagLst xmlns:p="http://schemas.openxmlformats.org/presentationml/2006/main">
  <p:tag name="KSO_WM_BEAUTIFY_FLAG" val="#wm#"/>
  <p:tag name="KSO_WM_TEMPLATE_CATEGORY" val="custom"/>
  <p:tag name="KSO_WM_TEMPLATE_INDEX" val="20187308"/>
</p:tagLst>
</file>

<file path=ppt/tags/tag78.xml><?xml version="1.0" encoding="utf-8"?>
<p:tagLst xmlns:p="http://schemas.openxmlformats.org/presentationml/2006/main">
  <p:tag name="KSO_WM_BEAUTIFY_FLAG" val="#wm#"/>
  <p:tag name="KSO_WM_TEMPLATE_CATEGORY" val="custom"/>
  <p:tag name="KSO_WM_TEMPLATE_INDEX" val="20187308"/>
</p:tagLst>
</file>

<file path=ppt/tags/tag79.xml><?xml version="1.0" encoding="utf-8"?>
<p:tagLst xmlns:p="http://schemas.openxmlformats.org/presentationml/2006/main">
  <p:tag name="KSO_WM_BEAUTIFY_FLAG" val="#wm#"/>
  <p:tag name="KSO_WM_TEMPLATE_CATEGORY" val="custom"/>
  <p:tag name="KSO_WM_TEMPLATE_INDEX" val="20187308"/>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187308"/>
</p:tagLst>
</file>

<file path=ppt/tags/tag81.xml><?xml version="1.0" encoding="utf-8"?>
<p:tagLst xmlns:p="http://schemas.openxmlformats.org/presentationml/2006/main">
  <p:tag name="KSO_WM_BEAUTIFY_FLAG" val="#wm#"/>
  <p:tag name="KSO_WM_TEMPLATE_CATEGORY" val="custom"/>
  <p:tag name="KSO_WM_TEMPLATE_INDEX" val="20187308"/>
</p:tagLst>
</file>

<file path=ppt/tags/tag82.xml><?xml version="1.0" encoding="utf-8"?>
<p:tagLst xmlns:p="http://schemas.openxmlformats.org/presentationml/2006/main">
  <p:tag name="KSO_WM_BEAUTIFY_FLAG" val="#wm#"/>
  <p:tag name="KSO_WM_TEMPLATE_CATEGORY" val="custom"/>
  <p:tag name="KSO_WM_TEMPLATE_INDEX" val="20187308"/>
</p:tagLst>
</file>

<file path=ppt/tags/tag83.xml><?xml version="1.0" encoding="utf-8"?>
<p:tagLst xmlns:p="http://schemas.openxmlformats.org/presentationml/2006/main">
  <p:tag name="KSO_WM_BEAUTIFY_FLAG" val="#wm#"/>
  <p:tag name="KSO_WM_TEMPLATE_CATEGORY" val="custom"/>
  <p:tag name="KSO_WM_TEMPLATE_INDEX" val="20187308"/>
</p:tagLst>
</file>

<file path=ppt/tags/tag84.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85.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86.xml><?xml version="1.0" encoding="utf-8"?>
<p:tagLst xmlns:p="http://schemas.openxmlformats.org/presentationml/2006/main">
  <p:tag name="KSO_WM_BEAUTIFY_FLAG" val="#wm#"/>
  <p:tag name="KSO_WM_TEMPLATE_CATEGORY" val="custom"/>
  <p:tag name="KSO_WM_TEMPLATE_INDEX" val="20187308"/>
</p:tagLst>
</file>

<file path=ppt/tags/tag87.xml><?xml version="1.0" encoding="utf-8"?>
<p:tagLst xmlns:p="http://schemas.openxmlformats.org/presentationml/2006/main">
  <p:tag name="KSO_WM_BEAUTIFY_FLAG" val="#wm#"/>
  <p:tag name="KSO_WM_TEMPLATE_CATEGORY" val="custom"/>
  <p:tag name="KSO_WM_TEMPLATE_INDEX" val="20187308"/>
</p:tagLst>
</file>

<file path=ppt/tags/tag88.xml><?xml version="1.0" encoding="utf-8"?>
<p:tagLst xmlns:p="http://schemas.openxmlformats.org/presentationml/2006/main">
  <p:tag name="KSO_WM_BEAUTIFY_FLAG" val="#wm#"/>
  <p:tag name="KSO_WM_TEMPLATE_CATEGORY" val="custom"/>
  <p:tag name="KSO_WM_TEMPLATE_INDEX" val="20187308"/>
</p:tagLst>
</file>

<file path=ppt/tags/tag89.xml><?xml version="1.0" encoding="utf-8"?>
<p:tagLst xmlns:p="http://schemas.openxmlformats.org/presentationml/2006/main">
  <p:tag name="KSO_WM_BEAUTIFY_FLAG" val="#wm#"/>
  <p:tag name="KSO_WM_TEMPLATE_CATEGORY" val="custom"/>
  <p:tag name="KSO_WM_TEMPLATE_INDEX" val="2018730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187308"/>
</p:tagLst>
</file>

<file path=ppt/tags/tag91.xml><?xml version="1.0" encoding="utf-8"?>
<p:tagLst xmlns:p="http://schemas.openxmlformats.org/presentationml/2006/main">
  <p:tag name="KSO_WM_BEAUTIFY_FLAG" val="#wm#"/>
  <p:tag name="KSO_WM_TEMPLATE_CATEGORY" val="custom"/>
  <p:tag name="KSO_WM_TEMPLATE_INDEX" val="20187308"/>
</p:tagLst>
</file>

<file path=ppt/tags/tag92.xml><?xml version="1.0" encoding="utf-8"?>
<p:tagLst xmlns:p="http://schemas.openxmlformats.org/presentationml/2006/main">
  <p:tag name="KSO_WM_BEAUTIFY_FLAG" val="#wm#"/>
  <p:tag name="KSO_WM_TEMPLATE_CATEGORY" val="custom"/>
  <p:tag name="KSO_WM_TEMPLATE_INDEX" val="20187308"/>
</p:tagLst>
</file>

<file path=ppt/tags/tag93.xml><?xml version="1.0" encoding="utf-8"?>
<p:tagLst xmlns:p="http://schemas.openxmlformats.org/presentationml/2006/main">
  <p:tag name="KSO_WM_BEAUTIFY_FLAG" val="#wm#"/>
  <p:tag name="KSO_WM_TEMPLATE_CATEGORY" val="custom"/>
  <p:tag name="KSO_WM_TEMPLATE_INDEX" val="20187308"/>
</p:tagLst>
</file>

<file path=ppt/tags/tag94.xml><?xml version="1.0" encoding="utf-8"?>
<p:tagLst xmlns:p="http://schemas.openxmlformats.org/presentationml/2006/main">
  <p:tag name="KSO_WM_BEAUTIFY_FLAG" val="#wm#"/>
  <p:tag name="KSO_WM_TEMPLATE_CATEGORY" val="custom"/>
  <p:tag name="KSO_WM_TEMPLATE_INDEX" val="20187308"/>
</p:tagLst>
</file>

<file path=ppt/tags/tag95.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96.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97.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98.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99.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29431</Words>
  <Application>WPS 演示</Application>
  <PresentationFormat>宽屏</PresentationFormat>
  <Paragraphs>1649</Paragraphs>
  <Slides>360</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360</vt:i4>
      </vt:variant>
    </vt:vector>
  </HeadingPairs>
  <TitlesOfParts>
    <vt:vector size="370" baseType="lpstr">
      <vt:lpstr>Arial</vt:lpstr>
      <vt:lpstr>宋体</vt:lpstr>
      <vt:lpstr>Wingdings</vt:lpstr>
      <vt:lpstr>微软雅黑</vt:lpstr>
      <vt:lpstr>Arial Unicode MS</vt:lpstr>
      <vt:lpstr>.黑体-韩语</vt:lpstr>
      <vt:lpstr>黑体</vt:lpstr>
      <vt:lpstr>思源黑體 Medium</vt:lpstr>
      <vt:lpstr>方正行黑简体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花开盛雪</cp:lastModifiedBy>
  <cp:revision>50</cp:revision>
  <dcterms:created xsi:type="dcterms:W3CDTF">2019-06-19T02:08:00Z</dcterms:created>
  <dcterms:modified xsi:type="dcterms:W3CDTF">2019-12-08T18:35:20Z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