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256" r:id="rId3"/>
    <p:sldId id="383" r:id="rId5"/>
    <p:sldId id="384" r:id="rId6"/>
    <p:sldId id="419" r:id="rId7"/>
    <p:sldId id="385" r:id="rId8"/>
    <p:sldId id="386" r:id="rId9"/>
    <p:sldId id="387" r:id="rId10"/>
    <p:sldId id="388" r:id="rId11"/>
    <p:sldId id="389" r:id="rId12"/>
    <p:sldId id="390" r:id="rId13"/>
    <p:sldId id="414" r:id="rId14"/>
    <p:sldId id="392" r:id="rId15"/>
    <p:sldId id="393" r:id="rId16"/>
    <p:sldId id="391" r:id="rId17"/>
    <p:sldId id="394" r:id="rId18"/>
    <p:sldId id="410" r:id="rId19"/>
    <p:sldId id="411" r:id="rId20"/>
    <p:sldId id="412" r:id="rId21"/>
    <p:sldId id="413" r:id="rId22"/>
    <p:sldId id="395" r:id="rId23"/>
    <p:sldId id="396" r:id="rId24"/>
    <p:sldId id="421" r:id="rId25"/>
    <p:sldId id="397" r:id="rId26"/>
    <p:sldId id="321" r:id="rId27"/>
    <p:sldId id="322" r:id="rId28"/>
    <p:sldId id="327" r:id="rId29"/>
    <p:sldId id="348" r:id="rId30"/>
    <p:sldId id="349" r:id="rId31"/>
    <p:sldId id="350" r:id="rId32"/>
    <p:sldId id="352" r:id="rId33"/>
    <p:sldId id="280" r:id="rId34"/>
    <p:sldId id="283" r:id="rId35"/>
    <p:sldId id="282" r:id="rId3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597"/>
    <a:srgbClr val="F7ADB8"/>
    <a:srgbClr val="FACCD2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206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374D-6E28-41D4-B529-E46F9BB59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953770" y="5605145"/>
            <a:ext cx="5641340" cy="1017905"/>
          </a:xfrm>
          <a:custGeom>
            <a:avLst/>
            <a:gdLst>
              <a:gd name="connisteX0" fmla="*/ 1491615 w 5641340"/>
              <a:gd name="connsiteY0" fmla="*/ 99060 h 1017905"/>
              <a:gd name="connisteX1" fmla="*/ 1422400 w 5641340"/>
              <a:gd name="connsiteY1" fmla="*/ 99060 h 1017905"/>
              <a:gd name="connisteX2" fmla="*/ 1353820 w 5641340"/>
              <a:gd name="connsiteY2" fmla="*/ 108585 h 1017905"/>
              <a:gd name="connisteX3" fmla="*/ 1284605 w 5641340"/>
              <a:gd name="connsiteY3" fmla="*/ 108585 h 1017905"/>
              <a:gd name="connisteX4" fmla="*/ 1215390 w 5641340"/>
              <a:gd name="connsiteY4" fmla="*/ 118745 h 1017905"/>
              <a:gd name="connisteX5" fmla="*/ 1146175 w 5641340"/>
              <a:gd name="connsiteY5" fmla="*/ 138430 h 1017905"/>
              <a:gd name="connisteX6" fmla="*/ 1076960 w 5641340"/>
              <a:gd name="connsiteY6" fmla="*/ 158115 h 1017905"/>
              <a:gd name="connisteX7" fmla="*/ 1007745 w 5641340"/>
              <a:gd name="connsiteY7" fmla="*/ 177800 h 1017905"/>
              <a:gd name="connisteX8" fmla="*/ 938530 w 5641340"/>
              <a:gd name="connsiteY8" fmla="*/ 207645 h 1017905"/>
              <a:gd name="connisteX9" fmla="*/ 869315 w 5641340"/>
              <a:gd name="connsiteY9" fmla="*/ 207645 h 1017905"/>
              <a:gd name="connisteX10" fmla="*/ 800100 w 5641340"/>
              <a:gd name="connsiteY10" fmla="*/ 227330 h 1017905"/>
              <a:gd name="connisteX11" fmla="*/ 730885 w 5641340"/>
              <a:gd name="connsiteY11" fmla="*/ 236855 h 1017905"/>
              <a:gd name="connisteX12" fmla="*/ 661670 w 5641340"/>
              <a:gd name="connsiteY12" fmla="*/ 257175 h 1017905"/>
              <a:gd name="connisteX13" fmla="*/ 592455 w 5641340"/>
              <a:gd name="connsiteY13" fmla="*/ 257175 h 1017905"/>
              <a:gd name="connisteX14" fmla="*/ 523875 w 5641340"/>
              <a:gd name="connsiteY14" fmla="*/ 257175 h 1017905"/>
              <a:gd name="connisteX15" fmla="*/ 454660 w 5641340"/>
              <a:gd name="connsiteY15" fmla="*/ 276860 h 1017905"/>
              <a:gd name="connisteX16" fmla="*/ 385445 w 5641340"/>
              <a:gd name="connsiteY16" fmla="*/ 306070 h 1017905"/>
              <a:gd name="connisteX17" fmla="*/ 316230 w 5641340"/>
              <a:gd name="connsiteY17" fmla="*/ 325755 h 1017905"/>
              <a:gd name="connisteX18" fmla="*/ 247015 w 5641340"/>
              <a:gd name="connsiteY18" fmla="*/ 355600 h 1017905"/>
              <a:gd name="connisteX19" fmla="*/ 227330 w 5641340"/>
              <a:gd name="connsiteY19" fmla="*/ 424815 h 1017905"/>
              <a:gd name="connisteX20" fmla="*/ 207645 w 5641340"/>
              <a:gd name="connsiteY20" fmla="*/ 494030 h 1017905"/>
              <a:gd name="connisteX21" fmla="*/ 138430 w 5641340"/>
              <a:gd name="connsiteY21" fmla="*/ 543560 h 1017905"/>
              <a:gd name="connisteX22" fmla="*/ 69215 w 5641340"/>
              <a:gd name="connsiteY22" fmla="*/ 572770 h 1017905"/>
              <a:gd name="connisteX23" fmla="*/ 0 w 5641340"/>
              <a:gd name="connsiteY23" fmla="*/ 632460 h 1017905"/>
              <a:gd name="connisteX24" fmla="*/ 19685 w 5641340"/>
              <a:gd name="connsiteY24" fmla="*/ 701675 h 1017905"/>
              <a:gd name="connisteX25" fmla="*/ 88900 w 5641340"/>
              <a:gd name="connsiteY25" fmla="*/ 730885 h 1017905"/>
              <a:gd name="connisteX26" fmla="*/ 158115 w 5641340"/>
              <a:gd name="connsiteY26" fmla="*/ 780415 h 1017905"/>
              <a:gd name="connisteX27" fmla="*/ 227330 w 5641340"/>
              <a:gd name="connsiteY27" fmla="*/ 800100 h 1017905"/>
              <a:gd name="connisteX28" fmla="*/ 296545 w 5641340"/>
              <a:gd name="connsiteY28" fmla="*/ 819785 h 1017905"/>
              <a:gd name="connisteX29" fmla="*/ 365760 w 5641340"/>
              <a:gd name="connsiteY29" fmla="*/ 829945 h 1017905"/>
              <a:gd name="connisteX30" fmla="*/ 434975 w 5641340"/>
              <a:gd name="connsiteY30" fmla="*/ 840105 h 1017905"/>
              <a:gd name="connisteX31" fmla="*/ 503555 w 5641340"/>
              <a:gd name="connsiteY31" fmla="*/ 840105 h 1017905"/>
              <a:gd name="connisteX32" fmla="*/ 572770 w 5641340"/>
              <a:gd name="connsiteY32" fmla="*/ 840105 h 1017905"/>
              <a:gd name="connisteX33" fmla="*/ 641985 w 5641340"/>
              <a:gd name="connsiteY33" fmla="*/ 840105 h 1017905"/>
              <a:gd name="connisteX34" fmla="*/ 711200 w 5641340"/>
              <a:gd name="connsiteY34" fmla="*/ 840105 h 1017905"/>
              <a:gd name="connisteX35" fmla="*/ 780415 w 5641340"/>
              <a:gd name="connsiteY35" fmla="*/ 840105 h 1017905"/>
              <a:gd name="connisteX36" fmla="*/ 849630 w 5641340"/>
              <a:gd name="connsiteY36" fmla="*/ 859790 h 1017905"/>
              <a:gd name="connisteX37" fmla="*/ 918845 w 5641340"/>
              <a:gd name="connsiteY37" fmla="*/ 889000 h 1017905"/>
              <a:gd name="connisteX38" fmla="*/ 988060 w 5641340"/>
              <a:gd name="connsiteY38" fmla="*/ 908685 h 1017905"/>
              <a:gd name="connisteX39" fmla="*/ 1057275 w 5641340"/>
              <a:gd name="connsiteY39" fmla="*/ 918845 h 1017905"/>
              <a:gd name="connisteX40" fmla="*/ 1126490 w 5641340"/>
              <a:gd name="connsiteY40" fmla="*/ 938530 h 1017905"/>
              <a:gd name="connisteX41" fmla="*/ 1195705 w 5641340"/>
              <a:gd name="connsiteY41" fmla="*/ 958215 h 1017905"/>
              <a:gd name="connisteX42" fmla="*/ 1264920 w 5641340"/>
              <a:gd name="connsiteY42" fmla="*/ 988060 h 1017905"/>
              <a:gd name="connisteX43" fmla="*/ 1333500 w 5641340"/>
              <a:gd name="connsiteY43" fmla="*/ 1007745 h 1017905"/>
              <a:gd name="connisteX44" fmla="*/ 1402715 w 5641340"/>
              <a:gd name="connsiteY44" fmla="*/ 1007745 h 1017905"/>
              <a:gd name="connisteX45" fmla="*/ 1471930 w 5641340"/>
              <a:gd name="connsiteY45" fmla="*/ 1007745 h 1017905"/>
              <a:gd name="connisteX46" fmla="*/ 1551305 w 5641340"/>
              <a:gd name="connsiteY46" fmla="*/ 1007745 h 1017905"/>
              <a:gd name="connisteX47" fmla="*/ 1620520 w 5641340"/>
              <a:gd name="connsiteY47" fmla="*/ 1007745 h 1017905"/>
              <a:gd name="connisteX48" fmla="*/ 1689735 w 5641340"/>
              <a:gd name="connsiteY48" fmla="*/ 1007745 h 1017905"/>
              <a:gd name="connisteX49" fmla="*/ 1758315 w 5641340"/>
              <a:gd name="connsiteY49" fmla="*/ 1017905 h 1017905"/>
              <a:gd name="connisteX50" fmla="*/ 1827530 w 5641340"/>
              <a:gd name="connsiteY50" fmla="*/ 1017905 h 1017905"/>
              <a:gd name="connisteX51" fmla="*/ 1896745 w 5641340"/>
              <a:gd name="connsiteY51" fmla="*/ 1017905 h 1017905"/>
              <a:gd name="connisteX52" fmla="*/ 1965960 w 5641340"/>
              <a:gd name="connsiteY52" fmla="*/ 1007745 h 1017905"/>
              <a:gd name="connisteX53" fmla="*/ 2035175 w 5641340"/>
              <a:gd name="connsiteY53" fmla="*/ 997585 h 1017905"/>
              <a:gd name="connisteX54" fmla="*/ 2104390 w 5641340"/>
              <a:gd name="connsiteY54" fmla="*/ 997585 h 1017905"/>
              <a:gd name="connisteX55" fmla="*/ 2173605 w 5641340"/>
              <a:gd name="connsiteY55" fmla="*/ 997585 h 1017905"/>
              <a:gd name="connisteX56" fmla="*/ 2242820 w 5641340"/>
              <a:gd name="connsiteY56" fmla="*/ 997585 h 1017905"/>
              <a:gd name="connisteX57" fmla="*/ 2312035 w 5641340"/>
              <a:gd name="connsiteY57" fmla="*/ 997585 h 1017905"/>
              <a:gd name="connisteX58" fmla="*/ 2381250 w 5641340"/>
              <a:gd name="connsiteY58" fmla="*/ 997585 h 1017905"/>
              <a:gd name="connisteX59" fmla="*/ 2450465 w 5641340"/>
              <a:gd name="connsiteY59" fmla="*/ 997585 h 1017905"/>
              <a:gd name="connisteX60" fmla="*/ 2519680 w 5641340"/>
              <a:gd name="connsiteY60" fmla="*/ 997585 h 1017905"/>
              <a:gd name="connisteX61" fmla="*/ 2588260 w 5641340"/>
              <a:gd name="connsiteY61" fmla="*/ 997585 h 1017905"/>
              <a:gd name="connisteX62" fmla="*/ 2667635 w 5641340"/>
              <a:gd name="connsiteY62" fmla="*/ 997585 h 1017905"/>
              <a:gd name="connisteX63" fmla="*/ 2736850 w 5641340"/>
              <a:gd name="connsiteY63" fmla="*/ 988060 h 1017905"/>
              <a:gd name="connisteX64" fmla="*/ 2806065 w 5641340"/>
              <a:gd name="connsiteY64" fmla="*/ 988060 h 1017905"/>
              <a:gd name="connisteX65" fmla="*/ 2875280 w 5641340"/>
              <a:gd name="connsiteY65" fmla="*/ 977900 h 1017905"/>
              <a:gd name="connisteX66" fmla="*/ 2944495 w 5641340"/>
              <a:gd name="connsiteY66" fmla="*/ 977900 h 1017905"/>
              <a:gd name="connisteX67" fmla="*/ 3013075 w 5641340"/>
              <a:gd name="connsiteY67" fmla="*/ 968375 h 1017905"/>
              <a:gd name="connisteX68" fmla="*/ 3082290 w 5641340"/>
              <a:gd name="connsiteY68" fmla="*/ 968375 h 1017905"/>
              <a:gd name="connisteX69" fmla="*/ 3151505 w 5641340"/>
              <a:gd name="connsiteY69" fmla="*/ 958215 h 1017905"/>
              <a:gd name="connisteX70" fmla="*/ 3220720 w 5641340"/>
              <a:gd name="connsiteY70" fmla="*/ 948690 h 1017905"/>
              <a:gd name="connisteX71" fmla="*/ 3289935 w 5641340"/>
              <a:gd name="connsiteY71" fmla="*/ 938530 h 1017905"/>
              <a:gd name="connisteX72" fmla="*/ 3359150 w 5641340"/>
              <a:gd name="connsiteY72" fmla="*/ 938530 h 1017905"/>
              <a:gd name="connisteX73" fmla="*/ 3428365 w 5641340"/>
              <a:gd name="connsiteY73" fmla="*/ 929005 h 1017905"/>
              <a:gd name="connisteX74" fmla="*/ 3497580 w 5641340"/>
              <a:gd name="connsiteY74" fmla="*/ 918845 h 1017905"/>
              <a:gd name="connisteX75" fmla="*/ 3566795 w 5641340"/>
              <a:gd name="connsiteY75" fmla="*/ 908685 h 1017905"/>
              <a:gd name="connisteX76" fmla="*/ 3636010 w 5641340"/>
              <a:gd name="connsiteY76" fmla="*/ 908685 h 1017905"/>
              <a:gd name="connisteX77" fmla="*/ 3705225 w 5641340"/>
              <a:gd name="connsiteY77" fmla="*/ 908685 h 1017905"/>
              <a:gd name="connisteX78" fmla="*/ 3774440 w 5641340"/>
              <a:gd name="connsiteY78" fmla="*/ 908685 h 1017905"/>
              <a:gd name="connisteX79" fmla="*/ 3843020 w 5641340"/>
              <a:gd name="connsiteY79" fmla="*/ 908685 h 1017905"/>
              <a:gd name="connisteX80" fmla="*/ 3912235 w 5641340"/>
              <a:gd name="connsiteY80" fmla="*/ 908685 h 1017905"/>
              <a:gd name="connisteX81" fmla="*/ 3981450 w 5641340"/>
              <a:gd name="connsiteY81" fmla="*/ 918845 h 1017905"/>
              <a:gd name="connisteX82" fmla="*/ 4050665 w 5641340"/>
              <a:gd name="connsiteY82" fmla="*/ 929005 h 1017905"/>
              <a:gd name="connisteX83" fmla="*/ 4119880 w 5641340"/>
              <a:gd name="connsiteY83" fmla="*/ 938530 h 1017905"/>
              <a:gd name="connisteX84" fmla="*/ 4189095 w 5641340"/>
              <a:gd name="connsiteY84" fmla="*/ 938530 h 1017905"/>
              <a:gd name="connisteX85" fmla="*/ 4258310 w 5641340"/>
              <a:gd name="connsiteY85" fmla="*/ 938530 h 1017905"/>
              <a:gd name="connisteX86" fmla="*/ 4327525 w 5641340"/>
              <a:gd name="connsiteY86" fmla="*/ 938530 h 1017905"/>
              <a:gd name="connisteX87" fmla="*/ 4396740 w 5641340"/>
              <a:gd name="connsiteY87" fmla="*/ 938530 h 1017905"/>
              <a:gd name="connisteX88" fmla="*/ 4465955 w 5641340"/>
              <a:gd name="connsiteY88" fmla="*/ 938530 h 1017905"/>
              <a:gd name="connisteX89" fmla="*/ 4535170 w 5641340"/>
              <a:gd name="connsiteY89" fmla="*/ 918845 h 1017905"/>
              <a:gd name="connisteX90" fmla="*/ 4604385 w 5641340"/>
              <a:gd name="connsiteY90" fmla="*/ 918845 h 1017905"/>
              <a:gd name="connisteX91" fmla="*/ 4672965 w 5641340"/>
              <a:gd name="connsiteY91" fmla="*/ 918845 h 1017905"/>
              <a:gd name="connisteX92" fmla="*/ 4742180 w 5641340"/>
              <a:gd name="connsiteY92" fmla="*/ 918845 h 1017905"/>
              <a:gd name="connisteX93" fmla="*/ 4811395 w 5641340"/>
              <a:gd name="connsiteY93" fmla="*/ 899160 h 1017905"/>
              <a:gd name="connisteX94" fmla="*/ 4880610 w 5641340"/>
              <a:gd name="connsiteY94" fmla="*/ 899160 h 1017905"/>
              <a:gd name="connisteX95" fmla="*/ 4949825 w 5641340"/>
              <a:gd name="connsiteY95" fmla="*/ 889000 h 1017905"/>
              <a:gd name="connisteX96" fmla="*/ 5019040 w 5641340"/>
              <a:gd name="connsiteY96" fmla="*/ 879475 h 1017905"/>
              <a:gd name="connisteX97" fmla="*/ 5088255 w 5641340"/>
              <a:gd name="connsiteY97" fmla="*/ 859790 h 1017905"/>
              <a:gd name="connisteX98" fmla="*/ 5157470 w 5641340"/>
              <a:gd name="connsiteY98" fmla="*/ 849630 h 1017905"/>
              <a:gd name="connisteX99" fmla="*/ 5226685 w 5641340"/>
              <a:gd name="connsiteY99" fmla="*/ 840105 h 1017905"/>
              <a:gd name="connisteX100" fmla="*/ 5295900 w 5641340"/>
              <a:gd name="connsiteY100" fmla="*/ 829945 h 1017905"/>
              <a:gd name="connisteX101" fmla="*/ 5365115 w 5641340"/>
              <a:gd name="connsiteY101" fmla="*/ 819785 h 1017905"/>
              <a:gd name="connisteX102" fmla="*/ 5433695 w 5641340"/>
              <a:gd name="connsiteY102" fmla="*/ 800100 h 1017905"/>
              <a:gd name="connisteX103" fmla="*/ 5502910 w 5641340"/>
              <a:gd name="connsiteY103" fmla="*/ 770890 h 1017905"/>
              <a:gd name="connisteX104" fmla="*/ 5572125 w 5641340"/>
              <a:gd name="connsiteY104" fmla="*/ 741045 h 1017905"/>
              <a:gd name="connisteX105" fmla="*/ 5631815 w 5641340"/>
              <a:gd name="connsiteY105" fmla="*/ 671830 h 1017905"/>
              <a:gd name="connisteX106" fmla="*/ 5641340 w 5641340"/>
              <a:gd name="connsiteY106" fmla="*/ 602615 h 1017905"/>
              <a:gd name="connisteX107" fmla="*/ 5641340 w 5641340"/>
              <a:gd name="connsiteY107" fmla="*/ 533400 h 1017905"/>
              <a:gd name="connisteX108" fmla="*/ 5601970 w 5641340"/>
              <a:gd name="connsiteY108" fmla="*/ 464185 h 1017905"/>
              <a:gd name="connisteX109" fmla="*/ 5532755 w 5641340"/>
              <a:gd name="connsiteY109" fmla="*/ 414655 h 1017905"/>
              <a:gd name="connisteX110" fmla="*/ 5463540 w 5641340"/>
              <a:gd name="connsiteY110" fmla="*/ 355600 h 1017905"/>
              <a:gd name="connisteX111" fmla="*/ 5394325 w 5641340"/>
              <a:gd name="connsiteY111" fmla="*/ 316230 h 1017905"/>
              <a:gd name="connisteX112" fmla="*/ 5325110 w 5641340"/>
              <a:gd name="connsiteY112" fmla="*/ 286385 h 1017905"/>
              <a:gd name="connisteX113" fmla="*/ 5255895 w 5641340"/>
              <a:gd name="connsiteY113" fmla="*/ 266700 h 1017905"/>
              <a:gd name="connisteX114" fmla="*/ 5187315 w 5641340"/>
              <a:gd name="connsiteY114" fmla="*/ 266700 h 1017905"/>
              <a:gd name="connisteX115" fmla="*/ 5118100 w 5641340"/>
              <a:gd name="connsiteY115" fmla="*/ 247015 h 1017905"/>
              <a:gd name="connisteX116" fmla="*/ 5048885 w 5641340"/>
              <a:gd name="connsiteY116" fmla="*/ 236855 h 1017905"/>
              <a:gd name="connisteX117" fmla="*/ 4979670 w 5641340"/>
              <a:gd name="connsiteY117" fmla="*/ 207645 h 1017905"/>
              <a:gd name="connisteX118" fmla="*/ 4910455 w 5641340"/>
              <a:gd name="connsiteY118" fmla="*/ 167640 h 1017905"/>
              <a:gd name="connisteX119" fmla="*/ 4841240 w 5641340"/>
              <a:gd name="connsiteY119" fmla="*/ 128270 h 1017905"/>
              <a:gd name="connisteX120" fmla="*/ 4752340 w 5641340"/>
              <a:gd name="connsiteY120" fmla="*/ 118745 h 1017905"/>
              <a:gd name="connisteX121" fmla="*/ 4683125 w 5641340"/>
              <a:gd name="connsiteY121" fmla="*/ 108585 h 1017905"/>
              <a:gd name="connisteX122" fmla="*/ 4613910 w 5641340"/>
              <a:gd name="connsiteY122" fmla="*/ 108585 h 1017905"/>
              <a:gd name="connisteX123" fmla="*/ 4544695 w 5641340"/>
              <a:gd name="connsiteY123" fmla="*/ 108585 h 1017905"/>
              <a:gd name="connisteX124" fmla="*/ 4475480 w 5641340"/>
              <a:gd name="connsiteY124" fmla="*/ 118745 h 1017905"/>
              <a:gd name="connisteX125" fmla="*/ 4406265 w 5641340"/>
              <a:gd name="connsiteY125" fmla="*/ 128270 h 1017905"/>
              <a:gd name="connisteX126" fmla="*/ 4337050 w 5641340"/>
              <a:gd name="connsiteY126" fmla="*/ 128270 h 1017905"/>
              <a:gd name="connisteX127" fmla="*/ 4267835 w 5641340"/>
              <a:gd name="connsiteY127" fmla="*/ 128270 h 1017905"/>
              <a:gd name="connisteX128" fmla="*/ 4199255 w 5641340"/>
              <a:gd name="connsiteY128" fmla="*/ 99060 h 1017905"/>
              <a:gd name="connisteX129" fmla="*/ 4130040 w 5641340"/>
              <a:gd name="connsiteY129" fmla="*/ 88900 h 1017905"/>
              <a:gd name="connisteX130" fmla="*/ 4060825 w 5641340"/>
              <a:gd name="connsiteY130" fmla="*/ 88900 h 1017905"/>
              <a:gd name="connisteX131" fmla="*/ 3991610 w 5641340"/>
              <a:gd name="connsiteY131" fmla="*/ 108585 h 1017905"/>
              <a:gd name="connisteX132" fmla="*/ 3922395 w 5641340"/>
              <a:gd name="connsiteY132" fmla="*/ 108585 h 1017905"/>
              <a:gd name="connisteX133" fmla="*/ 3853180 w 5641340"/>
              <a:gd name="connsiteY133" fmla="*/ 108585 h 1017905"/>
              <a:gd name="connisteX134" fmla="*/ 3783965 w 5641340"/>
              <a:gd name="connsiteY134" fmla="*/ 108585 h 1017905"/>
              <a:gd name="connisteX135" fmla="*/ 3714750 w 5641340"/>
              <a:gd name="connsiteY135" fmla="*/ 118745 h 1017905"/>
              <a:gd name="connisteX136" fmla="*/ 3645535 w 5641340"/>
              <a:gd name="connsiteY136" fmla="*/ 128270 h 1017905"/>
              <a:gd name="connisteX137" fmla="*/ 3576320 w 5641340"/>
              <a:gd name="connsiteY137" fmla="*/ 128270 h 1017905"/>
              <a:gd name="connisteX138" fmla="*/ 3507105 w 5641340"/>
              <a:gd name="connsiteY138" fmla="*/ 128270 h 1017905"/>
              <a:gd name="connisteX139" fmla="*/ 3438525 w 5641340"/>
              <a:gd name="connsiteY139" fmla="*/ 128270 h 1017905"/>
              <a:gd name="connisteX140" fmla="*/ 3369310 w 5641340"/>
              <a:gd name="connsiteY140" fmla="*/ 128270 h 1017905"/>
              <a:gd name="connisteX141" fmla="*/ 3300095 w 5641340"/>
              <a:gd name="connsiteY141" fmla="*/ 128270 h 1017905"/>
              <a:gd name="connisteX142" fmla="*/ 3230880 w 5641340"/>
              <a:gd name="connsiteY142" fmla="*/ 128270 h 1017905"/>
              <a:gd name="connisteX143" fmla="*/ 3161665 w 5641340"/>
              <a:gd name="connsiteY143" fmla="*/ 128270 h 1017905"/>
              <a:gd name="connisteX144" fmla="*/ 3092450 w 5641340"/>
              <a:gd name="connsiteY144" fmla="*/ 128270 h 1017905"/>
              <a:gd name="connisteX145" fmla="*/ 3023235 w 5641340"/>
              <a:gd name="connsiteY145" fmla="*/ 128270 h 1017905"/>
              <a:gd name="connisteX146" fmla="*/ 2954020 w 5641340"/>
              <a:gd name="connsiteY146" fmla="*/ 128270 h 1017905"/>
              <a:gd name="connisteX147" fmla="*/ 2884805 w 5641340"/>
              <a:gd name="connsiteY147" fmla="*/ 128270 h 1017905"/>
              <a:gd name="connisteX148" fmla="*/ 2815590 w 5641340"/>
              <a:gd name="connsiteY148" fmla="*/ 128270 h 1017905"/>
              <a:gd name="connisteX149" fmla="*/ 2746375 w 5641340"/>
              <a:gd name="connsiteY149" fmla="*/ 128270 h 1017905"/>
              <a:gd name="connisteX150" fmla="*/ 2677160 w 5641340"/>
              <a:gd name="connsiteY150" fmla="*/ 128270 h 1017905"/>
              <a:gd name="connisteX151" fmla="*/ 2608580 w 5641340"/>
              <a:gd name="connsiteY151" fmla="*/ 128270 h 1017905"/>
              <a:gd name="connisteX152" fmla="*/ 2539365 w 5641340"/>
              <a:gd name="connsiteY152" fmla="*/ 118745 h 1017905"/>
              <a:gd name="connisteX153" fmla="*/ 2470150 w 5641340"/>
              <a:gd name="connsiteY153" fmla="*/ 99060 h 1017905"/>
              <a:gd name="connisteX154" fmla="*/ 2400935 w 5641340"/>
              <a:gd name="connsiteY154" fmla="*/ 78740 h 1017905"/>
              <a:gd name="connisteX155" fmla="*/ 2331720 w 5641340"/>
              <a:gd name="connsiteY155" fmla="*/ 69215 h 1017905"/>
              <a:gd name="connisteX156" fmla="*/ 2262505 w 5641340"/>
              <a:gd name="connsiteY156" fmla="*/ 49530 h 1017905"/>
              <a:gd name="connisteX157" fmla="*/ 2193290 w 5641340"/>
              <a:gd name="connsiteY157" fmla="*/ 29845 h 1017905"/>
              <a:gd name="connisteX158" fmla="*/ 2124075 w 5641340"/>
              <a:gd name="connsiteY158" fmla="*/ 19685 h 1017905"/>
              <a:gd name="connisteX159" fmla="*/ 2054860 w 5641340"/>
              <a:gd name="connsiteY159" fmla="*/ 19685 h 1017905"/>
              <a:gd name="connisteX160" fmla="*/ 1985645 w 5641340"/>
              <a:gd name="connsiteY160" fmla="*/ 10160 h 1017905"/>
              <a:gd name="connisteX161" fmla="*/ 1916430 w 5641340"/>
              <a:gd name="connsiteY161" fmla="*/ 0 h 1017905"/>
              <a:gd name="connisteX162" fmla="*/ 1847850 w 5641340"/>
              <a:gd name="connsiteY162" fmla="*/ 0 h 1017905"/>
              <a:gd name="connisteX163" fmla="*/ 1778635 w 5641340"/>
              <a:gd name="connsiteY163" fmla="*/ 0 h 1017905"/>
              <a:gd name="connisteX164" fmla="*/ 1709420 w 5641340"/>
              <a:gd name="connsiteY164" fmla="*/ 39370 h 1017905"/>
              <a:gd name="connisteX165" fmla="*/ 1640205 w 5641340"/>
              <a:gd name="connsiteY165" fmla="*/ 49530 h 1017905"/>
              <a:gd name="connisteX166" fmla="*/ 1570990 w 5641340"/>
              <a:gd name="connsiteY166" fmla="*/ 59055 h 1017905"/>
              <a:gd name="connisteX167" fmla="*/ 1501775 w 5641340"/>
              <a:gd name="connsiteY167" fmla="*/ 59055 h 1017905"/>
              <a:gd name="connisteX168" fmla="*/ 1432560 w 5641340"/>
              <a:gd name="connsiteY168" fmla="*/ 59055 h 1017905"/>
              <a:gd name="connisteX169" fmla="*/ 1353820 w 5641340"/>
              <a:gd name="connsiteY169" fmla="*/ 108585 h 10179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</a:cxnLst>
            <a:rect l="l" t="t" r="r" b="b"/>
            <a:pathLst>
              <a:path w="5641340" h="1017905">
                <a:moveTo>
                  <a:pt x="1491615" y="99060"/>
                </a:moveTo>
                <a:lnTo>
                  <a:pt x="1422400" y="99060"/>
                </a:lnTo>
                <a:lnTo>
                  <a:pt x="1353820" y="108585"/>
                </a:lnTo>
                <a:lnTo>
                  <a:pt x="1284605" y="108585"/>
                </a:lnTo>
                <a:lnTo>
                  <a:pt x="1215390" y="118745"/>
                </a:lnTo>
                <a:lnTo>
                  <a:pt x="1146175" y="138430"/>
                </a:lnTo>
                <a:lnTo>
                  <a:pt x="1076960" y="158115"/>
                </a:lnTo>
                <a:lnTo>
                  <a:pt x="1007745" y="177800"/>
                </a:lnTo>
                <a:lnTo>
                  <a:pt x="938530" y="207645"/>
                </a:lnTo>
                <a:lnTo>
                  <a:pt x="869315" y="207645"/>
                </a:lnTo>
                <a:lnTo>
                  <a:pt x="800100" y="227330"/>
                </a:lnTo>
                <a:lnTo>
                  <a:pt x="730885" y="236855"/>
                </a:lnTo>
                <a:lnTo>
                  <a:pt x="661670" y="257175"/>
                </a:lnTo>
                <a:lnTo>
                  <a:pt x="592455" y="257175"/>
                </a:lnTo>
                <a:lnTo>
                  <a:pt x="523875" y="257175"/>
                </a:lnTo>
                <a:lnTo>
                  <a:pt x="454660" y="276860"/>
                </a:lnTo>
                <a:lnTo>
                  <a:pt x="385445" y="306070"/>
                </a:lnTo>
                <a:lnTo>
                  <a:pt x="316230" y="325755"/>
                </a:lnTo>
                <a:lnTo>
                  <a:pt x="247015" y="355600"/>
                </a:lnTo>
                <a:lnTo>
                  <a:pt x="227330" y="424815"/>
                </a:lnTo>
                <a:lnTo>
                  <a:pt x="207645" y="494030"/>
                </a:lnTo>
                <a:lnTo>
                  <a:pt x="138430" y="543560"/>
                </a:lnTo>
                <a:lnTo>
                  <a:pt x="69215" y="572770"/>
                </a:lnTo>
                <a:lnTo>
                  <a:pt x="0" y="632460"/>
                </a:lnTo>
                <a:lnTo>
                  <a:pt x="19685" y="701675"/>
                </a:lnTo>
                <a:lnTo>
                  <a:pt x="88900" y="730885"/>
                </a:lnTo>
                <a:lnTo>
                  <a:pt x="158115" y="780415"/>
                </a:lnTo>
                <a:lnTo>
                  <a:pt x="227330" y="800100"/>
                </a:lnTo>
                <a:lnTo>
                  <a:pt x="296545" y="819785"/>
                </a:lnTo>
                <a:lnTo>
                  <a:pt x="365760" y="829945"/>
                </a:lnTo>
                <a:lnTo>
                  <a:pt x="434975" y="840105"/>
                </a:lnTo>
                <a:lnTo>
                  <a:pt x="503555" y="840105"/>
                </a:lnTo>
                <a:lnTo>
                  <a:pt x="572770" y="840105"/>
                </a:lnTo>
                <a:lnTo>
                  <a:pt x="641985" y="840105"/>
                </a:lnTo>
                <a:lnTo>
                  <a:pt x="711200" y="840105"/>
                </a:lnTo>
                <a:lnTo>
                  <a:pt x="780415" y="840105"/>
                </a:lnTo>
                <a:lnTo>
                  <a:pt x="849630" y="859790"/>
                </a:lnTo>
                <a:lnTo>
                  <a:pt x="918845" y="889000"/>
                </a:lnTo>
                <a:lnTo>
                  <a:pt x="988060" y="908685"/>
                </a:lnTo>
                <a:lnTo>
                  <a:pt x="1057275" y="918845"/>
                </a:lnTo>
                <a:lnTo>
                  <a:pt x="1126490" y="938530"/>
                </a:lnTo>
                <a:lnTo>
                  <a:pt x="1195705" y="958215"/>
                </a:lnTo>
                <a:lnTo>
                  <a:pt x="1264920" y="988060"/>
                </a:lnTo>
                <a:lnTo>
                  <a:pt x="1333500" y="1007745"/>
                </a:lnTo>
                <a:lnTo>
                  <a:pt x="1402715" y="1007745"/>
                </a:lnTo>
                <a:lnTo>
                  <a:pt x="1471930" y="1007745"/>
                </a:lnTo>
                <a:lnTo>
                  <a:pt x="1551305" y="1007745"/>
                </a:lnTo>
                <a:lnTo>
                  <a:pt x="1620520" y="1007745"/>
                </a:lnTo>
                <a:lnTo>
                  <a:pt x="1689735" y="1007745"/>
                </a:lnTo>
                <a:lnTo>
                  <a:pt x="1758315" y="1017905"/>
                </a:lnTo>
                <a:lnTo>
                  <a:pt x="1827530" y="1017905"/>
                </a:lnTo>
                <a:lnTo>
                  <a:pt x="1896745" y="1017905"/>
                </a:lnTo>
                <a:lnTo>
                  <a:pt x="1965960" y="1007745"/>
                </a:lnTo>
                <a:lnTo>
                  <a:pt x="2035175" y="997585"/>
                </a:lnTo>
                <a:lnTo>
                  <a:pt x="2104390" y="997585"/>
                </a:lnTo>
                <a:lnTo>
                  <a:pt x="2173605" y="997585"/>
                </a:lnTo>
                <a:lnTo>
                  <a:pt x="2242820" y="997585"/>
                </a:lnTo>
                <a:lnTo>
                  <a:pt x="2312035" y="997585"/>
                </a:lnTo>
                <a:lnTo>
                  <a:pt x="2381250" y="997585"/>
                </a:lnTo>
                <a:lnTo>
                  <a:pt x="2450465" y="997585"/>
                </a:lnTo>
                <a:lnTo>
                  <a:pt x="2519680" y="997585"/>
                </a:lnTo>
                <a:lnTo>
                  <a:pt x="2588260" y="997585"/>
                </a:lnTo>
                <a:lnTo>
                  <a:pt x="2667635" y="997585"/>
                </a:lnTo>
                <a:lnTo>
                  <a:pt x="2736850" y="988060"/>
                </a:lnTo>
                <a:lnTo>
                  <a:pt x="2806065" y="988060"/>
                </a:lnTo>
                <a:lnTo>
                  <a:pt x="2875280" y="977900"/>
                </a:lnTo>
                <a:lnTo>
                  <a:pt x="2944495" y="977900"/>
                </a:lnTo>
                <a:lnTo>
                  <a:pt x="3013075" y="968375"/>
                </a:lnTo>
                <a:lnTo>
                  <a:pt x="3082290" y="968375"/>
                </a:lnTo>
                <a:lnTo>
                  <a:pt x="3151505" y="958215"/>
                </a:lnTo>
                <a:lnTo>
                  <a:pt x="3220720" y="948690"/>
                </a:lnTo>
                <a:lnTo>
                  <a:pt x="3289935" y="938530"/>
                </a:lnTo>
                <a:lnTo>
                  <a:pt x="3359150" y="938530"/>
                </a:lnTo>
                <a:lnTo>
                  <a:pt x="3428365" y="929005"/>
                </a:lnTo>
                <a:lnTo>
                  <a:pt x="3497580" y="918845"/>
                </a:lnTo>
                <a:lnTo>
                  <a:pt x="3566795" y="908685"/>
                </a:lnTo>
                <a:lnTo>
                  <a:pt x="3636010" y="908685"/>
                </a:lnTo>
                <a:lnTo>
                  <a:pt x="3705225" y="908685"/>
                </a:lnTo>
                <a:lnTo>
                  <a:pt x="3774440" y="908685"/>
                </a:lnTo>
                <a:lnTo>
                  <a:pt x="3843020" y="908685"/>
                </a:lnTo>
                <a:lnTo>
                  <a:pt x="3912235" y="908685"/>
                </a:lnTo>
                <a:lnTo>
                  <a:pt x="3981450" y="918845"/>
                </a:lnTo>
                <a:lnTo>
                  <a:pt x="4050665" y="929005"/>
                </a:lnTo>
                <a:lnTo>
                  <a:pt x="4119880" y="938530"/>
                </a:lnTo>
                <a:lnTo>
                  <a:pt x="4189095" y="938530"/>
                </a:lnTo>
                <a:lnTo>
                  <a:pt x="4258310" y="938530"/>
                </a:lnTo>
                <a:lnTo>
                  <a:pt x="4327525" y="938530"/>
                </a:lnTo>
                <a:lnTo>
                  <a:pt x="4396740" y="938530"/>
                </a:lnTo>
                <a:lnTo>
                  <a:pt x="4465955" y="938530"/>
                </a:lnTo>
                <a:lnTo>
                  <a:pt x="4535170" y="918845"/>
                </a:lnTo>
                <a:lnTo>
                  <a:pt x="4604385" y="918845"/>
                </a:lnTo>
                <a:lnTo>
                  <a:pt x="4672965" y="918845"/>
                </a:lnTo>
                <a:lnTo>
                  <a:pt x="4742180" y="918845"/>
                </a:lnTo>
                <a:lnTo>
                  <a:pt x="4811395" y="899160"/>
                </a:lnTo>
                <a:lnTo>
                  <a:pt x="4880610" y="899160"/>
                </a:lnTo>
                <a:lnTo>
                  <a:pt x="4949825" y="889000"/>
                </a:lnTo>
                <a:lnTo>
                  <a:pt x="5019040" y="879475"/>
                </a:lnTo>
                <a:lnTo>
                  <a:pt x="5088255" y="859790"/>
                </a:lnTo>
                <a:lnTo>
                  <a:pt x="5157470" y="849630"/>
                </a:lnTo>
                <a:lnTo>
                  <a:pt x="5226685" y="840105"/>
                </a:lnTo>
                <a:lnTo>
                  <a:pt x="5295900" y="829945"/>
                </a:lnTo>
                <a:lnTo>
                  <a:pt x="5365115" y="819785"/>
                </a:lnTo>
                <a:lnTo>
                  <a:pt x="5433695" y="800100"/>
                </a:lnTo>
                <a:lnTo>
                  <a:pt x="5502910" y="770890"/>
                </a:lnTo>
                <a:lnTo>
                  <a:pt x="5572125" y="741045"/>
                </a:lnTo>
                <a:lnTo>
                  <a:pt x="5631815" y="671830"/>
                </a:lnTo>
                <a:lnTo>
                  <a:pt x="5641340" y="602615"/>
                </a:lnTo>
                <a:lnTo>
                  <a:pt x="5641340" y="533400"/>
                </a:lnTo>
                <a:lnTo>
                  <a:pt x="5601970" y="464185"/>
                </a:lnTo>
                <a:lnTo>
                  <a:pt x="5532755" y="414655"/>
                </a:lnTo>
                <a:lnTo>
                  <a:pt x="5463540" y="355600"/>
                </a:lnTo>
                <a:lnTo>
                  <a:pt x="5394325" y="316230"/>
                </a:lnTo>
                <a:lnTo>
                  <a:pt x="5325110" y="286385"/>
                </a:lnTo>
                <a:lnTo>
                  <a:pt x="5255895" y="266700"/>
                </a:lnTo>
                <a:lnTo>
                  <a:pt x="5187315" y="266700"/>
                </a:lnTo>
                <a:lnTo>
                  <a:pt x="5118100" y="247015"/>
                </a:lnTo>
                <a:lnTo>
                  <a:pt x="5048885" y="236855"/>
                </a:lnTo>
                <a:lnTo>
                  <a:pt x="4979670" y="207645"/>
                </a:lnTo>
                <a:lnTo>
                  <a:pt x="4910455" y="167640"/>
                </a:lnTo>
                <a:lnTo>
                  <a:pt x="4841240" y="128270"/>
                </a:lnTo>
                <a:lnTo>
                  <a:pt x="4752340" y="118745"/>
                </a:lnTo>
                <a:lnTo>
                  <a:pt x="4683125" y="108585"/>
                </a:lnTo>
                <a:lnTo>
                  <a:pt x="4613910" y="108585"/>
                </a:lnTo>
                <a:lnTo>
                  <a:pt x="4544695" y="108585"/>
                </a:lnTo>
                <a:lnTo>
                  <a:pt x="4475480" y="118745"/>
                </a:lnTo>
                <a:lnTo>
                  <a:pt x="4406265" y="128270"/>
                </a:lnTo>
                <a:lnTo>
                  <a:pt x="4337050" y="128270"/>
                </a:lnTo>
                <a:lnTo>
                  <a:pt x="4267835" y="128270"/>
                </a:lnTo>
                <a:lnTo>
                  <a:pt x="4199255" y="99060"/>
                </a:lnTo>
                <a:lnTo>
                  <a:pt x="4130040" y="88900"/>
                </a:lnTo>
                <a:lnTo>
                  <a:pt x="4060825" y="88900"/>
                </a:lnTo>
                <a:lnTo>
                  <a:pt x="3991610" y="108585"/>
                </a:lnTo>
                <a:lnTo>
                  <a:pt x="3922395" y="108585"/>
                </a:lnTo>
                <a:lnTo>
                  <a:pt x="3853180" y="108585"/>
                </a:lnTo>
                <a:lnTo>
                  <a:pt x="3783965" y="108585"/>
                </a:lnTo>
                <a:lnTo>
                  <a:pt x="3714750" y="118745"/>
                </a:lnTo>
                <a:lnTo>
                  <a:pt x="3645535" y="128270"/>
                </a:lnTo>
                <a:lnTo>
                  <a:pt x="3576320" y="128270"/>
                </a:lnTo>
                <a:lnTo>
                  <a:pt x="3507105" y="128270"/>
                </a:lnTo>
                <a:lnTo>
                  <a:pt x="3438525" y="128270"/>
                </a:lnTo>
                <a:lnTo>
                  <a:pt x="3369310" y="128270"/>
                </a:lnTo>
                <a:lnTo>
                  <a:pt x="3300095" y="128270"/>
                </a:lnTo>
                <a:lnTo>
                  <a:pt x="3230880" y="128270"/>
                </a:lnTo>
                <a:lnTo>
                  <a:pt x="3161665" y="128270"/>
                </a:lnTo>
                <a:lnTo>
                  <a:pt x="3092450" y="128270"/>
                </a:lnTo>
                <a:lnTo>
                  <a:pt x="3023235" y="128270"/>
                </a:lnTo>
                <a:lnTo>
                  <a:pt x="2954020" y="128270"/>
                </a:lnTo>
                <a:lnTo>
                  <a:pt x="2884805" y="128270"/>
                </a:lnTo>
                <a:lnTo>
                  <a:pt x="2815590" y="128270"/>
                </a:lnTo>
                <a:lnTo>
                  <a:pt x="2746375" y="128270"/>
                </a:lnTo>
                <a:lnTo>
                  <a:pt x="2677160" y="128270"/>
                </a:lnTo>
                <a:lnTo>
                  <a:pt x="2608580" y="128270"/>
                </a:lnTo>
                <a:lnTo>
                  <a:pt x="2539365" y="118745"/>
                </a:lnTo>
                <a:lnTo>
                  <a:pt x="2470150" y="99060"/>
                </a:lnTo>
                <a:lnTo>
                  <a:pt x="2400935" y="78740"/>
                </a:lnTo>
                <a:lnTo>
                  <a:pt x="2331720" y="69215"/>
                </a:lnTo>
                <a:lnTo>
                  <a:pt x="2262505" y="49530"/>
                </a:lnTo>
                <a:lnTo>
                  <a:pt x="2193290" y="29845"/>
                </a:lnTo>
                <a:lnTo>
                  <a:pt x="2124075" y="19685"/>
                </a:lnTo>
                <a:lnTo>
                  <a:pt x="2054860" y="19685"/>
                </a:lnTo>
                <a:lnTo>
                  <a:pt x="1985645" y="10160"/>
                </a:lnTo>
                <a:lnTo>
                  <a:pt x="1916430" y="0"/>
                </a:lnTo>
                <a:lnTo>
                  <a:pt x="1847850" y="0"/>
                </a:lnTo>
                <a:lnTo>
                  <a:pt x="1778635" y="0"/>
                </a:lnTo>
                <a:lnTo>
                  <a:pt x="1709420" y="39370"/>
                </a:lnTo>
                <a:lnTo>
                  <a:pt x="1640205" y="49530"/>
                </a:lnTo>
                <a:lnTo>
                  <a:pt x="1570990" y="59055"/>
                </a:lnTo>
                <a:lnTo>
                  <a:pt x="1501775" y="59055"/>
                </a:lnTo>
                <a:lnTo>
                  <a:pt x="1432560" y="59055"/>
                </a:lnTo>
                <a:lnTo>
                  <a:pt x="1353820" y="108585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1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35" y="1370965"/>
            <a:ext cx="5523230" cy="48374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 rot="21120000">
            <a:off x="8167370" y="1279525"/>
            <a:ext cx="7423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 b="1">
                <a:solidFill>
                  <a:srgbClr val="F7ADB8"/>
                </a:solidFill>
                <a:latin typeface="方正喵呜体" panose="02010600010101010101" charset="-122"/>
                <a:ea typeface="方正喵呜体" panose="02010600010101010101" charset="-122"/>
              </a:rPr>
              <a:t>学</a:t>
            </a:r>
            <a:endParaRPr lang="zh-CN" altLang="en-US" sz="8800" b="1">
              <a:solidFill>
                <a:srgbClr val="F7ADB8"/>
              </a:solidFill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300000">
            <a:off x="9231630" y="1330325"/>
            <a:ext cx="7423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F7ADB8"/>
                </a:solidFill>
                <a:latin typeface="方正喵呜体" panose="02010600010101010101" charset="-122"/>
                <a:ea typeface="方正喵呜体" panose="02010600010101010101" charset="-122"/>
              </a:rPr>
              <a:t>校</a:t>
            </a:r>
            <a:endParaRPr lang="zh-CN" altLang="en-US" sz="6600" b="1">
              <a:solidFill>
                <a:srgbClr val="F7ADB8"/>
              </a:solidFill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21360000">
            <a:off x="8586470" y="3108960"/>
            <a:ext cx="7423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F38597"/>
                </a:solidFill>
                <a:latin typeface="方正喵呜体" panose="02010600010101010101" charset="-122"/>
                <a:ea typeface="方正喵呜体" panose="02010600010101010101" charset="-122"/>
              </a:rPr>
              <a:t>生</a:t>
            </a:r>
            <a:endParaRPr lang="zh-CN" altLang="en-US" sz="6600" b="1">
              <a:solidFill>
                <a:srgbClr val="F38597"/>
              </a:solidFill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180000">
            <a:off x="9502775" y="2788285"/>
            <a:ext cx="7423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F7ADB8"/>
                </a:solidFill>
                <a:latin typeface="方正喵呜体" panose="02010600010101010101" charset="-122"/>
                <a:ea typeface="方正喵呜体" panose="02010600010101010101" charset="-122"/>
              </a:rPr>
              <a:t>活</a:t>
            </a:r>
            <a:endParaRPr lang="zh-CN" altLang="en-US" sz="6600" b="1">
              <a:solidFill>
                <a:srgbClr val="F7ADB8"/>
              </a:solidFill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64855" y="4239895"/>
            <a:ext cx="2638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>
                <a:latin typeface="义启悠悠夏日体" panose="03000509000000000000" charset="-128"/>
                <a:ea typeface="宋体" panose="02010600030101010101" pitchFamily="2" charset="-122"/>
              </a:rPr>
              <a:t>School Life</a:t>
            </a:r>
            <a:endParaRPr lang="en-US" altLang="zh-CN" sz="2800">
              <a:latin typeface="义启悠悠夏日体" panose="03000509000000000000" charset="-128"/>
              <a:ea typeface="宋体" panose="0201060003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8493125" y="4761865"/>
            <a:ext cx="1943735" cy="18415"/>
          </a:xfrm>
          <a:prstGeom prst="line">
            <a:avLst/>
          </a:prstGeom>
          <a:ln>
            <a:solidFill>
              <a:srgbClr val="F7AD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1 (700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0198735" y="-33655"/>
            <a:ext cx="1047750" cy="1956435"/>
          </a:xfrm>
          <a:prstGeom prst="rect">
            <a:avLst/>
          </a:prstGeom>
        </p:spPr>
      </p:pic>
      <p:pic>
        <p:nvPicPr>
          <p:cNvPr id="26" name="图片 25" descr="1 (235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20000">
            <a:off x="9113520" y="4727575"/>
            <a:ext cx="1474470" cy="1475105"/>
          </a:xfrm>
          <a:prstGeom prst="rect">
            <a:avLst/>
          </a:prstGeom>
        </p:spPr>
      </p:pic>
      <p:pic>
        <p:nvPicPr>
          <p:cNvPr id="27" name="图片 26" descr="1 (235)"/>
          <p:cNvPicPr>
            <a:picLocks noChangeAspect="1"/>
          </p:cNvPicPr>
          <p:nvPr/>
        </p:nvPicPr>
        <p:blipFill>
          <a:blip r:embed="rId5"/>
          <a:srcRect l="-429" t="4166" r="53041" b="40524"/>
          <a:stretch>
            <a:fillRect/>
          </a:stretch>
        </p:blipFill>
        <p:spPr>
          <a:xfrm rot="1560000">
            <a:off x="400050" y="318770"/>
            <a:ext cx="1474470" cy="14751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21360000">
            <a:off x="8509635" y="2508885"/>
            <a:ext cx="122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shēng 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617075" y="2329180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huó 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 rot="21180000">
            <a:off x="8065135" y="913130"/>
            <a:ext cx="1092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</a:t>
            </a:r>
            <a:r>
              <a:rPr lang="zh-CN" altLang="en-US" sz="2800"/>
              <a:t>xué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 rot="300000">
            <a:off x="9345930" y="939165"/>
            <a:ext cx="906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xiào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445135" y="6036945"/>
            <a:ext cx="2258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LI XIN YU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后 来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hòu       lái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5458460" y="4175125"/>
            <a:ext cx="1482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later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5812790" y="-18415"/>
            <a:ext cx="6408047" cy="6876051"/>
          </a:xfrm>
          <a:prstGeom prst="rect">
            <a:avLst/>
          </a:prstGeom>
          <a:solidFill>
            <a:srgbClr val="F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6030595" y="-18415"/>
            <a:ext cx="0" cy="692277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39105" y="-18415"/>
            <a:ext cx="0" cy="6922770"/>
          </a:xfrm>
          <a:prstGeom prst="line">
            <a:avLst/>
          </a:prstGeom>
          <a:ln w="25400">
            <a:solidFill>
              <a:srgbClr val="F7AD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图片4"/>
          <p:cNvPicPr>
            <a:picLocks noChangeAspect="1"/>
          </p:cNvPicPr>
          <p:nvPr/>
        </p:nvPicPr>
        <p:blipFill>
          <a:blip r:embed="rId1"/>
          <a:srcRect b="11403"/>
          <a:stretch>
            <a:fillRect/>
          </a:stretch>
        </p:blipFill>
        <p:spPr>
          <a:xfrm>
            <a:off x="539750" y="1024255"/>
            <a:ext cx="4348480" cy="53727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286500" y="389890"/>
            <a:ext cx="391541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l"/>
            <a:r>
              <a:rPr lang="zh-CN" altLang="en-US" sz="4400">
                <a:sym typeface="+mn-ea"/>
              </a:rPr>
              <a:t>后来</a:t>
            </a:r>
            <a:r>
              <a:rPr lang="en-US" altLang="zh-CN" sz="4400">
                <a:sym typeface="+mn-ea"/>
              </a:rPr>
              <a:t>(hòu lái)</a:t>
            </a:r>
            <a:endParaRPr lang="zh-CN" altLang="en-US" sz="4400">
              <a:solidFill>
                <a:schemeClr val="bg1"/>
              </a:solidFill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pic>
        <p:nvPicPr>
          <p:cNvPr id="20" name="图片 19" descr="492a5247668248cb5ce8032d093facfa"/>
          <p:cNvPicPr>
            <a:picLocks noChangeAspect="1"/>
          </p:cNvPicPr>
          <p:nvPr/>
        </p:nvPicPr>
        <p:blipFill>
          <a:blip r:embed="rId2"/>
          <a:srcRect l="26359" t="26609" r="38547" b="33531"/>
          <a:stretch>
            <a:fillRect/>
          </a:stretch>
        </p:blipFill>
        <p:spPr>
          <a:xfrm>
            <a:off x="10142855" y="1292225"/>
            <a:ext cx="544195" cy="618490"/>
          </a:xfrm>
          <a:prstGeom prst="rect">
            <a:avLst/>
          </a:prstGeom>
        </p:spPr>
      </p:pic>
      <p:pic>
        <p:nvPicPr>
          <p:cNvPr id="21" name="图片 20" descr="492a5247668248cb5ce8032d093facfa"/>
          <p:cNvPicPr>
            <a:picLocks noChangeAspect="1"/>
          </p:cNvPicPr>
          <p:nvPr/>
        </p:nvPicPr>
        <p:blipFill>
          <a:blip r:embed="rId2"/>
          <a:srcRect l="26359" t="26609" r="38547" b="33531"/>
          <a:stretch>
            <a:fillRect/>
          </a:stretch>
        </p:blipFill>
        <p:spPr>
          <a:xfrm>
            <a:off x="3004185" y="606425"/>
            <a:ext cx="544195" cy="618490"/>
          </a:xfrm>
          <a:prstGeom prst="rect">
            <a:avLst/>
          </a:prstGeom>
        </p:spPr>
      </p:pic>
      <p:pic>
        <p:nvPicPr>
          <p:cNvPr id="22" name="图片 21" descr="492a5247668248cb5ce8032d093facfa"/>
          <p:cNvPicPr>
            <a:picLocks noChangeAspect="1"/>
          </p:cNvPicPr>
          <p:nvPr/>
        </p:nvPicPr>
        <p:blipFill>
          <a:blip r:embed="rId2"/>
          <a:srcRect l="26359" t="26609" r="38547" b="33531"/>
          <a:stretch>
            <a:fillRect/>
          </a:stretch>
        </p:blipFill>
        <p:spPr>
          <a:xfrm>
            <a:off x="422275" y="1840230"/>
            <a:ext cx="544195" cy="6184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62395" y="2044065"/>
            <a:ext cx="510857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ym typeface="+mn-ea"/>
              </a:rPr>
              <a:t>后来</a:t>
            </a:r>
            <a:r>
              <a:rPr lang="en-US" altLang="zh-CN" sz="4000">
                <a:sym typeface="+mn-ea"/>
              </a:rPr>
              <a:t>(hòu lái) is usually translated as “later,” but it pertains only to an action or situation in the past.</a:t>
            </a:r>
            <a:endParaRPr lang="en-US" altLang="zh-CN" sz="4000">
              <a:sym typeface="+mn-ea"/>
            </a:endParaRPr>
          </a:p>
          <a:p>
            <a:endParaRPr lang="zh-CN" altLang="en-US" sz="4000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451350" y="2644775"/>
            <a:ext cx="44303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音乐会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yīn     yuè    huì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5271135" y="4213225"/>
            <a:ext cx="2158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concert</a:t>
            </a:r>
            <a:endParaRPr lang="en-US" altLang="zh-CN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565" y="4326255"/>
            <a:ext cx="3881120" cy="1617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希 望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xī       wàng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4794885" y="4175125"/>
            <a:ext cx="3702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to hope; hope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会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93903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/>
              <a:t>  huì   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4194175" y="4194810"/>
            <a:ext cx="4321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can; know how to</a:t>
            </a:r>
            <a:endParaRPr lang="zh-CN" altLang="en-US" sz="360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能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93903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/>
              <a:t> néng   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4194175" y="4194810"/>
            <a:ext cx="4321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can; to be able to</a:t>
            </a:r>
            <a:endParaRPr lang="zh-CN" altLang="en-US" sz="360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能</a:t>
            </a:r>
            <a:r>
              <a:rPr lang="en-US" altLang="zh-CN" sz="2800"/>
              <a:t>(néng) and </a:t>
            </a:r>
            <a:r>
              <a:rPr lang="zh-CN" altLang="en-US" sz="2800"/>
              <a:t>会</a:t>
            </a:r>
            <a:r>
              <a:rPr lang="en-US" altLang="zh-CN" sz="2800"/>
              <a:t>(huì) Compared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205105" y="1421765"/>
            <a:ext cx="1203896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Both </a:t>
            </a:r>
            <a:r>
              <a:rPr lang="zh-CN" altLang="en-US" sz="2800">
                <a:sym typeface="+mn-ea"/>
              </a:rPr>
              <a:t>能</a:t>
            </a:r>
            <a:r>
              <a:rPr lang="en-US" altLang="zh-CN" sz="2800">
                <a:sym typeface="+mn-ea"/>
              </a:rPr>
              <a:t>(néng) and </a:t>
            </a:r>
            <a:r>
              <a:rPr lang="zh-CN" altLang="en-US" sz="2800">
                <a:sym typeface="+mn-ea"/>
              </a:rPr>
              <a:t>会</a:t>
            </a:r>
            <a:r>
              <a:rPr lang="en-US" altLang="zh-CN" sz="2800">
                <a:sym typeface="+mn-ea"/>
              </a:rPr>
              <a:t>(huì) have several meanings. The basic meaning of </a:t>
            </a:r>
            <a:r>
              <a:rPr lang="zh-CN" altLang="en-US" sz="2800">
                <a:sym typeface="+mn-ea"/>
              </a:rPr>
              <a:t>能</a:t>
            </a:r>
            <a:r>
              <a:rPr lang="en-US" altLang="zh-CN" sz="2800">
                <a:sym typeface="+mn-ea"/>
              </a:rPr>
              <a:t>(</a:t>
            </a:r>
            <a:r>
              <a:rPr lang="en-US" altLang="zh-CN" sz="2800">
                <a:sym typeface="+mn-ea"/>
              </a:rPr>
              <a:t>néng</a:t>
            </a:r>
            <a:r>
              <a:rPr lang="en-US" altLang="zh-CN" sz="2800">
                <a:sym typeface="+mn-ea"/>
              </a:rPr>
              <a:t>) is “to be capable of (the action named by the following verb).” It can also be an indication of whether one`s own abilities or circumstances allow the execution of an action. Additional meanings will be introduced in later lessons.</a:t>
            </a:r>
            <a:r>
              <a:rPr lang="en-US" altLang="zh-CN" sz="2800"/>
              <a:t> 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233045" y="4081145"/>
            <a:ext cx="117265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、我能喝十杯咖啡。</a:t>
            </a:r>
            <a:endParaRPr lang="zh-CN" altLang="en-US" sz="3200"/>
          </a:p>
          <a:p>
            <a:r>
              <a:rPr lang="zh-CN" altLang="en-US" sz="3200"/>
              <a:t>      wǒ néng hē shí bēi kā fēi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   I can drink ten cups of coffee.</a:t>
            </a:r>
            <a:r>
              <a:rPr lang="zh-CN" altLang="en-US" sz="3200"/>
              <a:t> 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能</a:t>
            </a:r>
            <a:r>
              <a:rPr lang="en-US" altLang="zh-CN" sz="2800"/>
              <a:t>(néng) and </a:t>
            </a:r>
            <a:r>
              <a:rPr lang="zh-CN" altLang="en-US" sz="2800"/>
              <a:t>会</a:t>
            </a:r>
            <a:r>
              <a:rPr lang="en-US" altLang="zh-CN" sz="2800"/>
              <a:t>(huì) Compared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153670" y="2242185"/>
            <a:ext cx="1172654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2</a:t>
            </a:r>
            <a:r>
              <a:rPr lang="zh-CN" altLang="en-US" sz="3200"/>
              <a:t>、今天下午我要开会，不能去听音乐会。</a:t>
            </a:r>
            <a:endParaRPr lang="zh-CN" altLang="en-US" sz="3200"/>
          </a:p>
          <a:p>
            <a:r>
              <a:rPr lang="en-US" altLang="zh-CN" sz="3200"/>
              <a:t>      jīn tiān xià wǔ wǒ yào kāi huì ，bù néng qù tīng yīn yuè huì.</a:t>
            </a:r>
            <a:endParaRPr lang="en-US" altLang="zh-CN" sz="3200"/>
          </a:p>
          <a:p>
            <a:r>
              <a:rPr lang="zh-CN" altLang="en-US" sz="3200"/>
              <a:t>      </a:t>
            </a:r>
            <a:r>
              <a:rPr lang="en-US" altLang="zh-CN" sz="3200"/>
              <a:t>I have a meeting this afternoon. I cannot go to the concert.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3</a:t>
            </a:r>
            <a:r>
              <a:rPr lang="zh-CN" altLang="en-US" sz="3200"/>
              <a:t>、我们不能在图书馆聊天儿。</a:t>
            </a:r>
            <a:endParaRPr lang="zh-CN" altLang="en-US" sz="3200"/>
          </a:p>
          <a:p>
            <a:r>
              <a:rPr lang="zh-CN" altLang="en-US" sz="3200"/>
              <a:t>      wǒ men bù néng zài tú shū guǎn liáo tiānr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   We cannot chat in the library.</a:t>
            </a:r>
            <a:endParaRPr lang="en-US" altLang="zh-CN" sz="3200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能</a:t>
            </a:r>
            <a:r>
              <a:rPr lang="en-US" altLang="zh-CN" sz="2800"/>
              <a:t>(néng) and </a:t>
            </a:r>
            <a:r>
              <a:rPr lang="zh-CN" altLang="en-US" sz="2800"/>
              <a:t>会</a:t>
            </a:r>
            <a:r>
              <a:rPr lang="en-US" altLang="zh-CN" sz="2800"/>
              <a:t>(huì) Compared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153670" y="2578735"/>
            <a:ext cx="1172654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4</a:t>
            </a:r>
            <a:r>
              <a:rPr lang="zh-CN" altLang="en-US" sz="3200"/>
              <a:t>、李友会说中文。</a:t>
            </a:r>
            <a:endParaRPr lang="zh-CN" altLang="en-US" sz="3200"/>
          </a:p>
          <a:p>
            <a:r>
              <a:rPr lang="en-US" altLang="zh-CN" sz="3200"/>
              <a:t>      lǐ yǒu huì shuō zhōng wén. </a:t>
            </a:r>
            <a:endParaRPr lang="en-US" altLang="zh-CN" sz="3200"/>
          </a:p>
          <a:p>
            <a:r>
              <a:rPr lang="zh-CN" altLang="en-US" sz="3200"/>
              <a:t>      </a:t>
            </a:r>
            <a:r>
              <a:rPr lang="en-US" altLang="zh-CN" sz="3200"/>
              <a:t>Li You can speak Chinese.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5</a:t>
            </a:r>
            <a:r>
              <a:rPr lang="zh-CN" altLang="en-US" sz="3200"/>
              <a:t>、小白会唱很多美国歌。</a:t>
            </a:r>
            <a:endParaRPr lang="zh-CN" altLang="en-US" sz="3200"/>
          </a:p>
          <a:p>
            <a:r>
              <a:rPr lang="zh-CN" altLang="en-US" sz="3200"/>
              <a:t>      xiǎo bái huì chàng hěn duō měi guó gē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   Little Bai can sing many American songs.</a:t>
            </a:r>
            <a:endParaRPr lang="en-US" altLang="zh-CN" sz="3200"/>
          </a:p>
          <a:p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278765" y="1239520"/>
            <a:ext cx="117633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会</a:t>
            </a:r>
            <a:r>
              <a:rPr lang="en-US" altLang="zh-CN" sz="3200">
                <a:sym typeface="+mn-ea"/>
              </a:rPr>
              <a:t>(huì), as used in this lesson, means having the skill to do something through learning or instruction.</a:t>
            </a:r>
            <a:endParaRPr lang="zh-CN" altLang="en-US" sz="32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能</a:t>
            </a:r>
            <a:r>
              <a:rPr lang="en-US" altLang="zh-CN" sz="2800"/>
              <a:t>(néng) and </a:t>
            </a:r>
            <a:r>
              <a:rPr lang="zh-CN" altLang="en-US" sz="2800"/>
              <a:t>会</a:t>
            </a:r>
            <a:r>
              <a:rPr lang="en-US" altLang="zh-CN" sz="2800"/>
              <a:t>(huì) Compared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154305" y="2708275"/>
            <a:ext cx="1172654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/>
          </a:p>
          <a:p>
            <a:r>
              <a:rPr lang="en-US" altLang="zh-CN" sz="3200"/>
              <a:t>6</a:t>
            </a:r>
            <a:r>
              <a:rPr lang="zh-CN" altLang="en-US" sz="3200"/>
              <a:t>、我不会上网，请你教我。</a:t>
            </a:r>
            <a:endParaRPr lang="zh-CN" altLang="en-US" sz="3200"/>
          </a:p>
          <a:p>
            <a:r>
              <a:rPr lang="zh-CN" altLang="en-US" sz="3200"/>
              <a:t>      wǒ bù huì shàng wǎng ，qǐng nǐ jiāo wǒ</a:t>
            </a:r>
            <a:r>
              <a:rPr lang="en-US" altLang="zh-CN" sz="3200"/>
              <a:t>.</a:t>
            </a:r>
            <a:endParaRPr lang="zh-CN" altLang="en-US" sz="3200"/>
          </a:p>
          <a:p>
            <a:r>
              <a:rPr lang="en-US" altLang="zh-CN" sz="3200"/>
              <a:t>      I don`t know how to use the Internet. Please teach me how.</a:t>
            </a:r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278765" y="1239520"/>
            <a:ext cx="117633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会</a:t>
            </a:r>
            <a:r>
              <a:rPr lang="en-US" altLang="zh-CN" sz="3200">
                <a:sym typeface="+mn-ea"/>
              </a:rPr>
              <a:t>(huì), as used in this lesson, means having the skill to do something through learning or instruction.</a:t>
            </a:r>
            <a:endParaRPr lang="en-US" altLang="zh-CN" sz="32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封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93903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/>
              <a:t> fēng  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3178175" y="4203700"/>
            <a:ext cx="6544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(measure word for letters)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用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93903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/>
              <a:t> yòng   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5017770" y="4157345"/>
            <a:ext cx="2101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 to use</a:t>
            </a:r>
            <a:endParaRPr lang="zh-CN" altLang="en-US" sz="360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笑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93903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/>
              <a:t> xiào   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2835910" y="4157345"/>
            <a:ext cx="7179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 to laugh at; to laugh; to smile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025" y="1076960"/>
            <a:ext cx="2382520" cy="24142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哭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93903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/>
              <a:t>  kū    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2835910" y="4157345"/>
            <a:ext cx="7179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                  to cry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140" y="1723390"/>
            <a:ext cx="2380615" cy="24339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祝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5009515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/>
              <a:t> zhù   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2835910" y="4157345"/>
            <a:ext cx="7179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             to wish(well)</a:t>
            </a:r>
            <a:endParaRPr lang="zh-CN" altLang="en-US" sz="360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除了</a:t>
            </a:r>
            <a:r>
              <a:rPr lang="en-US" altLang="zh-CN" sz="2800"/>
              <a:t>...</a:t>
            </a:r>
            <a:r>
              <a:rPr lang="zh-CN" altLang="en-US" sz="2800"/>
              <a:t>以外，还</a:t>
            </a:r>
            <a:r>
              <a:rPr lang="en-US" altLang="zh-CN" sz="2800"/>
              <a:t>...</a:t>
            </a:r>
            <a:r>
              <a:rPr lang="zh-CN" altLang="en-US" sz="2800"/>
              <a:t>（chú le ...yǐ wài ，hái ...</a:t>
            </a:r>
            <a:r>
              <a:rPr lang="en-US" altLang="zh-CN" sz="2800"/>
              <a:t>in addition to...,also...)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205105" y="1421765"/>
            <a:ext cx="1203896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我除了学中文以外，还学专业课。</a:t>
            </a:r>
            <a:endParaRPr lang="zh-CN" altLang="en-US" sz="2800"/>
          </a:p>
          <a:p>
            <a:r>
              <a:rPr lang="zh-CN" altLang="en-US" sz="2800"/>
              <a:t>   wǒ chú le xué zhōng wén yǐ wài ，hái xué zhuān yè kè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Besides Chinese, I also take courses in my major.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2.</a:t>
            </a:r>
            <a:r>
              <a:rPr lang="zh-CN" altLang="en-US" sz="2800"/>
              <a:t>上个周末我们除了看电影以外，还听音乐了。</a:t>
            </a:r>
            <a:endParaRPr lang="zh-CN" altLang="en-US" sz="2800"/>
          </a:p>
          <a:p>
            <a:r>
              <a:rPr lang="zh-CN" altLang="en-US" sz="2800"/>
              <a:t>shàng g</a:t>
            </a:r>
            <a:r>
              <a:rPr lang="en-US" altLang="zh-CN" sz="2800"/>
              <a:t>e</a:t>
            </a:r>
            <a:r>
              <a:rPr lang="zh-CN" altLang="en-US" sz="2800"/>
              <a:t> zhōu mò wǒ men chú le kàn diàn yǐng yǐ wài，hái tīng yīn </a:t>
            </a:r>
            <a:r>
              <a:rPr lang="en-US" altLang="zh-CN" sz="2800"/>
              <a:t>yu</a:t>
            </a:r>
            <a:r>
              <a:rPr lang="zh-CN" altLang="en-US" sz="2800"/>
              <a:t>è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Last weekend, besides seeing a movie, we also listened to music.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3.</a:t>
            </a:r>
            <a:r>
              <a:rPr lang="zh-CN" altLang="en-US" sz="2800"/>
              <a:t>他除了喜欢听音乐以外，还喜欢打球。</a:t>
            </a:r>
            <a:endParaRPr lang="zh-CN" altLang="en-US" sz="2800"/>
          </a:p>
          <a:p>
            <a:r>
              <a:rPr lang="zh-CN" altLang="en-US" sz="2800"/>
              <a:t>   tā chú le xǐ hu</a:t>
            </a:r>
            <a:r>
              <a:rPr lang="en-US" altLang="zh-CN" sz="2800"/>
              <a:t>a</a:t>
            </a:r>
            <a:r>
              <a:rPr lang="zh-CN" altLang="en-US" sz="2800"/>
              <a:t>n tīng yīn </a:t>
            </a:r>
            <a:r>
              <a:rPr lang="en-US" altLang="zh-CN" sz="2800"/>
              <a:t>yu</a:t>
            </a:r>
            <a:r>
              <a:rPr lang="zh-CN" altLang="en-US" sz="2800"/>
              <a:t>è yǐ wài ，hái xǐ hu</a:t>
            </a:r>
            <a:r>
              <a:rPr lang="en-US" altLang="zh-CN" sz="2800"/>
              <a:t>a</a:t>
            </a:r>
            <a:r>
              <a:rPr lang="zh-CN" altLang="en-US" sz="2800"/>
              <a:t>n dǎ qiú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In addition to listening to music, he also likes to play ball.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除了</a:t>
            </a:r>
            <a:r>
              <a:rPr lang="en-US" altLang="zh-CN" sz="2800"/>
              <a:t>...</a:t>
            </a:r>
            <a:r>
              <a:rPr lang="zh-CN" altLang="en-US" sz="2800"/>
              <a:t>以外，还</a:t>
            </a:r>
            <a:r>
              <a:rPr lang="en-US" altLang="zh-CN" sz="2800"/>
              <a:t>...</a:t>
            </a:r>
            <a:r>
              <a:rPr lang="zh-CN" altLang="en-US" sz="2800"/>
              <a:t>（chú le ...yǐ wài ，hái ...</a:t>
            </a:r>
            <a:r>
              <a:rPr lang="en-US" altLang="zh-CN" sz="2800"/>
              <a:t>in addition to...,also...)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76835" y="1384935"/>
            <a:ext cx="120389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activities in each of the three sentences above are performed by the same subject. But if activities are done by different subjects, the adverb </a:t>
            </a:r>
            <a:r>
              <a:rPr lang="zh-CN" altLang="en-US" sz="2800"/>
              <a:t>也 </a:t>
            </a:r>
            <a:r>
              <a:rPr lang="en-US" altLang="zh-CN" sz="2800"/>
              <a:t>has to be used.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76835" y="3413760"/>
            <a:ext cx="12290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4.</a:t>
            </a:r>
            <a:r>
              <a:rPr lang="zh-CN" altLang="en-US" sz="3200"/>
              <a:t>除了小王以外，小李也喜欢唱歌、跳舞。</a:t>
            </a:r>
            <a:endParaRPr lang="zh-CN" altLang="en-US" sz="3200"/>
          </a:p>
          <a:p>
            <a:r>
              <a:rPr lang="zh-CN" altLang="en-US" sz="3200"/>
              <a:t>   chú le xiǎo wáng yǐ wài ，xiǎo lǐ yě xǐ hu</a:t>
            </a:r>
            <a:r>
              <a:rPr lang="en-US" altLang="zh-CN" sz="3200"/>
              <a:t>a</a:t>
            </a:r>
            <a:r>
              <a:rPr lang="zh-CN" altLang="en-US" sz="3200"/>
              <a:t>n chàng gē</a:t>
            </a:r>
            <a:r>
              <a:rPr lang="en-US" altLang="zh-CN" sz="3200"/>
              <a:t>,</a:t>
            </a:r>
            <a:r>
              <a:rPr lang="zh-CN" altLang="en-US" sz="3200"/>
              <a:t>tiào wǔ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In addition to Little Wang, Little Li also likes singing and dancing.</a:t>
            </a:r>
            <a:endParaRPr lang="en-US" altLang="zh-CN" sz="3200"/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就</a:t>
            </a:r>
            <a:r>
              <a:rPr lang="en-US" altLang="zh-CN" sz="2800"/>
              <a:t>(jiù)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102870" y="4318635"/>
            <a:ext cx="117265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１</a:t>
            </a:r>
            <a:r>
              <a:rPr lang="en-US" altLang="zh-CN" sz="2800"/>
              <a:t>.</a:t>
            </a:r>
            <a:r>
              <a:rPr lang="zh-CN" altLang="en-US" sz="2800"/>
              <a:t>（因为）小高喜欢吃中国菜，（所以）我们就吃中国菜。</a:t>
            </a:r>
            <a:endParaRPr lang="zh-CN" altLang="en-US" sz="2800"/>
          </a:p>
          <a:p>
            <a:pPr algn="l"/>
            <a:r>
              <a:rPr lang="zh-CN" altLang="en-US" sz="2800"/>
              <a:t>　（yīn wèi）xiǎo gāo xǐ hu</a:t>
            </a:r>
            <a:r>
              <a:rPr lang="en-US" altLang="zh-CN" sz="2800"/>
              <a:t>a</a:t>
            </a:r>
            <a:r>
              <a:rPr lang="zh-CN" altLang="en-US" sz="2800"/>
              <a:t>n chī zhōng guó cài ，（suǒ yǐ ）wǒ men jiù  </a:t>
            </a:r>
            <a:endParaRPr lang="zh-CN" altLang="en-US" sz="2800"/>
          </a:p>
          <a:p>
            <a:pPr algn="l"/>
            <a:r>
              <a:rPr lang="zh-CN" altLang="en-US" sz="2800"/>
              <a:t>      chī zhōng guó cài．</a:t>
            </a:r>
            <a:endParaRPr lang="zh-CN" altLang="en-US" sz="2800"/>
          </a:p>
          <a:p>
            <a:pPr algn="l"/>
            <a:r>
              <a:rPr lang="zh-CN" altLang="en-US" sz="2800"/>
              <a:t>      </a:t>
            </a:r>
            <a:r>
              <a:rPr lang="en-US" altLang="zh-CN" sz="2800"/>
              <a:t>Little Gao preferred Chinese food, so we went for Chinese food.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278765" y="1239520"/>
            <a:ext cx="117633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The adverb </a:t>
            </a:r>
            <a:r>
              <a:rPr lang="zh-CN" altLang="en-US" sz="2800">
                <a:sym typeface="+mn-ea"/>
              </a:rPr>
              <a:t>就</a:t>
            </a:r>
            <a:r>
              <a:rPr lang="en-US" altLang="zh-CN" sz="2800">
                <a:sym typeface="+mn-ea"/>
              </a:rPr>
              <a:t>(jiù) can heighten the close relationship between two actions or situations. In this usage, the action or situation indicated by the verb or adjective that follows </a:t>
            </a:r>
            <a:r>
              <a:rPr lang="zh-CN" altLang="en-US" sz="2800">
                <a:sym typeface="+mn-ea"/>
              </a:rPr>
              <a:t>就</a:t>
            </a:r>
            <a:r>
              <a:rPr lang="en-US" altLang="zh-CN" sz="2800">
                <a:sym typeface="+mn-ea"/>
              </a:rPr>
              <a:t>(jiù) is usually contingent upon the action or situation denoted by the verb or adjective in a preceding clause. The ralationship is often causal, as seen in (1) and (2), or conditional, as(3) and(</a:t>
            </a:r>
            <a:r>
              <a:rPr lang="zh-CN" altLang="en-US" sz="2800">
                <a:sym typeface="+mn-ea"/>
              </a:rPr>
              <a:t>４</a:t>
            </a:r>
            <a:r>
              <a:rPr lang="en-US" altLang="zh-CN" sz="2800">
                <a:sym typeface="+mn-ea"/>
              </a:rPr>
              <a:t>)</a:t>
            </a:r>
            <a:r>
              <a:rPr lang="en-US" altLang="zh-CN" sz="2800">
                <a:sym typeface="+mn-ea"/>
              </a:rPr>
              <a:t> </a:t>
            </a:r>
            <a:endParaRPr lang="en-US" altLang="zh-CN" sz="28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就</a:t>
            </a:r>
            <a:r>
              <a:rPr lang="en-US" altLang="zh-CN" sz="2800"/>
              <a:t>(jiù)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153670" y="1792605"/>
            <a:ext cx="1172654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2.</a:t>
            </a:r>
            <a:r>
              <a:rPr lang="zh-CN" altLang="en-US" sz="3200"/>
              <a:t>（因为</a:t>
            </a:r>
            <a:r>
              <a:rPr lang="en-US" altLang="zh-CN" sz="3200"/>
              <a:t>)</a:t>
            </a:r>
            <a:r>
              <a:rPr lang="zh-CN" altLang="en-US" sz="3200"/>
              <a:t>，小王的专业是电脑，（所以）我就请他教我怎么上网。</a:t>
            </a:r>
            <a:endParaRPr lang="zh-CN" altLang="en-US" sz="3200"/>
          </a:p>
          <a:p>
            <a:pPr algn="l"/>
            <a:r>
              <a:rPr lang="zh-CN" altLang="en-US" sz="3200"/>
              <a:t>　</a:t>
            </a:r>
            <a:endParaRPr lang="zh-CN" altLang="en-US" sz="3200"/>
          </a:p>
          <a:p>
            <a:pPr algn="l"/>
            <a:r>
              <a:rPr lang="en-US" altLang="zh-CN" sz="3200"/>
              <a:t>(</a:t>
            </a:r>
            <a:r>
              <a:rPr lang="zh-CN" altLang="en-US" sz="3200"/>
              <a:t>yīn wèi</a:t>
            </a:r>
            <a:r>
              <a:rPr lang="en-US" altLang="zh-CN" sz="3200"/>
              <a:t>) </a:t>
            </a:r>
            <a:r>
              <a:rPr lang="zh-CN" altLang="en-US" sz="3200"/>
              <a:t>xiǎo wáng de zhuān yè shì diàn nǎo</a:t>
            </a:r>
            <a:r>
              <a:rPr lang="en-US" altLang="zh-CN" sz="3200"/>
              <a:t>,</a:t>
            </a:r>
            <a:r>
              <a:rPr lang="zh-CN" altLang="en-US" sz="3200"/>
              <a:t>（suǒ yǐ ）wǒ jiù qǐng tā jiāo wǒ zěn me shàng wǎng</a:t>
            </a:r>
            <a:r>
              <a:rPr lang="en-US" altLang="zh-CN" sz="3200"/>
              <a:t>.</a:t>
            </a:r>
            <a:endParaRPr lang="zh-CN" altLang="en-US" sz="3200"/>
          </a:p>
          <a:p>
            <a:pPr algn="l"/>
            <a:r>
              <a:rPr lang="zh-CN" altLang="en-US" sz="3200"/>
              <a:t>      </a:t>
            </a:r>
            <a:endParaRPr lang="zh-CN" altLang="en-US" sz="3200"/>
          </a:p>
          <a:p>
            <a:pPr algn="l"/>
            <a:r>
              <a:rPr lang="en-US" altLang="zh-CN" sz="3200"/>
              <a:t>Little Wang`s major is computer science, so I asked him to teach me how to use the Internet.</a:t>
            </a:r>
            <a:endParaRPr lang="en-US" altLang="zh-CN" sz="3200"/>
          </a:p>
        </p:txBody>
      </p:sp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77165" y="40005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就</a:t>
            </a:r>
            <a:r>
              <a:rPr lang="en-US" altLang="zh-CN" sz="2800"/>
              <a:t>(jiù)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102870" y="1798320"/>
            <a:ext cx="1209167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3.</a:t>
            </a:r>
            <a:r>
              <a:rPr lang="zh-CN" altLang="en-US" sz="3200"/>
              <a:t>要是同学帮我复习，我考试就考得很好。　</a:t>
            </a:r>
            <a:endParaRPr lang="zh-CN" altLang="en-US" sz="3200"/>
          </a:p>
          <a:p>
            <a:pPr algn="l"/>
            <a:r>
              <a:rPr lang="zh-CN" altLang="en-US" sz="3200"/>
              <a:t>yào sh</a:t>
            </a:r>
            <a:r>
              <a:rPr lang="en-US" altLang="zh-CN" sz="3200"/>
              <a:t>i</a:t>
            </a:r>
            <a:r>
              <a:rPr lang="zh-CN" altLang="en-US" sz="3200"/>
              <a:t> tóng xué bāng wǒ fù xí ，wǒ kǎo shì jiù kǎo d</a:t>
            </a:r>
            <a:r>
              <a:rPr lang="en-US" altLang="zh-CN" sz="3200"/>
              <a:t>e</a:t>
            </a:r>
            <a:r>
              <a:rPr lang="zh-CN" altLang="en-US" sz="3200"/>
              <a:t> hěn hǎo</a:t>
            </a:r>
            <a:r>
              <a:rPr lang="en-US" altLang="zh-CN" sz="3200"/>
              <a:t>.</a:t>
            </a:r>
            <a:r>
              <a:rPr lang="zh-CN" altLang="en-US" sz="3200"/>
              <a:t>       </a:t>
            </a:r>
            <a:endParaRPr lang="zh-CN" altLang="en-US" sz="3200"/>
          </a:p>
          <a:p>
            <a:pPr algn="l"/>
            <a:r>
              <a:rPr lang="en-US" altLang="zh-CN" sz="3200"/>
              <a:t>If my classmates help me review, I will do well on my test.</a:t>
            </a:r>
            <a:endParaRPr lang="en-US" altLang="zh-CN" sz="3200"/>
          </a:p>
          <a:p>
            <a:pPr algn="l"/>
            <a:endParaRPr lang="en-US" altLang="zh-CN" sz="3200"/>
          </a:p>
          <a:p>
            <a:pPr algn="l"/>
            <a:r>
              <a:rPr lang="en-US" altLang="zh-CN" sz="3200"/>
              <a:t>4.</a:t>
            </a:r>
            <a:r>
              <a:rPr lang="zh-CN" altLang="en-US" sz="3200"/>
              <a:t>要是你不能来，我就去你那儿。</a:t>
            </a:r>
            <a:endParaRPr lang="zh-CN" altLang="en-US" sz="3200"/>
          </a:p>
          <a:p>
            <a:pPr algn="l"/>
            <a:r>
              <a:rPr lang="zh-CN" altLang="en-US" sz="3200"/>
              <a:t>   yào sh</a:t>
            </a:r>
            <a:r>
              <a:rPr lang="en-US" altLang="zh-CN" sz="3200"/>
              <a:t>i</a:t>
            </a:r>
            <a:r>
              <a:rPr lang="zh-CN" altLang="en-US" sz="3200"/>
              <a:t> nǐ bù néng lái ，wǒ jiù qù nǐ nàr</a:t>
            </a:r>
            <a:r>
              <a:rPr lang="en-US" altLang="zh-CN" sz="3200"/>
              <a:t>.</a:t>
            </a:r>
            <a:endParaRPr lang="en-US" altLang="zh-CN" sz="3200"/>
          </a:p>
          <a:p>
            <a:pPr algn="l"/>
            <a:r>
              <a:rPr lang="en-US" altLang="zh-CN" sz="3200"/>
              <a:t>   If you can`t come over, I will go to your place.</a:t>
            </a:r>
            <a:endParaRPr lang="en-US" altLang="zh-CN" sz="3200"/>
          </a:p>
          <a:p>
            <a:pPr algn="l"/>
            <a:endParaRPr lang="en-US" altLang="zh-CN" sz="2800"/>
          </a:p>
          <a:p>
            <a:pPr algn="l"/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77165" y="40005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就</a:t>
            </a:r>
            <a:r>
              <a:rPr lang="en-US" altLang="zh-CN" sz="2800"/>
              <a:t>(jiù)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488950" y="1317625"/>
            <a:ext cx="11213465" cy="4461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en-US" altLang="zh-CN" sz="2800"/>
          </a:p>
          <a:p>
            <a:pPr algn="l"/>
            <a:r>
              <a:rPr lang="en-US" altLang="zh-CN" sz="3200"/>
              <a:t>5.</a:t>
            </a:r>
            <a:r>
              <a:rPr lang="zh-CN" altLang="en-US" sz="3200"/>
              <a:t>写汉字，开始觉得难，常常练习，就觉得容易。</a:t>
            </a:r>
            <a:endParaRPr lang="zh-CN" altLang="en-US" sz="3200"/>
          </a:p>
          <a:p>
            <a:pPr algn="l"/>
            <a:r>
              <a:rPr lang="zh-CN" altLang="en-US" sz="3200"/>
              <a:t>   </a:t>
            </a:r>
            <a:endParaRPr lang="zh-CN" altLang="en-US" sz="3200"/>
          </a:p>
          <a:p>
            <a:pPr algn="l"/>
            <a:r>
              <a:rPr lang="zh-CN" altLang="en-US" sz="3200"/>
              <a:t>xiě hàn zì</a:t>
            </a:r>
            <a:r>
              <a:rPr lang="en-US" altLang="zh-CN" sz="3200"/>
              <a:t>, </a:t>
            </a:r>
            <a:r>
              <a:rPr lang="zh-CN" altLang="en-US" sz="3200"/>
              <a:t>kāi shǐ j</a:t>
            </a:r>
            <a:r>
              <a:rPr lang="zh-CN" altLang="en-US" sz="3200">
                <a:sym typeface="+mn-ea"/>
              </a:rPr>
              <a:t>ué</a:t>
            </a:r>
            <a:r>
              <a:rPr lang="zh-CN" altLang="en-US" sz="3200"/>
              <a:t> d</a:t>
            </a:r>
            <a:r>
              <a:rPr lang="en-US" altLang="zh-CN" sz="3200"/>
              <a:t>e</a:t>
            </a:r>
            <a:r>
              <a:rPr lang="zh-CN" altLang="en-US" sz="3200"/>
              <a:t> nán</a:t>
            </a:r>
            <a:r>
              <a:rPr lang="en-US" altLang="zh-CN" sz="3200"/>
              <a:t>, </a:t>
            </a:r>
            <a:r>
              <a:rPr lang="zh-CN" altLang="en-US" sz="3200"/>
              <a:t>cháng cháng liàn xí</a:t>
            </a:r>
            <a:r>
              <a:rPr lang="en-US" altLang="zh-CN" sz="3200"/>
              <a:t>, </a:t>
            </a:r>
            <a:r>
              <a:rPr lang="zh-CN" altLang="en-US" sz="3200"/>
              <a:t>jiù j</a:t>
            </a:r>
            <a:r>
              <a:rPr lang="zh-CN" altLang="en-US" sz="3200">
                <a:sym typeface="+mn-ea"/>
              </a:rPr>
              <a:t>ué</a:t>
            </a:r>
            <a:r>
              <a:rPr lang="zh-CN" altLang="en-US" sz="3200"/>
              <a:t> d</a:t>
            </a:r>
            <a:r>
              <a:rPr lang="en-US" altLang="zh-CN" sz="3200"/>
              <a:t>e</a:t>
            </a:r>
            <a:r>
              <a:rPr lang="zh-CN" altLang="en-US" sz="3200"/>
              <a:t> róng yì</a:t>
            </a:r>
            <a:r>
              <a:rPr lang="en-US" altLang="zh-CN" sz="3200"/>
              <a:t>.</a:t>
            </a:r>
            <a:endParaRPr lang="en-US" altLang="zh-CN" sz="3200"/>
          </a:p>
          <a:p>
            <a:pPr algn="l"/>
            <a:r>
              <a:rPr lang="en-US" altLang="zh-CN" sz="3200"/>
              <a:t>  </a:t>
            </a:r>
            <a:endParaRPr lang="en-US" altLang="zh-CN" sz="3200"/>
          </a:p>
          <a:p>
            <a:pPr algn="l"/>
            <a:r>
              <a:rPr lang="en-US" altLang="zh-CN" sz="3200"/>
              <a:t>When [you] first learn to write Chinese characters, [you] would find it difficult. If [you] practice often, [you] would find it easy.</a:t>
            </a:r>
            <a:endParaRPr lang="en-US" altLang="zh-CN" sz="320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信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93903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/>
              <a:t>  xìn   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3394710" y="4203700"/>
            <a:ext cx="6544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letter (correspondence)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615" y="3262630"/>
            <a:ext cx="2538730" cy="2527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1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5995" y="1215390"/>
            <a:ext cx="2830195" cy="4930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24600" y="1416050"/>
            <a:ext cx="4709795" cy="4061460"/>
          </a:xfrm>
          <a:prstGeom prst="rect">
            <a:avLst/>
          </a:prstGeom>
          <a:noFill/>
          <a:ln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This sentence-final particle </a:t>
            </a:r>
            <a:r>
              <a:rPr lang="zh-CN" altLang="en-US" sz="3200">
                <a:sym typeface="+mn-ea"/>
              </a:rPr>
              <a:t>了 </a:t>
            </a:r>
            <a:r>
              <a:rPr lang="en-US" altLang="zh-CN" sz="3200">
                <a:sym typeface="+mn-ea"/>
              </a:rPr>
              <a:t>usually indicates a change of status or the realization of a new situation.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造字工房漫语（非商用）常规体" charset="-122"/>
                <a:ea typeface="造字工房漫语（非商用）常规体" charset="-122"/>
              </a:rPr>
              <a:t> </a:t>
            </a:r>
            <a:endParaRPr lang="en-US" altLang="zh-CN" sz="1200" dirty="0">
              <a:solidFill>
                <a:schemeClr val="tx1"/>
              </a:solidFill>
              <a:latin typeface="造字工房漫语（非商用）常规体" charset="-122"/>
              <a:ea typeface="造字工房漫语（非商用）常规体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700395" y="1215390"/>
            <a:ext cx="5483225" cy="4462145"/>
          </a:xfrm>
          <a:prstGeom prst="roundRect">
            <a:avLst/>
          </a:prstGeom>
          <a:noFill/>
          <a:ln w="19050">
            <a:solidFill>
              <a:srgbClr val="F7ADB8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PNGde后花园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10464800" y="654050"/>
            <a:ext cx="1143000" cy="1143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3535" y="313690"/>
            <a:ext cx="33502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了</a:t>
            </a:r>
            <a:r>
              <a:rPr lang="en-US" altLang="zh-CN" sz="4000"/>
              <a:t>(le)</a:t>
            </a:r>
            <a:endParaRPr lang="en-US" altLang="zh-CN" sz="4000"/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 Letter</a:t>
            </a:r>
            <a:endParaRPr lang="en-US" altLang="zh-CN" sz="3200"/>
          </a:p>
          <a:p>
            <a:r>
              <a:rPr lang="zh-CN" altLang="en-US" sz="2800"/>
              <a:t>一封信</a:t>
            </a:r>
            <a:endParaRPr lang="zh-CN" altLang="en-US" sz="2800"/>
          </a:p>
          <a:p>
            <a:r>
              <a:rPr lang="zh-CN" altLang="en-US" sz="2800"/>
              <a:t>小音：</a:t>
            </a:r>
            <a:endParaRPr lang="zh-CN" altLang="en-US" sz="2800"/>
          </a:p>
          <a:p>
            <a:r>
              <a:rPr lang="zh-CN" altLang="en-US" sz="2800"/>
              <a:t>        你好！好久不见，最近怎么样？</a:t>
            </a:r>
            <a:endParaRPr lang="zh-CN" altLang="en-US" sz="2800"/>
          </a:p>
          <a:p>
            <a:r>
              <a:rPr lang="zh-CN" altLang="en-US" sz="2800"/>
              <a:t>        这个学期我很忙，除了专业课以外，还得学中文。我们的中文课很有意思。因为我们的中文老师只会说中文，不会说英文，所以上课的时候我们只说中文，不说英文。开始我觉得很难，后来，王朋常常帮我练习中文，就觉得不难了。</a:t>
            </a:r>
            <a:endParaRPr lang="zh-CN" altLang="en-US" sz="2800"/>
          </a:p>
          <a:p>
            <a:r>
              <a:rPr lang="zh-CN" altLang="en-US" sz="2800"/>
              <a:t>       你喜欢听音乐吗？下个星期六，我们学校有一个音乐会，希望你能来。我用中文写信写得很不好，请别笑我。祝</a:t>
            </a:r>
            <a:endParaRPr lang="zh-CN" altLang="en-US" sz="2800"/>
          </a:p>
          <a:p>
            <a:r>
              <a:rPr lang="zh-CN" altLang="en-US" sz="2800"/>
              <a:t>好 </a:t>
            </a:r>
            <a:endParaRPr lang="zh-CN" altLang="en-US" sz="2800"/>
          </a:p>
          <a:p>
            <a:r>
              <a:rPr lang="zh-CN" altLang="en-US" sz="2800"/>
              <a:t>                                                                                      你的朋友</a:t>
            </a:r>
            <a:endParaRPr lang="zh-CN" altLang="en-US" sz="2800"/>
          </a:p>
          <a:p>
            <a:r>
              <a:rPr lang="en-US" altLang="zh-CN" sz="2800"/>
              <a:t>                                                                                             </a:t>
            </a:r>
            <a:r>
              <a:rPr lang="zh-CN" altLang="en-US" sz="2800"/>
              <a:t>李友</a:t>
            </a:r>
            <a:endParaRPr lang="zh-CN" altLang="en-US" sz="2800"/>
          </a:p>
          <a:p>
            <a:r>
              <a:rPr lang="zh-CN" altLang="en-US" sz="2800"/>
              <a:t>                                                                                            十一月十八日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>
            <p:custDataLst>
              <p:tags r:id="rId1"/>
            </p:custDataLst>
          </p:nvPr>
        </p:nvSpPr>
        <p:spPr>
          <a:xfrm flipH="1">
            <a:off x="364123" y="-4708"/>
            <a:ext cx="4682404" cy="6867788"/>
          </a:xfrm>
          <a:prstGeom prst="parallelogram">
            <a:avLst>
              <a:gd name="adj" fmla="val 63173"/>
            </a:avLst>
          </a:prstGeom>
          <a:solidFill>
            <a:srgbClr val="F7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000" b="1" dirty="0">
              <a:sym typeface="+mn-lt"/>
            </a:endParaRPr>
          </a:p>
        </p:txBody>
      </p:sp>
      <p:sp>
        <p:nvSpPr>
          <p:cNvPr id="30" name="任意多边形 29"/>
          <p:cNvSpPr/>
          <p:nvPr>
            <p:custDataLst>
              <p:tags r:id="rId2"/>
            </p:custDataLst>
          </p:nvPr>
        </p:nvSpPr>
        <p:spPr>
          <a:xfrm>
            <a:off x="3642136" y="2467085"/>
            <a:ext cx="1507758" cy="2800310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 dirty="0">
              <a:sym typeface="+mn-lt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3720465" y="1632585"/>
            <a:ext cx="7718425" cy="18415"/>
          </a:xfrm>
          <a:prstGeom prst="line">
            <a:avLst/>
          </a:prstGeom>
          <a:ln w="9525" cap="rnd">
            <a:solidFill>
              <a:schemeClr val="accent6"/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4391025" y="2636520"/>
            <a:ext cx="7485380" cy="9664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0">
              <a:lnSpc>
                <a:spcPct val="200000"/>
              </a:lnSpc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How did Li You feel about her Chinese class?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任意多边形 17"/>
          <p:cNvSpPr/>
          <p:nvPr>
            <p:custDataLst>
              <p:tags r:id="rId5"/>
            </p:custDataLst>
          </p:nvPr>
        </p:nvSpPr>
        <p:spPr bwMode="auto">
          <a:xfrm>
            <a:off x="5808599" y="4755339"/>
            <a:ext cx="274236" cy="27387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3521710" y="826135"/>
            <a:ext cx="8428355" cy="9823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Why did Li You ask Xiao yin if she liked music?</a:t>
            </a:r>
            <a:r>
              <a:rPr lang="en-US" altLang="zh-CN" sz="1000" dirty="0">
                <a:solidFill>
                  <a:schemeClr val="tx1"/>
                </a:solidFill>
                <a:latin typeface="造字工房漫语（非商用）常规体" charset="-122"/>
                <a:ea typeface="造字工房漫语（非商用）常规体" charset="-122"/>
                <a:sym typeface="+mn-lt"/>
              </a:rPr>
              <a:t> </a:t>
            </a:r>
            <a:endParaRPr lang="en-US" altLang="zh-CN" sz="1000" dirty="0">
              <a:solidFill>
                <a:schemeClr val="tx1"/>
              </a:solidFill>
              <a:latin typeface="造字工房漫语（非商用）常规体" charset="-122"/>
              <a:ea typeface="造字工房漫语（非商用）常规体" charset="-122"/>
              <a:sym typeface="+mn-lt"/>
            </a:endParaRPr>
          </a:p>
        </p:txBody>
      </p:sp>
      <p:cxnSp>
        <p:nvCxnSpPr>
          <p:cNvPr id="8" name="直接连接符 7"/>
          <p:cNvCxnSpPr/>
          <p:nvPr>
            <p:custDataLst>
              <p:tags r:id="rId7"/>
            </p:custDataLst>
          </p:nvPr>
        </p:nvCxnSpPr>
        <p:spPr>
          <a:xfrm flipV="1">
            <a:off x="4391025" y="3593465"/>
            <a:ext cx="7412990" cy="9525"/>
          </a:xfrm>
          <a:prstGeom prst="line">
            <a:avLst/>
          </a:prstGeom>
          <a:ln w="3175" cap="rnd">
            <a:solidFill>
              <a:srgbClr val="F7ADB8"/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4907915" y="4372610"/>
            <a:ext cx="6896100" cy="127762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pPr indent="0">
              <a:lnSpc>
                <a:spcPct val="200000"/>
              </a:lnSpc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Why is Li You so busy this semester?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1 (14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1590" y="1572895"/>
            <a:ext cx="4614545" cy="405828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10"/>
            </p:custDataLst>
          </p:nvPr>
        </p:nvCxnSpPr>
        <p:spPr>
          <a:xfrm>
            <a:off x="4975225" y="5631180"/>
            <a:ext cx="6196965" cy="18415"/>
          </a:xfrm>
          <a:prstGeom prst="line">
            <a:avLst/>
          </a:prstGeom>
          <a:ln w="3175" cap="rnd">
            <a:solidFill>
              <a:srgbClr val="F7ADB8"/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552.36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6240" y="327025"/>
            <a:ext cx="6945630" cy="5513070"/>
          </a:xfrm>
          <a:prstGeom prst="rect">
            <a:avLst/>
          </a:prstGeom>
        </p:spPr>
      </p:pic>
      <p:pic>
        <p:nvPicPr>
          <p:cNvPr id="3" name="图片 2" descr="1 (1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84745" y="2663825"/>
            <a:ext cx="4472940" cy="34651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180000">
            <a:off x="1381760" y="2860675"/>
            <a:ext cx="5590540" cy="1322070"/>
          </a:xfrm>
          <a:prstGeom prst="rect">
            <a:avLst/>
          </a:prstGeom>
          <a:noFill/>
          <a:ln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4000" dirty="0">
                <a:solidFill>
                  <a:schemeClr val="tx1"/>
                </a:solidFill>
                <a:latin typeface="造字工房漫语（非商用）常规体" charset="-122"/>
                <a:ea typeface="造字工房漫语（非商用）常规体" charset="-122"/>
              </a:rPr>
              <a:t> </a:t>
            </a:r>
            <a:r>
              <a:rPr lang="en-US" altLang="zh-CN" sz="4000" b="1" dirty="0">
                <a:solidFill>
                  <a:schemeClr val="tx1"/>
                </a:solidFill>
                <a:latin typeface="造字工房漫语（非商用）常规体" charset="-122"/>
                <a:ea typeface="造字工房漫语（非商用）常规体" charset="-122"/>
              </a:rPr>
              <a:t>Language Practice</a:t>
            </a:r>
            <a:endParaRPr lang="en-US" altLang="zh-CN" sz="4000" b="1" dirty="0">
              <a:solidFill>
                <a:schemeClr val="tx1"/>
              </a:solidFill>
              <a:latin typeface="造字工房漫语（非商用）常规体" charset="-122"/>
              <a:ea typeface="造字工房漫语（非商用）常规体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451350" y="2644775"/>
            <a:ext cx="44303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一封信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yì     fēng    xìn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5271135" y="4213225"/>
            <a:ext cx="2158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a letter</a:t>
            </a:r>
            <a:endParaRPr lang="en-US" altLang="zh-CN" sz="360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最 近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zuì        jìn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4996180" y="4175125"/>
            <a:ext cx="2856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recently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最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93903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/>
              <a:t>  zuì   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2717165" y="4213225"/>
            <a:ext cx="7164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(of superlative degree; most, -est)</a:t>
            </a:r>
            <a:endParaRPr lang="zh-CN" altLang="en-US" sz="360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892550" y="2522220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近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3415665" y="1877060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/>
              <a:t>   </a:t>
            </a:r>
            <a:r>
              <a:rPr lang="en-US" altLang="zh-CN" sz="3600">
                <a:sym typeface="+mn-ea"/>
              </a:rPr>
              <a:t>jìn</a:t>
            </a:r>
            <a:r>
              <a:rPr lang="en-US" altLang="zh-CN" sz="3600"/>
              <a:t>   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3321685" y="4194175"/>
            <a:ext cx="3164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close; near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6963410" y="24657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远</a:t>
            </a:r>
            <a:endParaRPr lang="zh-CN" altLang="en-US" sz="9600"/>
          </a:p>
        </p:txBody>
      </p:sp>
      <p:sp>
        <p:nvSpPr>
          <p:cNvPr id="4" name="文本框 3"/>
          <p:cNvSpPr txBox="1"/>
          <p:nvPr/>
        </p:nvSpPr>
        <p:spPr>
          <a:xfrm>
            <a:off x="6336030" y="4194175"/>
            <a:ext cx="3164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      far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7050405" y="1877060"/>
            <a:ext cx="1467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yuǎn</a:t>
            </a:r>
            <a:endParaRPr lang="zh-CN" altLang="en-US" sz="3600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学 期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xué        qī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3077845" y="4302760"/>
            <a:ext cx="7493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school term; semester/quarter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专 业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zhuān     yè 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3312795" y="4265295"/>
            <a:ext cx="7493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major(in college); specialty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3.xml><?xml version="1.0" encoding="utf-8"?>
<p:tagLst xmlns:p="http://schemas.openxmlformats.org/presentationml/2006/main">
  <p:tag name="KSO_WM_TEMPLATE_CATEGORY" val="diagram"/>
  <p:tag name="KSO_WM_TEMPLATE_INDEX" val="20186245"/>
  <p:tag name="KSO_WM_UNIT_TYPE" val="n_i"/>
  <p:tag name="KSO_WM_UNIT_INDEX" val="1_1"/>
  <p:tag name="KSO_WM_UNIT_ID" val="diagram20186245_1*n_i*1_1"/>
  <p:tag name="KSO_WM_UNIT_LAYERLEVEL" val="1_1"/>
  <p:tag name="KSO_WM_BEAUTIFY_FLAG" val="#wm#"/>
  <p:tag name="KSO_WM_TAG_VERSION" val="1.0"/>
  <p:tag name="KSO_WM_DIAGRAM_GROUP_CODE" val="n1-1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TEMPLATE_CATEGORY" val="diagram"/>
  <p:tag name="KSO_WM_TEMPLATE_INDEX" val="20186245"/>
  <p:tag name="KSO_WM_UNIT_TYPE" val="n_h_i"/>
  <p:tag name="KSO_WM_UNIT_INDEX" val="1_1_7"/>
  <p:tag name="KSO_WM_UNIT_ID" val="diagram20186245_1*n_h_i*1_1_7"/>
  <p:tag name="KSO_WM_UNIT_LAYERLEVEL" val="1_1_1"/>
  <p:tag name="KSO_WM_BEAUTIFY_FLAG" val="#wm#"/>
  <p:tag name="KSO_WM_TAG_VERSION" val="1.0"/>
  <p:tag name="KSO_WM_DIAGRAM_GROUP_CODE" val="n1-1"/>
  <p:tag name="KSO_WM_UNIT_TEXT_FILL_FORE_SCHEMECOLOR_INDEX" val="2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TEMPLATE_CATEGORY" val="diagram"/>
  <p:tag name="KSO_WM_TEMPLATE_INDEX" val="20186245"/>
  <p:tag name="KSO_WM_UNIT_TYPE" val="n_i"/>
  <p:tag name="KSO_WM_UNIT_INDEX" val="1_9"/>
  <p:tag name="KSO_WM_UNIT_ID" val="diagram20186245_1*n_i*1_9"/>
  <p:tag name="KSO_WM_UNIT_LAYERLEVEL" val="1_1"/>
  <p:tag name="KSO_WM_BEAUTIFY_FLAG" val="#wm#"/>
  <p:tag name="KSO_WM_TAG_VERSION" val="1.0"/>
  <p:tag name="KSO_WM_DIAGRAM_GROUP_CODE" val="n1-1"/>
  <p:tag name="KSO_WM_UNIT_LINE_FORE_SCHEMECOLOR_INDEX" val="13"/>
  <p:tag name="KSO_WM_UNIT_LINE_FILL_TYPE" val="2"/>
  <p:tag name="KSO_WM_UNIT_USESOURCEFORMAT_APPLY" val="0"/>
</p:tagLst>
</file>

<file path=ppt/tags/tag36.xml><?xml version="1.0" encoding="utf-8"?>
<p:tagLst xmlns:p="http://schemas.openxmlformats.org/presentationml/2006/main">
  <p:tag name="KSO_WM_TEMPLATE_CATEGORY" val="diagram"/>
  <p:tag name="KSO_WM_TEMPLATE_INDEX" val="20186245"/>
  <p:tag name="KSO_WM_UNIT_TYPE" val="n_h_f"/>
  <p:tag name="KSO_WM_UNIT_INDEX" val="1_2_1"/>
  <p:tag name="KSO_WM_UNIT_ID" val="diagram20186245_1*n_h_f*1_2_1"/>
  <p:tag name="KSO_WM_UNIT_LAYERLEVEL" val="1_1_1"/>
  <p:tag name="KSO_WM_UNIT_VALUE" val="9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Supporting Text here.&#13;You can use the icon library in iSlide  (www.islide.cc) to filter and replace existing icon elements with one click."/>
  <p:tag name="KSO_WM_UNIT_TEXT_FILL_FORE_SCHEMECOLOR_INDEX" val="13"/>
  <p:tag name="KSO_WM_UNIT_TEXT_FILL_TYPE" val="1"/>
  <p:tag name="KSO_WM_UNIT_USESOURCEFORMAT_APPLY" val="0"/>
</p:tagLst>
</file>

<file path=ppt/tags/tag37.xml><?xml version="1.0" encoding="utf-8"?>
<p:tagLst xmlns:p="http://schemas.openxmlformats.org/presentationml/2006/main">
  <p:tag name="KSO_WM_TEMPLATE_CATEGORY" val="diagram"/>
  <p:tag name="KSO_WM_TEMPLATE_INDEX" val="20186245"/>
  <p:tag name="KSO_WM_UNIT_TYPE" val="n_h_i"/>
  <p:tag name="KSO_WM_UNIT_INDEX" val="1_3_2"/>
  <p:tag name="KSO_WM_UNIT_ID" val="diagram20186245_1*n_h_i*1_3_2"/>
  <p:tag name="KSO_WM_UNIT_LAYERLEVEL" val="1_1_1"/>
  <p:tag name="KSO_WM_BEAUTIFY_FLAG" val="#wm#"/>
  <p:tag name="KSO_WM_TAG_VERSION" val="1.0"/>
  <p:tag name="KSO_WM_DIAGRAM_GROUP_CODE" val="n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TEMPLATE_CATEGORY" val="diagram"/>
  <p:tag name="KSO_WM_TEMPLATE_INDEX" val="20186245"/>
  <p:tag name="KSO_WM_UNIT_TYPE" val="n_h_f"/>
  <p:tag name="KSO_WM_UNIT_INDEX" val="1_3_1"/>
  <p:tag name="KSO_WM_UNIT_ID" val="diagram20186245_1*n_h_f*1_3_1"/>
  <p:tag name="KSO_WM_UNIT_LAYERLEVEL" val="1_1_1"/>
  <p:tag name="KSO_WM_UNIT_VALUE" val="9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Supporting Text here.&#13;You can use the icon library in iSlide  (www.islide.cc) to filter and replace existing icon elements with one click."/>
  <p:tag name="KSO_WM_UNIT_TEXT_FILL_FORE_SCHEMECOLOR_INDEX" val="13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TEMPLATE_CATEGORY" val="diagram"/>
  <p:tag name="KSO_WM_TEMPLATE_INDEX" val="20186245"/>
  <p:tag name="KSO_WM_UNIT_TYPE" val="n_i"/>
  <p:tag name="KSO_WM_UNIT_INDEX" val="1_14"/>
  <p:tag name="KSO_WM_UNIT_ID" val="diagram20186245_1*n_i*1_14"/>
  <p:tag name="KSO_WM_UNIT_LAYERLEVEL" val="1_1"/>
  <p:tag name="KSO_WM_BEAUTIFY_FLAG" val="#wm#"/>
  <p:tag name="KSO_WM_TAG_VERSION" val="1.0"/>
  <p:tag name="KSO_WM_DIAGRAM_GROUP_CODE" val="n1-1"/>
  <p:tag name="KSO_WM_UNIT_LINE_FORE_SCHEMECOLOR_INDEX" val="14"/>
  <p:tag name="KSO_WM_UNIT_LINE_FILL_TYPE" val="2"/>
  <p:tag name="KSO_WM_UNIT_USESOURCEFORMAT_APPLY" val="0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0.xml><?xml version="1.0" encoding="utf-8"?>
<p:tagLst xmlns:p="http://schemas.openxmlformats.org/presentationml/2006/main">
  <p:tag name="KSO_WM_TEMPLATE_CATEGORY" val="diagram"/>
  <p:tag name="KSO_WM_TEMPLATE_INDEX" val="20186245"/>
  <p:tag name="KSO_WM_UNIT_TYPE" val="f"/>
  <p:tag name="KSO_WM_UNIT_INDEX" val="1"/>
  <p:tag name="KSO_WM_UNIT_ID" val="diagram20186245_1*f*1"/>
  <p:tag name="KSO_WM_UNIT_LAYERLEVEL" val="1"/>
  <p:tag name="KSO_WM_UNIT_VALUE" val="93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Unified fonts make reading more fluent.&#13;Theme color makes PPT more convenient to change.&#13;Adjust the spacing to adapt to Chinese typesetting, use the reference line in PPT."/>
</p:tagLst>
</file>

<file path=ppt/tags/tag41.xml><?xml version="1.0" encoding="utf-8"?>
<p:tagLst xmlns:p="http://schemas.openxmlformats.org/presentationml/2006/main">
  <p:tag name="KSO_WM_TEMPLATE_CATEGORY" val="diagram"/>
  <p:tag name="KSO_WM_TEMPLATE_INDEX" val="20186245"/>
  <p:tag name="KSO_WM_UNIT_TYPE" val="n_i"/>
  <p:tag name="KSO_WM_UNIT_INDEX" val="1_14"/>
  <p:tag name="KSO_WM_UNIT_ID" val="diagram20186245_1*n_i*1_14"/>
  <p:tag name="KSO_WM_UNIT_LAYERLEVEL" val="1_1"/>
  <p:tag name="KSO_WM_BEAUTIFY_FLAG" val="#wm#"/>
  <p:tag name="KSO_WM_TAG_VERSION" val="1.0"/>
  <p:tag name="KSO_WM_DIAGRAM_GROUP_CODE" val="n1-1"/>
  <p:tag name="KSO_WM_UNIT_LINE_FORE_SCHEMECOLOR_INDEX" val="14"/>
  <p:tag name="KSO_WM_UNIT_LINE_FILL_TYPE" val="2"/>
  <p:tag name="KSO_WM_UNIT_USESOURCEFORMAT_APPLY" val="0"/>
</p:tagLst>
</file>

<file path=ppt/tags/tag42.xml><?xml version="1.0" encoding="utf-8"?>
<p:tagLst xmlns:p="http://schemas.openxmlformats.org/presentationml/2006/main">
  <p:tag name="KSO_WM_TEMPLATE_INDEX" val="20187308"/>
  <p:tag name="KSO_WM_TAG_VERSION" val="1.0"/>
  <p:tag name="KSO_WM_SLIDE_INDEX" val="1"/>
  <p:tag name="KSO_WM_SLIDE_ITEM_CNT" val="3"/>
  <p:tag name="KSO_WM_SLIDE_LAYOUT" val="f_n"/>
  <p:tag name="KSO_WM_SLIDE_LAYOUT_CNT" val="1_1"/>
  <p:tag name="KSO_WM_SLIDE_TYPE" val="text"/>
  <p:tag name="KSO_WM_SLIDE_SUBTYPE" val="diag"/>
  <p:tag name="KSO_WM_BEAUTIFY_FLAG" val="#wm#"/>
  <p:tag name="KSO_WM_SLIDE_POSITION" val="11*0"/>
  <p:tag name="KSO_WM_SLIDE_SIZE" val="896*540"/>
  <p:tag name="KSO_WM_DIAGRAM_GROUP_CODE" val="n1-1"/>
  <p:tag name="KSO_WM_TEMPLATE_CATEGORY" val="custom"/>
  <p:tag name="KSO_WM_SLIDE_ID" val="diagram20186245_1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5056</Words>
  <Application>WPS 演示</Application>
  <PresentationFormat>宽屏</PresentationFormat>
  <Paragraphs>255</Paragraphs>
  <Slides>33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宋体</vt:lpstr>
      <vt:lpstr>Wingdings</vt:lpstr>
      <vt:lpstr>方正喵呜体</vt:lpstr>
      <vt:lpstr>义启悠悠夏日体</vt:lpstr>
      <vt:lpstr>UD Digi Kyokasho N-R</vt:lpstr>
      <vt:lpstr>微软雅黑</vt:lpstr>
      <vt:lpstr>Arial Unicode MS</vt:lpstr>
      <vt:lpstr>等线</vt:lpstr>
      <vt:lpstr>造字工房漫语（非商用）常规体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花开盛雪</cp:lastModifiedBy>
  <cp:revision>418</cp:revision>
  <dcterms:created xsi:type="dcterms:W3CDTF">2017-08-03T09:01:00Z</dcterms:created>
  <dcterms:modified xsi:type="dcterms:W3CDTF">2019-11-19T15:17:59Z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