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61"/>
  </p:handoutMasterIdLst>
  <p:sldIdLst>
    <p:sldId id="256" r:id="rId3"/>
    <p:sldId id="3125" r:id="rId4"/>
    <p:sldId id="3255" r:id="rId5"/>
    <p:sldId id="3256" r:id="rId6"/>
    <p:sldId id="3259" r:id="rId7"/>
    <p:sldId id="3260" r:id="rId8"/>
    <p:sldId id="3257" r:id="rId9"/>
    <p:sldId id="3258" r:id="rId10"/>
    <p:sldId id="3185" r:id="rId12"/>
    <p:sldId id="3186" r:id="rId13"/>
    <p:sldId id="3188" r:id="rId14"/>
    <p:sldId id="3187" r:id="rId15"/>
    <p:sldId id="3261" r:id="rId16"/>
    <p:sldId id="3262" r:id="rId17"/>
    <p:sldId id="3263" r:id="rId18"/>
    <p:sldId id="3264" r:id="rId19"/>
    <p:sldId id="3265" r:id="rId20"/>
    <p:sldId id="3266" r:id="rId21"/>
    <p:sldId id="3267" r:id="rId22"/>
    <p:sldId id="3268" r:id="rId23"/>
    <p:sldId id="3269" r:id="rId24"/>
    <p:sldId id="3270" r:id="rId25"/>
    <p:sldId id="3152" r:id="rId26"/>
    <p:sldId id="3180" r:id="rId27"/>
    <p:sldId id="3179" r:id="rId28"/>
    <p:sldId id="3181" r:id="rId29"/>
    <p:sldId id="3183" r:id="rId30"/>
    <p:sldId id="3182" r:id="rId31"/>
    <p:sldId id="3271" r:id="rId32"/>
    <p:sldId id="3209" r:id="rId33"/>
    <p:sldId id="3272" r:id="rId34"/>
    <p:sldId id="3273" r:id="rId35"/>
    <p:sldId id="3274" r:id="rId36"/>
    <p:sldId id="3275" r:id="rId37"/>
    <p:sldId id="3276" r:id="rId38"/>
    <p:sldId id="3277" r:id="rId39"/>
    <p:sldId id="3278" r:id="rId40"/>
    <p:sldId id="3281" r:id="rId41"/>
    <p:sldId id="3279" r:id="rId42"/>
    <p:sldId id="3280" r:id="rId43"/>
    <p:sldId id="3210" r:id="rId44"/>
    <p:sldId id="3145" r:id="rId45"/>
    <p:sldId id="3146" r:id="rId46"/>
    <p:sldId id="3147" r:id="rId47"/>
    <p:sldId id="3148" r:id="rId48"/>
    <p:sldId id="3149" r:id="rId49"/>
    <p:sldId id="3150" r:id="rId50"/>
    <p:sldId id="3189" r:id="rId51"/>
    <p:sldId id="3190" r:id="rId52"/>
    <p:sldId id="3191" r:id="rId53"/>
    <p:sldId id="3192" r:id="rId54"/>
    <p:sldId id="3193" r:id="rId55"/>
    <p:sldId id="3194" r:id="rId56"/>
    <p:sldId id="468" r:id="rId57"/>
    <p:sldId id="3126" r:id="rId58"/>
    <p:sldId id="3208" r:id="rId59"/>
    <p:sldId id="3205" r:id="rId6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7F89"/>
    <a:srgbClr val="A2633C"/>
    <a:srgbClr val="F9F9F9"/>
    <a:srgbClr val="6CA1AC"/>
    <a:srgbClr val="E4DBCC"/>
    <a:srgbClr val="BC774B"/>
    <a:srgbClr val="BBD4D9"/>
    <a:srgbClr val="CBA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435" y="398"/>
      </p:cViewPr>
      <p:guideLst>
        <p:guide orient="horz" pos="270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4" Type="http://schemas.openxmlformats.org/officeDocument/2006/relationships/tableStyles" Target="tableStyles.xml"/><Relationship Id="rId63" Type="http://schemas.openxmlformats.org/officeDocument/2006/relationships/viewProps" Target="viewProps.xml"/><Relationship Id="rId62" Type="http://schemas.openxmlformats.org/officeDocument/2006/relationships/presProps" Target="presProps.xml"/><Relationship Id="rId61" Type="http://schemas.openxmlformats.org/officeDocument/2006/relationships/handoutMaster" Target="handoutMasters/handoutMaster1.xml"/><Relationship Id="rId60" Type="http://schemas.openxmlformats.org/officeDocument/2006/relationships/slide" Target="slides/slide57.xml"/><Relationship Id="rId6" Type="http://schemas.openxmlformats.org/officeDocument/2006/relationships/slide" Target="slides/slide4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E6B51-7070-47ED-99DC-F88B10BF97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12E71-EC29-4B3B-A017-CF39A5A528A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9300F1A-4DC6-473D-8551-DD59A1B2DB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Medium" panose="020B0600000000000000" pitchFamily="34" charset="-128"/>
                <a:ea typeface="思源黑體 Medium" panose="020B0600000000000000" pitchFamily="34" charset="-128"/>
              </a:rPr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Medium" panose="020B0600000000000000" pitchFamily="34" charset="-128"/>
              <a:ea typeface="思源黑體 Medium" panose="020B0600000000000000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302FD-8E63-4B9C-8F21-E8F43610B8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D3352-A746-491B-B47C-21118BE016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2237496" y="2103928"/>
            <a:ext cx="7568418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cs typeface="+mn-ea"/>
                <a:sym typeface="+mn-lt"/>
              </a:rPr>
              <a:t>学中文</a:t>
            </a:r>
            <a:endParaRPr lang="zh-CN" altLang="en-US" sz="80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1906229" y="3225272"/>
            <a:ext cx="8379542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dirty="0">
                <a:cs typeface="+mn-ea"/>
                <a:sym typeface="+mn-lt"/>
              </a:rPr>
              <a:t>Studying Chinese</a:t>
            </a:r>
            <a:endParaRPr lang="en-US" altLang="zh-CN" sz="3200" dirty="0">
              <a:cs typeface="+mn-ea"/>
              <a:sym typeface="+mn-lt"/>
            </a:endParaRPr>
          </a:p>
        </p:txBody>
      </p:sp>
      <p:sp>
        <p:nvSpPr>
          <p:cNvPr id="8" name="稻壳儿_答辩小姐姐作品_4"/>
          <p:cNvSpPr txBox="1"/>
          <p:nvPr/>
        </p:nvSpPr>
        <p:spPr>
          <a:xfrm>
            <a:off x="5065363" y="4912963"/>
            <a:ext cx="2061275" cy="368300"/>
          </a:xfrm>
          <a:prstGeom prst="rect">
            <a:avLst/>
          </a:prstGeom>
          <a:gradFill>
            <a:gsLst>
              <a:gs pos="0">
                <a:srgbClr val="4D7F89"/>
              </a:gs>
              <a:gs pos="100000">
                <a:srgbClr val="A2633C"/>
              </a:gs>
            </a:gsLst>
            <a:lin ang="36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cs typeface="+mn-ea"/>
                <a:sym typeface="+mn-lt"/>
              </a:rPr>
              <a:t>LI XIN YU</a:t>
            </a:r>
            <a:endParaRPr lang="en-US" altLang="zh-CN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54855" y="1640840"/>
            <a:ext cx="32486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xué zhōng wén</a:t>
            </a:r>
            <a:r>
              <a:rPr lang="zh-CN" altLang="en-US"/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2085975"/>
            <a:ext cx="1108710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、他昨天睡觉睡得很晚。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tā zuó tiān shuì jiào shuì d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e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hěn wǎn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很晚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hěn wǎn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,very late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 is a comment on the action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睡觉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shuì jiào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, to sleep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).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793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  <a:sym typeface="+mn-ea"/>
              </a:rPr>
              <a:t>Descriptive Complements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1815" y="1586230"/>
            <a:ext cx="1108710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、妹妹歌唱得很好。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mèi mei gē chàng de hěn hǎo 。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My younger sister sings beautifully.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很好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hěn hǎo,very well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 is a comment on the action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唱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chàng, to sing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).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793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  <a:sym typeface="+mn-ea"/>
              </a:rPr>
              <a:t>Descriptive Complements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540510"/>
            <a:ext cx="1108710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If the complement is an adjective, it is usually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preceded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by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很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hěn, very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). </a:t>
            </a:r>
            <a:r>
              <a:rPr lang="en-US" altLang="zh-CN" sz="3200">
                <a:solidFill>
                  <a:srgbClr val="00B050"/>
                </a:solidFill>
                <a:ea typeface="宋体" panose="02010600030101010101" pitchFamily="2" charset="-122"/>
                <a:sym typeface="+mn-ea"/>
              </a:rPr>
              <a:t>If the verb is followed by an object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the verb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has to be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repeated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before it can be followed by the “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得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(de)+Complement” structure, e.g.,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写字写得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(xiě zì xiě de) in (1). By repeating the verb, the “verb+object” combination preceding it becomes a “topic” and the complement that follows serves as a comment on it.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The first verb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can be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omitted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if the </a:t>
            </a:r>
            <a:r>
              <a:rPr lang="en-US" altLang="zh-CN" sz="320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ea typeface="宋体" panose="02010600030101010101" pitchFamily="2" charset="-122"/>
                <a:sym typeface="+mn-ea"/>
              </a:rPr>
              <a:t>meaning is clear from the context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as in (3)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793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  <a:sym typeface="+mn-ea"/>
              </a:rPr>
              <a:t>Descriptive Complements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复习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to review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7489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</a:t>
            </a:r>
            <a:r>
              <a:rPr lang="zh-CN" altLang="en-US" sz="4400"/>
              <a:t>fù     xí  </a:t>
            </a:r>
            <a:endParaRPr lang="zh-CN" altLang="en-US" sz="4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慢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311015" y="4021455"/>
            <a:ext cx="38931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slow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87950" y="203454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</a:t>
            </a:r>
            <a:r>
              <a:rPr lang="zh-CN" altLang="en-US" sz="4400"/>
              <a:t>màn  </a:t>
            </a:r>
            <a:endParaRPr lang="zh-CN" altLang="en-US" sz="4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枝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2117090" y="4058285"/>
            <a:ext cx="860425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(measure word for long, thin, inflexible  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objects such as pens, rifles,ect.)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87950" y="203454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zhī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笔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792345" y="4021455"/>
            <a:ext cx="3041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 pen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42230" y="205359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 bǐ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一枝笔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792345" y="4021455"/>
            <a:ext cx="3041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a pen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71900" y="2053590"/>
            <a:ext cx="415607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  yì     zhī    bǐ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张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2774950" y="4040505"/>
            <a:ext cx="72332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(measure word for flat objects,  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paper, pictures,ect.)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42230" y="205359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zhāng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纸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792345" y="4021455"/>
            <a:ext cx="3041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paper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42230" y="205359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zhǐ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说话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to talk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67935" y="201676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/>
              <a:t>shuō huà </a:t>
            </a:r>
            <a:endParaRPr lang="zh-CN" altLang="en-US" sz="4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两张纸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293110" y="4003040"/>
            <a:ext cx="54571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Two sheets of paper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22980" y="2053590"/>
            <a:ext cx="59963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 liǎng</a:t>
            </a:r>
            <a:r>
              <a:rPr lang="en-US" altLang="zh-CN" sz="4400">
                <a:sym typeface="+mn-ea"/>
              </a:rPr>
              <a:t> zhāng</a:t>
            </a:r>
            <a:r>
              <a:rPr lang="en-US" altLang="zh-CN" sz="4400"/>
              <a:t> </a:t>
            </a:r>
            <a:r>
              <a:rPr lang="en-US" altLang="zh-CN" sz="4400">
                <a:sym typeface="+mn-ea"/>
              </a:rPr>
              <a:t>zhǐ </a:t>
            </a:r>
            <a:r>
              <a:rPr lang="zh-CN" altLang="en-US" sz="4400">
                <a:sym typeface="+mn-ea"/>
              </a:rPr>
              <a:t>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懂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792345" y="4021455"/>
            <a:ext cx="3041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to understand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97475" y="205359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dǒng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真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792345" y="4021455"/>
            <a:ext cx="30416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really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97475" y="205359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zhēn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540510"/>
            <a:ext cx="1072705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When adverb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(zhēn,really) are used in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exclamatory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 sentence, they convey in most cases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not new factual information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. but the speaker`s approval,disapproval, etc.If the speaker wants to make a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more “objective”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 statement or description, other intensifiers such as </a:t>
            </a:r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很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(hěn,very), or </a:t>
            </a:r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特别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(tè bié,especially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) are often used in place of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(tài,too) or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793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The Adverb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7370" y="1392555"/>
            <a:ext cx="1109662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1.A: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他写字写得怎么样？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tā xiě zì xiě d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e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zěn me yàng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?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How well does he write characters?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One would normally answer: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B: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他写字写得很好。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tā xiě zì xiě de hěn hǎo.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He writes characters very well.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20826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The Adverb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  <a:p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7370" y="1475740"/>
            <a:ext cx="1109662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One would normally answer: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B: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他写字写得很好。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   tā xiě zì xiě de hěn hǎo.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   He writes characters very well.</a:t>
            </a:r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rather than:</a:t>
            </a:r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B1: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他写字写得真好。</a:t>
            </a:r>
            <a:endParaRPr lang="zh-CN" altLang="en-US" sz="3600"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ea typeface="宋体" panose="02010600030101010101" pitchFamily="2" charset="-122"/>
                <a:sym typeface="+mn-ea"/>
              </a:rPr>
              <a:t>     tā xiě zì xiě d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e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 zhēn hǎo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.</a:t>
            </a:r>
            <a:endParaRPr lang="zh-CN" altLang="en-US" sz="36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20826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The Adverb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  <a:p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7370" y="1475740"/>
            <a:ext cx="1109662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Compare B1 with C below</a:t>
            </a:r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B1: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他写字写得真好。</a:t>
            </a:r>
            <a:endParaRPr lang="zh-CN" altLang="en-US" sz="3600"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ea typeface="宋体" panose="02010600030101010101" pitchFamily="2" charset="-122"/>
                <a:sym typeface="+mn-ea"/>
              </a:rPr>
              <a:t>     tā xiě zì xiě d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e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 zhēn hǎo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.</a:t>
            </a:r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ea typeface="宋体" panose="02010600030101010101" pitchFamily="2" charset="-122"/>
                <a:sym typeface="+mn-ea"/>
              </a:rPr>
              <a:t>C: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小李，你写字写得真好！你可以教我吗？</a:t>
            </a:r>
            <a:endParaRPr lang="zh-CN" altLang="en-US" sz="3600"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ea typeface="宋体" panose="02010600030101010101" pitchFamily="2" charset="-122"/>
                <a:sym typeface="+mn-ea"/>
              </a:rPr>
              <a:t>   xiǎo lǐ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,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nǐ xiě zì xiě d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e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 zhēn hǎo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!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nǐ kě yǐ jiāo wǒ ma？</a:t>
            </a:r>
            <a:endParaRPr lang="zh-CN" altLang="en-US" sz="3600"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ea typeface="宋体" panose="02010600030101010101" pitchFamily="2" charset="-122"/>
                <a:sym typeface="+mn-ea"/>
              </a:rPr>
              <a:t>   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Little Li, you write characters really well! Could you teach me?</a:t>
            </a:r>
            <a:endParaRPr lang="zh-CN" altLang="en-US" sz="3600">
              <a:ea typeface="宋体" panose="02010600030101010101" pitchFamily="2" charset="-122"/>
              <a:sym typeface="+mn-ea"/>
            </a:endParaRPr>
          </a:p>
          <a:p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20826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The Adverb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  <a:p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8685" y="1364615"/>
            <a:ext cx="107270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When </a:t>
            </a:r>
            <a:r>
              <a:rPr lang="zh-CN" altLang="en-US" sz="3600">
                <a:ea typeface="宋体" panose="02010600030101010101" pitchFamily="2" charset="-122"/>
              </a:rPr>
              <a:t>太</a:t>
            </a:r>
            <a:r>
              <a:rPr lang="en-US" altLang="zh-CN" sz="3600">
                <a:ea typeface="宋体" panose="02010600030101010101" pitchFamily="2" charset="-122"/>
              </a:rPr>
              <a:t>(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tài,too</a:t>
            </a:r>
            <a:r>
              <a:rPr lang="en-US" altLang="zh-CN" sz="3600">
                <a:ea typeface="宋体" panose="02010600030101010101" pitchFamily="2" charset="-122"/>
              </a:rPr>
              <a:t>) is used in an exclamatory sentence, </a:t>
            </a:r>
            <a:r>
              <a:rPr lang="zh-CN" altLang="en-US" sz="3600">
                <a:ea typeface="宋体" panose="02010600030101010101" pitchFamily="2" charset="-122"/>
              </a:rPr>
              <a:t>了</a:t>
            </a:r>
            <a:r>
              <a:rPr lang="en-US" altLang="zh-CN" sz="3600">
                <a:ea typeface="宋体" panose="02010600030101010101" pitchFamily="2" charset="-122"/>
              </a:rPr>
              <a:t>(le) usually appears at the end of the sentence: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9444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The Adverb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9740" y="3273425"/>
            <a:ext cx="97675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>
                <a:ea typeface="宋体" panose="02010600030101010101" pitchFamily="2" charset="-122"/>
              </a:rPr>
              <a:t>、这个电影太有意思了！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 zhè g</a:t>
            </a:r>
            <a:r>
              <a:rPr lang="en-US" altLang="zh-CN" sz="3600">
                <a:ea typeface="宋体" panose="02010600030101010101" pitchFamily="2" charset="-122"/>
              </a:rPr>
              <a:t>e</a:t>
            </a:r>
            <a:r>
              <a:rPr lang="zh-CN" altLang="en-US" sz="3600">
                <a:ea typeface="宋体" panose="02010600030101010101" pitchFamily="2" charset="-122"/>
              </a:rPr>
              <a:t> diàn yǐng tài yǒu yì s</a:t>
            </a:r>
            <a:r>
              <a:rPr lang="en-US" altLang="zh-CN" sz="3600">
                <a:ea typeface="宋体" panose="02010600030101010101" pitchFamily="2" charset="-122"/>
              </a:rPr>
              <a:t>i</a:t>
            </a:r>
            <a:r>
              <a:rPr lang="zh-CN" altLang="en-US" sz="3600">
                <a:ea typeface="宋体" panose="02010600030101010101" pitchFamily="2" charset="-122"/>
              </a:rPr>
              <a:t> le ！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 </a:t>
            </a:r>
            <a:r>
              <a:rPr lang="en-US" altLang="zh-CN" sz="3600">
                <a:ea typeface="宋体" panose="02010600030101010101" pitchFamily="2" charset="-122"/>
              </a:rPr>
              <a:t>This movie is really interesting!</a:t>
            </a:r>
            <a:endParaRPr lang="en-US" altLang="zh-CN" sz="3600">
              <a:ea typeface="宋体" panose="02010600030101010101" pitchFamily="2" charset="-122"/>
            </a:endParaRPr>
          </a:p>
          <a:p>
            <a:endParaRPr lang="zh-CN" altLang="en-US" sz="3600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      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9444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The Adverb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太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(tài,too) and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真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(zhēn,really)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6895" y="1699895"/>
            <a:ext cx="1124077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ea typeface="宋体" panose="02010600030101010101" pitchFamily="2" charset="-122"/>
              </a:rPr>
              <a:t>2</a:t>
            </a:r>
            <a:r>
              <a:rPr lang="zh-CN" altLang="en-US" sz="3600">
                <a:ea typeface="宋体" panose="02010600030101010101" pitchFamily="2" charset="-122"/>
              </a:rPr>
              <a:t>、我的语法太不好了！我得多练习。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 wǒ de yǔ fǎ tài bù hǎo le</a:t>
            </a:r>
            <a:r>
              <a:rPr lang="en-US" altLang="zh-CN" sz="3600">
                <a:ea typeface="宋体" panose="02010600030101010101" pitchFamily="2" charset="-122"/>
              </a:rPr>
              <a:t>! </a:t>
            </a:r>
            <a:r>
              <a:rPr lang="zh-CN" altLang="en-US" sz="3600">
                <a:ea typeface="宋体" panose="02010600030101010101" pitchFamily="2" charset="-122"/>
              </a:rPr>
              <a:t>wǒ děi duō liàn xí</a:t>
            </a:r>
            <a:r>
              <a:rPr lang="en-US" altLang="zh-CN" sz="3600">
                <a:ea typeface="宋体" panose="02010600030101010101" pitchFamily="2" charset="-122"/>
              </a:rPr>
              <a:t>.</a:t>
            </a:r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      My grammar really is awful! I have to practice more.</a:t>
            </a:r>
            <a:endParaRPr lang="zh-CN" altLang="en-US" sz="3600">
              <a:ea typeface="宋体" panose="02010600030101010101" pitchFamily="2" charset="-122"/>
            </a:endParaRPr>
          </a:p>
          <a:p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3</a:t>
            </a:r>
            <a:r>
              <a:rPr lang="zh-CN" altLang="en-US" sz="3600">
                <a:ea typeface="宋体" panose="02010600030101010101" pitchFamily="2" charset="-122"/>
              </a:rPr>
              <a:t>、你跳舞跳得太好了。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 nǐ tiào wǔ tiào d</a:t>
            </a:r>
            <a:r>
              <a:rPr lang="en-US" altLang="zh-CN" sz="3600">
                <a:ea typeface="宋体" panose="02010600030101010101" pitchFamily="2" charset="-122"/>
              </a:rPr>
              <a:t>e</a:t>
            </a:r>
            <a:r>
              <a:rPr lang="zh-CN" altLang="en-US" sz="3600">
                <a:ea typeface="宋体" panose="02010600030101010101" pitchFamily="2" charset="-122"/>
              </a:rPr>
              <a:t> tài hǎo le</a:t>
            </a:r>
            <a:r>
              <a:rPr lang="en-US" altLang="zh-CN" sz="3600">
                <a:ea typeface="宋体" panose="02010600030101010101" pitchFamily="2" charset="-122"/>
              </a:rPr>
              <a:t>!</a:t>
            </a:r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      You really dance beautifully!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</a:t>
            </a:r>
            <a:r>
              <a:rPr lang="en-US" altLang="zh-CN">
                <a:ea typeface="宋体" panose="02010600030101010101" pitchFamily="2" charset="-122"/>
              </a:rPr>
              <a:t>      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哪里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where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7489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nǎ     lǐ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话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word;speech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13655" y="202565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</a:t>
            </a:r>
            <a:r>
              <a:rPr lang="zh-CN" altLang="en-US" sz="4400"/>
              <a:t> huà </a:t>
            </a:r>
            <a:endParaRPr lang="zh-CN" altLang="en-US" sz="4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2091055"/>
            <a:ext cx="1072705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ea typeface="宋体" panose="02010600030101010101" pitchFamily="2" charset="-122"/>
                <a:sym typeface="+mn-ea"/>
              </a:rPr>
              <a:t>哪里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(nǎ li),which literally means “where,” is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a polite reply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 to a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compliment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. In recent times, however, </a:t>
            </a:r>
            <a:r>
              <a:rPr lang="zh-CN" altLang="en-US" sz="2800">
                <a:ea typeface="宋体" panose="02010600030101010101" pitchFamily="2" charset="-122"/>
                <a:sym typeface="+mn-ea"/>
              </a:rPr>
              <a:t>哪里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(nǎ li) has become somewhat old-fashioned. Many people will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respond to a compliment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 by saying </a:t>
            </a: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是吗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(shì ma, is that so)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. Some young people in urban areas will also acknowledge a compliment by saying </a:t>
            </a: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谢谢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(xiè xiè, thanks) instead.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489585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哪里</a:t>
            </a:r>
            <a:r>
              <a:rPr lang="en-US" altLang="zh-CN" sz="3200">
                <a:ea typeface="宋体" panose="02010600030101010101" pitchFamily="2" charset="-122"/>
              </a:rPr>
              <a:t>(nǎ li)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预习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to preview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821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yù     xí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学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733165" y="3956685"/>
            <a:ext cx="47263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to study; to learn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31435" y="2063115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xué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第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733165" y="3956685"/>
            <a:ext cx="62071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(prefix for ordinal numbers)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31435" y="2063115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 dì 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249045"/>
            <a:ext cx="10727055" cy="4954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Ordinal numbers in Chinese are formed by placing </a:t>
            </a:r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dì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) before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cardinal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numbers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,e.g.,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第一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(dì yī,the first)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第二杯茶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dì èr bēi chá,the second cup of tea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第三个月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dì sān ge yuè,the third month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 However,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第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dì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 is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not used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in names of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months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: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一月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yī yuè,January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，二月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èr yuè,February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，三月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(sān yuè,March)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 Neither is it used to indicate the birth order of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siblings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: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大哥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(dà gē,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oldest brother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，二哥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(èr gē,second oldest brother)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，三哥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(sān gē,third 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oldest brother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Ordinal Numbers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语法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grammar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821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yǔ    fǎ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容易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easy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821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róng  yì 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生词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465195" y="4076700"/>
            <a:ext cx="55854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new words</a:t>
            </a:r>
            <a:r>
              <a:rPr lang="zh-CN" altLang="en-US" sz="3600" dirty="0">
                <a:ea typeface="宋体" panose="02010600030101010101" pitchFamily="2" charset="-122"/>
                <a:cs typeface="+mn-ea"/>
                <a:sym typeface="+mn-lt"/>
              </a:rPr>
              <a:t>；</a:t>
            </a: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vocabulary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821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shēng cí 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多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733165" y="3956685"/>
            <a:ext cx="62071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   many;much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31435" y="2063115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duō 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汉字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465195" y="4076700"/>
            <a:ext cx="55854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Chinese characters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821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hàn    zì  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上个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228465" y="4049395"/>
            <a:ext cx="40582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cs typeface="+mn-ea"/>
                <a:sym typeface="+mn-lt"/>
              </a:rPr>
              <a:t>the previous one</a:t>
            </a:r>
            <a:endParaRPr lang="en-US" altLang="zh-CN" sz="3600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74895" y="2016760"/>
            <a:ext cx="297878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</a:t>
            </a:r>
            <a:r>
              <a:rPr lang="zh-CN" altLang="en-US" sz="4400"/>
              <a:t>shàng g</a:t>
            </a:r>
            <a:r>
              <a:rPr lang="en-US" altLang="zh-CN" sz="4400"/>
              <a:t>e</a:t>
            </a:r>
            <a:r>
              <a:rPr lang="zh-CN" altLang="en-US" sz="4400"/>
              <a:t> </a:t>
            </a:r>
            <a:endParaRPr lang="zh-CN" altLang="en-US" sz="4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难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733165" y="3956685"/>
            <a:ext cx="62071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             difficult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31435" y="2063115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 nán   </a:t>
            </a:r>
            <a:r>
              <a:rPr lang="zh-CN" altLang="en-US" sz="4400"/>
              <a:t>  </a:t>
            </a:r>
            <a:endParaRPr lang="zh-CN" altLang="en-US" sz="44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2091055"/>
            <a:ext cx="10727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Like 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行吗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(xíng ma) and 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好吗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hǎo ma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 ,the expression 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好不好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hǎo bu hǎo, is it ok?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) can also be used to seek someone`s approval of a proposal.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489585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好不好</a:t>
            </a:r>
            <a:r>
              <a:rPr lang="en-US" altLang="zh-CN" sz="3200">
                <a:ea typeface="宋体" panose="02010600030101010101" pitchFamily="2" charset="-122"/>
              </a:rPr>
              <a:t>(hǎo bu hǎo)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8685" y="1364615"/>
            <a:ext cx="107270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The adverb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就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(jiù) is used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before a verb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 to suggest the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earliness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,briefness,or quickness of the action.</a:t>
            </a:r>
            <a:r>
              <a:rPr lang="en-US" altLang="zh-CN" sz="3600"/>
              <a:t> </a:t>
            </a:r>
            <a:endParaRPr lang="en-US" altLang="zh-CN" sz="3600"/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42017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The Adverb </a:t>
            </a:r>
            <a:r>
              <a:rPr lang="zh-CN" altLang="en-US" sz="3200">
                <a:ea typeface="宋体" panose="02010600030101010101" pitchFamily="2" charset="-122"/>
              </a:rPr>
              <a:t>就</a:t>
            </a:r>
            <a:r>
              <a:rPr lang="en-US" altLang="zh-CN" sz="3200">
                <a:ea typeface="宋体" panose="02010600030101010101" pitchFamily="2" charset="-122"/>
              </a:rPr>
              <a:t>(jiù)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3055" y="2679065"/>
            <a:ext cx="13072745" cy="3999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>
                <a:ea typeface="宋体" panose="02010600030101010101" pitchFamily="2" charset="-122"/>
              </a:rPr>
              <a:t>、他明天七点就得上课。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 </a:t>
            </a:r>
            <a:r>
              <a:rPr lang="zh-CN" altLang="en-US" sz="2800">
                <a:ea typeface="宋体" panose="02010600030101010101" pitchFamily="2" charset="-122"/>
              </a:rPr>
              <a:t>tā míng tiān qī diǎn jiù děi shàng kè</a:t>
            </a:r>
            <a:r>
              <a:rPr lang="en-US" altLang="zh-CN" sz="2800">
                <a:ea typeface="宋体" panose="02010600030101010101" pitchFamily="2" charset="-122"/>
              </a:rPr>
              <a:t>.</a:t>
            </a:r>
            <a:endParaRPr lang="en-US" altLang="zh-CN" sz="2800">
              <a:ea typeface="宋体" panose="02010600030101010101" pitchFamily="2" charset="-122"/>
            </a:endParaRPr>
          </a:p>
          <a:p>
            <a:r>
              <a:rPr lang="en-US" altLang="zh-CN" sz="2800">
                <a:ea typeface="宋体" panose="02010600030101010101" pitchFamily="2" charset="-122"/>
              </a:rPr>
              <a:t>        He has to go to class [as early as] at 7:00am tomorrow.</a:t>
            </a:r>
            <a:endParaRPr lang="en-US" altLang="zh-CN" sz="3600">
              <a:ea typeface="宋体" panose="02010600030101010101" pitchFamily="2" charset="-122"/>
            </a:endParaRPr>
          </a:p>
          <a:p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2</a:t>
            </a:r>
            <a:r>
              <a:rPr lang="zh-CN" altLang="en-US" sz="3600">
                <a:ea typeface="宋体" panose="02010600030101010101" pitchFamily="2" charset="-122"/>
              </a:rPr>
              <a:t>、我们八点看电影，他七点半就来了。</a:t>
            </a:r>
            <a:endParaRPr lang="zh-CN" altLang="en-US" sz="3600">
              <a:ea typeface="宋体" panose="02010600030101010101" pitchFamily="2" charset="-122"/>
            </a:endParaRPr>
          </a:p>
          <a:p>
            <a:r>
              <a:rPr lang="zh-CN" altLang="en-US" sz="3600">
                <a:ea typeface="宋体" panose="02010600030101010101" pitchFamily="2" charset="-122"/>
              </a:rPr>
              <a:t>     </a:t>
            </a:r>
            <a:r>
              <a:rPr lang="zh-CN" altLang="en-US" sz="2800">
                <a:ea typeface="宋体" panose="02010600030101010101" pitchFamily="2" charset="-122"/>
              </a:rPr>
              <a:t> wǒ men bā diǎn kàn diàn yǐng</a:t>
            </a:r>
            <a:r>
              <a:rPr lang="en-US" altLang="zh-CN" sz="2800">
                <a:ea typeface="宋体" panose="02010600030101010101" pitchFamily="2" charset="-122"/>
              </a:rPr>
              <a:t>,</a:t>
            </a:r>
            <a:r>
              <a:rPr lang="zh-CN" altLang="en-US" sz="2800">
                <a:ea typeface="宋体" panose="02010600030101010101" pitchFamily="2" charset="-122"/>
              </a:rPr>
              <a:t>tā qī diǎn bàn jiù lái le</a:t>
            </a:r>
            <a:r>
              <a:rPr lang="en-US" altLang="zh-CN" sz="2800">
                <a:ea typeface="宋体" panose="02010600030101010101" pitchFamily="2" charset="-122"/>
              </a:rPr>
              <a:t>.</a:t>
            </a:r>
            <a:endParaRPr lang="zh-CN" altLang="en-US" sz="2800">
              <a:ea typeface="宋体" panose="02010600030101010101" pitchFamily="2" charset="-122"/>
            </a:endParaRPr>
          </a:p>
          <a:p>
            <a:r>
              <a:rPr lang="en-US" altLang="zh-CN" sz="2800">
                <a:ea typeface="宋体" panose="02010600030101010101" pitchFamily="2" charset="-122"/>
              </a:rPr>
              <a:t>We [were supposed to] see the movie at 8:00, but he came [as early as] 7:30.</a:t>
            </a:r>
            <a:endParaRPr lang="zh-CN" altLang="en-US" sz="2800">
              <a:ea typeface="宋体" panose="02010600030101010101" pitchFamily="2" charset="-122"/>
            </a:endParaRPr>
          </a:p>
          <a:p>
            <a:r>
              <a:rPr lang="en-US" altLang="zh-CN">
                <a:ea typeface="宋体" panose="02010600030101010101" pitchFamily="2" charset="-122"/>
              </a:rPr>
              <a:t>      </a:t>
            </a:r>
            <a:endParaRPr lang="en-US" altLang="zh-CN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540510"/>
            <a:ext cx="1072705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The adverb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就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(jiù) suggest the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earliness 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or promptness of an action in the speaker`s judgment.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adverb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才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(cái) is the opposite. It suggests the tardiness or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lateness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of an action as perceived by the speaker.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When commenting on a past action,</a:t>
            </a:r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就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(jiù) is always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used with</a:t>
            </a:r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了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(le)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 to indicate promptness but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才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(cái) is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never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 used with </a:t>
            </a:r>
            <a:r>
              <a:rPr lang="zh-CN" altLang="en-US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了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就</a:t>
            </a:r>
            <a:r>
              <a:rPr lang="en-US" altLang="zh-CN" sz="3200">
                <a:ea typeface="宋体" panose="02010600030101010101" pitchFamily="2" charset="-122"/>
              </a:rPr>
              <a:t>(jiù) and </a:t>
            </a:r>
            <a:r>
              <a:rPr lang="zh-CN" altLang="en-US" sz="3200">
                <a:ea typeface="宋体" panose="02010600030101010101" pitchFamily="2" charset="-122"/>
              </a:rPr>
              <a:t>才</a:t>
            </a:r>
            <a:r>
              <a:rPr lang="en-US" altLang="zh-CN" sz="3200">
                <a:ea typeface="宋体" panose="02010600030101010101" pitchFamily="2" charset="-122"/>
              </a:rPr>
              <a:t>(cái) compared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7370" y="1892300"/>
            <a:ext cx="1109662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1.A: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八点上课，小白七点就来了。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bā diǎn shàng kè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xiǎo bái qī diǎn jiù lái le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Class started at 8:00, but Little Bai came [as early as] 7:00.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B: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八点上课，小张八点半才来。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bā diǎn shàng kè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, </a:t>
            </a:r>
            <a:r>
              <a:rPr lang="zh-CN" altLang="en-US" sz="3600">
                <a:ea typeface="宋体" panose="02010600030101010101" pitchFamily="2" charset="-122"/>
                <a:sym typeface="+mn-ea"/>
              </a:rPr>
              <a:t>xiǎo zhāng bā diǎn bàn cái lái</a:t>
            </a:r>
            <a:r>
              <a:rPr lang="en-US" altLang="zh-CN" sz="3600">
                <a:ea typeface="宋体" panose="02010600030101010101" pitchFamily="2" charset="-122"/>
                <a:sym typeface="+mn-ea"/>
              </a:rPr>
              <a:t>.</a:t>
            </a:r>
            <a:endParaRPr lang="en-US" altLang="zh-CN" sz="3600"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Class started at 8:00, but Little Zhang didn`t come until 8:30.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就</a:t>
            </a:r>
            <a:r>
              <a:rPr lang="en-US" altLang="zh-CN" sz="3200">
                <a:ea typeface="宋体" panose="02010600030101010101" pitchFamily="2" charset="-122"/>
              </a:rPr>
              <a:t>(jiù) and </a:t>
            </a:r>
            <a:r>
              <a:rPr lang="zh-CN" altLang="en-US" sz="3200">
                <a:ea typeface="宋体" panose="02010600030101010101" pitchFamily="2" charset="-122"/>
              </a:rPr>
              <a:t>才</a:t>
            </a:r>
            <a:r>
              <a:rPr lang="en-US" altLang="zh-CN" sz="3200">
                <a:ea typeface="宋体" panose="02010600030101010101" pitchFamily="2" charset="-122"/>
              </a:rPr>
              <a:t>(cái) compared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2775" y="1596390"/>
            <a:ext cx="1072705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2.A: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我昨天五点就回家了。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wǒ zuó tiān wǔ diǎn jiù huí jiā le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Yesterday I went home when it was only 5:00.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The speaker thought 5:00 was early.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B: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我昨天五点才回家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wǒ zuó tiān wǔ diǎn cái huí jiā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Yesterday I didn`t go home until 5:00.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The speaker thought 5:00 was late.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就</a:t>
            </a:r>
            <a:r>
              <a:rPr lang="en-US" altLang="zh-CN" sz="3200">
                <a:ea typeface="宋体" panose="02010600030101010101" pitchFamily="2" charset="-122"/>
              </a:rPr>
              <a:t>(jiù) and </a:t>
            </a:r>
            <a:r>
              <a:rPr lang="zh-CN" altLang="en-US" sz="3200">
                <a:ea typeface="宋体" panose="02010600030101010101" pitchFamily="2" charset="-122"/>
              </a:rPr>
              <a:t>才</a:t>
            </a:r>
            <a:r>
              <a:rPr lang="en-US" altLang="zh-CN" sz="3200">
                <a:ea typeface="宋体" panose="02010600030101010101" pitchFamily="2" charset="-122"/>
              </a:rPr>
              <a:t>(cái) compared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540510"/>
            <a:ext cx="1072705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Some verbs can take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two object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 The object representing a person, persons,or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an animate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entity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precedes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the one representing an </a:t>
            </a:r>
            <a:r>
              <a:rPr lang="en-US" altLang="zh-CN" sz="36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inanimate thing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、老师教我们生词和语法。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l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ǎo shī jiāo wǒ men shēng cí hé yǔ fǎ</a:t>
            </a:r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The teacher teaches us vocabulary and grammar.</a:t>
            </a:r>
            <a:endParaRPr lang="en-US" altLang="zh-CN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Double Objects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336675"/>
            <a:ext cx="1072705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、大哥给了我一瓶水。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dà gē gěi le wǒ yì píng shuǐ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  My big brother gave me a bottle of water.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、你教我汉字，可以吗？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nǐ jiāo wǒ hàn zì ，kě yǐ ma ？</a:t>
            </a:r>
            <a:endParaRPr lang="zh-CN" altLang="en-US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  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Will you teach me Chinese characters, please?</a:t>
            </a:r>
            <a:endParaRPr lang="zh-CN" altLang="en-US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、我想问你一个问题。</a:t>
            </a:r>
            <a:endParaRPr lang="zh-CN" altLang="en-US" sz="36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6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wǒ xiǎng wèn nǐ yí g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e</a:t>
            </a:r>
            <a:r>
              <a:rPr lang="zh-CN" altLang="en-US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wèn tí</a:t>
            </a:r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28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  I`d like to ask you a question.</a:t>
            </a:r>
            <a:endParaRPr lang="en-US" altLang="zh-CN" sz="28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489585"/>
            <a:ext cx="5211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Double Objects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995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</a:t>
            </a:r>
            <a:r>
              <a:rPr lang="en-US" altLang="zh-CN" sz="3200">
                <a:ea typeface="宋体" panose="02010600030101010101" pitchFamily="2" charset="-122"/>
              </a:rPr>
              <a:t>(yǒu[yì]diǎnr, somewhat, rather; a little bit)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4850" y="1591310"/>
            <a:ext cx="109950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The phrase </a:t>
            </a:r>
            <a:r>
              <a:rPr lang="zh-CN" altLang="en-US" sz="2800">
                <a:ea typeface="宋体" panose="02010600030101010101" pitchFamily="2" charset="-122"/>
              </a:rPr>
              <a:t>有一点儿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yǒu yì diǎnr</a:t>
            </a:r>
            <a:r>
              <a:rPr lang="en-US" altLang="zh-CN" sz="2800">
                <a:ea typeface="宋体" panose="02010600030101010101" pitchFamily="2" charset="-122"/>
              </a:rPr>
              <a:t>) precedes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</a:rPr>
              <a:t>adjectives or verbs</a:t>
            </a:r>
            <a:r>
              <a:rPr lang="en-US" altLang="zh-CN" sz="2800">
                <a:ea typeface="宋体" panose="02010600030101010101" pitchFamily="2" charset="-122"/>
              </a:rPr>
              <a:t>. It often carries a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</a:rPr>
              <a:t>negative tone</a:t>
            </a:r>
            <a:r>
              <a:rPr lang="en-US" altLang="zh-CN" sz="2800">
                <a:ea typeface="宋体" panose="02010600030101010101" pitchFamily="2" charset="-122"/>
              </a:rPr>
              <a:t>. The </a:t>
            </a:r>
            <a:r>
              <a:rPr lang="zh-CN" altLang="en-US" sz="2800">
                <a:ea typeface="宋体" panose="02010600030101010101" pitchFamily="2" charset="-122"/>
              </a:rPr>
              <a:t>一</a:t>
            </a:r>
            <a:r>
              <a:rPr lang="en-US" altLang="zh-CN" sz="2800">
                <a:ea typeface="宋体" panose="02010600030101010101" pitchFamily="2" charset="-122"/>
              </a:rPr>
              <a:t>(yī) in the phrase is optional.</a:t>
            </a:r>
            <a:endParaRPr lang="en-US" altLang="zh-CN" sz="28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1220" y="2776220"/>
            <a:ext cx="1044892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1</a:t>
            </a:r>
            <a:r>
              <a:rPr lang="zh-CN" altLang="en-US" sz="3200">
                <a:ea typeface="宋体" panose="02010600030101010101" pitchFamily="2" charset="-122"/>
              </a:rPr>
              <a:t>、我觉得中文有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点儿难。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wǒ j</a:t>
            </a:r>
            <a:r>
              <a:rPr lang="en-US" altLang="zh-CN" sz="3200">
                <a:ea typeface="宋体" panose="02010600030101010101" pitchFamily="2" charset="-122"/>
              </a:rPr>
              <a:t>u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é</a:t>
            </a:r>
            <a:r>
              <a:rPr lang="zh-CN" altLang="en-US" sz="3200">
                <a:ea typeface="宋体" panose="02010600030101010101" pitchFamily="2" charset="-122"/>
              </a:rPr>
              <a:t> d</a:t>
            </a:r>
            <a:r>
              <a:rPr lang="en-US" altLang="zh-CN" sz="3200">
                <a:ea typeface="宋体" panose="02010600030101010101" pitchFamily="2" charset="-122"/>
              </a:rPr>
              <a:t>e</a:t>
            </a:r>
            <a:r>
              <a:rPr lang="zh-CN" altLang="en-US" sz="3200">
                <a:ea typeface="宋体" panose="02010600030101010101" pitchFamily="2" charset="-122"/>
              </a:rPr>
              <a:t> zhōng wén yǒu(yì)diǎnr nán</a:t>
            </a:r>
            <a:r>
              <a:rPr lang="en-US" altLang="zh-CN" sz="3200">
                <a:ea typeface="宋体" panose="02010600030101010101" pitchFamily="2" charset="-122"/>
              </a:rPr>
              <a:t>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I think Chinese is a little bit difficult.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</a:t>
            </a:r>
            <a:r>
              <a:rPr lang="zh-CN" altLang="en-US" sz="3200">
                <a:ea typeface="宋体" panose="02010600030101010101" pitchFamily="2" charset="-122"/>
              </a:rPr>
              <a:t>我觉得中文有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点儿容易。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</a:rPr>
              <a:t>(X)</a:t>
            </a:r>
            <a:endParaRPr lang="zh-CN" altLang="en-US" sz="320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wǒ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j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u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é</a:t>
            </a:r>
            <a:r>
              <a:rPr lang="zh-CN" altLang="en-US" sz="3200">
                <a:ea typeface="宋体" panose="02010600030101010101" pitchFamily="2" charset="-122"/>
              </a:rPr>
              <a:t> d</a:t>
            </a:r>
            <a:r>
              <a:rPr lang="en-US" altLang="zh-CN" sz="3200">
                <a:ea typeface="宋体" panose="02010600030101010101" pitchFamily="2" charset="-122"/>
              </a:rPr>
              <a:t>e</a:t>
            </a:r>
            <a:r>
              <a:rPr lang="zh-CN" altLang="en-US" sz="3200">
                <a:ea typeface="宋体" panose="02010600030101010101" pitchFamily="2" charset="-122"/>
              </a:rPr>
              <a:t> zhōng wén yǒu (y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</a:rPr>
              <a:t>)diǎnr róng yì</a:t>
            </a:r>
            <a:r>
              <a:rPr lang="en-US" altLang="zh-CN" sz="3200">
                <a:ea typeface="宋体" panose="02010600030101010101" pitchFamily="2" charset="-122"/>
              </a:rPr>
              <a:t>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I think Chinese is a little bit easy.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995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</a:t>
            </a:r>
            <a:r>
              <a:rPr lang="en-US" altLang="zh-CN" sz="3200">
                <a:ea typeface="宋体" panose="02010600030101010101" pitchFamily="2" charset="-122"/>
              </a:rPr>
              <a:t>(yǒu[yì]diǎnr, somewhat, rather; a little bit)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4850" y="1591310"/>
            <a:ext cx="109950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The phrase </a:t>
            </a:r>
            <a:r>
              <a:rPr lang="zh-CN" altLang="en-US" sz="2800">
                <a:ea typeface="宋体" panose="02010600030101010101" pitchFamily="2" charset="-122"/>
              </a:rPr>
              <a:t>有一点儿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yǒu yì diǎnr</a:t>
            </a:r>
            <a:r>
              <a:rPr lang="en-US" altLang="zh-CN" sz="2800">
                <a:ea typeface="宋体" panose="02010600030101010101" pitchFamily="2" charset="-122"/>
              </a:rPr>
              <a:t>) precedes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</a:rPr>
              <a:t>adjectives or verbs</a:t>
            </a:r>
            <a:r>
              <a:rPr lang="en-US" altLang="zh-CN" sz="2800">
                <a:ea typeface="宋体" panose="02010600030101010101" pitchFamily="2" charset="-122"/>
              </a:rPr>
              <a:t>. It often carries a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</a:rPr>
              <a:t>negative tone</a:t>
            </a:r>
            <a:r>
              <a:rPr lang="en-US" altLang="zh-CN" sz="2800">
                <a:ea typeface="宋体" panose="02010600030101010101" pitchFamily="2" charset="-122"/>
              </a:rPr>
              <a:t>. The </a:t>
            </a:r>
            <a:r>
              <a:rPr lang="zh-CN" altLang="en-US" sz="2800">
                <a:ea typeface="宋体" panose="02010600030101010101" pitchFamily="2" charset="-122"/>
              </a:rPr>
              <a:t>一</a:t>
            </a:r>
            <a:r>
              <a:rPr lang="en-US" altLang="zh-CN" sz="2800">
                <a:ea typeface="宋体" panose="02010600030101010101" pitchFamily="2" charset="-122"/>
              </a:rPr>
              <a:t>(yī) in the phrase is optional.</a:t>
            </a:r>
            <a:endParaRPr lang="en-US" altLang="zh-CN" sz="28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4850" y="3128010"/>
            <a:ext cx="1142936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2</a:t>
            </a:r>
            <a:r>
              <a:rPr lang="zh-CN" altLang="en-US" sz="3200">
                <a:ea typeface="宋体" panose="02010600030101010101" pitchFamily="2" charset="-122"/>
              </a:rPr>
              <a:t>、我觉得这一课生词有点儿多。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wǒ j</a:t>
            </a:r>
            <a:r>
              <a:rPr lang="en-US" altLang="zh-CN" sz="3200">
                <a:ea typeface="宋体" panose="02010600030101010101" pitchFamily="2" charset="-122"/>
              </a:rPr>
              <a:t>u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é</a:t>
            </a:r>
            <a:r>
              <a:rPr lang="zh-CN" altLang="en-US" sz="3200">
                <a:ea typeface="宋体" panose="02010600030101010101" pitchFamily="2" charset="-122"/>
              </a:rPr>
              <a:t> d</a:t>
            </a:r>
            <a:r>
              <a:rPr lang="en-US" altLang="zh-CN" sz="3200">
                <a:ea typeface="宋体" panose="02010600030101010101" pitchFamily="2" charset="-122"/>
              </a:rPr>
              <a:t>e</a:t>
            </a:r>
            <a:r>
              <a:rPr lang="zh-CN" altLang="en-US" sz="3200">
                <a:ea typeface="宋体" panose="02010600030101010101" pitchFamily="2" charset="-122"/>
              </a:rPr>
              <a:t> zhè yí kè shēng cí yǒu diǎn</a:t>
            </a:r>
            <a:r>
              <a:rPr lang="en-US" altLang="zh-CN" sz="3200">
                <a:ea typeface="宋体" panose="02010600030101010101" pitchFamily="2" charset="-122"/>
              </a:rPr>
              <a:t>r</a:t>
            </a:r>
            <a:r>
              <a:rPr lang="zh-CN" altLang="en-US" sz="3200">
                <a:ea typeface="宋体" panose="02010600030101010101" pitchFamily="2" charset="-122"/>
              </a:rPr>
              <a:t> duō </a:t>
            </a:r>
            <a:r>
              <a:rPr lang="en-US" altLang="zh-CN" sz="3200">
                <a:ea typeface="宋体" panose="02010600030101010101" pitchFamily="2" charset="-122"/>
              </a:rPr>
              <a:t>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I think there are a few too many new words in this lesson.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[The speaker is complaining about it.]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写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351655" y="4039870"/>
            <a:ext cx="38119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to write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13655" y="202565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</a:t>
            </a:r>
            <a:r>
              <a:rPr lang="zh-CN" altLang="en-US" sz="4400"/>
              <a:t>  xiě  </a:t>
            </a:r>
            <a:endParaRPr lang="zh-CN" altLang="en-US" sz="44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995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</a:t>
            </a:r>
            <a:r>
              <a:rPr lang="en-US" altLang="zh-CN" sz="3200">
                <a:ea typeface="宋体" panose="02010600030101010101" pitchFamily="2" charset="-122"/>
              </a:rPr>
              <a:t>(yǒu[yì]diǎnr, somewhat, rather; a little bit)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4850" y="1591310"/>
            <a:ext cx="109950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ea typeface="宋体" panose="02010600030101010101" pitchFamily="2" charset="-122"/>
              </a:rPr>
              <a:t>However, when the sentence suggests a change of the situation, the phrase </a:t>
            </a:r>
            <a:r>
              <a:rPr lang="zh-CN" altLang="en-US" sz="2800">
                <a:ea typeface="宋体" panose="02010600030101010101" pitchFamily="2" charset="-122"/>
              </a:rPr>
              <a:t>有一点儿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yǒu yì diǎnr</a:t>
            </a:r>
            <a:r>
              <a:rPr lang="en-US" altLang="zh-CN" sz="2800">
                <a:ea typeface="宋体" panose="02010600030101010101" pitchFamily="2" charset="-122"/>
              </a:rPr>
              <a:t>) can carry a positive tone, e.g.</a:t>
            </a:r>
            <a:endParaRPr lang="en-US" altLang="zh-CN" sz="28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9725" y="2980055"/>
            <a:ext cx="1142936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3</a:t>
            </a:r>
            <a:r>
              <a:rPr lang="zh-CN" altLang="en-US" sz="3200">
                <a:ea typeface="宋体" panose="02010600030101010101" pitchFamily="2" charset="-122"/>
              </a:rPr>
              <a:t>、我以前不喜欢他，现在有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点儿喜欢他了。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wǒ yǐ qián bù xǐ hu</a:t>
            </a:r>
            <a:r>
              <a:rPr lang="en-US" altLang="zh-CN" sz="3200">
                <a:ea typeface="宋体" panose="02010600030101010101" pitchFamily="2" charset="-122"/>
              </a:rPr>
              <a:t>a</a:t>
            </a:r>
            <a:r>
              <a:rPr lang="zh-CN" altLang="en-US" sz="3200">
                <a:ea typeface="宋体" panose="02010600030101010101" pitchFamily="2" charset="-122"/>
              </a:rPr>
              <a:t>n tā ，xiàn zài yǒu (y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</a:rPr>
              <a:t>)diǎnr xǐ hu</a:t>
            </a:r>
            <a:r>
              <a:rPr lang="en-US" altLang="zh-CN" sz="3200">
                <a:ea typeface="宋体" panose="02010600030101010101" pitchFamily="2" charset="-122"/>
              </a:rPr>
              <a:t>a</a:t>
            </a:r>
            <a:r>
              <a:rPr lang="zh-CN" altLang="en-US" sz="3200">
                <a:ea typeface="宋体" panose="02010600030101010101" pitchFamily="2" charset="-122"/>
              </a:rPr>
              <a:t>n tā le</a:t>
            </a:r>
            <a:r>
              <a:rPr lang="en-US" altLang="zh-CN" sz="3200">
                <a:ea typeface="宋体" panose="02010600030101010101" pitchFamily="2" charset="-122"/>
              </a:rPr>
              <a:t>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I used to dislike him, but now I somewhat like him.</a:t>
            </a:r>
            <a:endParaRPr lang="en-US" altLang="zh-CN" sz="3200">
              <a:ea typeface="宋体" panose="02010600030101010101" pitchFamily="2" charset="-122"/>
            </a:endParaRPr>
          </a:p>
          <a:p>
            <a:endParaRPr lang="en-US" altLang="zh-CN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以前yǐ qián </a:t>
            </a:r>
            <a:r>
              <a:rPr lang="en-US" altLang="zh-CN" sz="3200">
                <a:ea typeface="宋体" panose="02010600030101010101" pitchFamily="2" charset="-122"/>
              </a:rPr>
              <a:t>=previously or before.</a:t>
            </a:r>
            <a:r>
              <a:rPr lang="zh-CN" altLang="en-US" sz="3200">
                <a:ea typeface="宋体" panose="02010600030101010101" pitchFamily="2" charset="-122"/>
              </a:rPr>
              <a:t> </a:t>
            </a:r>
            <a:endParaRPr lang="zh-CN" altLang="en-US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995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</a:t>
            </a:r>
            <a:r>
              <a:rPr lang="en-US" altLang="zh-CN" sz="3200">
                <a:ea typeface="宋体" panose="02010600030101010101" pitchFamily="2" charset="-122"/>
              </a:rPr>
              <a:t>(yǒu[yì]diǎnr, somewhat, rather; a little bit)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8170" y="2521585"/>
            <a:ext cx="1099502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ea typeface="宋体" panose="02010600030101010101" pitchFamily="2" charset="-122"/>
              </a:rPr>
              <a:t>Take care not to confuse </a:t>
            </a: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有一点儿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yǒu yì diǎnr,a little</a:t>
            </a:r>
            <a:r>
              <a:rPr lang="en-US" altLang="zh-CN" sz="2800">
                <a:ea typeface="宋体" panose="02010600030101010101" pitchFamily="2" charset="-122"/>
              </a:rPr>
              <a:t>), which is an adverbial used to </a:t>
            </a:r>
            <a:r>
              <a:rPr lang="en-US" altLang="zh-CN" sz="2800">
                <a:solidFill>
                  <a:srgbClr val="FF0000"/>
                </a:solidFill>
                <a:ea typeface="宋体" panose="02010600030101010101" pitchFamily="2" charset="-122"/>
              </a:rPr>
              <a:t>modify adjectives</a:t>
            </a:r>
            <a:r>
              <a:rPr lang="en-US" altLang="zh-CN" sz="2800">
                <a:ea typeface="宋体" panose="02010600030101010101" pitchFamily="2" charset="-122"/>
              </a:rPr>
              <a:t>, with </a:t>
            </a:r>
            <a:r>
              <a:rPr lang="zh-CN" altLang="en-US" sz="2800">
                <a:solidFill>
                  <a:srgbClr val="00B050"/>
                </a:solidFill>
                <a:ea typeface="宋体" panose="02010600030101010101" pitchFamily="2" charset="-122"/>
              </a:rPr>
              <a:t>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yì diǎnr, a little</a:t>
            </a:r>
            <a:r>
              <a:rPr lang="en-US" altLang="zh-CN" sz="2800">
                <a:ea typeface="宋体" panose="02010600030101010101" pitchFamily="2" charset="-122"/>
              </a:rPr>
              <a:t>), which usually </a:t>
            </a:r>
            <a:r>
              <a:rPr lang="en-US" altLang="zh-CN" sz="2800">
                <a:solidFill>
                  <a:srgbClr val="00B050"/>
                </a:solidFill>
                <a:ea typeface="宋体" panose="02010600030101010101" pitchFamily="2" charset="-122"/>
              </a:rPr>
              <a:t>modifies nouns</a:t>
            </a:r>
            <a:r>
              <a:rPr lang="en-US" altLang="zh-CN" sz="2800">
                <a:ea typeface="宋体" panose="02010600030101010101" pitchFamily="2" charset="-122"/>
              </a:rPr>
              <a:t>. In the above sentences, </a:t>
            </a:r>
            <a:r>
              <a:rPr lang="zh-CN" altLang="en-US" sz="2800">
                <a:ea typeface="宋体" panose="02010600030101010101" pitchFamily="2" charset="-122"/>
              </a:rPr>
              <a:t>有一点儿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yǒu yì diǎnr</a:t>
            </a:r>
            <a:r>
              <a:rPr lang="en-US" altLang="zh-CN" sz="2800">
                <a:ea typeface="宋体" panose="02010600030101010101" pitchFamily="2" charset="-122"/>
              </a:rPr>
              <a:t>) cannot be replaced by </a:t>
            </a:r>
            <a:r>
              <a:rPr lang="zh-CN" altLang="en-US" sz="2800">
                <a:ea typeface="宋体" panose="02010600030101010101" pitchFamily="2" charset="-122"/>
              </a:rPr>
              <a:t>一点儿</a:t>
            </a:r>
            <a:r>
              <a:rPr lang="en-US" altLang="zh-CN" sz="2800">
                <a:ea typeface="宋体" panose="02010600030101010101" pitchFamily="2" charset="-122"/>
              </a:rPr>
              <a:t>(</a:t>
            </a:r>
            <a:r>
              <a:rPr lang="en-US" altLang="zh-CN" sz="2800">
                <a:ea typeface="宋体" panose="02010600030101010101" pitchFamily="2" charset="-122"/>
                <a:sym typeface="+mn-ea"/>
              </a:rPr>
              <a:t>yì diǎnr</a:t>
            </a:r>
            <a:r>
              <a:rPr lang="en-US" altLang="zh-CN" sz="2800">
                <a:ea typeface="宋体" panose="02010600030101010101" pitchFamily="2" charset="-122"/>
              </a:rPr>
              <a:t>). </a:t>
            </a:r>
            <a:endParaRPr lang="en-US" altLang="zh-CN" sz="28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995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</a:t>
            </a:r>
            <a:r>
              <a:rPr lang="en-US" altLang="zh-CN" sz="3200">
                <a:ea typeface="宋体" panose="02010600030101010101" pitchFamily="2" charset="-122"/>
              </a:rPr>
              <a:t>(yǒu[yì]diǎnr, somewhat, rather; a little bit)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8945" y="1795145"/>
            <a:ext cx="1142936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4</a:t>
            </a:r>
            <a:r>
              <a:rPr lang="zh-CN" altLang="en-US" sz="3200">
                <a:ea typeface="宋体" panose="02010600030101010101" pitchFamily="2" charset="-122"/>
              </a:rPr>
              <a:t>、给我一点儿咖啡。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gěi wǒ 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</a:rPr>
              <a:t> diǎnr kā fēi</a:t>
            </a:r>
            <a:r>
              <a:rPr lang="en-US" altLang="zh-CN" sz="3200">
                <a:ea typeface="宋体" panose="02010600030101010101" pitchFamily="2" charset="-122"/>
              </a:rPr>
              <a:t>.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Give me a little coffee.</a:t>
            </a:r>
            <a:endParaRPr lang="en-US" altLang="zh-CN" sz="3200">
              <a:ea typeface="宋体" panose="02010600030101010101" pitchFamily="2" charset="-122"/>
            </a:endParaRPr>
          </a:p>
          <a:p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5</a:t>
            </a:r>
            <a:r>
              <a:rPr lang="zh-CN" altLang="en-US" sz="3200">
                <a:ea typeface="宋体" panose="02010600030101010101" pitchFamily="2" charset="-122"/>
              </a:rPr>
              <a:t>、给我一点儿时间。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gěi wǒ 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</a:rPr>
              <a:t> diǎnr shí jiān</a:t>
            </a:r>
            <a:r>
              <a:rPr lang="en-US" altLang="zh-CN" sz="3200">
                <a:ea typeface="宋体" panose="02010600030101010101" pitchFamily="2" charset="-122"/>
              </a:rPr>
              <a:t>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Give me a little time.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109950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ea typeface="宋体" panose="02010600030101010101" pitchFamily="2" charset="-122"/>
              </a:rPr>
              <a:t>有</a:t>
            </a:r>
            <a:r>
              <a:rPr lang="en-US" altLang="zh-CN" sz="3200">
                <a:ea typeface="宋体" panose="02010600030101010101" pitchFamily="2" charset="-122"/>
              </a:rPr>
              <a:t>(</a:t>
            </a:r>
            <a:r>
              <a:rPr lang="zh-CN" altLang="en-US" sz="3200">
                <a:ea typeface="宋体" panose="02010600030101010101" pitchFamily="2" charset="-122"/>
              </a:rPr>
              <a:t>一</a:t>
            </a:r>
            <a:r>
              <a:rPr lang="en-US" altLang="zh-CN" sz="3200">
                <a:ea typeface="宋体" panose="02010600030101010101" pitchFamily="2" charset="-122"/>
              </a:rPr>
              <a:t>)</a:t>
            </a:r>
            <a:r>
              <a:rPr lang="zh-CN" altLang="en-US" sz="3200">
                <a:ea typeface="宋体" panose="02010600030101010101" pitchFamily="2" charset="-122"/>
              </a:rPr>
              <a:t>点儿</a:t>
            </a:r>
            <a:r>
              <a:rPr lang="en-US" altLang="zh-CN" sz="3200">
                <a:ea typeface="宋体" panose="02010600030101010101" pitchFamily="2" charset="-122"/>
              </a:rPr>
              <a:t>(yǒu[yì]diǎnr, somewhat, rather; a little bit)</a:t>
            </a:r>
            <a:endParaRPr lang="en-US" altLang="zh-CN" sz="3200"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8945" y="1795145"/>
            <a:ext cx="1142936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</a:rPr>
              <a:t>6</a:t>
            </a:r>
            <a:r>
              <a:rPr lang="zh-CN" altLang="en-US" sz="3200">
                <a:ea typeface="宋体" panose="02010600030101010101" pitchFamily="2" charset="-122"/>
              </a:rPr>
              <a:t>、我有一点儿忙。                            我一点儿忙。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</a:rPr>
              <a:t>(X)</a:t>
            </a:r>
            <a:endParaRPr lang="zh-CN" altLang="en-US" sz="320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wǒ 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yǒu</a:t>
            </a:r>
            <a:r>
              <a:rPr lang="zh-CN" altLang="en-US" sz="3200">
                <a:ea typeface="宋体" panose="02010600030101010101" pitchFamily="2" charset="-122"/>
              </a:rPr>
              <a:t> 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</a:rPr>
              <a:t> diǎnr máng </a:t>
            </a:r>
            <a:r>
              <a:rPr lang="en-US" altLang="zh-CN" sz="3200">
                <a:ea typeface="宋体" panose="02010600030101010101" pitchFamily="2" charset="-122"/>
              </a:rPr>
              <a:t>.                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wǒ 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 diǎnr máng 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.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I am kind of busy.</a:t>
            </a:r>
            <a:endParaRPr lang="en-US" altLang="zh-CN" sz="3200">
              <a:ea typeface="宋体" panose="02010600030101010101" pitchFamily="2" charset="-122"/>
            </a:endParaRPr>
          </a:p>
          <a:p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7</a:t>
            </a:r>
            <a:r>
              <a:rPr lang="zh-CN" altLang="en-US" sz="3200">
                <a:ea typeface="宋体" panose="02010600030101010101" pitchFamily="2" charset="-122"/>
              </a:rPr>
              <a:t>、她有一点儿不高兴。                    她一点儿不高兴。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</a:rPr>
              <a:t>(X)</a:t>
            </a:r>
            <a:endParaRPr lang="zh-CN" altLang="en-US" sz="3200">
              <a:ea typeface="宋体" panose="02010600030101010101" pitchFamily="2" charset="-122"/>
            </a:endParaRPr>
          </a:p>
          <a:p>
            <a:r>
              <a:rPr lang="zh-CN" altLang="en-US" sz="3200">
                <a:ea typeface="宋体" panose="02010600030101010101" pitchFamily="2" charset="-122"/>
              </a:rPr>
              <a:t>      tā yǒu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</a:rPr>
              <a:t> diǎnr bù gāo xìng</a:t>
            </a:r>
            <a:r>
              <a:rPr lang="en-US" altLang="zh-CN" sz="3200">
                <a:ea typeface="宋体" panose="02010600030101010101" pitchFamily="2" charset="-122"/>
              </a:rPr>
              <a:t>.         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tā 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y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ì</a:t>
            </a:r>
            <a:r>
              <a:rPr lang="zh-CN" altLang="en-US" sz="3200">
                <a:ea typeface="宋体" panose="02010600030101010101" pitchFamily="2" charset="-122"/>
                <a:sym typeface="+mn-ea"/>
              </a:rPr>
              <a:t> diǎnr bù gāo xìng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.</a:t>
            </a:r>
            <a:endParaRPr lang="en-US" altLang="zh-CN" sz="3200">
              <a:ea typeface="宋体" panose="02010600030101010101" pitchFamily="2" charset="-122"/>
            </a:endParaRPr>
          </a:p>
          <a:p>
            <a:r>
              <a:rPr lang="en-US" altLang="zh-CN" sz="3200">
                <a:ea typeface="宋体" panose="02010600030101010101" pitchFamily="2" charset="-122"/>
              </a:rPr>
              <a:t>      She is a little bit unhappy.</a:t>
            </a:r>
            <a:endParaRPr lang="en-US" altLang="zh-CN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9" name="稻壳儿_答辩小姐姐作品_18"/>
          <p:cNvGrpSpPr/>
          <p:nvPr/>
        </p:nvGrpSpPr>
        <p:grpSpPr>
          <a:xfrm>
            <a:off x="4058860" y="713275"/>
            <a:ext cx="4074281" cy="460375"/>
            <a:chOff x="3866082" y="713275"/>
            <a:chExt cx="4074281" cy="460375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3866082" y="944107"/>
              <a:ext cx="648182" cy="0"/>
            </a:xfrm>
            <a:prstGeom prst="line">
              <a:avLst/>
            </a:prstGeom>
            <a:ln w="12700">
              <a:solidFill>
                <a:srgbClr val="4D7F89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7292181" y="944107"/>
              <a:ext cx="648182" cy="0"/>
            </a:xfrm>
            <a:prstGeom prst="line">
              <a:avLst/>
            </a:prstGeom>
            <a:ln w="12700">
              <a:solidFill>
                <a:srgbClr val="4D7F89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/>
            <p:cNvSpPr txBox="1"/>
            <p:nvPr/>
          </p:nvSpPr>
          <p:spPr>
            <a:xfrm>
              <a:off x="4554706" y="713275"/>
              <a:ext cx="269703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7200" spc="800">
                  <a:gradFill>
                    <a:gsLst>
                      <a:gs pos="0">
                        <a:srgbClr val="4D7F89"/>
                      </a:gs>
                      <a:gs pos="100000">
                        <a:srgbClr val="A2633C"/>
                      </a:gs>
                    </a:gsLst>
                    <a:lin ang="0" scaled="0"/>
                  </a:gradFill>
                  <a:latin typeface="杨任东竹石体-Regular" panose="02000000000000000000" pitchFamily="2" charset="-122"/>
                  <a:ea typeface="杨任东竹石体-Regular" panose="02000000000000000000" pitchFamily="2" charset="-122"/>
                  <a:cs typeface="阿里巴巴普惠体 R" panose="00020600040101010101" pitchFamily="18" charset="-122"/>
                </a:defRPr>
              </a:lvl1pPr>
            </a:lstStyle>
            <a:p>
              <a:r>
                <a:rPr lang="en-US" altLang="zh-CN" sz="2400" spc="300" dirty="0"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en-US" altLang="zh-CN" sz="2400" spc="3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08685" y="1257935"/>
            <a:ext cx="10106660" cy="5354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（王朋跟李友说话）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王朋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李友，你上个星期考试考得怎么样？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李友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因为你帮我复习，所以考得不错。但是我写中国字写得 太慢了。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王朋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是吗？以后我跟你一起练习写字，好不好？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李友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那太好了！我们现在就写，怎么样？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王朋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好，给我一枝笔、一张纸。写什么字？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李友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你教我怎么写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“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懂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”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字吧。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王朋：好吧。</a:t>
            </a:r>
            <a:endParaRPr lang="zh-CN" altLang="en-US">
              <a:solidFill>
                <a:schemeClr val="accent1">
                  <a:lumMod val="10000"/>
                </a:schemeClr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9" name="稻壳儿_答辩小姐姐作品_18"/>
          <p:cNvGrpSpPr/>
          <p:nvPr/>
        </p:nvGrpSpPr>
        <p:grpSpPr>
          <a:xfrm>
            <a:off x="4058860" y="713275"/>
            <a:ext cx="4074281" cy="460375"/>
            <a:chOff x="3866082" y="713275"/>
            <a:chExt cx="4074281" cy="460375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3866082" y="944107"/>
              <a:ext cx="648182" cy="0"/>
            </a:xfrm>
            <a:prstGeom prst="line">
              <a:avLst/>
            </a:prstGeom>
            <a:ln w="12700">
              <a:solidFill>
                <a:srgbClr val="4D7F89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7292181" y="944107"/>
              <a:ext cx="648182" cy="0"/>
            </a:xfrm>
            <a:prstGeom prst="line">
              <a:avLst/>
            </a:prstGeom>
            <a:ln w="12700">
              <a:solidFill>
                <a:srgbClr val="4D7F89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/>
            <p:cNvSpPr txBox="1"/>
            <p:nvPr/>
          </p:nvSpPr>
          <p:spPr>
            <a:xfrm>
              <a:off x="4554706" y="713275"/>
              <a:ext cx="269703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7200" spc="800">
                  <a:gradFill>
                    <a:gsLst>
                      <a:gs pos="0">
                        <a:srgbClr val="4D7F89"/>
                      </a:gs>
                      <a:gs pos="100000">
                        <a:srgbClr val="A2633C"/>
                      </a:gs>
                    </a:gsLst>
                    <a:lin ang="0" scaled="0"/>
                  </a:gradFill>
                  <a:latin typeface="杨任东竹石体-Regular" panose="02000000000000000000" pitchFamily="2" charset="-122"/>
                  <a:ea typeface="杨任东竹石体-Regular" panose="02000000000000000000" pitchFamily="2" charset="-122"/>
                  <a:cs typeface="阿里巴巴普惠体 R" panose="00020600040101010101" pitchFamily="18" charset="-122"/>
                </a:defRPr>
              </a:lvl1pPr>
            </a:lstStyle>
            <a:p>
              <a:r>
                <a:rPr lang="en-US" altLang="zh-CN" sz="2400" spc="300" dirty="0"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en-US" altLang="zh-CN" sz="2400" spc="3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08685" y="1257935"/>
            <a:ext cx="1072705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李友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你写字写得真好，真快。</a:t>
            </a:r>
            <a:endParaRPr lang="en-US" altLang="zh-CN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王朋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哪里，哪里。你明天有中文课吗？我帮你预习。</a:t>
            </a:r>
            <a:endParaRPr lang="zh-CN" altLang="en-US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李友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明天我们学第七课。第七课的语法很容易，我都懂，可是生词太多，汉字也有一点儿难。</a:t>
            </a:r>
            <a:endParaRPr lang="en-US" altLang="zh-CN" sz="36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王朋</a:t>
            </a:r>
            <a:r>
              <a:rPr lang="en-US" altLang="zh-CN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:</a:t>
            </a:r>
            <a:r>
              <a:rPr lang="zh-CN" altLang="en-US" sz="3600">
                <a:solidFill>
                  <a:schemeClr val="accent1">
                    <a:lumMod val="10000"/>
                  </a:schemeClr>
                </a:solidFill>
                <a:sym typeface="+mn-ea"/>
              </a:rPr>
              <a:t>没问题，我帮你。</a:t>
            </a:r>
            <a:endParaRPr lang="zh-CN" altLang="en-US">
              <a:solidFill>
                <a:schemeClr val="accent1">
                  <a:lumMod val="10000"/>
                </a:schemeClr>
              </a:solidFill>
            </a:endParaRPr>
          </a:p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9" name="稻壳儿_答辩小姐姐作品_18"/>
          <p:cNvGrpSpPr/>
          <p:nvPr/>
        </p:nvGrpSpPr>
        <p:grpSpPr>
          <a:xfrm>
            <a:off x="4058860" y="713275"/>
            <a:ext cx="4074281" cy="460375"/>
            <a:chOff x="3866082" y="713275"/>
            <a:chExt cx="4074281" cy="460375"/>
          </a:xfrm>
        </p:grpSpPr>
        <p:cxnSp>
          <p:nvCxnSpPr>
            <p:cNvPr id="30" name="直接连接符 29"/>
            <p:cNvCxnSpPr/>
            <p:nvPr/>
          </p:nvCxnSpPr>
          <p:spPr>
            <a:xfrm>
              <a:off x="3866082" y="944107"/>
              <a:ext cx="648182" cy="0"/>
            </a:xfrm>
            <a:prstGeom prst="line">
              <a:avLst/>
            </a:prstGeom>
            <a:ln w="12700">
              <a:solidFill>
                <a:srgbClr val="4D7F89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7292181" y="944107"/>
              <a:ext cx="648182" cy="0"/>
            </a:xfrm>
            <a:prstGeom prst="line">
              <a:avLst/>
            </a:prstGeom>
            <a:ln w="12700">
              <a:solidFill>
                <a:srgbClr val="4D7F89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本框 35"/>
            <p:cNvSpPr txBox="1"/>
            <p:nvPr/>
          </p:nvSpPr>
          <p:spPr>
            <a:xfrm>
              <a:off x="4554706" y="713275"/>
              <a:ext cx="2697032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7200" spc="800">
                  <a:gradFill>
                    <a:gsLst>
                      <a:gs pos="0">
                        <a:srgbClr val="4D7F89"/>
                      </a:gs>
                      <a:gs pos="100000">
                        <a:srgbClr val="A2633C"/>
                      </a:gs>
                    </a:gsLst>
                    <a:lin ang="0" scaled="0"/>
                  </a:gradFill>
                  <a:latin typeface="杨任东竹石体-Regular" panose="02000000000000000000" pitchFamily="2" charset="-122"/>
                  <a:ea typeface="杨任东竹石体-Regular" panose="02000000000000000000" pitchFamily="2" charset="-122"/>
                  <a:cs typeface="阿里巴巴普惠体 R" panose="00020600040101010101" pitchFamily="18" charset="-122"/>
                </a:defRPr>
              </a:lvl1pPr>
            </a:lstStyle>
            <a:p>
              <a:r>
                <a:rPr lang="en-US" altLang="zh-CN" sz="2400" spc="300" dirty="0">
                  <a:latin typeface="+mn-lt"/>
                  <a:ea typeface="+mn-ea"/>
                  <a:cs typeface="+mn-ea"/>
                  <a:sym typeface="+mn-lt"/>
                </a:rPr>
                <a:t>Queation</a:t>
              </a:r>
              <a:endParaRPr lang="en-US" altLang="zh-CN" sz="2400" spc="3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621665" y="2193290"/>
            <a:ext cx="1155001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1</a:t>
            </a:r>
            <a:r>
              <a:rPr lang="zh-CN" altLang="en-US" sz="3600">
                <a:ea typeface="宋体" panose="02010600030101010101" pitchFamily="2" charset="-122"/>
              </a:rPr>
              <a:t>、</a:t>
            </a:r>
            <a:r>
              <a:rPr lang="en-US" altLang="zh-CN" sz="3600">
                <a:ea typeface="宋体" panose="02010600030101010101" pitchFamily="2" charset="-122"/>
              </a:rPr>
              <a:t>Who writes Chinese characters quickly?</a:t>
            </a:r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2</a:t>
            </a:r>
            <a:r>
              <a:rPr lang="zh-CN" altLang="en-US" sz="3600">
                <a:ea typeface="宋体" panose="02010600030101010101" pitchFamily="2" charset="-122"/>
              </a:rPr>
              <a:t>、</a:t>
            </a:r>
            <a:r>
              <a:rPr lang="en-US" altLang="zh-CN" sz="3600">
                <a:ea typeface="宋体" panose="02010600030101010101" pitchFamily="2" charset="-122"/>
              </a:rPr>
              <a:t>Which lesson will Li You study tomorrow?</a:t>
            </a:r>
            <a:endParaRPr lang="en-US" altLang="zh-CN" sz="3600">
              <a:ea typeface="宋体" panose="02010600030101010101" pitchFamily="2" charset="-122"/>
            </a:endParaRPr>
          </a:p>
          <a:p>
            <a:r>
              <a:rPr lang="en-US" altLang="zh-CN" sz="3600">
                <a:ea typeface="宋体" panose="02010600030101010101" pitchFamily="2" charset="-122"/>
              </a:rPr>
              <a:t>3</a:t>
            </a:r>
            <a:r>
              <a:rPr lang="zh-CN" altLang="en-US" sz="3600">
                <a:ea typeface="宋体" panose="02010600030101010101" pitchFamily="2" charset="-122"/>
              </a:rPr>
              <a:t>、</a:t>
            </a:r>
            <a:r>
              <a:rPr lang="en-US" altLang="zh-CN" sz="3600">
                <a:ea typeface="宋体" panose="02010600030101010101" pitchFamily="2" charset="-122"/>
              </a:rPr>
              <a:t>How does Li You feel about the grammer,vocabulary and characters in the lesson she has prepared?</a:t>
            </a:r>
            <a:endParaRPr lang="en-US" altLang="zh-CN" sz="3600"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5" r="8955" b="32021"/>
          <a:stretch>
            <a:fillRect/>
          </a:stretch>
        </p:blipFill>
        <p:spPr>
          <a:xfrm rot="5400000" flipV="1">
            <a:off x="2621280" y="-2621280"/>
            <a:ext cx="6949440" cy="12192000"/>
          </a:xfrm>
          <a:prstGeom prst="rect">
            <a:avLst/>
          </a:prstGeom>
        </p:spPr>
      </p:pic>
      <p:sp>
        <p:nvSpPr>
          <p:cNvPr id="29" name="稻壳儿_答辩小姐姐作品_7"/>
          <p:cNvSpPr txBox="1"/>
          <p:nvPr/>
        </p:nvSpPr>
        <p:spPr>
          <a:xfrm>
            <a:off x="5742940" y="2167890"/>
            <a:ext cx="519747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7200" spc="80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latin typeface="杨任东竹石体-Regular" panose="02000000000000000000" pitchFamily="2" charset="-122"/>
                <a:ea typeface="杨任东竹石体-Regular" panose="02000000000000000000" pitchFamily="2" charset="-122"/>
                <a:cs typeface="阿里巴巴普惠体 R" panose="00020600040101010101" pitchFamily="18" charset="-122"/>
              </a:defRPr>
            </a:lvl1pPr>
          </a:lstStyle>
          <a:p>
            <a:r>
              <a:rPr lang="en-US" altLang="zh-CN" b="1" dirty="0">
                <a:latin typeface="+mn-lt"/>
                <a:ea typeface="+mn-ea"/>
                <a:cs typeface="+mn-ea"/>
                <a:sym typeface="+mn-lt"/>
              </a:rPr>
              <a:t>Language</a:t>
            </a:r>
            <a:endParaRPr lang="en-US" altLang="zh-CN" b="1" dirty="0">
              <a:latin typeface="+mn-lt"/>
              <a:ea typeface="+mn-ea"/>
              <a:cs typeface="+mn-ea"/>
              <a:sym typeface="+mn-lt"/>
            </a:endParaRPr>
          </a:p>
          <a:p>
            <a:r>
              <a:rPr lang="en-US" altLang="zh-CN" b="1" dirty="0">
                <a:latin typeface="+mn-lt"/>
                <a:ea typeface="+mn-ea"/>
                <a:cs typeface="+mn-ea"/>
                <a:sym typeface="+mn-lt"/>
              </a:rPr>
              <a:t>practice</a:t>
            </a:r>
            <a:r>
              <a:rPr lang="zh-CN" altLang="en-US" b="1" dirty="0">
                <a:latin typeface="+mn-lt"/>
                <a:ea typeface="+mn-ea"/>
                <a:cs typeface="+mn-ea"/>
                <a:sym typeface="+mn-lt"/>
              </a:rPr>
              <a:t>  </a:t>
            </a:r>
            <a:endParaRPr lang="en-US" altLang="zh-CN" b="1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字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4351655" y="4039870"/>
            <a:ext cx="38119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 character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69535" y="203454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</a:t>
            </a:r>
            <a:r>
              <a:rPr lang="zh-CN" altLang="en-US" sz="4400"/>
              <a:t>  zì   </a:t>
            </a:r>
            <a:endParaRPr lang="zh-CN" altLang="en-US"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稻壳儿_答辩小姐姐作品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t="10256" r="8955" b="7487"/>
          <a:stretch>
            <a:fillRect/>
          </a:stretch>
        </p:blipFill>
        <p:spPr>
          <a:xfrm rot="5400000" flipV="1">
            <a:off x="2667003" y="-2667001"/>
            <a:ext cx="6858000" cy="12192001"/>
          </a:xfrm>
          <a:prstGeom prst="rect">
            <a:avLst/>
          </a:prstGeom>
        </p:spPr>
      </p:pic>
      <p:sp>
        <p:nvSpPr>
          <p:cNvPr id="6" name="稻壳儿_答辩小姐姐作品_2"/>
          <p:cNvSpPr txBox="1"/>
          <p:nvPr/>
        </p:nvSpPr>
        <p:spPr>
          <a:xfrm>
            <a:off x="4150360" y="2729865"/>
            <a:ext cx="42144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dirty="0">
                <a:gradFill>
                  <a:gsLst>
                    <a:gs pos="0">
                      <a:srgbClr val="4D7F89"/>
                    </a:gs>
                    <a:gs pos="100000">
                      <a:srgbClr val="A2633C"/>
                    </a:gs>
                  </a:gsLst>
                  <a:lin ang="0" scaled="0"/>
                </a:gradFill>
                <a:ea typeface="宋体" panose="02010600030101010101" pitchFamily="2" charset="-122"/>
                <a:cs typeface="+mn-ea"/>
                <a:sym typeface="+mn-lt"/>
              </a:rPr>
              <a:t>得</a:t>
            </a:r>
            <a:endParaRPr lang="zh-CN" altLang="en-US" sz="9600" dirty="0">
              <a:gradFill>
                <a:gsLst>
                  <a:gs pos="0">
                    <a:srgbClr val="4D7F89"/>
                  </a:gs>
                  <a:gs pos="100000">
                    <a:srgbClr val="A2633C"/>
                  </a:gs>
                </a:gsLst>
                <a:lin ang="0" scaled="0"/>
              </a:gradFill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7" name="稻壳儿_答辩小姐姐作品_3"/>
          <p:cNvSpPr txBox="1"/>
          <p:nvPr/>
        </p:nvSpPr>
        <p:spPr>
          <a:xfrm>
            <a:off x="3931285" y="4003040"/>
            <a:ext cx="515048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dirty="0">
                <a:ea typeface="宋体" panose="02010600030101010101" pitchFamily="2" charset="-122"/>
                <a:cs typeface="+mn-ea"/>
                <a:sym typeface="+mn-lt"/>
              </a:rPr>
              <a:t>(a structural particle)</a:t>
            </a:r>
            <a:endParaRPr lang="en-US" altLang="zh-CN" sz="3600" dirty="0"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13655" y="2025650"/>
            <a:ext cx="27857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/>
              <a:t>   </a:t>
            </a:r>
            <a:r>
              <a:rPr lang="zh-CN" altLang="en-US" sz="4400"/>
              <a:t>  </a:t>
            </a:r>
            <a:r>
              <a:rPr lang="en-US" altLang="zh-CN" sz="4400"/>
              <a:t>de</a:t>
            </a:r>
            <a:r>
              <a:rPr lang="zh-CN" altLang="en-US" sz="4400"/>
              <a:t> </a:t>
            </a:r>
            <a:endParaRPr lang="zh-CN" altLang="en-US" sz="4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6895" y="1540510"/>
            <a:ext cx="1108710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particle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得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(de) can be used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after a verb or an adjective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 </a:t>
            </a:r>
            <a:r>
              <a:rPr lang="en-US" altLang="zh-CN" sz="32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a typeface="宋体" panose="02010600030101010101" pitchFamily="2" charset="-122"/>
                <a:sym typeface="+mn-ea"/>
              </a:rPr>
              <a:t>This lesson 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mainly deals with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得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(de) as it appears </a:t>
            </a:r>
            <a:r>
              <a:rPr lang="en-US" altLang="zh-CN" sz="3200">
                <a:solidFill>
                  <a:srgbClr val="0070C0"/>
                </a:solidFill>
                <a:ea typeface="宋体" panose="02010600030101010101" pitchFamily="2" charset="-122"/>
                <a:sym typeface="+mn-ea"/>
              </a:rPr>
              <a:t>after a verb.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What follows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得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(de) in the construction introduced in this lesson is called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a descriptive complement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which can be an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adjective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an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adverb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or a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verb phrase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</a:t>
            </a:r>
            <a:r>
              <a:rPr lang="en-US" altLang="zh-CN" sz="32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3200">
                <a:solidFill>
                  <a:srgbClr val="0070C0"/>
                </a:solidFill>
                <a:ea typeface="宋体" panose="02010600030101010101" pitchFamily="2" charset="-122"/>
                <a:sym typeface="+mn-ea"/>
              </a:rPr>
              <a:t>In this lesson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, the words that function as descriptive complements are </a:t>
            </a:r>
            <a:r>
              <a:rPr lang="en-US" altLang="zh-CN" sz="3200">
                <a:solidFill>
                  <a:srgbClr val="0070C0"/>
                </a:solidFill>
                <a:ea typeface="宋体" panose="02010600030101010101" pitchFamily="2" charset="-122"/>
                <a:sym typeface="+mn-ea"/>
              </a:rPr>
              <a:t>all adjectives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. These complements serve as </a:t>
            </a:r>
            <a:r>
              <a:rPr lang="en-US" altLang="zh-CN" sz="32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comments on the actions 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expressed by the verbs that precede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得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(de). 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793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  <a:sym typeface="+mn-ea"/>
              </a:rPr>
              <a:t>Descriptive Complements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稻壳儿_答辩小姐姐作品_1"/>
          <p:cNvSpPr/>
          <p:nvPr/>
        </p:nvSpPr>
        <p:spPr>
          <a:xfrm>
            <a:off x="313267" y="304800"/>
            <a:ext cx="11565466" cy="624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2140" y="2030730"/>
            <a:ext cx="1108710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、他写字写得很好。</a:t>
            </a:r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tā xiě zì xiě de hěn hǎo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     He writes characters well.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endParaRPr lang="zh-CN" altLang="en-US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很好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(hěn hǎo,very well) is a comment on the action </a:t>
            </a:r>
            <a:r>
              <a:rPr lang="zh-CN" altLang="en-US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写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(</a:t>
            </a:r>
            <a:r>
              <a:rPr lang="en-US" altLang="zh-CN" sz="3200">
                <a:ea typeface="宋体" panose="02010600030101010101" pitchFamily="2" charset="-122"/>
                <a:sym typeface="+mn-ea"/>
              </a:rPr>
              <a:t>xiě, to write)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32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665480"/>
            <a:ext cx="77933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ea typeface="宋体" panose="02010600030101010101" pitchFamily="2" charset="-122"/>
                <a:sym typeface="+mn-ea"/>
              </a:rPr>
              <a:t>Descriptive Complements</a:t>
            </a:r>
            <a:endParaRPr lang="en-US" altLang="zh-CN" sz="3200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0qhesjf">
      <a:majorFont>
        <a:latin typeface="等线"/>
        <a:ea typeface="杨任东竹石体-Semibold"/>
        <a:cs typeface=""/>
      </a:majorFont>
      <a:minorFont>
        <a:latin typeface="等线"/>
        <a:ea typeface="杨任东竹石体-Semibol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9169</Words>
  <Application>WPS 演示</Application>
  <PresentationFormat>宽屏</PresentationFormat>
  <Paragraphs>421</Paragraphs>
  <Slides>57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70" baseType="lpstr">
      <vt:lpstr>Arial</vt:lpstr>
      <vt:lpstr>宋体</vt:lpstr>
      <vt:lpstr>Wingdings</vt:lpstr>
      <vt:lpstr>思源黑體 Medium</vt:lpstr>
      <vt:lpstr>杨任东竹石体-Semibold</vt:lpstr>
      <vt:lpstr>Segoe Print</vt:lpstr>
      <vt:lpstr>等线</vt:lpstr>
      <vt:lpstr>微软雅黑</vt:lpstr>
      <vt:lpstr>Arial Unicode MS</vt:lpstr>
      <vt:lpstr>杨任东竹石体-Regular</vt:lpstr>
      <vt:lpstr>阿里巴巴普惠体 R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答辩小姐姐</dc:creator>
  <cp:lastModifiedBy>花开盛雪</cp:lastModifiedBy>
  <cp:revision>38</cp:revision>
  <dcterms:created xsi:type="dcterms:W3CDTF">2019-09-03T15:35:00Z</dcterms:created>
  <dcterms:modified xsi:type="dcterms:W3CDTF">2019-11-12T08:58:44Z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