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5"/>
  </p:notesMasterIdLst>
  <p:sldIdLst>
    <p:sldId id="256" r:id="rId3"/>
    <p:sldId id="1331" r:id="rId4"/>
    <p:sldId id="1405" r:id="rId5"/>
    <p:sldId id="1406" r:id="rId6"/>
    <p:sldId id="1407" r:id="rId7"/>
    <p:sldId id="1417" r:id="rId8"/>
    <p:sldId id="1403" r:id="rId9"/>
    <p:sldId id="1379" r:id="rId10"/>
    <p:sldId id="1408" r:id="rId11"/>
    <p:sldId id="1378" r:id="rId12"/>
    <p:sldId id="1380" r:id="rId13"/>
    <p:sldId id="1409" r:id="rId14"/>
    <p:sldId id="1410" r:id="rId15"/>
    <p:sldId id="1411" r:id="rId16"/>
    <p:sldId id="1404" r:id="rId17"/>
    <p:sldId id="1413" r:id="rId18"/>
    <p:sldId id="1414" r:id="rId19"/>
    <p:sldId id="1415" r:id="rId20"/>
    <p:sldId id="1418" r:id="rId21"/>
    <p:sldId id="1419" r:id="rId22"/>
    <p:sldId id="1412" r:id="rId23"/>
    <p:sldId id="1420" r:id="rId24"/>
    <p:sldId id="1421" r:id="rId25"/>
    <p:sldId id="1422" r:id="rId26"/>
    <p:sldId id="1423" r:id="rId27"/>
    <p:sldId id="1458" r:id="rId28"/>
    <p:sldId id="1490" r:id="rId29"/>
    <p:sldId id="1491" r:id="rId30"/>
    <p:sldId id="1492" r:id="rId31"/>
    <p:sldId id="1494" r:id="rId32"/>
    <p:sldId id="1496" r:id="rId33"/>
    <p:sldId id="1495" r:id="rId34"/>
    <p:sldId id="1497" r:id="rId35"/>
    <p:sldId id="1493" r:id="rId36"/>
    <p:sldId id="1498" r:id="rId37"/>
    <p:sldId id="1499" r:id="rId38"/>
    <p:sldId id="1500" r:id="rId39"/>
    <p:sldId id="1501" r:id="rId40"/>
    <p:sldId id="1504" r:id="rId41"/>
    <p:sldId id="1505" r:id="rId42"/>
    <p:sldId id="1503" r:id="rId43"/>
    <p:sldId id="1506" r:id="rId44"/>
    <p:sldId id="1507" r:id="rId45"/>
    <p:sldId id="1575" r:id="rId46"/>
    <p:sldId id="1538" r:id="rId47"/>
    <p:sldId id="1539" r:id="rId48"/>
    <p:sldId id="1569" r:id="rId49"/>
    <p:sldId id="1568" r:id="rId50"/>
    <p:sldId id="1570" r:id="rId51"/>
    <p:sldId id="1571" r:id="rId52"/>
    <p:sldId id="1572" r:id="rId53"/>
    <p:sldId id="1508" r:id="rId54"/>
    <p:sldId id="1489" r:id="rId55"/>
    <p:sldId id="1463" r:id="rId56"/>
    <p:sldId id="1462" r:id="rId57"/>
    <p:sldId id="1459" r:id="rId58"/>
    <p:sldId id="1460" r:id="rId59"/>
    <p:sldId id="1461" r:id="rId60"/>
    <p:sldId id="1593" r:id="rId61"/>
    <p:sldId id="1594" r:id="rId62"/>
    <p:sldId id="1599" r:id="rId63"/>
    <p:sldId id="1600" r:id="rId6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8CCB"/>
    <a:srgbClr val="F3D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56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96" y="240"/>
      </p:cViewPr>
      <p:guideLst>
        <p:guide orient="horz" pos="206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8" Type="http://schemas.openxmlformats.org/officeDocument/2006/relationships/tableStyles" Target="tableStyles.xml"/><Relationship Id="rId67" Type="http://schemas.openxmlformats.org/officeDocument/2006/relationships/viewProps" Target="viewProps.xml"/><Relationship Id="rId66" Type="http://schemas.openxmlformats.org/officeDocument/2006/relationships/presProps" Target="presProps.xml"/><Relationship Id="rId65" Type="http://schemas.openxmlformats.org/officeDocument/2006/relationships/notesMaster" Target="notesMasters/notesMaster1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7BAEA-2A7C-4D29-82EE-4841112398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DEECE-012F-43CF-A73E-6FF170C1D91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7EA1-DD95-41C2-8902-8CC416CC46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5DE1-B6FF-47B0-A8C6-37E5EC4691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E7EA1-DD95-41C2-8902-8CC416CC46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B5DE1-B6FF-47B0-A8C6-37E5EC4691D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674974" y="1269510"/>
            <a:ext cx="5973055" cy="431897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45100" y="1884680"/>
            <a:ext cx="60217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rgbClr val="F3D03E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Dates and Time</a:t>
            </a:r>
            <a:endParaRPr lang="en-US" altLang="zh-CN" sz="6600" dirty="0">
              <a:solidFill>
                <a:srgbClr val="F3D03E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9" name="矩形: 圆角 8"/>
          <p:cNvSpPr/>
          <p:nvPr/>
        </p:nvSpPr>
        <p:spPr>
          <a:xfrm flipV="1">
            <a:off x="6261100" y="3969603"/>
            <a:ext cx="4561596" cy="136489"/>
          </a:xfrm>
          <a:prstGeom prst="roundRect">
            <a:avLst>
              <a:gd name="adj" fmla="val 50000"/>
            </a:avLst>
          </a:prstGeom>
          <a:solidFill>
            <a:srgbClr val="F3D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179945" y="2851150"/>
            <a:ext cx="36683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rgbClr val="438CCB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rPr>
              <a:t>时间</a:t>
            </a:r>
            <a:r>
              <a:rPr lang="en-US" altLang="zh-CN" sz="2800" b="1" dirty="0">
                <a:solidFill>
                  <a:srgbClr val="438CCB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rPr>
              <a:t>(shí jiān)</a:t>
            </a:r>
            <a:endParaRPr lang="en-US" altLang="zh-CN" sz="2800" b="1" dirty="0">
              <a:solidFill>
                <a:srgbClr val="438CCB"/>
              </a:solidFill>
              <a:latin typeface="迷你简汉真广标" panose="02010609000101010101" pitchFamily="49" charset="-122"/>
              <a:ea typeface="迷你简汉真广标" panose="02010609000101010101" pitchFamily="49" charset="-122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6274555" y="4354154"/>
            <a:ext cx="2146300" cy="411333"/>
          </a:xfrm>
          <a:prstGeom prst="roundRect">
            <a:avLst>
              <a:gd name="adj" fmla="val 50000"/>
            </a:avLst>
          </a:prstGeom>
          <a:solidFill>
            <a:srgbClr val="F3D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544401" y="4390460"/>
            <a:ext cx="2057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rPr>
              <a:t>Li Xinyu</a:t>
            </a:r>
            <a:endParaRPr lang="en-US" altLang="zh-CN" dirty="0">
              <a:solidFill>
                <a:schemeClr val="bg1"/>
              </a:solidFill>
              <a:latin typeface="迷你简汉真广标" panose="02010609000101010101" pitchFamily="49" charset="-122"/>
              <a:ea typeface="迷你简汉真广标" panose="02010609000101010101" pitchFamily="49" charset="-122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8701796" y="4337050"/>
            <a:ext cx="2146300" cy="411333"/>
          </a:xfrm>
          <a:prstGeom prst="roundRect">
            <a:avLst>
              <a:gd name="adj" fmla="val 50000"/>
            </a:avLst>
          </a:prstGeom>
          <a:solidFill>
            <a:srgbClr val="438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993896" y="4379051"/>
            <a:ext cx="2057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rPr>
              <a:t> 10</a:t>
            </a:r>
            <a:r>
              <a:rPr lang="zh-CN" altLang="en-US" dirty="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rPr>
              <a:t>7</a:t>
            </a:r>
            <a:r>
              <a:rPr lang="zh-CN" altLang="en-US" dirty="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rPr>
              <a:t>日</a:t>
            </a:r>
            <a:endParaRPr lang="zh-CN" altLang="en-US" dirty="0">
              <a:solidFill>
                <a:schemeClr val="bg1"/>
              </a:solidFill>
              <a:latin typeface="迷你简汉真广标" panose="02010609000101010101" pitchFamily="49" charset="-122"/>
              <a:ea typeface="迷你简汉真广标" panose="02010609000101010101" pitchFamily="49" charset="-122"/>
            </a:endParaRPr>
          </a:p>
        </p:txBody>
      </p:sp>
      <p:pic>
        <p:nvPicPr>
          <p:cNvPr id="12" name="周杰伦 - 甜甜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2841" y="139722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9" grpId="0" animBg="1"/>
      <p:bldP spid="10" grpId="0"/>
      <p:bldP spid="15" grpId="0" animBg="1"/>
      <p:bldP spid="11" grpId="0"/>
      <p:bldP spid="16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02555" y="2755900"/>
            <a:ext cx="1786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月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5356860" y="2083435"/>
            <a:ext cx="1325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/>
              <a:t>yuè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470650" y="3457575"/>
            <a:ext cx="1720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/>
              <a:t>month</a:t>
            </a:r>
            <a:endParaRPr lang="en-US" altLang="zh-CN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5459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438CCB"/>
                </a:solidFill>
              </a:rPr>
              <a:t>月(</a:t>
            </a:r>
            <a:r>
              <a:rPr lang="zh-CN" altLang="en-US" sz="4000" b="1" dirty="0">
                <a:solidFill>
                  <a:srgbClr val="438CCB"/>
                </a:solidFill>
                <a:sym typeface="+mn-ea"/>
              </a:rPr>
              <a:t>yuè) </a:t>
            </a:r>
            <a:r>
              <a:rPr lang="en-US" altLang="zh-CN" sz="4000" b="1" dirty="0">
                <a:solidFill>
                  <a:srgbClr val="438CCB"/>
                </a:solidFill>
                <a:sym typeface="+mn-ea"/>
              </a:rPr>
              <a:t>M</a:t>
            </a:r>
            <a:r>
              <a:rPr lang="en-US" altLang="zh-CN" sz="4000" b="1" dirty="0">
                <a:solidFill>
                  <a:srgbClr val="438CCB"/>
                </a:solidFill>
                <a:sym typeface="+mn-ea"/>
              </a:rPr>
              <a:t>onths</a:t>
            </a:r>
            <a:endParaRPr lang="en-US" altLang="zh-CN" sz="4000" b="1" dirty="0">
              <a:solidFill>
                <a:srgbClr val="438CCB"/>
              </a:solidFill>
              <a:sym typeface="+mn-ea"/>
            </a:endParaRPr>
          </a:p>
        </p:txBody>
      </p:sp>
      <p:graphicFrame>
        <p:nvGraphicFramePr>
          <p:cNvPr id="6" name="内容占位符 5"/>
          <p:cNvGraphicFramePr/>
          <p:nvPr>
            <p:ph idx="1"/>
            <p:custDataLst>
              <p:tags r:id="rId2"/>
            </p:custDataLst>
          </p:nvPr>
        </p:nvGraphicFramePr>
        <p:xfrm>
          <a:off x="3320415" y="987425"/>
          <a:ext cx="8033385" cy="5476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795"/>
                <a:gridCol w="2677795"/>
                <a:gridCol w="2677795"/>
              </a:tblGrid>
              <a:tr h="12871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一月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yī yuè 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January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二月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èr yuè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February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三月</a:t>
                      </a:r>
                      <a:endParaRPr lang="zh-CN" altLang="en-US" sz="28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sān yuè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March</a:t>
                      </a:r>
                      <a:r>
                        <a:rPr lang="zh-CN" altLang="en-US" sz="2400"/>
                        <a:t> </a:t>
                      </a:r>
                      <a:endParaRPr lang="zh-CN" altLang="en-US" sz="2400"/>
                    </a:p>
                  </a:txBody>
                  <a:tcPr/>
                </a:tc>
              </a:tr>
              <a:tr h="12871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四月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sì yuè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April</a:t>
                      </a:r>
                      <a:r>
                        <a:rPr lang="zh-CN" altLang="en-US" sz="2400"/>
                        <a:t> 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五月</a:t>
                      </a:r>
                      <a:endParaRPr lang="zh-CN" altLang="en-US" sz="28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wǔ yuè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May</a:t>
                      </a:r>
                      <a:r>
                        <a:rPr lang="zh-CN" altLang="en-US" sz="2400"/>
                        <a:t>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六月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liù yuè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June</a:t>
                      </a:r>
                      <a:endParaRPr lang="en-US" altLang="zh-CN" sz="2400"/>
                    </a:p>
                  </a:txBody>
                  <a:tcPr/>
                </a:tc>
              </a:tr>
              <a:tr h="12871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七月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qī yuè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July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八月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bā yuè 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August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九月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jiǔ yuè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September</a:t>
                      </a:r>
                      <a:r>
                        <a:rPr lang="zh-CN" altLang="en-US" sz="2400"/>
                        <a:t> </a:t>
                      </a:r>
                      <a:endParaRPr lang="zh-CN" altLang="en-US" sz="2400"/>
                    </a:p>
                  </a:txBody>
                  <a:tcPr/>
                </a:tc>
              </a:tr>
              <a:tr h="12871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十月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shí yuè 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October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十一月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shí yī yuè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November</a:t>
                      </a:r>
                      <a:r>
                        <a:rPr lang="zh-CN" altLang="en-US" sz="2400"/>
                        <a:t>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十二月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shí èr yuè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December</a:t>
                      </a:r>
                      <a:r>
                        <a:rPr lang="zh-CN" altLang="en-US" sz="2400"/>
                        <a:t> </a:t>
                      </a:r>
                      <a:endParaRPr lang="zh-CN" altLang="en-US" sz="24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02555" y="2755900"/>
            <a:ext cx="1786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号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5356860" y="2083435"/>
            <a:ext cx="1325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/>
              <a:t>hào</a:t>
            </a:r>
            <a:r>
              <a:rPr lang="zh-CN" altLang="en-US"/>
              <a:t>  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470650" y="3457575"/>
            <a:ext cx="43910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/>
              <a:t>day of the month</a:t>
            </a:r>
            <a:endParaRPr lang="en-US" altLang="zh-CN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02555" y="2755900"/>
            <a:ext cx="1786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日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5356860" y="2083435"/>
            <a:ext cx="1325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 </a:t>
            </a:r>
            <a:r>
              <a:rPr lang="zh-CN" altLang="en-US" sz="4800"/>
              <a:t>rì</a:t>
            </a:r>
            <a:r>
              <a:rPr lang="zh-CN" altLang="en-US"/>
              <a:t>  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470650" y="3457575"/>
            <a:ext cx="43910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/>
              <a:t>day;sun</a:t>
            </a:r>
            <a:endParaRPr lang="en-US" altLang="zh-CN" sz="3600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8700" y="574675"/>
            <a:ext cx="1435100" cy="1416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47294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Days of the month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1279525" y="1450975"/>
            <a:ext cx="10074275" cy="4351655"/>
          </a:xfrm>
        </p:spPr>
        <p:txBody>
          <a:bodyPr/>
          <a:p>
            <a:r>
              <a:rPr lang="en-US" altLang="zh-CN"/>
              <a:t>In </a:t>
            </a:r>
            <a:r>
              <a:rPr lang="en-US" altLang="zh-CN">
                <a:solidFill>
                  <a:srgbClr val="FF0000"/>
                </a:solidFill>
              </a:rPr>
              <a:t>spoken</a:t>
            </a:r>
            <a:r>
              <a:rPr lang="en-US" altLang="zh-CN"/>
              <a:t> Chinese </a:t>
            </a:r>
            <a:r>
              <a:rPr lang="zh-CN" altLang="en-US">
                <a:solidFill>
                  <a:srgbClr val="FF0000"/>
                </a:solidFill>
              </a:rPr>
              <a:t>号</a:t>
            </a:r>
            <a:r>
              <a:rPr lang="en-US" altLang="zh-CN">
                <a:solidFill>
                  <a:srgbClr val="FF0000"/>
                </a:solidFill>
              </a:rPr>
              <a:t>(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hào</a:t>
            </a:r>
            <a:r>
              <a:rPr lang="en-US" altLang="zh-CN">
                <a:solidFill>
                  <a:srgbClr val="FF0000"/>
                </a:solidFill>
              </a:rPr>
              <a:t>)</a:t>
            </a:r>
            <a:r>
              <a:rPr lang="en-US" altLang="zh-CN"/>
              <a:t> is used to refer to the days of the month. However, in </a:t>
            </a:r>
            <a:r>
              <a:rPr lang="en-US" altLang="zh-CN">
                <a:solidFill>
                  <a:srgbClr val="FF0000"/>
                </a:solidFill>
              </a:rPr>
              <a:t>written</a:t>
            </a:r>
            <a:r>
              <a:rPr lang="en-US" altLang="zh-CN"/>
              <a:t> Chinese </a:t>
            </a:r>
            <a:r>
              <a:rPr lang="zh-CN" altLang="en-US">
                <a:solidFill>
                  <a:srgbClr val="FF0000"/>
                </a:solidFill>
              </a:rPr>
              <a:t>日</a:t>
            </a:r>
            <a:r>
              <a:rPr lang="en-US" altLang="zh-CN">
                <a:solidFill>
                  <a:srgbClr val="FF0000"/>
                </a:solidFill>
              </a:rPr>
              <a:t>(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rì</a:t>
            </a:r>
            <a:r>
              <a:rPr lang="en-US" altLang="zh-CN">
                <a:solidFill>
                  <a:srgbClr val="FF0000"/>
                </a:solidFill>
              </a:rPr>
              <a:t>)</a:t>
            </a:r>
            <a:r>
              <a:rPr lang="en-US" altLang="zh-CN"/>
              <a:t> is always used.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en-US" altLang="zh-CN"/>
              <a:t>Example:</a:t>
            </a:r>
            <a:r>
              <a:rPr lang="zh-CN" altLang="en-US" sz="3200"/>
              <a:t>二月五号  èr yuè wǔ hào  </a:t>
            </a:r>
            <a:r>
              <a:rPr lang="en-US" altLang="zh-CN" sz="3200"/>
              <a:t>February 5 (Spoken)</a:t>
            </a:r>
            <a:endParaRPr lang="zh-CN" altLang="en-US" sz="3200"/>
          </a:p>
          <a:p>
            <a:pPr marL="0" indent="0">
              <a:buNone/>
            </a:pPr>
            <a:r>
              <a:rPr lang="zh-CN" altLang="en-US" sz="3200"/>
              <a:t>              二月五日  èr yuè wǔ rì      </a:t>
            </a:r>
            <a:r>
              <a:rPr lang="en-US" altLang="zh-CN" sz="3200"/>
              <a:t>February 5 (Written)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6565" y="2732405"/>
            <a:ext cx="1786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年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3073400" y="2092960"/>
            <a:ext cx="1325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/>
              <a:t>nián</a:t>
            </a:r>
            <a:r>
              <a:rPr lang="zh-CN" altLang="en-US"/>
              <a:t>  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398645" y="3402330"/>
            <a:ext cx="1720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/>
              <a:t>year</a:t>
            </a:r>
            <a:endParaRPr lang="en-US" altLang="zh-CN" sz="3600"/>
          </a:p>
        </p:txBody>
      </p:sp>
      <p:sp>
        <p:nvSpPr>
          <p:cNvPr id="6" name="右箭头 5"/>
          <p:cNvSpPr/>
          <p:nvPr/>
        </p:nvSpPr>
        <p:spPr>
          <a:xfrm>
            <a:off x="5538470" y="3159125"/>
            <a:ext cx="1114425" cy="346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847205" y="2363470"/>
            <a:ext cx="476504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去年</a:t>
            </a:r>
            <a:r>
              <a:rPr lang="zh-CN" altLang="en-US" sz="2800"/>
              <a:t>qù nián</a:t>
            </a:r>
            <a:r>
              <a:rPr lang="zh-CN" altLang="en-US" sz="4000"/>
              <a:t>    </a:t>
            </a:r>
            <a:r>
              <a:rPr lang="zh-CN" altLang="en-US" sz="3200"/>
              <a:t>last year</a:t>
            </a:r>
            <a:r>
              <a:rPr lang="zh-CN" altLang="en-US" sz="4000"/>
              <a:t> </a:t>
            </a:r>
            <a:endParaRPr lang="zh-CN" altLang="en-US" sz="4000"/>
          </a:p>
          <a:p>
            <a:r>
              <a:rPr lang="zh-CN" altLang="en-US" sz="4000"/>
              <a:t>今年</a:t>
            </a:r>
            <a:r>
              <a:rPr lang="zh-CN" altLang="en-US" sz="2800">
                <a:sym typeface="+mn-ea"/>
              </a:rPr>
              <a:t>jīn nián</a:t>
            </a:r>
            <a:r>
              <a:rPr lang="zh-CN" altLang="en-US" sz="4000">
                <a:sym typeface="+mn-ea"/>
              </a:rPr>
              <a:t>    </a:t>
            </a:r>
            <a:r>
              <a:rPr lang="en-US" altLang="zh-CN" sz="3200">
                <a:sym typeface="+mn-ea"/>
              </a:rPr>
              <a:t>this year</a:t>
            </a:r>
            <a:endParaRPr lang="zh-CN" altLang="en-US" sz="4000"/>
          </a:p>
          <a:p>
            <a:r>
              <a:rPr lang="zh-CN" altLang="en-US" sz="4000"/>
              <a:t>明年</a:t>
            </a:r>
            <a:r>
              <a:rPr lang="zh-CN" altLang="en-US" sz="2800">
                <a:sym typeface="+mn-ea"/>
              </a:rPr>
              <a:t>míng nián</a:t>
            </a:r>
            <a:r>
              <a:rPr lang="zh-CN" altLang="en-US" sz="4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next year</a:t>
            </a:r>
            <a:r>
              <a:rPr lang="zh-CN" altLang="en-US" sz="3200">
                <a:sym typeface="+mn-ea"/>
              </a:rPr>
              <a:t> 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47294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438CCB"/>
                </a:solidFill>
              </a:rPr>
              <a:t>年</a:t>
            </a:r>
            <a:r>
              <a:rPr lang="en-US" altLang="zh-CN" sz="4000" b="1" dirty="0">
                <a:solidFill>
                  <a:srgbClr val="438CCB"/>
                </a:solidFill>
              </a:rPr>
              <a:t>(</a:t>
            </a:r>
            <a:r>
              <a:rPr lang="zh-CN" altLang="en-US" sz="4000">
                <a:sym typeface="+mn-ea"/>
              </a:rPr>
              <a:t>nián</a:t>
            </a:r>
            <a:r>
              <a:rPr lang="en-US" altLang="zh-CN" sz="4000" b="1" dirty="0">
                <a:solidFill>
                  <a:srgbClr val="438CCB"/>
                </a:solidFill>
              </a:rPr>
              <a:t>)</a:t>
            </a:r>
            <a:r>
              <a:rPr lang="en-US" altLang="zh-CN" sz="4000" b="1" dirty="0">
                <a:solidFill>
                  <a:srgbClr val="438CCB"/>
                </a:solidFill>
              </a:rPr>
              <a:t>year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1279525" y="1450975"/>
            <a:ext cx="10074275" cy="4351655"/>
          </a:xfrm>
        </p:spPr>
        <p:txBody>
          <a:bodyPr/>
          <a:p>
            <a:r>
              <a:rPr lang="en-US" altLang="zh-CN"/>
              <a:t>Unlike in English, where the two years given above are read "seventeen eight-six" and "twenty-fifteen" respectively, </a:t>
            </a:r>
            <a:r>
              <a:rPr lang="en-US" altLang="zh-CN">
                <a:solidFill>
                  <a:srgbClr val="FF0000"/>
                </a:solidFill>
              </a:rPr>
              <a:t>years in Chinese are pronounced one digit at a time.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/>
          </a:p>
          <a:p>
            <a:r>
              <a:rPr lang="en-US" altLang="zh-CN"/>
              <a:t>Example:</a:t>
            </a:r>
            <a:r>
              <a:rPr lang="zh-CN" altLang="en-US" sz="3200"/>
              <a:t>一七八六年     yī qī bā liù nián         </a:t>
            </a:r>
            <a:r>
              <a:rPr lang="en-US" altLang="zh-CN" sz="3200"/>
              <a:t>1786</a:t>
            </a:r>
            <a:endParaRPr lang="zh-CN" altLang="en-US" sz="3200"/>
          </a:p>
          <a:p>
            <a:r>
              <a:rPr lang="zh-CN" altLang="en-US" sz="3200"/>
              <a:t>            二〇一五年     èr líng yī wǔ nián       </a:t>
            </a:r>
            <a:r>
              <a:rPr lang="en-US" altLang="zh-CN" sz="3200"/>
              <a:t>2015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68300" y="321945"/>
            <a:ext cx="7351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Word order for dates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graphicFrame>
        <p:nvGraphicFramePr>
          <p:cNvPr id="6" name="内容占位符 5"/>
          <p:cNvGraphicFramePr/>
          <p:nvPr>
            <p:ph idx="1"/>
            <p:custDataLst>
              <p:tags r:id="rId1"/>
            </p:custDataLst>
          </p:nvPr>
        </p:nvGraphicFramePr>
        <p:xfrm>
          <a:off x="712470" y="1220470"/>
          <a:ext cx="10101580" cy="1975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5395"/>
                <a:gridCol w="2064385"/>
                <a:gridCol w="2044700"/>
                <a:gridCol w="3467100"/>
              </a:tblGrid>
              <a:tr h="81724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/>
                        <a:t>year</a:t>
                      </a:r>
                      <a:endParaRPr lang="en-US" altLang="zh-CN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/>
                        <a:t>month</a:t>
                      </a:r>
                      <a:endParaRPr lang="en-US" altLang="zh-CN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/>
                        <a:t>day</a:t>
                      </a:r>
                      <a:endParaRPr lang="en-US" altLang="zh-CN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/>
                        <a:t>day of the week</a:t>
                      </a:r>
                      <a:endParaRPr lang="en-US" altLang="zh-CN" sz="3200"/>
                    </a:p>
                  </a:txBody>
                  <a:tcPr/>
                </a:tc>
              </a:tr>
              <a:tr h="11582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/>
                        <a:t>X</a:t>
                      </a:r>
                      <a:r>
                        <a:rPr lang="zh-CN" altLang="en-US" sz="3200"/>
                        <a:t>年</a:t>
                      </a: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/>
                        <a:t>X</a:t>
                      </a:r>
                      <a:r>
                        <a:rPr lang="zh-CN" altLang="en-US" sz="3200"/>
                        <a:t>月</a:t>
                      </a: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/>
                        <a:t>X</a:t>
                      </a:r>
                      <a:r>
                        <a:rPr lang="zh-CN" altLang="en-US" sz="3200"/>
                        <a:t>号</a:t>
                      </a:r>
                      <a:r>
                        <a:rPr lang="en-US" altLang="zh-CN" sz="3200"/>
                        <a:t>/</a:t>
                      </a:r>
                      <a:r>
                        <a:rPr lang="zh-CN" altLang="en-US" sz="3200"/>
                        <a:t>日</a:t>
                      </a: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/>
                        <a:t>星期</a:t>
                      </a:r>
                      <a:r>
                        <a:rPr lang="en-US" altLang="zh-CN" sz="3200"/>
                        <a:t>X</a:t>
                      </a:r>
                      <a:endParaRPr lang="en-US" altLang="zh-CN" sz="32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446405" y="3648710"/>
            <a:ext cx="1137729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ym typeface="+mn-ea"/>
              </a:rPr>
              <a:t>Chinese time expressions proceed from the largest to the smallest unit</a:t>
            </a:r>
            <a:r>
              <a:rPr lang="zh-CN" altLang="en-US" sz="2800">
                <a:sym typeface="+mn-ea"/>
              </a:rPr>
              <a:t> </a:t>
            </a:r>
            <a:r>
              <a:rPr lang="zh-CN" altLang="en-US" sz="3200">
                <a:sym typeface="+mn-ea"/>
              </a:rPr>
              <a:t>    </a:t>
            </a:r>
            <a:endParaRPr lang="en-US" altLang="zh-CN" sz="3200"/>
          </a:p>
          <a:p>
            <a:endParaRPr lang="en-US" altLang="zh-CN" sz="3200"/>
          </a:p>
          <a:p>
            <a:r>
              <a:rPr lang="en-US" altLang="zh-CN" sz="3200"/>
              <a:t>Example:</a:t>
            </a:r>
            <a:r>
              <a:rPr lang="zh-CN" altLang="en-US" sz="3200"/>
              <a:t>二〇一五年七月二十六号</a:t>
            </a:r>
            <a:r>
              <a:rPr lang="en-US" altLang="zh-CN" sz="3200"/>
              <a:t>/</a:t>
            </a:r>
            <a:r>
              <a:rPr lang="zh-CN" altLang="en-US" sz="3200"/>
              <a:t>日星期三。</a:t>
            </a:r>
            <a:endParaRPr lang="zh-CN" altLang="en-US" sz="3200"/>
          </a:p>
          <a:p>
            <a:r>
              <a:rPr lang="zh-CN" altLang="en-US" sz="3200"/>
              <a:t>              èr líng yī wǔ nián qī yuè èr shí liù hào /rì xīng qī sān 。</a:t>
            </a:r>
            <a:endParaRPr lang="zh-CN" altLang="en-US" sz="3200"/>
          </a:p>
          <a:p>
            <a:r>
              <a:rPr lang="zh-CN" altLang="en-US" sz="3200"/>
              <a:t>              </a:t>
            </a:r>
            <a:r>
              <a:rPr lang="en-US" altLang="zh-CN" sz="3200"/>
              <a:t>Wednesday,July 26, 2015</a:t>
            </a:r>
            <a:endParaRPr lang="en-US" altLang="zh-CN" sz="3200"/>
          </a:p>
          <a:p>
            <a:endParaRPr lang="zh-CN" altLang="en-US" sz="3200"/>
          </a:p>
          <a:p>
            <a:r>
              <a:rPr lang="zh-CN" altLang="en-US"/>
              <a:t>        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27905" y="2728595"/>
            <a:ext cx="1786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生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4712970" y="2083435"/>
            <a:ext cx="20167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/>
              <a:t>shēng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6557645" y="2913380"/>
            <a:ext cx="35928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/>
              <a:t>to give birth to;</a:t>
            </a:r>
            <a:endParaRPr lang="en-US" altLang="zh-CN" sz="3600"/>
          </a:p>
          <a:p>
            <a:r>
              <a:rPr lang="en-US" altLang="zh-CN" sz="3600"/>
              <a:t>to be born</a:t>
            </a:r>
            <a:endParaRPr lang="en-US" altLang="zh-CN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84015" y="2815590"/>
            <a:ext cx="307403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生日</a:t>
            </a:r>
            <a:endParaRPr lang="en-US" altLang="zh-CN" sz="9600"/>
          </a:p>
        </p:txBody>
      </p:sp>
      <p:sp>
        <p:nvSpPr>
          <p:cNvPr id="10" name="文本框 9"/>
          <p:cNvSpPr txBox="1"/>
          <p:nvPr/>
        </p:nvSpPr>
        <p:spPr>
          <a:xfrm>
            <a:off x="4127500" y="20834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/>
              <a:t>shēng rì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6692265" y="3364865"/>
            <a:ext cx="2056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/>
              <a:t>birthday</a:t>
            </a:r>
            <a:endParaRPr lang="en-US" altLang="zh-CN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238499" y="2020680"/>
            <a:ext cx="3090001" cy="2234308"/>
          </a:xfrm>
          <a:prstGeom prst="rect">
            <a:avLst/>
          </a:prstGeom>
        </p:spPr>
      </p:pic>
      <p:sp>
        <p:nvSpPr>
          <p:cNvPr id="6" name="TextBox 18"/>
          <p:cNvSpPr txBox="1"/>
          <p:nvPr/>
        </p:nvSpPr>
        <p:spPr>
          <a:xfrm>
            <a:off x="5786120" y="3162300"/>
            <a:ext cx="3296285" cy="64452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3600" b="1" dirty="0">
                <a:solidFill>
                  <a:srgbClr val="7F7F7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Vocabulary</a:t>
            </a:r>
            <a:endParaRPr lang="en-US" altLang="zh-CN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81699" y="2581652"/>
            <a:ext cx="2761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PART ONE</a:t>
            </a:r>
            <a:endParaRPr lang="zh-CN" altLang="en-US" sz="4000" b="1" dirty="0">
              <a:solidFill>
                <a:srgbClr val="438CC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Practice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01520" y="1676400"/>
            <a:ext cx="923099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A:</a:t>
            </a:r>
            <a:r>
              <a:rPr lang="zh-CN" altLang="en-US" sz="4000"/>
              <a:t>你的生日是几月几号？</a:t>
            </a:r>
            <a:endParaRPr lang="zh-CN" altLang="en-US" sz="4000"/>
          </a:p>
          <a:p>
            <a:r>
              <a:rPr lang="zh-CN" altLang="en-US" sz="4000"/>
              <a:t>   nǐ de shēng rì shì jǐ yuè jǐ hào ？</a:t>
            </a:r>
            <a:endParaRPr lang="zh-CN" altLang="en-US" sz="4000"/>
          </a:p>
          <a:p>
            <a:r>
              <a:rPr lang="en-US" altLang="zh-CN" sz="4000"/>
              <a:t>B:</a:t>
            </a:r>
            <a:r>
              <a:rPr lang="zh-CN" altLang="en-US" sz="4000"/>
              <a:t>我的生日是一月二十四号</a:t>
            </a:r>
            <a:endParaRPr lang="zh-CN" altLang="en-US" sz="4000"/>
          </a:p>
          <a:p>
            <a:r>
              <a:rPr lang="en-US" altLang="zh-CN" sz="4000"/>
              <a:t>   wǒ de shēng rì shì yī yuè èr shí sì </a:t>
            </a:r>
            <a:r>
              <a:rPr lang="zh-CN" altLang="en-US" sz="4000">
                <a:sym typeface="+mn-ea"/>
              </a:rPr>
              <a:t>hào</a:t>
            </a:r>
            <a:r>
              <a:rPr lang="en-US" altLang="zh-CN" sz="4000"/>
              <a:t> </a:t>
            </a:r>
            <a:endParaRPr lang="en-US" altLang="zh-CN" sz="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95215" y="2755900"/>
            <a:ext cx="1786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多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5010785" y="2112645"/>
            <a:ext cx="1325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/>
              <a:t>duō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6470650" y="2755900"/>
            <a:ext cx="458216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how many/much;</a:t>
            </a:r>
            <a:endParaRPr lang="en-US" altLang="zh-CN" sz="2800"/>
          </a:p>
          <a:p>
            <a:r>
              <a:rPr lang="en-US" altLang="zh-CN" sz="2800"/>
              <a:t>to what extent;</a:t>
            </a:r>
            <a:endParaRPr lang="en-US" altLang="zh-CN" sz="2800"/>
          </a:p>
          <a:p>
            <a:r>
              <a:rPr lang="en-US" altLang="zh-CN" sz="2800"/>
              <a:t>many</a:t>
            </a:r>
            <a:endParaRPr lang="en-US" altLang="zh-CN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95215" y="2755900"/>
            <a:ext cx="1786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大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5010785" y="2112645"/>
            <a:ext cx="1325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 </a:t>
            </a:r>
            <a:r>
              <a:rPr lang="zh-CN" altLang="en-US" sz="4800"/>
              <a:t>dà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6393815" y="3466465"/>
            <a:ext cx="2364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big;old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Age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75305" y="1676400"/>
            <a:ext cx="815721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To find out someone`s age, we ask, </a:t>
            </a:r>
            <a:r>
              <a:rPr lang="zh-CN" altLang="en-US" sz="4000"/>
              <a:t>你今年多大？</a:t>
            </a:r>
            <a:r>
              <a:rPr lang="en-US" altLang="zh-CN" sz="4000"/>
              <a:t>(nǐ jīn nián duō dà ？)</a:t>
            </a:r>
            <a:endParaRPr lang="en-US" altLang="zh-CN" sz="4000"/>
          </a:p>
          <a:p>
            <a:r>
              <a:rPr lang="en-US" altLang="zh-CN" sz="4000"/>
              <a:t>If the person is a child who appears to be under ten, ask instead, </a:t>
            </a:r>
            <a:r>
              <a:rPr lang="zh-CN" altLang="en-US" sz="4000"/>
              <a:t>你今年几岁？</a:t>
            </a:r>
            <a:r>
              <a:rPr lang="en-US" altLang="zh-CN" sz="4000"/>
              <a:t>(nǐ jīn nián jǐ suì ？)</a:t>
            </a:r>
            <a:endParaRPr lang="en-US" altLang="zh-CN" sz="4000"/>
          </a:p>
          <a:p>
            <a:endParaRPr lang="zh-CN" altLang="en-US" sz="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95215" y="2755900"/>
            <a:ext cx="1786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岁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5010785" y="2112645"/>
            <a:ext cx="1325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 suì </a:t>
            </a:r>
            <a:r>
              <a:rPr lang="zh-CN" altLang="en-US" sz="4800"/>
              <a:t>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6393815" y="3466465"/>
            <a:ext cx="2364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year(of age)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ive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Age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83790" y="1229360"/>
            <a:ext cx="815721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To give one`s age, it is correct to say </a:t>
            </a:r>
            <a:r>
              <a:rPr lang="zh-CN" altLang="en-US" sz="4000"/>
              <a:t>我十八岁</a:t>
            </a:r>
            <a:r>
              <a:rPr lang="en-US" altLang="zh-CN" sz="4000"/>
              <a:t>(wǒ shí bā suì ), and the verb </a:t>
            </a:r>
            <a:r>
              <a:rPr lang="zh-CN" altLang="en-US" sz="4000"/>
              <a:t>是 </a:t>
            </a:r>
            <a:r>
              <a:rPr lang="en-US" altLang="zh-CN" sz="4000"/>
              <a:t>is usually not needed. The word </a:t>
            </a:r>
            <a:r>
              <a:rPr lang="zh-CN" altLang="en-US" sz="4000"/>
              <a:t>岁</a:t>
            </a:r>
            <a:r>
              <a:rPr lang="en-US" altLang="zh-CN" sz="4000"/>
              <a:t>(</a:t>
            </a:r>
            <a:r>
              <a:rPr lang="en-US" altLang="zh-CN" sz="4000">
                <a:sym typeface="+mn-ea"/>
              </a:rPr>
              <a:t>suì</a:t>
            </a:r>
            <a:r>
              <a:rPr lang="en-US" altLang="zh-CN" sz="4000"/>
              <a:t>) can often </a:t>
            </a:r>
            <a:r>
              <a:rPr lang="en-US" altLang="zh-CN" sz="4000">
                <a:solidFill>
                  <a:srgbClr val="FF0000"/>
                </a:solidFill>
              </a:rPr>
              <a:t>be dropped</a:t>
            </a:r>
            <a:r>
              <a:rPr lang="en-US" altLang="zh-CN" sz="4000"/>
              <a:t>. However, if the age is ten or under, the word </a:t>
            </a:r>
            <a:r>
              <a:rPr lang="zh-CN" altLang="en-US" sz="4000"/>
              <a:t>岁 </a:t>
            </a:r>
            <a:r>
              <a:rPr lang="en-US" altLang="zh-CN" sz="4000"/>
              <a:t>cannot be omitted.</a:t>
            </a:r>
            <a:r>
              <a:rPr lang="zh-CN" altLang="en-US" sz="4000">
                <a:solidFill>
                  <a:srgbClr val="FF0000"/>
                </a:solidFill>
              </a:rPr>
              <a:t>我十</a:t>
            </a:r>
            <a:r>
              <a:rPr lang="en-US" altLang="zh-CN" sz="4000">
                <a:solidFill>
                  <a:srgbClr val="FF0000"/>
                </a:solidFill>
              </a:rPr>
              <a:t>(X)</a:t>
            </a:r>
            <a:r>
              <a:rPr lang="zh-CN" altLang="en-US" sz="4000">
                <a:solidFill>
                  <a:srgbClr val="FF0000"/>
                </a:solidFill>
              </a:rPr>
              <a:t> </a:t>
            </a:r>
            <a:r>
              <a:rPr lang="en-US" altLang="zh-CN" sz="4000">
                <a:solidFill>
                  <a:srgbClr val="FF0000"/>
                </a:solidFill>
              </a:rPr>
              <a:t>or </a:t>
            </a:r>
            <a:r>
              <a:rPr lang="zh-CN" altLang="en-US" sz="4000">
                <a:solidFill>
                  <a:srgbClr val="FF0000"/>
                </a:solidFill>
              </a:rPr>
              <a:t>我八</a:t>
            </a:r>
            <a:r>
              <a:rPr lang="en-US" altLang="zh-CN" sz="4000">
                <a:solidFill>
                  <a:srgbClr val="FF0000"/>
                </a:solidFill>
              </a:rPr>
              <a:t>(X)</a:t>
            </a:r>
            <a:endParaRPr lang="en-US" altLang="zh-CN" sz="40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ive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Age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83790" y="1229360"/>
            <a:ext cx="815721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tx1"/>
                </a:solidFill>
              </a:rPr>
              <a:t>A</a:t>
            </a:r>
            <a:r>
              <a:rPr lang="zh-CN" altLang="en-US" sz="4000">
                <a:solidFill>
                  <a:schemeClr val="tx1"/>
                </a:solidFill>
              </a:rPr>
              <a:t>：你今年多大？</a:t>
            </a:r>
            <a:endParaRPr lang="zh-CN" altLang="en-US" sz="4000">
              <a:solidFill>
                <a:schemeClr val="tx1"/>
              </a:solidFill>
            </a:endParaRPr>
          </a:p>
          <a:p>
            <a:r>
              <a:rPr lang="zh-CN" altLang="en-US" sz="4000">
                <a:solidFill>
                  <a:schemeClr val="tx1"/>
                </a:solidFill>
              </a:rPr>
              <a:t>      nǐ jīn nián duō dà ？</a:t>
            </a:r>
            <a:endParaRPr lang="zh-CN" altLang="en-US" sz="4000">
              <a:solidFill>
                <a:schemeClr val="tx1"/>
              </a:solidFill>
            </a:endParaRPr>
          </a:p>
          <a:p>
            <a:r>
              <a:rPr lang="zh-CN" altLang="en-US" sz="4000">
                <a:solidFill>
                  <a:schemeClr val="tx1"/>
                </a:solidFill>
              </a:rPr>
              <a:t>      </a:t>
            </a:r>
            <a:r>
              <a:rPr lang="en-US" altLang="zh-CN" sz="4000">
                <a:solidFill>
                  <a:schemeClr val="tx1"/>
                </a:solidFill>
              </a:rPr>
              <a:t>How old are you this year?</a:t>
            </a:r>
            <a:endParaRPr lang="zh-CN" altLang="en-US" sz="4000">
              <a:solidFill>
                <a:schemeClr val="tx1"/>
              </a:solidFill>
            </a:endParaRPr>
          </a:p>
          <a:p>
            <a:endParaRPr lang="en-US" altLang="zh-CN" sz="4000">
              <a:solidFill>
                <a:schemeClr val="tx1"/>
              </a:solidFill>
            </a:endParaRPr>
          </a:p>
          <a:p>
            <a:r>
              <a:rPr lang="en-US" altLang="zh-CN" sz="4000">
                <a:solidFill>
                  <a:schemeClr val="tx1"/>
                </a:solidFill>
              </a:rPr>
              <a:t>B</a:t>
            </a:r>
            <a:r>
              <a:rPr lang="zh-CN" altLang="en-US" sz="4000">
                <a:solidFill>
                  <a:schemeClr val="tx1"/>
                </a:solidFill>
              </a:rPr>
              <a:t>：我</a:t>
            </a:r>
            <a:r>
              <a:rPr lang="en-US" altLang="zh-CN" sz="4000">
                <a:solidFill>
                  <a:schemeClr val="tx1"/>
                </a:solidFill>
              </a:rPr>
              <a:t>18</a:t>
            </a:r>
            <a:r>
              <a:rPr lang="zh-CN" altLang="en-US" sz="4000">
                <a:solidFill>
                  <a:schemeClr val="tx1"/>
                </a:solidFill>
              </a:rPr>
              <a:t>岁。</a:t>
            </a:r>
            <a:endParaRPr lang="zh-CN" altLang="en-US" sz="4000">
              <a:solidFill>
                <a:schemeClr val="tx1"/>
              </a:solidFill>
            </a:endParaRPr>
          </a:p>
          <a:p>
            <a:r>
              <a:rPr lang="zh-CN" altLang="en-US" sz="4000">
                <a:solidFill>
                  <a:schemeClr val="tx1"/>
                </a:solidFill>
              </a:rPr>
              <a:t>      wǒ shí bā suì </a:t>
            </a:r>
            <a:r>
              <a:rPr lang="en-US" altLang="zh-CN" sz="4000">
                <a:solidFill>
                  <a:schemeClr val="tx1"/>
                </a:solidFill>
              </a:rPr>
              <a:t>.</a:t>
            </a:r>
            <a:endParaRPr lang="zh-CN" altLang="en-US" sz="4000">
              <a:solidFill>
                <a:schemeClr val="tx1"/>
              </a:solidFill>
            </a:endParaRPr>
          </a:p>
          <a:p>
            <a:r>
              <a:rPr lang="zh-CN" altLang="en-US" sz="4000">
                <a:solidFill>
                  <a:schemeClr val="tx1"/>
                </a:solidFill>
              </a:rPr>
              <a:t>      </a:t>
            </a:r>
            <a:r>
              <a:rPr lang="en-US" altLang="zh-CN" sz="4000">
                <a:solidFill>
                  <a:schemeClr val="tx1"/>
                </a:solidFill>
              </a:rPr>
              <a:t>I am eighteen years old.</a:t>
            </a:r>
            <a:endParaRPr lang="en-US" altLang="zh-CN" sz="40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95215" y="2755900"/>
            <a:ext cx="1786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吃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4895215" y="2112645"/>
            <a:ext cx="1325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 chī  </a:t>
            </a:r>
            <a:r>
              <a:rPr lang="zh-CN" altLang="en-US" sz="4800"/>
              <a:t>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6393815" y="3466465"/>
            <a:ext cx="2364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to eat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95215" y="2755900"/>
            <a:ext cx="1786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饭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4895215" y="2112645"/>
            <a:ext cx="1325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 fàn </a:t>
            </a:r>
            <a:r>
              <a:rPr lang="zh-CN" altLang="en-US" sz="4800"/>
              <a:t>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6393815" y="3466465"/>
            <a:ext cx="4861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meal;(cooked) rice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81500" y="2774950"/>
            <a:ext cx="32238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吃饭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4525645" y="2073910"/>
            <a:ext cx="23044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chī   fàn </a:t>
            </a:r>
            <a:r>
              <a:rPr lang="zh-CN" altLang="en-US" sz="4800"/>
              <a:t>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7056120" y="3495040"/>
            <a:ext cx="1644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eat</a:t>
            </a:r>
            <a:endParaRPr lang="en-US" altLang="zh-CN" sz="3200"/>
          </a:p>
        </p:txBody>
      </p:sp>
      <p:sp>
        <p:nvSpPr>
          <p:cNvPr id="6" name="文本框 5"/>
          <p:cNvSpPr txBox="1"/>
          <p:nvPr/>
        </p:nvSpPr>
        <p:spPr>
          <a:xfrm>
            <a:off x="4381500" y="4562475"/>
            <a:ext cx="49371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我请你吃饭。</a:t>
            </a:r>
            <a:endParaRPr lang="zh-CN" altLang="en-US" sz="3200"/>
          </a:p>
          <a:p>
            <a:r>
              <a:rPr lang="zh-CN" altLang="en-US" sz="3200"/>
              <a:t>wǒ qǐng nǐ chī fàn</a:t>
            </a:r>
            <a:r>
              <a:rPr lang="en-US" altLang="zh-CN" sz="3200"/>
              <a:t>.</a:t>
            </a:r>
            <a:endParaRPr lang="zh-CN" altLang="en-US" sz="3200"/>
          </a:p>
          <a:p>
            <a:r>
              <a:rPr lang="zh-CN" altLang="en-US" sz="3200"/>
              <a:t>I invite you to dinner</a:t>
            </a:r>
            <a:r>
              <a:rPr lang="en-US" altLang="zh-CN" sz="3200"/>
              <a:t>.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内容占位符 7"/>
          <p:cNvGraphicFramePr/>
          <p:nvPr>
            <p:ph idx="1"/>
            <p:custDataLst>
              <p:tags r:id="rId1"/>
            </p:custDataLst>
          </p:nvPr>
        </p:nvGraphicFramePr>
        <p:xfrm>
          <a:off x="521335" y="567690"/>
          <a:ext cx="11142980" cy="5719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0300"/>
                <a:gridCol w="993775"/>
                <a:gridCol w="1148080"/>
                <a:gridCol w="1185545"/>
                <a:gridCol w="1114425"/>
                <a:gridCol w="1113155"/>
                <a:gridCol w="1114425"/>
                <a:gridCol w="1114425"/>
                <a:gridCol w="1114425"/>
                <a:gridCol w="1114425"/>
              </a:tblGrid>
              <a:tr h="12185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/>
                        <a:t>number</a:t>
                      </a:r>
                      <a:endParaRPr lang="en-US" altLang="zh-CN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0</a:t>
                      </a:r>
                      <a:endParaRPr lang="en-US" altLang="zh-CN" sz="20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零 </a:t>
                      </a:r>
                      <a:r>
                        <a:rPr lang="en-US" altLang="zh-CN" sz="2400"/>
                        <a:t>/</a:t>
                      </a:r>
                      <a:endParaRPr lang="en-US" altLang="zh-CN" sz="2400"/>
                    </a:p>
                    <a:p>
                      <a:pPr>
                        <a:buNone/>
                      </a:pPr>
                      <a:r>
                        <a:rPr lang="en-US" altLang="zh-CN"/>
                        <a:t> </a:t>
                      </a:r>
                      <a:r>
                        <a:rPr lang="en-US" altLang="zh-CN" sz="2400"/>
                        <a:t> líng </a:t>
                      </a:r>
                      <a:endParaRPr lang="en-US" altLang="zh-CN" sz="2400"/>
                    </a:p>
                  </a:txBody>
                  <a:tcPr/>
                </a:tc>
              </a:tr>
              <a:tr h="14693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一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yī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2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二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èr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3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三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sān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4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四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sì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5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五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wǔ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6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六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liù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7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七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qī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8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八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bā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9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九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jiǔ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10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十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shí </a:t>
                      </a:r>
                      <a:endParaRPr lang="zh-CN" altLang="en-US" sz="2400"/>
                    </a:p>
                  </a:txBody>
                  <a:tcPr/>
                </a:tc>
              </a:tr>
              <a:tr h="14706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11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十一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shí yī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12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十二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shí èr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13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十三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shí sān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14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十四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shí </a:t>
                      </a:r>
                      <a:r>
                        <a:rPr lang="zh-CN" altLang="en-US" sz="2400">
                          <a:sym typeface="+mn-ea"/>
                        </a:rPr>
                        <a:t>sì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15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十五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shí wǔ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16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十六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shí liù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17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十七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shí qī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18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十八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shí bā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19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十九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shí jiǔ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20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二十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èr shí </a:t>
                      </a:r>
                      <a:endParaRPr lang="zh-CN" altLang="en-US" sz="2400"/>
                    </a:p>
                  </a:txBody>
                  <a:tcPr/>
                </a:tc>
              </a:tr>
              <a:tr h="15608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30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三十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sān shí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40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四十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sì shí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50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五十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wǔ shí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60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六十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liù shí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70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七十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qī shí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80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八十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bā shí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90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九十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jiǔ shí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100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一百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yì bǎi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1000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一千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yì qiān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10000</a:t>
                      </a:r>
                      <a:endParaRPr lang="en-US" altLang="zh-CN" sz="24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一万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yí wàn</a:t>
                      </a:r>
                      <a:endParaRPr lang="zh-CN" altLang="en-US" sz="2400"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椭圆 8"/>
          <p:cNvSpPr/>
          <p:nvPr/>
        </p:nvSpPr>
        <p:spPr>
          <a:xfrm>
            <a:off x="11247755" y="1043305"/>
            <a:ext cx="240665" cy="238760"/>
          </a:xfrm>
          <a:prstGeom prst="ellipse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85945" y="2573655"/>
            <a:ext cx="43218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怎么样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4385945" y="1825625"/>
            <a:ext cx="4196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 zěn me yàng   </a:t>
            </a:r>
            <a:r>
              <a:rPr lang="zh-CN" altLang="en-US" sz="4800"/>
              <a:t>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4385945" y="4229735"/>
            <a:ext cx="48615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Is it O.K.? How is that? How does that sound?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01465" y="2736215"/>
            <a:ext cx="32245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谢谢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4366895" y="2112645"/>
            <a:ext cx="33991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xiè   xie   </a:t>
            </a:r>
            <a:r>
              <a:rPr lang="zh-CN" altLang="en-US" sz="4800"/>
              <a:t>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6873875" y="3466465"/>
            <a:ext cx="43815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to thank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73960" y="1689735"/>
            <a:ext cx="9142730" cy="3938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A:</a:t>
            </a:r>
            <a:r>
              <a:rPr lang="zh-CN" altLang="en-US" sz="3600"/>
              <a:t>我星期一请你吃饭，怎么样？</a:t>
            </a:r>
            <a:endParaRPr lang="zh-CN" altLang="en-US" sz="3200"/>
          </a:p>
          <a:p>
            <a:r>
              <a:rPr lang="zh-CN" altLang="en-US" sz="3200"/>
              <a:t>   wǒ xīng qī yī qǐng nǐ chī fàn</a:t>
            </a:r>
            <a:r>
              <a:rPr lang="en-US" altLang="zh-CN" sz="3200"/>
              <a:t>,</a:t>
            </a:r>
            <a:r>
              <a:rPr lang="zh-CN" altLang="en-US" sz="3200"/>
              <a:t>zěn me yàng ？</a:t>
            </a:r>
            <a:endParaRPr lang="zh-CN" altLang="en-US" sz="3200"/>
          </a:p>
          <a:p>
            <a:r>
              <a:rPr lang="zh-CN" altLang="en-US" sz="3200"/>
              <a:t>   </a:t>
            </a:r>
            <a:r>
              <a:rPr lang="en-US" altLang="zh-CN" sz="3200"/>
              <a:t>I`ll treat you to a meal on Monday. How`s that?</a:t>
            </a:r>
            <a:endParaRPr lang="zh-CN" altLang="en-US" sz="3200"/>
          </a:p>
          <a:p>
            <a:endParaRPr lang="en-US" altLang="zh-CN" sz="3200"/>
          </a:p>
          <a:p>
            <a:r>
              <a:rPr lang="en-US" altLang="zh-CN" sz="3200"/>
              <a:t>B:</a:t>
            </a:r>
            <a:r>
              <a:rPr lang="zh-CN" altLang="en-US" sz="3600"/>
              <a:t>太好了。谢谢，谢谢。</a:t>
            </a:r>
            <a:endParaRPr lang="zh-CN" altLang="en-US" sz="3600"/>
          </a:p>
          <a:p>
            <a:r>
              <a:rPr lang="zh-CN" altLang="en-US" sz="3200"/>
              <a:t>   tài hǎo le </a:t>
            </a:r>
            <a:r>
              <a:rPr lang="en-US" altLang="zh-CN" sz="3200"/>
              <a:t>.</a:t>
            </a:r>
            <a:r>
              <a:rPr lang="zh-CN" altLang="en-US" sz="3200"/>
              <a:t>xiè xi</a:t>
            </a:r>
            <a:r>
              <a:rPr lang="en-US" altLang="zh-CN" sz="3200"/>
              <a:t>e,</a:t>
            </a:r>
            <a:r>
              <a:rPr lang="zh-CN" altLang="en-US" sz="3200"/>
              <a:t>xiè xi</a:t>
            </a:r>
            <a:r>
              <a:rPr lang="en-US" altLang="zh-CN" sz="3200"/>
              <a:t>e.</a:t>
            </a:r>
            <a:endParaRPr lang="zh-CN" altLang="en-US" sz="3200"/>
          </a:p>
          <a:p>
            <a:r>
              <a:rPr lang="zh-CN" altLang="en-US" sz="3200"/>
              <a:t>   </a:t>
            </a:r>
            <a:r>
              <a:rPr lang="en-US" altLang="zh-CN" sz="3200"/>
              <a:t>That would be great. Thank you very much!</a:t>
            </a:r>
            <a:endParaRPr lang="zh-CN" altLang="en-US" sz="3200"/>
          </a:p>
          <a:p>
            <a:r>
              <a:rPr lang="zh-CN" altLang="en-US"/>
              <a:t>   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18610" y="2582545"/>
            <a:ext cx="35814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太</a:t>
            </a:r>
            <a:r>
              <a:rPr lang="en-US" altLang="zh-CN" sz="9600"/>
              <a:t>...</a:t>
            </a:r>
            <a:r>
              <a:rPr lang="zh-CN" altLang="en-US" sz="9600"/>
              <a:t>了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4175760" y="1825625"/>
            <a:ext cx="34677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 tài   ...   le  </a:t>
            </a:r>
            <a:r>
              <a:rPr lang="zh-CN" altLang="en-US" sz="4800"/>
              <a:t>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7325360" y="3303270"/>
            <a:ext cx="3853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too;extremely</a:t>
            </a:r>
            <a:endParaRPr lang="en-US" altLang="zh-CN" sz="3200"/>
          </a:p>
        </p:txBody>
      </p:sp>
      <p:sp>
        <p:nvSpPr>
          <p:cNvPr id="6" name="文本框 5"/>
          <p:cNvSpPr txBox="1"/>
          <p:nvPr/>
        </p:nvSpPr>
        <p:spPr>
          <a:xfrm>
            <a:off x="3663950" y="4369435"/>
            <a:ext cx="65506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太酸了 tài suān le   </a:t>
            </a:r>
            <a:r>
              <a:rPr lang="en-US" altLang="zh-CN" sz="3200"/>
              <a:t>too sour</a:t>
            </a:r>
            <a:r>
              <a:rPr lang="zh-CN" altLang="en-US" sz="3200"/>
              <a:t> </a:t>
            </a:r>
            <a:endParaRPr lang="zh-CN" altLang="en-US" sz="3200"/>
          </a:p>
          <a:p>
            <a:r>
              <a:rPr lang="zh-CN" altLang="en-US" sz="3200"/>
              <a:t>太甜了 tài tián le     </a:t>
            </a:r>
            <a:r>
              <a:rPr lang="en-US" altLang="zh-CN" sz="3200"/>
              <a:t>too sweet</a:t>
            </a:r>
            <a:endParaRPr lang="zh-CN" altLang="en-US" sz="3200"/>
          </a:p>
          <a:p>
            <a:r>
              <a:rPr lang="zh-CN" altLang="en-US" sz="3200"/>
              <a:t>太累了 tài lèi le       </a:t>
            </a:r>
            <a:r>
              <a:rPr lang="en-US" altLang="zh-CN" sz="3200"/>
              <a:t>too tired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95215" y="2755900"/>
            <a:ext cx="1786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菜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4895215" y="2112645"/>
            <a:ext cx="1325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 cài  </a:t>
            </a:r>
            <a:r>
              <a:rPr lang="zh-CN" altLang="en-US" sz="4800"/>
              <a:t>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6393815" y="3466465"/>
            <a:ext cx="4861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dishes,cuisine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68165" y="2766060"/>
            <a:ext cx="32854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喜欢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4022090" y="2065020"/>
            <a:ext cx="31013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    xǐ  huān   </a:t>
            </a:r>
            <a:r>
              <a:rPr lang="zh-CN" altLang="en-US" sz="4800"/>
              <a:t>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7123430" y="3447415"/>
            <a:ext cx="1404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to like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53385" y="1670050"/>
            <a:ext cx="864425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A:</a:t>
            </a:r>
            <a:r>
              <a:rPr lang="zh-CN" altLang="en-US" sz="3200"/>
              <a:t>你喜欢吃捷克菜还是美国菜？</a:t>
            </a:r>
            <a:endParaRPr lang="zh-CN" altLang="en-US" sz="3200"/>
          </a:p>
          <a:p>
            <a:r>
              <a:rPr lang="zh-CN" altLang="en-US" sz="3200"/>
              <a:t>    nǐ xǐ huān chī jié kè cài hái shì měi guó cài ？</a:t>
            </a:r>
            <a:endParaRPr lang="zh-CN" altLang="en-US" sz="3200"/>
          </a:p>
          <a:p>
            <a:r>
              <a:rPr lang="zh-CN" altLang="en-US" sz="3200"/>
              <a:t>    </a:t>
            </a:r>
            <a:r>
              <a:rPr lang="en-US" altLang="zh-CN" sz="3200"/>
              <a:t>Do you like Czech food or American food?</a:t>
            </a:r>
            <a:endParaRPr lang="en-US" altLang="zh-CN" sz="3200"/>
          </a:p>
          <a:p>
            <a:endParaRPr lang="en-US" altLang="zh-CN" sz="3200"/>
          </a:p>
          <a:p>
            <a:r>
              <a:rPr lang="en-US" altLang="zh-CN" sz="3200"/>
              <a:t>B:</a:t>
            </a:r>
            <a:r>
              <a:rPr lang="zh-CN" altLang="en-US" sz="3200"/>
              <a:t>我喜欢吃捷克菜。</a:t>
            </a:r>
            <a:endParaRPr lang="zh-CN" altLang="en-US" sz="3200"/>
          </a:p>
          <a:p>
            <a:r>
              <a:rPr lang="en-US" altLang="zh-CN" sz="3200"/>
              <a:t>   wǒ xǐ huān chī jié kè cài .</a:t>
            </a:r>
            <a:endParaRPr lang="en-US" altLang="zh-CN" sz="3200"/>
          </a:p>
          <a:p>
            <a:r>
              <a:rPr lang="en-US" altLang="zh-CN" sz="3200"/>
              <a:t>   I like </a:t>
            </a:r>
            <a:r>
              <a:rPr lang="en-US" altLang="zh-CN" sz="3200">
                <a:sym typeface="+mn-ea"/>
              </a:rPr>
              <a:t>Czech food.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68165" y="2766060"/>
            <a:ext cx="32854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可是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4022090" y="2065020"/>
            <a:ext cx="31013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    kě   shì    </a:t>
            </a:r>
            <a:r>
              <a:rPr lang="zh-CN" altLang="en-US" sz="4800"/>
              <a:t>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7123430" y="3447415"/>
            <a:ext cx="1404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but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68165" y="2766060"/>
            <a:ext cx="32854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我们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4022090" y="2065020"/>
            <a:ext cx="31013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   wǒ  men     </a:t>
            </a:r>
            <a:r>
              <a:rPr lang="zh-CN" altLang="en-US" sz="4800"/>
              <a:t>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7123430" y="3552825"/>
            <a:ext cx="1404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we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95215" y="2755900"/>
            <a:ext cx="1786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再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4895215" y="2112645"/>
            <a:ext cx="1325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 zài  </a:t>
            </a:r>
            <a:r>
              <a:rPr lang="zh-CN" altLang="en-US" sz="4800"/>
              <a:t>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6393815" y="3466465"/>
            <a:ext cx="4861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again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8524239" y="4301600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346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Practice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3270" y="1825625"/>
            <a:ext cx="776097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报警电话（</a:t>
            </a:r>
            <a:r>
              <a:rPr lang="en-US" altLang="zh-CN" sz="3600">
                <a:sym typeface="+mn-ea"/>
              </a:rPr>
              <a:t>bào jǐng diàn huà </a:t>
            </a:r>
            <a:r>
              <a:rPr lang="zh-CN" altLang="en-US" sz="3600">
                <a:sym typeface="+mn-ea"/>
              </a:rPr>
              <a:t>）</a:t>
            </a:r>
            <a:r>
              <a:rPr lang="zh-CN" altLang="en-US" sz="3600"/>
              <a:t>：</a:t>
            </a:r>
            <a:r>
              <a:rPr lang="en-US" altLang="zh-CN" sz="3600"/>
              <a:t>110</a:t>
            </a:r>
            <a:endParaRPr lang="en-US" altLang="zh-CN" sz="3600"/>
          </a:p>
          <a:p>
            <a:r>
              <a:rPr lang="en-US" altLang="zh-CN" sz="3600"/>
              <a:t>PoliceTel:110</a:t>
            </a:r>
            <a:endParaRPr lang="en-US" altLang="zh-CN" sz="3600"/>
          </a:p>
          <a:p>
            <a:endParaRPr lang="en-US" altLang="zh-CN" sz="3600"/>
          </a:p>
          <a:p>
            <a:r>
              <a:rPr lang="zh-CN" altLang="en-US" sz="3600"/>
              <a:t>火警电话（huǒ jǐng diàn huà ）：</a:t>
            </a:r>
            <a:r>
              <a:rPr lang="en-US" altLang="zh-CN" sz="3600"/>
              <a:t>119</a:t>
            </a:r>
            <a:endParaRPr lang="en-US" altLang="zh-CN" sz="3600"/>
          </a:p>
          <a:p>
            <a:r>
              <a:rPr lang="en-US" altLang="zh-CN" sz="3600"/>
              <a:t>Fire Call:119</a:t>
            </a:r>
            <a:endParaRPr lang="en-US" altLang="zh-CN" sz="3600"/>
          </a:p>
        </p:txBody>
      </p:sp>
      <p:sp>
        <p:nvSpPr>
          <p:cNvPr id="11" name="文本框 10"/>
          <p:cNvSpPr txBox="1"/>
          <p:nvPr/>
        </p:nvSpPr>
        <p:spPr>
          <a:xfrm>
            <a:off x="695960" y="1094105"/>
            <a:ext cx="10671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Can you say the number in chinese?</a:t>
            </a:r>
            <a:endParaRPr lang="en-US" altLang="zh-CN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95215" y="2755900"/>
            <a:ext cx="1786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见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4895215" y="2112645"/>
            <a:ext cx="1325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 jiàn  </a:t>
            </a:r>
            <a:r>
              <a:rPr lang="zh-CN" altLang="en-US" sz="4800"/>
              <a:t>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6393815" y="3466465"/>
            <a:ext cx="4861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to see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68165" y="2766060"/>
            <a:ext cx="32854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再见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4022090" y="2065020"/>
            <a:ext cx="41103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   zài   jiàn      </a:t>
            </a:r>
            <a:r>
              <a:rPr lang="zh-CN" altLang="en-US" sz="4800"/>
              <a:t>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6921500" y="3389630"/>
            <a:ext cx="46018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goodbye</a:t>
            </a:r>
            <a:r>
              <a:rPr lang="zh-CN" altLang="en-US" sz="3200"/>
              <a:t>；</a:t>
            </a:r>
            <a:r>
              <a:rPr lang="en-US" altLang="zh-CN" sz="3200"/>
              <a:t>see you again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95215" y="2755900"/>
            <a:ext cx="1786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半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4991100" y="2112645"/>
            <a:ext cx="1325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bàn  </a:t>
            </a:r>
            <a:r>
              <a:rPr lang="zh-CN" altLang="en-US" sz="4800"/>
              <a:t>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6393815" y="3466465"/>
            <a:ext cx="4861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half;half an hour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95215" y="2755900"/>
            <a:ext cx="1786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点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4895215" y="2112645"/>
            <a:ext cx="1325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diǎn  </a:t>
            </a:r>
            <a:r>
              <a:rPr lang="zh-CN" altLang="en-US" sz="4800"/>
              <a:t>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6384290" y="3002280"/>
            <a:ext cx="48615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o`clock(lit.dot,point,thus “points on the clock”)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95215" y="2755900"/>
            <a:ext cx="1786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刻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4991100" y="2112645"/>
            <a:ext cx="1325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ym typeface="+mn-ea"/>
              </a:rPr>
              <a:t> kè</a:t>
            </a:r>
            <a:r>
              <a:rPr lang="en-US" altLang="zh-CN" sz="4800"/>
              <a:t>  </a:t>
            </a:r>
            <a:r>
              <a:rPr lang="zh-CN" altLang="en-US" sz="4800"/>
              <a:t>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6393815" y="3466465"/>
            <a:ext cx="4861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quarter(of an hour)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68300" y="321945"/>
            <a:ext cx="47294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Telling Time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1280160" y="1230630"/>
            <a:ext cx="10073640" cy="2719070"/>
          </a:xfrm>
        </p:spPr>
        <p:txBody>
          <a:bodyPr/>
          <a:p>
            <a:r>
              <a:rPr lang="en-US" altLang="zh-CN" sz="3200"/>
              <a:t>These terms are used to tell time: </a:t>
            </a:r>
            <a:r>
              <a:rPr lang="zh-CN" altLang="en-US" sz="3200"/>
              <a:t>点</a:t>
            </a:r>
            <a:r>
              <a:rPr lang="en-US" altLang="zh-CN" sz="3200"/>
              <a:t>/</a:t>
            </a:r>
            <a:r>
              <a:rPr lang="zh-CN" altLang="en-US" sz="3200"/>
              <a:t>点钟</a:t>
            </a:r>
            <a:r>
              <a:rPr lang="en-US" altLang="zh-CN" sz="3200"/>
              <a:t>(diǎn/diǎn zhōng,o`clock), </a:t>
            </a:r>
            <a:r>
              <a:rPr lang="zh-CN" altLang="en-US" sz="3200"/>
              <a:t>半</a:t>
            </a:r>
            <a:r>
              <a:rPr lang="en-US" altLang="zh-CN" sz="3200"/>
              <a:t>(bàn,half hour),</a:t>
            </a:r>
            <a:r>
              <a:rPr lang="zh-CN" altLang="en-US" sz="3200"/>
              <a:t>刻</a:t>
            </a:r>
            <a:r>
              <a:rPr lang="en-US" altLang="zh-CN" sz="3200"/>
              <a:t>(kè,quarter hour), and </a:t>
            </a:r>
            <a:r>
              <a:rPr lang="zh-CN" altLang="en-US" sz="3200"/>
              <a:t>分</a:t>
            </a:r>
            <a:r>
              <a:rPr lang="en-US" altLang="zh-CN" sz="3200"/>
              <a:t>(fèn, minute).</a:t>
            </a:r>
            <a:endParaRPr lang="en-US" altLang="zh-CN" sz="3200"/>
          </a:p>
          <a:p>
            <a:r>
              <a:rPr lang="zh-CN" altLang="en-US" sz="3200"/>
              <a:t>钟</a:t>
            </a:r>
            <a:r>
              <a:rPr lang="en-US" altLang="zh-CN" sz="3200"/>
              <a:t>(</a:t>
            </a:r>
            <a:r>
              <a:rPr lang="en-US" altLang="zh-CN" sz="3200">
                <a:sym typeface="+mn-ea"/>
              </a:rPr>
              <a:t>zhōng) can be </a:t>
            </a:r>
            <a:r>
              <a:rPr lang="en-US" altLang="zh-CN" sz="3200">
                <a:solidFill>
                  <a:srgbClr val="FF0000"/>
                </a:solidFill>
                <a:sym typeface="+mn-ea"/>
              </a:rPr>
              <a:t>omitted</a:t>
            </a:r>
            <a:r>
              <a:rPr lang="en-US" altLang="zh-CN" sz="3200">
                <a:sym typeface="+mn-ea"/>
              </a:rPr>
              <a:t> from </a:t>
            </a:r>
            <a:r>
              <a:rPr lang="zh-CN" altLang="en-US" sz="3200">
                <a:sym typeface="+mn-ea"/>
              </a:rPr>
              <a:t>点钟</a:t>
            </a:r>
            <a:r>
              <a:rPr lang="en-US" altLang="zh-CN" sz="3200">
                <a:sym typeface="+mn-ea"/>
              </a:rPr>
              <a:t>(diǎn zhōng</a:t>
            </a:r>
            <a:r>
              <a:rPr lang="en-US" altLang="zh-CN" sz="3200">
                <a:sym typeface="+mn-ea"/>
              </a:rPr>
              <a:t>).</a:t>
            </a:r>
            <a:endParaRPr lang="en-US" altLang="zh-CN" sz="3200">
              <a:sym typeface="+mn-ea"/>
            </a:endParaRPr>
          </a:p>
          <a:p>
            <a:r>
              <a:rPr lang="zh-CN" altLang="en-US" sz="3200"/>
              <a:t>二点</a:t>
            </a:r>
            <a:r>
              <a:rPr lang="en-US" altLang="zh-CN" sz="3200"/>
              <a:t>(</a:t>
            </a:r>
            <a:r>
              <a:rPr lang="zh-CN" altLang="en-US" sz="3200"/>
              <a:t>钟</a:t>
            </a:r>
            <a:r>
              <a:rPr lang="en-US" altLang="zh-CN" sz="3200"/>
              <a:t>) is not used.</a:t>
            </a:r>
            <a:endParaRPr lang="en-US" altLang="zh-CN" sz="3200"/>
          </a:p>
          <a:p>
            <a:endParaRPr lang="en-US" altLang="zh-CN" sz="3200"/>
          </a:p>
          <a:p>
            <a:endParaRPr lang="en-US" altLang="zh-CN" sz="32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b="5238"/>
          <a:stretch>
            <a:fillRect/>
          </a:stretch>
        </p:blipFill>
        <p:spPr>
          <a:xfrm>
            <a:off x="368300" y="3944620"/>
            <a:ext cx="2324735" cy="23342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618740" y="4716780"/>
            <a:ext cx="34302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两点</a:t>
            </a:r>
            <a:r>
              <a:rPr lang="en-US" altLang="zh-CN" sz="3200"/>
              <a:t>(</a:t>
            </a:r>
            <a:r>
              <a:rPr lang="zh-CN" altLang="en-US" sz="3200"/>
              <a:t>钟</a:t>
            </a:r>
            <a:r>
              <a:rPr lang="en-US" altLang="zh-CN" sz="3200"/>
              <a:t>)</a:t>
            </a:r>
            <a:endParaRPr lang="zh-CN" altLang="en-US" sz="3200"/>
          </a:p>
          <a:p>
            <a:r>
              <a:rPr lang="zh-CN" altLang="en-US" sz="3200"/>
              <a:t>liǎng diǎn </a:t>
            </a:r>
            <a:r>
              <a:rPr lang="en-US" altLang="zh-CN" sz="3200"/>
              <a:t>(</a:t>
            </a:r>
            <a:r>
              <a:rPr lang="zh-CN" altLang="en-US" sz="3200"/>
              <a:t>zhōng</a:t>
            </a:r>
            <a:r>
              <a:rPr lang="en-US" altLang="zh-CN" sz="3200"/>
              <a:t>)</a:t>
            </a:r>
            <a:r>
              <a:rPr lang="zh-CN" altLang="en-US" sz="3200"/>
              <a:t> </a:t>
            </a:r>
            <a:endParaRPr lang="zh-CN" altLang="en-US" sz="32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010" y="4072890"/>
            <a:ext cx="2124075" cy="20770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239760" y="4716780"/>
            <a:ext cx="34778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十一点</a:t>
            </a:r>
            <a:r>
              <a:rPr lang="en-US" altLang="zh-CN" sz="3200"/>
              <a:t>(</a:t>
            </a:r>
            <a:r>
              <a:rPr lang="zh-CN" altLang="en-US" sz="3200"/>
              <a:t>钟</a:t>
            </a:r>
            <a:r>
              <a:rPr lang="en-US" altLang="zh-CN" sz="3200"/>
              <a:t>)</a:t>
            </a:r>
            <a:endParaRPr lang="zh-CN" altLang="en-US" sz="3200"/>
          </a:p>
          <a:p>
            <a:r>
              <a:rPr lang="zh-CN" altLang="en-US" sz="3200"/>
              <a:t>shí yī diǎn </a:t>
            </a:r>
            <a:r>
              <a:rPr lang="en-US" altLang="zh-CN" sz="3200"/>
              <a:t>(</a:t>
            </a:r>
            <a:r>
              <a:rPr lang="zh-CN" altLang="en-US" sz="3200"/>
              <a:t>zhōng</a:t>
            </a:r>
            <a:r>
              <a:rPr lang="en-US" altLang="zh-CN" sz="3200"/>
              <a:t>)</a:t>
            </a:r>
            <a:r>
              <a:rPr lang="zh-CN" altLang="en-US" sz="3200"/>
              <a:t> 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68300" y="321945"/>
            <a:ext cx="47294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Telling Time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1280160" y="1230630"/>
            <a:ext cx="10073640" cy="2719070"/>
          </a:xfrm>
        </p:spPr>
        <p:txBody>
          <a:bodyPr>
            <a:normAutofit fontScale="70000"/>
          </a:bodyPr>
          <a:p>
            <a:r>
              <a:rPr lang="en-US" altLang="zh-CN" sz="4000"/>
              <a:t>The term </a:t>
            </a:r>
            <a:r>
              <a:rPr lang="zh-CN" altLang="en-US" sz="4000">
                <a:solidFill>
                  <a:srgbClr val="FF0000"/>
                </a:solidFill>
              </a:rPr>
              <a:t>零</a:t>
            </a:r>
            <a:r>
              <a:rPr lang="en-US" altLang="zh-CN" sz="4000">
                <a:solidFill>
                  <a:srgbClr val="FF0000"/>
                </a:solidFill>
              </a:rPr>
              <a:t>/</a:t>
            </a:r>
            <a:r>
              <a:rPr lang="zh-CN" altLang="en-US" sz="4000">
                <a:solidFill>
                  <a:srgbClr val="FF0000"/>
                </a:solidFill>
              </a:rPr>
              <a:t>〇</a:t>
            </a:r>
            <a:r>
              <a:rPr lang="en-US" altLang="zh-CN" sz="4000"/>
              <a:t>(líng,zero) is usually </a:t>
            </a:r>
            <a:r>
              <a:rPr lang="en-US" altLang="zh-CN" sz="4000">
                <a:solidFill>
                  <a:srgbClr val="FF0000"/>
                </a:solidFill>
              </a:rPr>
              <a:t>added</a:t>
            </a:r>
            <a:r>
              <a:rPr lang="en-US" altLang="zh-CN" sz="4000"/>
              <a:t> before a </a:t>
            </a:r>
            <a:r>
              <a:rPr lang="en-US" altLang="zh-CN" sz="4000">
                <a:solidFill>
                  <a:srgbClr val="FF0000"/>
                </a:solidFill>
              </a:rPr>
              <a:t>single-digit number</a:t>
            </a:r>
            <a:r>
              <a:rPr lang="en-US" altLang="zh-CN" sz="4000"/>
              <a:t> of </a:t>
            </a:r>
            <a:r>
              <a:rPr lang="zh-CN" altLang="en-US" sz="4000"/>
              <a:t>分</a:t>
            </a:r>
            <a:r>
              <a:rPr lang="en-US" altLang="zh-CN" sz="4000"/>
              <a:t>(fēn,minute), e.g.,</a:t>
            </a:r>
            <a:r>
              <a:rPr lang="zh-CN" altLang="en-US" sz="4400"/>
              <a:t>两点零五分</a:t>
            </a:r>
            <a:r>
              <a:rPr lang="en-US" altLang="zh-CN" sz="4000"/>
              <a:t>(liǎng diǎn líng wǔ fēn).</a:t>
            </a:r>
            <a:r>
              <a:rPr lang="zh-CN" altLang="en-US" sz="4000"/>
              <a:t>分</a:t>
            </a:r>
            <a:r>
              <a:rPr lang="en-US" altLang="zh-CN" sz="4000"/>
              <a:t>(</a:t>
            </a:r>
            <a:r>
              <a:rPr lang="en-US" altLang="zh-CN" sz="4000">
                <a:sym typeface="+mn-ea"/>
              </a:rPr>
              <a:t>fēn</a:t>
            </a:r>
            <a:r>
              <a:rPr lang="en-US" altLang="zh-CN" sz="4000"/>
              <a:t>) can be </a:t>
            </a:r>
            <a:r>
              <a:rPr lang="en-US" altLang="zh-CN" sz="4000">
                <a:solidFill>
                  <a:srgbClr val="FF0000"/>
                </a:solidFill>
              </a:rPr>
              <a:t>omitted</a:t>
            </a:r>
            <a:r>
              <a:rPr lang="en-US" altLang="zh-CN" sz="4000"/>
              <a:t> from the end of the expression if the number for the minutes appears in </a:t>
            </a:r>
            <a:r>
              <a:rPr lang="en-US" altLang="zh-CN" sz="4000">
                <a:solidFill>
                  <a:srgbClr val="FF0000"/>
                </a:solidFill>
              </a:rPr>
              <a:t>two syllables</a:t>
            </a:r>
            <a:r>
              <a:rPr lang="en-US" altLang="zh-CN" sz="4000"/>
              <a:t>. Thus one can say </a:t>
            </a:r>
            <a:r>
              <a:rPr lang="zh-CN" altLang="en-US" sz="4400"/>
              <a:t>一点五十</a:t>
            </a:r>
            <a:r>
              <a:rPr lang="en-US" altLang="zh-CN" sz="4000"/>
              <a:t>(yī diǎn </a:t>
            </a:r>
            <a:r>
              <a:rPr lang="en-US" altLang="zh-CN" sz="4000">
                <a:sym typeface="+mn-ea"/>
              </a:rPr>
              <a:t>wǔ</a:t>
            </a:r>
            <a:r>
              <a:rPr lang="en-US" altLang="zh-CN" sz="4000"/>
              <a:t> shí ) and </a:t>
            </a:r>
            <a:r>
              <a:rPr lang="zh-CN" altLang="en-US" sz="4400"/>
              <a:t>两点零五</a:t>
            </a:r>
            <a:r>
              <a:rPr lang="en-US" altLang="zh-CN" sz="4000"/>
              <a:t>(liǎng diǎn líng wǔ), but </a:t>
            </a:r>
            <a:r>
              <a:rPr lang="en-US" altLang="zh-CN" sz="4000">
                <a:solidFill>
                  <a:srgbClr val="FF0000"/>
                </a:solidFill>
              </a:rPr>
              <a:t>not </a:t>
            </a:r>
            <a:r>
              <a:rPr lang="zh-CN" altLang="en-US" sz="4000"/>
              <a:t>两点五</a:t>
            </a:r>
            <a:r>
              <a:rPr lang="en-US" altLang="zh-CN" sz="4000"/>
              <a:t>(</a:t>
            </a:r>
            <a:r>
              <a:rPr lang="en-US" altLang="zh-CN" sz="4000">
                <a:sym typeface="+mn-ea"/>
              </a:rPr>
              <a:t>liǎng diǎn wǔ</a:t>
            </a:r>
            <a:r>
              <a:rPr lang="en-US" altLang="zh-CN" sz="4000"/>
              <a:t>) or </a:t>
            </a:r>
            <a:r>
              <a:rPr lang="zh-CN" altLang="en-US" sz="4000"/>
              <a:t>一点十</a:t>
            </a:r>
            <a:r>
              <a:rPr lang="en-US" altLang="zh-CN" sz="4000"/>
              <a:t>(yī diǎn shí)</a:t>
            </a:r>
            <a:r>
              <a:rPr lang="zh-CN" altLang="en-US" sz="4000"/>
              <a:t>。</a:t>
            </a:r>
            <a:r>
              <a:rPr lang="en-US" altLang="zh-CN" sz="4000"/>
              <a:t> </a:t>
            </a:r>
            <a:endParaRPr lang="en-US" altLang="zh-CN" sz="4000"/>
          </a:p>
          <a:p>
            <a:endParaRPr lang="en-US" altLang="zh-CN" sz="3200"/>
          </a:p>
          <a:p>
            <a:endParaRPr lang="en-US" altLang="zh-CN" sz="32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5823"/>
          <a:stretch>
            <a:fillRect/>
          </a:stretch>
        </p:blipFill>
        <p:spPr>
          <a:xfrm>
            <a:off x="368300" y="4060825"/>
            <a:ext cx="2475230" cy="23310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69845" y="4868545"/>
            <a:ext cx="37261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两点零五</a:t>
            </a:r>
            <a:r>
              <a:rPr lang="en-US" altLang="zh-CN" sz="2800"/>
              <a:t>(</a:t>
            </a:r>
            <a:r>
              <a:rPr lang="zh-CN" altLang="en-US" sz="2800"/>
              <a:t>分</a:t>
            </a:r>
            <a:r>
              <a:rPr lang="en-US" altLang="zh-CN" sz="2800"/>
              <a:t>)</a:t>
            </a:r>
            <a:endParaRPr lang="en-US" altLang="zh-CN" sz="2800"/>
          </a:p>
          <a:p>
            <a:r>
              <a:rPr lang="en-US" altLang="zh-CN" sz="2800"/>
              <a:t>liǎng diǎn líng wǔ </a:t>
            </a:r>
            <a:r>
              <a:rPr lang="en-US" altLang="zh-CN" sz="2800">
                <a:sym typeface="+mn-ea"/>
              </a:rPr>
              <a:t>(</a:t>
            </a:r>
            <a:r>
              <a:rPr lang="en-US" altLang="zh-CN" sz="2800">
                <a:sym typeface="+mn-ea"/>
              </a:rPr>
              <a:t>fēn</a:t>
            </a:r>
            <a:r>
              <a:rPr lang="en-US" altLang="zh-CN" sz="2800">
                <a:sym typeface="+mn-ea"/>
              </a:rPr>
              <a:t>)</a:t>
            </a:r>
            <a:r>
              <a:rPr lang="en-US" altLang="zh-CN" sz="2800"/>
              <a:t> </a:t>
            </a:r>
            <a:endParaRPr lang="en-US" altLang="zh-CN" sz="28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245" y="4060825"/>
            <a:ext cx="2221865" cy="22218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229600" y="4868545"/>
            <a:ext cx="34277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一点五十</a:t>
            </a:r>
            <a:r>
              <a:rPr lang="en-US" altLang="zh-CN" sz="2800"/>
              <a:t>(</a:t>
            </a:r>
            <a:r>
              <a:rPr lang="zh-CN" altLang="en-US" sz="2800"/>
              <a:t>分</a:t>
            </a:r>
            <a:r>
              <a:rPr lang="en-US" altLang="zh-CN" sz="2800"/>
              <a:t>)</a:t>
            </a:r>
            <a:endParaRPr lang="en-US" altLang="zh-CN" sz="2800"/>
          </a:p>
          <a:p>
            <a:r>
              <a:rPr lang="en-US" altLang="zh-CN" sz="2800">
                <a:sym typeface="+mn-ea"/>
              </a:rPr>
              <a:t>yī diǎn </a:t>
            </a:r>
            <a:r>
              <a:rPr lang="en-US" altLang="zh-CN" sz="2800">
                <a:sym typeface="+mn-ea"/>
              </a:rPr>
              <a:t>wǔ</a:t>
            </a:r>
            <a:r>
              <a:rPr lang="en-US" altLang="zh-CN" sz="2800">
                <a:sym typeface="+mn-ea"/>
              </a:rPr>
              <a:t> shí </a:t>
            </a:r>
            <a:r>
              <a:rPr lang="en-US" altLang="zh-CN" sz="2800">
                <a:sym typeface="+mn-ea"/>
              </a:rPr>
              <a:t>(fēn)</a:t>
            </a:r>
            <a:r>
              <a:rPr lang="en-US" altLang="zh-CN" sz="2800">
                <a:sym typeface="+mn-ea"/>
              </a:rPr>
              <a:t> </a:t>
            </a:r>
            <a:r>
              <a:rPr lang="en-US" altLang="zh-CN" sz="2800"/>
              <a:t> </a:t>
            </a:r>
            <a:endParaRPr lang="en-US" altLang="zh-CN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68300" y="321945"/>
            <a:ext cx="47294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Telling Time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9950" y="4312920"/>
            <a:ext cx="37261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</a:t>
            </a:r>
            <a:r>
              <a:rPr lang="zh-CN" altLang="en-US" sz="2800"/>
              <a:t>十一点一刻</a:t>
            </a:r>
            <a:endParaRPr lang="en-US" altLang="zh-CN" sz="2800"/>
          </a:p>
          <a:p>
            <a:r>
              <a:rPr lang="en-US" altLang="zh-CN" sz="2800"/>
              <a:t>shí yī diǎn yī kè  </a:t>
            </a:r>
            <a:endParaRPr lang="en-US" altLang="zh-CN" sz="2800"/>
          </a:p>
        </p:txBody>
      </p:sp>
      <p:sp>
        <p:nvSpPr>
          <p:cNvPr id="9" name="文本框 8"/>
          <p:cNvSpPr txBox="1"/>
          <p:nvPr/>
        </p:nvSpPr>
        <p:spPr>
          <a:xfrm>
            <a:off x="4500245" y="4312920"/>
            <a:ext cx="27711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</a:t>
            </a:r>
            <a:r>
              <a:rPr lang="zh-CN" altLang="en-US" sz="2800"/>
              <a:t>十点三刻</a:t>
            </a:r>
            <a:endParaRPr lang="en-US" altLang="zh-CN" sz="2800"/>
          </a:p>
          <a:p>
            <a:r>
              <a:rPr lang="en-US" altLang="zh-CN" sz="2800"/>
              <a:t>shí diǎn sān kè </a:t>
            </a:r>
            <a:endParaRPr lang="en-US" altLang="zh-CN" sz="2800"/>
          </a:p>
        </p:txBody>
      </p:sp>
      <p:pic>
        <p:nvPicPr>
          <p:cNvPr id="11" name="图片 10" descr="C:/Users/13298/AppData/Local/Temp/kaimatting_20191006012253/output_20191006012332..pngoutput_20191006012332."/>
          <p:cNvPicPr>
            <a:picLocks noChangeAspect="1"/>
          </p:cNvPicPr>
          <p:nvPr/>
        </p:nvPicPr>
        <p:blipFill>
          <a:blip r:embed="rId1">
            <a:clrChange>
              <a:clrFrom>
                <a:srgbClr val="454545">
                  <a:alpha val="34902"/>
                </a:srgbClr>
              </a:clrFrom>
              <a:clrTo>
                <a:srgbClr val="454545">
                  <a:alpha val="34902"/>
                  <a:alpha val="0"/>
                </a:srgbClr>
              </a:clrTo>
            </a:clrChange>
          </a:blip>
          <a:srcRect l="8858" t="9164" r="24879"/>
          <a:stretch>
            <a:fillRect/>
          </a:stretch>
        </p:blipFill>
        <p:spPr>
          <a:xfrm>
            <a:off x="591185" y="1418590"/>
            <a:ext cx="3342640" cy="3582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055" y="697230"/>
            <a:ext cx="2940050" cy="3472815"/>
          </a:xfrm>
          <a:prstGeom prst="rect">
            <a:avLst/>
          </a:prstGeom>
        </p:spPr>
      </p:pic>
      <p:pic>
        <p:nvPicPr>
          <p:cNvPr id="13" name="图片 12" descr="C:/Users/13298/AppData/Local/Temp/kaimatting_20191006013127/output_20191006013134..pngoutput_20191006013134."/>
          <p:cNvPicPr>
            <a:picLocks noChangeAspect="1"/>
          </p:cNvPicPr>
          <p:nvPr/>
        </p:nvPicPr>
        <p:blipFill>
          <a:blip r:embed="rId3"/>
          <a:srcRect l="3438" b="2559"/>
          <a:stretch>
            <a:fillRect/>
          </a:stretch>
        </p:blipFill>
        <p:spPr>
          <a:xfrm>
            <a:off x="7889240" y="1320800"/>
            <a:ext cx="2772410" cy="284924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967980" y="4312920"/>
            <a:ext cx="27711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  </a:t>
            </a:r>
            <a:r>
              <a:rPr lang="zh-CN" altLang="en-US" sz="2800"/>
              <a:t>三</a:t>
            </a:r>
            <a:r>
              <a:rPr lang="zh-CN" altLang="en-US" sz="2800"/>
              <a:t>点半</a:t>
            </a:r>
            <a:endParaRPr lang="en-US" altLang="zh-CN" sz="2800"/>
          </a:p>
          <a:p>
            <a:r>
              <a:rPr lang="en-US" altLang="zh-CN" sz="2800"/>
              <a:t>   sān diǎn bàn  </a:t>
            </a:r>
            <a:endParaRPr lang="en-US" altLang="zh-CN" sz="2800"/>
          </a:p>
        </p:txBody>
      </p:sp>
      <p:sp>
        <p:nvSpPr>
          <p:cNvPr id="15" name="文本框 14"/>
          <p:cNvSpPr txBox="1"/>
          <p:nvPr/>
        </p:nvSpPr>
        <p:spPr>
          <a:xfrm>
            <a:off x="939800" y="5602605"/>
            <a:ext cx="71913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两刻</a:t>
            </a:r>
            <a:r>
              <a:rPr lang="en-US" altLang="zh-CN" sz="3600"/>
              <a:t>(liǎng kè,two quarters )</a:t>
            </a:r>
            <a:r>
              <a:rPr lang="en-US" altLang="zh-CN" sz="3600">
                <a:solidFill>
                  <a:srgbClr val="FF0000"/>
                </a:solidFill>
              </a:rPr>
              <a:t>(X)</a:t>
            </a:r>
            <a:endParaRPr lang="en-US" altLang="zh-CN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内容占位符 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99640" y="3640455"/>
            <a:ext cx="3175000" cy="254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r="54600"/>
          <a:stretch>
            <a:fillRect/>
          </a:stretch>
        </p:blipFill>
        <p:spPr>
          <a:xfrm>
            <a:off x="2199640" y="838200"/>
            <a:ext cx="2846070" cy="26746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l="45689"/>
          <a:stretch>
            <a:fillRect/>
          </a:stretch>
        </p:blipFill>
        <p:spPr>
          <a:xfrm>
            <a:off x="6245860" y="906145"/>
            <a:ext cx="3317240" cy="2606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725" y="3640455"/>
            <a:ext cx="2737485" cy="269938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 dirty="0">
                <a:solidFill>
                  <a:srgbClr val="438CCB"/>
                </a:solidFill>
              </a:rPr>
              <a:t>Practice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77795" y="2794635"/>
            <a:ext cx="32854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晚上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2427605" y="2055495"/>
            <a:ext cx="41103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 wǎn shang     </a:t>
            </a:r>
            <a:r>
              <a:rPr lang="zh-CN" altLang="en-US" sz="4800"/>
              <a:t>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5221605" y="3550285"/>
            <a:ext cx="3613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evening;night</a:t>
            </a:r>
            <a:endParaRPr lang="en-US" altLang="zh-CN" sz="3200"/>
          </a:p>
        </p:txBody>
      </p:sp>
      <p:sp>
        <p:nvSpPr>
          <p:cNvPr id="6" name="右箭头 5"/>
          <p:cNvSpPr/>
          <p:nvPr/>
        </p:nvSpPr>
        <p:spPr>
          <a:xfrm>
            <a:off x="5758180" y="3072765"/>
            <a:ext cx="1584960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914640" y="1691005"/>
            <a:ext cx="303593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早上</a:t>
            </a:r>
            <a:endParaRPr lang="zh-CN" altLang="en-US" sz="4000"/>
          </a:p>
          <a:p>
            <a:r>
              <a:rPr lang="zh-CN" altLang="en-US" sz="2400"/>
              <a:t>zǎo sh</a:t>
            </a:r>
            <a:r>
              <a:rPr lang="en-US" altLang="zh-CN" sz="2400"/>
              <a:t>a</a:t>
            </a:r>
            <a:r>
              <a:rPr lang="zh-CN" altLang="en-US" sz="2400"/>
              <a:t>ng </a:t>
            </a:r>
            <a:endParaRPr lang="zh-CN" altLang="en-US" sz="2400"/>
          </a:p>
          <a:p>
            <a:r>
              <a:rPr lang="zh-CN" altLang="en-US" sz="2400"/>
              <a:t>morning</a:t>
            </a:r>
            <a:endParaRPr lang="zh-CN" altLang="en-US" sz="2400"/>
          </a:p>
          <a:p>
            <a:endParaRPr lang="zh-CN" altLang="en-US" sz="4000"/>
          </a:p>
          <a:p>
            <a:r>
              <a:rPr lang="zh-CN" altLang="en-US" sz="4000"/>
              <a:t>中午</a:t>
            </a:r>
            <a:endParaRPr lang="zh-CN" altLang="en-US" sz="4000"/>
          </a:p>
          <a:p>
            <a:r>
              <a:rPr lang="zh-CN" altLang="en-US" sz="2800">
                <a:sym typeface="+mn-ea"/>
              </a:rPr>
              <a:t>zhōng wǔ</a:t>
            </a:r>
            <a:endParaRPr lang="zh-CN" altLang="en-US" sz="2800">
              <a:sym typeface="+mn-ea"/>
            </a:endParaRPr>
          </a:p>
          <a:p>
            <a:r>
              <a:rPr lang="zh-CN" altLang="en-US" sz="2800">
                <a:sym typeface="+mn-ea"/>
              </a:rPr>
              <a:t>noon </a:t>
            </a:r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8524239" y="4301600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346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Practice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95960" y="1094105"/>
            <a:ext cx="10671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Can you say the number in chinese?</a:t>
            </a:r>
            <a:endParaRPr lang="en-US" altLang="zh-CN" sz="2800"/>
          </a:p>
        </p:txBody>
      </p:sp>
      <p:graphicFrame>
        <p:nvGraphicFramePr>
          <p:cNvPr id="6" name="内容占位符 5"/>
          <p:cNvGraphicFramePr/>
          <p:nvPr>
            <p:ph idx="1"/>
            <p:custDataLst>
              <p:tags r:id="rId2"/>
            </p:custDataLst>
          </p:nvPr>
        </p:nvGraphicFramePr>
        <p:xfrm>
          <a:off x="838200" y="1825625"/>
          <a:ext cx="10541000" cy="4356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2565"/>
                <a:gridCol w="1704340"/>
                <a:gridCol w="2108200"/>
                <a:gridCol w="1676400"/>
                <a:gridCol w="2309495"/>
              </a:tblGrid>
              <a:tr h="10890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三十八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七十六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四十五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二十九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六十一</a:t>
                      </a:r>
                      <a:endParaRPr lang="zh-CN" altLang="en-US" sz="2800"/>
                    </a:p>
                  </a:txBody>
                  <a:tcPr/>
                </a:tc>
              </a:tr>
              <a:tr h="10890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九十五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二十四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一百六十八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六十六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十二</a:t>
                      </a:r>
                      <a:endParaRPr lang="zh-CN" altLang="en-US" sz="2800"/>
                    </a:p>
                  </a:txBody>
                  <a:tcPr/>
                </a:tc>
              </a:tr>
              <a:tr h="10890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三千二百五十五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九十九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五十三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八十二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四十六</a:t>
                      </a:r>
                      <a:endParaRPr lang="zh-CN" altLang="en-US" sz="2800"/>
                    </a:p>
                  </a:txBody>
                  <a:tcPr/>
                </a:tc>
              </a:tr>
              <a:tr h="10890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六十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三百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七千五百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零</a:t>
                      </a:r>
                      <a:r>
                        <a:rPr lang="en-US" altLang="zh-CN" sz="2800"/>
                        <a:t>/O</a:t>
                      </a:r>
                      <a:endParaRPr lang="en-US" altLang="zh-CN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>
                          <a:sym typeface="+mn-ea"/>
                        </a:rPr>
                        <a:t>一万两千八百七十五</a:t>
                      </a:r>
                      <a:endParaRPr lang="zh-CN" altLang="en-US" sz="2800"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426085" y="1600835"/>
          <a:ext cx="11270615" cy="4305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5375"/>
                <a:gridCol w="3265170"/>
                <a:gridCol w="5640070"/>
              </a:tblGrid>
              <a:tr h="107632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/>
                        <a:t>7:00 p.m</a:t>
                      </a:r>
                      <a:endParaRPr lang="en-US" altLang="zh-CN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/>
                        <a:t>晚上七点</a:t>
                      </a:r>
                      <a:r>
                        <a:rPr lang="en-US" altLang="zh-CN" sz="3200"/>
                        <a:t>(</a:t>
                      </a:r>
                      <a:r>
                        <a:rPr lang="zh-CN" altLang="en-US" sz="3200"/>
                        <a:t>钟</a:t>
                      </a:r>
                      <a:r>
                        <a:rPr lang="en-US" altLang="zh-CN" sz="3200"/>
                        <a:t>)</a:t>
                      </a:r>
                      <a:endParaRPr lang="en-US" altLang="zh-CN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/>
                        <a:t>wǎn shàng qī diǎn (zhōng )</a:t>
                      </a:r>
                      <a:endParaRPr lang="zh-CN" altLang="en-US" sz="3200"/>
                    </a:p>
                  </a:txBody>
                  <a:tcPr/>
                </a:tc>
              </a:tr>
              <a:tr h="107632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/>
                        <a:t>8:05 p.m</a:t>
                      </a:r>
                      <a:endParaRPr lang="en-US" altLang="zh-CN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/>
                        <a:t>晚上八点零五</a:t>
                      </a:r>
                      <a:r>
                        <a:rPr lang="en-US" altLang="zh-CN" sz="3200"/>
                        <a:t>(</a:t>
                      </a:r>
                      <a:r>
                        <a:rPr lang="zh-CN" altLang="en-US" sz="3200"/>
                        <a:t>分</a:t>
                      </a:r>
                      <a:r>
                        <a:rPr lang="en-US" altLang="zh-CN" sz="3200"/>
                        <a:t>)</a:t>
                      </a:r>
                      <a:endParaRPr lang="en-US" altLang="zh-CN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/>
                        <a:t>wǎn sh</a:t>
                      </a:r>
                      <a:r>
                        <a:rPr lang="en-US" altLang="zh-CN" sz="3200"/>
                        <a:t>a</a:t>
                      </a:r>
                      <a:r>
                        <a:rPr lang="zh-CN" altLang="en-US" sz="3200"/>
                        <a:t>ng bā diǎn líng wǔ (fèn)</a:t>
                      </a:r>
                      <a:endParaRPr lang="zh-CN" altLang="en-US" sz="3200"/>
                    </a:p>
                  </a:txBody>
                  <a:tcPr/>
                </a:tc>
              </a:tr>
              <a:tr h="107632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/>
                        <a:t>9:15 p.m</a:t>
                      </a:r>
                      <a:endParaRPr lang="en-US" altLang="zh-CN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/>
                        <a:t>晚上九点一刻</a:t>
                      </a:r>
                      <a:endParaRPr lang="zh-CN" altLang="en-US" sz="3200"/>
                    </a:p>
                    <a:p>
                      <a:pPr>
                        <a:buNone/>
                      </a:pP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/>
                        <a:t>wǎn sh</a:t>
                      </a:r>
                      <a:r>
                        <a:rPr lang="en-US" altLang="zh-CN" sz="3200"/>
                        <a:t>a</a:t>
                      </a:r>
                      <a:r>
                        <a:rPr lang="zh-CN" altLang="en-US" sz="3200"/>
                        <a:t>ng jiǔ diǎn y</a:t>
                      </a:r>
                      <a:r>
                        <a:rPr lang="zh-CN" altLang="en-US" sz="3200">
                          <a:sym typeface="+mn-ea"/>
                        </a:rPr>
                        <a:t>í </a:t>
                      </a:r>
                      <a:r>
                        <a:rPr lang="zh-CN" altLang="en-US" sz="3200"/>
                        <a:t>kè </a:t>
                      </a:r>
                      <a:endParaRPr lang="zh-CN" altLang="en-US" sz="3200"/>
                    </a:p>
                  </a:txBody>
                  <a:tcPr/>
                </a:tc>
              </a:tr>
              <a:tr h="107632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/>
                        <a:t>10:30 p.m</a:t>
                      </a:r>
                      <a:endParaRPr lang="en-US" altLang="zh-CN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/>
                        <a:t>晚上十点半</a:t>
                      </a: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/>
                        <a:t>wǎn sh</a:t>
                      </a:r>
                      <a:r>
                        <a:rPr lang="en-US" altLang="zh-CN" sz="3200"/>
                        <a:t>a</a:t>
                      </a:r>
                      <a:r>
                        <a:rPr lang="zh-CN" altLang="en-US" sz="3200"/>
                        <a:t>ng shí diǎn bàn</a:t>
                      </a:r>
                      <a:endParaRPr lang="zh-CN" altLang="en-US" sz="32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68300" y="321945"/>
            <a:ext cx="27609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 dirty="0">
                <a:solidFill>
                  <a:srgbClr val="438CCB"/>
                </a:solidFill>
              </a:rPr>
              <a:t>Practice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3745" y="1430020"/>
            <a:ext cx="108438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1790700" y="1398905"/>
          <a:ext cx="8556625" cy="433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325"/>
                <a:gridCol w="1711325"/>
                <a:gridCol w="1711325"/>
                <a:gridCol w="1711325"/>
                <a:gridCol w="1711325"/>
              </a:tblGrid>
              <a:tr h="108394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9:00 a.m.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11:12 a.m.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10:35 p.m.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0:24 a.m.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2:15 p.m.</a:t>
                      </a:r>
                      <a:endParaRPr lang="en-US" altLang="zh-CN" sz="2400"/>
                    </a:p>
                  </a:txBody>
                  <a:tcPr/>
                </a:tc>
              </a:tr>
              <a:tr h="108394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8:30 p.m.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7:45 a.m.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6:12 a.m.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5:37 p.m.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1:34 a.m.</a:t>
                      </a:r>
                      <a:endParaRPr lang="en-US" altLang="zh-CN" sz="2400"/>
                    </a:p>
                  </a:txBody>
                  <a:tcPr/>
                </a:tc>
              </a:tr>
              <a:tr h="108394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4:48 a.m.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8:30 p.m.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3:15 p.m.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5:32 a.m.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9:12 p.m.</a:t>
                      </a:r>
                      <a:endParaRPr lang="en-US" altLang="zh-CN" sz="2400"/>
                    </a:p>
                  </a:txBody>
                  <a:tcPr/>
                </a:tc>
              </a:tr>
              <a:tr h="108394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8:39 p.m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6:09 p.m.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7:01 a.m.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10:59 a.m.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0:58 p.m.</a:t>
                      </a:r>
                      <a:endParaRPr lang="en-US" altLang="zh-CN" sz="24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68165" y="2766060"/>
            <a:ext cx="32854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英国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4022090" y="2065020"/>
            <a:ext cx="41103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   yīng guó      </a:t>
            </a:r>
            <a:r>
              <a:rPr lang="zh-CN" altLang="en-US" sz="4800"/>
              <a:t>  </a:t>
            </a:r>
            <a:endParaRPr lang="zh-CN" altLang="en-US" sz="4800"/>
          </a:p>
        </p:txBody>
      </p:sp>
      <p:sp>
        <p:nvSpPr>
          <p:cNvPr id="11" name="文本框 10"/>
          <p:cNvSpPr txBox="1"/>
          <p:nvPr/>
        </p:nvSpPr>
        <p:spPr>
          <a:xfrm>
            <a:off x="7056120" y="3389630"/>
            <a:ext cx="4467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Britain;England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ive</a:t>
            </a: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368300" y="600075"/>
            <a:ext cx="9531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438CCB"/>
                </a:solidFill>
              </a:rPr>
              <a:t>Pronouns as Modifiers and the Usage of the Particle </a:t>
            </a:r>
            <a:r>
              <a:rPr lang="zh-CN" altLang="en-US" sz="2800" b="1" dirty="0">
                <a:solidFill>
                  <a:srgbClr val="438CCB"/>
                </a:solidFill>
              </a:rPr>
              <a:t>的</a:t>
            </a:r>
            <a:r>
              <a:rPr lang="en-US" altLang="zh-CN" sz="2800" b="1" dirty="0">
                <a:solidFill>
                  <a:srgbClr val="438CCB"/>
                </a:solidFill>
              </a:rPr>
              <a:t>(de)</a:t>
            </a:r>
            <a:endParaRPr lang="en-US" altLang="zh-CN" sz="2800" b="1" dirty="0">
              <a:solidFill>
                <a:srgbClr val="438CCB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8300" y="1537970"/>
            <a:ext cx="11651615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tx1"/>
                </a:solidFill>
              </a:rPr>
              <a:t>When the personal pronouns </a:t>
            </a:r>
            <a:r>
              <a:rPr lang="zh-CN" altLang="en-US" sz="3200">
                <a:solidFill>
                  <a:schemeClr val="tx1"/>
                </a:solidFill>
              </a:rPr>
              <a:t>我</a:t>
            </a:r>
            <a:r>
              <a:rPr lang="en-US" altLang="zh-CN" sz="3200">
                <a:solidFill>
                  <a:schemeClr val="tx1"/>
                </a:solidFill>
              </a:rPr>
              <a:t>(wǒ,I),</a:t>
            </a:r>
            <a:r>
              <a:rPr lang="zh-CN" altLang="en-US" sz="3200">
                <a:solidFill>
                  <a:schemeClr val="tx1"/>
                </a:solidFill>
              </a:rPr>
              <a:t>你</a:t>
            </a:r>
            <a:r>
              <a:rPr lang="en-US" altLang="zh-CN" sz="3200">
                <a:solidFill>
                  <a:schemeClr val="tx1"/>
                </a:solidFill>
              </a:rPr>
              <a:t>(nǐ,you), and </a:t>
            </a:r>
            <a:r>
              <a:rPr lang="zh-CN" altLang="en-US" sz="3200">
                <a:solidFill>
                  <a:schemeClr val="tx1"/>
                </a:solidFill>
              </a:rPr>
              <a:t>他</a:t>
            </a:r>
            <a:r>
              <a:rPr lang="en-US" altLang="zh-CN" sz="3200">
                <a:solidFill>
                  <a:schemeClr val="tx1"/>
                </a:solidFill>
              </a:rPr>
              <a:t>(tā,he)are followed by a term indicating a </a:t>
            </a:r>
            <a:r>
              <a:rPr lang="en-US" altLang="zh-CN" sz="3200">
                <a:solidFill>
                  <a:srgbClr val="FF0000"/>
                </a:solidFill>
              </a:rPr>
              <a:t>close personal relationship</a:t>
            </a:r>
            <a:r>
              <a:rPr lang="en-US" altLang="zh-CN" sz="3200">
                <a:solidFill>
                  <a:schemeClr val="tx1"/>
                </a:solidFill>
              </a:rPr>
              <a:t> such as </a:t>
            </a:r>
            <a:r>
              <a:rPr lang="zh-CN" altLang="en-US" sz="3200">
                <a:solidFill>
                  <a:schemeClr val="tx1"/>
                </a:solidFill>
              </a:rPr>
              <a:t>妈妈</a:t>
            </a:r>
            <a:r>
              <a:rPr lang="en-US" altLang="zh-CN" sz="3200">
                <a:solidFill>
                  <a:schemeClr val="tx1"/>
                </a:solidFill>
              </a:rPr>
              <a:t>(mā ma,mother), </a:t>
            </a:r>
            <a:r>
              <a:rPr lang="zh-CN" altLang="en-US" sz="3200">
                <a:solidFill>
                  <a:schemeClr val="tx1"/>
                </a:solidFill>
              </a:rPr>
              <a:t>弟弟</a:t>
            </a:r>
            <a:r>
              <a:rPr lang="en-US" altLang="zh-CN" sz="3200">
                <a:solidFill>
                  <a:schemeClr val="tx1"/>
                </a:solidFill>
              </a:rPr>
              <a:t>(dì di,younger brother), and </a:t>
            </a:r>
            <a:r>
              <a:rPr lang="zh-CN" altLang="en-US" sz="3200">
                <a:solidFill>
                  <a:schemeClr val="tx1"/>
                </a:solidFill>
              </a:rPr>
              <a:t>家</a:t>
            </a:r>
            <a:r>
              <a:rPr lang="en-US" altLang="zh-CN" sz="3200">
                <a:solidFill>
                  <a:schemeClr val="tx1"/>
                </a:solidFill>
              </a:rPr>
              <a:t>(jiā,family) the word </a:t>
            </a:r>
            <a:r>
              <a:rPr lang="zh-CN" altLang="en-US" sz="3200">
                <a:solidFill>
                  <a:srgbClr val="FF0000"/>
                </a:solidFill>
              </a:rPr>
              <a:t>的</a:t>
            </a:r>
            <a:r>
              <a:rPr lang="en-US" altLang="zh-CN" sz="3200">
                <a:solidFill>
                  <a:srgbClr val="FF0000"/>
                </a:solidFill>
              </a:rPr>
              <a:t>(de) can be omitted;</a:t>
            </a:r>
            <a:r>
              <a:rPr lang="en-US" altLang="zh-CN" sz="3200">
                <a:solidFill>
                  <a:schemeClr val="tx1"/>
                </a:solidFill>
              </a:rPr>
              <a:t> e.g,</a:t>
            </a:r>
            <a:r>
              <a:rPr lang="zh-CN" altLang="en-US" sz="3200">
                <a:solidFill>
                  <a:schemeClr val="tx1"/>
                </a:solidFill>
              </a:rPr>
              <a:t>我妈妈</a:t>
            </a:r>
            <a:r>
              <a:rPr lang="en-US" altLang="zh-CN" sz="3200">
                <a:solidFill>
                  <a:schemeClr val="tx1"/>
                </a:solidFill>
              </a:rPr>
              <a:t>(wǒ mā ma,my mother),</a:t>
            </a:r>
            <a:r>
              <a:rPr lang="zh-CN" altLang="en-US" sz="3200">
                <a:solidFill>
                  <a:schemeClr val="tx1"/>
                </a:solidFill>
              </a:rPr>
              <a:t>你弟弟</a:t>
            </a:r>
            <a:r>
              <a:rPr lang="en-US" altLang="zh-CN" sz="3200">
                <a:solidFill>
                  <a:schemeClr val="tx1"/>
                </a:solidFill>
              </a:rPr>
              <a:t>(nǐ dì di,younger brother),</a:t>
            </a:r>
            <a:r>
              <a:rPr lang="zh-CN" altLang="en-US" sz="3200">
                <a:solidFill>
                  <a:schemeClr val="tx1"/>
                </a:solidFill>
              </a:rPr>
              <a:t>我们家</a:t>
            </a:r>
            <a:r>
              <a:rPr lang="en-US" altLang="zh-CN" sz="3200">
                <a:solidFill>
                  <a:schemeClr val="tx1"/>
                </a:solidFill>
              </a:rPr>
              <a:t>(wǒ men jiā,our family). Otherwise </a:t>
            </a:r>
            <a:r>
              <a:rPr lang="zh-CN" altLang="en-US" sz="3200">
                <a:solidFill>
                  <a:schemeClr val="tx1"/>
                </a:solidFill>
              </a:rPr>
              <a:t>的</a:t>
            </a:r>
            <a:r>
              <a:rPr lang="en-US" altLang="zh-CN" sz="3200">
                <a:solidFill>
                  <a:schemeClr val="tx1"/>
                </a:solidFill>
              </a:rPr>
              <a:t>(de) is generally required; e.g,</a:t>
            </a:r>
            <a:r>
              <a:rPr lang="zh-CN" altLang="en-US" sz="3200">
                <a:solidFill>
                  <a:schemeClr val="tx1"/>
                </a:solidFill>
              </a:rPr>
              <a:t>我的生日</a:t>
            </a:r>
            <a:r>
              <a:rPr lang="en-US" altLang="zh-CN" sz="3200">
                <a:solidFill>
                  <a:schemeClr val="tx1"/>
                </a:solidFill>
              </a:rPr>
              <a:t>(wǒ de shēng rì,my birthday),</a:t>
            </a:r>
            <a:r>
              <a:rPr lang="zh-CN" altLang="en-US" sz="3200">
                <a:solidFill>
                  <a:schemeClr val="tx1"/>
                </a:solidFill>
              </a:rPr>
              <a:t>他的医生</a:t>
            </a:r>
            <a:r>
              <a:rPr lang="en-US" altLang="zh-CN" sz="3200">
                <a:solidFill>
                  <a:schemeClr val="tx1"/>
                </a:solidFill>
              </a:rPr>
              <a:t>(tā de yī shēng,his doctor).</a:t>
            </a:r>
            <a:endParaRPr lang="en-US" altLang="zh-CN" sz="32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ive</a:t>
            </a: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368300" y="436880"/>
            <a:ext cx="87445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438CCB"/>
                </a:solidFill>
              </a:rPr>
              <a:t>我请你吃饭</a:t>
            </a:r>
            <a:r>
              <a:rPr lang="en-US" altLang="zh-CN" sz="4000" b="1" dirty="0">
                <a:solidFill>
                  <a:srgbClr val="438CCB"/>
                </a:solidFill>
              </a:rPr>
              <a:t>(wǒ qǐng nǐ chī fàn )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8300" y="1537970"/>
            <a:ext cx="11651615" cy="44615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tx1"/>
                </a:solidFill>
              </a:rPr>
              <a:t>1</a:t>
            </a:r>
            <a:r>
              <a:rPr lang="zh-CN" altLang="en-US" sz="4000">
                <a:solidFill>
                  <a:schemeClr val="tx1"/>
                </a:solidFill>
              </a:rPr>
              <a:t>、</a:t>
            </a:r>
            <a:r>
              <a:rPr lang="zh-CN" altLang="en-US" sz="3600">
                <a:solidFill>
                  <a:schemeClr val="tx1"/>
                </a:solidFill>
              </a:rPr>
              <a:t>明天李先生请你吃中国菜。</a:t>
            </a:r>
            <a:endParaRPr lang="zh-CN" altLang="en-US" sz="3600">
              <a:solidFill>
                <a:schemeClr val="tx1"/>
              </a:solidFill>
            </a:endParaRPr>
          </a:p>
          <a:p>
            <a:r>
              <a:rPr lang="zh-CN" altLang="en-US" sz="4000">
                <a:solidFill>
                  <a:schemeClr val="tx1"/>
                </a:solidFill>
              </a:rPr>
              <a:t>      </a:t>
            </a:r>
            <a:r>
              <a:rPr lang="zh-CN" altLang="en-US" sz="2800">
                <a:solidFill>
                  <a:schemeClr val="tx1"/>
                </a:solidFill>
              </a:rPr>
              <a:t>míng tiān lǐ xiān sh</a:t>
            </a:r>
            <a:r>
              <a:rPr lang="en-US" altLang="zh-CN" sz="2800">
                <a:solidFill>
                  <a:schemeClr val="tx1"/>
                </a:solidFill>
              </a:rPr>
              <a:t>e</a:t>
            </a:r>
            <a:r>
              <a:rPr lang="zh-CN" altLang="en-US" sz="2800">
                <a:solidFill>
                  <a:schemeClr val="tx1"/>
                </a:solidFill>
              </a:rPr>
              <a:t>ng qǐng nǐ chī zhōng guó cài 。</a:t>
            </a:r>
            <a:endParaRPr lang="zh-CN" altLang="en-US" sz="2800">
              <a:solidFill>
                <a:schemeClr val="tx1"/>
              </a:solidFill>
            </a:endParaRPr>
          </a:p>
          <a:p>
            <a:r>
              <a:rPr lang="zh-CN" altLang="en-US" sz="2800">
                <a:solidFill>
                  <a:schemeClr val="tx1"/>
                </a:solidFill>
              </a:rPr>
              <a:t>         </a:t>
            </a:r>
            <a:r>
              <a:rPr lang="en-US" altLang="zh-CN" sz="2800">
                <a:solidFill>
                  <a:schemeClr val="tx1"/>
                </a:solidFill>
              </a:rPr>
              <a:t>Mr.Li is inviting you to have Chinese food tomorrow.</a:t>
            </a:r>
            <a:r>
              <a:rPr lang="en-US" altLang="zh-CN" sz="3200">
                <a:solidFill>
                  <a:schemeClr val="tx1"/>
                </a:solidFill>
              </a:rPr>
              <a:t> </a:t>
            </a:r>
            <a:endParaRPr lang="en-US" altLang="zh-CN" sz="3200">
              <a:solidFill>
                <a:schemeClr val="tx1"/>
              </a:solidFill>
            </a:endParaRPr>
          </a:p>
          <a:p>
            <a:endParaRPr lang="en-US" altLang="zh-CN" sz="3600">
              <a:solidFill>
                <a:schemeClr val="tx1"/>
              </a:solidFill>
            </a:endParaRPr>
          </a:p>
          <a:p>
            <a:r>
              <a:rPr lang="en-US" altLang="zh-CN" sz="3600">
                <a:solidFill>
                  <a:schemeClr val="tx1"/>
                </a:solidFill>
              </a:rPr>
              <a:t>2</a:t>
            </a:r>
            <a:r>
              <a:rPr lang="zh-CN" altLang="en-US" sz="3200">
                <a:solidFill>
                  <a:schemeClr val="tx1"/>
                </a:solidFill>
              </a:rPr>
              <a:t>、</a:t>
            </a:r>
            <a:r>
              <a:rPr lang="zh-CN" altLang="en-US" sz="3600">
                <a:solidFill>
                  <a:schemeClr val="tx1"/>
                </a:solidFill>
              </a:rPr>
              <a:t>今天晚上我请你和你妹妹吃美国菜，怎么样？</a:t>
            </a:r>
            <a:endParaRPr lang="zh-CN" altLang="en-US" sz="3600">
              <a:solidFill>
                <a:schemeClr val="tx1"/>
              </a:solidFill>
            </a:endParaRPr>
          </a:p>
          <a:p>
            <a:r>
              <a:rPr lang="zh-CN" altLang="en-US" sz="3600">
                <a:solidFill>
                  <a:schemeClr val="tx1"/>
                </a:solidFill>
              </a:rPr>
              <a:t>    </a:t>
            </a:r>
            <a:r>
              <a:rPr lang="zh-CN" altLang="en-US" sz="2000">
                <a:solidFill>
                  <a:schemeClr val="tx1"/>
                </a:solidFill>
              </a:rPr>
              <a:t>  </a:t>
            </a:r>
            <a:r>
              <a:rPr lang="zh-CN" altLang="en-US" sz="2400">
                <a:solidFill>
                  <a:schemeClr val="tx1"/>
                </a:solidFill>
              </a:rPr>
              <a:t> jīn tiān wǎn sh</a:t>
            </a:r>
            <a:r>
              <a:rPr lang="en-US" altLang="zh-CN" sz="2400">
                <a:solidFill>
                  <a:schemeClr val="tx1"/>
                </a:solidFill>
              </a:rPr>
              <a:t>a</a:t>
            </a:r>
            <a:r>
              <a:rPr lang="zh-CN" altLang="en-US" sz="2400">
                <a:solidFill>
                  <a:schemeClr val="tx1"/>
                </a:solidFill>
              </a:rPr>
              <a:t>ng wǒ qǐng nǐ hé nǐ mèi m</a:t>
            </a:r>
            <a:r>
              <a:rPr lang="en-US" altLang="zh-CN" sz="2400">
                <a:solidFill>
                  <a:schemeClr val="tx1"/>
                </a:solidFill>
              </a:rPr>
              <a:t>e</a:t>
            </a:r>
            <a:r>
              <a:rPr lang="zh-CN" altLang="en-US" sz="2400">
                <a:solidFill>
                  <a:schemeClr val="tx1"/>
                </a:solidFill>
              </a:rPr>
              <a:t>i chī měi guó cài</a:t>
            </a:r>
            <a:r>
              <a:rPr lang="en-US" altLang="zh-CN" sz="2400">
                <a:solidFill>
                  <a:schemeClr val="tx1"/>
                </a:solidFill>
              </a:rPr>
              <a:t>,</a:t>
            </a:r>
            <a:r>
              <a:rPr lang="zh-CN" altLang="en-US" sz="2400">
                <a:solidFill>
                  <a:schemeClr val="tx1"/>
                </a:solidFill>
              </a:rPr>
              <a:t>zěn me yàng ？</a:t>
            </a:r>
            <a:endParaRPr lang="zh-CN" altLang="en-US" sz="2400">
              <a:solidFill>
                <a:schemeClr val="tx1"/>
              </a:solidFill>
            </a:endParaRPr>
          </a:p>
          <a:p>
            <a:r>
              <a:rPr lang="zh-CN" altLang="en-US" sz="2400">
                <a:solidFill>
                  <a:schemeClr val="tx1"/>
                </a:solidFill>
              </a:rPr>
              <a:t>         </a:t>
            </a:r>
            <a:r>
              <a:rPr lang="en-US" altLang="zh-CN" sz="2400">
                <a:solidFill>
                  <a:schemeClr val="tx1"/>
                </a:solidFill>
              </a:rPr>
              <a:t>How about if I invite you and your younger sister to have American food tonight?</a:t>
            </a:r>
            <a:endParaRPr lang="zh-CN" altLang="en-US" sz="2400">
              <a:solidFill>
                <a:schemeClr val="tx1"/>
              </a:solidFill>
            </a:endParaRPr>
          </a:p>
          <a:p>
            <a:r>
              <a:rPr lang="en-US" altLang="zh-CN" sz="3600">
                <a:solidFill>
                  <a:schemeClr val="tx1"/>
                </a:solidFill>
              </a:rPr>
              <a:t>   </a:t>
            </a:r>
            <a:r>
              <a:rPr lang="en-US" altLang="zh-CN" sz="3200">
                <a:solidFill>
                  <a:schemeClr val="tx1"/>
                </a:solidFill>
              </a:rPr>
              <a:t>    </a:t>
            </a:r>
            <a:r>
              <a:rPr lang="zh-CN" altLang="en-US" sz="4000">
                <a:solidFill>
                  <a:schemeClr val="tx1"/>
                </a:solidFill>
              </a:rPr>
              <a:t>     </a:t>
            </a:r>
            <a:endParaRPr lang="en-US" altLang="zh-CN" sz="40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ive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6718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(</a:t>
            </a:r>
            <a:r>
              <a:rPr lang="zh-CN" altLang="en-US" sz="4000" b="1" dirty="0">
                <a:solidFill>
                  <a:srgbClr val="438CCB"/>
                </a:solidFill>
              </a:rPr>
              <a:t>是</a:t>
            </a:r>
            <a:r>
              <a:rPr lang="en-US" altLang="zh-CN" sz="4000" b="1" dirty="0">
                <a:solidFill>
                  <a:srgbClr val="438CCB"/>
                </a:solidFill>
              </a:rPr>
              <a:t>)...</a:t>
            </a:r>
            <a:r>
              <a:rPr lang="zh-CN" altLang="en-US" sz="4000" b="1" dirty="0">
                <a:solidFill>
                  <a:srgbClr val="438CCB"/>
                </a:solidFill>
              </a:rPr>
              <a:t>还是</a:t>
            </a:r>
            <a:r>
              <a:rPr lang="en-US" altLang="zh-CN" sz="4000" b="1" dirty="0">
                <a:solidFill>
                  <a:srgbClr val="438CCB"/>
                </a:solidFill>
              </a:rPr>
              <a:t>...((shì)...hái shì ...)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83790" y="1229360"/>
            <a:ext cx="951166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 sz="4000">
              <a:solidFill>
                <a:schemeClr val="tx1"/>
              </a:solidFill>
            </a:endParaRPr>
          </a:p>
          <a:p>
            <a:endParaRPr lang="en-US" altLang="zh-CN" sz="4000">
              <a:solidFill>
                <a:schemeClr val="tx1"/>
              </a:solidFill>
            </a:endParaRPr>
          </a:p>
          <a:p>
            <a:endParaRPr lang="en-US" altLang="zh-CN" sz="3200">
              <a:solidFill>
                <a:schemeClr val="tx1"/>
              </a:solidFill>
            </a:endParaRPr>
          </a:p>
          <a:p>
            <a:r>
              <a:rPr lang="en-US" altLang="zh-CN" sz="3200">
                <a:solidFill>
                  <a:schemeClr val="tx1"/>
                </a:solidFill>
              </a:rPr>
              <a:t>A</a:t>
            </a:r>
            <a:r>
              <a:rPr lang="zh-CN" altLang="en-US" sz="3200">
                <a:solidFill>
                  <a:schemeClr val="tx1"/>
                </a:solidFill>
              </a:rPr>
              <a:t>：你是中国人，还是美国人？</a:t>
            </a:r>
            <a:endParaRPr lang="zh-CN" altLang="en-US" sz="4000">
              <a:solidFill>
                <a:schemeClr val="tx1"/>
              </a:solidFill>
            </a:endParaRPr>
          </a:p>
          <a:p>
            <a:r>
              <a:rPr lang="zh-CN" altLang="en-US" sz="4000">
                <a:solidFill>
                  <a:schemeClr val="tx1"/>
                </a:solidFill>
              </a:rPr>
              <a:t>     </a:t>
            </a:r>
            <a:r>
              <a:rPr lang="zh-CN" altLang="en-US" sz="3200">
                <a:solidFill>
                  <a:schemeClr val="tx1"/>
                </a:solidFill>
              </a:rPr>
              <a:t> nǐ shì zhōng guó rén，hái shì měi guó rén ？</a:t>
            </a:r>
            <a:endParaRPr lang="zh-CN" altLang="en-US" sz="3200">
              <a:solidFill>
                <a:schemeClr val="tx1"/>
              </a:solidFill>
            </a:endParaRPr>
          </a:p>
          <a:p>
            <a:r>
              <a:rPr lang="zh-CN" altLang="en-US" sz="3200">
                <a:solidFill>
                  <a:schemeClr val="tx1"/>
                </a:solidFill>
              </a:rPr>
              <a:t>       </a:t>
            </a:r>
            <a:r>
              <a:rPr lang="en-US" altLang="zh-CN" sz="3200">
                <a:solidFill>
                  <a:schemeClr val="tx1"/>
                </a:solidFill>
              </a:rPr>
              <a:t>Are you Chinese or American?</a:t>
            </a:r>
            <a:endParaRPr lang="en-US" altLang="zh-CN" sz="4000">
              <a:solidFill>
                <a:schemeClr val="tx1"/>
              </a:solidFill>
            </a:endParaRPr>
          </a:p>
          <a:p>
            <a:r>
              <a:rPr lang="en-US" altLang="zh-CN" sz="3200">
                <a:solidFill>
                  <a:schemeClr val="tx1"/>
                </a:solidFill>
              </a:rPr>
              <a:t>B</a:t>
            </a:r>
            <a:r>
              <a:rPr lang="zh-CN" altLang="en-US" sz="3200">
                <a:solidFill>
                  <a:schemeClr val="tx1"/>
                </a:solidFill>
              </a:rPr>
              <a:t>：我是中国人。</a:t>
            </a:r>
            <a:endParaRPr lang="zh-CN" altLang="en-US" sz="3200">
              <a:solidFill>
                <a:schemeClr val="tx1"/>
              </a:solidFill>
            </a:endParaRPr>
          </a:p>
          <a:p>
            <a:r>
              <a:rPr lang="zh-CN" altLang="en-US" sz="4000">
                <a:solidFill>
                  <a:schemeClr val="tx1"/>
                </a:solidFill>
              </a:rPr>
              <a:t>      </a:t>
            </a:r>
            <a:r>
              <a:rPr lang="zh-CN" altLang="en-US" sz="3200">
                <a:solidFill>
                  <a:schemeClr val="tx1"/>
                </a:solidFill>
              </a:rPr>
              <a:t>wǒ </a:t>
            </a:r>
            <a:r>
              <a:rPr lang="zh-CN" altLang="en-US" sz="3200">
                <a:sym typeface="+mn-ea"/>
              </a:rPr>
              <a:t>shì </a:t>
            </a:r>
            <a:r>
              <a:rPr lang="zh-CN" altLang="en-US" sz="3200">
                <a:sym typeface="+mn-ea"/>
              </a:rPr>
              <a:t>zhōng guó rén</a:t>
            </a:r>
            <a:r>
              <a:rPr lang="zh-CN" altLang="en-US" sz="3200">
                <a:sym typeface="+mn-ea"/>
              </a:rPr>
              <a:t> </a:t>
            </a:r>
            <a:r>
              <a:rPr lang="en-US" altLang="zh-CN" sz="3200">
                <a:solidFill>
                  <a:schemeClr val="tx1"/>
                </a:solidFill>
              </a:rPr>
              <a:t>.</a:t>
            </a:r>
            <a:endParaRPr lang="en-US" altLang="zh-CN" sz="3200">
              <a:solidFill>
                <a:schemeClr val="tx1"/>
              </a:solidFill>
            </a:endParaRPr>
          </a:p>
          <a:p>
            <a:r>
              <a:rPr lang="en-US" altLang="zh-CN" sz="3200">
                <a:solidFill>
                  <a:schemeClr val="tx1"/>
                </a:solidFill>
              </a:rPr>
              <a:t>        I am Chinese.</a:t>
            </a:r>
            <a:endParaRPr lang="zh-CN" altLang="en-US" sz="3200">
              <a:solidFill>
                <a:schemeClr val="tx1"/>
              </a:solidFill>
            </a:endParaRPr>
          </a:p>
          <a:p>
            <a:r>
              <a:rPr lang="zh-CN" altLang="en-US" sz="4000">
                <a:solidFill>
                  <a:schemeClr val="tx1"/>
                </a:solidFill>
              </a:rPr>
              <a:t>     </a:t>
            </a:r>
            <a:endParaRPr lang="en-US" altLang="zh-CN" sz="400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8200" y="1028700"/>
            <a:ext cx="106711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The structure(</a:t>
            </a:r>
            <a:r>
              <a:rPr lang="zh-CN" altLang="en-US" sz="2800"/>
              <a:t>是</a:t>
            </a:r>
            <a:r>
              <a:rPr lang="en-US" altLang="zh-CN" sz="2800"/>
              <a:t>)...</a:t>
            </a:r>
            <a:r>
              <a:rPr lang="zh-CN" altLang="en-US" sz="2800"/>
              <a:t>还是</a:t>
            </a:r>
            <a:r>
              <a:rPr lang="en-US" altLang="zh-CN" sz="2800"/>
              <a:t>...((shì )...hái shì ..., ...or...) is used to form an alternative question. If there is </a:t>
            </a:r>
            <a:r>
              <a:rPr lang="en-US" altLang="zh-CN" sz="2800">
                <a:solidFill>
                  <a:srgbClr val="FF0000"/>
                </a:solidFill>
              </a:rPr>
              <a:t>another verb</a:t>
            </a:r>
            <a:r>
              <a:rPr lang="en-US" altLang="zh-CN" sz="2800"/>
              <a:t> used in the predicate, the first </a:t>
            </a:r>
            <a:r>
              <a:rPr lang="zh-CN" altLang="en-US" sz="2800">
                <a:solidFill>
                  <a:srgbClr val="FF0000"/>
                </a:solidFill>
              </a:rPr>
              <a:t>是</a:t>
            </a:r>
            <a:r>
              <a:rPr lang="en-US" altLang="zh-CN" sz="2800">
                <a:solidFill>
                  <a:srgbClr val="FF0000"/>
                </a:solidFill>
              </a:rPr>
              <a:t>(</a:t>
            </a:r>
            <a:r>
              <a:rPr lang="en-US" altLang="zh-CN" sz="2800">
                <a:solidFill>
                  <a:srgbClr val="FF0000"/>
                </a:solidFill>
                <a:sym typeface="+mn-ea"/>
              </a:rPr>
              <a:t>shì</a:t>
            </a:r>
            <a:r>
              <a:rPr lang="en-US" altLang="zh-CN" sz="2800">
                <a:solidFill>
                  <a:srgbClr val="FF0000"/>
                </a:solidFill>
              </a:rPr>
              <a:t>)</a:t>
            </a:r>
            <a:r>
              <a:rPr lang="en-US" altLang="zh-CN" sz="2800"/>
              <a:t> often can be </a:t>
            </a:r>
            <a:r>
              <a:rPr lang="en-US" altLang="zh-CN" sz="2800">
                <a:solidFill>
                  <a:srgbClr val="FF0000"/>
                </a:solidFill>
              </a:rPr>
              <a:t>omitted</a:t>
            </a:r>
            <a:r>
              <a:rPr lang="en-US" altLang="zh-CN" sz="2800"/>
              <a:t>.</a:t>
            </a:r>
            <a:endParaRPr lang="en-US" altLang="zh-CN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ive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(</a:t>
            </a:r>
            <a:r>
              <a:rPr lang="zh-CN" altLang="en-US" sz="4000" b="1" dirty="0">
                <a:solidFill>
                  <a:srgbClr val="438CCB"/>
                </a:solidFill>
              </a:rPr>
              <a:t>是</a:t>
            </a:r>
            <a:r>
              <a:rPr lang="en-US" altLang="zh-CN" sz="4000" b="1" dirty="0">
                <a:solidFill>
                  <a:srgbClr val="438CCB"/>
                </a:solidFill>
              </a:rPr>
              <a:t>)...</a:t>
            </a:r>
            <a:r>
              <a:rPr lang="zh-CN" altLang="en-US" sz="4000" b="1" dirty="0">
                <a:solidFill>
                  <a:srgbClr val="438CCB"/>
                </a:solidFill>
              </a:rPr>
              <a:t>还是</a:t>
            </a:r>
            <a:r>
              <a:rPr lang="en-US" altLang="zh-CN" sz="4000" b="1" dirty="0">
                <a:solidFill>
                  <a:srgbClr val="438CCB"/>
                </a:solidFill>
              </a:rPr>
              <a:t>...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83790" y="1229360"/>
            <a:ext cx="951166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tx1"/>
                </a:solidFill>
              </a:rPr>
              <a:t>A</a:t>
            </a:r>
            <a:r>
              <a:rPr lang="zh-CN" altLang="en-US" sz="4000">
                <a:solidFill>
                  <a:schemeClr val="tx1"/>
                </a:solidFill>
              </a:rPr>
              <a:t>：你哥哥是老师，还是学生？</a:t>
            </a:r>
            <a:endParaRPr lang="zh-CN" altLang="en-US" sz="4000">
              <a:solidFill>
                <a:schemeClr val="tx1"/>
              </a:solidFill>
            </a:endParaRPr>
          </a:p>
          <a:p>
            <a:r>
              <a:rPr lang="zh-CN" altLang="en-US" sz="4000">
                <a:solidFill>
                  <a:schemeClr val="tx1"/>
                </a:solidFill>
              </a:rPr>
              <a:t>     </a:t>
            </a:r>
            <a:r>
              <a:rPr lang="zh-CN" altLang="en-US" sz="3200">
                <a:solidFill>
                  <a:schemeClr val="tx1"/>
                </a:solidFill>
              </a:rPr>
              <a:t> nǐ gē g</a:t>
            </a:r>
            <a:r>
              <a:rPr lang="en-US" altLang="zh-CN" sz="3200">
                <a:solidFill>
                  <a:schemeClr val="tx1"/>
                </a:solidFill>
              </a:rPr>
              <a:t>e</a:t>
            </a:r>
            <a:r>
              <a:rPr lang="zh-CN" altLang="en-US" sz="3200">
                <a:solidFill>
                  <a:schemeClr val="tx1"/>
                </a:solidFill>
              </a:rPr>
              <a:t> shì lǎo shī ，hái shì xué sh</a:t>
            </a:r>
            <a:r>
              <a:rPr lang="en-US" altLang="zh-CN" sz="3200">
                <a:solidFill>
                  <a:schemeClr val="tx1"/>
                </a:solidFill>
              </a:rPr>
              <a:t>e</a:t>
            </a:r>
            <a:r>
              <a:rPr lang="zh-CN" altLang="en-US" sz="3200">
                <a:solidFill>
                  <a:schemeClr val="tx1"/>
                </a:solidFill>
              </a:rPr>
              <a:t>ng ？</a:t>
            </a:r>
            <a:endParaRPr lang="zh-CN" altLang="en-US" sz="3200">
              <a:solidFill>
                <a:schemeClr val="tx1"/>
              </a:solidFill>
            </a:endParaRPr>
          </a:p>
          <a:p>
            <a:r>
              <a:rPr lang="zh-CN" altLang="en-US" sz="3200">
                <a:solidFill>
                  <a:schemeClr val="tx1"/>
                </a:solidFill>
              </a:rPr>
              <a:t>       </a:t>
            </a:r>
            <a:r>
              <a:rPr lang="en-US" altLang="zh-CN" sz="3200">
                <a:solidFill>
                  <a:schemeClr val="tx1"/>
                </a:solidFill>
              </a:rPr>
              <a:t>Is your older brother a teacher or a student?</a:t>
            </a:r>
            <a:endParaRPr lang="zh-CN" altLang="en-US" sz="3200">
              <a:solidFill>
                <a:schemeClr val="tx1"/>
              </a:solidFill>
            </a:endParaRPr>
          </a:p>
          <a:p>
            <a:r>
              <a:rPr lang="en-US" altLang="zh-CN" sz="4000">
                <a:solidFill>
                  <a:schemeClr val="tx1"/>
                </a:solidFill>
              </a:rPr>
              <a:t>B</a:t>
            </a:r>
            <a:r>
              <a:rPr lang="zh-CN" altLang="en-US" sz="4000">
                <a:solidFill>
                  <a:schemeClr val="tx1"/>
                </a:solidFill>
              </a:rPr>
              <a:t>：我哥哥是老师。</a:t>
            </a:r>
            <a:endParaRPr lang="zh-CN" altLang="en-US" sz="4000">
              <a:solidFill>
                <a:schemeClr val="tx1"/>
              </a:solidFill>
            </a:endParaRPr>
          </a:p>
          <a:p>
            <a:r>
              <a:rPr lang="zh-CN" altLang="en-US" sz="4000">
                <a:solidFill>
                  <a:schemeClr val="tx1"/>
                </a:solidFill>
              </a:rPr>
              <a:t>      </a:t>
            </a:r>
            <a:r>
              <a:rPr lang="zh-CN" altLang="en-US" sz="3200">
                <a:solidFill>
                  <a:schemeClr val="tx1"/>
                </a:solidFill>
              </a:rPr>
              <a:t>wǒ </a:t>
            </a:r>
            <a:r>
              <a:rPr lang="zh-CN" altLang="en-US" sz="3200">
                <a:sym typeface="+mn-ea"/>
              </a:rPr>
              <a:t>gē g</a:t>
            </a:r>
            <a:r>
              <a:rPr lang="en-US" altLang="zh-CN" sz="3200">
                <a:sym typeface="+mn-ea"/>
              </a:rPr>
              <a:t>e</a:t>
            </a:r>
            <a:r>
              <a:rPr lang="zh-CN" altLang="en-US" sz="3200">
                <a:sym typeface="+mn-ea"/>
              </a:rPr>
              <a:t> shì lǎo shī </a:t>
            </a:r>
            <a:r>
              <a:rPr lang="en-US" altLang="zh-CN" sz="3200">
                <a:solidFill>
                  <a:schemeClr val="tx1"/>
                </a:solidFill>
              </a:rPr>
              <a:t>.</a:t>
            </a:r>
            <a:endParaRPr lang="en-US" altLang="zh-CN" sz="3200">
              <a:solidFill>
                <a:schemeClr val="tx1"/>
              </a:solidFill>
            </a:endParaRPr>
          </a:p>
          <a:p>
            <a:r>
              <a:rPr lang="en-US" altLang="zh-CN" sz="3200">
                <a:solidFill>
                  <a:schemeClr val="tx1"/>
                </a:solidFill>
              </a:rPr>
              <a:t>        My older brother is a teacher.</a:t>
            </a:r>
            <a:endParaRPr lang="zh-CN" altLang="en-US" sz="3200">
              <a:solidFill>
                <a:schemeClr val="tx1"/>
              </a:solidFill>
            </a:endParaRPr>
          </a:p>
          <a:p>
            <a:r>
              <a:rPr lang="zh-CN" altLang="en-US" sz="4000">
                <a:solidFill>
                  <a:schemeClr val="tx1"/>
                </a:solidFill>
              </a:rPr>
              <a:t>     </a:t>
            </a:r>
            <a:endParaRPr lang="en-US" altLang="zh-CN" sz="40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ive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(</a:t>
            </a:r>
            <a:r>
              <a:rPr lang="zh-CN" altLang="en-US" sz="4000" b="1" dirty="0">
                <a:solidFill>
                  <a:srgbClr val="438CCB"/>
                </a:solidFill>
              </a:rPr>
              <a:t>是</a:t>
            </a:r>
            <a:r>
              <a:rPr lang="en-US" altLang="zh-CN" sz="4000" b="1" dirty="0">
                <a:solidFill>
                  <a:srgbClr val="438CCB"/>
                </a:solidFill>
              </a:rPr>
              <a:t>)...</a:t>
            </a:r>
            <a:r>
              <a:rPr lang="zh-CN" altLang="en-US" sz="4000" b="1" dirty="0">
                <a:solidFill>
                  <a:srgbClr val="438CCB"/>
                </a:solidFill>
              </a:rPr>
              <a:t>还是</a:t>
            </a:r>
            <a:r>
              <a:rPr lang="en-US" altLang="zh-CN" sz="4000" b="1" dirty="0">
                <a:solidFill>
                  <a:srgbClr val="438CCB"/>
                </a:solidFill>
              </a:rPr>
              <a:t>...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45310" y="1229360"/>
            <a:ext cx="1005014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tx1"/>
                </a:solidFill>
              </a:rPr>
              <a:t>A</a:t>
            </a:r>
            <a:r>
              <a:rPr lang="zh-CN" altLang="en-US" sz="4000">
                <a:solidFill>
                  <a:schemeClr val="tx1"/>
                </a:solidFill>
              </a:rPr>
              <a:t>：</a:t>
            </a:r>
            <a:r>
              <a:rPr lang="en-US" altLang="zh-CN" sz="4000">
                <a:solidFill>
                  <a:schemeClr val="tx1"/>
                </a:solidFill>
              </a:rPr>
              <a:t>(</a:t>
            </a:r>
            <a:r>
              <a:rPr lang="zh-CN" altLang="en-US" sz="4000">
                <a:solidFill>
                  <a:schemeClr val="tx1"/>
                </a:solidFill>
              </a:rPr>
              <a:t>是</a:t>
            </a:r>
            <a:r>
              <a:rPr lang="en-US" altLang="zh-CN" sz="4000">
                <a:solidFill>
                  <a:schemeClr val="tx1"/>
                </a:solidFill>
              </a:rPr>
              <a:t>)</a:t>
            </a:r>
            <a:r>
              <a:rPr lang="zh-CN" altLang="en-US" sz="4000">
                <a:solidFill>
                  <a:schemeClr val="tx1"/>
                </a:solidFill>
              </a:rPr>
              <a:t>你请我吃饭，还是他请我吃饭？</a:t>
            </a:r>
            <a:endParaRPr lang="zh-CN" altLang="en-US" sz="4000">
              <a:solidFill>
                <a:schemeClr val="tx1"/>
              </a:solidFill>
            </a:endParaRPr>
          </a:p>
          <a:p>
            <a:r>
              <a:rPr lang="zh-CN" altLang="en-US" sz="4000">
                <a:solidFill>
                  <a:schemeClr val="tx1"/>
                </a:solidFill>
              </a:rPr>
              <a:t>     </a:t>
            </a:r>
            <a:r>
              <a:rPr lang="zh-CN" altLang="en-US" sz="3200">
                <a:solidFill>
                  <a:schemeClr val="tx1"/>
                </a:solidFill>
              </a:rPr>
              <a:t> (shì)nǐ qǐng wǒ chī fàn</a:t>
            </a:r>
            <a:r>
              <a:rPr lang="en-US" altLang="zh-CN" sz="3200">
                <a:solidFill>
                  <a:schemeClr val="tx1"/>
                </a:solidFill>
              </a:rPr>
              <a:t>,</a:t>
            </a:r>
            <a:r>
              <a:rPr lang="zh-CN" altLang="en-US" sz="3200">
                <a:solidFill>
                  <a:schemeClr val="tx1"/>
                </a:solidFill>
              </a:rPr>
              <a:t>hái shì tā qǐng wǒ chī fàn ？</a:t>
            </a:r>
            <a:endParaRPr lang="zh-CN" altLang="en-US" sz="3200">
              <a:solidFill>
                <a:schemeClr val="tx1"/>
              </a:solidFill>
            </a:endParaRPr>
          </a:p>
          <a:p>
            <a:r>
              <a:rPr lang="zh-CN" altLang="en-US" sz="3200">
                <a:solidFill>
                  <a:schemeClr val="tx1"/>
                </a:solidFill>
              </a:rPr>
              <a:t>        </a:t>
            </a:r>
            <a:r>
              <a:rPr lang="en-US" altLang="zh-CN" sz="3200">
                <a:solidFill>
                  <a:schemeClr val="tx1"/>
                </a:solidFill>
              </a:rPr>
              <a:t>Who is taking me to dinner, you or he ?</a:t>
            </a:r>
            <a:endParaRPr lang="zh-CN" altLang="en-US" sz="3200">
              <a:solidFill>
                <a:schemeClr val="tx1"/>
              </a:solidFill>
            </a:endParaRPr>
          </a:p>
          <a:p>
            <a:r>
              <a:rPr lang="en-US" altLang="zh-CN" sz="4000">
                <a:solidFill>
                  <a:schemeClr val="tx1"/>
                </a:solidFill>
              </a:rPr>
              <a:t>B</a:t>
            </a:r>
            <a:r>
              <a:rPr lang="zh-CN" altLang="en-US" sz="4000">
                <a:solidFill>
                  <a:schemeClr val="tx1"/>
                </a:solidFill>
              </a:rPr>
              <a:t>：</a:t>
            </a:r>
            <a:r>
              <a:rPr lang="en-US" altLang="zh-CN" sz="4000">
                <a:solidFill>
                  <a:schemeClr val="tx1"/>
                </a:solidFill>
              </a:rPr>
              <a:t>(</a:t>
            </a:r>
            <a:r>
              <a:rPr lang="zh-CN" altLang="en-US" sz="4000">
                <a:solidFill>
                  <a:schemeClr val="tx1"/>
                </a:solidFill>
              </a:rPr>
              <a:t>是</a:t>
            </a:r>
            <a:r>
              <a:rPr lang="en-US" altLang="zh-CN" sz="4000">
                <a:solidFill>
                  <a:schemeClr val="tx1"/>
                </a:solidFill>
              </a:rPr>
              <a:t>)</a:t>
            </a:r>
            <a:r>
              <a:rPr lang="zh-CN" altLang="en-US" sz="4000">
                <a:solidFill>
                  <a:schemeClr val="tx1"/>
                </a:solidFill>
              </a:rPr>
              <a:t>我请你吃饭。</a:t>
            </a:r>
            <a:endParaRPr lang="zh-CN" altLang="en-US" sz="4000">
              <a:solidFill>
                <a:schemeClr val="tx1"/>
              </a:solidFill>
            </a:endParaRPr>
          </a:p>
          <a:p>
            <a:r>
              <a:rPr lang="zh-CN" altLang="en-US" sz="4000">
                <a:solidFill>
                  <a:schemeClr val="tx1"/>
                </a:solidFill>
              </a:rPr>
              <a:t>      </a:t>
            </a:r>
            <a:r>
              <a:rPr lang="zh-CN" altLang="en-US" sz="3200">
                <a:sym typeface="+mn-ea"/>
              </a:rPr>
              <a:t>(shì)</a:t>
            </a:r>
            <a:r>
              <a:rPr lang="zh-CN" altLang="en-US" sz="3200">
                <a:sym typeface="+mn-ea"/>
              </a:rPr>
              <a:t>wǒ </a:t>
            </a:r>
            <a:r>
              <a:rPr lang="zh-CN" altLang="en-US" sz="3200">
                <a:sym typeface="+mn-ea"/>
              </a:rPr>
              <a:t>qǐng </a:t>
            </a:r>
            <a:r>
              <a:rPr lang="zh-CN" altLang="en-US" sz="3200">
                <a:sym typeface="+mn-ea"/>
              </a:rPr>
              <a:t>nǐ </a:t>
            </a:r>
            <a:r>
              <a:rPr lang="zh-CN" altLang="en-US" sz="3200">
                <a:sym typeface="+mn-ea"/>
              </a:rPr>
              <a:t>chī fàn</a:t>
            </a:r>
            <a:endParaRPr lang="zh-CN" altLang="en-US" sz="3200">
              <a:sym typeface="+mn-ea"/>
            </a:endParaRPr>
          </a:p>
          <a:p>
            <a:r>
              <a:rPr lang="en-US" altLang="zh-CN" sz="3200">
                <a:solidFill>
                  <a:schemeClr val="tx1"/>
                </a:solidFill>
              </a:rPr>
              <a:t>        I am taking you to dinner</a:t>
            </a:r>
            <a:endParaRPr lang="en-US" altLang="zh-CN" sz="32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ive</a:t>
            </a: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(</a:t>
            </a:r>
            <a:r>
              <a:rPr lang="zh-CN" altLang="en-US" sz="4000" b="1" dirty="0">
                <a:solidFill>
                  <a:srgbClr val="438CCB"/>
                </a:solidFill>
              </a:rPr>
              <a:t>是</a:t>
            </a:r>
            <a:r>
              <a:rPr lang="en-US" altLang="zh-CN" sz="4000" b="1" dirty="0">
                <a:solidFill>
                  <a:srgbClr val="438CCB"/>
                </a:solidFill>
              </a:rPr>
              <a:t>)...</a:t>
            </a:r>
            <a:r>
              <a:rPr lang="zh-CN" altLang="en-US" sz="4000" b="1" dirty="0">
                <a:solidFill>
                  <a:srgbClr val="438CCB"/>
                </a:solidFill>
              </a:rPr>
              <a:t>还是</a:t>
            </a:r>
            <a:r>
              <a:rPr lang="en-US" altLang="zh-CN" sz="4000" b="1" dirty="0">
                <a:solidFill>
                  <a:srgbClr val="438CCB"/>
                </a:solidFill>
              </a:rPr>
              <a:t>...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1365" y="1507490"/>
            <a:ext cx="11124565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1"/>
                </a:solidFill>
              </a:rPr>
              <a:t>A:</a:t>
            </a:r>
            <a:r>
              <a:rPr lang="zh-CN" altLang="en-US" sz="3600">
                <a:solidFill>
                  <a:schemeClr val="tx1"/>
                </a:solidFill>
              </a:rPr>
              <a:t>他</a:t>
            </a:r>
            <a:r>
              <a:rPr lang="en-US" altLang="zh-CN" sz="3600">
                <a:solidFill>
                  <a:schemeClr val="tx1"/>
                </a:solidFill>
              </a:rPr>
              <a:t>(</a:t>
            </a:r>
            <a:r>
              <a:rPr lang="zh-CN" altLang="en-US" sz="3600">
                <a:solidFill>
                  <a:schemeClr val="tx1"/>
                </a:solidFill>
              </a:rPr>
              <a:t>是</a:t>
            </a:r>
            <a:r>
              <a:rPr lang="en-US" altLang="zh-CN" sz="3600">
                <a:solidFill>
                  <a:schemeClr val="tx1"/>
                </a:solidFill>
              </a:rPr>
              <a:t>)</a:t>
            </a:r>
            <a:r>
              <a:rPr lang="zh-CN" altLang="en-US" sz="3600">
                <a:solidFill>
                  <a:schemeClr val="tx1"/>
                </a:solidFill>
              </a:rPr>
              <a:t>喜欢吃中国菜，还是喜欢吃美国菜。</a:t>
            </a:r>
            <a:endParaRPr lang="zh-CN" altLang="en-US" sz="3600">
              <a:solidFill>
                <a:schemeClr val="tx1"/>
              </a:solidFill>
            </a:endParaRPr>
          </a:p>
          <a:p>
            <a:r>
              <a:rPr lang="zh-CN" altLang="en-US" sz="4000">
                <a:solidFill>
                  <a:schemeClr val="tx1"/>
                </a:solidFill>
              </a:rPr>
              <a:t>   </a:t>
            </a:r>
            <a:r>
              <a:rPr lang="zh-CN" altLang="en-US" sz="2800">
                <a:solidFill>
                  <a:schemeClr val="tx1"/>
                </a:solidFill>
              </a:rPr>
              <a:t>tā (shì)xǐ huān chī zhōng guó cài</a:t>
            </a:r>
            <a:r>
              <a:rPr lang="en-US" altLang="zh-CN" sz="2800">
                <a:solidFill>
                  <a:schemeClr val="tx1"/>
                </a:solidFill>
              </a:rPr>
              <a:t>,</a:t>
            </a:r>
            <a:r>
              <a:rPr lang="zh-CN" altLang="en-US" sz="2800">
                <a:solidFill>
                  <a:schemeClr val="tx1"/>
                </a:solidFill>
              </a:rPr>
              <a:t>hái shì xǐ huān chī měi guó cài </a:t>
            </a:r>
            <a:r>
              <a:rPr lang="en-US" altLang="zh-CN" sz="2800">
                <a:solidFill>
                  <a:schemeClr val="tx1"/>
                </a:solidFill>
              </a:rPr>
              <a:t>.</a:t>
            </a:r>
            <a:endParaRPr lang="zh-CN" altLang="en-US" sz="2800">
              <a:solidFill>
                <a:schemeClr val="tx1"/>
              </a:solidFill>
            </a:endParaRPr>
          </a:p>
          <a:p>
            <a:r>
              <a:rPr lang="zh-CN" altLang="en-US" sz="3200">
                <a:solidFill>
                  <a:schemeClr val="tx1"/>
                </a:solidFill>
              </a:rPr>
              <a:t>    </a:t>
            </a:r>
            <a:r>
              <a:rPr lang="en-US" altLang="zh-CN" sz="3200">
                <a:solidFill>
                  <a:schemeClr val="tx1"/>
                </a:solidFill>
              </a:rPr>
              <a:t>Does he like to eat Chinese or American food?</a:t>
            </a:r>
            <a:r>
              <a:rPr lang="zh-CN" altLang="en-US" sz="3200">
                <a:solidFill>
                  <a:schemeClr val="tx1"/>
                </a:solidFill>
              </a:rPr>
              <a:t>   </a:t>
            </a:r>
            <a:endParaRPr lang="zh-CN" altLang="en-US" sz="3200">
              <a:solidFill>
                <a:schemeClr val="tx1"/>
              </a:solidFill>
            </a:endParaRPr>
          </a:p>
          <a:p>
            <a:endParaRPr lang="en-US" altLang="zh-CN" sz="3600">
              <a:solidFill>
                <a:schemeClr val="tx1"/>
              </a:solidFill>
            </a:endParaRPr>
          </a:p>
          <a:p>
            <a:r>
              <a:rPr lang="en-US" altLang="zh-CN" sz="3600">
                <a:solidFill>
                  <a:schemeClr val="tx1"/>
                </a:solidFill>
              </a:rPr>
              <a:t>B:</a:t>
            </a:r>
            <a:r>
              <a:rPr lang="zh-CN" altLang="en-US" sz="3600">
                <a:solidFill>
                  <a:schemeClr val="tx1"/>
                </a:solidFill>
              </a:rPr>
              <a:t>中国菜、美国菜他都喜欢。</a:t>
            </a:r>
            <a:endParaRPr lang="zh-CN" altLang="en-US" sz="3600">
              <a:solidFill>
                <a:schemeClr val="tx1"/>
              </a:solidFill>
            </a:endParaRPr>
          </a:p>
          <a:p>
            <a:r>
              <a:rPr lang="zh-CN" altLang="en-US" sz="4000">
                <a:solidFill>
                  <a:schemeClr val="tx1"/>
                </a:solidFill>
              </a:rPr>
              <a:t>   </a:t>
            </a:r>
            <a:r>
              <a:rPr lang="zh-CN" altLang="en-US" sz="2800">
                <a:solidFill>
                  <a:schemeClr val="tx1"/>
                </a:solidFill>
              </a:rPr>
              <a:t>zhōng guó cài 、měi guó cài tā dōu xǐ huān </a:t>
            </a:r>
            <a:r>
              <a:rPr lang="en-US" altLang="zh-CN" sz="2800">
                <a:solidFill>
                  <a:schemeClr val="tx1"/>
                </a:solidFill>
              </a:rPr>
              <a:t>.</a:t>
            </a:r>
            <a:r>
              <a:rPr lang="en-US" altLang="zh-CN" sz="3200">
                <a:solidFill>
                  <a:schemeClr val="tx1"/>
                </a:solidFill>
              </a:rPr>
              <a:t>       </a:t>
            </a:r>
            <a:endParaRPr lang="en-US" altLang="zh-CN" sz="3200">
              <a:solidFill>
                <a:schemeClr val="tx1"/>
              </a:solidFill>
            </a:endParaRPr>
          </a:p>
          <a:p>
            <a:r>
              <a:rPr lang="en-US" altLang="zh-CN" sz="3200">
                <a:solidFill>
                  <a:schemeClr val="tx1"/>
                </a:solidFill>
              </a:rPr>
              <a:t>    He likes both Chinese food and American food.</a:t>
            </a:r>
            <a:r>
              <a:rPr lang="zh-CN" altLang="en-US" sz="4000">
                <a:solidFill>
                  <a:schemeClr val="tx1"/>
                </a:solidFill>
              </a:rPr>
              <a:t>     </a:t>
            </a:r>
            <a:endParaRPr lang="en-US" altLang="zh-CN" sz="40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6" name="TextBox 18"/>
          <p:cNvSpPr txBox="1"/>
          <p:nvPr/>
        </p:nvSpPr>
        <p:spPr>
          <a:xfrm>
            <a:off x="2409825" y="365125"/>
            <a:ext cx="8568690" cy="626364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zh-CN" altLang="en-US" sz="3600" b="1" dirty="0">
                <a:solidFill>
                  <a:srgbClr val="7F7F7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高文中：白英爱，九月十二号是星期几？</a:t>
            </a:r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3600" b="1" dirty="0">
                <a:solidFill>
                  <a:srgbClr val="7F7F7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白英爱：是星期四。</a:t>
            </a:r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3600" b="1" dirty="0">
                <a:solidFill>
                  <a:srgbClr val="7F7F7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高文中：那天是我的生日。</a:t>
            </a:r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3600" b="1" dirty="0">
                <a:solidFill>
                  <a:srgbClr val="7F7F7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白英爱：是吗？你今年多大？</a:t>
            </a:r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3600" b="1" dirty="0">
                <a:solidFill>
                  <a:srgbClr val="7F7F7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高文中</a:t>
            </a:r>
            <a:r>
              <a:rPr lang="en-US" altLang="zh-CN" sz="3600" b="1" dirty="0">
                <a:solidFill>
                  <a:srgbClr val="7F7F7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:</a:t>
            </a:r>
            <a:r>
              <a:rPr lang="zh-CN" altLang="en-US" sz="3600" b="1" dirty="0">
                <a:solidFill>
                  <a:srgbClr val="7F7F7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十八岁。</a:t>
            </a:r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3600" b="1" dirty="0">
                <a:solidFill>
                  <a:srgbClr val="7F7F7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白英爱：我星期四请你吃饭，怎么样？</a:t>
            </a:r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3600" b="1" dirty="0">
                <a:solidFill>
                  <a:srgbClr val="7F7F7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高文中：太好了。谢谢，谢谢。</a:t>
            </a:r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3600" b="1" dirty="0">
                <a:solidFill>
                  <a:srgbClr val="7F7F7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白英爱：你喜欢吃中国菜还是美国菜？</a:t>
            </a:r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3600" b="1" dirty="0">
                <a:solidFill>
                  <a:srgbClr val="7F7F7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高文中：我是英国人，可是我喜欢吃中国菜。</a:t>
            </a:r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3600" b="1" dirty="0">
                <a:solidFill>
                  <a:srgbClr val="7F7F7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白英爱：好，我们吃中国菜。</a:t>
            </a:r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8300" y="321945"/>
            <a:ext cx="16281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Text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79750" y="2732405"/>
            <a:ext cx="1786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天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3079750" y="2054860"/>
            <a:ext cx="1325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 </a:t>
            </a:r>
            <a:r>
              <a:rPr lang="zh-CN" altLang="en-US" sz="4800"/>
              <a:t>tiān</a:t>
            </a:r>
            <a:r>
              <a:rPr lang="zh-CN" altLang="en-US"/>
              <a:t>  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466590" y="3402965"/>
            <a:ext cx="1720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/>
              <a:t>day</a:t>
            </a:r>
            <a:endParaRPr lang="en-US" altLang="zh-CN" sz="3600"/>
          </a:p>
        </p:txBody>
      </p:sp>
      <p:sp>
        <p:nvSpPr>
          <p:cNvPr id="6" name="右箭头 5"/>
          <p:cNvSpPr/>
          <p:nvPr/>
        </p:nvSpPr>
        <p:spPr>
          <a:xfrm>
            <a:off x="5538470" y="3159125"/>
            <a:ext cx="1114425" cy="346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770370" y="2363470"/>
            <a:ext cx="476504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昨天 </a:t>
            </a:r>
            <a:r>
              <a:rPr lang="zh-CN" altLang="en-US" sz="2800"/>
              <a:t>zuó </a:t>
            </a:r>
            <a:r>
              <a:rPr lang="zh-CN" altLang="en-US" sz="2800">
                <a:sym typeface="+mn-ea"/>
              </a:rPr>
              <a:t>tiān</a:t>
            </a:r>
            <a:r>
              <a:rPr lang="zh-CN" altLang="en-US" sz="4000"/>
              <a:t>  </a:t>
            </a:r>
            <a:r>
              <a:rPr lang="en-US" altLang="zh-CN" sz="3200"/>
              <a:t>yesterday</a:t>
            </a:r>
            <a:r>
              <a:rPr lang="zh-CN" altLang="en-US" sz="3200"/>
              <a:t> </a:t>
            </a:r>
            <a:endParaRPr lang="zh-CN" altLang="en-US" sz="4000"/>
          </a:p>
          <a:p>
            <a:r>
              <a:rPr lang="zh-CN" altLang="en-US" sz="4000"/>
              <a:t>今天 </a:t>
            </a:r>
            <a:r>
              <a:rPr lang="zh-CN" altLang="en-US" sz="2800">
                <a:sym typeface="+mn-ea"/>
              </a:rPr>
              <a:t>jīn </a:t>
            </a:r>
            <a:r>
              <a:rPr lang="zh-CN" altLang="en-US" sz="2800">
                <a:sym typeface="+mn-ea"/>
              </a:rPr>
              <a:t>tiān</a:t>
            </a:r>
            <a:r>
              <a:rPr lang="zh-CN" altLang="en-US" sz="2800">
                <a:sym typeface="+mn-ea"/>
              </a:rPr>
              <a:t> </a:t>
            </a:r>
            <a:r>
              <a:rPr lang="zh-CN" altLang="en-US" sz="4000">
                <a:sym typeface="+mn-ea"/>
              </a:rPr>
              <a:t>   </a:t>
            </a:r>
            <a:r>
              <a:rPr lang="en-US" altLang="zh-CN" sz="3200">
                <a:sym typeface="+mn-ea"/>
              </a:rPr>
              <a:t>today</a:t>
            </a:r>
            <a:endParaRPr lang="en-US" altLang="zh-CN" sz="4000">
              <a:sym typeface="+mn-ea"/>
            </a:endParaRPr>
          </a:p>
          <a:p>
            <a:r>
              <a:rPr lang="zh-CN" altLang="en-US" sz="4000"/>
              <a:t>明天 </a:t>
            </a:r>
            <a:r>
              <a:rPr lang="zh-CN" altLang="en-US" sz="2800">
                <a:sym typeface="+mn-ea"/>
              </a:rPr>
              <a:t>míng </a:t>
            </a:r>
            <a:r>
              <a:rPr lang="zh-CN" altLang="en-US" sz="2800">
                <a:sym typeface="+mn-ea"/>
              </a:rPr>
              <a:t>tiān tomorrow</a:t>
            </a:r>
            <a:endParaRPr lang="zh-CN" altLang="en-US" sz="28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6" name="TextBox 18"/>
          <p:cNvSpPr txBox="1"/>
          <p:nvPr/>
        </p:nvSpPr>
        <p:spPr>
          <a:xfrm>
            <a:off x="2409825" y="365125"/>
            <a:ext cx="8568690" cy="626364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zh-CN" altLang="en-US" sz="3600" b="1" dirty="0">
                <a:solidFill>
                  <a:srgbClr val="7F7F7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高文中：星期四几点？</a:t>
            </a:r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3600" b="1" dirty="0">
                <a:solidFill>
                  <a:srgbClr val="7F7F7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白英爱：七点半怎么样？</a:t>
            </a:r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3600" b="1" dirty="0">
                <a:solidFill>
                  <a:srgbClr val="7F7F7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高文中：好，星期四晚上见。</a:t>
            </a:r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3600" b="1" dirty="0">
                <a:solidFill>
                  <a:srgbClr val="7F7F7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白英爱：再见。</a:t>
            </a:r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zh-CN" altLang="en-US" sz="3600" b="1" dirty="0">
              <a:solidFill>
                <a:srgbClr val="7F7F7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8300" y="321945"/>
            <a:ext cx="16281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Text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ive</a:t>
            </a: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368300" y="321945"/>
            <a:ext cx="11290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question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9255" y="1631315"/>
            <a:ext cx="112483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1"/>
                </a:solidFill>
              </a:rPr>
              <a:t>1</a:t>
            </a:r>
            <a:r>
              <a:rPr lang="zh-CN" altLang="en-US" sz="3600">
                <a:solidFill>
                  <a:schemeClr val="tx1"/>
                </a:solidFill>
              </a:rPr>
              <a:t>、</a:t>
            </a:r>
            <a:r>
              <a:rPr lang="en-US" altLang="zh-CN" sz="3600">
                <a:solidFill>
                  <a:schemeClr val="tx1"/>
                </a:solidFill>
              </a:rPr>
              <a:t>How old is Gao Wenzhong?</a:t>
            </a:r>
            <a:endParaRPr lang="en-US" altLang="zh-CN" sz="3600">
              <a:solidFill>
                <a:schemeClr val="tx1"/>
              </a:solidFill>
            </a:endParaRPr>
          </a:p>
          <a:p>
            <a:r>
              <a:rPr lang="en-US" altLang="zh-CN" sz="3600">
                <a:solidFill>
                  <a:schemeClr val="tx1"/>
                </a:solidFill>
              </a:rPr>
              <a:t>2</a:t>
            </a:r>
            <a:r>
              <a:rPr lang="zh-CN" altLang="en-US" sz="3600">
                <a:solidFill>
                  <a:schemeClr val="tx1"/>
                </a:solidFill>
              </a:rPr>
              <a:t>、</a:t>
            </a:r>
            <a:r>
              <a:rPr lang="en-US" altLang="zh-CN" sz="3600">
                <a:solidFill>
                  <a:schemeClr val="tx1"/>
                </a:solidFill>
              </a:rPr>
              <a:t>What kind of food are they going to have?</a:t>
            </a:r>
            <a:endParaRPr lang="zh-CN" altLang="en-US" sz="3600">
              <a:solidFill>
                <a:schemeClr val="tx1"/>
              </a:solidFill>
            </a:endParaRPr>
          </a:p>
          <a:p>
            <a:r>
              <a:rPr lang="en-US" altLang="zh-CN" sz="3600">
                <a:solidFill>
                  <a:schemeClr val="tx1"/>
                </a:solidFill>
              </a:rPr>
              <a:t>3</a:t>
            </a:r>
            <a:r>
              <a:rPr lang="zh-CN" altLang="en-US" sz="3600">
                <a:solidFill>
                  <a:schemeClr val="tx1"/>
                </a:solidFill>
              </a:rPr>
              <a:t>、</a:t>
            </a:r>
            <a:r>
              <a:rPr lang="en-US" altLang="zh-CN" sz="3600">
                <a:solidFill>
                  <a:schemeClr val="tx1"/>
                </a:solidFill>
              </a:rPr>
              <a:t>What time is the dinner?</a:t>
            </a:r>
            <a:endParaRPr lang="en-US" altLang="zh-CN" sz="3600">
              <a:solidFill>
                <a:schemeClr val="tx1"/>
              </a:solidFill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89255" y="4112260"/>
            <a:ext cx="3635375" cy="2423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ive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4024630" y="2160905"/>
            <a:ext cx="5207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1"/>
                </a:solidFill>
              </a:rPr>
              <a:t> </a:t>
            </a:r>
            <a:r>
              <a:rPr lang="en-US" altLang="zh-CN" sz="7200">
                <a:solidFill>
                  <a:schemeClr val="tx1"/>
                </a:solidFill>
              </a:rPr>
              <a:t>Language   </a:t>
            </a:r>
            <a:endParaRPr lang="en-US" altLang="zh-CN" sz="7200">
              <a:solidFill>
                <a:schemeClr val="tx1"/>
              </a:solidFill>
            </a:endParaRPr>
          </a:p>
          <a:p>
            <a:r>
              <a:rPr lang="en-US" altLang="zh-CN" sz="7200">
                <a:solidFill>
                  <a:schemeClr val="tx1"/>
                </a:solidFill>
              </a:rPr>
              <a:t>  Practice</a:t>
            </a:r>
            <a:endParaRPr lang="en-US" altLang="zh-CN" sz="7200">
              <a:solidFill>
                <a:schemeClr val="tx1"/>
              </a:solidFill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89255" y="4112260"/>
            <a:ext cx="3635375" cy="2423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075" r="66601" b="61655"/>
          <a:stretch>
            <a:fillRect/>
          </a:stretch>
        </p:blipFill>
        <p:spPr>
          <a:xfrm>
            <a:off x="368299" y="4229845"/>
            <a:ext cx="3090001" cy="22343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321945"/>
            <a:ext cx="3212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Vocabulary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72050" y="2755900"/>
            <a:ext cx="35636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星期</a:t>
            </a:r>
            <a:endParaRPr lang="zh-CN" altLang="en-US" sz="9600"/>
          </a:p>
        </p:txBody>
      </p:sp>
      <p:sp>
        <p:nvSpPr>
          <p:cNvPr id="10" name="文本框 9"/>
          <p:cNvSpPr txBox="1"/>
          <p:nvPr/>
        </p:nvSpPr>
        <p:spPr>
          <a:xfrm>
            <a:off x="5145405" y="2083435"/>
            <a:ext cx="26695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/>
              <a:t>xīng  qī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632065" y="3421380"/>
            <a:ext cx="1720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/>
              <a:t>week</a:t>
            </a:r>
            <a:endParaRPr lang="en-US" altLang="zh-CN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9" name="内容占位符 8"/>
          <p:cNvGraphicFramePr/>
          <p:nvPr>
            <p:ph idx="1"/>
            <p:custDataLst>
              <p:tags r:id="rId1"/>
            </p:custDataLst>
          </p:nvPr>
        </p:nvGraphicFramePr>
        <p:xfrm>
          <a:off x="407035" y="386715"/>
          <a:ext cx="11366500" cy="6114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015"/>
                <a:gridCol w="1536065"/>
                <a:gridCol w="1906270"/>
                <a:gridCol w="1574165"/>
                <a:gridCol w="1614170"/>
                <a:gridCol w="1497965"/>
                <a:gridCol w="1720850"/>
              </a:tblGrid>
              <a:tr h="5918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Monday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Tuesday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Wednesday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Thursday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Friday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Saturday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Sunday</a:t>
                      </a:r>
                      <a:endParaRPr lang="en-US" altLang="zh-CN" sz="2400"/>
                    </a:p>
                  </a:txBody>
                  <a:tcPr/>
                </a:tc>
              </a:tr>
              <a:tr h="202501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星期一</a:t>
                      </a:r>
                      <a:endParaRPr lang="zh-CN" altLang="en-US" sz="28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xīng qī yī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星期二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xīng qī èr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星期三</a:t>
                      </a:r>
                      <a:endParaRPr lang="zh-CN" altLang="en-US" sz="28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xīng qī sān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星期四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xīng qī sì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星期五</a:t>
                      </a:r>
                      <a:endParaRPr lang="zh-CN" altLang="en-US" sz="28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xīng qī wǔ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星期六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xīng qī liù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星期日</a:t>
                      </a:r>
                      <a:endParaRPr lang="zh-CN" altLang="en-US" sz="2800"/>
                    </a:p>
                    <a:p>
                      <a:pPr>
                        <a:buNone/>
                      </a:pPr>
                      <a:r>
                        <a:rPr lang="zh-CN" altLang="en-US" sz="2000"/>
                        <a:t>xīng qī rì </a:t>
                      </a:r>
                      <a:endParaRPr lang="zh-CN" altLang="en-US" sz="20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    </a:t>
                      </a:r>
                      <a:r>
                        <a:rPr lang="en-US" altLang="zh-CN" sz="2400"/>
                        <a:t>or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800"/>
                        <a:t>星期天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000"/>
                        <a:t>xīng qī tiān</a:t>
                      </a:r>
                      <a:r>
                        <a:rPr lang="zh-CN" altLang="en-US" sz="2400"/>
                        <a:t> </a:t>
                      </a:r>
                      <a:endParaRPr lang="zh-CN" altLang="en-US" sz="2400"/>
                    </a:p>
                  </a:txBody>
                  <a:tcPr/>
                </a:tc>
              </a:tr>
              <a:tr h="20872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礼拜一</a:t>
                      </a:r>
                      <a:endParaRPr lang="zh-CN" altLang="en-US" sz="28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lǐ bài yī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礼拜二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lǐ bài èr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礼拜三</a:t>
                      </a:r>
                      <a:endParaRPr lang="zh-CN" altLang="en-US" sz="28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lǐ bài sān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礼拜四</a:t>
                      </a:r>
                      <a:endParaRPr lang="zh-CN" altLang="en-US" sz="28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lǐ bài sì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礼拜五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lǐ bài wǔ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礼拜六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lǐ bài liù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礼拜日</a:t>
                      </a:r>
                      <a:endParaRPr lang="zh-CN" altLang="en-US" sz="28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lǐ bài rì 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    or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800"/>
                        <a:t>礼拜天</a:t>
                      </a:r>
                      <a:endParaRPr lang="zh-CN" altLang="en-US" sz="28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lǐ bài tiān </a:t>
                      </a:r>
                      <a:endParaRPr lang="zh-CN" altLang="en-US" sz="2400"/>
                    </a:p>
                  </a:txBody>
                  <a:tcPr/>
                </a:tc>
              </a:tr>
              <a:tr h="14103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周一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zhōu yī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周二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zhōu èr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周三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zhōu sān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周四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zhōu sì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周五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zhōu wǔ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周六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zhōu liù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/>
                        <a:t>周日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zhōu rì </a:t>
                      </a:r>
                      <a:endParaRPr lang="zh-CN" altLang="en-US" sz="24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300" y="322022"/>
            <a:ext cx="11455400" cy="6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68300" y="321945"/>
            <a:ext cx="54502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38CCB"/>
                </a:solidFill>
              </a:rPr>
              <a:t>Week</a:t>
            </a:r>
            <a:endParaRPr lang="en-US" altLang="zh-CN" sz="4000" b="1" dirty="0">
              <a:solidFill>
                <a:srgbClr val="438CCB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3270" y="1104900"/>
            <a:ext cx="10949305" cy="23685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/>
              <a:t>In China the week starts on </a:t>
            </a:r>
            <a:r>
              <a:rPr lang="en-US" altLang="zh-CN" sz="3600">
                <a:solidFill>
                  <a:srgbClr val="FF0000"/>
                </a:solidFill>
              </a:rPr>
              <a:t>Monday.</a:t>
            </a:r>
            <a:endParaRPr lang="en-US" altLang="zh-CN" sz="3600">
              <a:solidFill>
                <a:srgbClr val="FF0000"/>
              </a:solidFill>
            </a:endParaRPr>
          </a:p>
          <a:p>
            <a:r>
              <a:rPr lang="zh-CN" altLang="en-US" sz="2800">
                <a:solidFill>
                  <a:schemeClr val="tx1"/>
                </a:solidFill>
              </a:rPr>
              <a:t>星期</a:t>
            </a:r>
            <a:r>
              <a:rPr lang="en-US" altLang="zh-CN" sz="2800">
                <a:solidFill>
                  <a:schemeClr val="tx1"/>
                </a:solidFill>
              </a:rPr>
              <a:t>/</a:t>
            </a:r>
            <a:r>
              <a:rPr lang="zh-CN" altLang="en-US" sz="2800">
                <a:solidFill>
                  <a:schemeClr val="tx1"/>
                </a:solidFill>
              </a:rPr>
              <a:t>礼拜 </a:t>
            </a:r>
            <a:r>
              <a:rPr lang="en-US" altLang="zh-CN" sz="2800">
                <a:solidFill>
                  <a:schemeClr val="tx1"/>
                </a:solidFill>
              </a:rPr>
              <a:t>is used in </a:t>
            </a:r>
            <a:r>
              <a:rPr lang="en-US" altLang="zh-CN" sz="2800">
                <a:solidFill>
                  <a:srgbClr val="FF0000"/>
                </a:solidFill>
              </a:rPr>
              <a:t>spoken</a:t>
            </a:r>
            <a:r>
              <a:rPr lang="en-US" altLang="zh-CN" sz="2800">
                <a:solidFill>
                  <a:schemeClr val="tx1"/>
                </a:solidFill>
              </a:rPr>
              <a:t> Chinese. </a:t>
            </a:r>
            <a:endParaRPr lang="en-US" altLang="zh-CN" sz="2800">
              <a:solidFill>
                <a:schemeClr val="tx1"/>
              </a:solidFill>
            </a:endParaRPr>
          </a:p>
          <a:p>
            <a:r>
              <a:rPr lang="en-US" altLang="zh-CN" sz="2800">
                <a:solidFill>
                  <a:schemeClr val="tx1"/>
                </a:solidFill>
              </a:rPr>
              <a:t>In spoken Chinese </a:t>
            </a:r>
            <a:r>
              <a:rPr lang="zh-CN" altLang="en-US" sz="2800">
                <a:solidFill>
                  <a:schemeClr val="tx1"/>
                </a:solidFill>
              </a:rPr>
              <a:t>礼拜</a:t>
            </a:r>
            <a:r>
              <a:rPr lang="en-US" altLang="zh-CN" sz="2800">
                <a:solidFill>
                  <a:schemeClr val="tx1"/>
                </a:solidFill>
              </a:rPr>
              <a:t>(lǐ bài )</a:t>
            </a:r>
            <a:r>
              <a:rPr lang="zh-CN" altLang="en-US" sz="2800">
                <a:solidFill>
                  <a:schemeClr val="tx1"/>
                </a:solidFill>
              </a:rPr>
              <a:t> </a:t>
            </a:r>
            <a:r>
              <a:rPr lang="en-US" altLang="zh-CN" sz="2800">
                <a:solidFill>
                  <a:schemeClr val="tx1"/>
                </a:solidFill>
              </a:rPr>
              <a:t>is </a:t>
            </a:r>
            <a:r>
              <a:rPr lang="en-US" altLang="zh-CN" sz="2800">
                <a:solidFill>
                  <a:srgbClr val="FF0000"/>
                </a:solidFill>
              </a:rPr>
              <a:t>more colloquial</a:t>
            </a:r>
            <a:r>
              <a:rPr lang="en-US" altLang="zh-CN" sz="2800">
                <a:solidFill>
                  <a:schemeClr val="tx1"/>
                </a:solidFill>
              </a:rPr>
              <a:t> than </a:t>
            </a:r>
            <a:r>
              <a:rPr lang="zh-CN" altLang="en-US" sz="2800">
                <a:solidFill>
                  <a:schemeClr val="tx1"/>
                </a:solidFill>
              </a:rPr>
              <a:t>星期</a:t>
            </a:r>
            <a:r>
              <a:rPr lang="en-US" altLang="zh-CN" sz="2800">
                <a:solidFill>
                  <a:schemeClr val="tx1"/>
                </a:solidFill>
              </a:rPr>
              <a:t>(xīng qī )</a:t>
            </a:r>
            <a:endParaRPr lang="en-US" altLang="zh-CN" sz="2800">
              <a:solidFill>
                <a:schemeClr val="tx1"/>
              </a:solidFill>
            </a:endParaRPr>
          </a:p>
          <a:p>
            <a:r>
              <a:rPr lang="zh-CN" altLang="en-US" sz="2800">
                <a:solidFill>
                  <a:schemeClr val="tx1"/>
                </a:solidFill>
              </a:rPr>
              <a:t>周 </a:t>
            </a:r>
            <a:r>
              <a:rPr lang="en-US" altLang="zh-CN" sz="2800">
                <a:solidFill>
                  <a:schemeClr val="tx1"/>
                </a:solidFill>
              </a:rPr>
              <a:t>(zhōu )is used in </a:t>
            </a:r>
            <a:r>
              <a:rPr lang="en-US" altLang="zh-CN" sz="2800">
                <a:solidFill>
                  <a:srgbClr val="FF0000"/>
                </a:solidFill>
              </a:rPr>
              <a:t>written</a:t>
            </a:r>
            <a:r>
              <a:rPr lang="en-US" altLang="zh-CN" sz="2800">
                <a:solidFill>
                  <a:schemeClr val="tx1"/>
                </a:solidFill>
              </a:rPr>
              <a:t> Chinese.</a:t>
            </a:r>
            <a:endParaRPr lang="en-US" altLang="zh-CN" sz="2800">
              <a:solidFill>
                <a:schemeClr val="tx1"/>
              </a:solidFill>
            </a:endParaRPr>
          </a:p>
          <a:p>
            <a:r>
              <a:rPr lang="zh-CN" altLang="en-US" sz="2800">
                <a:solidFill>
                  <a:schemeClr val="tx1"/>
                </a:solidFill>
              </a:rPr>
              <a:t>周末</a:t>
            </a:r>
            <a:r>
              <a:rPr lang="en-US" altLang="zh-CN" sz="2800">
                <a:solidFill>
                  <a:schemeClr val="tx1"/>
                </a:solidFill>
              </a:rPr>
              <a:t>(zhōu mò):weekend,In China </a:t>
            </a:r>
            <a:r>
              <a:rPr lang="zh-CN" altLang="en-US" sz="2800">
                <a:solidFill>
                  <a:schemeClr val="tx1"/>
                </a:solidFill>
              </a:rPr>
              <a:t>周末</a:t>
            </a:r>
            <a:r>
              <a:rPr lang="en-US" altLang="zh-CN" sz="2800">
                <a:solidFill>
                  <a:schemeClr val="tx1"/>
                </a:solidFill>
              </a:rPr>
              <a:t>=</a:t>
            </a:r>
            <a:r>
              <a:rPr lang="zh-CN" altLang="en-US" sz="2800">
                <a:solidFill>
                  <a:schemeClr val="tx1"/>
                </a:solidFill>
              </a:rPr>
              <a:t>周六</a:t>
            </a:r>
            <a:r>
              <a:rPr lang="en-US" altLang="zh-CN" sz="2800">
                <a:solidFill>
                  <a:schemeClr val="tx1"/>
                </a:solidFill>
              </a:rPr>
              <a:t>(zhōu liù)+</a:t>
            </a:r>
            <a:r>
              <a:rPr lang="zh-CN" altLang="en-US" sz="2800">
                <a:solidFill>
                  <a:schemeClr val="tx1"/>
                </a:solidFill>
              </a:rPr>
              <a:t>周日</a:t>
            </a:r>
            <a:r>
              <a:rPr lang="en-US" altLang="zh-CN" sz="2800">
                <a:solidFill>
                  <a:schemeClr val="tx1"/>
                </a:solidFill>
              </a:rPr>
              <a:t>(zhōu rì)</a:t>
            </a:r>
            <a:endParaRPr lang="en-US" altLang="zh-CN" sz="280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3270" y="3634105"/>
            <a:ext cx="103543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/>
              <a:t>A:</a:t>
            </a:r>
            <a:r>
              <a:rPr lang="zh-CN" altLang="en-US" sz="3600"/>
              <a:t>今天是星期几</a:t>
            </a:r>
            <a:r>
              <a:rPr lang="en-US" altLang="zh-CN" sz="3600"/>
              <a:t>/</a:t>
            </a:r>
            <a:r>
              <a:rPr lang="zh-CN" altLang="en-US" sz="3600"/>
              <a:t>礼拜几</a:t>
            </a:r>
            <a:r>
              <a:rPr lang="en-US" altLang="zh-CN" sz="3600"/>
              <a:t>/</a:t>
            </a:r>
            <a:r>
              <a:rPr lang="zh-CN" altLang="en-US" sz="3600"/>
              <a:t>周几？</a:t>
            </a:r>
            <a:r>
              <a:rPr lang="en-US" altLang="zh-CN" sz="2800"/>
              <a:t>(What day is today?)</a:t>
            </a:r>
            <a:endParaRPr lang="zh-CN" altLang="en-US" sz="3600"/>
          </a:p>
          <a:p>
            <a:r>
              <a:rPr lang="zh-CN" altLang="en-US" sz="3600"/>
              <a:t>  </a:t>
            </a:r>
            <a:r>
              <a:rPr lang="zh-CN" altLang="en-US" sz="2800"/>
              <a:t> jīn tiān shì xīng qī jǐ /lǐ bài jǐ /zhōu jǐ ？</a:t>
            </a:r>
            <a:endParaRPr lang="zh-CN" altLang="en-US" sz="3600"/>
          </a:p>
          <a:p>
            <a:r>
              <a:rPr lang="en-US" altLang="zh-CN" sz="3600"/>
              <a:t>B:</a:t>
            </a:r>
            <a:r>
              <a:rPr lang="zh-CN" altLang="en-US" sz="3600"/>
              <a:t>今天是星期一</a:t>
            </a:r>
            <a:r>
              <a:rPr lang="en-US" altLang="zh-CN" sz="3600"/>
              <a:t>/</a:t>
            </a:r>
            <a:r>
              <a:rPr lang="zh-CN" altLang="en-US" sz="3600"/>
              <a:t>礼拜一</a:t>
            </a:r>
            <a:r>
              <a:rPr lang="en-US" altLang="zh-CN" sz="3600"/>
              <a:t>/</a:t>
            </a:r>
            <a:r>
              <a:rPr lang="zh-CN" altLang="en-US" sz="3600"/>
              <a:t>周一。</a:t>
            </a:r>
            <a:r>
              <a:rPr lang="en-US" altLang="zh-CN" sz="2800"/>
              <a:t>(Today is Monday.)</a:t>
            </a:r>
            <a:endParaRPr lang="zh-CN" altLang="en-US" sz="2800"/>
          </a:p>
          <a:p>
            <a:r>
              <a:rPr lang="en-US" altLang="zh-CN" sz="3600"/>
              <a:t>  </a:t>
            </a:r>
            <a:r>
              <a:rPr lang="en-US" altLang="zh-CN" sz="2800"/>
              <a:t> jīn tiān shì xīng qī yī /lǐ bài yī /zhōu yī </a:t>
            </a:r>
            <a:endParaRPr lang="en-US" altLang="zh-CN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ABLE_BEAUTIFY" val="smartTable{283ce9a7-f574-4ca2-9f9b-0db01a78ae38}"/>
</p:tagLst>
</file>

<file path=ppt/tags/tag2.xml><?xml version="1.0" encoding="utf-8"?>
<p:tagLst xmlns:p="http://schemas.openxmlformats.org/presentationml/2006/main">
  <p:tag name="KSO_WM_UNIT_TABLE_BEAUTIFY" val="smartTable{9af03ba6-74d6-400c-9944-84b2310ba0ed}"/>
</p:tagLst>
</file>

<file path=ppt/tags/tag3.xml><?xml version="1.0" encoding="utf-8"?>
<p:tagLst xmlns:p="http://schemas.openxmlformats.org/presentationml/2006/main">
  <p:tag name="KSO_WM_UNIT_TABLE_BEAUTIFY" val="smartTable{e2bfa545-0cb9-408f-8e51-2419a1ee4808}"/>
</p:tagLst>
</file>

<file path=ppt/tags/tag4.xml><?xml version="1.0" encoding="utf-8"?>
<p:tagLst xmlns:p="http://schemas.openxmlformats.org/presentationml/2006/main">
  <p:tag name="KSO_WM_UNIT_TABLE_BEAUTIFY" val="smartTable{d049fbb3-bc92-4ec1-b626-33d9cc72d52e}"/>
</p:tagLst>
</file>

<file path=ppt/tags/tag5.xml><?xml version="1.0" encoding="utf-8"?>
<p:tagLst xmlns:p="http://schemas.openxmlformats.org/presentationml/2006/main">
  <p:tag name="KSO_WM_UNIT_TABLE_BEAUTIFY" val="smartTable{93a57948-40fe-4425-b214-7b12c9982f83}"/>
</p:tagLst>
</file>

<file path=ppt/tags/tag6.xml><?xml version="1.0" encoding="utf-8"?>
<p:tagLst xmlns:p="http://schemas.openxmlformats.org/presentationml/2006/main">
  <p:tag name="KSO_WM_UNIT_TABLE_BEAUTIFY" val="smartTable{3f329e76-0120-4218-bc6b-ce594a7ea620}"/>
</p:tagLst>
</file>

<file path=ppt/tags/tag7.xml><?xml version="1.0" encoding="utf-8"?>
<p:tagLst xmlns:p="http://schemas.openxmlformats.org/presentationml/2006/main">
  <p:tag name="KSO_WM_UNIT_TABLE_BEAUTIFY" val="smartTable{8d372911-6e9d-49c3-9c82-ba3c00362c2a}"/>
</p:tagLst>
</file>

<file path=ppt/theme/theme1.xml><?xml version="1.0" encoding="utf-8"?>
<a:theme xmlns:a="http://schemas.openxmlformats.org/drawingml/2006/main" name="Office 主题​​">
  <a:themeElements>
    <a:clrScheme name="自定义 2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3D03E"/>
      </a:accent1>
      <a:accent2>
        <a:srgbClr val="438CCB"/>
      </a:accent2>
      <a:accent3>
        <a:srgbClr val="F3D03E"/>
      </a:accent3>
      <a:accent4>
        <a:srgbClr val="438CCB"/>
      </a:accent4>
      <a:accent5>
        <a:srgbClr val="F3D03E"/>
      </a:accent5>
      <a:accent6>
        <a:srgbClr val="438CC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8071</Words>
  <Application>WPS 演示</Application>
  <PresentationFormat>宽屏</PresentationFormat>
  <Paragraphs>909</Paragraphs>
  <Slides>62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73" baseType="lpstr">
      <vt:lpstr>Arial</vt:lpstr>
      <vt:lpstr>宋体</vt:lpstr>
      <vt:lpstr>Wingdings</vt:lpstr>
      <vt:lpstr>华文琥珀</vt:lpstr>
      <vt:lpstr>迷你简汉真广标</vt:lpstr>
      <vt:lpstr>幼圆</vt:lpstr>
      <vt:lpstr>等线 Light</vt:lpstr>
      <vt:lpstr>等线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花开盛雪</cp:lastModifiedBy>
  <cp:revision>54</cp:revision>
  <dcterms:created xsi:type="dcterms:W3CDTF">2018-05-29T03:55:00Z</dcterms:created>
  <dcterms:modified xsi:type="dcterms:W3CDTF">2019-10-07T12:06:37Z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2052-11.1.0.9098</vt:lpwstr>
  </property>
</Properties>
</file>