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9"/>
  </p:handoutMasterIdLst>
  <p:sldIdLst>
    <p:sldId id="256" r:id="rId3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29" r:id="rId15"/>
    <p:sldId id="35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2" r:id="rId25"/>
    <p:sldId id="343" r:id="rId26"/>
    <p:sldId id="339" r:id="rId27"/>
    <p:sldId id="340" r:id="rId28"/>
    <p:sldId id="341" r:id="rId29"/>
    <p:sldId id="344" r:id="rId30"/>
    <p:sldId id="345" r:id="rId31"/>
    <p:sldId id="346" r:id="rId32"/>
    <p:sldId id="347" r:id="rId33"/>
    <p:sldId id="348" r:id="rId34"/>
    <p:sldId id="349" r:id="rId35"/>
    <p:sldId id="351" r:id="rId36"/>
    <p:sldId id="352" r:id="rId37"/>
    <p:sldId id="353" r:id="rId38"/>
    <p:sldId id="355" r:id="rId39"/>
    <p:sldId id="356" r:id="rId40"/>
    <p:sldId id="357" r:id="rId41"/>
    <p:sldId id="360" r:id="rId42"/>
    <p:sldId id="363" r:id="rId43"/>
    <p:sldId id="366" r:id="rId44"/>
    <p:sldId id="361" r:id="rId45"/>
    <p:sldId id="362" r:id="rId46"/>
    <p:sldId id="364" r:id="rId47"/>
    <p:sldId id="365" r:id="rId48"/>
    <p:sldId id="414" r:id="rId49"/>
    <p:sldId id="419" r:id="rId50"/>
    <p:sldId id="420" r:id="rId51"/>
    <p:sldId id="415" r:id="rId52"/>
    <p:sldId id="416" r:id="rId53"/>
    <p:sldId id="417" r:id="rId54"/>
    <p:sldId id="418" r:id="rId55"/>
    <p:sldId id="280" r:id="rId56"/>
    <p:sldId id="421" r:id="rId57"/>
    <p:sldId id="422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56E"/>
    <a:srgbClr val="664C24"/>
    <a:srgbClr val="CE5F15"/>
    <a:srgbClr val="F1922A"/>
    <a:srgbClr val="DA6817"/>
    <a:srgbClr val="794F2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57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image" Target="../media/image25.png"/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image" Target="../media/image36.png"/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4" Type="http://schemas.openxmlformats.org/officeDocument/2006/relationships/image" Target="../media/image36.png"/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98365" y="2181225"/>
            <a:ext cx="5699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>
                <a:solidFill>
                  <a:srgbClr val="F1922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Visiting Friends</a:t>
            </a:r>
            <a:endParaRPr lang="en-US" altLang="zh-CN" sz="4800">
              <a:solidFill>
                <a:srgbClr val="F1922A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3645" y="2723515"/>
            <a:ext cx="2825115" cy="141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6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ExtraLight" panose="020B0200000000000000" charset="-122"/>
                <a:ea typeface="思源黑体 CN ExtraLight" panose="020B0200000000000000" charset="-122"/>
                <a:sym typeface="+mn-ea"/>
              </a:rPr>
              <a:t>看朋友</a:t>
            </a:r>
            <a:endParaRPr lang="zh-CN" altLang="en-US" sz="6600">
              <a:solidFill>
                <a:schemeClr val="tx1">
                  <a:lumMod val="50000"/>
                  <a:lumOff val="50000"/>
                </a:schemeClr>
              </a:solidFill>
              <a:latin typeface="思源黑体 CN ExtraLight" panose="020B0200000000000000" charset="-122"/>
              <a:ea typeface="思源黑体 CN ExtraLight" panose="020B0200000000000000" charset="-122"/>
              <a:sym typeface="+mn-ea"/>
            </a:endParaRPr>
          </a:p>
        </p:txBody>
      </p:sp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65" y="3888740"/>
            <a:ext cx="3519170" cy="3519170"/>
          </a:xfrm>
          <a:prstGeom prst="rect">
            <a:avLst/>
          </a:prstGeom>
        </p:spPr>
      </p:pic>
      <p:pic>
        <p:nvPicPr>
          <p:cNvPr id="6" name="图片 5" descr="摄图网_401141579"/>
          <p:cNvPicPr>
            <a:picLocks noChangeAspect="1"/>
          </p:cNvPicPr>
          <p:nvPr/>
        </p:nvPicPr>
        <p:blipFill>
          <a:blip r:embed="rId3"/>
          <a:srcRect l="13509" t="18177" r="9409" b="9367"/>
          <a:stretch>
            <a:fillRect/>
          </a:stretch>
        </p:blipFill>
        <p:spPr>
          <a:xfrm rot="21300000">
            <a:off x="38735" y="-623570"/>
            <a:ext cx="5027295" cy="472567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1933" b="23477"/>
          <a:stretch>
            <a:fillRect/>
          </a:stretch>
        </p:blipFill>
        <p:spPr>
          <a:xfrm rot="18180000">
            <a:off x="69850" y="189865"/>
            <a:ext cx="5168900" cy="4491355"/>
          </a:xfrm>
          <a:prstGeom prst="rect">
            <a:avLst/>
          </a:prstGeom>
        </p:spPr>
      </p:pic>
      <p:pic>
        <p:nvPicPr>
          <p:cNvPr id="14" name="图片 13" descr="摄图网_401557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000">
            <a:off x="9786620" y="3043555"/>
            <a:ext cx="2663825" cy="26638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10325" y="4135120"/>
            <a:ext cx="3157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kàn péng y</a:t>
            </a:r>
            <a:r>
              <a:rPr lang="en-US" altLang="zh-CN" sz="3200"/>
              <a:t>o</a:t>
            </a:r>
            <a:r>
              <a:rPr lang="zh-CN" altLang="en-US" sz="3200"/>
              <a:t>u 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6706870" y="4970145"/>
            <a:ext cx="2018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LI XIN YU</a:t>
            </a:r>
            <a:endParaRPr lang="en-US" altLang="zh-CN" sz="240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977265" y="1053465"/>
            <a:ext cx="96227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兔子跑的快。</a:t>
            </a:r>
            <a:endParaRPr lang="zh-CN" altLang="en-US" sz="3600"/>
          </a:p>
          <a:p>
            <a:r>
              <a:rPr lang="zh-CN" altLang="en-US" sz="3600"/>
              <a:t>tù zǐ pǎo de kuài </a:t>
            </a:r>
            <a:endParaRPr lang="zh-CN" altLang="en-US" sz="3600"/>
          </a:p>
          <a:p>
            <a:r>
              <a:rPr lang="zh-CN" altLang="en-US" sz="3600"/>
              <a:t>Rabbit runs fast</a:t>
            </a:r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464"/>
          <a:stretch>
            <a:fillRect/>
          </a:stretch>
        </p:blipFill>
        <p:spPr>
          <a:xfrm>
            <a:off x="1107440" y="3056255"/>
            <a:ext cx="2358390" cy="3049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44030" y="1065530"/>
            <a:ext cx="4860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乌龟跑的慢。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wū guī pǎo de màn</a:t>
            </a:r>
            <a:endParaRPr lang="zh-CN" altLang="en-US" sz="3600">
              <a:sym typeface="+mn-ea"/>
            </a:endParaRPr>
          </a:p>
          <a:p>
            <a:r>
              <a:rPr lang="zh-CN" altLang="en-US" sz="3600">
                <a:sym typeface="+mn-ea"/>
              </a:rPr>
              <a:t>Tort</a:t>
            </a:r>
            <a:r>
              <a:rPr lang="en-US" altLang="zh-CN" sz="3600">
                <a:sym typeface="+mn-ea"/>
              </a:rPr>
              <a:t>le</a:t>
            </a:r>
            <a:r>
              <a:rPr lang="zh-CN" altLang="en-US" sz="3600">
                <a:sym typeface="+mn-ea"/>
              </a:rPr>
              <a:t> runs slowly</a:t>
            </a:r>
            <a:r>
              <a:rPr lang="zh-CN" altLang="en-US" sz="3600">
                <a:sym typeface="+mn-ea"/>
              </a:rPr>
              <a:t> </a:t>
            </a:r>
            <a:endParaRPr lang="zh-CN" altLang="en-US" sz="3600"/>
          </a:p>
          <a:p>
            <a:endParaRPr lang="zh-CN" altLang="en-US" sz="3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30" y="3108960"/>
            <a:ext cx="4077335" cy="2943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540000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介绍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36160" y="1838960"/>
            <a:ext cx="2814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jiè   shào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953000" y="4269740"/>
            <a:ext cx="2774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introduce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540000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一下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36160" y="1838960"/>
            <a:ext cx="2814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yí     xià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953000" y="4269740"/>
            <a:ext cx="2774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once</a:t>
            </a:r>
            <a:r>
              <a:rPr lang="zh-CN" altLang="en-US" sz="3600"/>
              <a:t>；</a:t>
            </a:r>
            <a:r>
              <a:rPr lang="en-US" altLang="zh-CN" sz="3600"/>
              <a:t>a bit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364105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点</a:t>
            </a:r>
            <a:r>
              <a:rPr lang="en-US" altLang="zh-CN" sz="9600"/>
              <a:t>(</a:t>
            </a:r>
            <a:r>
              <a:rPr lang="zh-CN" altLang="en-US" sz="9600"/>
              <a:t>儿</a:t>
            </a:r>
            <a:r>
              <a:rPr lang="en-US" altLang="zh-CN" sz="9600"/>
              <a:t>)</a:t>
            </a:r>
            <a:endParaRPr lang="en-US" altLang="zh-CN" sz="9600"/>
          </a:p>
        </p:txBody>
      </p:sp>
      <p:sp>
        <p:nvSpPr>
          <p:cNvPr id="5" name="文本框 4"/>
          <p:cNvSpPr txBox="1"/>
          <p:nvPr/>
        </p:nvSpPr>
        <p:spPr>
          <a:xfrm>
            <a:off x="4782185" y="1698625"/>
            <a:ext cx="3246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 diǎn(r)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671695" y="4047490"/>
            <a:ext cx="4023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 little, a bit; some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7550" y="1770380"/>
            <a:ext cx="107562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Following a verb, both 一下</a:t>
            </a:r>
            <a:r>
              <a:rPr lang="en-US" altLang="zh-CN" sz="3600">
                <a:sym typeface="+mn-ea"/>
              </a:rPr>
              <a:t>(yí xià)</a:t>
            </a:r>
            <a:r>
              <a:rPr lang="zh-CN" altLang="en-US" sz="3600"/>
              <a:t> and </a:t>
            </a:r>
            <a:r>
              <a:rPr lang="en-US" altLang="zh-CN" sz="3600">
                <a:sym typeface="+mn-ea"/>
              </a:rPr>
              <a:t>(</a:t>
            </a:r>
            <a:r>
              <a:rPr lang="zh-CN" altLang="en-US" sz="3600">
                <a:sym typeface="+mn-ea"/>
              </a:rPr>
              <a:t>一</a:t>
            </a:r>
            <a:r>
              <a:rPr lang="en-US" altLang="zh-CN" sz="3600">
                <a:sym typeface="+mn-ea"/>
              </a:rPr>
              <a:t>)</a:t>
            </a:r>
            <a:r>
              <a:rPr lang="zh-CN" altLang="en-US" sz="3600">
                <a:sym typeface="+mn-ea"/>
              </a:rPr>
              <a:t>点儿</a:t>
            </a:r>
            <a:r>
              <a:rPr lang="en-US" altLang="zh-CN" sz="3600">
                <a:sym typeface="+mn-ea"/>
              </a:rPr>
              <a:t>(yì diǎnr)</a:t>
            </a:r>
            <a:r>
              <a:rPr lang="zh-CN" altLang="en-US" sz="3600"/>
              <a:t> can </a:t>
            </a:r>
            <a:r>
              <a:rPr lang="zh-CN" altLang="en-US" sz="3600">
                <a:solidFill>
                  <a:srgbClr val="FF0000"/>
                </a:solidFill>
              </a:rPr>
              <a:t>soften the tone </a:t>
            </a:r>
            <a:r>
              <a:rPr lang="zh-CN" altLang="en-US" sz="3600"/>
              <a:t>in a question or an imperative sentence, therefore making it </a:t>
            </a:r>
            <a:r>
              <a:rPr lang="zh-CN" altLang="en-US" sz="3600">
                <a:solidFill>
                  <a:srgbClr val="FF0000"/>
                </a:solidFill>
              </a:rPr>
              <a:t>more polite</a:t>
            </a:r>
            <a:r>
              <a:rPr lang="zh-CN" altLang="en-US" sz="3600"/>
              <a:t>. When used in this way,  </a:t>
            </a:r>
            <a:r>
              <a:rPr lang="zh-C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一下</a:t>
            </a:r>
            <a:r>
              <a:rPr lang="en-US" altLang="zh-CN" sz="3600">
                <a:sym typeface="+mn-ea"/>
              </a:rPr>
              <a:t>(yí xià) </a:t>
            </a:r>
            <a:r>
              <a:rPr lang="zh-CN" altLang="en-US" sz="3600"/>
              <a:t>modifies the </a:t>
            </a:r>
            <a:r>
              <a:rPr lang="zh-C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verb</a:t>
            </a:r>
            <a:r>
              <a:rPr lang="zh-CN" altLang="en-US" sz="3600"/>
              <a:t>, while </a:t>
            </a:r>
            <a:r>
              <a:rPr lang="en-US" altLang="zh-CN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(</a:t>
            </a:r>
            <a:r>
              <a:rPr lang="zh-CN" altLang="en-US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一</a:t>
            </a:r>
            <a:r>
              <a:rPr lang="en-US" altLang="zh-CN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)</a:t>
            </a:r>
            <a:r>
              <a:rPr lang="zh-CN" altLang="en-US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点儿</a:t>
            </a:r>
            <a:r>
              <a:rPr lang="en-US" altLang="zh-CN" sz="3600">
                <a:sym typeface="+mn-ea"/>
              </a:rPr>
              <a:t>(yì diǎnr)</a:t>
            </a:r>
            <a:r>
              <a:rPr lang="zh-CN" altLang="en-US" sz="3600"/>
              <a:t> modifies the </a:t>
            </a:r>
            <a:r>
              <a:rPr lang="zh-CN" altLang="en-US" sz="3600">
                <a:solidFill>
                  <a:srgbClr val="00B050"/>
                </a:solidFill>
              </a:rPr>
              <a:t>object.</a:t>
            </a:r>
            <a:endParaRPr lang="zh-CN" altLang="en-US" sz="3600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75" y="565785"/>
            <a:ext cx="1175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一下</a:t>
            </a:r>
            <a:r>
              <a:rPr lang="en-US" altLang="zh-CN" sz="3200"/>
              <a:t>(yí xià) and(</a:t>
            </a:r>
            <a:r>
              <a:rPr lang="zh-CN" altLang="en-US" sz="3200"/>
              <a:t>一</a:t>
            </a:r>
            <a:r>
              <a:rPr lang="en-US" altLang="zh-CN" sz="3200"/>
              <a:t>)</a:t>
            </a:r>
            <a:r>
              <a:rPr lang="zh-CN" altLang="en-US" sz="3200"/>
              <a:t>点儿</a:t>
            </a:r>
            <a:r>
              <a:rPr lang="en-US" altLang="zh-CN" sz="3200"/>
              <a:t>(yì diǎnr) Moderating the Tone of Voice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699770" y="4033520"/>
            <a:ext cx="2459355" cy="2161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5935" y="1224280"/>
            <a:ext cx="8969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你看一下，这是谁的照片？</a:t>
            </a:r>
            <a:endParaRPr lang="en-US" altLang="zh-CN" sz="3600"/>
          </a:p>
          <a:p>
            <a:r>
              <a:rPr lang="zh-CN" altLang="en-US" sz="3600"/>
              <a:t>    nǐ kàn </a:t>
            </a:r>
            <a:r>
              <a:rPr lang="en-US" altLang="zh-CN" sz="3600">
                <a:sym typeface="+mn-ea"/>
              </a:rPr>
              <a:t>yí</a:t>
            </a:r>
            <a:r>
              <a:rPr lang="zh-CN" altLang="en-US" sz="3600"/>
              <a:t> xià</a:t>
            </a:r>
            <a:r>
              <a:rPr lang="en-US" altLang="zh-CN" sz="3600"/>
              <a:t>,</a:t>
            </a:r>
            <a:r>
              <a:rPr lang="zh-CN" altLang="en-US" sz="3600"/>
              <a:t>zhè shì sh</a:t>
            </a:r>
            <a:r>
              <a:rPr lang="zh-CN" altLang="en-US" sz="3600">
                <a:sym typeface="+mn-ea"/>
              </a:rPr>
              <a:t>éi</a:t>
            </a:r>
            <a:r>
              <a:rPr lang="zh-CN" altLang="en-US" sz="3600"/>
              <a:t> de zhào piàn</a:t>
            </a:r>
            <a:r>
              <a:rPr lang="en-US" altLang="zh-CN" sz="3600"/>
              <a:t>?</a:t>
            </a:r>
            <a:r>
              <a:rPr lang="zh-CN" altLang="en-US" sz="3600"/>
              <a:t>   </a:t>
            </a:r>
            <a:endParaRPr lang="zh-CN" altLang="en-US" sz="3600"/>
          </a:p>
          <a:p>
            <a:r>
              <a:rPr lang="zh-CN" altLang="en-US" sz="3600"/>
              <a:t>    </a:t>
            </a:r>
            <a:r>
              <a:rPr lang="en-US" altLang="zh-CN" sz="3600"/>
              <a:t>Take a look. Whose photo is this?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这是高文中的照片。</a:t>
            </a:r>
            <a:endParaRPr lang="zh-CN" altLang="en-US" sz="3600"/>
          </a:p>
          <a:p>
            <a:r>
              <a:rPr lang="zh-CN" altLang="en-US" sz="3600"/>
              <a:t>    zhè shì gāo wén zhōng de zhào piàn 。</a:t>
            </a:r>
            <a:endParaRPr lang="zh-CN" altLang="en-US" sz="3600"/>
          </a:p>
          <a:p>
            <a:r>
              <a:rPr lang="zh-CN" altLang="en-US" sz="3600"/>
              <a:t>   This is a photo of Gao Wenzhong.</a:t>
            </a:r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pic>
        <p:nvPicPr>
          <p:cNvPr id="6" name="图片 5" descr="摄图网_400174846"/>
          <p:cNvPicPr>
            <a:picLocks noChangeAspect="1"/>
          </p:cNvPicPr>
          <p:nvPr/>
        </p:nvPicPr>
        <p:blipFill>
          <a:blip r:embed="rId3"/>
          <a:srcRect l="7899" t="10399" r="5625" b="9080"/>
          <a:stretch>
            <a:fillRect/>
          </a:stretch>
        </p:blipFill>
        <p:spPr>
          <a:xfrm>
            <a:off x="6384925" y="1620520"/>
            <a:ext cx="4690110" cy="436753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2918" b="23477"/>
          <a:stretch>
            <a:fillRect/>
          </a:stretch>
        </p:blipFill>
        <p:spPr>
          <a:xfrm rot="18180000">
            <a:off x="6847205" y="144653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440" y="1440815"/>
            <a:ext cx="6292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你想吃点儿什么？</a:t>
            </a:r>
            <a:endParaRPr lang="zh-CN" altLang="en-US" sz="3200"/>
          </a:p>
          <a:p>
            <a:r>
              <a:rPr lang="zh-CN" altLang="en-US" sz="3200"/>
              <a:t>    nǐ xiǎng chī diǎnr shén me ？</a:t>
            </a:r>
            <a:endParaRPr lang="zh-CN" altLang="en-US" sz="3200"/>
          </a:p>
          <a:p>
            <a:r>
              <a:rPr lang="zh-CN" altLang="en-US" sz="3200"/>
              <a:t>    </a:t>
            </a:r>
            <a:r>
              <a:rPr lang="en-US" altLang="zh-CN" sz="3200"/>
              <a:t>What would you like to eat?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B:</a:t>
            </a:r>
            <a:r>
              <a:rPr lang="zh-CN" altLang="en-US" sz="3200"/>
              <a:t>我想吃饼干。</a:t>
            </a:r>
            <a:endParaRPr lang="zh-CN" altLang="en-US" sz="3200"/>
          </a:p>
          <a:p>
            <a:r>
              <a:rPr lang="zh-CN" altLang="en-US" sz="3200"/>
              <a:t>   wǒ xiǎng chī bǐng gān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I want to eat cookies.</a:t>
            </a:r>
            <a:endParaRPr lang="en-US" altLang="zh-CN" sz="3200"/>
          </a:p>
          <a:p>
            <a:r>
              <a:rPr lang="zh-CN" altLang="en-US" sz="3200"/>
              <a:t>   </a:t>
            </a:r>
            <a:endParaRPr lang="zh-CN" altLang="en-US" sz="3200"/>
          </a:p>
          <a:p>
            <a:r>
              <a:rPr lang="zh-CN" altLang="en-US" sz="3200"/>
              <a:t>   </a:t>
            </a:r>
            <a:endParaRPr lang="zh-CN" altLang="en-US" sz="3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3139440"/>
            <a:ext cx="3721735" cy="3723005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762000" y="3033395"/>
            <a:ext cx="3982720" cy="35001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6060" y="2465705"/>
            <a:ext cx="59537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你进来一下。</a:t>
            </a:r>
            <a:endParaRPr lang="zh-CN" altLang="en-US" sz="3600"/>
          </a:p>
          <a:p>
            <a:r>
              <a:rPr lang="zh-CN" altLang="en-US" sz="3600"/>
              <a:t>nǐ jìn l</a:t>
            </a:r>
            <a:r>
              <a:rPr lang="en-US" altLang="zh-CN" sz="3600"/>
              <a:t>a</a:t>
            </a:r>
            <a:r>
              <a:rPr lang="zh-CN" altLang="en-US" sz="3600"/>
              <a:t>i yí xià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Come in for a minute.</a:t>
            </a:r>
            <a:r>
              <a:rPr lang="zh-CN" altLang="en-US" sz="3600"/>
              <a:t> </a:t>
            </a:r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pic>
        <p:nvPicPr>
          <p:cNvPr id="6" name="图片 5" descr="摄图网_400174846"/>
          <p:cNvPicPr>
            <a:picLocks noChangeAspect="1"/>
          </p:cNvPicPr>
          <p:nvPr/>
        </p:nvPicPr>
        <p:blipFill>
          <a:blip r:embed="rId3"/>
          <a:srcRect l="7899" t="10399" r="5625" b="9080"/>
          <a:stretch>
            <a:fillRect/>
          </a:stretch>
        </p:blipFill>
        <p:spPr>
          <a:xfrm>
            <a:off x="6384925" y="1620520"/>
            <a:ext cx="4690110" cy="436753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2918" b="23477"/>
          <a:stretch>
            <a:fillRect/>
          </a:stretch>
        </p:blipFill>
        <p:spPr>
          <a:xfrm rot="18180000">
            <a:off x="6847205" y="144653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46250" y="2536190"/>
            <a:ext cx="48914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你喝一点儿茶吧。</a:t>
            </a:r>
            <a:endParaRPr lang="zh-CN" altLang="en-US" sz="3200"/>
          </a:p>
          <a:p>
            <a:r>
              <a:rPr lang="zh-CN" altLang="en-US" sz="3200"/>
              <a:t>nǐ hē </a:t>
            </a:r>
            <a:r>
              <a:rPr lang="en-US" altLang="zh-CN" sz="3200">
                <a:sym typeface="+mn-ea"/>
              </a:rPr>
              <a:t>yì</a:t>
            </a:r>
            <a:r>
              <a:rPr lang="zh-CN" altLang="en-US" sz="3200"/>
              <a:t> diǎnr chá ba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Have a little tea.</a:t>
            </a:r>
            <a:r>
              <a:rPr lang="zh-CN" altLang="en-US" sz="3200"/>
              <a:t>   </a:t>
            </a:r>
            <a:endParaRPr lang="zh-CN" altLang="en-US" sz="3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364105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高兴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772660" y="1513840"/>
            <a:ext cx="2814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gāo xìng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472940" y="3866515"/>
            <a:ext cx="4406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happy</a:t>
            </a:r>
            <a:r>
              <a:rPr lang="zh-CN" altLang="en-US" sz="3600"/>
              <a:t>，</a:t>
            </a:r>
            <a:r>
              <a:rPr lang="en-US" altLang="zh-CN" sz="3600"/>
              <a:t>pleased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838960"/>
            <a:ext cx="2093595" cy="2093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795" y="3214370"/>
            <a:ext cx="2599690" cy="25996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72940" y="4868545"/>
            <a:ext cx="440753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我今天很高兴。</a:t>
            </a:r>
            <a:endParaRPr lang="zh-CN" altLang="en-US" sz="3600"/>
          </a:p>
          <a:p>
            <a:r>
              <a:rPr lang="zh-CN" altLang="en-US" sz="2800"/>
              <a:t>wǒ jīn tiān hěn gāo xìng </a:t>
            </a:r>
            <a:endParaRPr lang="zh-CN" altLang="en-US" sz="2800"/>
          </a:p>
          <a:p>
            <a:r>
              <a:rPr lang="zh-CN" altLang="en-US" sz="2800"/>
              <a:t>I am very happy today.</a:t>
            </a:r>
            <a:endParaRPr lang="zh-CN" altLang="en-US" sz="28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4135" y="24003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呀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441315" y="1887220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ya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1457325" y="4039235"/>
            <a:ext cx="962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interjectory particle used to soften a question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7672705" y="2282190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漂亮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7413625" y="1513840"/>
            <a:ext cx="2814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piào liang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8323580" y="3850640"/>
            <a:ext cx="1450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pretty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7162165" y="4820285"/>
            <a:ext cx="440753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布拉格很漂亮。</a:t>
            </a:r>
            <a:endParaRPr lang="zh-CN" altLang="en-US" sz="3600"/>
          </a:p>
          <a:p>
            <a:r>
              <a:rPr lang="zh-CN" altLang="en-US" sz="2800"/>
              <a:t>bù lā gé hěn piào li</a:t>
            </a:r>
            <a:r>
              <a:rPr lang="en-US" altLang="zh-CN" sz="2800"/>
              <a:t>a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Prague is very beautiful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5" y="1841500"/>
            <a:ext cx="4772025" cy="3175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4550" y="2275840"/>
            <a:ext cx="103251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</a:rPr>
              <a:t>In Chinese, when an adjective functions as a predicate, it is </a:t>
            </a:r>
            <a:r>
              <a:rPr lang="zh-CN" altLang="en-US" sz="3600">
                <a:solidFill>
                  <a:srgbClr val="FF0000"/>
                </a:solidFill>
              </a:rPr>
              <a:t>not preceded</a:t>
            </a:r>
            <a:r>
              <a:rPr lang="zh-CN" altLang="en-US" sz="3600">
                <a:solidFill>
                  <a:schemeClr val="tx1"/>
                </a:solidFill>
              </a:rPr>
              <a:t> by the verb </a:t>
            </a:r>
            <a:r>
              <a:rPr lang="zh-CN" altLang="en-US" sz="3600">
                <a:solidFill>
                  <a:srgbClr val="FF0000"/>
                </a:solidFill>
              </a:rPr>
              <a:t>是</a:t>
            </a:r>
            <a:r>
              <a:rPr lang="en-US" altLang="zh-CN" sz="3600">
                <a:solidFill>
                  <a:schemeClr val="tx1"/>
                </a:solidFill>
              </a:rPr>
              <a:t>(shì,to be)</a:t>
            </a:r>
            <a:r>
              <a:rPr lang="zh-CN" altLang="en-US" sz="3600">
                <a:solidFill>
                  <a:schemeClr val="tx1"/>
                </a:solidFill>
              </a:rPr>
              <a:t>. It is usually </a:t>
            </a:r>
            <a:r>
              <a:rPr lang="zh-CN" altLang="en-US" sz="3600">
                <a:solidFill>
                  <a:srgbClr val="FF0000"/>
                </a:solidFill>
              </a:rPr>
              <a:t>modified by 很</a:t>
            </a:r>
            <a:r>
              <a:rPr lang="en-US" altLang="zh-CN" sz="3600">
                <a:solidFill>
                  <a:schemeClr val="tx1"/>
                </a:solidFill>
              </a:rPr>
              <a:t>(</a:t>
            </a:r>
            <a:r>
              <a:rPr lang="en-US" altLang="zh-CN" sz="3600">
                <a:solidFill>
                  <a:schemeClr val="tx1"/>
                </a:solidFill>
                <a:sym typeface="+mn-ea"/>
              </a:rPr>
              <a:t>hěn,very</a:t>
            </a:r>
            <a:r>
              <a:rPr lang="en-US" altLang="zh-CN" sz="3600">
                <a:solidFill>
                  <a:schemeClr val="tx1"/>
                </a:solidFill>
              </a:rPr>
              <a:t>)</a:t>
            </a:r>
            <a:r>
              <a:rPr lang="zh-CN" altLang="en-US" sz="3600">
                <a:solidFill>
                  <a:schemeClr val="tx1"/>
                </a:solidFill>
              </a:rPr>
              <a:t>, as seen in (1),(2),(3), and (4), 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很</a:t>
            </a:r>
            <a:r>
              <a:rPr lang="en-US" altLang="zh-CN" sz="4400"/>
              <a:t>(hěn,very)</a:t>
            </a:r>
            <a:endParaRPr lang="en-US" altLang="zh-CN" sz="4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699770" y="4033520"/>
            <a:ext cx="2459355" cy="2161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5935" y="1224280"/>
            <a:ext cx="8969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、我今天很高兴。</a:t>
            </a:r>
            <a:endParaRPr lang="zh-CN" altLang="en-US" sz="3600"/>
          </a:p>
          <a:p>
            <a:r>
              <a:rPr lang="zh-CN" altLang="en-US" sz="3600"/>
              <a:t>      wǒ jīn tiān hěn gāo xìng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zh-CN" altLang="en-US" sz="3600"/>
              <a:t>      </a:t>
            </a:r>
            <a:r>
              <a:rPr lang="en-US" altLang="zh-CN" sz="3600"/>
              <a:t>I`m (very) happy today.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2</a:t>
            </a:r>
            <a:r>
              <a:rPr lang="zh-CN" altLang="en-US" sz="3600"/>
              <a:t>、他妹妹很漂亮。</a:t>
            </a:r>
            <a:endParaRPr lang="zh-CN" altLang="en-US" sz="3600"/>
          </a:p>
          <a:p>
            <a:r>
              <a:rPr lang="zh-CN" altLang="en-US" sz="3600"/>
              <a:t>      tā mèi m</a:t>
            </a:r>
            <a:r>
              <a:rPr lang="en-US" altLang="zh-CN" sz="3600"/>
              <a:t>e</a:t>
            </a:r>
            <a:r>
              <a:rPr lang="zh-CN" altLang="en-US" sz="3600"/>
              <a:t>i hěn piāo liàng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      His younger sister is (very) pretty.</a:t>
            </a:r>
            <a:r>
              <a:rPr lang="zh-CN" altLang="en-US" sz="3600"/>
              <a:t> </a:t>
            </a:r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699770" y="4033520"/>
            <a:ext cx="2459355" cy="2161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5935" y="1224280"/>
            <a:ext cx="8969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3</a:t>
            </a:r>
            <a:r>
              <a:rPr lang="zh-CN" altLang="en-US" sz="3600"/>
              <a:t>、那个电影很好。</a:t>
            </a:r>
            <a:endParaRPr lang="zh-CN" altLang="en-US" sz="3600"/>
          </a:p>
          <a:p>
            <a:r>
              <a:rPr lang="zh-CN" altLang="en-US" sz="3600"/>
              <a:t>      nà g</a:t>
            </a:r>
            <a:r>
              <a:rPr lang="en-US" altLang="zh-CN" sz="3600"/>
              <a:t>e</a:t>
            </a:r>
            <a:r>
              <a:rPr lang="zh-CN" altLang="en-US" sz="3600"/>
              <a:t> diàn yǐng hěn hǎo</a:t>
            </a:r>
            <a:r>
              <a:rPr lang="en-US" altLang="zh-CN" sz="3600"/>
              <a:t>.</a:t>
            </a:r>
            <a:r>
              <a:rPr lang="zh-CN" altLang="en-US" sz="3600"/>
              <a:t> </a:t>
            </a:r>
            <a:endParaRPr lang="zh-CN" altLang="en-US" sz="3600"/>
          </a:p>
          <a:p>
            <a:r>
              <a:rPr lang="zh-CN" altLang="en-US" sz="3600"/>
              <a:t>      </a:t>
            </a:r>
            <a:r>
              <a:rPr lang="en-US" altLang="zh-CN" sz="3600"/>
              <a:t>That movie is good.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4</a:t>
            </a:r>
            <a:r>
              <a:rPr lang="zh-CN" altLang="en-US" sz="3600"/>
              <a:t>、你们大学很大。</a:t>
            </a:r>
            <a:endParaRPr lang="zh-CN" altLang="en-US" sz="3600"/>
          </a:p>
          <a:p>
            <a:r>
              <a:rPr lang="zh-CN" altLang="en-US" sz="3600"/>
              <a:t>      nǐ men dà xué hěn dà</a:t>
            </a:r>
            <a:endParaRPr lang="zh-CN" altLang="en-US" sz="3600"/>
          </a:p>
          <a:p>
            <a:r>
              <a:rPr lang="en-US" altLang="zh-CN" sz="3600"/>
              <a:t>      Your university is very large.</a:t>
            </a:r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7975" y="2337435"/>
            <a:ext cx="117068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</a:rPr>
              <a:t>some other adverbial modifier. However, 很</a:t>
            </a:r>
            <a:r>
              <a:rPr lang="en-US" altLang="zh-CN" sz="3600">
                <a:solidFill>
                  <a:schemeClr val="tx1"/>
                </a:solidFill>
              </a:rPr>
              <a:t>(</a:t>
            </a:r>
            <a:r>
              <a:rPr lang="en-US" altLang="zh-CN" sz="3600">
                <a:sym typeface="+mn-ea"/>
              </a:rPr>
              <a:t>hěn,very</a:t>
            </a:r>
            <a:r>
              <a:rPr lang="en-US" altLang="zh-CN" sz="3600">
                <a:solidFill>
                  <a:schemeClr val="tx1"/>
                </a:solidFill>
              </a:rPr>
              <a:t>)</a:t>
            </a:r>
            <a:r>
              <a:rPr lang="zh-CN" altLang="en-US" sz="3600">
                <a:solidFill>
                  <a:schemeClr val="tx1"/>
                </a:solidFill>
              </a:rPr>
              <a:t> is not as strong as "very" in English. When forming a </a:t>
            </a:r>
            <a:r>
              <a:rPr lang="zh-CN" altLang="en-US" sz="3600">
                <a:solidFill>
                  <a:srgbClr val="FF0000"/>
                </a:solidFill>
              </a:rPr>
              <a:t>question</a:t>
            </a:r>
            <a:r>
              <a:rPr lang="zh-CN" altLang="en-US" sz="3600">
                <a:solidFill>
                  <a:schemeClr val="tx1"/>
                </a:solidFill>
              </a:rPr>
              <a:t> with an adjective as the predicate, </a:t>
            </a:r>
            <a:r>
              <a:rPr lang="zh-CN" altLang="en-US" sz="3600">
                <a:sym typeface="+mn-ea"/>
              </a:rPr>
              <a:t>很</a:t>
            </a:r>
            <a:r>
              <a:rPr lang="en-US" altLang="zh-CN" sz="3600">
                <a:sym typeface="+mn-ea"/>
              </a:rPr>
              <a:t>(</a:t>
            </a:r>
            <a:r>
              <a:rPr lang="en-US" altLang="zh-CN" sz="3600">
                <a:sym typeface="+mn-ea"/>
              </a:rPr>
              <a:t>hěn,very</a:t>
            </a:r>
            <a:r>
              <a:rPr lang="en-US" altLang="zh-CN" sz="3600">
                <a:sym typeface="+mn-ea"/>
              </a:rPr>
              <a:t>)</a:t>
            </a:r>
            <a:r>
              <a:rPr lang="zh-CN" altLang="en-US" sz="3600">
                <a:solidFill>
                  <a:schemeClr val="tx1"/>
                </a:solidFill>
              </a:rPr>
              <a:t> is </a:t>
            </a:r>
            <a:r>
              <a:rPr lang="zh-CN" altLang="en-US" sz="3600">
                <a:solidFill>
                  <a:srgbClr val="FF0000"/>
                </a:solidFill>
              </a:rPr>
              <a:t>not used</a:t>
            </a:r>
            <a:r>
              <a:rPr lang="zh-CN" altLang="en-US" sz="3600">
                <a:solidFill>
                  <a:schemeClr val="tx1"/>
                </a:solidFill>
              </a:rPr>
              <a:t>, as seen in (5) and (6).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很</a:t>
            </a:r>
            <a:r>
              <a:rPr lang="en-US" altLang="zh-CN" sz="4400"/>
              <a:t>(hěn,very)</a:t>
            </a:r>
            <a:endParaRPr lang="en-US" altLang="zh-CN" sz="4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pic>
        <p:nvPicPr>
          <p:cNvPr id="6" name="图片 5" descr="摄图网_400174846"/>
          <p:cNvPicPr>
            <a:picLocks noChangeAspect="1"/>
          </p:cNvPicPr>
          <p:nvPr/>
        </p:nvPicPr>
        <p:blipFill>
          <a:blip r:embed="rId3"/>
          <a:srcRect l="7899" t="10399" r="5625" b="9080"/>
          <a:stretch>
            <a:fillRect/>
          </a:stretch>
        </p:blipFill>
        <p:spPr>
          <a:xfrm>
            <a:off x="6384925" y="1620520"/>
            <a:ext cx="4690110" cy="436753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2918" b="23477"/>
          <a:stretch>
            <a:fillRect/>
          </a:stretch>
        </p:blipFill>
        <p:spPr>
          <a:xfrm rot="18180000">
            <a:off x="6847205" y="144653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440" y="1440815"/>
            <a:ext cx="629285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你弟弟高吗？</a:t>
            </a:r>
            <a:endParaRPr lang="zh-CN" altLang="en-US" sz="3200"/>
          </a:p>
          <a:p>
            <a:r>
              <a:rPr lang="zh-CN" altLang="en-US" sz="3200"/>
              <a:t>    nǐ dì d</a:t>
            </a:r>
            <a:r>
              <a:rPr lang="en-US" altLang="zh-CN" sz="3200"/>
              <a:t>i</a:t>
            </a:r>
            <a:r>
              <a:rPr lang="zh-CN" altLang="en-US" sz="3200"/>
              <a:t> gāo ma ？</a:t>
            </a:r>
            <a:endParaRPr lang="zh-CN" altLang="en-US" sz="3200"/>
          </a:p>
          <a:p>
            <a:r>
              <a:rPr lang="zh-CN" altLang="en-US" sz="3200"/>
              <a:t>    </a:t>
            </a:r>
            <a:r>
              <a:rPr lang="en-US" altLang="zh-CN" sz="3200"/>
              <a:t>Is your younger brother tall?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B:</a:t>
            </a:r>
            <a:r>
              <a:rPr lang="zh-CN" altLang="en-US" sz="3200"/>
              <a:t>他很高。</a:t>
            </a:r>
            <a:endParaRPr lang="zh-CN" altLang="en-US" sz="3200"/>
          </a:p>
          <a:p>
            <a:r>
              <a:rPr lang="zh-CN" altLang="en-US" sz="3200"/>
              <a:t>   </a:t>
            </a:r>
            <a:r>
              <a:rPr lang="zh-CN" altLang="en-US" sz="3200">
                <a:sym typeface="+mn-ea"/>
              </a:rPr>
              <a:t>tā hěn gāo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He is tall.</a:t>
            </a:r>
            <a:endParaRPr lang="zh-CN" altLang="en-US" sz="3200"/>
          </a:p>
          <a:p>
            <a:endParaRPr lang="zh-CN" altLang="en-US" sz="3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pic>
        <p:nvPicPr>
          <p:cNvPr id="6" name="图片 5" descr="摄图网_400174846"/>
          <p:cNvPicPr>
            <a:picLocks noChangeAspect="1"/>
          </p:cNvPicPr>
          <p:nvPr/>
        </p:nvPicPr>
        <p:blipFill>
          <a:blip r:embed="rId3"/>
          <a:srcRect l="7899" t="10399" r="5625" b="9080"/>
          <a:stretch>
            <a:fillRect/>
          </a:stretch>
        </p:blipFill>
        <p:spPr>
          <a:xfrm>
            <a:off x="6384925" y="1620520"/>
            <a:ext cx="4690110" cy="436753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2918" b="23477"/>
          <a:stretch>
            <a:fillRect/>
          </a:stretch>
        </p:blipFill>
        <p:spPr>
          <a:xfrm rot="18180000">
            <a:off x="6847205" y="144653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7240" y="1785620"/>
            <a:ext cx="72732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A:</a:t>
            </a:r>
            <a:r>
              <a:rPr lang="zh-CN" altLang="en-US" sz="3200"/>
              <a:t>你家大吗？</a:t>
            </a:r>
            <a:endParaRPr lang="zh-CN" altLang="en-US" sz="3200"/>
          </a:p>
          <a:p>
            <a:r>
              <a:rPr lang="zh-CN" altLang="en-US" sz="3200"/>
              <a:t>    nǐ jiā dà ma ？</a:t>
            </a:r>
            <a:endParaRPr lang="zh-CN" altLang="en-US" sz="3200"/>
          </a:p>
          <a:p>
            <a:r>
              <a:rPr lang="zh-CN" altLang="en-US" sz="3200"/>
              <a:t>    </a:t>
            </a:r>
            <a:r>
              <a:rPr lang="en-US" altLang="zh-CN" sz="3200"/>
              <a:t>Is your house big?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B:</a:t>
            </a:r>
            <a:r>
              <a:rPr lang="zh-CN" altLang="en-US" sz="3200"/>
              <a:t>我家不大，很小。</a:t>
            </a:r>
            <a:endParaRPr lang="zh-CN" altLang="en-US" sz="3200"/>
          </a:p>
          <a:p>
            <a:r>
              <a:rPr lang="zh-CN" altLang="en-US" sz="3200"/>
              <a:t>   wǒ jiā bú dà</a:t>
            </a:r>
            <a:r>
              <a:rPr lang="en-US" altLang="zh-CN" sz="3200"/>
              <a:t>,</a:t>
            </a:r>
            <a:r>
              <a:rPr lang="zh-CN" altLang="en-US" sz="3200"/>
              <a:t>hěn xiǎo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My house is not big, it`s small.</a:t>
            </a:r>
            <a:endParaRPr lang="en-US" altLang="zh-CN" sz="3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7975" y="2337435"/>
            <a:ext cx="117068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</a:rPr>
              <a:t>Chinese adjective </a:t>
            </a:r>
            <a:r>
              <a:rPr lang="zh-CN" altLang="en-US" sz="3600">
                <a:solidFill>
                  <a:srgbClr val="FF0000"/>
                </a:solidFill>
              </a:rPr>
              <a:t>without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很</a:t>
            </a:r>
            <a:r>
              <a:rPr lang="en-US" altLang="zh-CN" sz="3600">
                <a:sym typeface="+mn-ea"/>
              </a:rPr>
              <a:t>(hěn,very)</a:t>
            </a:r>
            <a:r>
              <a:rPr lang="zh-CN" altLang="en-US" sz="3600">
                <a:solidFill>
                  <a:schemeClr val="tx1"/>
                </a:solidFill>
              </a:rPr>
              <a:t> or any sort of </a:t>
            </a:r>
            <a:r>
              <a:rPr lang="zh-CN" altLang="en-US" sz="3600">
                <a:solidFill>
                  <a:srgbClr val="FF0000"/>
                </a:solidFill>
              </a:rPr>
              <a:t>modifier</a:t>
            </a:r>
            <a:r>
              <a:rPr lang="zh-CN" altLang="en-US" sz="3600">
                <a:solidFill>
                  <a:schemeClr val="tx1"/>
                </a:solidFill>
              </a:rPr>
              <a:t> before them can often imply </a:t>
            </a:r>
            <a:r>
              <a:rPr lang="zh-CN" altLang="en-US" sz="3600">
                <a:solidFill>
                  <a:srgbClr val="FF0000"/>
                </a:solidFill>
              </a:rPr>
              <a:t>comparison</a:t>
            </a:r>
            <a:r>
              <a:rPr lang="zh-CN" altLang="en-US" sz="3600">
                <a:solidFill>
                  <a:schemeClr val="tx1"/>
                </a:solidFill>
              </a:rPr>
              <a:t> or </a:t>
            </a:r>
            <a:r>
              <a:rPr lang="zh-CN" altLang="en-US" sz="3600">
                <a:solidFill>
                  <a:srgbClr val="FF0000"/>
                </a:solidFill>
              </a:rPr>
              <a:t>contrast</a:t>
            </a:r>
            <a:r>
              <a:rPr lang="zh-CN" altLang="en-US" sz="3600">
                <a:solidFill>
                  <a:schemeClr val="tx1"/>
                </a:solidFill>
              </a:rPr>
              <a:t>, as seen in (7) and (8) below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很</a:t>
            </a:r>
            <a:r>
              <a:rPr lang="en-US" altLang="zh-CN" sz="4400"/>
              <a:t>(hěn,very)</a:t>
            </a:r>
            <a:endParaRPr lang="en-US" altLang="zh-CN" sz="4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13970" y="243840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4740" y="667385"/>
            <a:ext cx="104686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A:</a:t>
            </a:r>
            <a:r>
              <a:rPr lang="zh-CN" altLang="en-US" sz="3200">
                <a:sym typeface="+mn-ea"/>
              </a:rPr>
              <a:t>姐姐漂亮还是妹妹漂亮？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jiě ji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 piāo li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ng hái sh</a:t>
            </a:r>
            <a:r>
              <a:rPr lang="en-US" altLang="zh-CN" sz="3200">
                <a:sym typeface="+mn-ea"/>
              </a:rPr>
              <a:t>i</a:t>
            </a:r>
            <a:r>
              <a:rPr lang="zh-CN" altLang="en-US" sz="3200">
                <a:sym typeface="+mn-ea"/>
              </a:rPr>
              <a:t> mèi m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i piào li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ng ？ 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 </a:t>
            </a:r>
            <a:r>
              <a:rPr lang="en-US" altLang="zh-CN" sz="3200">
                <a:sym typeface="+mn-ea"/>
              </a:rPr>
              <a:t>Who`s prettier, the older sister or the younger sister?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>
                <a:sym typeface="+mn-ea"/>
              </a:rPr>
              <a:t>B:</a:t>
            </a:r>
            <a:r>
              <a:rPr lang="zh-CN" altLang="en-US" sz="3200">
                <a:sym typeface="+mn-ea"/>
              </a:rPr>
              <a:t>妹妹漂亮。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mèi m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i piào li</a:t>
            </a:r>
            <a:r>
              <a:rPr lang="en-US" altLang="zh-CN" sz="3200">
                <a:sym typeface="+mn-ea"/>
              </a:rPr>
              <a:t>a</a:t>
            </a:r>
            <a:r>
              <a:rPr lang="zh-CN" altLang="en-US" sz="3200">
                <a:sym typeface="+mn-ea"/>
              </a:rPr>
              <a:t>ng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   The younger sister is prettier.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" y="4427855"/>
            <a:ext cx="2262505" cy="2263775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250825" y="4368165"/>
            <a:ext cx="2407920" cy="21164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615" y="2369185"/>
            <a:ext cx="1149477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妹妹的中文好，我的中文不好。</a:t>
            </a:r>
            <a:endParaRPr lang="zh-CN" altLang="en-US" sz="3600"/>
          </a:p>
          <a:p>
            <a:r>
              <a:rPr lang="zh-CN" altLang="en-US" sz="3600"/>
              <a:t>mèi m</a:t>
            </a:r>
            <a:r>
              <a:rPr lang="en-US" altLang="zh-CN" sz="3600"/>
              <a:t>e</a:t>
            </a:r>
            <a:r>
              <a:rPr lang="zh-CN" altLang="en-US" sz="3600"/>
              <a:t>i de zhōng wén hǎo</a:t>
            </a:r>
            <a:r>
              <a:rPr lang="en-US" altLang="zh-CN" sz="3600"/>
              <a:t>,</a:t>
            </a:r>
            <a:r>
              <a:rPr lang="zh-CN" altLang="en-US" sz="3600"/>
              <a:t>wǒ de zhōng wén bù hǎo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200"/>
              <a:t>My younger sister`s Chinese is good. My Chinese is not good.</a:t>
            </a:r>
            <a:endParaRPr lang="en-US" altLang="zh-CN" sz="3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977265" y="1053465"/>
            <a:ext cx="9622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If someone knocks or you hear the doorbell, you can ask "</a:t>
            </a:r>
            <a:r>
              <a:rPr lang="zh-CN" altLang="en-US" sz="3600"/>
              <a:t>谁呀</a:t>
            </a:r>
            <a:r>
              <a:rPr lang="en-US" altLang="zh-CN" sz="3600"/>
              <a:t>"</a:t>
            </a:r>
            <a:r>
              <a:rPr lang="zh-CN" altLang="en-US" sz="3600"/>
              <a:t>（</a:t>
            </a:r>
            <a:r>
              <a:rPr lang="en-US" altLang="zh-CN" sz="3600"/>
              <a:t>sh</a:t>
            </a:r>
            <a:r>
              <a:rPr lang="zh-CN" altLang="en-US" sz="3600"/>
              <a:t>éi ya</a:t>
            </a:r>
            <a:r>
              <a:rPr lang="en-US" altLang="zh-CN" sz="3600"/>
              <a:t>? Who is it?)</a:t>
            </a:r>
            <a:r>
              <a:rPr lang="zh-CN" altLang="en-US" sz="3600"/>
              <a:t> 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6710"/>
          <a:stretch>
            <a:fillRect/>
          </a:stretch>
        </p:blipFill>
        <p:spPr>
          <a:xfrm>
            <a:off x="1914525" y="2709545"/>
            <a:ext cx="3072130" cy="3649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110" y="2709545"/>
            <a:ext cx="5090795" cy="357378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7689215" y="2598420"/>
            <a:ext cx="1921510" cy="141160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90510" y="2920365"/>
            <a:ext cx="18014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谁呀？</a:t>
            </a:r>
            <a:endParaRPr lang="zh-CN" altLang="en-US" sz="4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4135" y="24003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坐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58435" y="1934845"/>
            <a:ext cx="1306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zuò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241290" y="4039235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sit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1934845"/>
            <a:ext cx="3175000" cy="317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115" y="1870710"/>
            <a:ext cx="2359025" cy="33026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76525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677410" y="2409825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在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4260" y="1783715"/>
            <a:ext cx="1306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zài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677410" y="4077335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at;in;on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760" y="1934845"/>
            <a:ext cx="3175000" cy="3175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29755" y="2552700"/>
            <a:ext cx="47644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他坐在椅子上。</a:t>
            </a:r>
            <a:endParaRPr lang="zh-CN" altLang="en-US" sz="3600"/>
          </a:p>
          <a:p>
            <a:r>
              <a:rPr lang="en-US" altLang="zh-CN" sz="3600"/>
              <a:t>(</a:t>
            </a:r>
            <a:r>
              <a:rPr lang="zh-CN" altLang="en-US" sz="3600"/>
              <a:t>tā zuò zài yǐ zǐ sh</a:t>
            </a:r>
            <a:r>
              <a:rPr lang="en-US" altLang="zh-CN" sz="3600"/>
              <a:t>a</a:t>
            </a:r>
            <a:r>
              <a:rPr lang="zh-CN" altLang="en-US" sz="3600"/>
              <a:t>ng</a:t>
            </a:r>
            <a:r>
              <a:rPr lang="en-US" altLang="zh-CN" sz="3600"/>
              <a:t>)</a:t>
            </a:r>
            <a:endParaRPr lang="en-US" altLang="zh-CN" sz="3600"/>
          </a:p>
          <a:p>
            <a:r>
              <a:rPr lang="en-US" altLang="zh-CN" sz="3600"/>
              <a:t>He is sitting in a chair.</a:t>
            </a:r>
            <a:endParaRPr lang="en-US" altLang="zh-CN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在</a:t>
            </a:r>
            <a:r>
              <a:rPr lang="en-US" altLang="zh-CN" sz="4400"/>
              <a:t>(</a:t>
            </a:r>
            <a:r>
              <a:rPr lang="en-US" altLang="zh-CN" sz="4400">
                <a:sym typeface="+mn-ea"/>
              </a:rPr>
              <a:t>zài </a:t>
            </a:r>
            <a:r>
              <a:rPr lang="en-US" altLang="zh-CN" sz="4400"/>
              <a:t>,</a:t>
            </a:r>
            <a:r>
              <a:rPr lang="en-US" altLang="zh-CN" sz="4400">
                <a:sym typeface="+mn-ea"/>
              </a:rPr>
              <a:t>at;in;on</a:t>
            </a:r>
            <a:r>
              <a:rPr lang="en-US" altLang="zh-CN" sz="4400"/>
              <a:t>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984250" y="2028825"/>
            <a:ext cx="1004697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Combined with a </a:t>
            </a:r>
            <a:r>
              <a:rPr lang="en-US" altLang="zh-CN" sz="4400">
                <a:solidFill>
                  <a:srgbClr val="FF0000"/>
                </a:solidFill>
              </a:rPr>
              <a:t>noun</a:t>
            </a:r>
            <a:r>
              <a:rPr lang="en-US" altLang="zh-CN" sz="4400"/>
              <a:t>, the preposition </a:t>
            </a:r>
            <a:r>
              <a:rPr lang="zh-CN" altLang="en-US" sz="4400">
                <a:solidFill>
                  <a:srgbClr val="FF0000"/>
                </a:solidFill>
                <a:sym typeface="+mn-ea"/>
              </a:rPr>
              <a:t>在</a:t>
            </a:r>
            <a:r>
              <a:rPr lang="en-US" altLang="zh-CN" sz="4400">
                <a:solidFill>
                  <a:srgbClr val="FF0000"/>
                </a:solidFill>
                <a:sym typeface="+mn-ea"/>
              </a:rPr>
              <a:t>(</a:t>
            </a:r>
            <a:r>
              <a:rPr lang="en-US" altLang="zh-CN" sz="4400">
                <a:solidFill>
                  <a:srgbClr val="FF0000"/>
                </a:solidFill>
                <a:sym typeface="+mn-ea"/>
              </a:rPr>
              <a:t>zài</a:t>
            </a:r>
            <a:r>
              <a:rPr lang="en-US" altLang="zh-CN" sz="4400">
                <a:solidFill>
                  <a:srgbClr val="FF0000"/>
                </a:solidFill>
              </a:rPr>
              <a:t>)</a:t>
            </a:r>
            <a:r>
              <a:rPr lang="en-US" altLang="zh-CN" sz="4400"/>
              <a:t> indicates </a:t>
            </a:r>
            <a:r>
              <a:rPr lang="en-US" altLang="zh-CN" sz="4400">
                <a:solidFill>
                  <a:srgbClr val="FF0000"/>
                </a:solidFill>
              </a:rPr>
              <a:t>location</a:t>
            </a:r>
            <a:r>
              <a:rPr lang="en-US" altLang="zh-CN" sz="4400"/>
              <a:t>. When the phrase is placed before a verb, it indicates the location of the action.</a:t>
            </a:r>
            <a:endParaRPr lang="en-US" altLang="zh-CN" sz="4400"/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13970" y="2438400"/>
            <a:ext cx="5111115" cy="4491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75885" y="1243965"/>
            <a:ext cx="58400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我的书在哪儿？</a:t>
            </a:r>
            <a:endParaRPr lang="zh-CN" altLang="en-US" sz="3600"/>
          </a:p>
          <a:p>
            <a:r>
              <a:rPr lang="zh-CN" altLang="en-US" sz="3600"/>
              <a:t>   wǒ de shū zài nǎr？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Where is my book?</a:t>
            </a:r>
            <a:r>
              <a:rPr lang="zh-CN" altLang="en-US" sz="3600"/>
              <a:t> 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在那儿。</a:t>
            </a:r>
            <a:endParaRPr lang="zh-CN" altLang="en-US" sz="3600"/>
          </a:p>
          <a:p>
            <a:r>
              <a:rPr lang="zh-CN" altLang="en-US" sz="3600"/>
              <a:t>    zài nàr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zh-CN" altLang="en-US" sz="3600"/>
              <a:t>    </a:t>
            </a:r>
            <a:r>
              <a:rPr lang="en-US" altLang="zh-CN" sz="3600"/>
              <a:t>It`s over there.</a:t>
            </a:r>
            <a:endParaRPr lang="en-US" altLang="zh-CN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13970" y="2438400"/>
            <a:ext cx="5111115" cy="4491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60315" y="1609090"/>
            <a:ext cx="58400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你在哪儿工作？</a:t>
            </a:r>
            <a:endParaRPr lang="zh-CN" altLang="en-US" sz="3600"/>
          </a:p>
          <a:p>
            <a:r>
              <a:rPr lang="zh-CN" altLang="en-US" sz="3600"/>
              <a:t>   nǐ zài nǎr gōng zuò ？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Where do you work?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我在这儿工作。</a:t>
            </a:r>
            <a:endParaRPr lang="zh-CN" altLang="en-US" sz="3600"/>
          </a:p>
          <a:p>
            <a:r>
              <a:rPr lang="zh-CN" altLang="en-US" sz="3600"/>
              <a:t>    wǒ zài zhèr gōng zuò </a:t>
            </a:r>
            <a:endParaRPr lang="zh-CN" altLang="en-US" sz="3600"/>
          </a:p>
          <a:p>
            <a:r>
              <a:rPr lang="zh-CN" altLang="en-US" sz="3600"/>
              <a:t>    </a:t>
            </a:r>
            <a:r>
              <a:rPr lang="en-US" altLang="zh-CN" sz="3600"/>
              <a:t>I work here.</a:t>
            </a:r>
            <a:endParaRPr lang="en-US" altLang="zh-CN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13970" y="2438400"/>
            <a:ext cx="5111115" cy="4491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7890" y="1205865"/>
            <a:ext cx="86340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3</a:t>
            </a:r>
            <a:r>
              <a:rPr lang="zh-CN" altLang="en-US" sz="3600"/>
              <a:t>、我在这个大学学中文。</a:t>
            </a:r>
            <a:endParaRPr lang="zh-CN" altLang="en-US" sz="3600"/>
          </a:p>
          <a:p>
            <a:r>
              <a:rPr lang="zh-CN" altLang="en-US" sz="3600"/>
              <a:t>      wǒ zài zhè g</a:t>
            </a:r>
            <a:r>
              <a:rPr lang="en-US" altLang="zh-CN" sz="3600"/>
              <a:t>e</a:t>
            </a:r>
            <a:r>
              <a:rPr lang="zh-CN" altLang="en-US" sz="3600"/>
              <a:t> dà xué xué zhōng wén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      I study Chinese at this university.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4</a:t>
            </a:r>
            <a:r>
              <a:rPr lang="zh-CN" altLang="en-US" sz="3600"/>
              <a:t>、我不喜欢在家看电影。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      wǒ bù xǐ hu</a:t>
            </a:r>
            <a:r>
              <a:rPr lang="en-US" altLang="zh-CN" sz="3600">
                <a:sym typeface="+mn-ea"/>
              </a:rPr>
              <a:t>a</a:t>
            </a:r>
            <a:r>
              <a:rPr lang="zh-CN" altLang="en-US" sz="3600">
                <a:sym typeface="+mn-ea"/>
              </a:rPr>
              <a:t>n zài jiā kàn diàn yǐng</a:t>
            </a:r>
            <a:r>
              <a:rPr lang="en-US" altLang="zh-CN" sz="3600">
                <a:sym typeface="+mn-ea"/>
              </a:rPr>
              <a:t>.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      I don`t like to watch movies at home.</a:t>
            </a:r>
            <a:endParaRPr lang="zh-CN" altLang="en-US" sz="3600"/>
          </a:p>
          <a:p>
            <a:endParaRPr lang="zh-CN" altLang="en-US" sz="36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364105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哪儿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63515" y="1698625"/>
            <a:ext cx="14230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nǎr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263515" y="3932555"/>
            <a:ext cx="1805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where</a:t>
            </a:r>
            <a:endParaRPr lang="en-US" altLang="zh-CN" sz="3600"/>
          </a:p>
        </p:txBody>
      </p:sp>
      <p:sp>
        <p:nvSpPr>
          <p:cNvPr id="10" name="文本框 9"/>
          <p:cNvSpPr txBox="1"/>
          <p:nvPr/>
        </p:nvSpPr>
        <p:spPr>
          <a:xfrm>
            <a:off x="4772660" y="4763135"/>
            <a:ext cx="53009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你想去哪儿？</a:t>
            </a:r>
            <a:endParaRPr lang="zh-CN" altLang="en-US" sz="3600"/>
          </a:p>
          <a:p>
            <a:r>
              <a:rPr lang="zh-CN" altLang="en-US" sz="3200"/>
              <a:t>nǐ xiǎng qù nǎr ？</a:t>
            </a:r>
            <a:endParaRPr lang="zh-CN" altLang="en-US" sz="3200"/>
          </a:p>
          <a:p>
            <a:r>
              <a:rPr lang="zh-CN" altLang="en-US" sz="3200"/>
              <a:t>where do you want to go？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175" y="565785"/>
            <a:ext cx="1175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哪儿</a:t>
            </a:r>
            <a:r>
              <a:rPr lang="en-US" altLang="zh-CN" sz="4400"/>
              <a:t>(</a:t>
            </a:r>
            <a:r>
              <a:rPr lang="en-US" altLang="zh-CN" sz="4400">
                <a:sym typeface="+mn-ea"/>
              </a:rPr>
              <a:t>nǎr</a:t>
            </a:r>
            <a:r>
              <a:rPr lang="en-US" altLang="zh-CN" sz="4400"/>
              <a:t>,where)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485775" y="2499360"/>
            <a:ext cx="113988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ym typeface="+mn-ea"/>
              </a:rPr>
              <a:t>哪儿</a:t>
            </a:r>
            <a:r>
              <a:rPr lang="en-US" altLang="zh-CN" sz="4400">
                <a:sym typeface="+mn-ea"/>
              </a:rPr>
              <a:t>(</a:t>
            </a:r>
            <a:r>
              <a:rPr lang="en-US" altLang="zh-CN" sz="4400">
                <a:sym typeface="+mn-ea"/>
              </a:rPr>
              <a:t>nǎr</a:t>
            </a:r>
            <a:r>
              <a:rPr lang="en-US" altLang="zh-CN" sz="4400"/>
              <a:t>) is a </a:t>
            </a:r>
            <a:r>
              <a:rPr lang="en-US" altLang="zh-CN" sz="4400">
                <a:solidFill>
                  <a:srgbClr val="FF0000"/>
                </a:solidFill>
              </a:rPr>
              <a:t>question word</a:t>
            </a:r>
            <a:r>
              <a:rPr lang="en-US" altLang="zh-CN" sz="4400"/>
              <a:t> meaning "</a:t>
            </a:r>
            <a:r>
              <a:rPr lang="en-US" altLang="zh-CN" sz="4400">
                <a:solidFill>
                  <a:srgbClr val="FF0000"/>
                </a:solidFill>
              </a:rPr>
              <a:t>where</a:t>
            </a:r>
            <a:r>
              <a:rPr lang="en-US" altLang="zh-CN" sz="4400"/>
              <a:t>." Do not confuse it with </a:t>
            </a:r>
            <a:r>
              <a:rPr lang="zh-CN" altLang="en-US" sz="4400"/>
              <a:t>那儿</a:t>
            </a:r>
            <a:r>
              <a:rPr lang="en-US" altLang="zh-CN" sz="4400"/>
              <a:t>(nàr</a:t>
            </a:r>
            <a:r>
              <a:rPr lang="zh-CN" altLang="en-US" sz="4400"/>
              <a:t>，</a:t>
            </a:r>
            <a:r>
              <a:rPr lang="en-US" altLang="zh-CN" sz="4400"/>
              <a:t>there). </a:t>
            </a:r>
            <a:r>
              <a:rPr lang="zh-CN" altLang="en-US" sz="4400"/>
              <a:t>这儿</a:t>
            </a:r>
            <a:r>
              <a:rPr lang="en-US" altLang="zh-CN" sz="4400"/>
              <a:t>(zhèr)</a:t>
            </a:r>
            <a:r>
              <a:rPr lang="en-US" altLang="zh-CN" sz="4400"/>
              <a:t> means" here " in Chinese</a:t>
            </a:r>
            <a:endParaRPr lang="en-US" altLang="zh-CN" sz="4400"/>
          </a:p>
        </p:txBody>
      </p:sp>
      <p:pic>
        <p:nvPicPr>
          <p:cNvPr id="5" name="图片 4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477500" y="5642610"/>
            <a:ext cx="906780" cy="818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772660" y="2364105"/>
            <a:ext cx="3256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学校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782185" y="1698625"/>
            <a:ext cx="3246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xué xiào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263515" y="3932555"/>
            <a:ext cx="1805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school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1985010"/>
            <a:ext cx="3472815" cy="2326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940" y="1034415"/>
            <a:ext cx="3041650" cy="4057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喝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68595" y="1339850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hē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40325" y="3676650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drink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15" y="1483995"/>
            <a:ext cx="2773680" cy="2773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465" y="1568450"/>
            <a:ext cx="2560955" cy="2824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09695" y="4667885"/>
            <a:ext cx="56965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hē shuǐ     </a:t>
            </a:r>
            <a:endParaRPr lang="en-US" altLang="zh-CN" sz="4400"/>
          </a:p>
          <a:p>
            <a:r>
              <a:rPr lang="zh-CN" altLang="en-US" sz="4400"/>
              <a:t> 喝  水</a:t>
            </a:r>
            <a:r>
              <a:rPr lang="en-US" altLang="zh-CN" sz="4400"/>
              <a:t>(</a:t>
            </a:r>
            <a:r>
              <a:rPr lang="zh-CN" altLang="en-US" sz="4400"/>
              <a:t>Drink water</a:t>
            </a:r>
            <a:r>
              <a:rPr lang="en-US" altLang="zh-CN" sz="4400"/>
              <a:t>)</a:t>
            </a:r>
            <a:endParaRPr lang="en-US" altLang="zh-CN" sz="4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4135" y="24003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进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441315" y="1887220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jìn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030470" y="4039235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enter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水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30495" y="1513840"/>
            <a:ext cx="1258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shuǐ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40325" y="3676650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water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965325"/>
            <a:ext cx="2390775" cy="3274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2108200"/>
            <a:ext cx="3629660" cy="2077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690" y="4529455"/>
            <a:ext cx="3056890" cy="2033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杯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326380" y="1513840"/>
            <a:ext cx="1258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bēi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2689860" y="3676650"/>
            <a:ext cx="721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(measure word for cup and glass)</a:t>
            </a:r>
            <a:endParaRPr lang="zh-CN" altLang="en-US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" y="1791970"/>
            <a:ext cx="2390775" cy="32746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54550" y="4546600"/>
            <a:ext cx="675132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一杯水</a:t>
            </a:r>
            <a:endParaRPr lang="zh-CN" altLang="en-US" sz="4400"/>
          </a:p>
          <a:p>
            <a:r>
              <a:rPr lang="zh-CN" altLang="en-US" sz="3600"/>
              <a:t>A cup of water</a:t>
            </a:r>
            <a:endParaRPr lang="zh-CN" altLang="en-US" sz="3600"/>
          </a:p>
          <a:p>
            <a:r>
              <a:rPr lang="zh-CN" altLang="en-US" sz="3600"/>
              <a:t>yì bēi shuǐ </a:t>
            </a:r>
            <a:endParaRPr lang="zh-CN" altLang="en-US" sz="3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7505" y="561340"/>
            <a:ext cx="1917700" cy="30492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茶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30495" y="1513840"/>
            <a:ext cx="1258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chá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40325" y="3676650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tea</a:t>
            </a:r>
            <a:endParaRPr lang="en-US" altLang="zh-CN" sz="3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2722880"/>
            <a:ext cx="3285490" cy="2186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210" y="1137920"/>
            <a:ext cx="3873500" cy="2169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925" y="3923665"/>
            <a:ext cx="3398520" cy="22618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690110" y="2108200"/>
            <a:ext cx="40239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咖啡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024755" y="1513840"/>
            <a:ext cx="1920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kā   fēi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140325" y="3676650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coffee</a:t>
            </a:r>
            <a:endParaRPr lang="en-US" altLang="zh-CN" sz="3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5" y="1793240"/>
            <a:ext cx="3303905" cy="2199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185" y="2532380"/>
            <a:ext cx="3605530" cy="23660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0" y="4551045"/>
            <a:ext cx="3710305" cy="21234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690110" y="2108200"/>
            <a:ext cx="40239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可乐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024755" y="1513840"/>
            <a:ext cx="1920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kě    lè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3979545" y="3676650"/>
            <a:ext cx="516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(Coke or Pepsi) cola</a:t>
            </a:r>
            <a:endParaRPr lang="en-US" altLang="zh-CN" sz="3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35" y="1513840"/>
            <a:ext cx="2000885" cy="3540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0" y="1698625"/>
            <a:ext cx="2705735" cy="27057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705" y="4834890"/>
            <a:ext cx="4832985" cy="18167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275" y="2435225"/>
            <a:ext cx="3128010" cy="312801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3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瓶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30495" y="1513840"/>
            <a:ext cx="1737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píng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3190240" y="3676650"/>
            <a:ext cx="6635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(measure word for bottle);bottle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4558030" y="4606290"/>
            <a:ext cx="45720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一瓶可乐</a:t>
            </a:r>
            <a:endParaRPr lang="zh-CN" altLang="en-US" sz="4400"/>
          </a:p>
          <a:p>
            <a:r>
              <a:rPr lang="zh-CN" altLang="en-US" sz="3600"/>
              <a:t>yì píng kě lè </a:t>
            </a:r>
            <a:endParaRPr lang="zh-CN" altLang="en-US" sz="3600"/>
          </a:p>
          <a:p>
            <a:r>
              <a:rPr lang="zh-CN" altLang="en-US" sz="3600"/>
              <a:t>a bottle of Co</a:t>
            </a:r>
            <a:r>
              <a:rPr lang="en-US" altLang="zh-CN" sz="3600"/>
              <a:t>la.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25" y="2339975"/>
            <a:ext cx="3318510" cy="3318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 descr="摄图网_401141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841115"/>
            <a:ext cx="2809875" cy="281051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3"/>
          <a:srcRect l="12918" b="23477"/>
          <a:stretch>
            <a:fillRect/>
          </a:stretch>
        </p:blipFill>
        <p:spPr>
          <a:xfrm rot="18180000">
            <a:off x="13970" y="2438400"/>
            <a:ext cx="5111115" cy="4491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45380" y="1317625"/>
            <a:ext cx="68484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A:</a:t>
            </a:r>
            <a:r>
              <a:rPr lang="zh-CN" altLang="en-US" sz="3600"/>
              <a:t>你想喝点儿什么？</a:t>
            </a:r>
            <a:endParaRPr lang="zh-CN" altLang="en-US" sz="3600"/>
          </a:p>
          <a:p>
            <a:r>
              <a:rPr lang="zh-CN" altLang="en-US" sz="3600"/>
              <a:t>   nǐ xiǎng hē diǎnr shén me ？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What would you like to drink?</a:t>
            </a:r>
            <a:r>
              <a:rPr lang="zh-CN" altLang="en-US" sz="3600"/>
              <a:t> </a:t>
            </a:r>
            <a:endParaRPr lang="zh-CN" altLang="en-US" sz="3600"/>
          </a:p>
          <a:p>
            <a:endParaRPr lang="en-US" altLang="zh-CN" sz="3600"/>
          </a:p>
          <a:p>
            <a:r>
              <a:rPr lang="en-US" altLang="zh-CN" sz="3600"/>
              <a:t>B:</a:t>
            </a:r>
            <a:r>
              <a:rPr lang="zh-CN" altLang="en-US" sz="3600"/>
              <a:t>我想喝茶。</a:t>
            </a:r>
            <a:endParaRPr lang="zh-CN" altLang="en-US" sz="3600"/>
          </a:p>
          <a:p>
            <a:r>
              <a:rPr lang="zh-CN" altLang="en-US" sz="3600"/>
              <a:t>   wǒ xiǎng hē chá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zh-CN" altLang="en-US" sz="3600"/>
              <a:t>   I would like tea</a:t>
            </a:r>
            <a:r>
              <a:rPr lang="en-US" altLang="zh-CN" sz="3600"/>
              <a:t>.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695325" y="604520"/>
            <a:ext cx="36982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水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shuǐ;water)</a:t>
            </a:r>
            <a:endParaRPr lang="zh-CN" altLang="en-US" sz="3200"/>
          </a:p>
          <a:p>
            <a:r>
              <a:rPr lang="zh-CN" altLang="en-US" sz="3200"/>
              <a:t>可乐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kě lè;cola)</a:t>
            </a:r>
            <a:endParaRPr lang="zh-CN" altLang="en-US" sz="3200"/>
          </a:p>
          <a:p>
            <a:r>
              <a:rPr lang="zh-CN" altLang="en-US" sz="3200"/>
              <a:t>咖啡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kā fēi;coffee) </a:t>
            </a:r>
            <a:endParaRPr lang="en-US" altLang="zh-CN" sz="32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4455" y="2552700"/>
            <a:ext cx="88747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ym typeface="+mn-ea"/>
              </a:rPr>
              <a:t>吧</a:t>
            </a:r>
            <a:r>
              <a:rPr lang="en-US" altLang="zh-CN" sz="3600">
                <a:sym typeface="+mn-ea"/>
              </a:rPr>
              <a:t>(ba)</a:t>
            </a:r>
            <a:r>
              <a:rPr lang="zh-CN" altLang="en-US" sz="3600">
                <a:solidFill>
                  <a:schemeClr val="tx1"/>
                </a:solidFill>
              </a:rPr>
              <a:t> is a sentence-final "</a:t>
            </a:r>
            <a:r>
              <a:rPr lang="zh-CN" altLang="en-US" sz="3600">
                <a:solidFill>
                  <a:srgbClr val="FF0000"/>
                </a:solidFill>
              </a:rPr>
              <a:t>suggestion</a:t>
            </a:r>
            <a:r>
              <a:rPr lang="zh-CN" altLang="en-US" sz="3600">
                <a:solidFill>
                  <a:schemeClr val="tx1"/>
                </a:solidFill>
              </a:rPr>
              <a:t>" particle, often used at the end of an imperative sentence to </a:t>
            </a:r>
            <a:r>
              <a:rPr lang="zh-CN" altLang="en-US" sz="3600">
                <a:solidFill>
                  <a:srgbClr val="FF0000"/>
                </a:solidFill>
              </a:rPr>
              <a:t>soften the tone</a:t>
            </a:r>
            <a:r>
              <a:rPr lang="zh-CN" altLang="en-US" sz="3600">
                <a:solidFill>
                  <a:schemeClr val="tx1"/>
                </a:solidFill>
              </a:rPr>
              <a:t>.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285" y="1103630"/>
            <a:ext cx="4166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吧</a:t>
            </a:r>
            <a:r>
              <a:rPr lang="en-US" altLang="zh-CN" sz="4400"/>
              <a:t>(ba)</a:t>
            </a:r>
            <a:endParaRPr lang="en-US" altLang="zh-CN" sz="4400"/>
          </a:p>
        </p:txBody>
      </p:sp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2"/>
          <a:srcRect l="12918" b="23477"/>
          <a:stretch>
            <a:fillRect/>
          </a:stretch>
        </p:blipFill>
        <p:spPr>
          <a:xfrm rot="18180000">
            <a:off x="7995920" y="3561715"/>
            <a:ext cx="3184525" cy="2798445"/>
          </a:xfrm>
          <a:prstGeom prst="rect">
            <a:avLst/>
          </a:prstGeom>
        </p:spPr>
      </p:pic>
      <p:pic>
        <p:nvPicPr>
          <p:cNvPr id="8" name="图片 7" descr="摄图网_401141579"/>
          <p:cNvPicPr>
            <a:picLocks noChangeAspect="1"/>
          </p:cNvPicPr>
          <p:nvPr/>
        </p:nvPicPr>
        <p:blipFill>
          <a:blip r:embed="rId3"/>
          <a:srcRect l="13509" t="18177" r="9409" b="9367"/>
          <a:stretch>
            <a:fillRect/>
          </a:stretch>
        </p:blipFill>
        <p:spPr>
          <a:xfrm rot="21300000">
            <a:off x="8745220" y="4054475"/>
            <a:ext cx="2430145" cy="2284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pic>
        <p:nvPicPr>
          <p:cNvPr id="6" name="图片 5" descr="摄图网_400174846"/>
          <p:cNvPicPr>
            <a:picLocks noChangeAspect="1"/>
          </p:cNvPicPr>
          <p:nvPr/>
        </p:nvPicPr>
        <p:blipFill>
          <a:blip r:embed="rId3"/>
          <a:srcRect l="7899" t="10399" r="5625" b="9080"/>
          <a:stretch>
            <a:fillRect/>
          </a:stretch>
        </p:blipFill>
        <p:spPr>
          <a:xfrm>
            <a:off x="6384925" y="1620520"/>
            <a:ext cx="4690110" cy="4367530"/>
          </a:xfrm>
          <a:prstGeom prst="rect">
            <a:avLst/>
          </a:prstGeom>
        </p:spPr>
      </p:pic>
      <p:pic>
        <p:nvPicPr>
          <p:cNvPr id="13" name="图片 12" descr="摄图网_401557402"/>
          <p:cNvPicPr>
            <a:picLocks noChangeAspect="1"/>
          </p:cNvPicPr>
          <p:nvPr/>
        </p:nvPicPr>
        <p:blipFill>
          <a:blip r:embed="rId4"/>
          <a:srcRect l="12918" b="23477"/>
          <a:stretch>
            <a:fillRect/>
          </a:stretch>
        </p:blipFill>
        <p:spPr>
          <a:xfrm rot="18180000">
            <a:off x="6847205" y="1446530"/>
            <a:ext cx="5111115" cy="4491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440" y="1440815"/>
            <a:ext cx="79349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、你喝咖啡吧。</a:t>
            </a:r>
            <a:endParaRPr lang="zh-CN" altLang="en-US" sz="3200"/>
          </a:p>
          <a:p>
            <a:r>
              <a:rPr lang="zh-CN" altLang="en-US" sz="3200"/>
              <a:t>      nǐ hē kā fēi ba</a:t>
            </a:r>
            <a:r>
              <a:rPr lang="en-US" altLang="zh-CN" sz="3200"/>
              <a:t>.</a:t>
            </a:r>
            <a:endParaRPr lang="en-US" altLang="zh-CN" sz="3200"/>
          </a:p>
          <a:p>
            <a:r>
              <a:rPr lang="en-US" altLang="zh-CN" sz="3200"/>
              <a:t>      Why don`t you have some coffee?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2</a:t>
            </a:r>
            <a:r>
              <a:rPr lang="zh-CN" altLang="en-US" sz="3200"/>
              <a:t>、请进来吧。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Come in, please.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、我们跳舞吧。</a:t>
            </a:r>
            <a:endParaRPr lang="zh-CN" altLang="en-US" sz="3200"/>
          </a:p>
          <a:p>
            <a:r>
              <a:rPr lang="zh-CN" altLang="en-US" sz="3200"/>
              <a:t>      </a:t>
            </a:r>
            <a:r>
              <a:rPr lang="en-US" altLang="zh-CN" sz="3200"/>
              <a:t>Let`s dance</a:t>
            </a:r>
            <a:r>
              <a:rPr lang="en-US" altLang="zh-CN" sz="3200"/>
              <a:t>.</a:t>
            </a:r>
            <a:endParaRPr lang="en-US" altLang="zh-CN" sz="3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275" y="2435225"/>
            <a:ext cx="3128010" cy="312801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3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1960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要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88280" y="1513840"/>
            <a:ext cx="1152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yào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012055" y="3618865"/>
            <a:ext cx="221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want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3982720" y="4653915"/>
            <a:ext cx="736663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我要一瓶可乐。</a:t>
            </a:r>
            <a:endParaRPr lang="zh-CN" altLang="en-US" sz="4400"/>
          </a:p>
          <a:p>
            <a:r>
              <a:rPr lang="zh-CN" altLang="en-US" sz="3600"/>
              <a:t>wǒ yào yì píng kě lè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en-US" altLang="zh-CN" sz="3600"/>
              <a:t>I want </a:t>
            </a:r>
            <a:r>
              <a:rPr lang="zh-CN" altLang="en-US" sz="3600"/>
              <a:t>a bottle of Co</a:t>
            </a:r>
            <a:r>
              <a:rPr lang="en-US" altLang="zh-CN" sz="3600"/>
              <a:t>la.</a:t>
            </a:r>
            <a:endParaRPr lang="en-US" altLang="zh-CN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25" y="2339975"/>
            <a:ext cx="3318510" cy="3318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3338830" y="2376170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来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3644900" y="1781810"/>
            <a:ext cx="86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lái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3225165" y="3944620"/>
            <a:ext cx="1910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come</a:t>
            </a:r>
            <a:endParaRPr lang="en-US" altLang="zh-CN" sz="3600"/>
          </a:p>
        </p:txBody>
      </p:sp>
      <p:sp>
        <p:nvSpPr>
          <p:cNvPr id="9" name="文本框 8"/>
          <p:cNvSpPr txBox="1"/>
          <p:nvPr/>
        </p:nvSpPr>
        <p:spPr>
          <a:xfrm>
            <a:off x="6866255" y="2449195"/>
            <a:ext cx="2133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去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6866255" y="4017645"/>
            <a:ext cx="1873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go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6946265" y="1781810"/>
            <a:ext cx="1180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 qù </a:t>
            </a:r>
            <a:r>
              <a:rPr lang="en-US" altLang="zh-CN" sz="4400"/>
              <a:t> </a:t>
            </a:r>
            <a:endParaRPr lang="en-US" altLang="zh-CN" sz="4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5140960" y="2108200"/>
            <a:ext cx="1960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给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5288280" y="1513840"/>
            <a:ext cx="1152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gěi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012055" y="3618865"/>
            <a:ext cx="221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give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870075" y="4653915"/>
            <a:ext cx="9479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请给我一杯水，谢谢。</a:t>
            </a:r>
            <a:endParaRPr lang="zh-CN" altLang="en-US" sz="3600"/>
          </a:p>
          <a:p>
            <a:r>
              <a:rPr lang="zh-CN" altLang="en-US" sz="3600"/>
              <a:t>qǐng gěi wǒ yì bēi shuǐ</a:t>
            </a:r>
            <a:r>
              <a:rPr lang="en-US" altLang="zh-CN" sz="3600"/>
              <a:t>,</a:t>
            </a:r>
            <a:r>
              <a:rPr lang="zh-CN" altLang="en-US" sz="3600"/>
              <a:t>xiè xi</a:t>
            </a:r>
            <a:r>
              <a:rPr lang="en-US" altLang="zh-CN" sz="3600"/>
              <a:t>e.</a:t>
            </a:r>
            <a:endParaRPr lang="en-US" altLang="zh-CN" sz="3600"/>
          </a:p>
          <a:p>
            <a:r>
              <a:rPr lang="zh-CN" altLang="en-US" sz="3600"/>
              <a:t>please give me a cup of water</a:t>
            </a:r>
            <a:r>
              <a:rPr lang="en-US" altLang="zh-CN" sz="3600"/>
              <a:t>,thank you.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584065" y="2137410"/>
            <a:ext cx="3333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可以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873625" y="1456055"/>
            <a:ext cx="228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kě    yǐ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4873625" y="3618865"/>
            <a:ext cx="221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can;may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1870075" y="4653915"/>
            <a:ext cx="9479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我可以迟交作业吗？</a:t>
            </a:r>
            <a:endParaRPr lang="zh-CN" altLang="en-US" sz="3600"/>
          </a:p>
          <a:p>
            <a:r>
              <a:rPr lang="zh-CN" altLang="en-US" sz="3600"/>
              <a:t>wǒ kě yǐ chí jiāo zuò yè ma ？</a:t>
            </a:r>
            <a:endParaRPr lang="zh-CN" altLang="en-US" sz="3600"/>
          </a:p>
          <a:p>
            <a:r>
              <a:rPr lang="zh-CN" altLang="en-US" sz="3600"/>
              <a:t>Can I hand in my homework late？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4305300" y="2137410"/>
            <a:ext cx="42652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对不起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4384040" y="1456055"/>
            <a:ext cx="37839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duì    bu     qǐ   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5611495" y="3618865"/>
            <a:ext cx="1652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sorry</a:t>
            </a:r>
            <a:endParaRPr lang="en-US" altLang="zh-CN" sz="3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90" y="2746375"/>
            <a:ext cx="3277870" cy="2842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3145" y="3618865"/>
            <a:ext cx="2415540" cy="2415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10177780" y="237490"/>
            <a:ext cx="1610995" cy="1453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6060" y="813435"/>
            <a:ext cx="1196594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高文中：  谁呀？</a:t>
            </a:r>
            <a:endParaRPr lang="zh-CN" altLang="en-US" sz="2800"/>
          </a:p>
          <a:p>
            <a:r>
              <a:rPr lang="zh-CN" altLang="en-US" sz="2800"/>
              <a:t>王朋：      是我，王朋，还有李友。</a:t>
            </a:r>
            <a:endParaRPr lang="zh-CN" altLang="en-US" sz="2800"/>
          </a:p>
          <a:p>
            <a:r>
              <a:rPr lang="zh-CN" altLang="en-US" sz="2800"/>
              <a:t>高文中：  请进，请进，快进来！来，我介绍一下，这是我姐姐，高小音。</a:t>
            </a:r>
            <a:endParaRPr lang="zh-CN" altLang="en-US" sz="2800"/>
          </a:p>
          <a:p>
            <a:r>
              <a:rPr lang="zh-CN" altLang="en-US" sz="2800"/>
              <a:t>王朋</a:t>
            </a:r>
            <a:r>
              <a:rPr lang="en-US" altLang="zh-CN" sz="2800"/>
              <a:t>/</a:t>
            </a:r>
            <a:r>
              <a:rPr lang="zh-CN" altLang="en-US" sz="2800"/>
              <a:t>李友</a:t>
            </a:r>
            <a:r>
              <a:rPr lang="en-US" altLang="zh-CN" sz="2800"/>
              <a:t>:</a:t>
            </a:r>
            <a:r>
              <a:rPr lang="zh-CN" altLang="en-US" sz="2800"/>
              <a:t>小音，你好。认识你很高兴。</a:t>
            </a:r>
            <a:endParaRPr lang="zh-CN" altLang="en-US" sz="2800"/>
          </a:p>
          <a:p>
            <a:r>
              <a:rPr lang="zh-CN" altLang="en-US" sz="2800"/>
              <a:t>高小音：  认识你们我也很高兴。</a:t>
            </a:r>
            <a:endParaRPr lang="zh-CN" altLang="en-US" sz="2800"/>
          </a:p>
          <a:p>
            <a:r>
              <a:rPr lang="zh-CN" altLang="en-US" sz="2800"/>
              <a:t>王朋：      你们家很大，也很漂亮。</a:t>
            </a:r>
            <a:endParaRPr lang="zh-CN" altLang="en-US" sz="2800"/>
          </a:p>
          <a:p>
            <a:r>
              <a:rPr lang="zh-CN" altLang="en-US" sz="2800"/>
              <a:t>高小音：  是吗？请坐，请坐。</a:t>
            </a:r>
            <a:endParaRPr lang="zh-CN" altLang="en-US" sz="2800"/>
          </a:p>
          <a:p>
            <a:r>
              <a:rPr lang="zh-CN" altLang="en-US" sz="2800"/>
              <a:t>王朋：      小音，你在哪儿工作？</a:t>
            </a:r>
            <a:endParaRPr lang="zh-CN" altLang="en-US" sz="2800"/>
          </a:p>
          <a:p>
            <a:r>
              <a:rPr lang="zh-CN" altLang="en-US" sz="2800"/>
              <a:t>高小音：   我在学校工作。你们想喝点儿什么？喝茶还是喝咖啡？</a:t>
            </a:r>
            <a:endParaRPr lang="zh-CN" altLang="en-US" sz="2800"/>
          </a:p>
          <a:p>
            <a:r>
              <a:rPr lang="zh-CN" altLang="en-US" sz="2800"/>
              <a:t>王朋：      我喝茶吧。</a:t>
            </a:r>
            <a:endParaRPr lang="zh-CN" altLang="en-US" sz="2800"/>
          </a:p>
          <a:p>
            <a:r>
              <a:rPr lang="zh-CN" altLang="en-US" sz="2800"/>
              <a:t>李友：      我要一瓶可乐，可以吗？</a:t>
            </a:r>
            <a:endParaRPr lang="zh-CN" altLang="en-US" sz="2800"/>
          </a:p>
          <a:p>
            <a:r>
              <a:rPr lang="zh-CN" altLang="en-US" sz="2800"/>
              <a:t>高小音：   对不起，我们家没有可乐。</a:t>
            </a:r>
            <a:endParaRPr lang="zh-CN" altLang="en-US" sz="2800"/>
          </a:p>
          <a:p>
            <a:r>
              <a:rPr lang="zh-CN" altLang="en-US" sz="2800"/>
              <a:t>李友：      那给我一杯水吧。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26060" y="142875"/>
            <a:ext cx="2833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Text</a:t>
            </a:r>
            <a:endParaRPr lang="en-US" altLang="zh-CN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77495" y="802005"/>
            <a:ext cx="906780" cy="818515"/>
          </a:xfrm>
          <a:prstGeom prst="rect">
            <a:avLst/>
          </a:prstGeom>
        </p:spPr>
      </p:pic>
      <p:sp>
        <p:nvSpPr>
          <p:cNvPr id="18434" name="标题 3"/>
          <p:cNvSpPr>
            <a:spLocks noGrp="1"/>
          </p:cNvSpPr>
          <p:nvPr/>
        </p:nvSpPr>
        <p:spPr>
          <a:xfrm>
            <a:off x="1313180" y="933450"/>
            <a:ext cx="3368675" cy="555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zh-CN" dirty="0">
                <a:solidFill>
                  <a:srgbClr val="EB956E"/>
                </a:solidFill>
                <a:latin typeface="思源黑体旧字形 Bold" panose="020B0800000000000000" charset="-122"/>
                <a:ea typeface="思源黑体旧字形 Bold" panose="020B0800000000000000" charset="-122"/>
              </a:rPr>
              <a:t>Question</a:t>
            </a:r>
            <a:endParaRPr lang="en-US" altLang="zh-CN" dirty="0">
              <a:solidFill>
                <a:srgbClr val="EB956E"/>
              </a:solidFill>
              <a:latin typeface="思源黑体旧字形 Bold" panose="020B0800000000000000" charset="-122"/>
              <a:ea typeface="思源黑体旧字形 Bold" panose="020B0800000000000000" charset="-122"/>
            </a:endParaRPr>
          </a:p>
        </p:txBody>
      </p:sp>
      <p:sp>
        <p:nvSpPr>
          <p:cNvPr id="3" name="iśliḓê"/>
          <p:cNvSpPr/>
          <p:nvPr/>
        </p:nvSpPr>
        <p:spPr>
          <a:xfrm>
            <a:off x="8721725" y="3748405"/>
            <a:ext cx="3322320" cy="3114040"/>
          </a:xfrm>
          <a:prstGeom prst="rect">
            <a:avLst/>
          </a:prstGeom>
          <a:blipFill rotWithShape="1">
            <a:blip r:embed="rId3" cstate="email"/>
            <a:stretch>
              <a:fillRect l="-25000" r="-25000"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íşļíḑê"/>
          <p:cNvSpPr txBox="1"/>
          <p:nvPr/>
        </p:nvSpPr>
        <p:spPr>
          <a:xfrm>
            <a:off x="422275" y="1690370"/>
            <a:ext cx="10170795" cy="3743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Why did Li You ask for a glass of water?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What did Wang Peng want to drink?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How is Gao Wenzhong`s house?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3" name="îṡlíḋe"/>
          <p:cNvSpPr/>
          <p:nvPr/>
        </p:nvSpPr>
        <p:spPr>
          <a:xfrm>
            <a:off x="5817235" y="2206625"/>
            <a:ext cx="5890895" cy="3248660"/>
          </a:xfrm>
          <a:prstGeom prst="rect">
            <a:avLst/>
          </a:prstGeom>
          <a:solidFill>
            <a:srgbClr val="F1922A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摄图网_400099601"/>
          <p:cNvPicPr>
            <a:picLocks noChangeAspect="1"/>
          </p:cNvPicPr>
          <p:nvPr/>
        </p:nvPicPr>
        <p:blipFill>
          <a:blip r:embed="rId3"/>
          <a:srcRect r="10803"/>
          <a:stretch>
            <a:fillRect/>
          </a:stretch>
        </p:blipFill>
        <p:spPr>
          <a:xfrm>
            <a:off x="698500" y="1719580"/>
            <a:ext cx="5922010" cy="4426585"/>
          </a:xfrm>
          <a:prstGeom prst="rect">
            <a:avLst/>
          </a:prstGeom>
          <a:effectLst>
            <a:outerShdw blurRad="254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7356475" y="2705100"/>
            <a:ext cx="3393440" cy="225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language  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practice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2406650" y="2736850"/>
            <a:ext cx="3420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进来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2656205" y="1968500"/>
            <a:ext cx="2026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jìn   </a:t>
            </a:r>
            <a:r>
              <a:rPr lang="en-US" altLang="zh-CN" sz="4400"/>
              <a:t>lái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2543810" y="4439920"/>
            <a:ext cx="2860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come in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6463030" y="1968500"/>
            <a:ext cx="279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ym typeface="+mn-ea"/>
              </a:rPr>
              <a:t>chū   qù </a:t>
            </a:r>
            <a:r>
              <a:rPr lang="en-US" altLang="zh-CN" sz="4400"/>
              <a:t> </a:t>
            </a:r>
            <a:endParaRPr lang="en-US" altLang="zh-CN" sz="4400"/>
          </a:p>
        </p:txBody>
      </p:sp>
      <p:sp>
        <p:nvSpPr>
          <p:cNvPr id="9" name="文本框 8"/>
          <p:cNvSpPr txBox="1"/>
          <p:nvPr/>
        </p:nvSpPr>
        <p:spPr>
          <a:xfrm>
            <a:off x="6279515" y="2736850"/>
            <a:ext cx="3420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出去</a:t>
            </a:r>
            <a:endParaRPr lang="zh-CN" altLang="en-US" sz="9600"/>
          </a:p>
        </p:txBody>
      </p:sp>
      <p:sp>
        <p:nvSpPr>
          <p:cNvPr id="10" name="文本框 9"/>
          <p:cNvSpPr txBox="1"/>
          <p:nvPr/>
        </p:nvSpPr>
        <p:spPr>
          <a:xfrm>
            <a:off x="6463030" y="4439920"/>
            <a:ext cx="2860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go out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977265" y="1053465"/>
            <a:ext cx="9622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老师走进来。</a:t>
            </a:r>
            <a:r>
              <a:rPr lang="en-US" altLang="zh-CN" sz="3600"/>
              <a:t>(lǎo shī zǒu jìn lái)</a:t>
            </a:r>
            <a:endParaRPr lang="en-US" altLang="zh-CN" sz="3600"/>
          </a:p>
          <a:p>
            <a:r>
              <a:rPr lang="en-US" altLang="zh-CN" sz="3600"/>
              <a:t>The teacher came in.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2309495"/>
            <a:ext cx="5163185" cy="3872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9410" y="3058795"/>
            <a:ext cx="2372995" cy="2372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63854 0.003241 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977265" y="1053465"/>
            <a:ext cx="9622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老师走出去。</a:t>
            </a:r>
            <a:r>
              <a:rPr lang="en-US" altLang="zh-CN" sz="3600"/>
              <a:t>(lǎo shī zǒu chū qù )</a:t>
            </a:r>
            <a:endParaRPr lang="en-US" altLang="zh-CN" sz="3600"/>
          </a:p>
          <a:p>
            <a:r>
              <a:rPr lang="en-US" altLang="zh-CN" sz="3600"/>
              <a:t>The teacher went out..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2309495"/>
            <a:ext cx="5163185" cy="3872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7770" y="3001010"/>
            <a:ext cx="2372995" cy="2372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58 0.003241 L -0.362396 0.0000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4"/>
          <p:cNvPicPr>
            <a:picLocks noChangeAspect="1"/>
          </p:cNvPicPr>
          <p:nvPr/>
        </p:nvPicPr>
        <p:blipFill>
          <a:blip r:embed="rId1"/>
          <a:srcRect l="7653" r="7645"/>
          <a:stretch>
            <a:fillRect/>
          </a:stretch>
        </p:blipFill>
        <p:spPr>
          <a:xfrm rot="16200000">
            <a:off x="2662555" y="-2667000"/>
            <a:ext cx="6866255" cy="12192000"/>
          </a:xfrm>
          <a:prstGeom prst="rect">
            <a:avLst/>
          </a:prstGeom>
        </p:spPr>
      </p:pic>
      <p:pic>
        <p:nvPicPr>
          <p:cNvPr id="4" name="图片 3" descr="摄图网_401141572"/>
          <p:cNvPicPr>
            <a:picLocks noChangeAspect="1"/>
          </p:cNvPicPr>
          <p:nvPr/>
        </p:nvPicPr>
        <p:blipFill>
          <a:blip r:embed="rId2"/>
          <a:srcRect l="6054" t="16288" r="12001" b="9811"/>
          <a:stretch>
            <a:fillRect/>
          </a:stretch>
        </p:blipFill>
        <p:spPr>
          <a:xfrm>
            <a:off x="287020" y="215900"/>
            <a:ext cx="906780" cy="818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2660" y="1698625"/>
            <a:ext cx="191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2800350" y="2413635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快</a:t>
            </a:r>
            <a:endParaRPr lang="zh-CN" altLang="en-US" sz="9600"/>
          </a:p>
        </p:txBody>
      </p:sp>
      <p:sp>
        <p:nvSpPr>
          <p:cNvPr id="5" name="文本框 4"/>
          <p:cNvSpPr txBox="1"/>
          <p:nvPr/>
        </p:nvSpPr>
        <p:spPr>
          <a:xfrm>
            <a:off x="2884170" y="1790700"/>
            <a:ext cx="1315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kuài  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1855470" y="4151630"/>
            <a:ext cx="3993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fast,quick;quickly</a:t>
            </a:r>
            <a:endParaRPr lang="en-US" altLang="zh-CN" sz="3600"/>
          </a:p>
        </p:txBody>
      </p:sp>
      <p:sp>
        <p:nvSpPr>
          <p:cNvPr id="8" name="文本框 7"/>
          <p:cNvSpPr txBox="1"/>
          <p:nvPr/>
        </p:nvSpPr>
        <p:spPr>
          <a:xfrm>
            <a:off x="7239000" y="2413635"/>
            <a:ext cx="210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慢</a:t>
            </a:r>
            <a:endParaRPr lang="zh-CN" altLang="en-US" sz="9600"/>
          </a:p>
        </p:txBody>
      </p:sp>
      <p:sp>
        <p:nvSpPr>
          <p:cNvPr id="9" name="文本框 8"/>
          <p:cNvSpPr txBox="1"/>
          <p:nvPr/>
        </p:nvSpPr>
        <p:spPr>
          <a:xfrm>
            <a:off x="7327900" y="1790700"/>
            <a:ext cx="13157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màn  </a:t>
            </a:r>
            <a:endParaRPr lang="en-US" altLang="zh-CN" sz="4400"/>
          </a:p>
        </p:txBody>
      </p:sp>
      <p:sp>
        <p:nvSpPr>
          <p:cNvPr id="10" name="文本框 9"/>
          <p:cNvSpPr txBox="1"/>
          <p:nvPr/>
        </p:nvSpPr>
        <p:spPr>
          <a:xfrm>
            <a:off x="7392670" y="4151630"/>
            <a:ext cx="1609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slow</a:t>
            </a:r>
            <a:endParaRPr lang="en-US" altLang="zh-CN" sz="36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440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4986</Words>
  <Application>WPS 演示</Application>
  <PresentationFormat>宽屏</PresentationFormat>
  <Paragraphs>408</Paragraphs>
  <Slides>55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方正清刻本悦宋简体</vt:lpstr>
      <vt:lpstr>思源黑体 CN ExtraLight</vt:lpstr>
      <vt:lpstr>黑体</vt:lpstr>
      <vt:lpstr>Arial Unicode MS</vt:lpstr>
      <vt:lpstr>等线 Light</vt:lpstr>
      <vt:lpstr>Tempus Sans ITC</vt:lpstr>
      <vt:lpstr>幼圆</vt:lpstr>
      <vt:lpstr>思源黑体旧字形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57</cp:revision>
  <dcterms:created xsi:type="dcterms:W3CDTF">2019-06-19T02:08:00Z</dcterms:created>
  <dcterms:modified xsi:type="dcterms:W3CDTF">2019-10-21T15:37:19Z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