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9"/>
  </p:handoutMasterIdLst>
  <p:sldIdLst>
    <p:sldId id="256" r:id="rId3"/>
    <p:sldId id="423" r:id="rId5"/>
    <p:sldId id="424" r:id="rId6"/>
    <p:sldId id="426" r:id="rId7"/>
    <p:sldId id="427" r:id="rId8"/>
    <p:sldId id="428" r:id="rId9"/>
    <p:sldId id="425" r:id="rId10"/>
    <p:sldId id="430" r:id="rId11"/>
    <p:sldId id="429" r:id="rId12"/>
    <p:sldId id="431" r:id="rId13"/>
    <p:sldId id="432" r:id="rId14"/>
    <p:sldId id="433" r:id="rId15"/>
    <p:sldId id="434" r:id="rId16"/>
    <p:sldId id="438" r:id="rId17"/>
    <p:sldId id="435" r:id="rId18"/>
    <p:sldId id="440" r:id="rId19"/>
    <p:sldId id="439" r:id="rId20"/>
    <p:sldId id="441" r:id="rId21"/>
    <p:sldId id="442" r:id="rId22"/>
    <p:sldId id="443" r:id="rId23"/>
    <p:sldId id="300" r:id="rId24"/>
    <p:sldId id="302" r:id="rId25"/>
    <p:sldId id="281" r:id="rId26"/>
    <p:sldId id="436" r:id="rId27"/>
    <p:sldId id="437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956E"/>
    <a:srgbClr val="664C24"/>
    <a:srgbClr val="CE5F15"/>
    <a:srgbClr val="F1922A"/>
    <a:srgbClr val="DA6817"/>
    <a:srgbClr val="794F29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4" y="570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2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1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2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4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6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7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9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3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2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3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4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5.xml"/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6.xml"/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4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5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6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7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8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9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0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698365" y="2181225"/>
            <a:ext cx="56997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800">
                <a:solidFill>
                  <a:srgbClr val="F1922A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Visiting Friends</a:t>
            </a:r>
            <a:endParaRPr lang="en-US" altLang="zh-CN" sz="4800">
              <a:solidFill>
                <a:srgbClr val="F1922A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03645" y="2723515"/>
            <a:ext cx="2825115" cy="141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6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ExtraLight" panose="020B0200000000000000" charset="-122"/>
                <a:ea typeface="思源黑体 CN ExtraLight" panose="020B0200000000000000" charset="-122"/>
                <a:sym typeface="+mn-ea"/>
              </a:rPr>
              <a:t>看朋友</a:t>
            </a:r>
            <a:endParaRPr lang="zh-CN" altLang="en-US" sz="6600">
              <a:solidFill>
                <a:schemeClr val="tx1">
                  <a:lumMod val="50000"/>
                  <a:lumOff val="50000"/>
                </a:schemeClr>
              </a:solidFill>
              <a:latin typeface="思源黑体 CN ExtraLight" panose="020B0200000000000000" charset="-122"/>
              <a:ea typeface="思源黑体 CN ExtraLight" panose="020B0200000000000000" charset="-122"/>
              <a:sym typeface="+mn-ea"/>
            </a:endParaRPr>
          </a:p>
        </p:txBody>
      </p:sp>
      <p:pic>
        <p:nvPicPr>
          <p:cNvPr id="9" name="图片 8" descr="摄图网_4011415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365" y="3888740"/>
            <a:ext cx="3519170" cy="3519170"/>
          </a:xfrm>
          <a:prstGeom prst="rect">
            <a:avLst/>
          </a:prstGeom>
        </p:spPr>
      </p:pic>
      <p:pic>
        <p:nvPicPr>
          <p:cNvPr id="6" name="图片 5" descr="摄图网_401141579"/>
          <p:cNvPicPr>
            <a:picLocks noChangeAspect="1"/>
          </p:cNvPicPr>
          <p:nvPr/>
        </p:nvPicPr>
        <p:blipFill>
          <a:blip r:embed="rId3"/>
          <a:srcRect l="13509" t="18177" r="9409" b="9367"/>
          <a:stretch>
            <a:fillRect/>
          </a:stretch>
        </p:blipFill>
        <p:spPr>
          <a:xfrm rot="21300000">
            <a:off x="38735" y="-623570"/>
            <a:ext cx="5027295" cy="4725670"/>
          </a:xfrm>
          <a:prstGeom prst="rect">
            <a:avLst/>
          </a:prstGeom>
        </p:spPr>
      </p:pic>
      <p:pic>
        <p:nvPicPr>
          <p:cNvPr id="13" name="图片 12" descr="摄图网_401557402"/>
          <p:cNvPicPr>
            <a:picLocks noChangeAspect="1"/>
          </p:cNvPicPr>
          <p:nvPr/>
        </p:nvPicPr>
        <p:blipFill>
          <a:blip r:embed="rId4"/>
          <a:srcRect l="11933" b="23477"/>
          <a:stretch>
            <a:fillRect/>
          </a:stretch>
        </p:blipFill>
        <p:spPr>
          <a:xfrm rot="18180000">
            <a:off x="69850" y="189865"/>
            <a:ext cx="5168900" cy="4491355"/>
          </a:xfrm>
          <a:prstGeom prst="rect">
            <a:avLst/>
          </a:prstGeom>
        </p:spPr>
      </p:pic>
      <p:pic>
        <p:nvPicPr>
          <p:cNvPr id="14" name="图片 13" descr="摄图网_4015574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80000">
            <a:off x="9786620" y="3043555"/>
            <a:ext cx="2663825" cy="26638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410325" y="4135120"/>
            <a:ext cx="31572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kàn péng y</a:t>
            </a:r>
            <a:r>
              <a:rPr lang="en-US" altLang="zh-CN" sz="3200"/>
              <a:t>o</a:t>
            </a:r>
            <a:r>
              <a:rPr lang="zh-CN" altLang="en-US" sz="3200"/>
              <a:t>u </a:t>
            </a:r>
            <a:endParaRPr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6706870" y="4970145"/>
            <a:ext cx="20186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  LI XIN YU</a:t>
            </a:r>
            <a:endParaRPr lang="en-US" altLang="zh-CN" sz="2400"/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0175" y="565785"/>
            <a:ext cx="117544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才</a:t>
            </a:r>
            <a:r>
              <a:rPr lang="en-US" altLang="zh-CN" sz="4400"/>
              <a:t>(cái ,not until)</a:t>
            </a:r>
            <a:endParaRPr lang="en-US" altLang="zh-CN" sz="4400"/>
          </a:p>
        </p:txBody>
      </p:sp>
      <p:sp>
        <p:nvSpPr>
          <p:cNvPr id="4" name="文本框 3"/>
          <p:cNvSpPr txBox="1"/>
          <p:nvPr/>
        </p:nvSpPr>
        <p:spPr>
          <a:xfrm>
            <a:off x="130175" y="1817370"/>
            <a:ext cx="1175448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The adverb </a:t>
            </a:r>
            <a:r>
              <a:rPr lang="zh-CN" altLang="en-US" sz="4400">
                <a:sym typeface="+mn-ea"/>
              </a:rPr>
              <a:t>才</a:t>
            </a:r>
            <a:r>
              <a:rPr lang="en-US" altLang="zh-CN" sz="4400">
                <a:sym typeface="+mn-ea"/>
              </a:rPr>
              <a:t>(cái ,not until)</a:t>
            </a:r>
            <a:r>
              <a:rPr lang="en-US" altLang="zh-CN" sz="4400"/>
              <a:t> indicates that the occurrence of an action or situation is </a:t>
            </a:r>
            <a:r>
              <a:rPr lang="en-US" altLang="zh-CN" sz="4400">
                <a:solidFill>
                  <a:srgbClr val="FF0000"/>
                </a:solidFill>
              </a:rPr>
              <a:t>later than</a:t>
            </a:r>
            <a:r>
              <a:rPr lang="en-US" altLang="zh-CN" sz="4400"/>
              <a:t> the </a:t>
            </a:r>
            <a:r>
              <a:rPr lang="en-US" altLang="zh-CN" sz="4400">
                <a:solidFill>
                  <a:srgbClr val="FF0000"/>
                </a:solidFill>
              </a:rPr>
              <a:t>speaker</a:t>
            </a:r>
            <a:r>
              <a:rPr lang="en-US" altLang="zh-CN" sz="4400"/>
              <a:t> may have </a:t>
            </a:r>
            <a:r>
              <a:rPr lang="en-US" altLang="zh-CN" sz="4400">
                <a:solidFill>
                  <a:srgbClr val="FF0000"/>
                </a:solidFill>
              </a:rPr>
              <a:t>expected</a:t>
            </a:r>
            <a:r>
              <a:rPr lang="en-US" altLang="zh-CN" sz="4400"/>
              <a:t>. That lateness is perceived by the speaker, and is </a:t>
            </a:r>
            <a:r>
              <a:rPr lang="en-US" altLang="zh-CN" sz="4400">
                <a:solidFill>
                  <a:srgbClr val="FF0000"/>
                </a:solidFill>
              </a:rPr>
              <a:t>not necessarily objective</a:t>
            </a:r>
            <a:r>
              <a:rPr lang="en-US" altLang="zh-CN" sz="4400"/>
              <a:t>, as seen in (2) and (3). </a:t>
            </a:r>
            <a:r>
              <a:rPr lang="zh-CN" altLang="en-US" sz="4400">
                <a:sym typeface="+mn-ea"/>
              </a:rPr>
              <a:t>才</a:t>
            </a:r>
            <a:r>
              <a:rPr lang="en-US" altLang="zh-CN" sz="4400">
                <a:sym typeface="+mn-ea"/>
              </a:rPr>
              <a:t>(cái) </a:t>
            </a:r>
            <a:r>
              <a:rPr lang="en-US" altLang="zh-CN" sz="4400">
                <a:solidFill>
                  <a:srgbClr val="FF0000"/>
                </a:solidFill>
              </a:rPr>
              <a:t>never takes</a:t>
            </a:r>
            <a:r>
              <a:rPr lang="en-US" altLang="zh-CN" sz="4400"/>
              <a:t> the particle</a:t>
            </a:r>
            <a:r>
              <a:rPr lang="zh-CN" altLang="en-US" sz="4400">
                <a:solidFill>
                  <a:srgbClr val="FF0000"/>
                </a:solidFill>
              </a:rPr>
              <a:t>了</a:t>
            </a:r>
            <a:r>
              <a:rPr lang="en-US" altLang="zh-CN" sz="4400"/>
              <a:t>(le).</a:t>
            </a:r>
            <a:endParaRPr lang="en-US" altLang="zh-CN" sz="4400"/>
          </a:p>
        </p:txBody>
      </p:sp>
      <p:pic>
        <p:nvPicPr>
          <p:cNvPr id="5" name="图片 4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10477500" y="5642610"/>
            <a:ext cx="906780" cy="8185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9" name="图片 8" descr="摄图网_4011415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75" y="3139440"/>
            <a:ext cx="3721735" cy="3723005"/>
          </a:xfrm>
          <a:prstGeom prst="rect">
            <a:avLst/>
          </a:prstGeom>
        </p:spPr>
      </p:pic>
      <p:pic>
        <p:nvPicPr>
          <p:cNvPr id="13" name="图片 12" descr="摄图网_401557402"/>
          <p:cNvPicPr>
            <a:picLocks noChangeAspect="1"/>
          </p:cNvPicPr>
          <p:nvPr/>
        </p:nvPicPr>
        <p:blipFill>
          <a:blip r:embed="rId3"/>
          <a:srcRect l="12918" b="23477"/>
          <a:stretch>
            <a:fillRect/>
          </a:stretch>
        </p:blipFill>
        <p:spPr>
          <a:xfrm rot="18180000">
            <a:off x="762000" y="3033395"/>
            <a:ext cx="3982720" cy="35001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7355" y="1509395"/>
            <a:ext cx="1150429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1</a:t>
            </a:r>
            <a:r>
              <a:rPr lang="zh-CN" altLang="en-US" sz="3600"/>
              <a:t>、</a:t>
            </a:r>
            <a:r>
              <a:rPr lang="zh-CN" altLang="en-US" sz="3600"/>
              <a:t>我请他六点吃晚饭，他六点半才来。</a:t>
            </a:r>
            <a:endParaRPr lang="zh-CN" altLang="en-US" sz="3600"/>
          </a:p>
          <a:p>
            <a:r>
              <a:rPr lang="zh-CN" altLang="en-US" sz="3600"/>
              <a:t>     wǒ qǐng tā liù diǎn chī wǎn fàn</a:t>
            </a:r>
            <a:r>
              <a:rPr lang="en-US" altLang="zh-CN" sz="3600"/>
              <a:t>,</a:t>
            </a:r>
            <a:r>
              <a:rPr lang="zh-CN" altLang="en-US" sz="3600"/>
              <a:t>tā liù diǎn bàn cái lái</a:t>
            </a:r>
            <a:r>
              <a:rPr lang="en-US" altLang="zh-CN" sz="3600"/>
              <a:t>.</a:t>
            </a:r>
            <a:endParaRPr lang="en-US" altLang="zh-CN" sz="3600"/>
          </a:p>
          <a:p>
            <a:r>
              <a:rPr lang="en-US" altLang="zh-CN" sz="2800"/>
              <a:t>      I invited him out to dinner at six o`clock. He didn`t come till six-thirty.</a:t>
            </a:r>
            <a:endParaRPr lang="en-US" altLang="zh-CN" sz="280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1600" y="1509395"/>
            <a:ext cx="1266507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2</a:t>
            </a:r>
            <a:r>
              <a:rPr lang="zh-CN" altLang="en-US" sz="3600"/>
              <a:t>、小高常常晚上十二点才回家。</a:t>
            </a:r>
            <a:endParaRPr lang="zh-CN" altLang="en-US" sz="3600"/>
          </a:p>
          <a:p>
            <a:r>
              <a:rPr lang="zh-CN" altLang="en-US" sz="3600"/>
              <a:t>     </a:t>
            </a:r>
            <a:r>
              <a:rPr lang="en-US" altLang="zh-CN" sz="3600">
                <a:sym typeface="+mn-ea"/>
              </a:rPr>
              <a:t>xiǎo gāo cháng cháng wǎn shang shí èr diǎn cái huí jiā.</a:t>
            </a:r>
            <a:endParaRPr lang="zh-CN" altLang="en-US" sz="3600"/>
          </a:p>
          <a:p>
            <a:r>
              <a:rPr lang="en-US" altLang="zh-CN" sz="3600"/>
              <a:t>     Little Gao often doesn`t go home until midnight.</a:t>
            </a:r>
            <a:endParaRPr lang="en-US" altLang="zh-CN" sz="3600"/>
          </a:p>
          <a:p>
            <a:r>
              <a:rPr lang="en-US" altLang="zh-CN" sz="3600"/>
              <a:t>     </a:t>
            </a:r>
            <a:endParaRPr lang="en-US" altLang="zh-CN" sz="3600"/>
          </a:p>
          <a:p>
            <a:r>
              <a:rPr lang="en-US" altLang="zh-CN" sz="3600"/>
              <a:t>3</a:t>
            </a:r>
            <a:r>
              <a:rPr lang="zh-CN" altLang="en-US" sz="3600"/>
              <a:t>、她晚上很晚才睡觉。</a:t>
            </a:r>
            <a:endParaRPr lang="zh-CN" altLang="en-US" sz="3600"/>
          </a:p>
          <a:p>
            <a:r>
              <a:rPr lang="zh-CN" altLang="en-US" sz="3600"/>
              <a:t>     tā wǎn sh</a:t>
            </a:r>
            <a:r>
              <a:rPr lang="en-US" altLang="zh-CN" sz="3600"/>
              <a:t>a</a:t>
            </a:r>
            <a:r>
              <a:rPr lang="zh-CN" altLang="en-US" sz="3600"/>
              <a:t>ng hěn wǎn cái shuì jiào 。</a:t>
            </a:r>
            <a:endParaRPr lang="zh-CN" altLang="en-US" sz="3600"/>
          </a:p>
          <a:p>
            <a:r>
              <a:rPr lang="en-US" altLang="zh-CN" sz="3600"/>
              <a:t>     She goes to bed very late in the evening.</a:t>
            </a:r>
            <a:endParaRPr lang="en-US" altLang="zh-CN" sz="36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0175" y="565785"/>
            <a:ext cx="117544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The particle</a:t>
            </a:r>
            <a:r>
              <a:rPr lang="zh-CN" altLang="en-US" sz="4400"/>
              <a:t>了</a:t>
            </a:r>
            <a:r>
              <a:rPr lang="en-US" altLang="zh-CN" sz="4400"/>
              <a:t>(le)</a:t>
            </a:r>
            <a:endParaRPr lang="en-US" altLang="zh-CN" sz="4400"/>
          </a:p>
        </p:txBody>
      </p:sp>
      <p:sp>
        <p:nvSpPr>
          <p:cNvPr id="4" name="文本框 3"/>
          <p:cNvSpPr txBox="1"/>
          <p:nvPr/>
        </p:nvSpPr>
        <p:spPr>
          <a:xfrm>
            <a:off x="130175" y="1817370"/>
            <a:ext cx="1175448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The dynamic particle </a:t>
            </a:r>
            <a:r>
              <a:rPr lang="zh-CN" altLang="en-US" sz="2800"/>
              <a:t>了</a:t>
            </a:r>
            <a:r>
              <a:rPr lang="en-US" altLang="zh-CN" sz="2800"/>
              <a:t>(le) signifies:1) the occurrence or completion of an action or event, or 2) the emergence of a situation. The action, event, or situation usually pertains to the past, but sometimes it can refer to the future. Therefore </a:t>
            </a:r>
            <a:r>
              <a:rPr lang="zh-CN" altLang="en-US" sz="2800"/>
              <a:t>了</a:t>
            </a:r>
            <a:r>
              <a:rPr lang="en-US" altLang="zh-CN" sz="2800"/>
              <a:t>(le)is </a:t>
            </a:r>
            <a:r>
              <a:rPr lang="en-US" altLang="zh-CN" sz="2800">
                <a:solidFill>
                  <a:srgbClr val="FF0000"/>
                </a:solidFill>
              </a:rPr>
              <a:t>not a past tense marker</a:t>
            </a:r>
            <a:r>
              <a:rPr lang="en-US" altLang="zh-CN" sz="2800"/>
              <a:t>, and the use of </a:t>
            </a:r>
            <a:r>
              <a:rPr lang="zh-CN" altLang="en-US" sz="2800"/>
              <a:t>了</a:t>
            </a:r>
            <a:r>
              <a:rPr lang="en-US" altLang="zh-CN" sz="2800"/>
              <a:t>(le) should not be taken as an equivalent to the past tense in English. </a:t>
            </a:r>
            <a:r>
              <a:rPr lang="en-US" altLang="zh-CN" sz="2800">
                <a:solidFill>
                  <a:srgbClr val="00B050"/>
                </a:solidFill>
              </a:rPr>
              <a:t>In this lesson,</a:t>
            </a:r>
            <a:r>
              <a:rPr lang="en-US" altLang="zh-CN" sz="2800"/>
              <a:t> </a:t>
            </a:r>
            <a:r>
              <a:rPr lang="zh-CN" altLang="en-US" sz="2800"/>
              <a:t>了</a:t>
            </a:r>
            <a:r>
              <a:rPr lang="en-US" altLang="zh-CN" sz="2800"/>
              <a:t>(le) indicates the </a:t>
            </a:r>
            <a:r>
              <a:rPr lang="en-US" altLang="zh-CN" sz="2800">
                <a:solidFill>
                  <a:srgbClr val="FF0000"/>
                </a:solidFill>
              </a:rPr>
              <a:t>occurrence or completion of an action or event</a:t>
            </a:r>
            <a:r>
              <a:rPr lang="en-US" altLang="zh-CN" sz="2800"/>
              <a:t>. It is usually used </a:t>
            </a:r>
            <a:r>
              <a:rPr lang="en-US" altLang="zh-CN" sz="2800">
                <a:solidFill>
                  <a:srgbClr val="FF0000"/>
                </a:solidFill>
              </a:rPr>
              <a:t>after a verb</a:t>
            </a:r>
            <a:r>
              <a:rPr lang="en-US" altLang="zh-CN" sz="2800"/>
              <a:t>. But sometimes it appears </a:t>
            </a:r>
            <a:r>
              <a:rPr lang="en-US" altLang="zh-CN" sz="2800">
                <a:solidFill>
                  <a:srgbClr val="FF0000"/>
                </a:solidFill>
              </a:rPr>
              <a:t>after a verb and the object of the verb in interrogative and declarative sentence.</a:t>
            </a:r>
            <a:endParaRPr lang="en-US" altLang="zh-CN" sz="2800">
              <a:solidFill>
                <a:srgbClr val="FF0000"/>
              </a:solidFill>
            </a:endParaRPr>
          </a:p>
        </p:txBody>
      </p:sp>
      <p:pic>
        <p:nvPicPr>
          <p:cNvPr id="5" name="图片 4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10477500" y="5642610"/>
            <a:ext cx="906780" cy="8185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0" y="904240"/>
            <a:ext cx="12665075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1</a:t>
            </a:r>
            <a:r>
              <a:rPr lang="zh-CN" altLang="en-US" sz="3600"/>
              <a:t>、今天妈妈喝了三杯水。</a:t>
            </a:r>
            <a:endParaRPr lang="zh-CN" altLang="en-US" sz="3600"/>
          </a:p>
          <a:p>
            <a:r>
              <a:rPr lang="zh-CN" altLang="en-US" sz="3600"/>
              <a:t>     jīn tiān mā m</a:t>
            </a:r>
            <a:r>
              <a:rPr lang="en-US" altLang="zh-CN" sz="3600"/>
              <a:t>a</a:t>
            </a:r>
            <a:r>
              <a:rPr lang="zh-CN" altLang="en-US" sz="3600"/>
              <a:t> hē le sān bēi shuǐ 。</a:t>
            </a:r>
            <a:endParaRPr lang="zh-CN" altLang="en-US" sz="3600"/>
          </a:p>
          <a:p>
            <a:r>
              <a:rPr lang="en-US" altLang="zh-CN" sz="3600"/>
              <a:t>     Mom had three glasses of water today. </a:t>
            </a:r>
            <a:endParaRPr lang="en-US" altLang="zh-CN" sz="3600"/>
          </a:p>
          <a:p>
            <a:r>
              <a:rPr lang="en-US" altLang="zh-CN" sz="3600"/>
              <a:t>     (</a:t>
            </a:r>
            <a:r>
              <a:rPr lang="en-US" altLang="zh-CN" sz="3600">
                <a:sym typeface="+mn-ea"/>
              </a:rPr>
              <a:t>occurrence or completion of an action, in the past) </a:t>
            </a:r>
            <a:endParaRPr lang="en-US" altLang="zh-CN" sz="3600"/>
          </a:p>
          <a:p>
            <a:endParaRPr lang="en-US" altLang="zh-CN" sz="3600"/>
          </a:p>
          <a:p>
            <a:r>
              <a:rPr lang="en-US" altLang="zh-CN" sz="3600"/>
              <a:t>2</a:t>
            </a:r>
            <a:r>
              <a:rPr lang="zh-CN" altLang="en-US" sz="3600"/>
              <a:t>、星期一小高请我喝了一瓶可乐。</a:t>
            </a:r>
            <a:endParaRPr lang="zh-CN" altLang="en-US" sz="3600"/>
          </a:p>
          <a:p>
            <a:r>
              <a:rPr lang="zh-CN" altLang="en-US" sz="3600"/>
              <a:t>      xīng qī yī xiǎo gāo qǐng wǒ hē le yì píng kě lè 。</a:t>
            </a:r>
            <a:endParaRPr lang="zh-CN" altLang="en-US" sz="3600"/>
          </a:p>
          <a:p>
            <a:r>
              <a:rPr lang="en-US" altLang="zh-CN" sz="3600"/>
              <a:t>     On Monday </a:t>
            </a:r>
            <a:r>
              <a:rPr lang="en-US" altLang="zh-CN" sz="3600">
                <a:sym typeface="+mn-ea"/>
              </a:rPr>
              <a:t>Little Gao bought me a bottle of cola.</a:t>
            </a:r>
            <a:endParaRPr lang="en-US" altLang="zh-CN" sz="3600">
              <a:sym typeface="+mn-ea"/>
            </a:endParaRPr>
          </a:p>
          <a:p>
            <a:r>
              <a:rPr lang="en-US" altLang="zh-CN" sz="3600"/>
              <a:t>     (</a:t>
            </a:r>
            <a:r>
              <a:rPr lang="en-US" altLang="zh-CN" sz="3600">
                <a:sym typeface="+mn-ea"/>
              </a:rPr>
              <a:t>occurrence or completion of an event, in the past)</a:t>
            </a:r>
            <a:endParaRPr lang="en-US" altLang="zh-CN" sz="36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4" name="图片 3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10177780" y="237490"/>
            <a:ext cx="1610995" cy="14535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5115" y="927100"/>
            <a:ext cx="11591925" cy="55079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ym typeface="+mn-ea"/>
              </a:rPr>
              <a:t>A</a:t>
            </a:r>
            <a:r>
              <a:rPr lang="zh-CN" altLang="en-US" sz="3200">
                <a:sym typeface="+mn-ea"/>
              </a:rPr>
              <a:t>：昨天晚上你去打球了吗？</a:t>
            </a:r>
            <a:endParaRPr lang="zh-CN" altLang="en-US" sz="3200"/>
          </a:p>
          <a:p>
            <a:r>
              <a:rPr lang="zh-CN" altLang="en-US" sz="3200">
                <a:sym typeface="+mn-ea"/>
              </a:rPr>
              <a:t>      zuó tiān wǎn sh</a:t>
            </a:r>
            <a:r>
              <a:rPr lang="en-US" altLang="zh-CN" sz="3200">
                <a:sym typeface="+mn-ea"/>
              </a:rPr>
              <a:t>a</a:t>
            </a:r>
            <a:r>
              <a:rPr lang="zh-CN" altLang="en-US" sz="3200">
                <a:sym typeface="+mn-ea"/>
              </a:rPr>
              <a:t>ng nǐ qù dǎ qiú le ma ？</a:t>
            </a:r>
            <a:endParaRPr lang="zh-CN" altLang="en-US" sz="3200"/>
          </a:p>
          <a:p>
            <a:r>
              <a:rPr lang="zh-CN" altLang="en-US" sz="3200">
                <a:sym typeface="+mn-ea"/>
              </a:rPr>
              <a:t>      </a:t>
            </a:r>
            <a:r>
              <a:rPr lang="en-US" altLang="zh-CN" sz="3200">
                <a:sym typeface="+mn-ea"/>
              </a:rPr>
              <a:t>Yesterday evening did you go play ball?</a:t>
            </a:r>
            <a:endParaRPr lang="en-US" altLang="zh-CN" sz="3200"/>
          </a:p>
          <a:p>
            <a:r>
              <a:rPr lang="en-US" altLang="zh-CN" sz="3200">
                <a:sym typeface="+mn-ea"/>
              </a:rPr>
              <a:t>      (occurrence or completion of an event, in the past, </a:t>
            </a:r>
            <a:endParaRPr lang="en-US" altLang="zh-CN" sz="3200">
              <a:sym typeface="+mn-ea"/>
            </a:endParaRPr>
          </a:p>
          <a:p>
            <a:r>
              <a:rPr lang="en-US" altLang="zh-CN" sz="3200">
                <a:sym typeface="+mn-ea"/>
              </a:rPr>
              <a:t>       an interrogative sentence)</a:t>
            </a:r>
            <a:endParaRPr lang="en-US" altLang="zh-CN" sz="3200"/>
          </a:p>
          <a:p>
            <a:endParaRPr lang="en-US" altLang="zh-CN" sz="3200">
              <a:sym typeface="+mn-ea"/>
            </a:endParaRPr>
          </a:p>
          <a:p>
            <a:r>
              <a:rPr lang="en-US" altLang="zh-CN" sz="3200">
                <a:sym typeface="+mn-ea"/>
              </a:rPr>
              <a:t>B</a:t>
            </a:r>
            <a:r>
              <a:rPr lang="zh-CN" altLang="en-US" sz="3200">
                <a:sym typeface="+mn-ea"/>
              </a:rPr>
              <a:t>：昨天晚上我去打球了。</a:t>
            </a:r>
            <a:endParaRPr lang="zh-CN" altLang="en-US" sz="3200"/>
          </a:p>
          <a:p>
            <a:r>
              <a:rPr lang="zh-CN" altLang="en-US" sz="3200">
                <a:sym typeface="+mn-ea"/>
              </a:rPr>
              <a:t>      zuó tiān wǎn sh</a:t>
            </a:r>
            <a:r>
              <a:rPr lang="en-US" altLang="zh-CN" sz="3200">
                <a:sym typeface="+mn-ea"/>
              </a:rPr>
              <a:t>a</a:t>
            </a:r>
            <a:r>
              <a:rPr lang="zh-CN" altLang="en-US" sz="3200">
                <a:sym typeface="+mn-ea"/>
              </a:rPr>
              <a:t>ng wǒ qù dǎ qiú le</a:t>
            </a:r>
            <a:r>
              <a:rPr lang="en-US" altLang="zh-CN" sz="3200">
                <a:sym typeface="+mn-ea"/>
              </a:rPr>
              <a:t>.</a:t>
            </a:r>
            <a:endParaRPr lang="en-US" altLang="zh-CN" sz="3200"/>
          </a:p>
          <a:p>
            <a:r>
              <a:rPr lang="en-US" altLang="zh-CN" sz="3200">
                <a:sym typeface="+mn-ea"/>
              </a:rPr>
              <a:t>      Yesterday evening I went to play ball.</a:t>
            </a:r>
            <a:endParaRPr lang="en-US" altLang="zh-CN" sz="3200"/>
          </a:p>
          <a:p>
            <a:r>
              <a:rPr lang="zh-CN" altLang="en-US" sz="3200"/>
              <a:t>      </a:t>
            </a:r>
            <a:r>
              <a:rPr lang="en-US" altLang="zh-CN" sz="3200">
                <a:sym typeface="+mn-ea"/>
              </a:rPr>
              <a:t>(occurrence or completion of an event, in the past)</a:t>
            </a:r>
            <a:endParaRPr lang="en-US" altLang="zh-CN" sz="3200"/>
          </a:p>
          <a:p>
            <a:endParaRPr lang="zh-CN" altLang="en-US" sz="320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0175" y="565785"/>
            <a:ext cx="117544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The particle</a:t>
            </a:r>
            <a:r>
              <a:rPr lang="zh-CN" altLang="en-US" sz="4400"/>
              <a:t>了</a:t>
            </a:r>
            <a:r>
              <a:rPr lang="en-US" altLang="zh-CN" sz="4400"/>
              <a:t>(le)</a:t>
            </a:r>
            <a:endParaRPr lang="en-US" altLang="zh-CN" sz="4400"/>
          </a:p>
        </p:txBody>
      </p:sp>
      <p:sp>
        <p:nvSpPr>
          <p:cNvPr id="4" name="文本框 3"/>
          <p:cNvSpPr txBox="1"/>
          <p:nvPr/>
        </p:nvSpPr>
        <p:spPr>
          <a:xfrm>
            <a:off x="130175" y="1817370"/>
            <a:ext cx="11754485" cy="42157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tx1"/>
                </a:solidFill>
              </a:rPr>
              <a:t>There is often </a:t>
            </a:r>
            <a:r>
              <a:rPr lang="en-US" altLang="zh-CN" sz="2800">
                <a:solidFill>
                  <a:srgbClr val="FF0000"/>
                </a:solidFill>
              </a:rPr>
              <a:t>a specific time phrase</a:t>
            </a:r>
            <a:r>
              <a:rPr lang="en-US" altLang="zh-CN" sz="2800">
                <a:solidFill>
                  <a:schemeClr val="tx1"/>
                </a:solidFill>
              </a:rPr>
              <a:t> in a sentence with the dynamic particle </a:t>
            </a:r>
            <a:r>
              <a:rPr lang="zh-CN" altLang="en-US" sz="2800">
                <a:solidFill>
                  <a:schemeClr val="tx1"/>
                </a:solidFill>
              </a:rPr>
              <a:t>了</a:t>
            </a:r>
            <a:r>
              <a:rPr lang="en-US" altLang="zh-CN" sz="2800">
                <a:solidFill>
                  <a:schemeClr val="tx1"/>
                </a:solidFill>
              </a:rPr>
              <a:t>(le)-----such as </a:t>
            </a:r>
            <a:r>
              <a:rPr lang="zh-CN" altLang="en-US" sz="2800">
                <a:solidFill>
                  <a:schemeClr val="tx1"/>
                </a:solidFill>
              </a:rPr>
              <a:t>今天</a:t>
            </a:r>
            <a:r>
              <a:rPr lang="en-US" altLang="zh-CN" sz="2800">
                <a:solidFill>
                  <a:schemeClr val="tx1"/>
                </a:solidFill>
              </a:rPr>
              <a:t>(jīn tiān,today) in, </a:t>
            </a:r>
            <a:r>
              <a:rPr lang="zh-CN" altLang="en-US" sz="2800">
                <a:solidFill>
                  <a:schemeClr val="tx1"/>
                </a:solidFill>
              </a:rPr>
              <a:t>星期一</a:t>
            </a:r>
            <a:r>
              <a:rPr lang="en-US" altLang="zh-CN" sz="2800">
                <a:solidFill>
                  <a:schemeClr val="tx1"/>
                </a:solidFill>
              </a:rPr>
              <a:t>(xīng qī yī,Monday) in (2), or </a:t>
            </a:r>
            <a:r>
              <a:rPr lang="zh-CN" altLang="en-US" sz="2800">
                <a:solidFill>
                  <a:schemeClr val="tx1"/>
                </a:solidFill>
              </a:rPr>
              <a:t>昨天晚上</a:t>
            </a:r>
            <a:r>
              <a:rPr lang="en-US" altLang="zh-CN" sz="2800">
                <a:solidFill>
                  <a:schemeClr val="tx1"/>
                </a:solidFill>
              </a:rPr>
              <a:t>(zuó tiān wǎn shang,last night) in (3)</a:t>
            </a:r>
            <a:endParaRPr lang="en-US" altLang="zh-CN" sz="2800">
              <a:solidFill>
                <a:schemeClr val="tx1"/>
              </a:solidFill>
            </a:endParaRPr>
          </a:p>
          <a:p>
            <a:r>
              <a:rPr lang="en-US" altLang="zh-CN" sz="2800">
                <a:solidFill>
                  <a:schemeClr val="tx1"/>
                </a:solidFill>
              </a:rPr>
              <a:t>When </a:t>
            </a:r>
            <a:r>
              <a:rPr lang="zh-CN" altLang="en-US" sz="2800">
                <a:solidFill>
                  <a:schemeClr val="tx1"/>
                </a:solidFill>
              </a:rPr>
              <a:t>了</a:t>
            </a:r>
            <a:r>
              <a:rPr lang="en-US" altLang="zh-CN" sz="2800">
                <a:solidFill>
                  <a:schemeClr val="tx1"/>
                </a:solidFill>
              </a:rPr>
              <a:t>(le) is used </a:t>
            </a:r>
            <a:r>
              <a:rPr lang="en-US" altLang="zh-CN" sz="2800">
                <a:solidFill>
                  <a:srgbClr val="FF0000"/>
                </a:solidFill>
              </a:rPr>
              <a:t>between the verb and the object</a:t>
            </a:r>
            <a:r>
              <a:rPr lang="en-US" altLang="zh-CN" sz="2800">
                <a:solidFill>
                  <a:schemeClr val="tx1"/>
                </a:solidFill>
              </a:rPr>
              <a:t>, the </a:t>
            </a:r>
            <a:r>
              <a:rPr lang="en-US" altLang="zh-CN" sz="2800">
                <a:solidFill>
                  <a:srgbClr val="FF0000"/>
                </a:solidFill>
              </a:rPr>
              <a:t>object</a:t>
            </a:r>
            <a:r>
              <a:rPr lang="en-US" altLang="zh-CN" sz="2800">
                <a:solidFill>
                  <a:schemeClr val="tx1"/>
                </a:solidFill>
              </a:rPr>
              <a:t> is usually </a:t>
            </a:r>
            <a:r>
              <a:rPr lang="en-US" altLang="zh-CN" sz="2800">
                <a:solidFill>
                  <a:srgbClr val="FF0000"/>
                </a:solidFill>
              </a:rPr>
              <a:t>preceded by a modifier</a:t>
            </a:r>
            <a:r>
              <a:rPr lang="en-US" altLang="zh-CN" sz="2800">
                <a:solidFill>
                  <a:schemeClr val="tx1"/>
                </a:solidFill>
              </a:rPr>
              <a:t>. The following-------numeral+measure word----is the most common type of modifier for the object:</a:t>
            </a:r>
            <a:endParaRPr lang="en-US" altLang="zh-CN" sz="2800">
              <a:solidFill>
                <a:schemeClr val="tx1"/>
              </a:solidFill>
            </a:endParaRPr>
          </a:p>
          <a:p>
            <a:endParaRPr lang="zh-CN" altLang="en-US" sz="2800">
              <a:solidFill>
                <a:schemeClr val="tx1"/>
              </a:solidFill>
            </a:endParaRPr>
          </a:p>
          <a:p>
            <a:r>
              <a:rPr lang="zh-CN" altLang="en-US" sz="3600">
                <a:solidFill>
                  <a:schemeClr val="tx1"/>
                </a:solidFill>
              </a:rPr>
              <a:t>三杯</a:t>
            </a:r>
            <a:r>
              <a:rPr lang="en-US" altLang="zh-CN" sz="2800">
                <a:solidFill>
                  <a:schemeClr val="tx1"/>
                </a:solidFill>
              </a:rPr>
              <a:t>(sān bēi;three cups/three glasses) in (1)</a:t>
            </a:r>
            <a:endParaRPr lang="zh-CN" altLang="en-US" sz="2800">
              <a:solidFill>
                <a:schemeClr val="tx1"/>
              </a:solidFill>
            </a:endParaRPr>
          </a:p>
          <a:p>
            <a:r>
              <a:rPr lang="zh-CN" altLang="en-US" sz="3600">
                <a:solidFill>
                  <a:schemeClr val="tx1"/>
                </a:solidFill>
              </a:rPr>
              <a:t>一瓶</a:t>
            </a:r>
            <a:r>
              <a:rPr lang="en-US" altLang="zh-CN" sz="2800">
                <a:solidFill>
                  <a:schemeClr val="tx1"/>
                </a:solidFill>
              </a:rPr>
              <a:t>(yì píng; one bottle) in (2)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5" name="图片 4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10477500" y="5642610"/>
            <a:ext cx="906780" cy="8185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4620" y="1826260"/>
            <a:ext cx="1266507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4</a:t>
            </a:r>
            <a:r>
              <a:rPr lang="zh-CN" altLang="en-US" sz="3600"/>
              <a:t>、</a:t>
            </a:r>
            <a:r>
              <a:rPr lang="zh-CN" altLang="en-US" sz="3600"/>
              <a:t>明天我吃了晚饭去看电影。</a:t>
            </a:r>
            <a:endParaRPr lang="zh-CN" altLang="en-US" sz="3600"/>
          </a:p>
          <a:p>
            <a:r>
              <a:rPr lang="zh-CN" altLang="en-US" sz="3600"/>
              <a:t>     jīn tiān mā m</a:t>
            </a:r>
            <a:r>
              <a:rPr lang="en-US" altLang="zh-CN" sz="3600"/>
              <a:t>a</a:t>
            </a:r>
            <a:r>
              <a:rPr lang="zh-CN" altLang="en-US" sz="3600"/>
              <a:t> hē le sān bēi shuǐ 。</a:t>
            </a:r>
            <a:endParaRPr lang="zh-CN" altLang="en-US" sz="3600"/>
          </a:p>
          <a:p>
            <a:r>
              <a:rPr lang="en-US" altLang="zh-CN" sz="3600"/>
              <a:t>     Tomorrow I`ll go see a movie after I have eaten dinner.</a:t>
            </a:r>
            <a:endParaRPr lang="en-US" altLang="zh-CN" sz="3600"/>
          </a:p>
          <a:p>
            <a:r>
              <a:rPr lang="en-US" altLang="zh-CN" sz="3600"/>
              <a:t>     (</a:t>
            </a:r>
            <a:r>
              <a:rPr lang="en-US" altLang="zh-CN" sz="3600">
                <a:sym typeface="+mn-ea"/>
              </a:rPr>
              <a:t>occurrence or completion of an action in the first part </a:t>
            </a:r>
            <a:endParaRPr lang="en-US" altLang="zh-CN" sz="3600">
              <a:sym typeface="+mn-ea"/>
            </a:endParaRPr>
          </a:p>
          <a:p>
            <a:r>
              <a:rPr lang="en-US" altLang="zh-CN" sz="3600">
                <a:sym typeface="+mn-ea"/>
              </a:rPr>
              <a:t>      of the sentence, in the future) </a:t>
            </a:r>
            <a:endParaRPr lang="en-US" altLang="zh-CN" sz="3600"/>
          </a:p>
          <a:p>
            <a:endParaRPr lang="en-US" altLang="zh-CN" sz="3600"/>
          </a:p>
          <a:p>
            <a:endParaRPr lang="en-US" altLang="zh-CN" sz="36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0175" y="565785"/>
            <a:ext cx="117544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The particle</a:t>
            </a:r>
            <a:r>
              <a:rPr lang="zh-CN" altLang="en-US" sz="4400"/>
              <a:t>了</a:t>
            </a:r>
            <a:r>
              <a:rPr lang="en-US" altLang="zh-CN" sz="4400"/>
              <a:t>(le)</a:t>
            </a:r>
            <a:endParaRPr lang="en-US" altLang="zh-CN" sz="4400"/>
          </a:p>
        </p:txBody>
      </p:sp>
      <p:sp>
        <p:nvSpPr>
          <p:cNvPr id="4" name="文本框 3"/>
          <p:cNvSpPr txBox="1"/>
          <p:nvPr/>
        </p:nvSpPr>
        <p:spPr>
          <a:xfrm>
            <a:off x="130175" y="1817370"/>
            <a:ext cx="11754485" cy="61239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tx1"/>
                </a:solidFill>
              </a:rPr>
              <a:t>If there are </a:t>
            </a:r>
            <a:r>
              <a:rPr lang="zh-CN" altLang="en-US" sz="2800">
                <a:solidFill>
                  <a:srgbClr val="FF0000"/>
                </a:solidFill>
              </a:rPr>
              <a:t>other phrases or sentence</a:t>
            </a:r>
            <a:r>
              <a:rPr lang="zh-CN" altLang="en-US" sz="2800">
                <a:solidFill>
                  <a:schemeClr val="tx1"/>
                </a:solidFill>
              </a:rPr>
              <a:t> following the object of the </a:t>
            </a:r>
            <a:r>
              <a:rPr lang="zh-CN" altLang="en-US" sz="2800">
                <a:solidFill>
                  <a:srgbClr val="FF0000"/>
                </a:solidFill>
              </a:rPr>
              <a:t>first clause</a:t>
            </a:r>
            <a:r>
              <a:rPr lang="zh-CN" altLang="en-US" sz="2800">
                <a:solidFill>
                  <a:schemeClr val="tx1"/>
                </a:solidFill>
              </a:rPr>
              <a:t>, then the object does </a:t>
            </a:r>
            <a:r>
              <a:rPr lang="zh-CN" altLang="en-US" sz="2800">
                <a:solidFill>
                  <a:srgbClr val="FF0000"/>
                </a:solidFill>
              </a:rPr>
              <a:t>not need a modifier</a:t>
            </a:r>
            <a:r>
              <a:rPr lang="zh-CN" altLang="en-US" sz="2800">
                <a:solidFill>
                  <a:schemeClr val="tx1"/>
                </a:solidFill>
              </a:rPr>
              <a:t>, See example(4) above. This </a:t>
            </a:r>
            <a:r>
              <a:rPr lang="zh-CN" altLang="en-US" sz="2800">
                <a:solidFill>
                  <a:srgbClr val="FF0000"/>
                </a:solidFill>
              </a:rPr>
              <a:t>V 了 O+V(O)</a:t>
            </a:r>
            <a:r>
              <a:rPr lang="zh-CN" altLang="en-US" sz="2800">
                <a:solidFill>
                  <a:schemeClr val="tx1"/>
                </a:solidFill>
              </a:rPr>
              <a:t> structure can be used to depict a </a:t>
            </a:r>
            <a:r>
              <a:rPr lang="zh-CN" altLang="en-US" sz="2800">
                <a:solidFill>
                  <a:srgbClr val="FF0000"/>
                </a:solidFill>
              </a:rPr>
              <a:t>sequence of two actions</a:t>
            </a:r>
            <a:r>
              <a:rPr lang="zh-CN" altLang="en-US" sz="2800">
                <a:solidFill>
                  <a:schemeClr val="tx1"/>
                </a:solidFill>
              </a:rPr>
              <a:t>, and it doesn`t matter whether the two actions take place in the past or in the future.</a:t>
            </a:r>
            <a:endParaRPr lang="zh-CN" altLang="en-US" sz="2800">
              <a:solidFill>
                <a:schemeClr val="tx1"/>
              </a:solidFill>
            </a:endParaRPr>
          </a:p>
          <a:p>
            <a:endParaRPr lang="zh-CN" altLang="en-US" sz="2800">
              <a:solidFill>
                <a:schemeClr val="tx1"/>
              </a:solidFill>
            </a:endParaRPr>
          </a:p>
          <a:p>
            <a:r>
              <a:rPr lang="zh-CN" altLang="en-US" sz="2800">
                <a:sym typeface="+mn-ea"/>
              </a:rPr>
              <a:t>明天我吃</a:t>
            </a:r>
            <a:r>
              <a:rPr lang="en-US" altLang="zh-CN" sz="2800">
                <a:sym typeface="+mn-ea"/>
              </a:rPr>
              <a:t>(V)</a:t>
            </a:r>
            <a:r>
              <a:rPr lang="zh-CN" altLang="en-US" sz="2800">
                <a:sym typeface="+mn-ea"/>
              </a:rPr>
              <a:t>了晚饭</a:t>
            </a:r>
            <a:r>
              <a:rPr lang="en-US" altLang="zh-CN" sz="2800">
                <a:sym typeface="+mn-ea"/>
              </a:rPr>
              <a:t>(O)</a:t>
            </a:r>
            <a:r>
              <a:rPr lang="zh-CN" altLang="en-US" sz="2800">
                <a:sym typeface="+mn-ea"/>
              </a:rPr>
              <a:t>去看</a:t>
            </a:r>
            <a:r>
              <a:rPr lang="en-US" altLang="zh-CN" sz="2800">
                <a:sym typeface="+mn-ea"/>
              </a:rPr>
              <a:t>(V)</a:t>
            </a:r>
            <a:r>
              <a:rPr lang="zh-CN" altLang="en-US" sz="2800">
                <a:sym typeface="+mn-ea"/>
              </a:rPr>
              <a:t>电影</a:t>
            </a:r>
            <a:r>
              <a:rPr lang="en-US" altLang="zh-CN" sz="2800">
                <a:sym typeface="+mn-ea"/>
              </a:rPr>
              <a:t>(O)</a:t>
            </a:r>
            <a:r>
              <a:rPr lang="zh-CN" altLang="en-US" sz="2800">
                <a:sym typeface="+mn-ea"/>
              </a:rPr>
              <a:t>。</a:t>
            </a:r>
            <a:endParaRPr lang="zh-CN" altLang="en-US" sz="2800"/>
          </a:p>
          <a:p>
            <a:r>
              <a:rPr lang="zh-CN" altLang="en-US" sz="2800">
                <a:sym typeface="+mn-ea"/>
              </a:rPr>
              <a:t>jīn tiān mā m</a:t>
            </a:r>
            <a:r>
              <a:rPr lang="en-US" altLang="zh-CN" sz="2800">
                <a:sym typeface="+mn-ea"/>
              </a:rPr>
              <a:t>a</a:t>
            </a:r>
            <a:r>
              <a:rPr lang="zh-CN" altLang="en-US" sz="2800">
                <a:sym typeface="+mn-ea"/>
              </a:rPr>
              <a:t> hē le sān bēi shuǐ 。</a:t>
            </a:r>
            <a:endParaRPr lang="zh-CN" altLang="en-US" sz="2800"/>
          </a:p>
          <a:p>
            <a:r>
              <a:rPr lang="en-US" altLang="zh-CN" sz="2800">
                <a:sym typeface="+mn-ea"/>
              </a:rPr>
              <a:t>Tomorrow I`ll go see a movie after I have eaten dinner.</a:t>
            </a:r>
            <a:endParaRPr lang="en-US" altLang="zh-CN" sz="2800"/>
          </a:p>
          <a:p>
            <a:endParaRPr lang="zh-CN" altLang="en-US" sz="2800">
              <a:solidFill>
                <a:schemeClr val="tx1"/>
              </a:solidFill>
            </a:endParaRPr>
          </a:p>
          <a:p>
            <a:endParaRPr lang="zh-CN" altLang="en-US" sz="2800">
              <a:solidFill>
                <a:schemeClr val="tx1"/>
              </a:solidFill>
            </a:endParaRPr>
          </a:p>
          <a:p>
            <a:endParaRPr lang="zh-CN" altLang="en-US" sz="2800">
              <a:solidFill>
                <a:schemeClr val="tx1"/>
              </a:solidFill>
            </a:endParaRPr>
          </a:p>
          <a:p>
            <a:endParaRPr lang="zh-CN" altLang="en-US" sz="2800">
              <a:solidFill>
                <a:schemeClr val="tx1"/>
              </a:solidFill>
            </a:endParaRPr>
          </a:p>
          <a:p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5" name="图片 4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10477500" y="5642610"/>
            <a:ext cx="906780" cy="8185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-236220" y="1835785"/>
            <a:ext cx="1266507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5</a:t>
            </a:r>
            <a:r>
              <a:rPr lang="zh-CN" altLang="en-US" sz="3600"/>
              <a:t>、我昨天看了《哈利</a:t>
            </a:r>
            <a:r>
              <a:rPr lang="en-US" altLang="zh-CN" sz="3600"/>
              <a:t>·</a:t>
            </a:r>
            <a:r>
              <a:rPr lang="zh-CN" altLang="en-US" sz="3600"/>
              <a:t>波特》，那个电影很好。</a:t>
            </a:r>
            <a:endParaRPr lang="zh-CN" altLang="en-US" sz="3600"/>
          </a:p>
          <a:p>
            <a:r>
              <a:rPr lang="zh-CN" altLang="en-US" sz="3600"/>
              <a:t>     wǒ zuó tiān kàn le《hā lì ·bō tè》nà g</a:t>
            </a:r>
            <a:r>
              <a:rPr lang="en-US" altLang="zh-CN" sz="3600"/>
              <a:t>e</a:t>
            </a:r>
            <a:r>
              <a:rPr lang="zh-CN" altLang="en-US" sz="3600"/>
              <a:t> diàn yǐng hěn hǎo</a:t>
            </a:r>
            <a:r>
              <a:rPr lang="en-US" altLang="zh-CN" sz="3600"/>
              <a:t>.</a:t>
            </a:r>
            <a:endParaRPr lang="zh-CN" altLang="en-US" sz="3600"/>
          </a:p>
          <a:p>
            <a:r>
              <a:rPr lang="en-US" altLang="zh-CN" sz="3600"/>
              <a:t>     I saw Harry Potter yesterday. That movie was good.</a:t>
            </a:r>
            <a:endParaRPr lang="en-US" altLang="zh-CN" sz="3600"/>
          </a:p>
          <a:p>
            <a:endParaRPr lang="en-US" altLang="zh-CN" sz="3600"/>
          </a:p>
          <a:p>
            <a:r>
              <a:rPr lang="en-US" altLang="zh-CN" sz="3600"/>
              <a:t>   If the object following </a:t>
            </a:r>
            <a:r>
              <a:rPr lang="zh-CN" altLang="en-US" sz="3600"/>
              <a:t>了</a:t>
            </a:r>
            <a:r>
              <a:rPr lang="en-US" altLang="zh-CN" sz="3600"/>
              <a:t>(le) is a </a:t>
            </a:r>
            <a:r>
              <a:rPr lang="en-US" altLang="zh-CN" sz="3600">
                <a:solidFill>
                  <a:srgbClr val="FF0000"/>
                </a:solidFill>
              </a:rPr>
              <a:t>proper noun</a:t>
            </a:r>
            <a:r>
              <a:rPr lang="en-US" altLang="zh-CN" sz="3600"/>
              <a:t>, as "Harry    </a:t>
            </a:r>
            <a:endParaRPr lang="en-US" altLang="zh-CN" sz="3600"/>
          </a:p>
          <a:p>
            <a:r>
              <a:rPr lang="en-US" altLang="zh-CN" sz="3600"/>
              <a:t>   Potter" in (5) below, it does </a:t>
            </a:r>
            <a:r>
              <a:rPr lang="en-US" altLang="zh-CN" sz="3600">
                <a:solidFill>
                  <a:srgbClr val="FF0000"/>
                </a:solidFill>
              </a:rPr>
              <a:t>not need a modifier</a:t>
            </a:r>
            <a:r>
              <a:rPr lang="en-US" altLang="zh-CN" sz="3600"/>
              <a:t>, either.</a:t>
            </a:r>
            <a:endParaRPr lang="en-US" altLang="zh-CN" sz="3600"/>
          </a:p>
          <a:p>
            <a:r>
              <a:rPr lang="en-US" altLang="zh-CN" sz="3600"/>
              <a:t>     </a:t>
            </a:r>
            <a:endParaRPr lang="en-US" altLang="zh-CN" sz="36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4" name="图片 3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287020" y="215900"/>
            <a:ext cx="906780" cy="8185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72660" y="1698625"/>
            <a:ext cx="1913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3200"/>
          </a:p>
        </p:txBody>
      </p:sp>
      <p:sp>
        <p:nvSpPr>
          <p:cNvPr id="3" name="文本框 2"/>
          <p:cNvSpPr txBox="1"/>
          <p:nvPr/>
        </p:nvSpPr>
        <p:spPr>
          <a:xfrm>
            <a:off x="6850380" y="2579370"/>
            <a:ext cx="42652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图书馆</a:t>
            </a:r>
            <a:endParaRPr lang="zh-CN" altLang="en-US" sz="9600"/>
          </a:p>
        </p:txBody>
      </p:sp>
      <p:sp>
        <p:nvSpPr>
          <p:cNvPr id="5" name="文本框 4"/>
          <p:cNvSpPr txBox="1"/>
          <p:nvPr/>
        </p:nvSpPr>
        <p:spPr>
          <a:xfrm>
            <a:off x="6850380" y="1878330"/>
            <a:ext cx="37839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  tú  shū guǎn     </a:t>
            </a:r>
            <a:endParaRPr lang="en-US" altLang="zh-CN" sz="4400"/>
          </a:p>
        </p:txBody>
      </p:sp>
      <p:sp>
        <p:nvSpPr>
          <p:cNvPr id="6" name="文本框 5"/>
          <p:cNvSpPr txBox="1"/>
          <p:nvPr/>
        </p:nvSpPr>
        <p:spPr>
          <a:xfrm>
            <a:off x="7974330" y="4147820"/>
            <a:ext cx="16529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library</a:t>
            </a:r>
            <a:endParaRPr lang="en-US" altLang="zh-CN" sz="36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50" y="1628775"/>
            <a:ext cx="5685155" cy="38671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4620" y="2373630"/>
            <a:ext cx="1266507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6</a:t>
            </a:r>
            <a:r>
              <a:rPr lang="zh-CN" altLang="en-US" sz="3600"/>
              <a:t>、昨天我没有听音乐。</a:t>
            </a:r>
            <a:endParaRPr lang="zh-CN" altLang="en-US" sz="3600"/>
          </a:p>
          <a:p>
            <a:r>
              <a:rPr lang="zh-CN" altLang="en-US" sz="3600"/>
              <a:t>      zuó tiān wǒ méi yǒu tīng yīn </a:t>
            </a:r>
            <a:r>
              <a:rPr lang="en-US" altLang="zh-CN" sz="3600"/>
              <a:t>y</a:t>
            </a:r>
            <a:r>
              <a:rPr lang="en-US" altLang="zh-CN" sz="3600"/>
              <a:t>u</a:t>
            </a:r>
            <a:r>
              <a:rPr lang="zh-CN" altLang="en-US" sz="3600"/>
              <a:t>è 。</a:t>
            </a:r>
            <a:endParaRPr lang="zh-CN" altLang="en-US" sz="3600"/>
          </a:p>
          <a:p>
            <a:r>
              <a:rPr lang="zh-CN" altLang="en-US" sz="3600"/>
              <a:t>      </a:t>
            </a:r>
            <a:r>
              <a:rPr lang="en-US" altLang="zh-CN" sz="3600"/>
              <a:t>I didn`t` listen to music yesterday.</a:t>
            </a:r>
            <a:endParaRPr lang="zh-CN" altLang="en-US" sz="3600"/>
          </a:p>
          <a:p>
            <a:r>
              <a:rPr lang="zh-CN" altLang="en-US" sz="3600"/>
              <a:t>      昨天我不听音乐了。</a:t>
            </a:r>
            <a:r>
              <a:rPr lang="en-US" altLang="zh-CN" sz="3600">
                <a:solidFill>
                  <a:srgbClr val="FF0000"/>
                </a:solidFill>
              </a:rPr>
              <a:t>(X)</a:t>
            </a:r>
            <a:endParaRPr lang="zh-CN" altLang="en-US" sz="3600">
              <a:solidFill>
                <a:srgbClr val="FF0000"/>
              </a:solidFill>
            </a:endParaRPr>
          </a:p>
          <a:p>
            <a:r>
              <a:rPr lang="zh-CN" altLang="en-US" sz="3600">
                <a:sym typeface="+mn-ea"/>
              </a:rPr>
              <a:t>      zuó tiān wǒ bù tīng yīn </a:t>
            </a:r>
            <a:r>
              <a:rPr lang="en-US" altLang="zh-CN" sz="3600">
                <a:sym typeface="+mn-ea"/>
              </a:rPr>
              <a:t>yu</a:t>
            </a:r>
            <a:r>
              <a:rPr lang="zh-CN" altLang="en-US" sz="3600">
                <a:sym typeface="+mn-ea"/>
              </a:rPr>
              <a:t>è le 。</a:t>
            </a:r>
            <a:endParaRPr lang="zh-CN" altLang="en-US" sz="3600"/>
          </a:p>
          <a:p>
            <a:r>
              <a:rPr lang="zh-CN" altLang="en-US" sz="3600"/>
              <a:t>      昨天我没有听音乐了。</a:t>
            </a:r>
            <a:r>
              <a:rPr lang="en-US" altLang="zh-CN" sz="3600">
                <a:solidFill>
                  <a:srgbClr val="FF0000"/>
                </a:solidFill>
              </a:rPr>
              <a:t>(X)</a:t>
            </a:r>
            <a:endParaRPr lang="en-US" altLang="zh-CN" sz="3600">
              <a:solidFill>
                <a:srgbClr val="FF0000"/>
              </a:solidFill>
            </a:endParaRPr>
          </a:p>
          <a:p>
            <a:r>
              <a:rPr lang="en-US" altLang="zh-CN" sz="3600"/>
              <a:t>      </a:t>
            </a:r>
            <a:r>
              <a:rPr lang="zh-CN" altLang="en-US" sz="3600">
                <a:sym typeface="+mn-ea"/>
              </a:rPr>
              <a:t>zuó tiān wǒ méi yǒu tīng yīn </a:t>
            </a:r>
            <a:r>
              <a:rPr lang="en-US" altLang="zh-CN" sz="3600">
                <a:sym typeface="+mn-ea"/>
              </a:rPr>
              <a:t>yu</a:t>
            </a:r>
            <a:r>
              <a:rPr lang="zh-CN" altLang="en-US" sz="3600">
                <a:sym typeface="+mn-ea"/>
              </a:rPr>
              <a:t>è le 。</a:t>
            </a:r>
            <a:endParaRPr lang="en-US" altLang="zh-CN" sz="3600"/>
          </a:p>
        </p:txBody>
      </p:sp>
      <p:sp>
        <p:nvSpPr>
          <p:cNvPr id="2" name="文本框 1"/>
          <p:cNvSpPr txBox="1"/>
          <p:nvPr/>
        </p:nvSpPr>
        <p:spPr>
          <a:xfrm>
            <a:off x="664845" y="416560"/>
            <a:ext cx="1053655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To say that an action did not take place in the past, use </a:t>
            </a:r>
            <a:r>
              <a:rPr lang="zh-CN" altLang="en-US" sz="3600">
                <a:solidFill>
                  <a:srgbClr val="FF0000"/>
                </a:solidFill>
              </a:rPr>
              <a:t>没</a:t>
            </a:r>
            <a:r>
              <a:rPr lang="en-US" altLang="zh-CN" sz="3600">
                <a:solidFill>
                  <a:srgbClr val="FF0000"/>
                </a:solidFill>
              </a:rPr>
              <a:t>(</a:t>
            </a:r>
            <a:r>
              <a:rPr lang="zh-CN" altLang="en-US" sz="3600">
                <a:solidFill>
                  <a:srgbClr val="FF0000"/>
                </a:solidFill>
              </a:rPr>
              <a:t>有</a:t>
            </a:r>
            <a:r>
              <a:rPr lang="en-US" altLang="zh-CN" sz="3600">
                <a:solidFill>
                  <a:srgbClr val="FF0000"/>
                </a:solidFill>
              </a:rPr>
              <a:t>)</a:t>
            </a:r>
            <a:r>
              <a:rPr lang="en-US" altLang="zh-CN" sz="3600"/>
              <a:t>(méi yǒu) instead of </a:t>
            </a:r>
            <a:r>
              <a:rPr lang="zh-CN" altLang="en-US" sz="3600"/>
              <a:t>不</a:t>
            </a:r>
            <a:r>
              <a:rPr lang="en-US" altLang="zh-CN" sz="3600"/>
              <a:t>...</a:t>
            </a:r>
            <a:r>
              <a:rPr lang="zh-CN" altLang="en-US" sz="3600"/>
              <a:t>了</a:t>
            </a:r>
            <a:r>
              <a:rPr lang="en-US" altLang="zh-CN" sz="3600"/>
              <a:t>(</a:t>
            </a:r>
            <a:r>
              <a:rPr lang="zh-CN" altLang="en-US" sz="3600">
                <a:sym typeface="+mn-ea"/>
              </a:rPr>
              <a:t>bù</a:t>
            </a:r>
            <a:r>
              <a:rPr lang="en-US" altLang="zh-CN" sz="3600">
                <a:sym typeface="+mn-ea"/>
              </a:rPr>
              <a:t>...le)</a:t>
            </a:r>
            <a:r>
              <a:rPr lang="en-US" altLang="zh-CN" sz="3600"/>
              <a:t> or </a:t>
            </a:r>
            <a:r>
              <a:rPr lang="zh-CN" altLang="en-US" sz="3600"/>
              <a:t>没有</a:t>
            </a:r>
            <a:r>
              <a:rPr lang="en-US" altLang="zh-CN" sz="3600"/>
              <a:t>...</a:t>
            </a:r>
            <a:r>
              <a:rPr lang="zh-CN" altLang="en-US" sz="3600"/>
              <a:t>了</a:t>
            </a:r>
            <a:r>
              <a:rPr lang="en-US" altLang="zh-CN" sz="3600"/>
              <a:t>(</a:t>
            </a:r>
            <a:r>
              <a:rPr lang="en-US" altLang="zh-CN" sz="3600">
                <a:sym typeface="+mn-ea"/>
              </a:rPr>
              <a:t>méi yǒu...le)</a:t>
            </a:r>
            <a:endParaRPr lang="en-US" altLang="zh-CN" sz="36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76525"/>
            <a:ext cx="6866255" cy="12192000"/>
          </a:xfrm>
          <a:prstGeom prst="rect">
            <a:avLst/>
          </a:prstGeom>
        </p:spPr>
      </p:pic>
      <p:pic>
        <p:nvPicPr>
          <p:cNvPr id="4" name="图片 3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287020" y="215900"/>
            <a:ext cx="906780" cy="8185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77240" y="1785620"/>
            <a:ext cx="72732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3200"/>
          </a:p>
        </p:txBody>
      </p:sp>
      <p:sp>
        <p:nvSpPr>
          <p:cNvPr id="3" name="文本框 2"/>
          <p:cNvSpPr txBox="1"/>
          <p:nvPr/>
        </p:nvSpPr>
        <p:spPr>
          <a:xfrm>
            <a:off x="911225" y="1449705"/>
            <a:ext cx="566737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A:</a:t>
            </a:r>
            <a:r>
              <a:rPr lang="zh-CN" altLang="en-US" sz="3600"/>
              <a:t>你吃饭了吗？</a:t>
            </a:r>
            <a:endParaRPr lang="zh-CN" altLang="en-US" sz="3600"/>
          </a:p>
          <a:p>
            <a:r>
              <a:rPr lang="zh-CN" altLang="en-US" sz="3600"/>
              <a:t>   nǐ chī fàn le ma ？</a:t>
            </a:r>
            <a:endParaRPr lang="zh-CN" altLang="en-US" sz="3600"/>
          </a:p>
          <a:p>
            <a:r>
              <a:rPr lang="zh-CN" altLang="en-US" sz="3600"/>
              <a:t>   </a:t>
            </a:r>
            <a:r>
              <a:rPr lang="en-US" altLang="zh-CN" sz="3600"/>
              <a:t>Did you eat?</a:t>
            </a:r>
            <a:endParaRPr lang="zh-CN" altLang="en-US" sz="3600"/>
          </a:p>
          <a:p>
            <a:endParaRPr lang="en-US" altLang="zh-CN" sz="3600"/>
          </a:p>
          <a:p>
            <a:r>
              <a:rPr lang="en-US" altLang="zh-CN" sz="3600"/>
              <a:t>B:</a:t>
            </a:r>
            <a:r>
              <a:rPr lang="zh-CN" altLang="en-US" sz="3600"/>
              <a:t>我没吃。</a:t>
            </a:r>
            <a:endParaRPr lang="zh-CN" altLang="en-US" sz="3600"/>
          </a:p>
          <a:p>
            <a:r>
              <a:rPr lang="zh-CN" altLang="en-US" sz="3600"/>
              <a:t>   wǒ méi chī</a:t>
            </a:r>
            <a:r>
              <a:rPr lang="en-US" altLang="zh-CN" sz="3600"/>
              <a:t>.</a:t>
            </a:r>
            <a:r>
              <a:rPr lang="zh-CN" altLang="en-US" sz="3600"/>
              <a:t> </a:t>
            </a:r>
            <a:endParaRPr lang="zh-CN" altLang="en-US" sz="3600"/>
          </a:p>
          <a:p>
            <a:r>
              <a:rPr lang="en-US" altLang="zh-CN" sz="3600"/>
              <a:t>   No, I didn`t.</a:t>
            </a:r>
            <a:endParaRPr lang="en-US" altLang="zh-CN" sz="3600"/>
          </a:p>
        </p:txBody>
      </p:sp>
      <p:sp>
        <p:nvSpPr>
          <p:cNvPr id="5" name="右箭头 4"/>
          <p:cNvSpPr/>
          <p:nvPr/>
        </p:nvSpPr>
        <p:spPr>
          <a:xfrm>
            <a:off x="4788535" y="3155315"/>
            <a:ext cx="1383030" cy="720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911340" y="1449705"/>
            <a:ext cx="483171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A:</a:t>
            </a:r>
            <a:r>
              <a:rPr lang="zh-CN" altLang="en-US" sz="3600"/>
              <a:t>你吃饭了没有？</a:t>
            </a:r>
            <a:endParaRPr lang="zh-CN" altLang="en-US" sz="3600"/>
          </a:p>
          <a:p>
            <a:r>
              <a:rPr lang="zh-CN" altLang="en-US" sz="3600"/>
              <a:t>    nǐ chī fàn le méi yǒu？</a:t>
            </a:r>
            <a:endParaRPr lang="zh-CN" altLang="en-US" sz="3600"/>
          </a:p>
          <a:p>
            <a:r>
              <a:rPr lang="zh-CN" altLang="en-US" sz="3600"/>
              <a:t>    </a:t>
            </a:r>
            <a:r>
              <a:rPr lang="en-US" altLang="zh-CN" sz="3600"/>
              <a:t>Did you eat?</a:t>
            </a:r>
            <a:endParaRPr lang="zh-CN" altLang="en-US" sz="3600"/>
          </a:p>
          <a:p>
            <a:endParaRPr lang="en-US" altLang="zh-CN" sz="3600"/>
          </a:p>
          <a:p>
            <a:r>
              <a:rPr lang="en-US" altLang="zh-CN" sz="3600"/>
              <a:t>B:</a:t>
            </a:r>
            <a:r>
              <a:rPr lang="zh-CN" altLang="en-US" sz="3600"/>
              <a:t>我没吃。</a:t>
            </a:r>
            <a:endParaRPr lang="zh-CN" altLang="en-US" sz="3600"/>
          </a:p>
          <a:p>
            <a:r>
              <a:rPr lang="zh-CN" altLang="en-US" sz="3600"/>
              <a:t>    </a:t>
            </a:r>
            <a:r>
              <a:rPr lang="zh-CN" altLang="en-US" sz="3600">
                <a:sym typeface="+mn-ea"/>
              </a:rPr>
              <a:t>wǒ méi chī</a:t>
            </a:r>
            <a:r>
              <a:rPr lang="en-US" altLang="zh-CN" sz="3600">
                <a:sym typeface="+mn-ea"/>
              </a:rPr>
              <a:t>.</a:t>
            </a:r>
            <a:r>
              <a:rPr lang="zh-CN" altLang="en-US" sz="3600">
                <a:sym typeface="+mn-ea"/>
              </a:rPr>
              <a:t> </a:t>
            </a:r>
            <a:endParaRPr lang="zh-CN" altLang="en-US" sz="3600"/>
          </a:p>
          <a:p>
            <a:r>
              <a:rPr lang="en-US" altLang="zh-CN" sz="3600">
                <a:sym typeface="+mn-ea"/>
              </a:rPr>
              <a:t>    No, I didn`t.</a:t>
            </a:r>
            <a:endParaRPr lang="zh-CN" altLang="en-US" sz="3600"/>
          </a:p>
          <a:p>
            <a:r>
              <a:rPr lang="zh-CN" altLang="en-US"/>
              <a:t>    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4" name="图片 3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287020" y="215900"/>
            <a:ext cx="906780" cy="8185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30910" y="1660525"/>
            <a:ext cx="974153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A:</a:t>
            </a:r>
            <a:r>
              <a:rPr lang="zh-CN" altLang="en-US" sz="3200"/>
              <a:t>你喝了几杯水？</a:t>
            </a:r>
            <a:endParaRPr lang="zh-CN" altLang="en-US" sz="3200"/>
          </a:p>
          <a:p>
            <a:r>
              <a:rPr lang="zh-CN" altLang="en-US" sz="3200"/>
              <a:t>    nǐ hē le jǐ bēi shuǐ ？</a:t>
            </a:r>
            <a:endParaRPr lang="zh-CN" altLang="en-US" sz="3200"/>
          </a:p>
          <a:p>
            <a:r>
              <a:rPr lang="zh-CN" altLang="en-US" sz="3200"/>
              <a:t>    </a:t>
            </a:r>
            <a:r>
              <a:rPr lang="en-US" altLang="zh-CN" sz="3200"/>
              <a:t>How many glasses of water did you drink?</a:t>
            </a:r>
            <a:endParaRPr lang="zh-CN" altLang="en-US" sz="3200"/>
          </a:p>
          <a:p>
            <a:endParaRPr lang="en-US" altLang="zh-CN" sz="3200"/>
          </a:p>
          <a:p>
            <a:r>
              <a:rPr lang="en-US" altLang="zh-CN" sz="3200"/>
              <a:t>B:</a:t>
            </a:r>
            <a:r>
              <a:rPr lang="zh-CN" altLang="en-US" sz="3200"/>
              <a:t>我喝了一杯水。</a:t>
            </a:r>
            <a:endParaRPr lang="zh-CN" altLang="en-US" sz="3200"/>
          </a:p>
          <a:p>
            <a:r>
              <a:rPr lang="zh-CN" altLang="en-US" sz="3200"/>
              <a:t>    wǒ hē le yì bēi shuǐ</a:t>
            </a:r>
            <a:r>
              <a:rPr lang="en-US" altLang="zh-CN" sz="3200"/>
              <a:t>.</a:t>
            </a:r>
            <a:endParaRPr lang="en-US" altLang="zh-CN" sz="3200"/>
          </a:p>
          <a:p>
            <a:r>
              <a:rPr lang="en-US" altLang="zh-CN" sz="3200"/>
              <a:t>    I drank one glass of water.</a:t>
            </a:r>
            <a:endParaRPr lang="en-US" altLang="zh-CN" sz="320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4" name="图片 3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10177780" y="237490"/>
            <a:ext cx="1610995" cy="14535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73175" y="1764665"/>
            <a:ext cx="804799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昨天晚上，王朋和李友去高文中家玩儿。在高文中家，他们认识了高文中的姐姐。她叫高小音，在学校的图书馆工作。她请王朋喝茶，王朋喝了两杯。李友不喝茶，只喝了一杯水。他们一起聊天儿、看电视。王朋和李友晚上十二点才回家。</a:t>
            </a:r>
            <a:endParaRPr lang="zh-CN" altLang="en-US" sz="3600"/>
          </a:p>
        </p:txBody>
      </p:sp>
      <p:sp>
        <p:nvSpPr>
          <p:cNvPr id="3" name="文本框 2"/>
          <p:cNvSpPr txBox="1"/>
          <p:nvPr/>
        </p:nvSpPr>
        <p:spPr>
          <a:xfrm>
            <a:off x="274320" y="796290"/>
            <a:ext cx="28333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Text</a:t>
            </a:r>
            <a:endParaRPr lang="en-US" altLang="zh-CN" sz="400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4" name="图片 3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277495" y="802005"/>
            <a:ext cx="906780" cy="818515"/>
          </a:xfrm>
          <a:prstGeom prst="rect">
            <a:avLst/>
          </a:prstGeom>
        </p:spPr>
      </p:pic>
      <p:sp>
        <p:nvSpPr>
          <p:cNvPr id="18434" name="标题 3"/>
          <p:cNvSpPr>
            <a:spLocks noGrp="1"/>
          </p:cNvSpPr>
          <p:nvPr/>
        </p:nvSpPr>
        <p:spPr>
          <a:xfrm>
            <a:off x="1313180" y="933450"/>
            <a:ext cx="3368675" cy="5556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ln>
                  <a:noFill/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en-US" altLang="zh-CN" dirty="0">
                <a:solidFill>
                  <a:srgbClr val="EB956E"/>
                </a:solidFill>
                <a:latin typeface="思源黑体旧字形 Bold" panose="020B0800000000000000" charset="-122"/>
                <a:ea typeface="思源黑体旧字形 Bold" panose="020B0800000000000000" charset="-122"/>
              </a:rPr>
              <a:t>Question</a:t>
            </a:r>
            <a:endParaRPr lang="en-US" altLang="zh-CN" dirty="0">
              <a:solidFill>
                <a:srgbClr val="EB956E"/>
              </a:solidFill>
              <a:latin typeface="思源黑体旧字形 Bold" panose="020B0800000000000000" charset="-122"/>
              <a:ea typeface="思源黑体旧字形 Bold" panose="020B0800000000000000" charset="-122"/>
            </a:endParaRPr>
          </a:p>
        </p:txBody>
      </p:sp>
      <p:sp>
        <p:nvSpPr>
          <p:cNvPr id="3" name="iśliḓê"/>
          <p:cNvSpPr/>
          <p:nvPr/>
        </p:nvSpPr>
        <p:spPr>
          <a:xfrm>
            <a:off x="9077325" y="4286250"/>
            <a:ext cx="2966720" cy="2576195"/>
          </a:xfrm>
          <a:prstGeom prst="rect">
            <a:avLst/>
          </a:prstGeom>
          <a:blipFill rotWithShape="1">
            <a:blip r:embed="rId3" cstate="email"/>
            <a:stretch>
              <a:fillRect l="-25000" r="-25000"/>
            </a:stretch>
          </a:blipFill>
          <a:ln w="28575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4400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íşļíḑê"/>
          <p:cNvSpPr txBox="1"/>
          <p:nvPr/>
        </p:nvSpPr>
        <p:spPr>
          <a:xfrm>
            <a:off x="-106045" y="1680845"/>
            <a:ext cx="12082145" cy="37439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  <a:buSzPct val="25000"/>
            </a:pPr>
            <a:r>
              <a:rPr lang="en-US" altLang="zh-CN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1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、</a:t>
            </a:r>
            <a:r>
              <a:rPr lang="en-US" altLang="zh-CN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What did Wang Peng and Li You do at Wenzhong`s house?</a:t>
            </a:r>
            <a:endParaRPr lang="en-US" altLang="zh-CN" sz="3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>
              <a:lnSpc>
                <a:spcPct val="130000"/>
              </a:lnSpc>
              <a:buSzPct val="25000"/>
            </a:pPr>
            <a:r>
              <a:rPr lang="en-US" altLang="zh-CN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2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、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Where does Gao Wenzhong`s older sister work?</a:t>
            </a:r>
            <a:endParaRPr lang="zh-CN" altLang="en-US" sz="3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>
              <a:lnSpc>
                <a:spcPct val="130000"/>
              </a:lnSpc>
              <a:buSzPct val="25000"/>
            </a:pPr>
            <a:r>
              <a:rPr lang="en-US" altLang="zh-CN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3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、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When did Wang Peng and Li You go home?</a:t>
            </a:r>
            <a:endParaRPr lang="en-US" altLang="zh-CN" sz="3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>
              <a:lnSpc>
                <a:spcPct val="130000"/>
              </a:lnSpc>
              <a:buSzPct val="25000"/>
            </a:pPr>
            <a:endParaRPr lang="zh-CN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3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4" name="图片 3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287020" y="215900"/>
            <a:ext cx="906780" cy="818515"/>
          </a:xfrm>
          <a:prstGeom prst="rect">
            <a:avLst/>
          </a:prstGeom>
        </p:spPr>
      </p:pic>
      <p:sp>
        <p:nvSpPr>
          <p:cNvPr id="3" name="îṡlíḋe"/>
          <p:cNvSpPr/>
          <p:nvPr/>
        </p:nvSpPr>
        <p:spPr>
          <a:xfrm>
            <a:off x="5817235" y="2206625"/>
            <a:ext cx="5890895" cy="3248660"/>
          </a:xfrm>
          <a:prstGeom prst="rect">
            <a:avLst/>
          </a:prstGeom>
          <a:solidFill>
            <a:srgbClr val="F1922A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" name="图片 1" descr="摄图网_400099601"/>
          <p:cNvPicPr>
            <a:picLocks noChangeAspect="1"/>
          </p:cNvPicPr>
          <p:nvPr/>
        </p:nvPicPr>
        <p:blipFill>
          <a:blip r:embed="rId3"/>
          <a:srcRect r="10803"/>
          <a:stretch>
            <a:fillRect/>
          </a:stretch>
        </p:blipFill>
        <p:spPr>
          <a:xfrm>
            <a:off x="698500" y="1719580"/>
            <a:ext cx="5922010" cy="4426585"/>
          </a:xfrm>
          <a:prstGeom prst="rect">
            <a:avLst/>
          </a:prstGeom>
          <a:effectLst>
            <a:outerShdw blurRad="254000" algn="ctr" rotWithShape="0">
              <a:prstClr val="black">
                <a:alpha val="40000"/>
              </a:prstClr>
            </a:outerShdw>
          </a:effectLst>
        </p:spPr>
      </p:pic>
      <p:sp>
        <p:nvSpPr>
          <p:cNvPr id="27" name="文本框 26"/>
          <p:cNvSpPr txBox="1"/>
          <p:nvPr/>
        </p:nvSpPr>
        <p:spPr>
          <a:xfrm>
            <a:off x="7356475" y="2705100"/>
            <a:ext cx="3393440" cy="2251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5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language  </a:t>
            </a:r>
            <a:endParaRPr lang="en-US" altLang="zh-CN" sz="5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en-US" altLang="zh-CN" sz="5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practice</a:t>
            </a:r>
            <a:endParaRPr lang="en-US" altLang="zh-CN" sz="5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4" name="图片 3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287020" y="215900"/>
            <a:ext cx="906780" cy="8185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72660" y="1698625"/>
            <a:ext cx="1913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3200"/>
          </a:p>
        </p:txBody>
      </p:sp>
      <p:sp>
        <p:nvSpPr>
          <p:cNvPr id="3" name="文本框 2"/>
          <p:cNvSpPr txBox="1"/>
          <p:nvPr/>
        </p:nvSpPr>
        <p:spPr>
          <a:xfrm>
            <a:off x="4554855" y="2282190"/>
            <a:ext cx="33337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一起</a:t>
            </a:r>
            <a:endParaRPr lang="zh-CN" altLang="en-US" sz="9600"/>
          </a:p>
        </p:txBody>
      </p:sp>
      <p:sp>
        <p:nvSpPr>
          <p:cNvPr id="5" name="文本框 4"/>
          <p:cNvSpPr txBox="1"/>
          <p:nvPr/>
        </p:nvSpPr>
        <p:spPr>
          <a:xfrm>
            <a:off x="4873625" y="1456055"/>
            <a:ext cx="2286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yì     qǐ     </a:t>
            </a:r>
            <a:endParaRPr lang="en-US" altLang="zh-CN" sz="4400"/>
          </a:p>
        </p:txBody>
      </p:sp>
      <p:sp>
        <p:nvSpPr>
          <p:cNvPr id="6" name="文本框 5"/>
          <p:cNvSpPr txBox="1"/>
          <p:nvPr/>
        </p:nvSpPr>
        <p:spPr>
          <a:xfrm>
            <a:off x="4906645" y="4008755"/>
            <a:ext cx="22193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together</a:t>
            </a:r>
            <a:endParaRPr lang="en-US" altLang="zh-CN" sz="360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4" name="图片 3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287020" y="215900"/>
            <a:ext cx="906780" cy="8185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72660" y="1698625"/>
            <a:ext cx="1913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3200"/>
          </a:p>
        </p:txBody>
      </p:sp>
      <p:sp>
        <p:nvSpPr>
          <p:cNvPr id="3" name="文本框 2"/>
          <p:cNvSpPr txBox="1"/>
          <p:nvPr/>
        </p:nvSpPr>
        <p:spPr>
          <a:xfrm>
            <a:off x="4007485" y="2375535"/>
            <a:ext cx="55225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聊天</a:t>
            </a:r>
            <a:r>
              <a:rPr lang="en-US" altLang="zh-CN" sz="9600"/>
              <a:t>(</a:t>
            </a:r>
            <a:r>
              <a:rPr lang="zh-CN" altLang="en-US" sz="9600"/>
              <a:t>儿）</a:t>
            </a:r>
            <a:endParaRPr lang="zh-CN" altLang="en-US" sz="9600"/>
          </a:p>
        </p:txBody>
      </p:sp>
      <p:sp>
        <p:nvSpPr>
          <p:cNvPr id="5" name="文本框 4"/>
          <p:cNvSpPr txBox="1"/>
          <p:nvPr/>
        </p:nvSpPr>
        <p:spPr>
          <a:xfrm>
            <a:off x="4695825" y="1607185"/>
            <a:ext cx="36017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liáo tiān(r)      </a:t>
            </a:r>
            <a:endParaRPr lang="en-US" altLang="zh-CN" sz="4400"/>
          </a:p>
        </p:txBody>
      </p:sp>
      <p:sp>
        <p:nvSpPr>
          <p:cNvPr id="6" name="文本框 5"/>
          <p:cNvSpPr txBox="1"/>
          <p:nvPr/>
        </p:nvSpPr>
        <p:spPr>
          <a:xfrm>
            <a:off x="5184775" y="4114165"/>
            <a:ext cx="2363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to chat</a:t>
            </a:r>
            <a:endParaRPr lang="en-US" altLang="zh-CN" sz="3600"/>
          </a:p>
        </p:txBody>
      </p:sp>
      <p:sp>
        <p:nvSpPr>
          <p:cNvPr id="8" name="文本框 7"/>
          <p:cNvSpPr txBox="1"/>
          <p:nvPr/>
        </p:nvSpPr>
        <p:spPr>
          <a:xfrm>
            <a:off x="3269615" y="4874895"/>
            <a:ext cx="7472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他们一起聊天儿、看电视。</a:t>
            </a:r>
            <a:endParaRPr lang="zh-CN" altLang="en-US" sz="3200"/>
          </a:p>
          <a:p>
            <a:r>
              <a:rPr lang="zh-CN" altLang="en-US" sz="3200"/>
              <a:t>tā men yì qǐ liáo tiānr、kàn diàn shì</a:t>
            </a:r>
            <a:r>
              <a:rPr lang="en-US" altLang="zh-CN" sz="3200"/>
              <a:t>.</a:t>
            </a:r>
            <a:endParaRPr lang="en-US" altLang="zh-CN" sz="3200"/>
          </a:p>
          <a:p>
            <a:r>
              <a:rPr lang="en-US" altLang="zh-CN" sz="3200"/>
              <a:t>They chatted and watched TV together.</a:t>
            </a:r>
            <a:endParaRPr lang="en-US" altLang="zh-CN" sz="320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4" name="图片 3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287020" y="215900"/>
            <a:ext cx="906780" cy="8185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72660" y="1698625"/>
            <a:ext cx="1913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3200"/>
          </a:p>
        </p:txBody>
      </p:sp>
      <p:sp>
        <p:nvSpPr>
          <p:cNvPr id="3" name="文本框 2"/>
          <p:cNvSpPr txBox="1"/>
          <p:nvPr/>
        </p:nvSpPr>
        <p:spPr>
          <a:xfrm>
            <a:off x="5197475" y="2282190"/>
            <a:ext cx="19621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聊</a:t>
            </a:r>
            <a:endParaRPr lang="zh-CN" altLang="en-US" sz="9600"/>
          </a:p>
        </p:txBody>
      </p:sp>
      <p:sp>
        <p:nvSpPr>
          <p:cNvPr id="5" name="文本框 4"/>
          <p:cNvSpPr txBox="1"/>
          <p:nvPr/>
        </p:nvSpPr>
        <p:spPr>
          <a:xfrm>
            <a:off x="4873625" y="1456055"/>
            <a:ext cx="2286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   liáo      </a:t>
            </a:r>
            <a:endParaRPr lang="en-US" altLang="zh-CN" sz="4400"/>
          </a:p>
        </p:txBody>
      </p:sp>
      <p:sp>
        <p:nvSpPr>
          <p:cNvPr id="6" name="文本框 5"/>
          <p:cNvSpPr txBox="1"/>
          <p:nvPr/>
        </p:nvSpPr>
        <p:spPr>
          <a:xfrm>
            <a:off x="5197475" y="4076065"/>
            <a:ext cx="21209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to chat</a:t>
            </a:r>
            <a:endParaRPr lang="en-US" altLang="zh-CN" sz="360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4" name="图片 3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287020" y="215900"/>
            <a:ext cx="906780" cy="8185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72660" y="1698625"/>
            <a:ext cx="1913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3200"/>
          </a:p>
        </p:txBody>
      </p:sp>
      <p:sp>
        <p:nvSpPr>
          <p:cNvPr id="3" name="文本框 2"/>
          <p:cNvSpPr txBox="1"/>
          <p:nvPr/>
        </p:nvSpPr>
        <p:spPr>
          <a:xfrm>
            <a:off x="5197475" y="2282190"/>
            <a:ext cx="19621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天</a:t>
            </a:r>
            <a:endParaRPr lang="zh-CN" altLang="en-US" sz="9600"/>
          </a:p>
        </p:txBody>
      </p:sp>
      <p:sp>
        <p:nvSpPr>
          <p:cNvPr id="5" name="文本框 4"/>
          <p:cNvSpPr txBox="1"/>
          <p:nvPr/>
        </p:nvSpPr>
        <p:spPr>
          <a:xfrm>
            <a:off x="4873625" y="1456055"/>
            <a:ext cx="2286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   tiān       </a:t>
            </a:r>
            <a:endParaRPr lang="en-US" altLang="zh-CN" sz="4400"/>
          </a:p>
        </p:txBody>
      </p:sp>
      <p:sp>
        <p:nvSpPr>
          <p:cNvPr id="6" name="文本框 5"/>
          <p:cNvSpPr txBox="1"/>
          <p:nvPr/>
        </p:nvSpPr>
        <p:spPr>
          <a:xfrm>
            <a:off x="5197475" y="4076065"/>
            <a:ext cx="21209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sky</a:t>
            </a:r>
            <a:endParaRPr lang="en-US" altLang="zh-CN" sz="360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645" y="1513840"/>
            <a:ext cx="3854450" cy="21583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485" y="3289935"/>
            <a:ext cx="3914140" cy="243967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4" name="图片 3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287020" y="215900"/>
            <a:ext cx="906780" cy="8185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72660" y="1698625"/>
            <a:ext cx="1913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3200"/>
          </a:p>
        </p:txBody>
      </p:sp>
      <p:sp>
        <p:nvSpPr>
          <p:cNvPr id="3" name="文本框 2"/>
          <p:cNvSpPr txBox="1"/>
          <p:nvPr/>
        </p:nvSpPr>
        <p:spPr>
          <a:xfrm>
            <a:off x="4554855" y="2282190"/>
            <a:ext cx="33337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玩</a:t>
            </a:r>
            <a:r>
              <a:rPr lang="en-US" altLang="zh-CN" sz="9600"/>
              <a:t>(</a:t>
            </a:r>
            <a:r>
              <a:rPr lang="zh-CN" altLang="en-US" sz="9600"/>
              <a:t>儿</a:t>
            </a:r>
            <a:r>
              <a:rPr lang="en-US" altLang="zh-CN" sz="9600"/>
              <a:t>)</a:t>
            </a:r>
            <a:endParaRPr lang="en-US" altLang="zh-CN" sz="9600"/>
          </a:p>
        </p:txBody>
      </p:sp>
      <p:sp>
        <p:nvSpPr>
          <p:cNvPr id="5" name="文本框 4"/>
          <p:cNvSpPr txBox="1"/>
          <p:nvPr/>
        </p:nvSpPr>
        <p:spPr>
          <a:xfrm>
            <a:off x="4873625" y="1456055"/>
            <a:ext cx="2286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  wán(r)     </a:t>
            </a:r>
            <a:endParaRPr lang="en-US" altLang="zh-CN" sz="4400"/>
          </a:p>
        </p:txBody>
      </p:sp>
      <p:sp>
        <p:nvSpPr>
          <p:cNvPr id="6" name="文本框 5"/>
          <p:cNvSpPr txBox="1"/>
          <p:nvPr/>
        </p:nvSpPr>
        <p:spPr>
          <a:xfrm>
            <a:off x="4262755" y="4095115"/>
            <a:ext cx="46012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to have fun; to play</a:t>
            </a:r>
            <a:endParaRPr lang="en-US" altLang="zh-CN" sz="3600"/>
          </a:p>
        </p:txBody>
      </p:sp>
      <p:sp>
        <p:nvSpPr>
          <p:cNvPr id="8" name="文本框 7"/>
          <p:cNvSpPr txBox="1"/>
          <p:nvPr/>
        </p:nvSpPr>
        <p:spPr>
          <a:xfrm>
            <a:off x="1318895" y="4904105"/>
            <a:ext cx="101815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小王喜欢玩儿泥巴，小李不喜欢。</a:t>
            </a:r>
            <a:endParaRPr lang="zh-CN" altLang="en-US" sz="3200"/>
          </a:p>
          <a:p>
            <a:r>
              <a:rPr lang="zh-CN" altLang="en-US" sz="3200"/>
              <a:t>xiǎo wáng xǐ hu</a:t>
            </a:r>
            <a:r>
              <a:rPr lang="en-US" altLang="zh-CN" sz="3200"/>
              <a:t>a</a:t>
            </a:r>
            <a:r>
              <a:rPr lang="zh-CN" altLang="en-US" sz="3200"/>
              <a:t>n wánr ní b</a:t>
            </a:r>
            <a:r>
              <a:rPr lang="en-US" altLang="zh-CN" sz="3200"/>
              <a:t>a</a:t>
            </a:r>
            <a:r>
              <a:rPr lang="zh-CN" altLang="en-US" sz="3200"/>
              <a:t> ，xiǎo lǐ bù xǐ hu</a:t>
            </a:r>
            <a:r>
              <a:rPr lang="en-US" altLang="zh-CN" sz="3200"/>
              <a:t>a</a:t>
            </a:r>
            <a:r>
              <a:rPr lang="zh-CN" altLang="en-US" sz="3200"/>
              <a:t>n 。</a:t>
            </a:r>
            <a:endParaRPr lang="zh-CN" altLang="en-US" sz="3200"/>
          </a:p>
          <a:p>
            <a:r>
              <a:rPr lang="en-US" altLang="zh-CN" sz="3200"/>
              <a:t>Little</a:t>
            </a:r>
            <a:r>
              <a:rPr lang="zh-CN" altLang="en-US" sz="3200"/>
              <a:t> Wang likes to play with mud, </a:t>
            </a:r>
            <a:r>
              <a:rPr lang="en-US" altLang="zh-CN" sz="3200"/>
              <a:t>Little</a:t>
            </a:r>
            <a:r>
              <a:rPr lang="zh-CN" altLang="en-US" sz="3200"/>
              <a:t> Li doesn't like it.</a:t>
            </a:r>
            <a:endParaRPr lang="zh-CN" altLang="en-US" sz="320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4" name="图片 3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287020" y="215900"/>
            <a:ext cx="906780" cy="8185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72660" y="1698625"/>
            <a:ext cx="1913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3200"/>
          </a:p>
        </p:txBody>
      </p:sp>
      <p:sp>
        <p:nvSpPr>
          <p:cNvPr id="3" name="文本框 2"/>
          <p:cNvSpPr txBox="1"/>
          <p:nvPr/>
        </p:nvSpPr>
        <p:spPr>
          <a:xfrm>
            <a:off x="5197475" y="2282190"/>
            <a:ext cx="19621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回</a:t>
            </a:r>
            <a:endParaRPr lang="zh-CN" altLang="en-US" sz="9600"/>
          </a:p>
        </p:txBody>
      </p:sp>
      <p:sp>
        <p:nvSpPr>
          <p:cNvPr id="5" name="文本框 4"/>
          <p:cNvSpPr txBox="1"/>
          <p:nvPr/>
        </p:nvSpPr>
        <p:spPr>
          <a:xfrm>
            <a:off x="4873625" y="1456055"/>
            <a:ext cx="2286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   huí        </a:t>
            </a:r>
            <a:endParaRPr lang="en-US" altLang="zh-CN" sz="4400"/>
          </a:p>
        </p:txBody>
      </p:sp>
      <p:sp>
        <p:nvSpPr>
          <p:cNvPr id="6" name="文本框 5"/>
          <p:cNvSpPr txBox="1"/>
          <p:nvPr/>
        </p:nvSpPr>
        <p:spPr>
          <a:xfrm>
            <a:off x="4873625" y="4076065"/>
            <a:ext cx="27158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to return</a:t>
            </a:r>
            <a:endParaRPr lang="en-US" altLang="zh-CN" sz="360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4" name="图片 3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287020" y="215900"/>
            <a:ext cx="906780" cy="8185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72660" y="1698625"/>
            <a:ext cx="1913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3200"/>
          </a:p>
        </p:txBody>
      </p:sp>
      <p:sp>
        <p:nvSpPr>
          <p:cNvPr id="3" name="文本框 2"/>
          <p:cNvSpPr txBox="1"/>
          <p:nvPr/>
        </p:nvSpPr>
        <p:spPr>
          <a:xfrm>
            <a:off x="4554855" y="2282190"/>
            <a:ext cx="33337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回家</a:t>
            </a:r>
            <a:endParaRPr lang="zh-CN" altLang="en-US" sz="9600"/>
          </a:p>
        </p:txBody>
      </p:sp>
      <p:sp>
        <p:nvSpPr>
          <p:cNvPr id="5" name="文本框 4"/>
          <p:cNvSpPr txBox="1"/>
          <p:nvPr/>
        </p:nvSpPr>
        <p:spPr>
          <a:xfrm>
            <a:off x="4873625" y="1456055"/>
            <a:ext cx="2286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huí   jiā      </a:t>
            </a:r>
            <a:endParaRPr lang="en-US" altLang="zh-CN" sz="4400"/>
          </a:p>
        </p:txBody>
      </p:sp>
      <p:sp>
        <p:nvSpPr>
          <p:cNvPr id="6" name="文本框 5"/>
          <p:cNvSpPr txBox="1"/>
          <p:nvPr/>
        </p:nvSpPr>
        <p:spPr>
          <a:xfrm>
            <a:off x="4617085" y="3912870"/>
            <a:ext cx="29578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to go home</a:t>
            </a:r>
            <a:endParaRPr lang="en-US" altLang="zh-CN" sz="3600"/>
          </a:p>
        </p:txBody>
      </p:sp>
      <p:pic>
        <p:nvPicPr>
          <p:cNvPr id="9" name="图片 8" descr="C:/Users/13298/AppData/Local/Temp/kaimatting_20191020033254/output_20191020033308..pngoutput_20191020033308."/>
          <p:cNvPicPr>
            <a:picLocks noChangeAspect="1"/>
          </p:cNvPicPr>
          <p:nvPr/>
        </p:nvPicPr>
        <p:blipFill>
          <a:blip r:embed="rId3">
            <a:clrChange>
              <a:clrFrom>
                <a:srgbClr val="E6E6E6">
                  <a:alpha val="100000"/>
                </a:srgbClr>
              </a:clrFrom>
              <a:clrTo>
                <a:srgbClr val="E6E6E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8288" y="1235075"/>
            <a:ext cx="2988945" cy="30035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318895" y="4904105"/>
            <a:ext cx="101815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他们晚上十二点才回家。</a:t>
            </a:r>
            <a:endParaRPr lang="zh-CN" altLang="en-US" sz="3200"/>
          </a:p>
          <a:p>
            <a:r>
              <a:rPr lang="zh-CN" altLang="en-US" sz="3200"/>
              <a:t>tā men wǎn sh</a:t>
            </a:r>
            <a:r>
              <a:rPr lang="en-US" altLang="zh-CN" sz="3200"/>
              <a:t>a</a:t>
            </a:r>
            <a:r>
              <a:rPr lang="zh-CN" altLang="en-US" sz="3200"/>
              <a:t>ng shí èr diǎn cái huí jiā</a:t>
            </a:r>
            <a:r>
              <a:rPr lang="en-US" altLang="zh-CN" sz="3200"/>
              <a:t>.</a:t>
            </a:r>
            <a:endParaRPr lang="en-US" altLang="zh-CN" sz="3200"/>
          </a:p>
          <a:p>
            <a:r>
              <a:rPr lang="en-US" altLang="zh-CN" sz="3200"/>
              <a:t>They did not get home until twelve o`clock.</a:t>
            </a:r>
            <a:r>
              <a:rPr lang="zh-CN" altLang="en-US" sz="3200"/>
              <a:t> </a:t>
            </a:r>
            <a:endParaRPr lang="zh-CN" altLang="en-US" sz="320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lang="en-US" altLang="zh-CN" sz="440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4853</Words>
  <Application>WPS 演示</Application>
  <PresentationFormat>宽屏</PresentationFormat>
  <Paragraphs>196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方正清刻本悦宋简体</vt:lpstr>
      <vt:lpstr>思源黑体 CN ExtraLight</vt:lpstr>
      <vt:lpstr>黑体</vt:lpstr>
      <vt:lpstr>Arial Unicode MS</vt:lpstr>
      <vt:lpstr>等线 Light</vt:lpstr>
      <vt:lpstr>Tempus Sans ITC</vt:lpstr>
      <vt:lpstr>幼圆</vt:lpstr>
      <vt:lpstr>思源黑体旧字形 Bold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花开盛雪</cp:lastModifiedBy>
  <cp:revision>56</cp:revision>
  <dcterms:created xsi:type="dcterms:W3CDTF">2019-06-19T02:08:00Z</dcterms:created>
  <dcterms:modified xsi:type="dcterms:W3CDTF">2019-10-22T15:01:17Z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