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media/image1.svg" ContentType="image/svg+xml"/>
  <Override PartName="/ppt/media/image2.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9"/>
  </p:handoutMasterIdLst>
  <p:sldIdLst>
    <p:sldId id="256" r:id="rId3"/>
    <p:sldId id="293" r:id="rId5"/>
    <p:sldId id="347" r:id="rId6"/>
    <p:sldId id="348" r:id="rId7"/>
    <p:sldId id="340" r:id="rId8"/>
    <p:sldId id="294" r:id="rId9"/>
    <p:sldId id="349" r:id="rId10"/>
    <p:sldId id="350" r:id="rId11"/>
    <p:sldId id="351" r:id="rId12"/>
    <p:sldId id="352" r:id="rId13"/>
    <p:sldId id="353" r:id="rId14"/>
    <p:sldId id="354" r:id="rId15"/>
    <p:sldId id="355" r:id="rId16"/>
    <p:sldId id="356" r:id="rId17"/>
    <p:sldId id="357" r:id="rId18"/>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DC1C2"/>
    <a:srgbClr val="E8DBEC"/>
    <a:srgbClr val="F4D7E3"/>
    <a:srgbClr val="D9E2ED"/>
    <a:srgbClr val="A0CFE7"/>
    <a:srgbClr val="B2B2B2"/>
    <a:srgbClr val="202020"/>
    <a:srgbClr val="323232"/>
    <a:srgbClr val="CC33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78" autoAdjust="0"/>
    <p:restoredTop sz="94660"/>
  </p:normalViewPr>
  <p:slideViewPr>
    <p:cSldViewPr snapToGrid="0" showGuides="1">
      <p:cViewPr varScale="1">
        <p:scale>
          <a:sx n="110" d="100"/>
          <a:sy n="110" d="100"/>
        </p:scale>
        <p:origin x="168" y="96"/>
      </p:cViewPr>
      <p:guideLst>
        <p:guide orient="horz" pos="2124"/>
        <p:guide pos="3840"/>
      </p:guideLst>
    </p:cSldViewPr>
  </p:slid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handoutMaster" Target="handoutMasters/handoutMaster1.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322962"/>
            <a:ext cx="9144000" cy="2187001"/>
          </a:xfrm>
        </p:spPr>
        <p:txBody>
          <a:bodyPr anchor="b">
            <a:normAutofit/>
          </a:bodyPr>
          <a:lstStyle>
            <a:lvl1pPr algn="ctr">
              <a:defRPr sz="60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solidFill>
                  <a:schemeClr val="tx1">
                    <a:lumMod val="75000"/>
                    <a:lumOff val="25000"/>
                  </a:schemeClr>
                </a:solidFill>
                <a:effectLst/>
                <a:latin typeface="+mj-lt"/>
                <a:ea typeface="+mj-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内容占位符 2"/>
          <p:cNvSpPr>
            <a:spLocks noGrp="1"/>
          </p:cNvSpPr>
          <p:nvPr>
            <p:ph idx="1"/>
          </p:nvPr>
        </p:nvSpPr>
        <p:spPr>
          <a:xfrm>
            <a:off x="647700" y="1825625"/>
            <a:ext cx="10515600" cy="4351338"/>
          </a:xfrm>
        </p:spPr>
        <p:txBody>
          <a:bodyPr>
            <a:normAutofit/>
          </a:bodyPr>
          <a:lstStyle>
            <a:lvl1pPr>
              <a:defRPr sz="2000">
                <a:solidFill>
                  <a:schemeClr val="tx1">
                    <a:lumMod val="75000"/>
                    <a:lumOff val="25000"/>
                  </a:schemeClr>
                </a:solidFill>
              </a:defRPr>
            </a:lvl1pPr>
            <a:lvl2pPr>
              <a:defRPr sz="18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3751117"/>
            <a:ext cx="7321550" cy="811357"/>
          </a:xfrm>
        </p:spPr>
        <p:txBody>
          <a:bodyPr anchor="b">
            <a:normAutofit/>
          </a:bodyPr>
          <a:lstStyle>
            <a:lvl1pPr>
              <a:defRPr sz="4000">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1850" y="4610028"/>
            <a:ext cx="7321550" cy="647555"/>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ormAutofit/>
          </a:bodyPr>
          <a:lstStyle>
            <a:lvl1pPr>
              <a:defRPr sz="2400" b="1" i="0">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内容占位符 2"/>
          <p:cNvSpPr>
            <a:spLocks noGrp="1"/>
          </p:cNvSpPr>
          <p:nvPr>
            <p:ph sz="half" idx="1"/>
          </p:nvPr>
        </p:nvSpPr>
        <p:spPr>
          <a:xfrm>
            <a:off x="647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5981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766219"/>
            <a:ext cx="10515600" cy="1325563"/>
          </a:xfrm>
        </p:spPr>
        <p:txBody>
          <a:bodyPr>
            <a:normAutofit/>
          </a:bodyPr>
          <a:lstStyle>
            <a:lvl1pPr algn="ctr">
              <a:defRPr sz="4800" b="0">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46747" y="127000"/>
            <a:ext cx="4165200" cy="1600200"/>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图片占位符 2"/>
          <p:cNvSpPr>
            <a:spLocks noGrp="1" noChangeAspect="1"/>
          </p:cNvSpPr>
          <p:nvPr>
            <p:ph type="pic" idx="1"/>
          </p:nvPr>
        </p:nvSpPr>
        <p:spPr>
          <a:xfrm>
            <a:off x="5184000" y="766354"/>
            <a:ext cx="5817375" cy="50944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651827" y="2057400"/>
            <a:ext cx="4165200" cy="3811588"/>
          </a:xfrm>
        </p:spPr>
        <p:txBody>
          <a:bodyPr>
            <a:normAutofit/>
          </a:bodyPr>
          <a:lstStyle>
            <a:lvl1pPr marL="0" indent="0">
              <a:lnSpc>
                <a:spcPct val="15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cxnSp>
        <p:nvCxnSpPr>
          <p:cNvPr id="8" name="直接连接符 7" hidden="1"/>
          <p:cNvCxnSpPr/>
          <p:nvPr userDrawn="1"/>
        </p:nvCxnSpPr>
        <p:spPr>
          <a:xfrm>
            <a:off x="742950" y="434340"/>
            <a:ext cx="0" cy="1391285"/>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4484" y="365125"/>
            <a:ext cx="1529316" cy="5811838"/>
          </a:xfrm>
        </p:spPr>
        <p:txBody>
          <a:bodyPr vert="eaVert">
            <a:normAutofit/>
          </a:bodyPr>
          <a:lstStyle>
            <a:lvl1pPr>
              <a:defRPr sz="3600"/>
            </a:lvl1p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8879958"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3.xml"/><Relationship Id="rId12" Type="http://schemas.openxmlformats.org/officeDocument/2006/relationships/tags" Target="../tags/tag2.xml"/><Relationship Id="rId11" Type="http://schemas.openxmlformats.org/officeDocument/2006/relationships/tags" Target="../tags/tag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bg1">
                <a:lumMod val="95000"/>
              </a:schemeClr>
            </a:gs>
            <a:gs pos="100000">
              <a:schemeClr val="tx2"/>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1"/>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2"/>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
        <p:nvSpPr>
          <p:cNvPr id="7" name="KSO_TEMPLATE" hidden="1"/>
          <p:cNvSpPr/>
          <p:nvPr userDrawn="1">
            <p:custDataLst>
              <p:tags r:id="rId1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ags" Target="../tags/tag4.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1.xml"/><Relationship Id="rId5" Type="http://schemas.openxmlformats.org/officeDocument/2006/relationships/tags" Target="../tags/tag13.xml"/><Relationship Id="rId4" Type="http://schemas.openxmlformats.org/officeDocument/2006/relationships/image" Target="../media/image9.png"/><Relationship Id="rId3" Type="http://schemas.openxmlformats.org/officeDocument/2006/relationships/image" Target="../media/image2.svg"/><Relationship Id="rId2" Type="http://schemas.openxmlformats.org/officeDocument/2006/relationships/image" Target="../media/image8.png"/><Relationship Id="rId1" Type="http://schemas.openxmlformats.org/officeDocument/2006/relationships/image" Target="../media/image2.jpeg"/></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1.xml"/><Relationship Id="rId5" Type="http://schemas.openxmlformats.org/officeDocument/2006/relationships/tags" Target="../tags/tag14.xml"/><Relationship Id="rId4" Type="http://schemas.openxmlformats.org/officeDocument/2006/relationships/image" Target="../media/image10.png"/><Relationship Id="rId3" Type="http://schemas.openxmlformats.org/officeDocument/2006/relationships/image" Target="../media/image2.svg"/><Relationship Id="rId2" Type="http://schemas.openxmlformats.org/officeDocument/2006/relationships/image" Target="../media/image8.png"/><Relationship Id="rId1" Type="http://schemas.openxmlformats.org/officeDocument/2006/relationships/image" Target="../media/image2.jpeg"/></Relationships>
</file>

<file path=ppt/slides/_rels/slide12.xml.rels><?xml version="1.0" encoding="UTF-8" standalone="yes"?>
<Relationships xmlns="http://schemas.openxmlformats.org/package/2006/relationships"><Relationship Id="rId7" Type="http://schemas.openxmlformats.org/officeDocument/2006/relationships/notesSlide" Target="../notesSlides/notesSlide12.xml"/><Relationship Id="rId6" Type="http://schemas.openxmlformats.org/officeDocument/2006/relationships/slideLayout" Target="../slideLayouts/slideLayout1.xml"/><Relationship Id="rId5" Type="http://schemas.openxmlformats.org/officeDocument/2006/relationships/tags" Target="../tags/tag15.xml"/><Relationship Id="rId4" Type="http://schemas.openxmlformats.org/officeDocument/2006/relationships/image" Target="../media/image11.png"/><Relationship Id="rId3" Type="http://schemas.openxmlformats.org/officeDocument/2006/relationships/image" Target="../media/image2.svg"/><Relationship Id="rId2" Type="http://schemas.openxmlformats.org/officeDocument/2006/relationships/image" Target="../media/image8.png"/><Relationship Id="rId1" Type="http://schemas.openxmlformats.org/officeDocument/2006/relationships/image" Target="../media/image2.jpeg"/></Relationships>
</file>

<file path=ppt/slides/_rels/slide13.xml.rels><?xml version="1.0" encoding="UTF-8" standalone="yes"?>
<Relationships xmlns="http://schemas.openxmlformats.org/package/2006/relationships"><Relationship Id="rId7" Type="http://schemas.openxmlformats.org/officeDocument/2006/relationships/notesSlide" Target="../notesSlides/notesSlide13.xml"/><Relationship Id="rId6" Type="http://schemas.openxmlformats.org/officeDocument/2006/relationships/slideLayout" Target="../slideLayouts/slideLayout1.xml"/><Relationship Id="rId5" Type="http://schemas.openxmlformats.org/officeDocument/2006/relationships/tags" Target="../tags/tag16.xml"/><Relationship Id="rId4" Type="http://schemas.openxmlformats.org/officeDocument/2006/relationships/image" Target="../media/image12.png"/><Relationship Id="rId3" Type="http://schemas.openxmlformats.org/officeDocument/2006/relationships/image" Target="../media/image2.svg"/><Relationship Id="rId2" Type="http://schemas.openxmlformats.org/officeDocument/2006/relationships/image" Target="../media/image8.png"/><Relationship Id="rId1" Type="http://schemas.openxmlformats.org/officeDocument/2006/relationships/image" Target="../media/image2.jpeg"/></Relationships>
</file>

<file path=ppt/slides/_rels/slide14.xml.rels><?xml version="1.0" encoding="UTF-8" standalone="yes"?>
<Relationships xmlns="http://schemas.openxmlformats.org/package/2006/relationships"><Relationship Id="rId7" Type="http://schemas.openxmlformats.org/officeDocument/2006/relationships/notesSlide" Target="../notesSlides/notesSlide14.xml"/><Relationship Id="rId6" Type="http://schemas.openxmlformats.org/officeDocument/2006/relationships/slideLayout" Target="../slideLayouts/slideLayout1.xml"/><Relationship Id="rId5" Type="http://schemas.openxmlformats.org/officeDocument/2006/relationships/tags" Target="../tags/tag17.xml"/><Relationship Id="rId4" Type="http://schemas.openxmlformats.org/officeDocument/2006/relationships/image" Target="../media/image13.png"/><Relationship Id="rId3" Type="http://schemas.openxmlformats.org/officeDocument/2006/relationships/image" Target="../media/image2.svg"/><Relationship Id="rId2" Type="http://schemas.openxmlformats.org/officeDocument/2006/relationships/image" Target="../media/image8.png"/><Relationship Id="rId1" Type="http://schemas.openxmlformats.org/officeDocument/2006/relationships/image" Target="../media/image2.jpeg"/></Relationships>
</file>

<file path=ppt/slides/_rels/slide15.xml.rels><?xml version="1.0" encoding="UTF-8" standalone="yes"?>
<Relationships xmlns="http://schemas.openxmlformats.org/package/2006/relationships"><Relationship Id="rId7" Type="http://schemas.openxmlformats.org/officeDocument/2006/relationships/notesSlide" Target="../notesSlides/notesSlide15.xml"/><Relationship Id="rId6" Type="http://schemas.openxmlformats.org/officeDocument/2006/relationships/slideLayout" Target="../slideLayouts/slideLayout1.xml"/><Relationship Id="rId5" Type="http://schemas.openxmlformats.org/officeDocument/2006/relationships/tags" Target="../tags/tag18.xml"/><Relationship Id="rId4" Type="http://schemas.openxmlformats.org/officeDocument/2006/relationships/image" Target="../media/image14.png"/><Relationship Id="rId3" Type="http://schemas.openxmlformats.org/officeDocument/2006/relationships/image" Target="../media/image2.svg"/><Relationship Id="rId2" Type="http://schemas.openxmlformats.org/officeDocument/2006/relationships/image" Target="../media/image8.png"/><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tags" Target="../tags/tag5.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tags" Target="../tags/tag6.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tags" Target="../tags/tag7.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tags" Target="../tags/tag8.xml"/><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1.xml"/><Relationship Id="rId5" Type="http://schemas.openxmlformats.org/officeDocument/2006/relationships/tags" Target="../tags/tag9.xml"/><Relationship Id="rId4" Type="http://schemas.openxmlformats.org/officeDocument/2006/relationships/image" Target="../media/image1.sv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1.xml"/><Relationship Id="rId5" Type="http://schemas.openxmlformats.org/officeDocument/2006/relationships/tags" Target="../tags/tag10.xml"/><Relationship Id="rId4" Type="http://schemas.openxmlformats.org/officeDocument/2006/relationships/image" Target="../media/image5.png"/><Relationship Id="rId3" Type="http://schemas.openxmlformats.org/officeDocument/2006/relationships/image" Target="../media/image1.svg"/><Relationship Id="rId2" Type="http://schemas.openxmlformats.org/officeDocument/2006/relationships/image" Target="../media/image4.png"/><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1.xml"/><Relationship Id="rId5" Type="http://schemas.openxmlformats.org/officeDocument/2006/relationships/tags" Target="../tags/tag11.xml"/><Relationship Id="rId4" Type="http://schemas.openxmlformats.org/officeDocument/2006/relationships/image" Target="../media/image6.png"/><Relationship Id="rId3" Type="http://schemas.openxmlformats.org/officeDocument/2006/relationships/image" Target="../media/image1.svg"/><Relationship Id="rId2" Type="http://schemas.openxmlformats.org/officeDocument/2006/relationships/image" Target="../media/image4.png"/><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1.xml"/><Relationship Id="rId5" Type="http://schemas.openxmlformats.org/officeDocument/2006/relationships/tags" Target="../tags/tag12.xml"/><Relationship Id="rId4" Type="http://schemas.openxmlformats.org/officeDocument/2006/relationships/image" Target="../media/image7.png"/><Relationship Id="rId3" Type="http://schemas.openxmlformats.org/officeDocument/2006/relationships/image" Target="../media/image1.svg"/><Relationship Id="rId2" Type="http://schemas.openxmlformats.org/officeDocument/2006/relationships/image" Target="../media/image4.png"/><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8" name="文本框 17"/>
          <p:cNvSpPr txBox="1"/>
          <p:nvPr/>
        </p:nvSpPr>
        <p:spPr>
          <a:xfrm>
            <a:off x="4022725" y="2586355"/>
            <a:ext cx="6463665" cy="1568450"/>
          </a:xfrm>
          <a:prstGeom prst="rect">
            <a:avLst/>
          </a:prstGeom>
          <a:noFill/>
        </p:spPr>
        <p:txBody>
          <a:bodyPr wrap="square" rtlCol="0">
            <a:spAutoFit/>
          </a:bodyPr>
          <a:p>
            <a:pPr algn="l"/>
            <a:r>
              <a:rPr lang="en-US" altLang="zh-CN" sz="9600">
                <a:solidFill>
                  <a:schemeClr val="tx1">
                    <a:lumMod val="50000"/>
                    <a:lumOff val="50000"/>
                  </a:schemeClr>
                </a:solidFill>
                <a:latin typeface="方正细圆简体" panose="02010601030101010101" charset="-122"/>
                <a:ea typeface="方正细圆简体" panose="02010601030101010101" charset="-122"/>
              </a:rPr>
              <a:t>practice</a:t>
            </a:r>
            <a:endParaRPr lang="en-US" altLang="zh-CN" sz="9600">
              <a:solidFill>
                <a:schemeClr val="tx1">
                  <a:lumMod val="50000"/>
                  <a:lumOff val="50000"/>
                </a:schemeClr>
              </a:solidFill>
              <a:latin typeface="方正细圆简体" panose="02010601030101010101" charset="-122"/>
              <a:ea typeface="方正细圆简体" panose="02010601030101010101" charset="-122"/>
            </a:endParaRPr>
          </a:p>
        </p:txBody>
      </p:sp>
      <p:sp>
        <p:nvSpPr>
          <p:cNvPr id="2" name="文本框 1"/>
          <p:cNvSpPr txBox="1"/>
          <p:nvPr/>
        </p:nvSpPr>
        <p:spPr>
          <a:xfrm>
            <a:off x="4747260" y="1929130"/>
            <a:ext cx="2833370" cy="829945"/>
          </a:xfrm>
          <a:prstGeom prst="rect">
            <a:avLst/>
          </a:prstGeom>
          <a:noFill/>
        </p:spPr>
        <p:txBody>
          <a:bodyPr wrap="square" rtlCol="0">
            <a:spAutoFit/>
          </a:bodyPr>
          <a:p>
            <a:r>
              <a:rPr lang="en-US" altLang="zh-CN" sz="4800"/>
              <a:t>Lesson8</a:t>
            </a:r>
            <a:endParaRPr lang="en-US" altLang="zh-CN" sz="4800"/>
          </a:p>
        </p:txBody>
      </p:sp>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549275" y="552450"/>
            <a:ext cx="11093450" cy="2061210"/>
          </a:xfrm>
          <a:prstGeom prst="rect">
            <a:avLst/>
          </a:prstGeom>
          <a:noFill/>
        </p:spPr>
        <p:txBody>
          <a:bodyPr wrap="square" rtlCol="0">
            <a:spAutoFit/>
          </a:bodyPr>
          <a:p>
            <a:r>
              <a:rPr lang="en-US" altLang="zh-CN" sz="3200"/>
              <a:t>Bai Ying ai is such a capable person. She has many skills, and there is only one thing she is not able to handle.List some of the things that she can do and the only thing she cannot do based on the information given.</a:t>
            </a:r>
            <a:endParaRPr lang="en-US" altLang="zh-CN" sz="3200"/>
          </a:p>
        </p:txBody>
      </p:sp>
      <p:sp>
        <p:nvSpPr>
          <p:cNvPr id="3" name="文本框 2"/>
          <p:cNvSpPr txBox="1"/>
          <p:nvPr/>
        </p:nvSpPr>
        <p:spPr>
          <a:xfrm>
            <a:off x="728980" y="2755900"/>
            <a:ext cx="10734040" cy="521970"/>
          </a:xfrm>
          <a:prstGeom prst="rect">
            <a:avLst/>
          </a:prstGeom>
          <a:noFill/>
        </p:spPr>
        <p:txBody>
          <a:bodyPr wrap="square" rtlCol="0">
            <a:spAutoFit/>
          </a:bodyPr>
          <a:p>
            <a:r>
              <a:rPr lang="en-US" altLang="zh-CN" sz="2800"/>
              <a:t>4</a:t>
            </a:r>
            <a:r>
              <a:rPr lang="zh-CN" altLang="en-US" sz="2800"/>
              <a:t>、</a:t>
            </a:r>
            <a:r>
              <a:rPr lang="en-US" altLang="zh-CN"/>
              <a:t>                                                                     </a:t>
            </a:r>
            <a:endParaRPr lang="en-US" altLang="zh-CN"/>
          </a:p>
        </p:txBody>
      </p:sp>
      <p:sp>
        <p:nvSpPr>
          <p:cNvPr id="6" name="文本框 5"/>
          <p:cNvSpPr txBox="1"/>
          <p:nvPr/>
        </p:nvSpPr>
        <p:spPr>
          <a:xfrm>
            <a:off x="8075930" y="3547745"/>
            <a:ext cx="3387090" cy="583565"/>
          </a:xfrm>
          <a:prstGeom prst="rect">
            <a:avLst/>
          </a:prstGeom>
          <a:noFill/>
        </p:spPr>
        <p:txBody>
          <a:bodyPr wrap="square" rtlCol="0">
            <a:spAutoFit/>
          </a:bodyPr>
          <a:p>
            <a:r>
              <a:rPr lang="en-US" altLang="zh-CN" sz="3200"/>
              <a:t>______________</a:t>
            </a:r>
            <a:endParaRPr lang="en-US" altLang="zh-CN" sz="3200"/>
          </a:p>
        </p:txBody>
      </p:sp>
      <p:sp>
        <p:nvSpPr>
          <p:cNvPr id="7" name="右箭头 6"/>
          <p:cNvSpPr/>
          <p:nvPr/>
        </p:nvSpPr>
        <p:spPr>
          <a:xfrm>
            <a:off x="6984365" y="3480435"/>
            <a:ext cx="715010" cy="2070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4" name="图片 3" descr="3633126"/>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62600" y="3216910"/>
            <a:ext cx="914400" cy="914400"/>
          </a:xfrm>
          <a:prstGeom prst="rect">
            <a:avLst/>
          </a:prstGeom>
        </p:spPr>
      </p:pic>
      <p:pic>
        <p:nvPicPr>
          <p:cNvPr id="9" name="图片 8"/>
          <p:cNvPicPr>
            <a:picLocks noChangeAspect="1"/>
          </p:cNvPicPr>
          <p:nvPr/>
        </p:nvPicPr>
        <p:blipFill>
          <a:blip r:embed="rId4"/>
          <a:stretch>
            <a:fillRect/>
          </a:stretch>
        </p:blipFill>
        <p:spPr>
          <a:xfrm>
            <a:off x="1706880" y="2769870"/>
            <a:ext cx="3192780" cy="2139315"/>
          </a:xfrm>
          <a:prstGeom prst="rect">
            <a:avLst/>
          </a:prstGeom>
        </p:spPr>
      </p:pic>
    </p:spTree>
    <p:custDataLst>
      <p:tags r:id="rId5"/>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549275" y="552450"/>
            <a:ext cx="11093450" cy="2061210"/>
          </a:xfrm>
          <a:prstGeom prst="rect">
            <a:avLst/>
          </a:prstGeom>
          <a:noFill/>
        </p:spPr>
        <p:txBody>
          <a:bodyPr wrap="square" rtlCol="0">
            <a:spAutoFit/>
          </a:bodyPr>
          <a:p>
            <a:r>
              <a:rPr lang="en-US" altLang="zh-CN" sz="3200"/>
              <a:t>According to our parents and teachers, there are some things that we are not supposed to do at home or in class. Can you think of some of those things with the help of the visuals?</a:t>
            </a:r>
            <a:endParaRPr lang="en-US" altLang="zh-CN" sz="3200"/>
          </a:p>
        </p:txBody>
      </p:sp>
      <p:sp>
        <p:nvSpPr>
          <p:cNvPr id="3" name="文本框 2"/>
          <p:cNvSpPr txBox="1"/>
          <p:nvPr/>
        </p:nvSpPr>
        <p:spPr>
          <a:xfrm>
            <a:off x="728980" y="2755900"/>
            <a:ext cx="10734040" cy="583565"/>
          </a:xfrm>
          <a:prstGeom prst="rect">
            <a:avLst/>
          </a:prstGeom>
          <a:noFill/>
        </p:spPr>
        <p:txBody>
          <a:bodyPr wrap="square" rtlCol="0">
            <a:spAutoFit/>
          </a:bodyPr>
          <a:p>
            <a:r>
              <a:rPr lang="en-US" altLang="zh-CN" sz="2800"/>
              <a:t>EXAMPLE</a:t>
            </a:r>
            <a:r>
              <a:rPr lang="en-US" altLang="zh-CN"/>
              <a:t> :</a:t>
            </a:r>
            <a:r>
              <a:rPr lang="zh-CN" altLang="en-US" sz="3200"/>
              <a:t>老师告诉我，考试的时候，</a:t>
            </a:r>
            <a:r>
              <a:rPr lang="en-US" altLang="zh-CN"/>
              <a:t>                                                         </a:t>
            </a:r>
            <a:endParaRPr lang="en-US" altLang="zh-CN"/>
          </a:p>
        </p:txBody>
      </p:sp>
      <p:sp>
        <p:nvSpPr>
          <p:cNvPr id="6" name="文本框 5"/>
          <p:cNvSpPr txBox="1"/>
          <p:nvPr/>
        </p:nvSpPr>
        <p:spPr>
          <a:xfrm>
            <a:off x="7259955" y="3810635"/>
            <a:ext cx="3387090" cy="583565"/>
          </a:xfrm>
          <a:prstGeom prst="rect">
            <a:avLst/>
          </a:prstGeom>
          <a:noFill/>
        </p:spPr>
        <p:txBody>
          <a:bodyPr wrap="square" rtlCol="0">
            <a:spAutoFit/>
          </a:bodyPr>
          <a:p>
            <a:r>
              <a:rPr lang="en-US" altLang="zh-CN" sz="3200"/>
              <a:t>__________</a:t>
            </a:r>
            <a:endParaRPr lang="en-US" altLang="zh-CN" sz="3200"/>
          </a:p>
        </p:txBody>
      </p:sp>
      <p:sp>
        <p:nvSpPr>
          <p:cNvPr id="7" name="右箭头 6"/>
          <p:cNvSpPr/>
          <p:nvPr/>
        </p:nvSpPr>
        <p:spPr>
          <a:xfrm>
            <a:off x="1330325" y="3942715"/>
            <a:ext cx="715010" cy="2070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4" name="图片 3" descr="3633126"/>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738745" y="2590165"/>
            <a:ext cx="914400" cy="914400"/>
          </a:xfrm>
          <a:prstGeom prst="rect">
            <a:avLst/>
          </a:prstGeom>
        </p:spPr>
      </p:pic>
      <p:pic>
        <p:nvPicPr>
          <p:cNvPr id="5" name="图片 4"/>
          <p:cNvPicPr>
            <a:picLocks noChangeAspect="1"/>
          </p:cNvPicPr>
          <p:nvPr/>
        </p:nvPicPr>
        <p:blipFill>
          <a:blip r:embed="rId4"/>
          <a:stretch>
            <a:fillRect/>
          </a:stretch>
        </p:blipFill>
        <p:spPr>
          <a:xfrm>
            <a:off x="8992870" y="2190115"/>
            <a:ext cx="2373630" cy="1473835"/>
          </a:xfrm>
          <a:prstGeom prst="rect">
            <a:avLst/>
          </a:prstGeom>
        </p:spPr>
      </p:pic>
      <p:sp>
        <p:nvSpPr>
          <p:cNvPr id="8" name="文本框 7"/>
          <p:cNvSpPr txBox="1"/>
          <p:nvPr/>
        </p:nvSpPr>
        <p:spPr>
          <a:xfrm>
            <a:off x="2327910" y="3754755"/>
            <a:ext cx="8890000" cy="583565"/>
          </a:xfrm>
          <a:prstGeom prst="rect">
            <a:avLst/>
          </a:prstGeom>
          <a:noFill/>
        </p:spPr>
        <p:txBody>
          <a:bodyPr wrap="square" rtlCol="0">
            <a:spAutoFit/>
          </a:bodyPr>
          <a:p>
            <a:r>
              <a:rPr lang="en-US" altLang="zh-CN" sz="3200">
                <a:sym typeface="+mn-ea"/>
              </a:rPr>
              <a:t> </a:t>
            </a:r>
            <a:r>
              <a:rPr lang="zh-CN" altLang="en-US" sz="3200">
                <a:sym typeface="+mn-ea"/>
              </a:rPr>
              <a:t>老师告诉我，考试的时候，不能问问题。</a:t>
            </a:r>
            <a:endParaRPr lang="zh-CN" altLang="en-US" sz="3200"/>
          </a:p>
        </p:txBody>
      </p:sp>
    </p:spTree>
    <p:custDataLst>
      <p:tags r:id="rId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549275" y="552450"/>
            <a:ext cx="11093450" cy="2061210"/>
          </a:xfrm>
          <a:prstGeom prst="rect">
            <a:avLst/>
          </a:prstGeom>
          <a:noFill/>
        </p:spPr>
        <p:txBody>
          <a:bodyPr wrap="square" rtlCol="0">
            <a:spAutoFit/>
          </a:bodyPr>
          <a:p>
            <a:r>
              <a:rPr lang="en-US" altLang="zh-CN" sz="3200"/>
              <a:t>According to our parents and teachers, there are some things that we are not supposed to do at home or in class. Can you think of some of those things with the help of the visuals?</a:t>
            </a:r>
            <a:endParaRPr lang="en-US" altLang="zh-CN" sz="3200"/>
          </a:p>
        </p:txBody>
      </p:sp>
      <p:sp>
        <p:nvSpPr>
          <p:cNvPr id="3" name="文本框 2"/>
          <p:cNvSpPr txBox="1"/>
          <p:nvPr/>
        </p:nvSpPr>
        <p:spPr>
          <a:xfrm>
            <a:off x="728980" y="2755900"/>
            <a:ext cx="10734040" cy="583565"/>
          </a:xfrm>
          <a:prstGeom prst="rect">
            <a:avLst/>
          </a:prstGeom>
          <a:noFill/>
        </p:spPr>
        <p:txBody>
          <a:bodyPr wrap="square" rtlCol="0">
            <a:spAutoFit/>
          </a:bodyPr>
          <a:p>
            <a:r>
              <a:rPr lang="en-US" altLang="zh-CN" sz="3200"/>
              <a:t>1</a:t>
            </a:r>
            <a:r>
              <a:rPr lang="zh-CN" altLang="en-US" sz="3200"/>
              <a:t>、</a:t>
            </a:r>
            <a:r>
              <a:rPr lang="zh-CN" altLang="en-US" sz="3200"/>
              <a:t>老师告诉我，上课的时候，</a:t>
            </a:r>
            <a:r>
              <a:rPr lang="en-US" altLang="zh-CN"/>
              <a:t>                                                         </a:t>
            </a:r>
            <a:endParaRPr lang="en-US" altLang="zh-CN"/>
          </a:p>
        </p:txBody>
      </p:sp>
      <p:sp>
        <p:nvSpPr>
          <p:cNvPr id="6" name="文本框 5"/>
          <p:cNvSpPr txBox="1"/>
          <p:nvPr/>
        </p:nvSpPr>
        <p:spPr>
          <a:xfrm>
            <a:off x="1165225" y="4817110"/>
            <a:ext cx="9359900" cy="583565"/>
          </a:xfrm>
          <a:prstGeom prst="rect">
            <a:avLst/>
          </a:prstGeom>
          <a:noFill/>
        </p:spPr>
        <p:txBody>
          <a:bodyPr wrap="square" rtlCol="0">
            <a:spAutoFit/>
          </a:bodyPr>
          <a:p>
            <a:r>
              <a:rPr lang="en-US" altLang="zh-CN" sz="3200"/>
              <a:t>________________________________________</a:t>
            </a:r>
            <a:endParaRPr lang="en-US" altLang="zh-CN" sz="3200"/>
          </a:p>
        </p:txBody>
      </p:sp>
      <p:pic>
        <p:nvPicPr>
          <p:cNvPr id="4" name="图片 3" descr="3633126"/>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25260" y="2590165"/>
            <a:ext cx="914400" cy="914400"/>
          </a:xfrm>
          <a:prstGeom prst="rect">
            <a:avLst/>
          </a:prstGeom>
        </p:spPr>
      </p:pic>
      <p:pic>
        <p:nvPicPr>
          <p:cNvPr id="9" name="图片 8"/>
          <p:cNvPicPr>
            <a:picLocks noChangeAspect="1"/>
          </p:cNvPicPr>
          <p:nvPr/>
        </p:nvPicPr>
        <p:blipFill>
          <a:blip r:embed="rId4">
            <a:clrChange>
              <a:clrFrom>
                <a:srgbClr val="F2F2F2">
                  <a:alpha val="100000"/>
                </a:srgbClr>
              </a:clrFrom>
              <a:clrTo>
                <a:srgbClr val="F2F2F2">
                  <a:alpha val="100000"/>
                  <a:alpha val="0"/>
                </a:srgbClr>
              </a:clrTo>
            </a:clrChange>
          </a:blip>
          <a:stretch>
            <a:fillRect/>
          </a:stretch>
        </p:blipFill>
        <p:spPr>
          <a:xfrm>
            <a:off x="8392160" y="2197735"/>
            <a:ext cx="2190750" cy="2190750"/>
          </a:xfrm>
          <a:prstGeom prst="rect">
            <a:avLst/>
          </a:prstGeom>
        </p:spPr>
      </p:pic>
    </p:spTree>
    <p:custDataLst>
      <p:tags r:id="rId5"/>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549275" y="552450"/>
            <a:ext cx="11093450" cy="2061210"/>
          </a:xfrm>
          <a:prstGeom prst="rect">
            <a:avLst/>
          </a:prstGeom>
          <a:noFill/>
        </p:spPr>
        <p:txBody>
          <a:bodyPr wrap="square" rtlCol="0">
            <a:spAutoFit/>
          </a:bodyPr>
          <a:p>
            <a:r>
              <a:rPr lang="en-US" altLang="zh-CN" sz="3200"/>
              <a:t>According to our parents and teachers, there are some things that we are not supposed to do at home or in class. Can you think of some of those things with the help of the visuals?</a:t>
            </a:r>
            <a:endParaRPr lang="en-US" altLang="zh-CN" sz="3200"/>
          </a:p>
        </p:txBody>
      </p:sp>
      <p:sp>
        <p:nvSpPr>
          <p:cNvPr id="3" name="文本框 2"/>
          <p:cNvSpPr txBox="1"/>
          <p:nvPr/>
        </p:nvSpPr>
        <p:spPr>
          <a:xfrm>
            <a:off x="728980" y="2755900"/>
            <a:ext cx="10734040" cy="583565"/>
          </a:xfrm>
          <a:prstGeom prst="rect">
            <a:avLst/>
          </a:prstGeom>
          <a:noFill/>
        </p:spPr>
        <p:txBody>
          <a:bodyPr wrap="square" rtlCol="0">
            <a:spAutoFit/>
          </a:bodyPr>
          <a:p>
            <a:r>
              <a:rPr lang="en-US" altLang="zh-CN" sz="3200"/>
              <a:t>2</a:t>
            </a:r>
            <a:r>
              <a:rPr lang="zh-CN" altLang="en-US" sz="3200"/>
              <a:t>、</a:t>
            </a:r>
            <a:r>
              <a:rPr lang="zh-CN" altLang="en-US" sz="3200"/>
              <a:t>老师告诉我，上课的时候，</a:t>
            </a:r>
            <a:r>
              <a:rPr lang="en-US" altLang="zh-CN"/>
              <a:t>                                                         </a:t>
            </a:r>
            <a:endParaRPr lang="en-US" altLang="zh-CN"/>
          </a:p>
        </p:txBody>
      </p:sp>
      <p:sp>
        <p:nvSpPr>
          <p:cNvPr id="6" name="文本框 5"/>
          <p:cNvSpPr txBox="1"/>
          <p:nvPr/>
        </p:nvSpPr>
        <p:spPr>
          <a:xfrm>
            <a:off x="1165225" y="4817110"/>
            <a:ext cx="9359900" cy="583565"/>
          </a:xfrm>
          <a:prstGeom prst="rect">
            <a:avLst/>
          </a:prstGeom>
          <a:noFill/>
        </p:spPr>
        <p:txBody>
          <a:bodyPr wrap="square" rtlCol="0">
            <a:spAutoFit/>
          </a:bodyPr>
          <a:p>
            <a:r>
              <a:rPr lang="en-US" altLang="zh-CN" sz="3200"/>
              <a:t>________________________________________</a:t>
            </a:r>
            <a:endParaRPr lang="en-US" altLang="zh-CN" sz="3200"/>
          </a:p>
        </p:txBody>
      </p:sp>
      <p:pic>
        <p:nvPicPr>
          <p:cNvPr id="4" name="图片 3" descr="3633126"/>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25260" y="2590165"/>
            <a:ext cx="914400" cy="914400"/>
          </a:xfrm>
          <a:prstGeom prst="rect">
            <a:avLst/>
          </a:prstGeom>
        </p:spPr>
      </p:pic>
      <p:pic>
        <p:nvPicPr>
          <p:cNvPr id="5" name="图片 4"/>
          <p:cNvPicPr>
            <a:picLocks noChangeAspect="1"/>
          </p:cNvPicPr>
          <p:nvPr/>
        </p:nvPicPr>
        <p:blipFill>
          <a:blip r:embed="rId4">
            <a:clrChange>
              <a:clrFrom>
                <a:srgbClr val="F6F6F6">
                  <a:alpha val="100000"/>
                </a:srgbClr>
              </a:clrFrom>
              <a:clrTo>
                <a:srgbClr val="F6F6F6">
                  <a:alpha val="100000"/>
                  <a:alpha val="0"/>
                </a:srgbClr>
              </a:clrTo>
            </a:clrChange>
          </a:blip>
          <a:stretch>
            <a:fillRect/>
          </a:stretch>
        </p:blipFill>
        <p:spPr>
          <a:xfrm>
            <a:off x="7567295" y="2214245"/>
            <a:ext cx="2315845" cy="2315845"/>
          </a:xfrm>
          <a:prstGeom prst="rect">
            <a:avLst/>
          </a:prstGeom>
        </p:spPr>
      </p:pic>
    </p:spTree>
    <p:custDataLst>
      <p:tags r:id="rId5"/>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549275" y="552450"/>
            <a:ext cx="11093450" cy="2061210"/>
          </a:xfrm>
          <a:prstGeom prst="rect">
            <a:avLst/>
          </a:prstGeom>
          <a:noFill/>
        </p:spPr>
        <p:txBody>
          <a:bodyPr wrap="square" rtlCol="0">
            <a:spAutoFit/>
          </a:bodyPr>
          <a:p>
            <a:r>
              <a:rPr lang="en-US" altLang="zh-CN" sz="3200"/>
              <a:t>According to our parents and teachers, there are some things that we are not supposed to do at home or in class. Can you think of some of those things with the help of the visuals?</a:t>
            </a:r>
            <a:endParaRPr lang="en-US" altLang="zh-CN" sz="3200"/>
          </a:p>
        </p:txBody>
      </p:sp>
      <p:sp>
        <p:nvSpPr>
          <p:cNvPr id="3" name="文本框 2"/>
          <p:cNvSpPr txBox="1"/>
          <p:nvPr/>
        </p:nvSpPr>
        <p:spPr>
          <a:xfrm>
            <a:off x="728980" y="2755900"/>
            <a:ext cx="10734040" cy="583565"/>
          </a:xfrm>
          <a:prstGeom prst="rect">
            <a:avLst/>
          </a:prstGeom>
          <a:noFill/>
        </p:spPr>
        <p:txBody>
          <a:bodyPr wrap="square" rtlCol="0">
            <a:spAutoFit/>
          </a:bodyPr>
          <a:p>
            <a:r>
              <a:rPr lang="en-US" altLang="zh-CN" sz="3200"/>
              <a:t>3</a:t>
            </a:r>
            <a:r>
              <a:rPr lang="zh-CN" altLang="en-US" sz="3200"/>
              <a:t>、妈妈告诉我，做功课的时候，</a:t>
            </a:r>
            <a:r>
              <a:rPr lang="en-US" altLang="zh-CN"/>
              <a:t>                                                         </a:t>
            </a:r>
            <a:endParaRPr lang="en-US" altLang="zh-CN"/>
          </a:p>
        </p:txBody>
      </p:sp>
      <p:sp>
        <p:nvSpPr>
          <p:cNvPr id="6" name="文本框 5"/>
          <p:cNvSpPr txBox="1"/>
          <p:nvPr/>
        </p:nvSpPr>
        <p:spPr>
          <a:xfrm>
            <a:off x="1165225" y="4817110"/>
            <a:ext cx="9359900" cy="583565"/>
          </a:xfrm>
          <a:prstGeom prst="rect">
            <a:avLst/>
          </a:prstGeom>
          <a:noFill/>
        </p:spPr>
        <p:txBody>
          <a:bodyPr wrap="square" rtlCol="0">
            <a:spAutoFit/>
          </a:bodyPr>
          <a:p>
            <a:r>
              <a:rPr lang="en-US" altLang="zh-CN" sz="3200"/>
              <a:t>________________________________________</a:t>
            </a:r>
            <a:endParaRPr lang="en-US" altLang="zh-CN" sz="3200"/>
          </a:p>
        </p:txBody>
      </p:sp>
      <p:pic>
        <p:nvPicPr>
          <p:cNvPr id="4" name="图片 3" descr="3633126"/>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089775" y="2590165"/>
            <a:ext cx="914400" cy="914400"/>
          </a:xfrm>
          <a:prstGeom prst="rect">
            <a:avLst/>
          </a:prstGeom>
        </p:spPr>
      </p:pic>
      <p:pic>
        <p:nvPicPr>
          <p:cNvPr id="7" name="图片 6"/>
          <p:cNvPicPr>
            <a:picLocks noChangeAspect="1"/>
          </p:cNvPicPr>
          <p:nvPr/>
        </p:nvPicPr>
        <p:blipFill>
          <a:blip r:embed="rId4"/>
          <a:stretch>
            <a:fillRect/>
          </a:stretch>
        </p:blipFill>
        <p:spPr>
          <a:xfrm>
            <a:off x="8551545" y="2305050"/>
            <a:ext cx="1973580" cy="1973580"/>
          </a:xfrm>
          <a:prstGeom prst="rect">
            <a:avLst/>
          </a:prstGeom>
        </p:spPr>
      </p:pic>
    </p:spTree>
    <p:custDataLst>
      <p:tags r:id="rId5"/>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549275" y="552450"/>
            <a:ext cx="11093450" cy="2061210"/>
          </a:xfrm>
          <a:prstGeom prst="rect">
            <a:avLst/>
          </a:prstGeom>
          <a:noFill/>
        </p:spPr>
        <p:txBody>
          <a:bodyPr wrap="square" rtlCol="0">
            <a:spAutoFit/>
          </a:bodyPr>
          <a:p>
            <a:r>
              <a:rPr lang="en-US" altLang="zh-CN" sz="3200"/>
              <a:t>According to our parents and teachers, there are some things that we are not supposed to do at home or in class. Can you think of some of those things with the help of the visuals?</a:t>
            </a:r>
            <a:endParaRPr lang="en-US" altLang="zh-CN" sz="3200"/>
          </a:p>
        </p:txBody>
      </p:sp>
      <p:sp>
        <p:nvSpPr>
          <p:cNvPr id="3" name="文本框 2"/>
          <p:cNvSpPr txBox="1"/>
          <p:nvPr/>
        </p:nvSpPr>
        <p:spPr>
          <a:xfrm>
            <a:off x="728980" y="2755900"/>
            <a:ext cx="10734040" cy="583565"/>
          </a:xfrm>
          <a:prstGeom prst="rect">
            <a:avLst/>
          </a:prstGeom>
          <a:noFill/>
        </p:spPr>
        <p:txBody>
          <a:bodyPr wrap="square" rtlCol="0">
            <a:spAutoFit/>
          </a:bodyPr>
          <a:p>
            <a:r>
              <a:rPr lang="en-US" altLang="zh-CN" sz="3200"/>
              <a:t>4</a:t>
            </a:r>
            <a:r>
              <a:rPr lang="zh-CN" altLang="en-US" sz="3200"/>
              <a:t>、妈妈告诉我，吃饭的时候，</a:t>
            </a:r>
            <a:r>
              <a:rPr lang="en-US" altLang="zh-CN"/>
              <a:t>                                                         </a:t>
            </a:r>
            <a:endParaRPr lang="en-US" altLang="zh-CN"/>
          </a:p>
        </p:txBody>
      </p:sp>
      <p:sp>
        <p:nvSpPr>
          <p:cNvPr id="6" name="文本框 5"/>
          <p:cNvSpPr txBox="1"/>
          <p:nvPr/>
        </p:nvSpPr>
        <p:spPr>
          <a:xfrm>
            <a:off x="1165225" y="4817110"/>
            <a:ext cx="9359900" cy="583565"/>
          </a:xfrm>
          <a:prstGeom prst="rect">
            <a:avLst/>
          </a:prstGeom>
          <a:noFill/>
        </p:spPr>
        <p:txBody>
          <a:bodyPr wrap="square" rtlCol="0">
            <a:spAutoFit/>
          </a:bodyPr>
          <a:p>
            <a:r>
              <a:rPr lang="en-US" altLang="zh-CN" sz="3200"/>
              <a:t>________________________________________</a:t>
            </a:r>
            <a:endParaRPr lang="en-US" altLang="zh-CN" sz="3200"/>
          </a:p>
        </p:txBody>
      </p:sp>
      <p:pic>
        <p:nvPicPr>
          <p:cNvPr id="4" name="图片 3" descr="3633126"/>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089775" y="2590165"/>
            <a:ext cx="914400" cy="914400"/>
          </a:xfrm>
          <a:prstGeom prst="rect">
            <a:avLst/>
          </a:prstGeom>
        </p:spPr>
      </p:pic>
      <p:pic>
        <p:nvPicPr>
          <p:cNvPr id="5" name="图片 4"/>
          <p:cNvPicPr>
            <a:picLocks noChangeAspect="1"/>
          </p:cNvPicPr>
          <p:nvPr/>
        </p:nvPicPr>
        <p:blipFill>
          <a:blip r:embed="rId4"/>
          <a:stretch>
            <a:fillRect/>
          </a:stretch>
        </p:blipFill>
        <p:spPr>
          <a:xfrm>
            <a:off x="8732520" y="2486660"/>
            <a:ext cx="2262505" cy="1725295"/>
          </a:xfrm>
          <a:prstGeom prst="rect">
            <a:avLst/>
          </a:prstGeom>
        </p:spPr>
      </p:pic>
    </p:spTree>
    <p:custDataLst>
      <p:tags r:id="rId5"/>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666115" y="521335"/>
            <a:ext cx="10859770" cy="1076325"/>
          </a:xfrm>
          <a:prstGeom prst="rect">
            <a:avLst/>
          </a:prstGeom>
          <a:noFill/>
        </p:spPr>
        <p:txBody>
          <a:bodyPr wrap="square" rtlCol="0">
            <a:spAutoFit/>
          </a:bodyPr>
          <a:p>
            <a:r>
              <a:rPr lang="en-US" altLang="zh-CN" sz="3200"/>
              <a:t>Read the following schedule for Little Wang and answer the questions.(True/False)</a:t>
            </a:r>
            <a:endParaRPr lang="en-US" altLang="zh-CN" sz="3200"/>
          </a:p>
        </p:txBody>
      </p:sp>
      <p:sp>
        <p:nvSpPr>
          <p:cNvPr id="4" name="文本框 3"/>
          <p:cNvSpPr txBox="1"/>
          <p:nvPr/>
        </p:nvSpPr>
        <p:spPr>
          <a:xfrm>
            <a:off x="709930" y="1862455"/>
            <a:ext cx="10874375" cy="4523105"/>
          </a:xfrm>
          <a:prstGeom prst="rect">
            <a:avLst/>
          </a:prstGeom>
          <a:noFill/>
        </p:spPr>
        <p:txBody>
          <a:bodyPr wrap="square" rtlCol="0">
            <a:spAutoFit/>
          </a:bodyPr>
          <a:p>
            <a:r>
              <a:rPr lang="en-US" altLang="zh-CN" sz="3200"/>
              <a:t>8:00    </a:t>
            </a:r>
            <a:r>
              <a:rPr lang="zh-CN" altLang="en-US" sz="3200"/>
              <a:t>复习第七课生词、语法</a:t>
            </a:r>
            <a:endParaRPr lang="zh-CN" altLang="en-US" sz="3200"/>
          </a:p>
          <a:p>
            <a:r>
              <a:rPr lang="en-US" altLang="zh-CN" sz="3200"/>
              <a:t>9:00    </a:t>
            </a:r>
            <a:r>
              <a:rPr lang="zh-CN" altLang="en-US" sz="3200"/>
              <a:t>上电脑课</a:t>
            </a:r>
            <a:endParaRPr lang="zh-CN" altLang="en-US" sz="3200"/>
          </a:p>
          <a:p>
            <a:r>
              <a:rPr lang="en-US" altLang="zh-CN" sz="3200"/>
              <a:t>10:00  </a:t>
            </a:r>
            <a:r>
              <a:rPr lang="zh-CN" altLang="en-US" sz="3200"/>
              <a:t>去常老师的办公室练习发音</a:t>
            </a:r>
            <a:endParaRPr lang="zh-CN" altLang="en-US" sz="3200"/>
          </a:p>
          <a:p>
            <a:r>
              <a:rPr lang="en-US" altLang="zh-CN" sz="3200"/>
              <a:t>14:30  </a:t>
            </a:r>
            <a:r>
              <a:rPr lang="zh-CN" altLang="en-US" sz="3200"/>
              <a:t>去图书馆看书</a:t>
            </a:r>
            <a:endParaRPr lang="zh-CN" altLang="en-US" sz="3200"/>
          </a:p>
          <a:p>
            <a:r>
              <a:rPr lang="en-US" altLang="zh-CN" sz="3200"/>
              <a:t>16:00  </a:t>
            </a:r>
            <a:r>
              <a:rPr lang="zh-CN" altLang="en-US" sz="3200"/>
              <a:t>去打球</a:t>
            </a:r>
            <a:endParaRPr lang="zh-CN" altLang="en-US" sz="3200"/>
          </a:p>
          <a:p>
            <a:r>
              <a:rPr lang="en-US" altLang="zh-CN" sz="3200"/>
              <a:t>18:00  </a:t>
            </a:r>
            <a:r>
              <a:rPr lang="zh-CN" altLang="en-US" sz="3200"/>
              <a:t>去宿舍餐厅吃晚饭</a:t>
            </a:r>
            <a:endParaRPr lang="zh-CN" altLang="en-US" sz="3200"/>
          </a:p>
          <a:p>
            <a:r>
              <a:rPr lang="en-US" altLang="zh-CN" sz="3200"/>
              <a:t>20:15  </a:t>
            </a:r>
            <a:r>
              <a:rPr lang="zh-CN" altLang="en-US" sz="3200"/>
              <a:t>给小李打电话，跟他一起练习中文</a:t>
            </a:r>
            <a:endParaRPr lang="zh-CN" altLang="en-US" sz="3200"/>
          </a:p>
          <a:p>
            <a:r>
              <a:rPr lang="en-US" altLang="zh-CN" sz="3200"/>
              <a:t>22:30  </a:t>
            </a:r>
            <a:r>
              <a:rPr lang="zh-CN" altLang="en-US" sz="3200"/>
              <a:t>给爸爸妈妈打电话</a:t>
            </a:r>
            <a:endParaRPr lang="zh-CN" altLang="en-US" sz="3200"/>
          </a:p>
          <a:p>
            <a:r>
              <a:rPr lang="en-US" altLang="zh-CN" sz="3200"/>
              <a:t>24:00  </a:t>
            </a:r>
            <a:r>
              <a:rPr lang="zh-CN" altLang="en-US" sz="3200"/>
              <a:t>睡觉</a:t>
            </a:r>
            <a:endParaRPr lang="zh-CN" altLang="en-US" sz="3200"/>
          </a:p>
        </p:txBody>
      </p:sp>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666115" y="521335"/>
            <a:ext cx="10859770" cy="1076325"/>
          </a:xfrm>
          <a:prstGeom prst="rect">
            <a:avLst/>
          </a:prstGeom>
          <a:noFill/>
        </p:spPr>
        <p:txBody>
          <a:bodyPr wrap="square" rtlCol="0">
            <a:spAutoFit/>
          </a:bodyPr>
          <a:p>
            <a:r>
              <a:rPr lang="en-US" altLang="zh-CN" sz="3200"/>
              <a:t>Read the following schedule for Little Wang and answer the questions.(True/False)</a:t>
            </a:r>
            <a:endParaRPr lang="en-US" altLang="zh-CN" sz="3200"/>
          </a:p>
        </p:txBody>
      </p:sp>
      <p:sp>
        <p:nvSpPr>
          <p:cNvPr id="4" name="文本框 3"/>
          <p:cNvSpPr txBox="1"/>
          <p:nvPr/>
        </p:nvSpPr>
        <p:spPr>
          <a:xfrm>
            <a:off x="709930" y="1862455"/>
            <a:ext cx="10874375" cy="4030980"/>
          </a:xfrm>
          <a:prstGeom prst="rect">
            <a:avLst/>
          </a:prstGeom>
          <a:noFill/>
        </p:spPr>
        <p:txBody>
          <a:bodyPr wrap="square" rtlCol="0">
            <a:spAutoFit/>
          </a:bodyPr>
          <a:p>
            <a:r>
              <a:rPr lang="en-US" altLang="zh-CN" sz="3200"/>
              <a:t>1</a:t>
            </a:r>
            <a:r>
              <a:rPr lang="zh-CN" altLang="en-US" sz="3200"/>
              <a:t>、小王今天只有一节课。                  （）</a:t>
            </a:r>
            <a:endParaRPr lang="zh-CN" altLang="en-US" sz="3200"/>
          </a:p>
          <a:p>
            <a:r>
              <a:rPr lang="en-US" altLang="zh-CN" sz="3200"/>
              <a:t>2</a:t>
            </a:r>
            <a:r>
              <a:rPr lang="zh-CN" altLang="en-US" sz="3200"/>
              <a:t>、小王跟小白一起吃午饭。              （）</a:t>
            </a:r>
            <a:endParaRPr lang="zh-CN" altLang="en-US" sz="3200"/>
          </a:p>
          <a:p>
            <a:r>
              <a:rPr lang="en-US" altLang="zh-CN" sz="3200"/>
              <a:t>3</a:t>
            </a:r>
            <a:r>
              <a:rPr lang="zh-CN" altLang="en-US" sz="3200"/>
              <a:t>、小王上午去找常老师。                  （）</a:t>
            </a:r>
            <a:endParaRPr lang="zh-CN" altLang="en-US" sz="3200"/>
          </a:p>
          <a:p>
            <a:r>
              <a:rPr lang="en-US" altLang="zh-CN" sz="3200"/>
              <a:t>4</a:t>
            </a:r>
            <a:r>
              <a:rPr lang="zh-CN" altLang="en-US" sz="3200"/>
              <a:t>、小王去小李家练习中文                  （）</a:t>
            </a:r>
            <a:endParaRPr lang="zh-CN" altLang="en-US" sz="3200"/>
          </a:p>
          <a:p>
            <a:r>
              <a:rPr lang="en-US" altLang="zh-CN" sz="3200"/>
              <a:t>5</a:t>
            </a:r>
            <a:r>
              <a:rPr lang="zh-CN" altLang="en-US" sz="3200"/>
              <a:t>、小王吃晚饭以前去打球                  （）</a:t>
            </a:r>
            <a:endParaRPr lang="zh-CN" altLang="en-US" sz="3200"/>
          </a:p>
          <a:p>
            <a:r>
              <a:rPr lang="en-US" altLang="zh-CN" sz="3200"/>
              <a:t>6</a:t>
            </a:r>
            <a:r>
              <a:rPr lang="zh-CN" altLang="en-US" sz="3200"/>
              <a:t>、小王去图书馆以后去找常老师       （）</a:t>
            </a:r>
            <a:endParaRPr lang="zh-CN" altLang="en-US" sz="3200"/>
          </a:p>
          <a:p>
            <a:r>
              <a:rPr lang="en-US" altLang="zh-CN" sz="3200"/>
              <a:t>7</a:t>
            </a:r>
            <a:r>
              <a:rPr lang="zh-CN" altLang="en-US" sz="3200"/>
              <a:t>、小王睡觉以前给爸爸妈妈打电话。（）</a:t>
            </a:r>
            <a:endParaRPr lang="zh-CN" altLang="en-US" sz="3200"/>
          </a:p>
          <a:p>
            <a:r>
              <a:rPr lang="en-US" altLang="zh-CN" sz="3200"/>
              <a:t>8</a:t>
            </a:r>
            <a:r>
              <a:rPr lang="zh-CN" altLang="en-US" sz="3200"/>
              <a:t>、小王跟小李练习中文以后才吃饭。（）</a:t>
            </a:r>
            <a:endParaRPr lang="en-US" altLang="zh-CN" sz="3200"/>
          </a:p>
        </p:txBody>
      </p:sp>
    </p:spTree>
    <p:custDataLst>
      <p:tags r:id="rId2"/>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666115" y="521335"/>
            <a:ext cx="10859770" cy="583565"/>
          </a:xfrm>
          <a:prstGeom prst="rect">
            <a:avLst/>
          </a:prstGeom>
          <a:noFill/>
        </p:spPr>
        <p:txBody>
          <a:bodyPr wrap="square" rtlCol="0">
            <a:spAutoFit/>
          </a:bodyPr>
          <a:p>
            <a:r>
              <a:rPr lang="en-US" altLang="zh-CN" sz="3200"/>
              <a:t>Read the passage and answer the question.(True/False)</a:t>
            </a:r>
            <a:endParaRPr lang="en-US" altLang="zh-CN" sz="3200"/>
          </a:p>
        </p:txBody>
      </p:sp>
      <p:sp>
        <p:nvSpPr>
          <p:cNvPr id="4" name="文本框 3"/>
          <p:cNvSpPr txBox="1"/>
          <p:nvPr/>
        </p:nvSpPr>
        <p:spPr>
          <a:xfrm>
            <a:off x="666115" y="1457960"/>
            <a:ext cx="10874375" cy="2061210"/>
          </a:xfrm>
          <a:prstGeom prst="rect">
            <a:avLst/>
          </a:prstGeom>
          <a:noFill/>
        </p:spPr>
        <p:txBody>
          <a:bodyPr wrap="square" rtlCol="0">
            <a:spAutoFit/>
          </a:bodyPr>
          <a:p>
            <a:r>
              <a:rPr lang="zh-CN" altLang="en-US" sz="3200"/>
              <a:t>小高以前常常跟朋友一起打球，聊天，看电视，不做功课。可是因为他下星期要考试，所以这个星期他不打球，不看电视，也不找朋友聊天，一个人到图书馆去看书。他很早就起床，很晚才睡觉，所以他上课的时候常常想睡觉。</a:t>
            </a:r>
            <a:endParaRPr lang="zh-CN" altLang="en-US" sz="3200"/>
          </a:p>
        </p:txBody>
      </p:sp>
      <p:sp>
        <p:nvSpPr>
          <p:cNvPr id="3" name="文本框 2"/>
          <p:cNvSpPr txBox="1"/>
          <p:nvPr/>
        </p:nvSpPr>
        <p:spPr>
          <a:xfrm>
            <a:off x="813435" y="3687445"/>
            <a:ext cx="10564495" cy="1814830"/>
          </a:xfrm>
          <a:prstGeom prst="rect">
            <a:avLst/>
          </a:prstGeom>
          <a:noFill/>
        </p:spPr>
        <p:txBody>
          <a:bodyPr wrap="square" rtlCol="0">
            <a:spAutoFit/>
          </a:bodyPr>
          <a:p>
            <a:r>
              <a:rPr lang="en-US" altLang="zh-CN" sz="2800"/>
              <a:t>question</a:t>
            </a:r>
            <a:endParaRPr lang="en-US" altLang="zh-CN" sz="2800"/>
          </a:p>
          <a:p>
            <a:r>
              <a:rPr lang="en-US" altLang="zh-CN" sz="2800"/>
              <a:t>1</a:t>
            </a:r>
            <a:r>
              <a:rPr lang="zh-CN" altLang="en-US" sz="2800"/>
              <a:t>、小高以前常常跟朋友一边做功课，一边聊天。                   （）</a:t>
            </a:r>
            <a:endParaRPr lang="zh-CN" altLang="en-US" sz="2800"/>
          </a:p>
          <a:p>
            <a:r>
              <a:rPr lang="en-US" altLang="zh-CN" sz="2800"/>
              <a:t>2</a:t>
            </a:r>
            <a:r>
              <a:rPr lang="zh-CN" altLang="en-US" sz="2800"/>
              <a:t>、小高常常跟朋友一起到图书馆去看书。                              （）</a:t>
            </a:r>
            <a:endParaRPr lang="zh-CN" altLang="en-US" sz="2800"/>
          </a:p>
          <a:p>
            <a:r>
              <a:rPr lang="en-US" altLang="zh-CN" sz="2800"/>
              <a:t>3</a:t>
            </a:r>
            <a:r>
              <a:rPr lang="zh-CN" altLang="en-US" sz="2800"/>
              <a:t>、小高觉得上课没有意思，所以他上课的时候常常想睡觉。 （）</a:t>
            </a:r>
            <a:endParaRPr lang="zh-CN" altLang="en-US" sz="2800"/>
          </a:p>
        </p:txBody>
      </p:sp>
    </p:spTree>
    <p:custDataLst>
      <p:tags r:id="rId2"/>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666115" y="521335"/>
            <a:ext cx="10859770" cy="1076325"/>
          </a:xfrm>
          <a:prstGeom prst="rect">
            <a:avLst/>
          </a:prstGeom>
          <a:noFill/>
        </p:spPr>
        <p:txBody>
          <a:bodyPr wrap="square" rtlCol="0">
            <a:spAutoFit/>
          </a:bodyPr>
          <a:p>
            <a:r>
              <a:rPr lang="en-US" altLang="zh-CN" sz="3200"/>
              <a:t>Fill in the blanks with the appropriate measure words. Each measure word can only be used once.</a:t>
            </a:r>
            <a:endParaRPr lang="en-US" altLang="zh-CN" sz="3200"/>
          </a:p>
        </p:txBody>
      </p:sp>
      <p:sp>
        <p:nvSpPr>
          <p:cNvPr id="3" name="文本框 2"/>
          <p:cNvSpPr txBox="1"/>
          <p:nvPr/>
        </p:nvSpPr>
        <p:spPr>
          <a:xfrm>
            <a:off x="831850" y="1773555"/>
            <a:ext cx="10365740" cy="4399915"/>
          </a:xfrm>
          <a:prstGeom prst="rect">
            <a:avLst/>
          </a:prstGeom>
          <a:noFill/>
        </p:spPr>
        <p:txBody>
          <a:bodyPr wrap="square" rtlCol="0">
            <a:spAutoFit/>
          </a:bodyPr>
          <a:p>
            <a:r>
              <a:rPr lang="en-US" altLang="zh-CN" sz="2800"/>
              <a:t>1</a:t>
            </a:r>
            <a:r>
              <a:rPr lang="zh-CN" altLang="en-US" sz="2800"/>
              <a:t>、一</a:t>
            </a:r>
            <a:r>
              <a:rPr lang="en-US" altLang="zh-CN" sz="2800"/>
              <a:t>____</a:t>
            </a:r>
            <a:r>
              <a:rPr lang="zh-CN" altLang="en-US" sz="2800"/>
              <a:t>老师</a:t>
            </a:r>
            <a:endParaRPr lang="zh-CN" altLang="en-US" sz="2800"/>
          </a:p>
          <a:p>
            <a:r>
              <a:rPr lang="en-US" altLang="zh-CN" sz="2800"/>
              <a:t>2</a:t>
            </a:r>
            <a:r>
              <a:rPr lang="zh-CN" altLang="en-US" sz="2800"/>
              <a:t>、一</a:t>
            </a:r>
            <a:r>
              <a:rPr lang="en-US" altLang="zh-CN" sz="2800"/>
              <a:t>____</a:t>
            </a:r>
            <a:r>
              <a:rPr lang="zh-CN" altLang="en-US" sz="2800"/>
              <a:t>照片</a:t>
            </a:r>
            <a:endParaRPr lang="zh-CN" altLang="en-US" sz="2800"/>
          </a:p>
          <a:p>
            <a:r>
              <a:rPr lang="en-US" altLang="zh-CN" sz="2800"/>
              <a:t>3</a:t>
            </a:r>
            <a:r>
              <a:rPr lang="zh-CN" altLang="en-US" sz="2800"/>
              <a:t>、一</a:t>
            </a:r>
            <a:r>
              <a:rPr lang="en-US" altLang="zh-CN" sz="2800"/>
              <a:t>____</a:t>
            </a:r>
            <a:r>
              <a:rPr lang="zh-CN" altLang="en-US" sz="2800"/>
              <a:t>电脑</a:t>
            </a:r>
            <a:endParaRPr lang="zh-CN" altLang="en-US" sz="2800"/>
          </a:p>
          <a:p>
            <a:r>
              <a:rPr lang="en-US" altLang="zh-CN" sz="2800"/>
              <a:t>4</a:t>
            </a:r>
            <a:r>
              <a:rPr lang="zh-CN" altLang="en-US" sz="2800"/>
              <a:t>、一</a:t>
            </a:r>
            <a:r>
              <a:rPr lang="en-US" altLang="zh-CN" sz="2800"/>
              <a:t>____</a:t>
            </a:r>
            <a:r>
              <a:rPr lang="zh-CN" altLang="en-US" sz="2800"/>
              <a:t>笔</a:t>
            </a:r>
            <a:endParaRPr lang="zh-CN" altLang="en-US" sz="2800"/>
          </a:p>
          <a:p>
            <a:r>
              <a:rPr lang="en-US" altLang="zh-CN" sz="2800"/>
              <a:t>5</a:t>
            </a:r>
            <a:r>
              <a:rPr lang="zh-CN" altLang="en-US" sz="2800"/>
              <a:t>、一</a:t>
            </a:r>
            <a:r>
              <a:rPr lang="en-US" altLang="zh-CN" sz="2800"/>
              <a:t>____</a:t>
            </a:r>
            <a:r>
              <a:rPr lang="zh-CN" altLang="en-US" sz="2800"/>
              <a:t>咖啡</a:t>
            </a:r>
            <a:endParaRPr lang="zh-CN" altLang="en-US" sz="2800"/>
          </a:p>
          <a:p>
            <a:r>
              <a:rPr lang="en-US" altLang="zh-CN" sz="2800"/>
              <a:t>6</a:t>
            </a:r>
            <a:r>
              <a:rPr lang="zh-CN" altLang="en-US" sz="2800"/>
              <a:t>、一</a:t>
            </a:r>
            <a:r>
              <a:rPr lang="en-US" altLang="zh-CN" sz="2800"/>
              <a:t>____</a:t>
            </a:r>
            <a:r>
              <a:rPr lang="zh-CN" altLang="en-US" sz="2800"/>
              <a:t>可乐</a:t>
            </a:r>
            <a:endParaRPr lang="zh-CN" altLang="en-US" sz="2800"/>
          </a:p>
          <a:p>
            <a:r>
              <a:rPr lang="en-US" altLang="zh-CN" sz="2800"/>
              <a:t>7</a:t>
            </a:r>
            <a:r>
              <a:rPr lang="zh-CN" altLang="en-US" sz="2800"/>
              <a:t>、一</a:t>
            </a:r>
            <a:r>
              <a:rPr lang="en-US" altLang="zh-CN" sz="2800"/>
              <a:t>____</a:t>
            </a:r>
            <a:r>
              <a:rPr lang="zh-CN" altLang="en-US" sz="2800"/>
              <a:t>课</a:t>
            </a:r>
            <a:endParaRPr lang="zh-CN" altLang="en-US" sz="2800"/>
          </a:p>
          <a:p>
            <a:r>
              <a:rPr lang="en-US" altLang="zh-CN" sz="2800"/>
              <a:t>8</a:t>
            </a:r>
            <a:r>
              <a:rPr lang="zh-CN" altLang="en-US" sz="2800"/>
              <a:t>、一</a:t>
            </a:r>
            <a:r>
              <a:rPr lang="en-US" altLang="zh-CN" sz="2800"/>
              <a:t>____</a:t>
            </a:r>
            <a:r>
              <a:rPr lang="zh-CN" altLang="en-US" sz="2800"/>
              <a:t>日记</a:t>
            </a:r>
            <a:endParaRPr lang="zh-CN" altLang="en-US" sz="2800"/>
          </a:p>
          <a:p>
            <a:r>
              <a:rPr lang="en-US" altLang="zh-CN" sz="2800"/>
              <a:t>9</a:t>
            </a:r>
            <a:r>
              <a:rPr lang="zh-CN" altLang="en-US" sz="2800"/>
              <a:t>、一</a:t>
            </a:r>
            <a:r>
              <a:rPr lang="en-US" altLang="zh-CN" sz="2800"/>
              <a:t>____</a:t>
            </a:r>
            <a:r>
              <a:rPr lang="zh-CN" altLang="en-US" sz="2800"/>
              <a:t>信</a:t>
            </a:r>
            <a:endParaRPr lang="zh-CN" altLang="en-US" sz="2800"/>
          </a:p>
          <a:p>
            <a:r>
              <a:rPr lang="en-US" altLang="zh-CN" sz="2800"/>
              <a:t>10</a:t>
            </a:r>
            <a:r>
              <a:rPr lang="zh-CN" altLang="en-US" sz="2800"/>
              <a:t>、我家有三</a:t>
            </a:r>
            <a:r>
              <a:rPr lang="en-US" altLang="zh-CN" sz="2800"/>
              <a:t>____</a:t>
            </a:r>
            <a:r>
              <a:rPr lang="zh-CN" altLang="en-US" sz="2800"/>
              <a:t>人</a:t>
            </a:r>
            <a:endParaRPr lang="zh-CN" altLang="en-US" sz="2800"/>
          </a:p>
        </p:txBody>
      </p:sp>
    </p:spTree>
    <p:custDataLst>
      <p:tags r:id="rId2"/>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549275" y="552450"/>
            <a:ext cx="11093450" cy="2061210"/>
          </a:xfrm>
          <a:prstGeom prst="rect">
            <a:avLst/>
          </a:prstGeom>
          <a:noFill/>
        </p:spPr>
        <p:txBody>
          <a:bodyPr wrap="square" rtlCol="0">
            <a:spAutoFit/>
          </a:bodyPr>
          <a:p>
            <a:r>
              <a:rPr lang="en-US" altLang="zh-CN" sz="3200"/>
              <a:t>Bai Ying ai is such a capable person. She has many skills, and there is only one thing she is not able to handle.List some of the things that she can do and the only thing she cannot do based on the information given.</a:t>
            </a:r>
            <a:endParaRPr lang="en-US" altLang="zh-CN" sz="3200"/>
          </a:p>
        </p:txBody>
      </p:sp>
      <p:sp>
        <p:nvSpPr>
          <p:cNvPr id="3" name="文本框 2"/>
          <p:cNvSpPr txBox="1"/>
          <p:nvPr/>
        </p:nvSpPr>
        <p:spPr>
          <a:xfrm>
            <a:off x="728980" y="2755900"/>
            <a:ext cx="10734040" cy="460375"/>
          </a:xfrm>
          <a:prstGeom prst="rect">
            <a:avLst/>
          </a:prstGeom>
          <a:noFill/>
        </p:spPr>
        <p:txBody>
          <a:bodyPr wrap="square" rtlCol="0">
            <a:spAutoFit/>
          </a:bodyPr>
          <a:p>
            <a:r>
              <a:rPr lang="en-US" altLang="zh-CN" sz="2400"/>
              <a:t>Example:</a:t>
            </a:r>
            <a:r>
              <a:rPr lang="en-US" altLang="zh-CN"/>
              <a:t>                                                                     </a:t>
            </a:r>
            <a:endParaRPr lang="en-US" altLang="zh-CN"/>
          </a:p>
        </p:txBody>
      </p:sp>
      <p:pic>
        <p:nvPicPr>
          <p:cNvPr id="4" name="图片 3"/>
          <p:cNvPicPr>
            <a:picLocks noChangeAspect="1"/>
          </p:cNvPicPr>
          <p:nvPr/>
        </p:nvPicPr>
        <p:blipFill>
          <a:blip r:embed="rId2"/>
          <a:stretch>
            <a:fillRect/>
          </a:stretch>
        </p:blipFill>
        <p:spPr>
          <a:xfrm>
            <a:off x="2310765" y="2755900"/>
            <a:ext cx="2877820" cy="2155825"/>
          </a:xfrm>
          <a:prstGeom prst="rect">
            <a:avLst/>
          </a:prstGeom>
        </p:spPr>
      </p:pic>
      <p:pic>
        <p:nvPicPr>
          <p:cNvPr id="5" name="图片 4" descr="3649320"/>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57545" y="3216910"/>
            <a:ext cx="914400" cy="914400"/>
          </a:xfrm>
          <a:prstGeom prst="rect">
            <a:avLst/>
          </a:prstGeom>
        </p:spPr>
      </p:pic>
      <p:sp>
        <p:nvSpPr>
          <p:cNvPr id="6" name="文本框 5"/>
          <p:cNvSpPr txBox="1"/>
          <p:nvPr/>
        </p:nvSpPr>
        <p:spPr>
          <a:xfrm>
            <a:off x="8075930" y="3291840"/>
            <a:ext cx="2567305" cy="583565"/>
          </a:xfrm>
          <a:prstGeom prst="rect">
            <a:avLst/>
          </a:prstGeom>
          <a:noFill/>
        </p:spPr>
        <p:txBody>
          <a:bodyPr wrap="square" rtlCol="0">
            <a:spAutoFit/>
          </a:bodyPr>
          <a:p>
            <a:r>
              <a:rPr lang="zh-CN" altLang="en-US" sz="3200"/>
              <a:t>她会写英文</a:t>
            </a:r>
            <a:endParaRPr lang="zh-CN" altLang="en-US" sz="3200"/>
          </a:p>
        </p:txBody>
      </p:sp>
      <p:sp>
        <p:nvSpPr>
          <p:cNvPr id="7" name="右箭头 6"/>
          <p:cNvSpPr/>
          <p:nvPr/>
        </p:nvSpPr>
        <p:spPr>
          <a:xfrm>
            <a:off x="6984365" y="3480435"/>
            <a:ext cx="715010" cy="2070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549275" y="552450"/>
            <a:ext cx="11093450" cy="2061210"/>
          </a:xfrm>
          <a:prstGeom prst="rect">
            <a:avLst/>
          </a:prstGeom>
          <a:noFill/>
        </p:spPr>
        <p:txBody>
          <a:bodyPr wrap="square" rtlCol="0">
            <a:spAutoFit/>
          </a:bodyPr>
          <a:p>
            <a:r>
              <a:rPr lang="en-US" altLang="zh-CN" sz="3200"/>
              <a:t>Bai Ying ai is such a capable person. She has many skills, and there is only one thing she is not able to handle.List some of the things that she can do and the only thing she cannot do based on the information given.</a:t>
            </a:r>
            <a:endParaRPr lang="en-US" altLang="zh-CN" sz="3200"/>
          </a:p>
        </p:txBody>
      </p:sp>
      <p:sp>
        <p:nvSpPr>
          <p:cNvPr id="3" name="文本框 2"/>
          <p:cNvSpPr txBox="1"/>
          <p:nvPr/>
        </p:nvSpPr>
        <p:spPr>
          <a:xfrm>
            <a:off x="728980" y="2755900"/>
            <a:ext cx="10734040" cy="521970"/>
          </a:xfrm>
          <a:prstGeom prst="rect">
            <a:avLst/>
          </a:prstGeom>
          <a:noFill/>
        </p:spPr>
        <p:txBody>
          <a:bodyPr wrap="square" rtlCol="0">
            <a:spAutoFit/>
          </a:bodyPr>
          <a:p>
            <a:r>
              <a:rPr lang="en-US" altLang="zh-CN" sz="2800"/>
              <a:t>1</a:t>
            </a:r>
            <a:r>
              <a:rPr lang="zh-CN" altLang="en-US" sz="2800"/>
              <a:t>、</a:t>
            </a:r>
            <a:r>
              <a:rPr lang="en-US" altLang="zh-CN"/>
              <a:t>                                                                     </a:t>
            </a:r>
            <a:endParaRPr lang="en-US" altLang="zh-CN"/>
          </a:p>
        </p:txBody>
      </p:sp>
      <p:pic>
        <p:nvPicPr>
          <p:cNvPr id="5" name="图片 4" descr="3649320"/>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80990" y="3216910"/>
            <a:ext cx="914400" cy="914400"/>
          </a:xfrm>
          <a:prstGeom prst="rect">
            <a:avLst/>
          </a:prstGeom>
        </p:spPr>
      </p:pic>
      <p:sp>
        <p:nvSpPr>
          <p:cNvPr id="6" name="文本框 5"/>
          <p:cNvSpPr txBox="1"/>
          <p:nvPr/>
        </p:nvSpPr>
        <p:spPr>
          <a:xfrm>
            <a:off x="8075930" y="3547745"/>
            <a:ext cx="3387090" cy="583565"/>
          </a:xfrm>
          <a:prstGeom prst="rect">
            <a:avLst/>
          </a:prstGeom>
          <a:noFill/>
        </p:spPr>
        <p:txBody>
          <a:bodyPr wrap="square" rtlCol="0">
            <a:spAutoFit/>
          </a:bodyPr>
          <a:p>
            <a:r>
              <a:rPr lang="en-US" altLang="zh-CN" sz="3200"/>
              <a:t>______________</a:t>
            </a:r>
            <a:endParaRPr lang="en-US" altLang="zh-CN" sz="3200"/>
          </a:p>
        </p:txBody>
      </p:sp>
      <p:sp>
        <p:nvSpPr>
          <p:cNvPr id="7" name="右箭头 6"/>
          <p:cNvSpPr/>
          <p:nvPr/>
        </p:nvSpPr>
        <p:spPr>
          <a:xfrm>
            <a:off x="6984365" y="3480435"/>
            <a:ext cx="715010" cy="2070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8" name="图片 7"/>
          <p:cNvPicPr>
            <a:picLocks noChangeAspect="1"/>
          </p:cNvPicPr>
          <p:nvPr/>
        </p:nvPicPr>
        <p:blipFill>
          <a:blip r:embed="rId4"/>
          <a:stretch>
            <a:fillRect/>
          </a:stretch>
        </p:blipFill>
        <p:spPr>
          <a:xfrm>
            <a:off x="2058670" y="2830195"/>
            <a:ext cx="2448560" cy="2448560"/>
          </a:xfrm>
          <a:prstGeom prst="rect">
            <a:avLst/>
          </a:prstGeom>
        </p:spPr>
      </p:pic>
    </p:spTree>
    <p:custDataLst>
      <p:tags r:id="rId5"/>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549275" y="552450"/>
            <a:ext cx="11093450" cy="2061210"/>
          </a:xfrm>
          <a:prstGeom prst="rect">
            <a:avLst/>
          </a:prstGeom>
          <a:noFill/>
        </p:spPr>
        <p:txBody>
          <a:bodyPr wrap="square" rtlCol="0">
            <a:spAutoFit/>
          </a:bodyPr>
          <a:p>
            <a:r>
              <a:rPr lang="en-US" altLang="zh-CN" sz="3200"/>
              <a:t>Bai Ying ai is such a capable person. She has many skills, and there is only one thing she is not able to handle.List some of the things that she can do and the only thing she cannot do based on the information given.</a:t>
            </a:r>
            <a:endParaRPr lang="en-US" altLang="zh-CN" sz="3200"/>
          </a:p>
        </p:txBody>
      </p:sp>
      <p:sp>
        <p:nvSpPr>
          <p:cNvPr id="3" name="文本框 2"/>
          <p:cNvSpPr txBox="1"/>
          <p:nvPr/>
        </p:nvSpPr>
        <p:spPr>
          <a:xfrm>
            <a:off x="728980" y="2755900"/>
            <a:ext cx="10734040" cy="521970"/>
          </a:xfrm>
          <a:prstGeom prst="rect">
            <a:avLst/>
          </a:prstGeom>
          <a:noFill/>
        </p:spPr>
        <p:txBody>
          <a:bodyPr wrap="square" rtlCol="0">
            <a:spAutoFit/>
          </a:bodyPr>
          <a:p>
            <a:r>
              <a:rPr lang="en-US" altLang="zh-CN" sz="2800"/>
              <a:t>2</a:t>
            </a:r>
            <a:r>
              <a:rPr lang="zh-CN" altLang="en-US" sz="2800"/>
              <a:t>、</a:t>
            </a:r>
            <a:r>
              <a:rPr lang="en-US" altLang="zh-CN"/>
              <a:t>                                                                     </a:t>
            </a:r>
            <a:endParaRPr lang="en-US" altLang="zh-CN"/>
          </a:p>
        </p:txBody>
      </p:sp>
      <p:pic>
        <p:nvPicPr>
          <p:cNvPr id="5" name="图片 4" descr="3649320"/>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80990" y="3216910"/>
            <a:ext cx="914400" cy="914400"/>
          </a:xfrm>
          <a:prstGeom prst="rect">
            <a:avLst/>
          </a:prstGeom>
        </p:spPr>
      </p:pic>
      <p:sp>
        <p:nvSpPr>
          <p:cNvPr id="6" name="文本框 5"/>
          <p:cNvSpPr txBox="1"/>
          <p:nvPr/>
        </p:nvSpPr>
        <p:spPr>
          <a:xfrm>
            <a:off x="8075930" y="3547745"/>
            <a:ext cx="3387090" cy="583565"/>
          </a:xfrm>
          <a:prstGeom prst="rect">
            <a:avLst/>
          </a:prstGeom>
          <a:noFill/>
        </p:spPr>
        <p:txBody>
          <a:bodyPr wrap="square" rtlCol="0">
            <a:spAutoFit/>
          </a:bodyPr>
          <a:p>
            <a:r>
              <a:rPr lang="en-US" altLang="zh-CN" sz="3200"/>
              <a:t>______________</a:t>
            </a:r>
            <a:endParaRPr lang="en-US" altLang="zh-CN" sz="3200"/>
          </a:p>
        </p:txBody>
      </p:sp>
      <p:sp>
        <p:nvSpPr>
          <p:cNvPr id="7" name="右箭头 6"/>
          <p:cNvSpPr/>
          <p:nvPr/>
        </p:nvSpPr>
        <p:spPr>
          <a:xfrm>
            <a:off x="6984365" y="3480435"/>
            <a:ext cx="715010" cy="2070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4" name="图片 3"/>
          <p:cNvPicPr>
            <a:picLocks noChangeAspect="1"/>
          </p:cNvPicPr>
          <p:nvPr/>
        </p:nvPicPr>
        <p:blipFill>
          <a:blip r:embed="rId4"/>
          <a:stretch>
            <a:fillRect/>
          </a:stretch>
        </p:blipFill>
        <p:spPr>
          <a:xfrm>
            <a:off x="2167890" y="3049270"/>
            <a:ext cx="2371090" cy="2512695"/>
          </a:xfrm>
          <a:prstGeom prst="rect">
            <a:avLst/>
          </a:prstGeom>
        </p:spPr>
      </p:pic>
    </p:spTree>
    <p:custDataLst>
      <p:tags r:id="rId5"/>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549275" y="552450"/>
            <a:ext cx="11093450" cy="2061210"/>
          </a:xfrm>
          <a:prstGeom prst="rect">
            <a:avLst/>
          </a:prstGeom>
          <a:noFill/>
        </p:spPr>
        <p:txBody>
          <a:bodyPr wrap="square" rtlCol="0">
            <a:spAutoFit/>
          </a:bodyPr>
          <a:p>
            <a:r>
              <a:rPr lang="en-US" altLang="zh-CN" sz="3200"/>
              <a:t>Bai Ying ai is such a capable person. She has many skills, and there is only one thing she is not able to handle.List some of the things that she can do and the only thing she cannot do based on the information given.</a:t>
            </a:r>
            <a:endParaRPr lang="en-US" altLang="zh-CN" sz="3200"/>
          </a:p>
        </p:txBody>
      </p:sp>
      <p:sp>
        <p:nvSpPr>
          <p:cNvPr id="3" name="文本框 2"/>
          <p:cNvSpPr txBox="1"/>
          <p:nvPr/>
        </p:nvSpPr>
        <p:spPr>
          <a:xfrm>
            <a:off x="728980" y="2755900"/>
            <a:ext cx="10734040" cy="521970"/>
          </a:xfrm>
          <a:prstGeom prst="rect">
            <a:avLst/>
          </a:prstGeom>
          <a:noFill/>
        </p:spPr>
        <p:txBody>
          <a:bodyPr wrap="square" rtlCol="0">
            <a:spAutoFit/>
          </a:bodyPr>
          <a:p>
            <a:r>
              <a:rPr lang="en-US" altLang="zh-CN" sz="2800"/>
              <a:t>3</a:t>
            </a:r>
            <a:r>
              <a:rPr lang="zh-CN" altLang="en-US" sz="2800"/>
              <a:t>、</a:t>
            </a:r>
            <a:r>
              <a:rPr lang="en-US" altLang="zh-CN"/>
              <a:t>                                                                     </a:t>
            </a:r>
            <a:endParaRPr lang="en-US" altLang="zh-CN"/>
          </a:p>
        </p:txBody>
      </p:sp>
      <p:pic>
        <p:nvPicPr>
          <p:cNvPr id="5" name="图片 4" descr="3649320"/>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80990" y="3216910"/>
            <a:ext cx="914400" cy="914400"/>
          </a:xfrm>
          <a:prstGeom prst="rect">
            <a:avLst/>
          </a:prstGeom>
        </p:spPr>
      </p:pic>
      <p:sp>
        <p:nvSpPr>
          <p:cNvPr id="6" name="文本框 5"/>
          <p:cNvSpPr txBox="1"/>
          <p:nvPr/>
        </p:nvSpPr>
        <p:spPr>
          <a:xfrm>
            <a:off x="8075930" y="3547745"/>
            <a:ext cx="3387090" cy="583565"/>
          </a:xfrm>
          <a:prstGeom prst="rect">
            <a:avLst/>
          </a:prstGeom>
          <a:noFill/>
        </p:spPr>
        <p:txBody>
          <a:bodyPr wrap="square" rtlCol="0">
            <a:spAutoFit/>
          </a:bodyPr>
          <a:p>
            <a:r>
              <a:rPr lang="en-US" altLang="zh-CN" sz="3200"/>
              <a:t>______________</a:t>
            </a:r>
            <a:endParaRPr lang="en-US" altLang="zh-CN" sz="3200"/>
          </a:p>
        </p:txBody>
      </p:sp>
      <p:sp>
        <p:nvSpPr>
          <p:cNvPr id="7" name="右箭头 6"/>
          <p:cNvSpPr/>
          <p:nvPr/>
        </p:nvSpPr>
        <p:spPr>
          <a:xfrm>
            <a:off x="6984365" y="3480435"/>
            <a:ext cx="715010" cy="2070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8" name="图片 7"/>
          <p:cNvPicPr>
            <a:picLocks noChangeAspect="1"/>
          </p:cNvPicPr>
          <p:nvPr/>
        </p:nvPicPr>
        <p:blipFill>
          <a:blip r:embed="rId4"/>
          <a:stretch>
            <a:fillRect/>
          </a:stretch>
        </p:blipFill>
        <p:spPr>
          <a:xfrm>
            <a:off x="2078990" y="2986405"/>
            <a:ext cx="2577465" cy="2147570"/>
          </a:xfrm>
          <a:prstGeom prst="rect">
            <a:avLst/>
          </a:prstGeom>
        </p:spPr>
      </p:pic>
    </p:spTree>
    <p:custDataLst>
      <p:tags r:id="rId5"/>
    </p:custDataLst>
  </p:cSld>
  <p:clrMapOvr>
    <a:masterClrMapping/>
  </p:clrMapOvr>
</p:sld>
</file>

<file path=ppt/tags/tag1.xml><?xml version="1.0" encoding="utf-8"?>
<p:tagLst xmlns:p="http://schemas.openxmlformats.org/presentationml/2006/main">
  <p:tag name="KSO_WM_TAG_VERSION" val="1.0"/>
  <p:tag name="KSO_WM_TEMPLATE_CATEGORY" val="custom"/>
  <p:tag name="KSO_WM_TEMPLATE_INDEX" val="20187308"/>
</p:tagLst>
</file>

<file path=ppt/tags/tag10.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11.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12.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13.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14.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15.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16.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17.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18.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2.xml><?xml version="1.0" encoding="utf-8"?>
<p:tagLst xmlns:p="http://schemas.openxmlformats.org/presentationml/2006/main">
  <p:tag name="KSO_WM_TAG_VERSION" val="1.0"/>
  <p:tag name="KSO_WM_TEMPLATE_CATEGORY" val="custom"/>
  <p:tag name="KSO_WM_TEMPLATE_INDEX" val="20187308"/>
</p:tagLst>
</file>

<file path=ppt/tags/tag3.xml><?xml version="1.0" encoding="utf-8"?>
<p:tagLst xmlns:p="http://schemas.openxmlformats.org/presentationml/2006/main">
  <p:tag name="KSO_WM_TAG_VERSION" val="1.0"/>
  <p:tag name="KSO_WM_BEAUTIFY_FLAG" val="#wm#"/>
  <p:tag name="KSO_WM_TEMPLATE_CATEGORY" val="custom"/>
  <p:tag name="KSO_WM_TEMPLATE_INDEX" val="20187308"/>
  <p:tag name="KSO_WM_TEMPLATE_THUMBS_INDEX" val="1、2、3、6、8、10、11、12、15"/>
</p:tagLst>
</file>

<file path=ppt/tags/tag4.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 name="KSO_WM_SLIDE_MODEL_TYPE" val="cover"/>
</p:tagLst>
</file>

<file path=ppt/tags/tag5.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6.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7.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8.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9.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heme/theme1.xml><?xml version="1.0" encoding="utf-8"?>
<a:theme xmlns:a="http://schemas.openxmlformats.org/drawingml/2006/main" name="Office 主题​​">
  <a:themeElements>
    <a:clrScheme name="2019空白演示文档">
      <a:dk1>
        <a:srgbClr val="000000"/>
      </a:dk1>
      <a:lt1>
        <a:srgbClr val="FFFFFF"/>
      </a:lt1>
      <a:dk2>
        <a:srgbClr val="E6E4E4"/>
      </a:dk2>
      <a:lt2>
        <a:srgbClr val="FFFFFF"/>
      </a:lt2>
      <a:accent1>
        <a:srgbClr val="477DEA"/>
      </a:accent1>
      <a:accent2>
        <a:srgbClr val="9B9B9B"/>
      </a:accent2>
      <a:accent3>
        <a:srgbClr val="F3B745"/>
      </a:accent3>
      <a:accent4>
        <a:srgbClr val="477EE7"/>
      </a:accent4>
      <a:accent5>
        <a:srgbClr val="4BA151"/>
      </a:accent5>
      <a:accent6>
        <a:srgbClr val="E9403C"/>
      </a:accent6>
      <a:hlink>
        <a:srgbClr val="0563C1"/>
      </a:hlink>
      <a:folHlink>
        <a:srgbClr val="954D72"/>
      </a:folHlink>
    </a:clrScheme>
    <a:fontScheme name="2019空白演示文档">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3958</Words>
  <Application>WPS 演示</Application>
  <PresentationFormat>宽屏</PresentationFormat>
  <Paragraphs>111</Paragraphs>
  <Slides>15</Slides>
  <Notes>15</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15</vt:i4>
      </vt:variant>
    </vt:vector>
  </HeadingPairs>
  <TitlesOfParts>
    <vt:vector size="23" baseType="lpstr">
      <vt:lpstr>Arial</vt:lpstr>
      <vt:lpstr>宋体</vt:lpstr>
      <vt:lpstr>Wingdings</vt:lpstr>
      <vt:lpstr>方正细圆简体</vt:lpstr>
      <vt:lpstr>Arial Unicode MS</vt:lpstr>
      <vt:lpstr>微软雅黑</vt:lpstr>
      <vt:lpstr>等线</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kingsoft</dc:creator>
  <cp:lastModifiedBy>花开盛雪</cp:lastModifiedBy>
  <cp:revision>419</cp:revision>
  <dcterms:created xsi:type="dcterms:W3CDTF">2017-08-03T09:01:00Z</dcterms:created>
  <dcterms:modified xsi:type="dcterms:W3CDTF">2019-11-19T22:44:57Z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