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629" r:id="rId3"/>
    <p:sldId id="654" r:id="rId5"/>
    <p:sldId id="655" r:id="rId6"/>
    <p:sldId id="656" r:id="rId7"/>
    <p:sldId id="667" r:id="rId8"/>
    <p:sldId id="669" r:id="rId9"/>
    <p:sldId id="668" r:id="rId10"/>
    <p:sldId id="657" r:id="rId11"/>
    <p:sldId id="658" r:id="rId12"/>
    <p:sldId id="794" r:id="rId13"/>
    <p:sldId id="659" r:id="rId14"/>
    <p:sldId id="660" r:id="rId15"/>
    <p:sldId id="661" r:id="rId16"/>
    <p:sldId id="662" r:id="rId17"/>
    <p:sldId id="675" r:id="rId18"/>
    <p:sldId id="663" r:id="rId19"/>
    <p:sldId id="664" r:id="rId20"/>
    <p:sldId id="713" r:id="rId21"/>
    <p:sldId id="714" r:id="rId22"/>
    <p:sldId id="717" r:id="rId23"/>
    <p:sldId id="720" r:id="rId24"/>
    <p:sldId id="665" r:id="rId25"/>
    <p:sldId id="715" r:id="rId26"/>
    <p:sldId id="672" r:id="rId27"/>
    <p:sldId id="673" r:id="rId28"/>
    <p:sldId id="674" r:id="rId29"/>
    <p:sldId id="666" r:id="rId30"/>
    <p:sldId id="670" r:id="rId31"/>
    <p:sldId id="671" r:id="rId32"/>
    <p:sldId id="676" r:id="rId33"/>
    <p:sldId id="677" r:id="rId34"/>
    <p:sldId id="716" r:id="rId35"/>
    <p:sldId id="795" r:id="rId36"/>
    <p:sldId id="796" r:id="rId37"/>
    <p:sldId id="678" r:id="rId38"/>
    <p:sldId id="679" r:id="rId39"/>
    <p:sldId id="680" r:id="rId40"/>
    <p:sldId id="681" r:id="rId41"/>
    <p:sldId id="682" r:id="rId42"/>
    <p:sldId id="718" r:id="rId43"/>
    <p:sldId id="685" r:id="rId44"/>
    <p:sldId id="686" r:id="rId45"/>
    <p:sldId id="687" r:id="rId46"/>
    <p:sldId id="688" r:id="rId47"/>
    <p:sldId id="684" r:id="rId48"/>
    <p:sldId id="719" r:id="rId49"/>
    <p:sldId id="721" r:id="rId50"/>
    <p:sldId id="722" r:id="rId51"/>
    <p:sldId id="689" r:id="rId52"/>
    <p:sldId id="690" r:id="rId53"/>
    <p:sldId id="691" r:id="rId54"/>
    <p:sldId id="692" r:id="rId55"/>
    <p:sldId id="693" r:id="rId56"/>
    <p:sldId id="651" r:id="rId57"/>
    <p:sldId id="637" r:id="rId58"/>
    <p:sldId id="695" r:id="rId59"/>
    <p:sldId id="694" r:id="rId60"/>
  </p:sldIdLst>
  <p:sldSz cx="11522075" cy="6480175"/>
  <p:notesSz cx="6858000" cy="9144000"/>
  <p:embeddedFontLst>
    <p:embeddedFont>
      <p:font typeface="微软雅黑" panose="020B0503020204020204" pitchFamily="34" charset="-122"/>
      <p:regular r:id="rId64"/>
    </p:embeddedFont>
    <p:embeddedFont>
      <p:font typeface="方正清刻本悦宋简体" panose="02000000000000000000" pitchFamily="2" charset="-122"/>
      <p:regular r:id="rId65"/>
    </p:embeddedFont>
    <p:embeddedFont>
      <p:font typeface="经典行书简" panose="02010609010101010101" pitchFamily="49" charset="-122"/>
      <p:regular r:id="rId66"/>
    </p:embeddedFont>
    <p:embeddedFont>
      <p:font typeface=".黑体-韩语" panose="02000000000000000000" pitchFamily="2" charset="2"/>
      <p:regular r:id="rId67"/>
    </p:embeddedFont>
    <p:embeddedFont>
      <p:font typeface="Calibri" panose="020F0502020204030204" charset="0"/>
      <p:regular r:id="rId68"/>
      <p:bold r:id="rId69"/>
      <p:italic r:id="rId70"/>
      <p:boldItalic r:id="rId7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DEB"/>
    <a:srgbClr val="C95491"/>
    <a:srgbClr val="C11910"/>
    <a:srgbClr val="55740E"/>
    <a:srgbClr val="F66475"/>
    <a:srgbClr val="804A65"/>
    <a:srgbClr val="291B1E"/>
    <a:srgbClr val="F77B89"/>
    <a:srgbClr val="E6858C"/>
    <a:srgbClr val="656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5044" autoAdjust="0"/>
  </p:normalViewPr>
  <p:slideViewPr>
    <p:cSldViewPr snapToObjects="1">
      <p:cViewPr varScale="1">
        <p:scale>
          <a:sx n="93" d="100"/>
          <a:sy n="93" d="100"/>
        </p:scale>
        <p:origin x="204" y="78"/>
      </p:cViewPr>
      <p:guideLst>
        <p:guide pos="3628"/>
        <p:guide orient="horz" pos="2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2832" y="60"/>
      </p:cViewPr>
      <p:guideLst>
        <p:guide orient="horz" pos="284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1" Type="http://schemas.openxmlformats.org/officeDocument/2006/relationships/font" Target="fonts/font8.fntdata"/><Relationship Id="rId70" Type="http://schemas.openxmlformats.org/officeDocument/2006/relationships/font" Target="fonts/font7.fntdata"/><Relationship Id="rId7" Type="http://schemas.openxmlformats.org/officeDocument/2006/relationships/slide" Target="slides/slide4.xml"/><Relationship Id="rId69" Type="http://schemas.openxmlformats.org/officeDocument/2006/relationships/font" Target="fonts/font6.fntdata"/><Relationship Id="rId68" Type="http://schemas.openxmlformats.org/officeDocument/2006/relationships/font" Target="fonts/font5.fntdata"/><Relationship Id="rId67" Type="http://schemas.openxmlformats.org/officeDocument/2006/relationships/font" Target="fonts/font4.fntdata"/><Relationship Id="rId66" Type="http://schemas.openxmlformats.org/officeDocument/2006/relationships/font" Target="fonts/font3.fntdata"/><Relationship Id="rId65" Type="http://schemas.openxmlformats.org/officeDocument/2006/relationships/font" Target="fonts/font2.fntdata"/><Relationship Id="rId64" Type="http://schemas.openxmlformats.org/officeDocument/2006/relationships/font" Target="fonts/font1.fntdata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B699-C6B7-4DA8-8858-B4A63886A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10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10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4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3.xml"/><Relationship Id="rId1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5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979914" y="2339972"/>
            <a:ext cx="5562247" cy="1541539"/>
            <a:chOff x="2979914" y="2469318"/>
            <a:chExt cx="5562247" cy="154153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979914" y="2469318"/>
              <a:ext cx="5562247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79914" y="4010857"/>
              <a:ext cx="5562247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980055" y="2505710"/>
            <a:ext cx="4826000" cy="11074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zh-CN"/>
            </a:defPPr>
            <a:lvl1pPr>
              <a:defRPr sz="7200" spc="30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schemeClr val="accent1">
                      <a:alpha val="40000"/>
                    </a:schemeClr>
                  </a:outerShdw>
                </a:effectLst>
              </a:rPr>
              <a:t>约时间</a:t>
            </a:r>
            <a:endParaRPr lang="zh-CN" altLang="en-US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schemeClr val="accent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3395" y="1818005"/>
            <a:ext cx="62115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800" b="1" spc="300" dirty="0">
                <a:solidFill>
                  <a:schemeClr val="accent1">
                    <a:lumMod val="1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rPr>
              <a:t>yuē shí jiān</a:t>
            </a:r>
            <a:r>
              <a:rPr lang="zh-CN" altLang="en-US" sz="2800" spc="300" dirty="0">
                <a:solidFill>
                  <a:schemeClr val="accent1">
                    <a:lumMod val="1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rPr>
              <a:t> </a:t>
            </a:r>
            <a:endParaRPr lang="zh-CN" altLang="en-US" sz="2800" spc="300" dirty="0">
              <a:solidFill>
                <a:schemeClr val="accent1">
                  <a:lumMod val="10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经典行书简" panose="0201060901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6660" y="3741420"/>
            <a:ext cx="4173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effectLst/>
              </a:rPr>
              <a:t>Making Appointments</a:t>
            </a:r>
            <a:endParaRPr lang="en-US" altLang="zh-CN" sz="2800">
              <a:solidFill>
                <a:schemeClr val="accent1">
                  <a:lumMod val="1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6175" y="4870450"/>
            <a:ext cx="2405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>
                    <a:lumMod val="10000"/>
                  </a:schemeClr>
                </a:solidFill>
              </a:rPr>
              <a:t>LI XIN YU</a:t>
            </a:r>
            <a:endParaRPr lang="en-US" altLang="zh-CN" sz="2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2675" y="1040765"/>
            <a:ext cx="962914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A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：喂，请问，常老师在吗？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     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w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éi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,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qǐng wèn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,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cháng lǎo shī zài ma 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     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Hello, is Teacher Chang there?</a:t>
            </a:r>
            <a:endParaRPr lang="zh-CN" altLang="en-US" sz="4000">
              <a:solidFill>
                <a:schemeClr val="accent1">
                  <a:lumMod val="10000"/>
                </a:schemeClr>
              </a:solidFill>
            </a:endParaRPr>
          </a:p>
          <a:p>
            <a:endParaRPr lang="zh-CN" altLang="en-US" sz="40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B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：我就是。您是哪位？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     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wǒ jiù shì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.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nín shì nǎ wèi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?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     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This is she. Who is this ,please?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您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nín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17670" y="3900170"/>
            <a:ext cx="289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you(honorific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你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750" y="1431290"/>
            <a:ext cx="96291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The personal pronoun 您(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nín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) is often used to address an </a:t>
            </a:r>
            <a:r>
              <a:rPr lang="zh-CN" altLang="en-US" sz="4000">
                <a:solidFill>
                  <a:srgbClr val="FF0000"/>
                </a:solidFill>
              </a:rPr>
              <a:t>older person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or someone of a </a:t>
            </a:r>
            <a:r>
              <a:rPr lang="zh-CN" altLang="en-US" sz="4000">
                <a:solidFill>
                  <a:srgbClr val="FF0000"/>
                </a:solidFill>
              </a:rPr>
              <a:t>higher social rank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. It is common for </a:t>
            </a:r>
            <a:r>
              <a:rPr lang="zh-CN" altLang="en-US" sz="4000">
                <a:solidFill>
                  <a:srgbClr val="FF0000"/>
                </a:solidFill>
              </a:rPr>
              <a:t>strangers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to address each other with 您 and then switch to 你 as they become more </a:t>
            </a:r>
            <a:r>
              <a:rPr lang="zh-CN" altLang="en-US" sz="4000">
                <a:solidFill>
                  <a:srgbClr val="FF0000"/>
                </a:solidFill>
              </a:rPr>
              <a:t>familiar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 with each other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哪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86860" y="1915160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nǎ/něi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2510" y="3856990"/>
            <a:ext cx="1414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which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4030" y="2349500"/>
            <a:ext cx="237998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nǎ  yí  gè 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哪一个？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which one</a:t>
            </a:r>
            <a:endParaRPr lang="en-US" altLang="zh-CN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23380" y="2349500"/>
            <a:ext cx="41179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nǎ y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í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gè shì zhèng què de ？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哪一个是正确的？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Which one is correct？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9052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位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92450" y="1932940"/>
            <a:ext cx="1972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wèi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1495" y="3856355"/>
            <a:ext cx="5216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(polite measure word for people)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5790" y="1863090"/>
            <a:ext cx="42576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A: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您是哪位？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nín shì nǎ wèi 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Who is this,please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B: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我是李友。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  <a:sym typeface="+mn-ea"/>
              </a:rPr>
              <a:t>    wǒ shì lǐ yǒu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  <a:sym typeface="+mn-ea"/>
              </a:rPr>
              <a:t>.</a:t>
            </a:r>
            <a:endParaRPr lang="en-US" altLang="zh-CN" sz="3200">
              <a:solidFill>
                <a:schemeClr val="bg2">
                  <a:lumMod val="10000"/>
                </a:schemeClr>
              </a:solidFill>
              <a:sym typeface="+mn-ea"/>
            </a:endParaRPr>
          </a:p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  <a:sym typeface="+mn-ea"/>
              </a:rPr>
              <a:t>    This is LiYou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上 午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86860" y="1915160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shàng      wǔ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5200" y="3909695"/>
            <a:ext cx="2094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morning  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下 午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xià        wǔ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5200" y="3909695"/>
            <a:ext cx="2094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afternoon 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时 间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shí         jiān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5200" y="3909695"/>
            <a:ext cx="2094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time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空</a:t>
            </a:r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儿</a:t>
            </a:r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)</a:t>
            </a:r>
            <a:endParaRPr lang="en-US" altLang="zh-CN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 kòng (r)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155" y="3857625"/>
            <a:ext cx="1988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free time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1090" y="2200275"/>
            <a:ext cx="9611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“To have free time” is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有时间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(yǒu shí jiān) or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有空儿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(yǒu kōngr),never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有时候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(yǒu shí hou, sometimes).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4275" y="2411730"/>
            <a:ext cx="38690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打电话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0010" y="191452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dǎ     diàn     huà</a:t>
            </a:r>
            <a:r>
              <a:rPr lang="zh-CN" altLang="en-US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86860" y="3892550"/>
            <a:ext cx="3842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 make a phone call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9165" y="3307715"/>
            <a:ext cx="2209165" cy="2523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8050" y="1765935"/>
            <a:ext cx="96119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几点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(jǐ diǎn) is to ask for a specific time, as in “what time is it?” The general question word for </a:t>
            </a:r>
            <a:r>
              <a:rPr lang="en-US" altLang="zh-CN" sz="4000">
                <a:solidFill>
                  <a:srgbClr val="FF0000"/>
                </a:solidFill>
              </a:rPr>
              <a:t>“when”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 is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什么时候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(shén me shí hou), not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什么时间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(shén me shí jiān)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1757680"/>
            <a:ext cx="93535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A: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您什么时候有空儿？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nín sh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  <a:sym typeface="+mn-ea"/>
              </a:rPr>
              <a:t>én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me shí h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u yǒu kōngr 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   When will you be free?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B: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明天四点以后有空儿。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míng tiān sì diǎn yǐ hòu yǒu kōngr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There will be time after 4 o'clock tomorrow.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问 题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wèn          tí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43655" y="3883660"/>
            <a:ext cx="383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question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problem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910"/>
          <a:stretch>
            <a:fillRect/>
          </a:stretch>
        </p:blipFill>
        <p:spPr>
          <a:xfrm>
            <a:off x="668655" y="2920365"/>
            <a:ext cx="3175000" cy="252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650" y="1258570"/>
            <a:ext cx="100133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Both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问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(wèn) and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</a:rPr>
              <a:t>请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(qǐng) could be </a:t>
            </a: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“to ask”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 in English. The verb </a:t>
            </a:r>
            <a:r>
              <a:rPr lang="zh-CN" altLang="en-US" sz="4000">
                <a:solidFill>
                  <a:srgbClr val="00B0F0"/>
                </a:solidFill>
              </a:rPr>
              <a:t>问</a:t>
            </a:r>
            <a:r>
              <a:rPr lang="en-US" altLang="zh-CN" sz="4000">
                <a:solidFill>
                  <a:srgbClr val="00B0F0"/>
                </a:solidFill>
                <a:sym typeface="+mn-ea"/>
              </a:rPr>
              <a:t>(wèn)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means </a:t>
            </a:r>
            <a:r>
              <a:rPr lang="en-US" altLang="zh-CN" sz="4000">
                <a:solidFill>
                  <a:srgbClr val="00B0F0"/>
                </a:solidFill>
                <a:sym typeface="+mn-ea"/>
              </a:rPr>
              <a:t>“to inquire”</a:t>
            </a:r>
            <a:r>
              <a:rPr lang="en-US" altLang="zh-CN" sz="40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e.g.,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我问她一个问题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(wǒ wèn tā yí gè wèn tí, I ask her a question). To mean </a:t>
            </a:r>
            <a:r>
              <a:rPr lang="en-US" altLang="zh-CN" sz="4000">
                <a:solidFill>
                  <a:srgbClr val="FF0000"/>
                </a:solidFill>
                <a:sym typeface="+mn-ea"/>
              </a:rPr>
              <a:t>“to invite”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or </a:t>
            </a:r>
            <a:r>
              <a:rPr lang="en-US" altLang="zh-CN" sz="4000">
                <a:solidFill>
                  <a:srgbClr val="FF0000"/>
                </a:solidFill>
                <a:sym typeface="+mn-ea"/>
              </a:rPr>
              <a:t>“to request”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, say </a:t>
            </a:r>
            <a:r>
              <a:rPr lang="zh-CN" altLang="en-US" sz="4000">
                <a:solidFill>
                  <a:srgbClr val="FF0000"/>
                </a:solidFill>
                <a:sym typeface="+mn-ea"/>
              </a:rPr>
              <a:t>请</a:t>
            </a:r>
            <a:r>
              <a:rPr lang="en-US" altLang="zh-CN" sz="4000">
                <a:solidFill>
                  <a:srgbClr val="FF0000"/>
                </a:solidFill>
                <a:sym typeface="+mn-ea"/>
              </a:rPr>
              <a:t>(qǐng)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,e.g.,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我请她跳舞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(wǒ qǐng tā tiào wǔ, I invite her to dance)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开 会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kāi        huì 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96360" y="3901440"/>
            <a:ext cx="383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to have a meeting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525" y="3616960"/>
            <a:ext cx="3319145" cy="210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开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kāi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64840" y="3980180"/>
            <a:ext cx="6038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 open; to hold(a meeting,party,ect.)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会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huì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2495" y="3980180"/>
            <a:ext cx="2077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meeting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4195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要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90415" y="1906270"/>
            <a:ext cx="2094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yào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30475" y="3856990"/>
            <a:ext cx="696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will,be going to;to want to, to have a desire to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The modal verb 要(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yào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) has several meanings. In this lesson, 要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yào)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indicates </a:t>
            </a:r>
            <a:r>
              <a:rPr lang="zh-CN" altLang="en-US" sz="2800">
                <a:solidFill>
                  <a:srgbClr val="FF0000"/>
                </a:solidFill>
              </a:rPr>
              <a:t>a future action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, particularly a scheduled event or an activity that one is committed to. The </a:t>
            </a:r>
            <a:r>
              <a:rPr lang="zh-CN" altLang="en-US" sz="2800">
                <a:solidFill>
                  <a:srgbClr val="FF0000"/>
                </a:solidFill>
              </a:rPr>
              <a:t>negative form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is expressed by adding </a:t>
            </a:r>
            <a:r>
              <a:rPr lang="zh-CN" altLang="en-US" sz="2800">
                <a:solidFill>
                  <a:srgbClr val="FF0000"/>
                </a:solidFill>
              </a:rPr>
              <a:t>不 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and deleting 要(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yào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Modal Verb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要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yào,will;be going to)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7720" y="3252470"/>
            <a:ext cx="9906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下午我们要考试。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xià wǔ wǒ men yào kǎo shì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In the afternoon we are going to have a test.</a:t>
            </a:r>
            <a:endParaRPr lang="zh-CN" altLang="en-US" sz="3600"/>
          </a:p>
          <a:p>
            <a:r>
              <a:rPr lang="zh-CN" altLang="en-US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Modal Verb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要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yào,will;be going to)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7045" y="1214120"/>
            <a:ext cx="10854055" cy="5231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今天晚上妹妹要去看电影。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jīn tiān wǎn sh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ng mèi m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i yào qù kàn diàn yǐng        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This evening my younger sister is going to see a movie.</a:t>
            </a:r>
            <a:endParaRPr lang="en-US" altLang="zh-CN" sz="280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3.A: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明天我要去小白家玩儿。你呢？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  míng tiān wǒ yào qù xiǎo bái jiā wánr 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nǐ ne 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Tomorrow I`m going to visit Little Bai.How about you?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B: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明天我不去小白家玩儿，我要开会。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       míng tiān wǒ bú qù xiǎo bái jiā wánr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wǒ yào kāi huì 。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       Tomorrow I`m not going to visit Little Bai. I am going to a meeting.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/>
              <a:t>           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电 话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diàn      huà</a:t>
            </a:r>
            <a:r>
              <a:rPr lang="zh-CN" altLang="en-US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5200" y="3909695"/>
            <a:ext cx="2094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telephone 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3349625"/>
            <a:ext cx="23177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节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jié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7055" y="3919220"/>
            <a:ext cx="511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(measure word for class periods)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课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kè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3005" y="3919220"/>
            <a:ext cx="407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class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course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lesson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395" y="1634490"/>
            <a:ext cx="111785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The measure word for academic courses is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门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(mén).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Compare: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三门课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(sān mén kè,three courses),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三节课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(sān jié kè,three class periods) and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三课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(sān kè,three lessons)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975" y="1101090"/>
            <a:ext cx="1117854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A: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你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一周有几节课？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nǐ yì zhōu yǒu jǐ jié kè 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How many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classes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do you have in a week?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B: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我一周有九节课。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wǒ yì zhōu yǒu jiǔ jié kè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.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 I have nine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class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a week.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715" y="340360"/>
            <a:ext cx="1117854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A: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这学期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你有几门课？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 zhè xué qī nǐ yǒu jǐ mén kè ？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 How many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courses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do you have this semester?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B: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这学期我有三门课。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zhè xué qī wǒ yǒu sān mén kè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.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  I have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three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courses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this semester.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年 级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nián          jí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96360" y="3901440"/>
            <a:ext cx="383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grade in school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考 试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kǎo        shì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780" y="3831590"/>
            <a:ext cx="507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to give or take a test;test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考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sym typeface="+mn-ea"/>
              </a:rPr>
              <a:t>kǎo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0185" y="3858260"/>
            <a:ext cx="407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 give or take a test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试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sym typeface="+mn-ea"/>
              </a:rPr>
              <a:t>shì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0185" y="3858260"/>
            <a:ext cx="407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8485" y="3858260"/>
            <a:ext cx="5285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test;to try; to experiment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以 后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yǐ          hòu 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780" y="3831590"/>
            <a:ext cx="507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after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from now on,later on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喂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wéi/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wèi</a:t>
            </a:r>
            <a:endParaRPr lang="en-US" altLang="zh-CN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0135" y="3891915"/>
            <a:ext cx="552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(on telephone)Hello!; Hey! 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7320" y="2156460"/>
            <a:ext cx="3175000" cy="3181350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8576310" y="741680"/>
            <a:ext cx="2366010" cy="89979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喂</a:t>
            </a:r>
            <a:endParaRPr lang="zh-CN" altLang="en-US" sz="3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210" y="1347470"/>
            <a:ext cx="111785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In English, we say “after four o`clock” The word “after” appears before the time expression “four o`clock.” The Chinese equivalent is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四点以后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(sì diǎn yǐ hòu). </a:t>
            </a:r>
            <a:r>
              <a:rPr lang="en-US" altLang="zh-CN" sz="4000">
                <a:solidFill>
                  <a:srgbClr val="FF0000"/>
                </a:solidFill>
                <a:sym typeface="+mn-ea"/>
              </a:rPr>
              <a:t>Note the difference in word order. 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Likewise, we say “before Monday.” but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星期一以前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(xīng qī yī yǐ qián) in Chinese.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方 便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fāng      biàn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780" y="3831590"/>
            <a:ext cx="507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    convenient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到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dào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0185" y="3858260"/>
            <a:ext cx="407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93795" y="3858260"/>
            <a:ext cx="3938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to go to; to arrive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83330" y="2456180"/>
            <a:ext cx="4612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办公室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9695" y="1889760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bàn    gōng    shì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69460" y="4024630"/>
            <a:ext cx="3326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office</a:t>
            </a:r>
            <a:endParaRPr lang="zh-CN" altLang="en-US" sz="44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65" y="3686175"/>
            <a:ext cx="3175000" cy="227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行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xíng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0185" y="3858260"/>
            <a:ext cx="407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3555" y="3858260"/>
            <a:ext cx="3488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all right;O.K.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要 是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y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à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o        shi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 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780" y="3831590"/>
            <a:ext cx="5075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            </a:t>
            </a:r>
            <a:r>
              <a:rPr lang="en-US" altLang="zh-CN" sz="4400">
                <a:solidFill>
                  <a:schemeClr val="accent1">
                    <a:lumMod val="10000"/>
                  </a:schemeClr>
                </a:solidFill>
              </a:rPr>
              <a:t>if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195" y="2125980"/>
            <a:ext cx="11178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要是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</a:t>
            </a:r>
            <a:r>
              <a:rPr lang="en-US" altLang="zh-CN" sz="4000">
                <a:solidFill>
                  <a:schemeClr val="bg2">
                    <a:lumMod val="10000"/>
                  </a:schemeClr>
                </a:solidFill>
                <a:sym typeface="+mn-ea"/>
              </a:rPr>
              <a:t>y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à</a:t>
            </a:r>
            <a:r>
              <a:rPr lang="en-US" altLang="zh-CN" sz="4000">
                <a:solidFill>
                  <a:schemeClr val="bg2">
                    <a:lumMod val="10000"/>
                  </a:schemeClr>
                </a:solidFill>
                <a:sym typeface="+mn-ea"/>
              </a:rPr>
              <a:t>o shi,if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) is a conjunction to introduce a contingent or hypothetical action or situation. It`s not the “whether if” in English.</a:t>
            </a:r>
            <a:endParaRPr lang="en-US" altLang="zh-CN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150" y="1489075"/>
            <a:ext cx="1102995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A: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要是您方便，四点半我到您的办公室去，行吗？</a:t>
            </a:r>
            <a:endParaRPr lang="zh-CN" altLang="en-US" sz="36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yào sh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i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 nín fāng biàn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,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sì diǎn bàn wǒ dào nín de bàn gōng shì qù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,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xíng ma 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If it`s convenient for you, I`ll go to your office at four-thirty. Is that all right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？</a:t>
            </a:r>
            <a:endParaRPr lang="en-US" altLang="zh-CN" sz="28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endParaRPr lang="en-US" altLang="zh-CN" sz="36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B: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四点半，没问题。</a:t>
            </a:r>
            <a:endParaRPr lang="zh-CN" altLang="en-US" sz="36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zh-CN" altLang="en-US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    sì diǎn bàn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,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méi wèn tí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.</a:t>
            </a:r>
            <a:endParaRPr lang="en-US" altLang="zh-CN" sz="36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    Four-thirty? No problem.</a:t>
            </a:r>
            <a:endParaRPr lang="en-US" altLang="zh-CN" sz="36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710" y="1767205"/>
            <a:ext cx="111785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没问题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(méi wèn tí) here means “no problem.” It is used to assure someone that a promise will be fulfilled or a favor will be done. But when people thank you and say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谢谢</a:t>
            </a:r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(xiè xiè), you cannot respond with </a:t>
            </a:r>
            <a:r>
              <a:rPr lang="zh-CN" altLang="en-US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没问题</a:t>
            </a:r>
            <a:endParaRPr lang="zh-CN" altLang="en-US" sz="40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等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děng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0185" y="3858260"/>
            <a:ext cx="407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 wait; to wait for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给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gěi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3780" y="3891915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to;for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别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bié 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11090" y="3840480"/>
            <a:ext cx="113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don`t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客 气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06270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kè           qi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780" y="3831590"/>
            <a:ext cx="507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        polite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别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bié,don`t)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is used to </a:t>
            </a:r>
            <a:r>
              <a:rPr lang="zh-CN" altLang="en-US" sz="2800">
                <a:solidFill>
                  <a:srgbClr val="FF0000"/>
                </a:solidFill>
              </a:rPr>
              <a:t>advise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someone to</a:t>
            </a:r>
            <a:r>
              <a:rPr lang="zh-CN" altLang="en-US" sz="2800">
                <a:solidFill>
                  <a:srgbClr val="FF0000"/>
                </a:solidFill>
              </a:rPr>
              <a:t> refrain or stop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someone from doing something. Depending on the context, it can be used to form a</a:t>
            </a:r>
            <a:r>
              <a:rPr lang="zh-CN" altLang="en-US" sz="2800">
                <a:solidFill>
                  <a:srgbClr val="FF0000"/>
                </a:solidFill>
              </a:rPr>
              <a:t> polite formula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, a </a:t>
            </a:r>
            <a:r>
              <a:rPr lang="zh-CN" altLang="en-US" sz="2800">
                <a:solidFill>
                  <a:srgbClr val="FF0000"/>
                </a:solidFill>
              </a:rPr>
              <a:t>gentle reminder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, or a</a:t>
            </a:r>
            <a:r>
              <a:rPr lang="zh-CN" altLang="en-US" sz="2800">
                <a:solidFill>
                  <a:srgbClr val="FF0000"/>
                </a:solidFill>
              </a:rPr>
              <a:t> serious admonition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Adverb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别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bié,don`t)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0395" y="2832735"/>
            <a:ext cx="9906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别客气。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bié kè q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No need to be so polite.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你别说。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  nǐ bié shuō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Don`t tell/say anything.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别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bié,don`t)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is used to </a:t>
            </a:r>
            <a:r>
              <a:rPr lang="zh-CN" altLang="en-US" sz="2800">
                <a:solidFill>
                  <a:srgbClr val="FF0000"/>
                </a:solidFill>
              </a:rPr>
              <a:t>advise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someone to</a:t>
            </a:r>
            <a:r>
              <a:rPr lang="zh-CN" altLang="en-US" sz="2800">
                <a:solidFill>
                  <a:srgbClr val="FF0000"/>
                </a:solidFill>
              </a:rPr>
              <a:t> refrain or stop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someone from doing something. Depending on the context, it can be used to form a</a:t>
            </a:r>
            <a:r>
              <a:rPr lang="zh-CN" altLang="en-US" sz="2800">
                <a:solidFill>
                  <a:srgbClr val="FF0000"/>
                </a:solidFill>
              </a:rPr>
              <a:t> polite formula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, a </a:t>
            </a:r>
            <a:r>
              <a:rPr lang="zh-CN" altLang="en-US" sz="2800">
                <a:solidFill>
                  <a:srgbClr val="FF0000"/>
                </a:solidFill>
              </a:rPr>
              <a:t>gentle reminder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, or a</a:t>
            </a:r>
            <a:r>
              <a:rPr lang="zh-CN" altLang="en-US" sz="2800">
                <a:solidFill>
                  <a:srgbClr val="FF0000"/>
                </a:solidFill>
              </a:rPr>
              <a:t> serious admonition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Adverb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别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bié,don`t)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905" y="2587625"/>
            <a:ext cx="9906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别进来！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bié jìn l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i ！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Don`t come in!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4.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那个电影没有意思，你别看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  nà g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sym typeface="+mn-ea"/>
              </a:rPr>
              <a:t>e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diàn yǐng méi yǒu yì s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sym typeface="+mn-ea"/>
              </a:rPr>
              <a:t>i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，nǐ bié kàn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sym typeface="+mn-ea"/>
              </a:rPr>
              <a:t>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That movie is boring. Don`t go see it.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750" y="1431290"/>
            <a:ext cx="96291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（李友给常老师打电话）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常老师：喂？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友：喂，请问，常老师在吗？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常老师：我就是。您是哪位？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友：老师，您好。我是李友。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常老师：李友，有事儿吗？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友：老师，今天下午您有时间吗？我想问您几个问题。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常老师：对不起，今天下午我要开会。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Text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640" y="1470660"/>
            <a:ext cx="91490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友：明天呢？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常老师：明天上午我有两节课，下午三点要给二年级考试。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友：您什么时候有空儿？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常老师：明天四点以后才有空儿。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友：要是您方便，四点半我到您的办公室去，行吗？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常老师：四点半，没问题。我在办公室等你。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    友：谢谢您。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常老师：别客气。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860" y="2411730"/>
            <a:ext cx="104508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Why did Li You call Teacher Chang?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Will Teacher Chang be free this afternoon?Why or why not?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3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What will Teacher Chang do at three o`clock tomorrow afternoon?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Questions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06500" y="1259840"/>
            <a:ext cx="9144635" cy="3953510"/>
            <a:chOff x="1400799" y="1259834"/>
            <a:chExt cx="9040001" cy="2771258"/>
          </a:xfrm>
        </p:grpSpPr>
        <p:sp>
          <p:nvSpPr>
            <p:cNvPr id="24" name="矩形 23"/>
            <p:cNvSpPr/>
            <p:nvPr/>
          </p:nvSpPr>
          <p:spPr>
            <a:xfrm>
              <a:off x="1400799" y="1259834"/>
              <a:ext cx="6340574" cy="2722708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t="-47000"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7741289" y="1259834"/>
              <a:ext cx="2699511" cy="2771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161749" y="2354121"/>
              <a:ext cx="2066957" cy="5817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1500" b="1" spc="-15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禹卫书法行书简体" panose="02010600030101010101" charset="-122"/>
                  <a:ea typeface="禹卫书法行书简体" panose="02010600030101010101" charset="-122"/>
                </a:defRPr>
              </a:lvl1pPr>
            </a:lstStyle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Language Practice</a:t>
              </a:r>
              <a:endParaRPr lang="en-US" altLang="zh-CN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AutoShape 59"/>
            <p:cNvSpPr>
              <a:spLocks noChangeAspect="1"/>
            </p:cNvSpPr>
            <p:nvPr/>
          </p:nvSpPr>
          <p:spPr bwMode="auto">
            <a:xfrm>
              <a:off x="8875044" y="1413565"/>
              <a:ext cx="432000" cy="43200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4269" tIns="144269" rIns="144269" bIns="14426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29105">
                <a:defRPr/>
              </a:pPr>
              <a:endParaRPr lang="en-US" sz="1136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给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gěi)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can be a verb or a preposition. In Chinese, prepositions are generally combined </a:t>
            </a:r>
            <a:r>
              <a:rPr lang="zh-CN" altLang="en-US" sz="2800">
                <a:solidFill>
                  <a:srgbClr val="FF0000"/>
                </a:solidFill>
              </a:rPr>
              <a:t>with nouns or pronouns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to form prepositional phrases, which appear </a:t>
            </a:r>
            <a:r>
              <a:rPr lang="zh-CN" altLang="en-US" sz="2800">
                <a:solidFill>
                  <a:srgbClr val="FF0000"/>
                </a:solidFill>
              </a:rPr>
              <a:t>before verbs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as adverbials.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4554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Preposition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给（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  <a:sym typeface="+mn-ea"/>
              </a:rPr>
              <a:t>gěi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）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5645" y="2999105"/>
            <a:ext cx="9906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他给我打了一个电话。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tā gěi wǒ dǎ le yí g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diàn huà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He gave me a call.</a:t>
            </a:r>
            <a:endParaRPr lang="zh-CN" altLang="en-US" sz="3600"/>
          </a:p>
          <a:p>
            <a:r>
              <a:rPr lang="zh-CN" altLang="en-US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给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gěi)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can be a verb or a preposition. In Chinese, prepositions are generally combined </a:t>
            </a:r>
            <a:r>
              <a:rPr lang="zh-CN" altLang="en-US" sz="2800">
                <a:solidFill>
                  <a:srgbClr val="FF0000"/>
                </a:solidFill>
              </a:rPr>
              <a:t>with nouns or pronouns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to form prepositional phrases, which appear </a:t>
            </a:r>
            <a:r>
              <a:rPr lang="zh-CN" altLang="en-US" sz="2800">
                <a:solidFill>
                  <a:srgbClr val="FF0000"/>
                </a:solidFill>
              </a:rPr>
              <a:t>before verbs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as adverbials.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4554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Preposition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给（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  <a:sym typeface="+mn-ea"/>
              </a:rPr>
              <a:t>gěi 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）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5435" y="2411730"/>
            <a:ext cx="1091120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他是谁？请你给我们介绍一下。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  tā shì shéi ？qǐng nǐ gěi wǒ men jiè shào yí xià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Who is he? Please introduce us.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3.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你有你姐姐的照片吗？给我看一下，行吗？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   nǐ yǒu nǐ jiě ji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de zhào piàn ma ？gěi wǒ kàn y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í 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xià ，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x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í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ng ma ？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</a:rPr>
              <a:t>Do you have a picture of your older sisiter? Can you let me have a look?</a:t>
            </a:r>
            <a:endParaRPr lang="en-US" altLang="zh-CN" sz="28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在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zài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4065" y="3909060"/>
            <a:ext cx="552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 be present; to be at (a place)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就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5305" y="1923415"/>
            <a:ext cx="370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jiù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5305" y="3909060"/>
            <a:ext cx="289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precisely;exactly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87">
      <a:dk1>
        <a:srgbClr val="FA9CAE"/>
      </a:dk1>
      <a:lt1>
        <a:srgbClr val="FFFFFF"/>
      </a:lt1>
      <a:dk2>
        <a:srgbClr val="FADBEA"/>
      </a:dk2>
      <a:lt2>
        <a:srgbClr val="F0F0F0"/>
      </a:lt2>
      <a:accent1>
        <a:srgbClr val="B0DDE7"/>
      </a:accent1>
      <a:accent2>
        <a:srgbClr val="92C7D3"/>
      </a:accent2>
      <a:accent3>
        <a:srgbClr val="FA9CAE"/>
      </a:accent3>
      <a:accent4>
        <a:srgbClr val="E3C1CA"/>
      </a:accent4>
      <a:accent5>
        <a:srgbClr val="D0EBF7"/>
      </a:accent5>
      <a:accent6>
        <a:srgbClr val="5D646D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>
            <a:solidFill>
              <a:srgbClr val="75592A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7084</Words>
  <Application>WPS 演示</Application>
  <PresentationFormat>自定义</PresentationFormat>
  <Paragraphs>554</Paragraphs>
  <Slides>57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方正清刻本悦宋简体</vt:lpstr>
      <vt:lpstr>经典行书简</vt:lpstr>
      <vt:lpstr>.黑体-韩语</vt:lpstr>
      <vt:lpstr>Calibri</vt:lpstr>
      <vt:lpstr>Arial Unicode MS</vt:lpstr>
      <vt:lpstr>禹卫书法行书简体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2766</cp:revision>
  <dcterms:created xsi:type="dcterms:W3CDTF">2017-02-16T02:06:00Z</dcterms:created>
  <dcterms:modified xsi:type="dcterms:W3CDTF">2019-11-04T12:57:46Z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