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629" r:id="rId3"/>
    <p:sldId id="723" r:id="rId5"/>
    <p:sldId id="763" r:id="rId6"/>
    <p:sldId id="764" r:id="rId7"/>
    <p:sldId id="765" r:id="rId8"/>
    <p:sldId id="766" r:id="rId9"/>
    <p:sldId id="767" r:id="rId10"/>
    <p:sldId id="783" r:id="rId11"/>
    <p:sldId id="782" r:id="rId12"/>
    <p:sldId id="784" r:id="rId13"/>
    <p:sldId id="785" r:id="rId14"/>
    <p:sldId id="786" r:id="rId15"/>
    <p:sldId id="788" r:id="rId16"/>
    <p:sldId id="789" r:id="rId17"/>
    <p:sldId id="790" r:id="rId18"/>
    <p:sldId id="768" r:id="rId19"/>
    <p:sldId id="769" r:id="rId20"/>
    <p:sldId id="770" r:id="rId21"/>
    <p:sldId id="775" r:id="rId22"/>
    <p:sldId id="776" r:id="rId23"/>
    <p:sldId id="771" r:id="rId24"/>
    <p:sldId id="772" r:id="rId25"/>
    <p:sldId id="773" r:id="rId26"/>
    <p:sldId id="774" r:id="rId27"/>
    <p:sldId id="777" r:id="rId28"/>
    <p:sldId id="781" r:id="rId29"/>
    <p:sldId id="778" r:id="rId30"/>
    <p:sldId id="779" r:id="rId31"/>
    <p:sldId id="780" r:id="rId32"/>
    <p:sldId id="791" r:id="rId33"/>
    <p:sldId id="792" r:id="rId34"/>
    <p:sldId id="793" r:id="rId35"/>
    <p:sldId id="877" r:id="rId36"/>
    <p:sldId id="696" r:id="rId37"/>
    <p:sldId id="697" r:id="rId38"/>
  </p:sldIdLst>
  <p:sldSz cx="11522075" cy="6480175"/>
  <p:notesSz cx="6858000" cy="9144000"/>
  <p:embeddedFontLst>
    <p:embeddedFont>
      <p:font typeface="微软雅黑" panose="020B0503020204020204" pitchFamily="34" charset="-122"/>
      <p:regular r:id="rId42"/>
    </p:embeddedFont>
    <p:embeddedFont>
      <p:font typeface="方正清刻本悦宋简体" panose="02000000000000000000" pitchFamily="2" charset="-122"/>
      <p:regular r:id="rId43"/>
    </p:embeddedFont>
    <p:embeddedFont>
      <p:font typeface="经典行书简" panose="02010609010101010101" pitchFamily="49" charset="-122"/>
      <p:regular r:id="rId44"/>
    </p:embeddedFont>
    <p:embeddedFont>
      <p:font typeface=".黑体-韩语" panose="02000000000000000000" pitchFamily="2" charset="2"/>
      <p:regular r:id="rId45"/>
    </p:embeddedFont>
    <p:embeddedFont>
      <p:font typeface="Calibri" panose="020F0502020204030204" charset="0"/>
      <p:regular r:id="rId46"/>
      <p:bold r:id="rId47"/>
      <p:italic r:id="rId48"/>
      <p:boldItalic r:id="rId4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DEB"/>
    <a:srgbClr val="C95491"/>
    <a:srgbClr val="C11910"/>
    <a:srgbClr val="55740E"/>
    <a:srgbClr val="F66475"/>
    <a:srgbClr val="804A65"/>
    <a:srgbClr val="291B1E"/>
    <a:srgbClr val="F77B89"/>
    <a:srgbClr val="E6858C"/>
    <a:srgbClr val="656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85044" autoAdjust="0"/>
  </p:normalViewPr>
  <p:slideViewPr>
    <p:cSldViewPr snapToObjects="1">
      <p:cViewPr varScale="1">
        <p:scale>
          <a:sx n="93" d="100"/>
          <a:sy n="93" d="100"/>
        </p:scale>
        <p:origin x="204" y="78"/>
      </p:cViewPr>
      <p:guideLst>
        <p:guide pos="3628"/>
        <p:guide orient="horz" pos="20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2832" y="60"/>
      </p:cViewPr>
      <p:guideLst>
        <p:guide orient="horz" pos="2840"/>
        <p:guide pos="216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font" Target="fonts/font8.fntdata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B699-C6B7-4DA8-8858-B4A63886A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10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10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10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4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5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6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8.xml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9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3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3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4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35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979914" y="2339972"/>
            <a:ext cx="5562247" cy="1541539"/>
            <a:chOff x="2979914" y="2469318"/>
            <a:chExt cx="5562247" cy="1541539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979914" y="2469318"/>
              <a:ext cx="5562247" cy="0"/>
            </a:xfrm>
            <a:prstGeom prst="line">
              <a:avLst/>
            </a:prstGeom>
            <a:ln w="127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979914" y="4010857"/>
              <a:ext cx="5562247" cy="0"/>
            </a:xfrm>
            <a:prstGeom prst="line">
              <a:avLst/>
            </a:prstGeom>
            <a:ln w="127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2980055" y="2505710"/>
            <a:ext cx="4826000" cy="110744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</a:effectLst>
        </p:spPr>
        <p:txBody>
          <a:bodyPr vert="horz" wrap="square" lIns="0" tIns="0" rIns="0" bIns="0" rtlCol="0" anchor="ctr" anchorCtr="1">
            <a:spAutoFit/>
          </a:bodyPr>
          <a:lstStyle>
            <a:defPPr>
              <a:defRPr lang="zh-CN"/>
            </a:defPPr>
            <a:lvl1pPr>
              <a:defRPr sz="7200" spc="30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经典行书简" panose="02010609010101010101" pitchFamily="49" charset="-122"/>
              </a:defRPr>
            </a:lvl1pPr>
          </a:lstStyle>
          <a:p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schemeClr val="accent1">
                      <a:alpha val="40000"/>
                    </a:schemeClr>
                  </a:outerShdw>
                </a:effectLst>
              </a:rPr>
              <a:t>约时间</a:t>
            </a:r>
            <a:endParaRPr lang="zh-CN" altLang="en-US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schemeClr val="accent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03395" y="1818005"/>
            <a:ext cx="62115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2800" b="1" spc="300" dirty="0">
                <a:solidFill>
                  <a:schemeClr val="accent1">
                    <a:lumMod val="10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经典行书简" panose="02010609010101010101" pitchFamily="49" charset="-122"/>
              </a:rPr>
              <a:t>yuē shí jiān</a:t>
            </a:r>
            <a:r>
              <a:rPr lang="zh-CN" altLang="en-US" sz="2800" spc="300" dirty="0">
                <a:solidFill>
                  <a:schemeClr val="accent1">
                    <a:lumMod val="10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经典行书简" panose="02010609010101010101" pitchFamily="49" charset="-122"/>
              </a:rPr>
              <a:t> </a:t>
            </a:r>
            <a:endParaRPr lang="zh-CN" altLang="en-US" sz="2800" spc="300" dirty="0">
              <a:solidFill>
                <a:schemeClr val="accent1">
                  <a:lumMod val="10000"/>
                </a:schemeClr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经典行书简" panose="0201060901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6660" y="3741420"/>
            <a:ext cx="41732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effectLst/>
              </a:rPr>
              <a:t>Making Appointments</a:t>
            </a:r>
            <a:endParaRPr lang="en-US" altLang="zh-CN" sz="2800">
              <a:solidFill>
                <a:schemeClr val="accent1">
                  <a:lumMod val="10000"/>
                </a:schemeClr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96175" y="4870450"/>
            <a:ext cx="2405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>
                    <a:lumMod val="10000"/>
                  </a:schemeClr>
                </a:solidFill>
              </a:rPr>
              <a:t>LI XIN YU</a:t>
            </a:r>
            <a:endParaRPr lang="en-US" altLang="zh-CN" sz="24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6280" y="1635125"/>
            <a:ext cx="1028128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下个星期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xià 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ge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xīng qī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) literally means “the week below.” By the same token,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上个星期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shàng ge xīng qī 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) literally means “the week above.” The measure word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个 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can be omitted: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下个星期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=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下星期；上个星期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=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上星期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. “Last/next month” is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上个月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/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下个月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shàng ge yuè/xià ge yuè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).However, we </a:t>
            </a:r>
            <a:r>
              <a:rPr lang="en-US" altLang="zh-CN" sz="2800">
                <a:solidFill>
                  <a:srgbClr val="FF0000"/>
                </a:solidFill>
              </a:rPr>
              <a:t>don`t say “</a:t>
            </a:r>
            <a:r>
              <a:rPr lang="zh-CN" altLang="en-US" sz="2800">
                <a:solidFill>
                  <a:srgbClr val="FF0000"/>
                </a:solidFill>
              </a:rPr>
              <a:t>上月</a:t>
            </a:r>
            <a:r>
              <a:rPr lang="en-US" altLang="zh-CN" sz="2800">
                <a:solidFill>
                  <a:srgbClr val="FF0000"/>
                </a:solidFill>
              </a:rPr>
              <a:t>/</a:t>
            </a:r>
            <a:r>
              <a:rPr lang="zh-CN" altLang="en-US" sz="2800">
                <a:solidFill>
                  <a:srgbClr val="FF0000"/>
                </a:solidFill>
              </a:rPr>
              <a:t>下月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To help you remember, envision a calendar. Next week/month is below(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下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,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xià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) this week/month; last week/month is above (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上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,shàng)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this week/month.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Time Expressions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3565" y="261620"/>
            <a:ext cx="9966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Time Expressions Involving Month and Week</a:t>
            </a:r>
            <a:endParaRPr lang="en-US" altLang="zh-CN" sz="3600">
              <a:solidFill>
                <a:schemeClr val="accent1">
                  <a:lumMod val="10000"/>
                </a:schemeClr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83565" y="1184910"/>
          <a:ext cx="1056513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3232150"/>
                <a:gridCol w="2204720"/>
                <a:gridCol w="3096260"/>
              </a:tblGrid>
              <a:tr h="1191895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2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zh-CN" altLang="en-US" sz="32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上上个月</a:t>
                      </a:r>
                      <a:endParaRPr lang="zh-CN" altLang="en-US" sz="32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shàng 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shàng 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ge yuè 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the month</a:t>
                      </a: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 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before last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8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上上</a:t>
                      </a:r>
                      <a:r>
                        <a:rPr lang="en-US" altLang="zh-CN" sz="28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zh-CN" altLang="en-US" sz="28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个</a:t>
                      </a:r>
                      <a:r>
                        <a:rPr lang="en-US" altLang="zh-CN" sz="28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)</a:t>
                      </a:r>
                      <a:r>
                        <a:rPr lang="zh-CN" altLang="en-US" sz="28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星期</a:t>
                      </a:r>
                      <a:endParaRPr lang="zh-CN" altLang="en-US" sz="28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shàng 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shàng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(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ge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)</a:t>
                      </a:r>
                      <a:r>
                        <a:rPr lang="zh-CN" altLang="en-US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xīng qī </a:t>
                      </a:r>
                      <a:endParaRPr lang="zh-CN" altLang="en-US" sz="24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the week before last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889000"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3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</a:t>
                      </a:r>
                      <a:r>
                        <a:rPr lang="zh-CN" altLang="en-US" sz="3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上个月</a:t>
                      </a:r>
                      <a:endParaRPr lang="zh-CN" altLang="en-US" sz="32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shàng </a:t>
                      </a: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ge yuè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last month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上</a:t>
                      </a:r>
                      <a:r>
                        <a:rPr lang="en-US" altLang="zh-CN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(</a:t>
                      </a:r>
                      <a:r>
                        <a:rPr lang="zh-CN" altLang="en-US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个</a:t>
                      </a:r>
                      <a:r>
                        <a:rPr lang="en-US" altLang="zh-CN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)</a:t>
                      </a:r>
                      <a:r>
                        <a:rPr lang="zh-CN" altLang="en-US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星期</a:t>
                      </a:r>
                      <a:r>
                        <a:rPr lang="en-US" altLang="zh-CN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 </a:t>
                      </a:r>
                      <a:endParaRPr lang="zh-CN" altLang="en-US" sz="28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shàng (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ge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)xīng qī 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last week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829945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</a:t>
                      </a:r>
                      <a:r>
                        <a:rPr lang="zh-CN" altLang="en-US" sz="3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这个月</a:t>
                      </a:r>
                      <a:endParaRPr lang="zh-CN" altLang="en-US" sz="32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zhè </a:t>
                      </a: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ge yuè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this month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8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这</a:t>
                      </a:r>
                      <a:r>
                        <a:rPr lang="en-US" altLang="zh-CN" sz="28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zh-CN" altLang="en-US" sz="28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个</a:t>
                      </a:r>
                      <a:r>
                        <a:rPr lang="en-US" altLang="zh-CN" sz="28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)</a:t>
                      </a:r>
                      <a:r>
                        <a:rPr lang="zh-CN" altLang="en-US" sz="28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星期</a:t>
                      </a:r>
                      <a:endParaRPr lang="zh-CN" altLang="en-US" sz="28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zhè 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ge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) xīng qī 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this week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830580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</a:t>
                      </a:r>
                      <a:r>
                        <a:rPr lang="zh-CN" altLang="en-US" sz="3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下个月</a:t>
                      </a:r>
                      <a:endParaRPr lang="zh-CN" altLang="en-US" sz="32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xià </a:t>
                      </a: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ge yuè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next month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8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下</a:t>
                      </a:r>
                      <a:r>
                        <a:rPr lang="en-US" altLang="zh-CN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(</a:t>
                      </a:r>
                      <a:r>
                        <a:rPr lang="zh-CN" altLang="en-US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个</a:t>
                      </a:r>
                      <a:r>
                        <a:rPr lang="en-US" altLang="zh-CN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)</a:t>
                      </a:r>
                      <a:r>
                        <a:rPr lang="zh-CN" altLang="en-US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星期</a:t>
                      </a:r>
                      <a:endParaRPr lang="zh-CN" altLang="en-US" sz="28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xià 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(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ge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)</a:t>
                      </a:r>
                      <a:r>
                        <a:rPr lang="zh-CN" altLang="en-US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xīng qī </a:t>
                      </a:r>
                      <a:endParaRPr lang="zh-CN" altLang="en-US" sz="24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next week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829945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zh-CN" altLang="en-US" sz="3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下下个月</a:t>
                      </a:r>
                      <a:endParaRPr lang="zh-CN" altLang="en-US" sz="32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xià xià </a:t>
                      </a: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ge yuè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the month after next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8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下下</a:t>
                      </a:r>
                      <a:r>
                        <a:rPr lang="en-US" altLang="zh-CN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(</a:t>
                      </a:r>
                      <a:r>
                        <a:rPr lang="zh-CN" altLang="en-US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个</a:t>
                      </a:r>
                      <a:r>
                        <a:rPr lang="en-US" altLang="zh-CN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)</a:t>
                      </a:r>
                      <a:r>
                        <a:rPr lang="zh-CN" altLang="en-US" sz="28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星期</a:t>
                      </a:r>
                      <a:endParaRPr lang="zh-CN" altLang="en-US" sz="28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xià xià 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(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ge</a:t>
                      </a: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) xīng qī 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the week after next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894840" y="502285"/>
          <a:ext cx="8033385" cy="547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795"/>
                <a:gridCol w="2677795"/>
                <a:gridCol w="2677795"/>
              </a:tblGrid>
              <a:tr h="12871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一月</a:t>
                      </a:r>
                      <a:endParaRPr lang="zh-CN" altLang="en-US" sz="2400" b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yī yuè </a:t>
                      </a:r>
                      <a:endParaRPr lang="zh-CN" altLang="en-US" sz="2400" b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January</a:t>
                      </a:r>
                      <a:endParaRPr lang="en-US" altLang="zh-CN" sz="2400" b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二月</a:t>
                      </a:r>
                      <a:endParaRPr lang="zh-CN" altLang="en-US" sz="2400" b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èr yuè</a:t>
                      </a:r>
                      <a:endParaRPr lang="zh-CN" altLang="en-US" sz="2400" b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February</a:t>
                      </a:r>
                      <a:endParaRPr lang="en-US" altLang="zh-CN" sz="2400" b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三月</a:t>
                      </a:r>
                      <a:endParaRPr lang="zh-CN" altLang="en-US" sz="2800" b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sān yuè</a:t>
                      </a:r>
                      <a:endParaRPr lang="zh-CN" altLang="en-US" sz="2400" b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March</a:t>
                      </a:r>
                      <a:r>
                        <a:rPr lang="zh-CN" altLang="en-US" sz="2400" b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zh-CN" altLang="en-US" sz="2400" b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881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四月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sì yuè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April</a:t>
                      </a: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五月</a:t>
                      </a:r>
                      <a:endParaRPr lang="zh-CN" altLang="en-US" sz="28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wǔ yuè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May</a:t>
                      </a: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六月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liù yuè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June</a:t>
                      </a:r>
                      <a:endParaRPr lang="en-US" altLang="zh-CN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871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七月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qī yuè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July</a:t>
                      </a:r>
                      <a:endParaRPr lang="en-US" altLang="zh-CN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八月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bā yuè 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August</a:t>
                      </a:r>
                      <a:endParaRPr lang="en-US" altLang="zh-CN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九月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jiǔ yuè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September</a:t>
                      </a: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871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十月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shí yuè 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October</a:t>
                      </a:r>
                      <a:endParaRPr lang="en-US" altLang="zh-CN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十一月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shí yī yuè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November</a:t>
                      </a: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十二月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shí èr yuè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December</a:t>
                      </a:r>
                      <a:r>
                        <a:rPr lang="zh-CN" altLang="en-US" sz="240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zh-CN" altLang="en-US" sz="240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7390" y="1836420"/>
            <a:ext cx="968629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The above expressions with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月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(yuè) and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星期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(xīng qī) form two parallel serics. “one weeks” is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一个星期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(yí ge xīng qī), therefore “one week later” is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一个星期以后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(yí ge xīng qī yǐ hòu ). “One month” is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一个月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(yí ge yuè), </a:t>
            </a:r>
            <a:r>
              <a:rPr lang="en-US" altLang="zh-CN" sz="2800">
                <a:solidFill>
                  <a:srgbClr val="FF0000"/>
                </a:solidFill>
              </a:rPr>
              <a:t>not </a:t>
            </a:r>
            <a:r>
              <a:rPr lang="zh-CN" altLang="en-US" sz="2800">
                <a:solidFill>
                  <a:srgbClr val="FF0000"/>
                </a:solidFill>
              </a:rPr>
              <a:t>一月</a:t>
            </a:r>
            <a:r>
              <a:rPr lang="en-US" altLang="zh-CN" sz="2800">
                <a:solidFill>
                  <a:srgbClr val="FF0000"/>
                </a:solidFill>
              </a:rPr>
              <a:t>(yī yuè)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. “One month later” is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一个月以后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(yí ge yuè yǐ hòu)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Time Expressions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3565" y="261620"/>
            <a:ext cx="9966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Additional Time Expressions Involving Year and Day</a:t>
            </a:r>
            <a:endParaRPr lang="en-US" altLang="zh-CN" sz="3600">
              <a:solidFill>
                <a:schemeClr val="accent1">
                  <a:lumMod val="10000"/>
                </a:schemeClr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765175" y="1692275"/>
          <a:ext cx="10001250" cy="3617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415"/>
                <a:gridCol w="3322320"/>
                <a:gridCol w="1878965"/>
                <a:gridCol w="2876550"/>
              </a:tblGrid>
              <a:tr h="828040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600" b="0"/>
                        <a:t>  </a:t>
                      </a:r>
                      <a:r>
                        <a:rPr lang="zh-CN" altLang="en-US" sz="36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大前天</a:t>
                      </a:r>
                      <a:endParaRPr lang="zh-CN" altLang="en-US" sz="36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dà qián tiān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three days ago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6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</a:t>
                      </a:r>
                      <a:r>
                        <a:rPr lang="zh-CN" altLang="en-US" sz="36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大前年</a:t>
                      </a:r>
                      <a:endParaRPr lang="zh-CN" altLang="en-US" sz="36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dà qián nián </a:t>
                      </a:r>
                      <a:endParaRPr lang="zh-CN" altLang="en-US" sz="24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three years ago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1097280"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前天</a:t>
                      </a:r>
                      <a:endParaRPr lang="zh-CN" altLang="en-US" sz="36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qián tiān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the day before yesterday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36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    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前年</a:t>
                      </a:r>
                      <a:endParaRPr lang="zh-CN" altLang="en-US" sz="18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qián nián</a:t>
                      </a:r>
                      <a:endParaRPr lang="zh-CN" altLang="en-US" sz="24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the year before last</a:t>
                      </a:r>
                      <a:endParaRPr lang="en-US" altLang="zh-CN" sz="18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828040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昨天</a:t>
                      </a:r>
                      <a:endParaRPr lang="zh-CN" altLang="en-US" sz="36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zuó tiān </a:t>
                      </a:r>
                      <a:endParaRPr lang="zh-CN" alt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yesterday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去年</a:t>
                      </a:r>
                      <a:endParaRPr lang="zh-CN" altLang="en-US" sz="36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qù nián </a:t>
                      </a:r>
                      <a:endParaRPr lang="zh-CN" alt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last year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828040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今天</a:t>
                      </a:r>
                      <a:endParaRPr lang="zh-CN" altLang="en-US" sz="36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jīn tiān </a:t>
                      </a:r>
                      <a:endParaRPr lang="zh-CN" alt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today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今年</a:t>
                      </a:r>
                      <a:endParaRPr lang="zh-CN" altLang="en-US" sz="36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jīn nián </a:t>
                      </a:r>
                      <a:endParaRPr lang="zh-CN" alt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this year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3565" y="261620"/>
            <a:ext cx="9966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Additional Time Expressions Involving Year and Day</a:t>
            </a:r>
            <a:endParaRPr lang="en-US" altLang="zh-CN" sz="3600">
              <a:solidFill>
                <a:schemeClr val="accent1">
                  <a:lumMod val="10000"/>
                </a:schemeClr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765175" y="1395095"/>
          <a:ext cx="1000125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415"/>
                <a:gridCol w="3322320"/>
                <a:gridCol w="1878965"/>
                <a:gridCol w="2876550"/>
              </a:tblGrid>
              <a:tr h="828040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600" b="0"/>
                        <a:t>    </a:t>
                      </a:r>
                      <a:r>
                        <a:rPr lang="zh-CN" altLang="en-US" sz="36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明天</a:t>
                      </a:r>
                      <a:endParaRPr lang="zh-CN" altLang="en-US" sz="36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míng tiān 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tomorrow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6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</a:t>
                      </a:r>
                      <a:r>
                        <a:rPr lang="zh-CN" altLang="en-US" sz="36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明</a:t>
                      </a:r>
                      <a:r>
                        <a:rPr lang="zh-CN" altLang="en-US" sz="36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年</a:t>
                      </a:r>
                      <a:endParaRPr lang="zh-CN" altLang="en-US" sz="36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míng nián </a:t>
                      </a:r>
                      <a:endParaRPr lang="zh-CN" altLang="en-US" sz="2400" b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next year</a:t>
                      </a:r>
                      <a:endParaRPr lang="en-US" altLang="zh-CN" sz="2400" b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1097280"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后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天</a:t>
                      </a:r>
                      <a:endParaRPr lang="zh-CN" altLang="en-US" sz="36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hòu tiān 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the day after </a:t>
                      </a: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tomorrow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36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    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后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年</a:t>
                      </a:r>
                      <a:endParaRPr lang="zh-CN" altLang="en-US" sz="18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hòu nián</a:t>
                      </a:r>
                      <a:endParaRPr lang="zh-CN" altLang="en-US" sz="24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the year after next</a:t>
                      </a:r>
                      <a:endParaRPr lang="en-US" altLang="zh-CN" sz="180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828040"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大后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天</a:t>
                      </a:r>
                      <a:endParaRPr lang="zh-CN" altLang="en-US" sz="36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dà hòu tiān </a:t>
                      </a:r>
                      <a:endParaRPr lang="zh-CN" alt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three days from today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大后</a:t>
                      </a:r>
                      <a:r>
                        <a:rPr lang="zh-CN" altLang="en-US" sz="36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年</a:t>
                      </a:r>
                      <a:endParaRPr lang="zh-CN" altLang="en-US" sz="36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dà hòu nián </a:t>
                      </a:r>
                      <a:endParaRPr lang="zh-CN" alt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three years from now</a:t>
                      </a:r>
                      <a:endParaRPr lang="en-US" altLang="zh-CN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77570" y="4564380"/>
            <a:ext cx="93795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2">
                    <a:lumMod val="10000"/>
                  </a:schemeClr>
                </a:solidFill>
              </a:rPr>
              <a:t>The above expressions with </a:t>
            </a:r>
            <a:r>
              <a:rPr lang="zh-CN" altLang="en-US" sz="2800">
                <a:solidFill>
                  <a:schemeClr val="tx2">
                    <a:lumMod val="10000"/>
                  </a:schemeClr>
                </a:solidFill>
              </a:rPr>
              <a:t>天</a:t>
            </a:r>
            <a:r>
              <a:rPr lang="en-US" altLang="zh-CN" sz="280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sym typeface="+mn-ea"/>
              </a:rPr>
              <a:t>tiān</a:t>
            </a:r>
            <a:r>
              <a:rPr lang="en-US" altLang="zh-CN" sz="2800">
                <a:solidFill>
                  <a:schemeClr val="tx2">
                    <a:lumMod val="10000"/>
                  </a:schemeClr>
                </a:solidFill>
              </a:rPr>
              <a:t>) and </a:t>
            </a:r>
            <a:r>
              <a:rPr lang="zh-CN" altLang="en-US" sz="2800">
                <a:solidFill>
                  <a:schemeClr val="tx2">
                    <a:lumMod val="10000"/>
                  </a:schemeClr>
                </a:solidFill>
              </a:rPr>
              <a:t>年</a:t>
            </a:r>
            <a:r>
              <a:rPr lang="en-US" altLang="zh-CN" sz="280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+mn-ea"/>
              </a:rPr>
              <a:t>nián</a:t>
            </a:r>
            <a:r>
              <a:rPr lang="en-US" altLang="zh-CN" sz="2800">
                <a:solidFill>
                  <a:schemeClr val="tx2">
                    <a:lumMod val="10000"/>
                  </a:schemeClr>
                </a:solidFill>
              </a:rPr>
              <a:t>) form two parallel series except for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r>
              <a:rPr lang="zh-CN" altLang="en-US" sz="2800">
                <a:solidFill>
                  <a:srgbClr val="FF0000"/>
                </a:solidFill>
              </a:rPr>
              <a:t>昨天</a:t>
            </a:r>
            <a:r>
              <a:rPr lang="en-US" altLang="zh-CN" sz="2800">
                <a:solidFill>
                  <a:srgbClr val="FF0000"/>
                </a:solidFill>
              </a:rPr>
              <a:t>(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zuó tiān</a:t>
            </a:r>
            <a:r>
              <a:rPr lang="en-US" altLang="zh-CN" sz="2800">
                <a:solidFill>
                  <a:srgbClr val="FF0000"/>
                </a:solidFill>
              </a:rPr>
              <a:t>) and </a:t>
            </a:r>
            <a:r>
              <a:rPr lang="zh-CN" altLang="en-US" sz="2800">
                <a:solidFill>
                  <a:srgbClr val="FF0000"/>
                </a:solidFill>
              </a:rPr>
              <a:t>去年</a:t>
            </a:r>
            <a:r>
              <a:rPr lang="en-US" altLang="zh-CN" sz="2800">
                <a:solidFill>
                  <a:srgbClr val="FF0000"/>
                </a:solidFill>
              </a:rPr>
              <a:t>(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qù nián</a:t>
            </a:r>
            <a:r>
              <a:rPr lang="en-US" altLang="zh-CN" sz="2800">
                <a:solidFill>
                  <a:srgbClr val="FF0000"/>
                </a:solidFill>
              </a:rPr>
              <a:t>)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啊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6656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  a 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1900" y="3866515"/>
            <a:ext cx="964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(a sentence-final particle of exclamation, interrogation, etc)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但 是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34460" y="1906270"/>
            <a:ext cx="4114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   dàn         shì   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20135" y="3831590"/>
            <a:ext cx="4775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            but</a:t>
            </a:r>
            <a:endParaRPr lang="en-US" altLang="zh-CN" sz="44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得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6656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děi  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3375" y="3866515"/>
            <a:ext cx="2911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must; to have to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395" y="1127760"/>
            <a:ext cx="10281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sym typeface="+mn-ea"/>
              </a:rPr>
              <a:t>The Modal Verb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+mn-ea"/>
              </a:rPr>
              <a:t>得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sym typeface="+mn-ea"/>
              </a:rPr>
              <a:t>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děi) means “need to “ or “must”.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The Modal Verb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得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altLang="zh-CN" sz="3200">
                <a:solidFill>
                  <a:schemeClr val="accent1">
                    <a:lumMod val="10000"/>
                  </a:schemeClr>
                </a:solidFill>
                <a:sym typeface="+mn-ea"/>
              </a:rPr>
              <a:t>děi</a:t>
            </a:r>
            <a:r>
              <a:rPr lang="en-US" altLang="zh-CN" sz="3200">
                <a:solidFill>
                  <a:schemeClr val="accent1">
                    <a:lumMod val="10000"/>
                  </a:schemeClr>
                </a:solidFill>
                <a:sym typeface="+mn-ea"/>
              </a:rPr>
              <a:t>,must)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2290" y="1713230"/>
            <a:ext cx="108858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1.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我现在得去开会，没空儿跟你聊天儿。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wǒ xiàn zài dé qù kāi huì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méi kōng ér gēn nǐ liáo tiānr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I need to go to a meeting right now, and have no time  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   to chat with you.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我有事儿，得去学校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。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sym typeface="+mn-ea"/>
              </a:rPr>
              <a:t>   wǒ yǒu shìr，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děi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sym typeface="+mn-ea"/>
              </a:rPr>
              <a:t> qù xué xiào 。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I`ve some business[to attend to]. I must go to school.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中 文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34460" y="1906270"/>
            <a:ext cx="4114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 zhōng      wén 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19780" y="3831590"/>
            <a:ext cx="5075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     Chinese language</a:t>
            </a:r>
            <a:endParaRPr lang="en-US" altLang="zh-CN" sz="44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395" y="1127760"/>
            <a:ext cx="102812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sym typeface="+mn-ea"/>
              </a:rPr>
              <a:t>The negative form of </a:t>
            </a:r>
            <a:r>
              <a:rPr lang="zh-CN" altLang="en-US" sz="2800">
                <a:solidFill>
                  <a:schemeClr val="bg2">
                    <a:lumMod val="10000"/>
                  </a:schemeClr>
                </a:solidFill>
                <a:sym typeface="+mn-ea"/>
              </a:rPr>
              <a:t>得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sym typeface="+mn-ea"/>
              </a:rPr>
              <a:t>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děi,must) is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不用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(bú yòng,need not) or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不必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(bú bì, need not)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. not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不得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bú děi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). Therefore, the correct way to say “ You don`t have to go to the library” in Chinese is A, not B:</a:t>
            </a:r>
            <a:endParaRPr lang="en-US" altLang="zh-CN" sz="2800">
              <a:solidFill>
                <a:schemeClr val="accent1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The Modal Verb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得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altLang="zh-CN" sz="3200">
                <a:solidFill>
                  <a:schemeClr val="accent1">
                    <a:lumMod val="10000"/>
                  </a:schemeClr>
                </a:solidFill>
                <a:sym typeface="+mn-ea"/>
              </a:rPr>
              <a:t>děi</a:t>
            </a:r>
            <a:r>
              <a:rPr lang="en-US" altLang="zh-CN" sz="3200">
                <a:solidFill>
                  <a:schemeClr val="accent1">
                    <a:lumMod val="10000"/>
                  </a:schemeClr>
                </a:solidFill>
                <a:sym typeface="+mn-ea"/>
              </a:rPr>
              <a:t>,must)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8135" y="2858770"/>
            <a:ext cx="108858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A: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你不用去图书馆。   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or        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你不必去图书馆。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   nǐ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bú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yòng qù tú shū guǎn      nǐ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bú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 bì qù tú shū guǎn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B:</a:t>
            </a:r>
            <a:r>
              <a:rPr lang="zh-CN" altLang="en-US" sz="3600">
                <a:solidFill>
                  <a:schemeClr val="bg2">
                    <a:lumMod val="10000"/>
                  </a:schemeClr>
                </a:solidFill>
              </a:rPr>
              <a:t>你不得去图书馆。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   nǐ bù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  <a:sym typeface="+mn-ea"/>
              </a:rPr>
              <a:t>děi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tú shū guǎn 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跟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6656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gēn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3375" y="3866515"/>
            <a:ext cx="2911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  with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见 面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34460" y="1906270"/>
            <a:ext cx="4114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    jiàn      miàn   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20135" y="3831590"/>
            <a:ext cx="5492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to meet up;to meet with</a:t>
            </a:r>
            <a:endParaRPr lang="en-US" altLang="zh-CN" sz="44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面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6656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sym typeface="+mn-ea"/>
              </a:rPr>
              <a:t>miàn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3375" y="3866515"/>
            <a:ext cx="2911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  face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回 来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34460" y="1906270"/>
            <a:ext cx="4114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    huí          lái    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20135" y="3831590"/>
            <a:ext cx="4775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    to come back</a:t>
            </a:r>
            <a:endParaRPr lang="en-US" altLang="zh-CN" sz="44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395" y="1127760"/>
            <a:ext cx="1028128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来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/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去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(lái/qù, to come/go) can serve as a directional complement after such verbs as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进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(jìn, to enter) and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回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(huí, to return).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来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lái, to come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) signifies movement toward the speaker, while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去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qù, to go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) signifies movement away from the speaker.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Directional Complements (I)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735" y="3679825"/>
            <a:ext cx="2040890" cy="2040890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2040255" y="3082925"/>
            <a:ext cx="1800225" cy="899795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rgbClr val="7559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endParaRPr lang="zh-CN" altLang="en-US" sz="3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8730" y="3579495"/>
            <a:ext cx="2241550" cy="224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59328 0.000000 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395" y="1127760"/>
            <a:ext cx="1028128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来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/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去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(lái/qù, to come/go) can serve as a directional complement after such verbs as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进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(jìn, to enter) and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回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(huí, to return).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来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lái, to come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) signifies movement toward the speaker, while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去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qù, to go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) signifies movement away from the speaker.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Directional Complements (I)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735" y="3679825"/>
            <a:ext cx="2040890" cy="2040890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2040255" y="3082925"/>
            <a:ext cx="1800225" cy="899795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rgbClr val="7559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</a:t>
            </a:r>
            <a:endParaRPr lang="zh-CN" altLang="en-US" sz="3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8730" y="3579495"/>
            <a:ext cx="2241550" cy="224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9328 0.000000 L 0.000000 0.000000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395" y="1127760"/>
            <a:ext cx="1048194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1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[A is at home, speaking on the phone to B, who is away from home]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A: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你什么时候回来？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 nǐ shén me shí h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o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u huí l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a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i 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 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When are you coming back?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B: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我六点回去。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 wǒ liù diǎn huí q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u.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 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I`m going back at six.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Directional Complements (I)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395" y="1127760"/>
            <a:ext cx="104819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[A is outside, and B is inside. A knocks on the door, and B tells A to come in.]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B: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进来。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jìn l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a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i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.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Come in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Directional Complements (I)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5095" y="2858770"/>
            <a:ext cx="3664585" cy="2512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395" y="1127760"/>
            <a:ext cx="1048194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[Both A and B are outside. A tells B to go inside.]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A: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进去。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jìn 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qu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.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Go in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Directional Complements (I)</a:t>
            </a:r>
            <a:endParaRPr lang="en-US" altLang="zh-CN" sz="32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835" y="2187575"/>
            <a:ext cx="5303520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文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6656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wén  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44495" y="3848735"/>
            <a:ext cx="5814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language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；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script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；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written language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0095" y="1180465"/>
            <a:ext cx="968629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Compare the two particles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吧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(ba) and 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吗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(ma):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1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你是李友吧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?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(nǐ shì lǐ yǒu ba?)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You are Li You, aren`t you?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(I think you`re Li You. Am I right?)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你是李友吗？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(nǐ shì lǐ yǒu ma?) 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Are you Li You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(I am not quite sure.)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905" y="401320"/>
            <a:ext cx="6574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吧</a:t>
            </a:r>
            <a:r>
              <a:rPr lang="en-US" altLang="zh-CN" sz="3200">
                <a:solidFill>
                  <a:schemeClr val="bg2">
                    <a:lumMod val="10000"/>
                  </a:schemeClr>
                </a:solidFill>
              </a:rPr>
              <a:t>vs</a:t>
            </a:r>
            <a:r>
              <a:rPr lang="zh-CN" altLang="en-US" sz="3200">
                <a:solidFill>
                  <a:schemeClr val="bg2">
                    <a:lumMod val="10000"/>
                  </a:schemeClr>
                </a:solidFill>
              </a:rPr>
              <a:t>吗？</a:t>
            </a:r>
            <a:endParaRPr lang="zh-CN" altLang="en-US" sz="320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7980" y="1416685"/>
            <a:ext cx="5715635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  <a:p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酸辣鸡蛋汤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suān là jī dàn tāng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  <a:p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  <a:p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                  玉米粳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yù mǐ jīng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220" y="305435"/>
            <a:ext cx="3326130" cy="22199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560" y="467995"/>
            <a:ext cx="3175000" cy="2133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99505" y="2797810"/>
            <a:ext cx="46024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          柿茄木须汤</a:t>
            </a:r>
            <a:endParaRPr lang="en-US" altLang="zh-CN" sz="28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     shì qié mù xū tāng 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endParaRPr lang="zh-CN" altLang="en-US" sz="28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3763645"/>
            <a:ext cx="2816860" cy="2326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87160" y="2343785"/>
            <a:ext cx="4203065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         凤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片纯菜汤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 fēng piàn chún cài tāng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  <a:sym typeface="+mn-ea"/>
              </a:rPr>
              <a:t> 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7190" y="334010"/>
            <a:ext cx="3175000" cy="2349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15" y="1717675"/>
            <a:ext cx="3175000" cy="1924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31900" y="4161155"/>
            <a:ext cx="40659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        清汤三鲜</a:t>
            </a:r>
            <a:endParaRPr lang="en-US" altLang="zh-CN" sz="2800">
              <a:solidFill>
                <a:schemeClr val="accent1">
                  <a:lumMod val="10000"/>
                </a:schemeClr>
              </a:solidFill>
              <a:sym typeface="+mn-ea"/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  <a:sym typeface="+mn-ea"/>
              </a:rPr>
              <a:t>   qīng tāng sān xiān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0270" y="1178560"/>
            <a:ext cx="962914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李友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: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喂，请问，王朋在吗？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王朋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: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我就是。你是李友吧？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李友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: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王朋，我下个星期要考中文，你帮我准备一下，跟我    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练习说中文，好吗？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王朋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: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好啊，但是你得请我喝咖啡。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李友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: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喝咖啡，没问题。那我什么时候跟你见面？你今天晚上有空儿吗？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王朋：今天晚上白英爱请我吃饭。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李友：是吗？白英爱请你吃饭？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王朋：对。我回来以后给你打电话。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李友：好，我等你的电话。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Text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3860" y="2411730"/>
            <a:ext cx="104508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1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Why did Li You call Wang Peng?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2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What will Wang Peng do tonight?</a:t>
            </a:r>
            <a:endParaRPr lang="zh-CN" altLang="en-US" sz="280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3</a:t>
            </a:r>
            <a:r>
              <a:rPr lang="zh-CN" altLang="en-US" sz="2800">
                <a:solidFill>
                  <a:schemeClr val="accent1">
                    <a:lumMod val="10000"/>
                  </a:schemeClr>
                </a:solidFill>
              </a:rPr>
              <a:t>、</a:t>
            </a:r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What will Li You do tonight?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Questions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06500" y="1259840"/>
            <a:ext cx="9144635" cy="3953510"/>
            <a:chOff x="1400799" y="1259834"/>
            <a:chExt cx="9040001" cy="2771258"/>
          </a:xfrm>
        </p:grpSpPr>
        <p:sp>
          <p:nvSpPr>
            <p:cNvPr id="24" name="矩形 23"/>
            <p:cNvSpPr/>
            <p:nvPr/>
          </p:nvSpPr>
          <p:spPr>
            <a:xfrm>
              <a:off x="1400799" y="1259834"/>
              <a:ext cx="6340574" cy="2722708"/>
            </a:xfrm>
            <a:prstGeom prst="rect">
              <a:avLst/>
            </a:prstGeom>
            <a:blipFill dpi="0" rotWithShape="1">
              <a:blip r:embed="rId1"/>
              <a:srcRect/>
              <a:stretch>
                <a:fillRect t="-47000"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5592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flipH="1">
              <a:off x="7741289" y="1259834"/>
              <a:ext cx="2699511" cy="2771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5592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161749" y="2354121"/>
              <a:ext cx="2066957" cy="5817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sz="1500" b="1" spc="-15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禹卫书法行书简体" panose="02010600030101010101" charset="-122"/>
                  <a:ea typeface="禹卫书法行书简体" panose="02010600030101010101" charset="-122"/>
                </a:defRPr>
              </a:lvl1pPr>
            </a:lstStyle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Language Practice</a:t>
              </a:r>
              <a:endParaRPr lang="en-US" altLang="zh-CN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AutoShape 59"/>
            <p:cNvSpPr>
              <a:spLocks noChangeAspect="1"/>
            </p:cNvSpPr>
            <p:nvPr/>
          </p:nvSpPr>
          <p:spPr bwMode="auto">
            <a:xfrm>
              <a:off x="8875044" y="1413565"/>
              <a:ext cx="432000" cy="43200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44269" tIns="144269" rIns="144269" bIns="144269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29105">
                <a:defRPr/>
              </a:pPr>
              <a:endParaRPr lang="en-US" sz="1136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帮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6656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bāng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0430" y="3848735"/>
            <a:ext cx="1826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to help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准 备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34460" y="1906270"/>
            <a:ext cx="4114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  zhǔn        bèi  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20135" y="3831590"/>
            <a:ext cx="4775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     to prepare</a:t>
            </a:r>
            <a:endParaRPr lang="en-US" altLang="zh-CN" sz="44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练 习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34460" y="1906270"/>
            <a:ext cx="4114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2">
                    <a:lumMod val="10000"/>
                  </a:schemeClr>
                </a:solidFill>
              </a:rPr>
              <a:t>     liàn         xí   </a:t>
            </a:r>
            <a:endParaRPr lang="en-US" altLang="zh-CN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20135" y="3831590"/>
            <a:ext cx="4775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     to practice</a:t>
            </a:r>
            <a:endParaRPr lang="en-US" altLang="zh-CN" sz="44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说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6656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shuō 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4010" y="3866515"/>
            <a:ext cx="3050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to say; to speak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8250" y="2411730"/>
            <a:ext cx="37820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下 个</a:t>
            </a:r>
            <a:endParaRPr lang="en-US" altLang="zh-CN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05250" y="1905635"/>
            <a:ext cx="3528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xià          ge 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4010" y="3866515"/>
            <a:ext cx="3050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     next one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81037" y="180087"/>
            <a:ext cx="11160000" cy="6120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rgbClr val="7559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032" y="241178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.黑体-韩语" panose="02000000000000000000" pitchFamily="2" charset="2"/>
                <a:ea typeface=".黑体-韩语" panose="02000000000000000000" pitchFamily="2" charset="2"/>
                <a:cs typeface=".黑体-韩语" panose="02000000000000000000" pitchFamily="2" charset="2"/>
              </a:rPr>
              <a:t>1</a:t>
            </a:r>
            <a:endParaRPr lang="zh-CN" altLang="en-US" sz="4400" dirty="0" smtClean="0">
              <a:solidFill>
                <a:schemeClr val="bg1"/>
              </a:solidFill>
              <a:latin typeface=".黑体-韩语" panose="02000000000000000000" pitchFamily="2" charset="2"/>
              <a:ea typeface=".黑体-韩语" panose="02000000000000000000" pitchFamily="2" charset="2"/>
              <a:cs typeface=".黑体-韩语" panose="02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165" y="471805"/>
            <a:ext cx="268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accent1">
                    <a:lumMod val="10000"/>
                  </a:schemeClr>
                </a:solidFill>
              </a:rPr>
              <a:t>Vocabulary</a:t>
            </a:r>
            <a:endParaRPr lang="en-US" altLang="zh-CN" sz="40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4010" y="2411730"/>
            <a:ext cx="3038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zh-CN" altLang="en-US" sz="9600">
                <a:solidFill>
                  <a:schemeClr val="accent1">
                    <a:lumMod val="10000"/>
                  </a:schemeClr>
                </a:solidFill>
              </a:rPr>
              <a:t>下</a:t>
            </a:r>
            <a:endParaRPr lang="zh-CN" altLang="en-US" sz="9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66565" y="1923415"/>
            <a:ext cx="2269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en-US" altLang="zh-CN" sz="3600">
                <a:solidFill>
                  <a:schemeClr val="accent1">
                    <a:lumMod val="10000"/>
                  </a:schemeClr>
                </a:solidFill>
              </a:rPr>
              <a:t>   xià   </a:t>
            </a:r>
            <a:r>
              <a:rPr lang="zh-CN" altLang="en-US" sz="360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CN" altLang="en-US" sz="360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44010" y="3866515"/>
            <a:ext cx="3050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10000"/>
                  </a:schemeClr>
                </a:solidFill>
              </a:rPr>
              <a:t>     below;next</a:t>
            </a:r>
            <a:endParaRPr lang="en-US" altLang="zh-CN" sz="280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b9412eca-8eed-44cb-9b89-8453d89a1bf8}"/>
</p:tagLst>
</file>

<file path=ppt/tags/tag2.xml><?xml version="1.0" encoding="utf-8"?>
<p:tagLst xmlns:p="http://schemas.openxmlformats.org/presentationml/2006/main">
  <p:tag name="KSO_WM_UNIT_TABLE_BEAUTIFY" val="smartTable{b443db37-5969-4e7a-868a-76ca97e0d584}"/>
</p:tagLst>
</file>

<file path=ppt/tags/tag3.xml><?xml version="1.0" encoding="utf-8"?>
<p:tagLst xmlns:p="http://schemas.openxmlformats.org/presentationml/2006/main">
  <p:tag name="KSO_WM_UNIT_TABLE_BEAUTIFY" val="smartTable{b9412eca-8eed-44cb-9b89-8453d89a1bf8}"/>
</p:tagLst>
</file>

<file path=ppt/tags/tag4.xml><?xml version="1.0" encoding="utf-8"?>
<p:tagLst xmlns:p="http://schemas.openxmlformats.org/presentationml/2006/main">
  <p:tag name="KSO_WM_UNIT_TABLE_BEAUTIFY" val="smartTable{b9412eca-8eed-44cb-9b89-8453d89a1bf8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87">
      <a:dk1>
        <a:srgbClr val="FA9CAE"/>
      </a:dk1>
      <a:lt1>
        <a:srgbClr val="FFFFFF"/>
      </a:lt1>
      <a:dk2>
        <a:srgbClr val="FADBEA"/>
      </a:dk2>
      <a:lt2>
        <a:srgbClr val="F0F0F0"/>
      </a:lt2>
      <a:accent1>
        <a:srgbClr val="B0DDE7"/>
      </a:accent1>
      <a:accent2>
        <a:srgbClr val="92C7D3"/>
      </a:accent2>
      <a:accent3>
        <a:srgbClr val="FA9CAE"/>
      </a:accent3>
      <a:accent4>
        <a:srgbClr val="E3C1CA"/>
      </a:accent4>
      <a:accent5>
        <a:srgbClr val="D0EBF7"/>
      </a:accent5>
      <a:accent6>
        <a:srgbClr val="5D646D"/>
      </a:accent6>
      <a:hlink>
        <a:srgbClr val="4472C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>
            <a:solidFill>
              <a:srgbClr val="75592A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7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8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29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0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1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2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3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4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35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87">
    <a:dk1>
      <a:srgbClr val="FA9CAE"/>
    </a:dk1>
    <a:lt1>
      <a:srgbClr val="FFFFFF"/>
    </a:lt1>
    <a:dk2>
      <a:srgbClr val="FADBEA"/>
    </a:dk2>
    <a:lt2>
      <a:srgbClr val="F0F0F0"/>
    </a:lt2>
    <a:accent1>
      <a:srgbClr val="B0DDE7"/>
    </a:accent1>
    <a:accent2>
      <a:srgbClr val="92C7D3"/>
    </a:accent2>
    <a:accent3>
      <a:srgbClr val="FA9CAE"/>
    </a:accent3>
    <a:accent4>
      <a:srgbClr val="E3C1CA"/>
    </a:accent4>
    <a:accent5>
      <a:srgbClr val="D0EBF7"/>
    </a:accent5>
    <a:accent6>
      <a:srgbClr val="5D646D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5218</Words>
  <Application>WPS 演示</Application>
  <PresentationFormat>自定义</PresentationFormat>
  <Paragraphs>506</Paragraphs>
  <Slides>35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方正清刻本悦宋简体</vt:lpstr>
      <vt:lpstr>经典行书简</vt:lpstr>
      <vt:lpstr>.黑体-韩语</vt:lpstr>
      <vt:lpstr>Calibri</vt:lpstr>
      <vt:lpstr>Arial Unicode MS</vt:lpstr>
      <vt:lpstr>禹卫书法行书简体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花开盛雪</cp:lastModifiedBy>
  <cp:revision>2768</cp:revision>
  <dcterms:created xsi:type="dcterms:W3CDTF">2017-02-16T02:06:00Z</dcterms:created>
  <dcterms:modified xsi:type="dcterms:W3CDTF">2019-11-05T09:47:08Z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