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326" r:id="rId4"/>
    <p:sldId id="327" r:id="rId5"/>
    <p:sldId id="332" r:id="rId6"/>
    <p:sldId id="421" r:id="rId7"/>
    <p:sldId id="333" r:id="rId8"/>
    <p:sldId id="334" r:id="rId9"/>
    <p:sldId id="335" r:id="rId10"/>
    <p:sldId id="349" r:id="rId11"/>
    <p:sldId id="424" r:id="rId12"/>
    <p:sldId id="425" r:id="rId13"/>
    <p:sldId id="423" r:id="rId14"/>
    <p:sldId id="422" r:id="rId15"/>
    <p:sldId id="426" r:id="rId16"/>
    <p:sldId id="427" r:id="rId17"/>
    <p:sldId id="430" r:id="rId18"/>
    <p:sldId id="429" r:id="rId19"/>
    <p:sldId id="428" r:id="rId20"/>
    <p:sldId id="331" r:id="rId21"/>
    <p:sldId id="340" r:id="rId22"/>
    <p:sldId id="448" r:id="rId23"/>
    <p:sldId id="442" r:id="rId24"/>
    <p:sldId id="435" r:id="rId25"/>
    <p:sldId id="432" r:id="rId26"/>
    <p:sldId id="431" r:id="rId27"/>
    <p:sldId id="433" r:id="rId28"/>
    <p:sldId id="436" r:id="rId29"/>
    <p:sldId id="437" r:id="rId30"/>
    <p:sldId id="438" r:id="rId31"/>
    <p:sldId id="439" r:id="rId32"/>
    <p:sldId id="440" r:id="rId33"/>
    <p:sldId id="441" r:id="rId34"/>
    <p:sldId id="443" r:id="rId35"/>
    <p:sldId id="444" r:id="rId36"/>
    <p:sldId id="445" r:id="rId37"/>
    <p:sldId id="446" r:id="rId38"/>
    <p:sldId id="447" r:id="rId39"/>
    <p:sldId id="449" r:id="rId40"/>
    <p:sldId id="450" r:id="rId41"/>
    <p:sldId id="451" r:id="rId42"/>
    <p:sldId id="336" r:id="rId43"/>
    <p:sldId id="337" r:id="rId44"/>
    <p:sldId id="338" r:id="rId45"/>
    <p:sldId id="459" r:id="rId46"/>
    <p:sldId id="460" r:id="rId47"/>
    <p:sldId id="452" r:id="rId48"/>
    <p:sldId id="453" r:id="rId49"/>
    <p:sldId id="341" r:id="rId50"/>
    <p:sldId id="342" r:id="rId51"/>
    <p:sldId id="454" r:id="rId52"/>
    <p:sldId id="350" r:id="rId53"/>
    <p:sldId id="455" r:id="rId54"/>
    <p:sldId id="352" r:id="rId55"/>
    <p:sldId id="344" r:id="rId56"/>
    <p:sldId id="345" r:id="rId57"/>
    <p:sldId id="353" r:id="rId58"/>
    <p:sldId id="351" r:id="rId59"/>
    <p:sldId id="456" r:id="rId60"/>
    <p:sldId id="346" r:id="rId61"/>
    <p:sldId id="354" r:id="rId62"/>
    <p:sldId id="266" r:id="rId63"/>
    <p:sldId id="291" r:id="rId64"/>
    <p:sldId id="292" r:id="rId65"/>
    <p:sldId id="293" r:id="rId66"/>
    <p:sldId id="294" r:id="rId67"/>
    <p:sldId id="295" r:id="rId68"/>
    <p:sldId id="419" r:id="rId69"/>
    <p:sldId id="364" r:id="rId70"/>
    <p:sldId id="370" r:id="rId71"/>
    <p:sldId id="461" r:id="rId72"/>
    <p:sldId id="462" r:id="rId73"/>
    <p:sldId id="463" r:id="rId74"/>
    <p:sldId id="371" r:id="rId75"/>
    <p:sldId id="464" r:id="rId76"/>
    <p:sldId id="465" r:id="rId77"/>
    <p:sldId id="466" r:id="rId78"/>
    <p:sldId id="468" r:id="rId79"/>
    <p:sldId id="372" r:id="rId80"/>
    <p:sldId id="469" r:id="rId81"/>
    <p:sldId id="365" r:id="rId82"/>
    <p:sldId id="374" r:id="rId83"/>
    <p:sldId id="367" r:id="rId84"/>
    <p:sldId id="467" r:id="rId85"/>
    <p:sldId id="368" r:id="rId86"/>
    <p:sldId id="470" r:id="rId87"/>
    <p:sldId id="376" r:id="rId88"/>
    <p:sldId id="369" r:id="rId89"/>
    <p:sldId id="377" r:id="rId90"/>
    <p:sldId id="378" r:id="rId91"/>
    <p:sldId id="383" r:id="rId92"/>
    <p:sldId id="471" r:id="rId93"/>
    <p:sldId id="382" r:id="rId94"/>
    <p:sldId id="379" r:id="rId95"/>
    <p:sldId id="472" r:id="rId96"/>
    <p:sldId id="380" r:id="rId97"/>
    <p:sldId id="381" r:id="rId98"/>
    <p:sldId id="420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2" Type="http://schemas.openxmlformats.org/officeDocument/2006/relationships/tableStyles" Target="tableStyles.xml"/><Relationship Id="rId101" Type="http://schemas.openxmlformats.org/officeDocument/2006/relationships/viewProps" Target="viewProps.xml"/><Relationship Id="rId100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时尚演示出品_1">
  <p:cSld name="稻壳儿_时尚演示出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64365" y="1557130"/>
            <a:ext cx="4817166" cy="2471530"/>
          </a:xfrm>
          <a:custGeom>
            <a:avLst/>
            <a:gdLst>
              <a:gd name="connsiteX0" fmla="*/ 0 w 4817166"/>
              <a:gd name="connsiteY0" fmla="*/ 0 h 2471530"/>
              <a:gd name="connsiteX1" fmla="*/ 4817166 w 4817166"/>
              <a:gd name="connsiteY1" fmla="*/ 0 h 2471530"/>
              <a:gd name="connsiteX2" fmla="*/ 4817166 w 4817166"/>
              <a:gd name="connsiteY2" fmla="*/ 2471530 h 2471530"/>
              <a:gd name="connsiteX3" fmla="*/ 0 w 4817166"/>
              <a:gd name="connsiteY3" fmla="*/ 2471530 h 247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7166" h="2471530">
                <a:moveTo>
                  <a:pt x="0" y="0"/>
                </a:moveTo>
                <a:lnTo>
                  <a:pt x="4817166" y="0"/>
                </a:lnTo>
                <a:lnTo>
                  <a:pt x="4817166" y="2471530"/>
                </a:lnTo>
                <a:lnTo>
                  <a:pt x="0" y="24715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4386470"/>
            <a:ext cx="3379304" cy="2471530"/>
          </a:xfrm>
          <a:custGeom>
            <a:avLst/>
            <a:gdLst>
              <a:gd name="connsiteX0" fmla="*/ 0 w 3379304"/>
              <a:gd name="connsiteY0" fmla="*/ 0 h 2471530"/>
              <a:gd name="connsiteX1" fmla="*/ 3379304 w 3379304"/>
              <a:gd name="connsiteY1" fmla="*/ 0 h 2471530"/>
              <a:gd name="connsiteX2" fmla="*/ 3379304 w 3379304"/>
              <a:gd name="connsiteY2" fmla="*/ 2471530 h 2471530"/>
              <a:gd name="connsiteX3" fmla="*/ 0 w 3379304"/>
              <a:gd name="connsiteY3" fmla="*/ 2471530 h 247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304" h="2471530">
                <a:moveTo>
                  <a:pt x="0" y="0"/>
                </a:moveTo>
                <a:lnTo>
                  <a:pt x="3379304" y="0"/>
                </a:lnTo>
                <a:lnTo>
                  <a:pt x="3379304" y="2471530"/>
                </a:lnTo>
                <a:lnTo>
                  <a:pt x="0" y="24715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稻壳儿_时尚演示出品_2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9AFC-81FE-4C68-A3C2-BD239EB627C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039D-A778-437D-9945-24F84787FB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时尚演示出品_3">
  <p:cSld name="稻壳儿_时尚演示出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08430" y="0"/>
            <a:ext cx="4126452" cy="6857998"/>
          </a:xfrm>
          <a:custGeom>
            <a:avLst/>
            <a:gdLst>
              <a:gd name="connsiteX0" fmla="*/ 1 w 4126452"/>
              <a:gd name="connsiteY0" fmla="*/ 5433389 h 6857998"/>
              <a:gd name="connsiteX1" fmla="*/ 4126452 w 4126452"/>
              <a:gd name="connsiteY1" fmla="*/ 5433389 h 6857998"/>
              <a:gd name="connsiteX2" fmla="*/ 4126452 w 4126452"/>
              <a:gd name="connsiteY2" fmla="*/ 6857998 h 6857998"/>
              <a:gd name="connsiteX3" fmla="*/ 1 w 4126452"/>
              <a:gd name="connsiteY3" fmla="*/ 6857998 h 6857998"/>
              <a:gd name="connsiteX4" fmla="*/ 0 w 4126452"/>
              <a:gd name="connsiteY4" fmla="*/ 0 h 6857998"/>
              <a:gd name="connsiteX5" fmla="*/ 4126451 w 4126452"/>
              <a:gd name="connsiteY5" fmla="*/ 0 h 6857998"/>
              <a:gd name="connsiteX6" fmla="*/ 4126451 w 4126452"/>
              <a:gd name="connsiteY6" fmla="*/ 4028660 h 6857998"/>
              <a:gd name="connsiteX7" fmla="*/ 0 w 4126452"/>
              <a:gd name="connsiteY7" fmla="*/ 402866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452" h="6857998">
                <a:moveTo>
                  <a:pt x="1" y="5433389"/>
                </a:moveTo>
                <a:lnTo>
                  <a:pt x="4126452" y="5433389"/>
                </a:lnTo>
                <a:lnTo>
                  <a:pt x="4126452" y="6857998"/>
                </a:lnTo>
                <a:lnTo>
                  <a:pt x="1" y="6857998"/>
                </a:lnTo>
                <a:close/>
                <a:moveTo>
                  <a:pt x="0" y="0"/>
                </a:moveTo>
                <a:lnTo>
                  <a:pt x="4126451" y="0"/>
                </a:lnTo>
                <a:lnTo>
                  <a:pt x="4126451" y="4028660"/>
                </a:lnTo>
                <a:lnTo>
                  <a:pt x="0" y="40286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时尚演示出品_4">
  <p:cSld name="稻壳儿_时尚演示出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28574" y="0"/>
            <a:ext cx="4126450" cy="3429000"/>
          </a:xfrm>
          <a:custGeom>
            <a:avLst/>
            <a:gdLst>
              <a:gd name="connsiteX0" fmla="*/ 0 w 4126450"/>
              <a:gd name="connsiteY0" fmla="*/ 0 h 3429000"/>
              <a:gd name="connsiteX1" fmla="*/ 4126450 w 4126450"/>
              <a:gd name="connsiteY1" fmla="*/ 0 h 3429000"/>
              <a:gd name="connsiteX2" fmla="*/ 4126450 w 4126450"/>
              <a:gd name="connsiteY2" fmla="*/ 3429000 h 3429000"/>
              <a:gd name="connsiteX3" fmla="*/ 0 w 41264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6450" h="3429000">
                <a:moveTo>
                  <a:pt x="0" y="0"/>
                </a:moveTo>
                <a:lnTo>
                  <a:pt x="4126450" y="0"/>
                </a:lnTo>
                <a:lnTo>
                  <a:pt x="412645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65551" y="3790122"/>
            <a:ext cx="4126450" cy="2229678"/>
          </a:xfrm>
          <a:custGeom>
            <a:avLst/>
            <a:gdLst>
              <a:gd name="connsiteX0" fmla="*/ 0 w 4126450"/>
              <a:gd name="connsiteY0" fmla="*/ 0 h 2229678"/>
              <a:gd name="connsiteX1" fmla="*/ 4126450 w 4126450"/>
              <a:gd name="connsiteY1" fmla="*/ 0 h 2229678"/>
              <a:gd name="connsiteX2" fmla="*/ 4126450 w 4126450"/>
              <a:gd name="connsiteY2" fmla="*/ 2229678 h 2229678"/>
              <a:gd name="connsiteX3" fmla="*/ 0 w 4126450"/>
              <a:gd name="connsiteY3" fmla="*/ 2229678 h 222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6450" h="2229678">
                <a:moveTo>
                  <a:pt x="0" y="0"/>
                </a:moveTo>
                <a:lnTo>
                  <a:pt x="4126450" y="0"/>
                </a:lnTo>
                <a:lnTo>
                  <a:pt x="4126450" y="2229678"/>
                </a:lnTo>
                <a:lnTo>
                  <a:pt x="0" y="22296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时尚演示出品_5">
  <p:cSld name="稻壳儿_时尚演示出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490596"/>
            <a:ext cx="2555630" cy="2829614"/>
          </a:xfrm>
          <a:custGeom>
            <a:avLst/>
            <a:gdLst>
              <a:gd name="connsiteX0" fmla="*/ 0 w 2555630"/>
              <a:gd name="connsiteY0" fmla="*/ 0 h 2829614"/>
              <a:gd name="connsiteX1" fmla="*/ 2555630 w 2555630"/>
              <a:gd name="connsiteY1" fmla="*/ 0 h 2829614"/>
              <a:gd name="connsiteX2" fmla="*/ 2555630 w 2555630"/>
              <a:gd name="connsiteY2" fmla="*/ 2829614 h 2829614"/>
              <a:gd name="connsiteX3" fmla="*/ 0 w 2555630"/>
              <a:gd name="connsiteY3" fmla="*/ 2829614 h 282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630" h="2829614">
                <a:moveTo>
                  <a:pt x="0" y="0"/>
                </a:moveTo>
                <a:lnTo>
                  <a:pt x="2555630" y="0"/>
                </a:lnTo>
                <a:lnTo>
                  <a:pt x="2555630" y="2829614"/>
                </a:lnTo>
                <a:lnTo>
                  <a:pt x="0" y="2829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763079" y="1961324"/>
            <a:ext cx="2555630" cy="3415458"/>
          </a:xfrm>
          <a:custGeom>
            <a:avLst/>
            <a:gdLst>
              <a:gd name="connsiteX0" fmla="*/ 0 w 2555630"/>
              <a:gd name="connsiteY0" fmla="*/ 0 h 3415458"/>
              <a:gd name="connsiteX1" fmla="*/ 2555630 w 2555630"/>
              <a:gd name="connsiteY1" fmla="*/ 0 h 3415458"/>
              <a:gd name="connsiteX2" fmla="*/ 2555630 w 2555630"/>
              <a:gd name="connsiteY2" fmla="*/ 3415458 h 3415458"/>
              <a:gd name="connsiteX3" fmla="*/ 0 w 2555630"/>
              <a:gd name="connsiteY3" fmla="*/ 3415458 h 341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630" h="3415458">
                <a:moveTo>
                  <a:pt x="0" y="0"/>
                </a:moveTo>
                <a:lnTo>
                  <a:pt x="2555630" y="0"/>
                </a:lnTo>
                <a:lnTo>
                  <a:pt x="2555630" y="3415458"/>
                </a:lnTo>
                <a:lnTo>
                  <a:pt x="0" y="34154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时尚演示出品_6">
  <p:cSld name="稻壳儿_时尚演示出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67131" y="1378228"/>
            <a:ext cx="2756452" cy="3468756"/>
          </a:xfrm>
          <a:custGeom>
            <a:avLst/>
            <a:gdLst>
              <a:gd name="connsiteX0" fmla="*/ 0 w 2756452"/>
              <a:gd name="connsiteY0" fmla="*/ 0 h 3468756"/>
              <a:gd name="connsiteX1" fmla="*/ 2756452 w 2756452"/>
              <a:gd name="connsiteY1" fmla="*/ 0 h 3468756"/>
              <a:gd name="connsiteX2" fmla="*/ 2756452 w 2756452"/>
              <a:gd name="connsiteY2" fmla="*/ 3468756 h 3468756"/>
              <a:gd name="connsiteX3" fmla="*/ 0 w 2756452"/>
              <a:gd name="connsiteY3" fmla="*/ 3468756 h 346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6452" h="3468756">
                <a:moveTo>
                  <a:pt x="0" y="0"/>
                </a:moveTo>
                <a:lnTo>
                  <a:pt x="2756452" y="0"/>
                </a:lnTo>
                <a:lnTo>
                  <a:pt x="2756452" y="3468756"/>
                </a:lnTo>
                <a:lnTo>
                  <a:pt x="0" y="34687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35009" y="1378228"/>
            <a:ext cx="2756452" cy="3468756"/>
          </a:xfrm>
          <a:custGeom>
            <a:avLst/>
            <a:gdLst>
              <a:gd name="connsiteX0" fmla="*/ 0 w 2756452"/>
              <a:gd name="connsiteY0" fmla="*/ 0 h 3468756"/>
              <a:gd name="connsiteX1" fmla="*/ 2756452 w 2756452"/>
              <a:gd name="connsiteY1" fmla="*/ 0 h 3468756"/>
              <a:gd name="connsiteX2" fmla="*/ 2756452 w 2756452"/>
              <a:gd name="connsiteY2" fmla="*/ 3468756 h 3468756"/>
              <a:gd name="connsiteX3" fmla="*/ 0 w 2756452"/>
              <a:gd name="connsiteY3" fmla="*/ 3468756 h 346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6452" h="3468756">
                <a:moveTo>
                  <a:pt x="0" y="0"/>
                </a:moveTo>
                <a:lnTo>
                  <a:pt x="2756452" y="0"/>
                </a:lnTo>
                <a:lnTo>
                  <a:pt x="2756452" y="3468756"/>
                </a:lnTo>
                <a:lnTo>
                  <a:pt x="0" y="34687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时尚演示出品_7">
  <p:cSld name="稻壳儿_时尚演示出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090811" y="1060175"/>
            <a:ext cx="2753398" cy="2809462"/>
          </a:xfrm>
          <a:custGeom>
            <a:avLst/>
            <a:gdLst>
              <a:gd name="connsiteX0" fmla="*/ 0 w 2753398"/>
              <a:gd name="connsiteY0" fmla="*/ 0 h 2809462"/>
              <a:gd name="connsiteX1" fmla="*/ 2753398 w 2753398"/>
              <a:gd name="connsiteY1" fmla="*/ 0 h 2809462"/>
              <a:gd name="connsiteX2" fmla="*/ 2753398 w 2753398"/>
              <a:gd name="connsiteY2" fmla="*/ 2809462 h 2809462"/>
              <a:gd name="connsiteX3" fmla="*/ 0 w 2753398"/>
              <a:gd name="connsiteY3" fmla="*/ 2809462 h 280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398" h="2809462">
                <a:moveTo>
                  <a:pt x="0" y="0"/>
                </a:moveTo>
                <a:lnTo>
                  <a:pt x="2753398" y="0"/>
                </a:lnTo>
                <a:lnTo>
                  <a:pt x="2753398" y="2809462"/>
                </a:lnTo>
                <a:lnTo>
                  <a:pt x="0" y="2809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650098" y="1060174"/>
            <a:ext cx="2753398" cy="2809462"/>
          </a:xfrm>
          <a:custGeom>
            <a:avLst/>
            <a:gdLst>
              <a:gd name="connsiteX0" fmla="*/ 0 w 2753398"/>
              <a:gd name="connsiteY0" fmla="*/ 0 h 2809462"/>
              <a:gd name="connsiteX1" fmla="*/ 2753398 w 2753398"/>
              <a:gd name="connsiteY1" fmla="*/ 0 h 2809462"/>
              <a:gd name="connsiteX2" fmla="*/ 2753398 w 2753398"/>
              <a:gd name="connsiteY2" fmla="*/ 2809462 h 2809462"/>
              <a:gd name="connsiteX3" fmla="*/ 0 w 2753398"/>
              <a:gd name="connsiteY3" fmla="*/ 2809462 h 280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398" h="2809462">
                <a:moveTo>
                  <a:pt x="0" y="0"/>
                </a:moveTo>
                <a:lnTo>
                  <a:pt x="2753398" y="0"/>
                </a:lnTo>
                <a:lnTo>
                  <a:pt x="2753398" y="2809462"/>
                </a:lnTo>
                <a:lnTo>
                  <a:pt x="0" y="2809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时尚演示出品_8">
  <p:cSld name="稻壳儿_时尚演示出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72039"/>
            <a:ext cx="5751442" cy="3744468"/>
          </a:xfrm>
          <a:custGeom>
            <a:avLst/>
            <a:gdLst>
              <a:gd name="connsiteX0" fmla="*/ 0 w 5751442"/>
              <a:gd name="connsiteY0" fmla="*/ 0 h 3744468"/>
              <a:gd name="connsiteX1" fmla="*/ 5751442 w 5751442"/>
              <a:gd name="connsiteY1" fmla="*/ 0 h 3744468"/>
              <a:gd name="connsiteX2" fmla="*/ 5751442 w 5751442"/>
              <a:gd name="connsiteY2" fmla="*/ 3744468 h 3744468"/>
              <a:gd name="connsiteX3" fmla="*/ 0 w 5751442"/>
              <a:gd name="connsiteY3" fmla="*/ 3744468 h 374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1442" h="3744468">
                <a:moveTo>
                  <a:pt x="0" y="0"/>
                </a:moveTo>
                <a:lnTo>
                  <a:pt x="5751442" y="0"/>
                </a:lnTo>
                <a:lnTo>
                  <a:pt x="5751442" y="3744468"/>
                </a:lnTo>
                <a:lnTo>
                  <a:pt x="0" y="37444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时尚演示出品_9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1FD3-A0F7-4270-AE15-C28D23FA4C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B186-266B-4E25-A7A4-A20AD1D92944}" type="slidenum">
              <a:rPr lang="en-US" smtClean="0"/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3"/>
          </p:nvPr>
        </p:nvSpPr>
        <p:spPr>
          <a:xfrm>
            <a:off x="8913379" y="2077239"/>
            <a:ext cx="1902117" cy="1902117"/>
          </a:xfrm>
          <a:custGeom>
            <a:avLst/>
            <a:gdLst>
              <a:gd name="connsiteX0" fmla="*/ 0 w 1902117"/>
              <a:gd name="connsiteY0" fmla="*/ 0 h 1902117"/>
              <a:gd name="connsiteX1" fmla="*/ 1902117 w 1902117"/>
              <a:gd name="connsiteY1" fmla="*/ 0 h 1902117"/>
              <a:gd name="connsiteX2" fmla="*/ 1902117 w 1902117"/>
              <a:gd name="connsiteY2" fmla="*/ 1902117 h 1902117"/>
              <a:gd name="connsiteX3" fmla="*/ 0 w 1902117"/>
              <a:gd name="connsiteY3" fmla="*/ 1902117 h 190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117" h="1902117">
                <a:moveTo>
                  <a:pt x="0" y="0"/>
                </a:moveTo>
                <a:lnTo>
                  <a:pt x="1902117" y="0"/>
                </a:lnTo>
                <a:lnTo>
                  <a:pt x="1902117" y="1902117"/>
                </a:lnTo>
                <a:lnTo>
                  <a:pt x="0" y="19021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888796" y="2077239"/>
            <a:ext cx="1902117" cy="1902117"/>
          </a:xfrm>
          <a:custGeom>
            <a:avLst/>
            <a:gdLst>
              <a:gd name="connsiteX0" fmla="*/ 0 w 1902117"/>
              <a:gd name="connsiteY0" fmla="*/ 0 h 1902117"/>
              <a:gd name="connsiteX1" fmla="*/ 1902117 w 1902117"/>
              <a:gd name="connsiteY1" fmla="*/ 0 h 1902117"/>
              <a:gd name="connsiteX2" fmla="*/ 1902117 w 1902117"/>
              <a:gd name="connsiteY2" fmla="*/ 1902117 h 1902117"/>
              <a:gd name="connsiteX3" fmla="*/ 0 w 1902117"/>
              <a:gd name="connsiteY3" fmla="*/ 1902117 h 190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117" h="1902117">
                <a:moveTo>
                  <a:pt x="0" y="0"/>
                </a:moveTo>
                <a:lnTo>
                  <a:pt x="1902117" y="0"/>
                </a:lnTo>
                <a:lnTo>
                  <a:pt x="1902117" y="1902117"/>
                </a:lnTo>
                <a:lnTo>
                  <a:pt x="0" y="19021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401087" y="2077239"/>
            <a:ext cx="1902117" cy="1902117"/>
          </a:xfrm>
          <a:custGeom>
            <a:avLst/>
            <a:gdLst>
              <a:gd name="connsiteX0" fmla="*/ 0 w 1902117"/>
              <a:gd name="connsiteY0" fmla="*/ 0 h 1902117"/>
              <a:gd name="connsiteX1" fmla="*/ 1902117 w 1902117"/>
              <a:gd name="connsiteY1" fmla="*/ 0 h 1902117"/>
              <a:gd name="connsiteX2" fmla="*/ 1902117 w 1902117"/>
              <a:gd name="connsiteY2" fmla="*/ 1902117 h 1902117"/>
              <a:gd name="connsiteX3" fmla="*/ 0 w 1902117"/>
              <a:gd name="connsiteY3" fmla="*/ 1902117 h 190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117" h="1902117">
                <a:moveTo>
                  <a:pt x="0" y="0"/>
                </a:moveTo>
                <a:lnTo>
                  <a:pt x="1902117" y="0"/>
                </a:lnTo>
                <a:lnTo>
                  <a:pt x="1902117" y="1902117"/>
                </a:lnTo>
                <a:lnTo>
                  <a:pt x="0" y="19021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376505" y="2077239"/>
            <a:ext cx="1902117" cy="1902117"/>
          </a:xfrm>
          <a:custGeom>
            <a:avLst/>
            <a:gdLst>
              <a:gd name="connsiteX0" fmla="*/ 0 w 1902117"/>
              <a:gd name="connsiteY0" fmla="*/ 0 h 1902117"/>
              <a:gd name="connsiteX1" fmla="*/ 1902117 w 1902117"/>
              <a:gd name="connsiteY1" fmla="*/ 0 h 1902117"/>
              <a:gd name="connsiteX2" fmla="*/ 1902117 w 1902117"/>
              <a:gd name="connsiteY2" fmla="*/ 1902117 h 1902117"/>
              <a:gd name="connsiteX3" fmla="*/ 0 w 1902117"/>
              <a:gd name="connsiteY3" fmla="*/ 1902117 h 190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117" h="1902117">
                <a:moveTo>
                  <a:pt x="0" y="0"/>
                </a:moveTo>
                <a:lnTo>
                  <a:pt x="1902117" y="0"/>
                </a:lnTo>
                <a:lnTo>
                  <a:pt x="1902117" y="1902117"/>
                </a:lnTo>
                <a:lnTo>
                  <a:pt x="0" y="19021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9AFC-81FE-4C68-A3C2-BD239EB627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0039D-A778-437D-9945-24F84787FB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4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6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7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8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0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B4EBF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3" name="稻壳儿_时尚演示出品_2"/>
          <p:cNvSpPr txBox="1"/>
          <p:nvPr>
            <p:custDataLst>
              <p:tags r:id="rId1"/>
            </p:custDataLst>
          </p:nvPr>
        </p:nvSpPr>
        <p:spPr>
          <a:xfrm>
            <a:off x="1181862" y="2528523"/>
            <a:ext cx="3531870" cy="1446530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zh-CN" altLang="en-US" sz="8800" dirty="0">
                <a:solidFill>
                  <a:schemeClr val="accent6"/>
                </a:solidFill>
                <a:latin typeface="+mj-ea"/>
                <a:ea typeface="+mj-ea"/>
              </a:rPr>
              <a:t>买东西</a:t>
            </a:r>
            <a:endParaRPr lang="zh-CN" altLang="en-US" sz="88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314" name="稻壳儿_时尚演示出品_3"/>
          <p:cNvSpPr txBox="1"/>
          <p:nvPr>
            <p:custDataLst>
              <p:tags r:id="rId2"/>
            </p:custDataLst>
          </p:nvPr>
        </p:nvSpPr>
        <p:spPr>
          <a:xfrm>
            <a:off x="1847850" y="3704590"/>
            <a:ext cx="2951480" cy="652145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accent6"/>
                </a:solidFill>
                <a:latin typeface="+mj-lt"/>
                <a:ea typeface="+mj-ea"/>
              </a:rPr>
              <a:t> Shopping</a:t>
            </a:r>
            <a:endParaRPr lang="en-US" sz="2800" dirty="0">
              <a:solidFill>
                <a:schemeClr val="accent6"/>
              </a:solidFill>
              <a:latin typeface="+mj-lt"/>
              <a:ea typeface="+mj-ea"/>
            </a:endParaRPr>
          </a:p>
        </p:txBody>
      </p:sp>
      <p:pic>
        <p:nvPicPr>
          <p:cNvPr id="351" name="稻壳儿_时尚演示出品_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9606" y="1741639"/>
            <a:ext cx="6081732" cy="3667846"/>
          </a:xfrm>
          <a:prstGeom prst="rect">
            <a:avLst/>
          </a:prstGeom>
        </p:spPr>
      </p:pic>
      <p:sp>
        <p:nvSpPr>
          <p:cNvPr id="354" name="稻壳儿_时尚演示出品_6"/>
          <p:cNvSpPr/>
          <p:nvPr/>
        </p:nvSpPr>
        <p:spPr>
          <a:xfrm>
            <a:off x="1445387" y="4745970"/>
            <a:ext cx="1238491" cy="3703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ea"/>
                <a:ea typeface="+mj-ea"/>
              </a:rPr>
              <a:t>LIXINYU</a:t>
            </a:r>
            <a:endParaRPr lang="en-US" sz="1400" dirty="0">
              <a:latin typeface="+mj-ea"/>
              <a:ea typeface="+mj-ea"/>
            </a:endParaRPr>
          </a:p>
        </p:txBody>
      </p:sp>
      <p:sp>
        <p:nvSpPr>
          <p:cNvPr id="355" name="稻壳儿_时尚演示出品_7"/>
          <p:cNvSpPr/>
          <p:nvPr/>
        </p:nvSpPr>
        <p:spPr>
          <a:xfrm>
            <a:off x="3166100" y="4745970"/>
            <a:ext cx="1238491" cy="3703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2019/11/26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5695" y="2000250"/>
            <a:ext cx="3178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mǎi dōng  x</a:t>
            </a:r>
            <a:r>
              <a:rPr lang="en-US" altLang="zh-CN" sz="3600"/>
              <a:t>i</a:t>
            </a:r>
            <a:endParaRPr lang="en-US" altLang="zh-CN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裙 子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995920" y="4406265"/>
            <a:ext cx="2503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skirt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qún  </a:t>
            </a:r>
            <a:r>
              <a:rPr lang="zh-CN" altLang="en-US" sz="3600"/>
              <a:t>     z</a:t>
            </a:r>
            <a:r>
              <a:rPr lang="en-US" altLang="zh-CN" sz="3600"/>
              <a:t>i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1340485"/>
            <a:ext cx="4617085" cy="461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鞋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</a:t>
            </a:r>
            <a:r>
              <a:rPr lang="zh-CN" altLang="en-US" sz="4000"/>
              <a:t>shoe</a:t>
            </a:r>
            <a:endParaRPr lang="zh-CN" altLang="en-US" sz="4000"/>
          </a:p>
        </p:txBody>
      </p:sp>
      <p:sp>
        <p:nvSpPr>
          <p:cNvPr id="9" name="文本框 8"/>
          <p:cNvSpPr txBox="1"/>
          <p:nvPr/>
        </p:nvSpPr>
        <p:spPr>
          <a:xfrm>
            <a:off x="7459980" y="2080895"/>
            <a:ext cx="1707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xié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107565"/>
            <a:ext cx="4681220" cy="346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袜 子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995920" y="4406265"/>
            <a:ext cx="2503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sock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wà   </a:t>
            </a:r>
            <a:r>
              <a:rPr lang="zh-CN" altLang="en-US" sz="3600"/>
              <a:t>     z</a:t>
            </a:r>
            <a:r>
              <a:rPr lang="en-US" altLang="zh-CN" sz="3600"/>
              <a:t>i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847725" y="1961515"/>
            <a:ext cx="4680585" cy="367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帽 子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995920" y="4406265"/>
            <a:ext cx="2503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hat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mào </a:t>
            </a:r>
            <a:r>
              <a:rPr lang="zh-CN" altLang="en-US" sz="3600"/>
              <a:t>     z</a:t>
            </a:r>
            <a:r>
              <a:rPr lang="en-US" altLang="zh-CN" sz="3600"/>
              <a:t>i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080895"/>
            <a:ext cx="4942205" cy="324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眼 镜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920990" y="4406265"/>
            <a:ext cx="2503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glasses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yǎn       jìng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2180" y="2194560"/>
            <a:ext cx="4915535" cy="336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手 表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920990" y="4406265"/>
            <a:ext cx="2503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Watch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shǒu    biǎo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62660" y="1953260"/>
            <a:ext cx="4441825" cy="3948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穿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6247130" y="4406265"/>
            <a:ext cx="51079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wear; to put on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046595" y="216598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chuān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l="43107"/>
          <a:stretch>
            <a:fillRect/>
          </a:stretch>
        </p:blipFill>
        <p:spPr>
          <a:xfrm>
            <a:off x="1125855" y="1429385"/>
            <a:ext cx="4291965" cy="4366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59355" y="1551940"/>
            <a:ext cx="1119505" cy="554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95250" y="2312670"/>
            <a:ext cx="123190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Note that the verb </a:t>
            </a:r>
            <a:r>
              <a:rPr lang="zh-CN" altLang="en-US" sz="3200"/>
              <a:t>穿</a:t>
            </a:r>
            <a:r>
              <a:rPr lang="en-US" altLang="zh-CN" sz="3200"/>
              <a:t>(chuān) can mean both “to wear” and “to put on.” However, for most accessories, </a:t>
            </a:r>
            <a:r>
              <a:rPr lang="en-US" altLang="zh-CN" sz="3200">
                <a:solidFill>
                  <a:srgbClr val="FF0000"/>
                </a:solidFill>
              </a:rPr>
              <a:t>especially those for the upper part of the body</a:t>
            </a:r>
            <a:r>
              <a:rPr lang="en-US" altLang="zh-CN" sz="3200"/>
              <a:t>, </a:t>
            </a:r>
            <a:r>
              <a:rPr lang="zh-CN" altLang="en-US" sz="3200"/>
              <a:t>戴</a:t>
            </a:r>
            <a:r>
              <a:rPr lang="en-US" altLang="zh-CN" sz="3200"/>
              <a:t>(dài) is used instead of </a:t>
            </a:r>
            <a:r>
              <a:rPr lang="zh-CN" altLang="en-US" sz="3200">
                <a:sym typeface="+mn-ea"/>
              </a:rPr>
              <a:t>穿</a:t>
            </a:r>
            <a:r>
              <a:rPr lang="en-US" altLang="zh-CN" sz="3200">
                <a:sym typeface="+mn-ea"/>
              </a:rPr>
              <a:t>(chuān)</a:t>
            </a:r>
            <a:r>
              <a:rPr lang="en-US" altLang="zh-CN" sz="3200"/>
              <a:t> 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387985" y="309880"/>
            <a:ext cx="3922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穿</a:t>
            </a:r>
            <a:r>
              <a:rPr lang="en-US" altLang="zh-CN" sz="3200">
                <a:sym typeface="+mn-ea"/>
              </a:rPr>
              <a:t>(chuān)</a:t>
            </a:r>
            <a:r>
              <a:rPr lang="en-US" altLang="zh-CN" sz="3200"/>
              <a:t>VS</a:t>
            </a:r>
            <a:r>
              <a:rPr lang="zh-CN" altLang="en-US" sz="3200"/>
              <a:t>戴</a:t>
            </a:r>
            <a:r>
              <a:rPr lang="en-US" altLang="zh-CN" sz="3200">
                <a:sym typeface="+mn-ea"/>
              </a:rPr>
              <a:t>(dài)</a:t>
            </a:r>
            <a:endParaRPr lang="zh-CN" altLang="en-US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Verb+noun</a:t>
            </a:r>
            <a:endParaRPr lang="en-US" altLang="zh-CN" sz="3200"/>
          </a:p>
        </p:txBody>
      </p:sp>
      <p:pic>
        <p:nvPicPr>
          <p:cNvPr id="4" name="图片 3" descr="C:/Users/13298/AppData/Local/Temp/kaimatting_20191125004558/output_20191125004604..pngoutput_20191125004604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8013" y="758825"/>
            <a:ext cx="5782310" cy="58356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2940" y="535940"/>
            <a:ext cx="2182495" cy="620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2150" y="1772920"/>
            <a:ext cx="2182495" cy="620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56705" y="3366770"/>
            <a:ext cx="2182495" cy="620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62580" y="4263390"/>
            <a:ext cx="2182495" cy="620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023735" y="5136515"/>
            <a:ext cx="2182495" cy="620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926715" y="5511165"/>
            <a:ext cx="2182495" cy="620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50160" y="6131560"/>
            <a:ext cx="2182495" cy="620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件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5694045" y="4248785"/>
            <a:ext cx="62826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measure word for shirts,dresses,jackets,coats,ect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jiàn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273810" y="1977390"/>
            <a:ext cx="3996690" cy="399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942340"/>
            <a:ext cx="4780280" cy="4382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商 店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store;shop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shāng diàn 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条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5612130" y="4213225"/>
            <a:ext cx="62865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measure word for pants and long, thin objects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tiáo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679575" y="1885315"/>
            <a:ext cx="3433445" cy="3891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双</a:t>
            </a:r>
            <a:endParaRPr lang="zh-CN" altLang="en-US" sz="9600"/>
          </a:p>
        </p:txBody>
      </p:sp>
      <p:sp>
        <p:nvSpPr>
          <p:cNvPr id="9" name="文本框 8"/>
          <p:cNvSpPr txBox="1"/>
          <p:nvPr/>
        </p:nvSpPr>
        <p:spPr>
          <a:xfrm>
            <a:off x="7331710" y="2109470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shuāng 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sp>
        <p:nvSpPr>
          <p:cNvPr id="2" name="文本框 1"/>
          <p:cNvSpPr txBox="1"/>
          <p:nvPr/>
        </p:nvSpPr>
        <p:spPr>
          <a:xfrm>
            <a:off x="5612130" y="4213225"/>
            <a:ext cx="6286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measure word for a pair</a:t>
            </a:r>
            <a:endParaRPr lang="en-US" altLang="zh-CN" sz="3200"/>
          </a:p>
        </p:txBody>
      </p:sp>
      <p:pic>
        <p:nvPicPr>
          <p:cNvPr id="5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109470"/>
            <a:ext cx="4680585" cy="343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1"/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366395" y="2152015"/>
            <a:ext cx="117316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In Chinese, a pair of pants is just one single piece of clothing. Hence </a:t>
            </a:r>
            <a:r>
              <a:rPr lang="zh-CN" altLang="en-US" sz="3200"/>
              <a:t>一条裤子</a:t>
            </a:r>
            <a:r>
              <a:rPr lang="en-US" altLang="zh-CN" sz="3200"/>
              <a:t>(yì tiáo kù zi, literally, a trouser) instead of </a:t>
            </a:r>
            <a:r>
              <a:rPr lang="zh-CN" altLang="en-US" sz="3200">
                <a:solidFill>
                  <a:srgbClr val="FF0000"/>
                </a:solidFill>
              </a:rPr>
              <a:t>一双裤子</a:t>
            </a:r>
            <a:r>
              <a:rPr lang="en-US" altLang="zh-CN" sz="3200">
                <a:solidFill>
                  <a:srgbClr val="FF0000"/>
                </a:solidFill>
              </a:rPr>
              <a:t>(yì shuāng kù zi,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a pair of trousers</a:t>
            </a:r>
            <a:r>
              <a:rPr lang="en-US" altLang="zh-CN" sz="3200">
                <a:solidFill>
                  <a:srgbClr val="FF0000"/>
                </a:solidFill>
              </a:rPr>
              <a:t>)(X)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 </a:t>
            </a:r>
            <a:endParaRPr lang="en-US" altLang="zh-CN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钱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money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qián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007745" y="2490470"/>
            <a:ext cx="4528820" cy="3014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块</a:t>
            </a:r>
            <a:endParaRPr lang="zh-CN" altLang="en-US" sz="96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kuài</a:t>
            </a: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5612130" y="4213225"/>
            <a:ext cx="62865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measure word for the basic Chinese monetary unit</a:t>
            </a:r>
            <a:endParaRPr lang="en-US" altLang="zh-CN" sz="3200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77900" y="2967990"/>
            <a:ext cx="4634230" cy="232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1"/>
      <p:bldP spid="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毛</a:t>
            </a:r>
            <a:endParaRPr lang="zh-CN" altLang="en-US" sz="96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máo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sp>
        <p:nvSpPr>
          <p:cNvPr id="2" name="文本框 1"/>
          <p:cNvSpPr txBox="1"/>
          <p:nvPr/>
        </p:nvSpPr>
        <p:spPr>
          <a:xfrm>
            <a:off x="5612130" y="4213225"/>
            <a:ext cx="62865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measure word for 1/10 of a kuai, dime[in US money]</a:t>
            </a:r>
            <a:endParaRPr lang="zh-CN" altLang="en-US" sz="3200">
              <a:sym typeface="+mn-ea"/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064895" y="2080895"/>
            <a:ext cx="4413250" cy="3896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1"/>
      <p:bldP spid="2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分</a:t>
            </a:r>
            <a:endParaRPr lang="zh-CN" altLang="en-US" sz="96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fēn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2" name="文本框 1"/>
          <p:cNvSpPr txBox="1"/>
          <p:nvPr/>
        </p:nvSpPr>
        <p:spPr>
          <a:xfrm>
            <a:off x="5612130" y="4213225"/>
            <a:ext cx="62865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measure word for 1/100 of a kuai, cent</a:t>
            </a:r>
            <a:endParaRPr lang="zh-CN" altLang="en-US" sz="3200">
              <a:sym typeface="+mn-ea"/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169160"/>
            <a:ext cx="4608195" cy="366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1"/>
      <p:bldP spid="2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百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281545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hundred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bǎi 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 descr="C:/Users/13298/AppData/Local/Temp/kaimatting_20191125012531/output_20191125012537..pngoutput_20191125012537.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822960" y="2726055"/>
            <a:ext cx="5069840" cy="267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Measure Words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385445" y="1300480"/>
            <a:ext cx="114211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人       </a:t>
            </a:r>
            <a:r>
              <a:rPr lang="en-US" altLang="zh-CN" sz="3200">
                <a:sym typeface="+mn-ea"/>
              </a:rPr>
              <a:t>a person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先生   </a:t>
            </a:r>
            <a:r>
              <a:rPr lang="en-US" altLang="zh-CN" sz="3200">
                <a:sym typeface="+mn-ea"/>
              </a:rPr>
              <a:t>a gentleman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茶</a:t>
            </a:r>
            <a:r>
              <a:rPr lang="zh-CN" altLang="en-US" sz="3200">
                <a:sym typeface="+mn-ea"/>
              </a:rPr>
              <a:t>       </a:t>
            </a:r>
            <a:r>
              <a:rPr lang="en-US" altLang="zh-CN" sz="3200">
                <a:sym typeface="+mn-ea"/>
              </a:rPr>
              <a:t>a cup of tea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可乐   </a:t>
            </a:r>
            <a:r>
              <a:rPr lang="en-US" altLang="zh-CN" sz="3200">
                <a:sym typeface="+mn-ea"/>
              </a:rPr>
              <a:t>a bottle of cala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笔       </a:t>
            </a:r>
            <a:r>
              <a:rPr lang="en-US" altLang="zh-CN" sz="3200">
                <a:sym typeface="+mn-ea"/>
              </a:rPr>
              <a:t>a pen</a:t>
            </a:r>
            <a:endParaRPr lang="en-US" altLang="zh-CN" sz="3200"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Measure Words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385445" y="1300480"/>
            <a:ext cx="114211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纸</a:t>
            </a:r>
            <a:r>
              <a:rPr lang="zh-CN" altLang="en-US" sz="3200">
                <a:sym typeface="+mn-ea"/>
              </a:rPr>
              <a:t>       </a:t>
            </a:r>
            <a:r>
              <a:rPr lang="en-US" altLang="zh-CN" sz="3200">
                <a:sym typeface="+mn-ea"/>
              </a:rPr>
              <a:t>a piece of paper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课</a:t>
            </a:r>
            <a:r>
              <a:rPr lang="zh-CN" altLang="en-US" sz="3200">
                <a:sym typeface="+mn-ea"/>
              </a:rPr>
              <a:t>       </a:t>
            </a:r>
            <a:r>
              <a:rPr lang="en-US" altLang="zh-CN" sz="3200">
                <a:sym typeface="+mn-ea"/>
              </a:rPr>
              <a:t>a class period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日记</a:t>
            </a:r>
            <a:r>
              <a:rPr lang="zh-CN" altLang="en-US" sz="3200">
                <a:sym typeface="+mn-ea"/>
              </a:rPr>
              <a:t>   </a:t>
            </a:r>
            <a:r>
              <a:rPr lang="en-US" altLang="zh-CN" sz="3200">
                <a:sym typeface="+mn-ea"/>
              </a:rPr>
              <a:t>a diary entry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信       </a:t>
            </a:r>
            <a:r>
              <a:rPr lang="en-US" altLang="zh-CN" sz="3200">
                <a:sym typeface="+mn-ea"/>
              </a:rPr>
              <a:t>a letter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书</a:t>
            </a:r>
            <a:r>
              <a:rPr lang="zh-CN" altLang="en-US" sz="3200">
                <a:sym typeface="+mn-ea"/>
              </a:rPr>
              <a:t>       </a:t>
            </a:r>
            <a:r>
              <a:rPr lang="en-US" altLang="zh-CN" sz="3200">
                <a:sym typeface="+mn-ea"/>
              </a:rPr>
              <a:t>a book</a:t>
            </a:r>
            <a:endParaRPr lang="en-US" altLang="zh-CN" sz="32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买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buy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mǎi 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1553210"/>
            <a:ext cx="4726305" cy="375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Measure Words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385445" y="1318895"/>
            <a:ext cx="114211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衬衫</a:t>
            </a:r>
            <a:r>
              <a:rPr lang="zh-CN" altLang="en-US" sz="3200">
                <a:sym typeface="+mn-ea"/>
              </a:rPr>
              <a:t>       </a:t>
            </a:r>
            <a:r>
              <a:rPr lang="en-US" altLang="zh-CN" sz="3200">
                <a:sym typeface="+mn-ea"/>
              </a:rPr>
              <a:t>a shirt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裤子</a:t>
            </a:r>
            <a:r>
              <a:rPr lang="zh-CN" altLang="en-US" sz="3200">
                <a:sym typeface="+mn-ea"/>
              </a:rPr>
              <a:t>       </a:t>
            </a:r>
            <a:r>
              <a:rPr lang="en-US" altLang="zh-CN" sz="3200">
                <a:sym typeface="+mn-ea"/>
              </a:rPr>
              <a:t>a pair of pants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鞋</a:t>
            </a:r>
            <a:r>
              <a:rPr lang="zh-CN" altLang="en-US" sz="3200">
                <a:sym typeface="+mn-ea"/>
              </a:rPr>
              <a:t>           </a:t>
            </a:r>
            <a:r>
              <a:rPr lang="en-US" altLang="zh-CN" sz="3200">
                <a:sym typeface="+mn-ea"/>
              </a:rPr>
              <a:t>a pair of shoes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鞋</a:t>
            </a:r>
            <a:r>
              <a:rPr lang="zh-CN" altLang="en-US" sz="3200">
                <a:sym typeface="+mn-ea"/>
              </a:rPr>
              <a:t>           </a:t>
            </a:r>
            <a:r>
              <a:rPr lang="en-US" altLang="zh-CN" sz="3200">
                <a:sym typeface="+mn-ea"/>
              </a:rPr>
              <a:t>a shoe(one of a pair)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帽子        </a:t>
            </a:r>
            <a:r>
              <a:rPr lang="en-US" altLang="zh-CN" sz="3200">
                <a:sym typeface="+mn-ea"/>
              </a:rPr>
              <a:t>a hat </a:t>
            </a:r>
            <a:endParaRPr lang="en-US" altLang="zh-CN" sz="3200"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Measure Words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385445" y="1318895"/>
            <a:ext cx="114211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手表</a:t>
            </a:r>
            <a:r>
              <a:rPr lang="zh-CN" altLang="en-US" sz="3200">
                <a:sym typeface="+mn-ea"/>
              </a:rPr>
              <a:t>       </a:t>
            </a:r>
            <a:r>
              <a:rPr lang="en-US" altLang="zh-CN" sz="3200">
                <a:sym typeface="+mn-ea"/>
              </a:rPr>
              <a:t>a watch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 裙子     a skirt</a:t>
            </a:r>
            <a:endParaRPr lang="zh-CN" altLang="en-US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袜子</a:t>
            </a:r>
            <a:r>
              <a:rPr lang="zh-CN" altLang="en-US" sz="3200">
                <a:sym typeface="+mn-ea"/>
              </a:rPr>
              <a:t>      </a:t>
            </a:r>
            <a:r>
              <a:rPr lang="en-US" altLang="zh-CN" sz="3200">
                <a:sym typeface="+mn-ea"/>
              </a:rPr>
              <a:t>a pair of socks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袜子</a:t>
            </a:r>
            <a:r>
              <a:rPr lang="zh-CN" altLang="en-US" sz="3200">
                <a:sym typeface="+mn-ea"/>
              </a:rPr>
              <a:t>      </a:t>
            </a:r>
            <a:r>
              <a:rPr lang="en-US" altLang="zh-CN" sz="3200">
                <a:sym typeface="+mn-ea"/>
              </a:rPr>
              <a:t>a socks(one of a pair)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眼镜      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 pair of glasses</a:t>
            </a:r>
            <a:endParaRPr lang="zh-CN" altLang="en-US" sz="3200"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Measure Words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385445" y="1318895"/>
            <a:ext cx="114211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钱       </a:t>
            </a:r>
            <a:r>
              <a:rPr lang="en-US" altLang="zh-CN" sz="3200">
                <a:sym typeface="+mn-ea"/>
              </a:rPr>
              <a:t>one yuan</a:t>
            </a:r>
            <a:endParaRPr lang="zh-CN" altLang="en-US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钱       </a:t>
            </a:r>
            <a:r>
              <a:rPr lang="en-US" altLang="zh-CN" sz="3200">
                <a:sym typeface="+mn-ea"/>
              </a:rPr>
              <a:t>1/10 of a yuan</a:t>
            </a:r>
            <a:endParaRPr lang="zh-CN" altLang="en-US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钱       </a:t>
            </a:r>
            <a:r>
              <a:rPr lang="en-US" altLang="zh-CN" sz="3200">
                <a:sym typeface="+mn-ea"/>
              </a:rPr>
              <a:t>1/100 of a yuan, one cent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endParaRPr lang="zh-CN" altLang="en-US" sz="3200"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 共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altogether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yí       gòng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726055"/>
            <a:ext cx="4797425" cy="2533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多 少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6566535" y="4406265"/>
            <a:ext cx="5278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how much/many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duō     sh</a:t>
            </a:r>
            <a:r>
              <a:rPr lang="en-US" altLang="zh-CN" sz="3600"/>
              <a:t>a</a:t>
            </a:r>
            <a:r>
              <a:rPr lang="zh-CN" altLang="en-US" sz="3600"/>
              <a:t>o 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446530" y="1622425"/>
            <a:ext cx="3827780" cy="3827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找</a:t>
            </a:r>
            <a:r>
              <a:rPr lang="en-US" altLang="zh-CN" sz="9600"/>
              <a:t>(</a:t>
            </a:r>
            <a:r>
              <a:rPr lang="zh-CN" altLang="en-US" sz="9600"/>
              <a:t>钱</a:t>
            </a:r>
            <a:r>
              <a:rPr lang="en-US" altLang="zh-CN" sz="9600"/>
              <a:t>)</a:t>
            </a:r>
            <a:endParaRPr lang="en-US" altLang="zh-CN" sz="9600"/>
          </a:p>
        </p:txBody>
      </p:sp>
      <p:sp>
        <p:nvSpPr>
          <p:cNvPr id="8" name="文本框 7"/>
          <p:cNvSpPr txBox="1"/>
          <p:nvPr/>
        </p:nvSpPr>
        <p:spPr>
          <a:xfrm>
            <a:off x="7243445" y="4406265"/>
            <a:ext cx="40360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give change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zhǎo (qián)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383030" y="2168525"/>
            <a:ext cx="3964305" cy="3578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Amounts of Money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385445" y="1413510"/>
            <a:ext cx="1142111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1.$8.55  </a:t>
            </a:r>
            <a:r>
              <a:rPr lang="zh-CN" altLang="en-US" sz="3200"/>
              <a:t>八块五毛五</a:t>
            </a:r>
            <a:r>
              <a:rPr lang="en-US" altLang="zh-CN" sz="3200"/>
              <a:t>(</a:t>
            </a:r>
            <a:r>
              <a:rPr lang="zh-CN" altLang="en-US" sz="3200"/>
              <a:t>分</a:t>
            </a:r>
            <a:r>
              <a:rPr lang="en-US" altLang="zh-CN" sz="3200"/>
              <a:t>)(</a:t>
            </a:r>
            <a:r>
              <a:rPr lang="zh-CN" altLang="en-US" sz="3200"/>
              <a:t>钱）</a:t>
            </a:r>
            <a:endParaRPr lang="zh-CN" altLang="en-US" sz="3200"/>
          </a:p>
          <a:p>
            <a:r>
              <a:rPr lang="zh-CN" altLang="en-US" sz="3200"/>
              <a:t>              bā kuài wǔ máo wǔ (fēn)(qián）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2.</a:t>
            </a:r>
            <a:r>
              <a:rPr lang="en-US" altLang="zh-CN" sz="3200">
                <a:sym typeface="+mn-ea"/>
              </a:rPr>
              <a:t>$15.30 </a:t>
            </a:r>
            <a:r>
              <a:rPr lang="zh-CN" altLang="en-US" sz="3200">
                <a:sym typeface="+mn-ea"/>
              </a:rPr>
              <a:t>十五块三</a:t>
            </a:r>
            <a:r>
              <a:rPr lang="en-US" altLang="zh-CN" sz="3200">
                <a:sym typeface="+mn-ea"/>
              </a:rPr>
              <a:t>(</a:t>
            </a:r>
            <a:r>
              <a:rPr lang="zh-CN" altLang="en-US" sz="3200">
                <a:sym typeface="+mn-ea"/>
              </a:rPr>
              <a:t>毛</a:t>
            </a:r>
            <a:r>
              <a:rPr lang="en-US" altLang="zh-CN" sz="3200">
                <a:sym typeface="+mn-ea"/>
              </a:rPr>
              <a:t>)(</a:t>
            </a:r>
            <a:r>
              <a:rPr lang="zh-CN" altLang="en-US" sz="3200">
                <a:sym typeface="+mn-ea"/>
              </a:rPr>
              <a:t>钱</a:t>
            </a:r>
            <a:r>
              <a:rPr lang="en-US" altLang="zh-CN" sz="3200">
                <a:sym typeface="+mn-ea"/>
              </a:rPr>
              <a:t>)</a:t>
            </a:r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               shí wǔ kuài sān (máo)(qián)</a:t>
            </a:r>
            <a:endParaRPr lang="zh-CN" altLang="en-US" sz="3200">
              <a:sym typeface="+mn-ea"/>
            </a:endParaRPr>
          </a:p>
          <a:p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3.</a:t>
            </a:r>
            <a:r>
              <a:rPr lang="en-US" altLang="zh-CN" sz="3200">
                <a:sym typeface="+mn-ea"/>
              </a:rPr>
              <a:t>$103   </a:t>
            </a:r>
            <a:r>
              <a:rPr lang="zh-CN" altLang="en-US" sz="3200">
                <a:sym typeface="+mn-ea"/>
              </a:rPr>
              <a:t>一百零三块</a:t>
            </a:r>
            <a:r>
              <a:rPr lang="en-US" altLang="zh-CN" sz="3200">
                <a:sym typeface="+mn-ea"/>
              </a:rPr>
              <a:t>(</a:t>
            </a:r>
            <a:r>
              <a:rPr lang="zh-CN" altLang="en-US" sz="3200">
                <a:sym typeface="+mn-ea"/>
              </a:rPr>
              <a:t>钱</a:t>
            </a:r>
            <a:r>
              <a:rPr lang="en-US" altLang="zh-CN" sz="3200">
                <a:sym typeface="+mn-ea"/>
              </a:rPr>
              <a:t>)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             yì bǎi líng sān kuài (qián)</a:t>
            </a:r>
            <a:endParaRPr lang="en-US" altLang="zh-CN" sz="3200"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Amounts of Money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385445" y="1413510"/>
            <a:ext cx="114211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4.$100.30 </a:t>
            </a:r>
            <a:r>
              <a:rPr lang="zh-CN" altLang="en-US" sz="3200"/>
              <a:t>一百块零三毛</a:t>
            </a:r>
            <a:r>
              <a:rPr lang="en-US" altLang="zh-CN" sz="3200"/>
              <a:t>(</a:t>
            </a:r>
            <a:r>
              <a:rPr lang="zh-CN" altLang="en-US" sz="3200"/>
              <a:t>钱</a:t>
            </a:r>
            <a:r>
              <a:rPr lang="en-US" altLang="zh-CN" sz="3200"/>
              <a:t>)</a:t>
            </a:r>
            <a:endParaRPr lang="zh-CN" altLang="en-US" sz="3200"/>
          </a:p>
          <a:p>
            <a:r>
              <a:rPr lang="zh-CN" altLang="en-US" sz="3200"/>
              <a:t>                 yì bǎi kuài líng sān máo (qián)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5.</a:t>
            </a:r>
            <a:r>
              <a:rPr lang="en-US" altLang="zh-CN" sz="3200">
                <a:sym typeface="+mn-ea"/>
              </a:rPr>
              <a:t>$100.03 </a:t>
            </a:r>
            <a:r>
              <a:rPr lang="zh-CN" altLang="en-US" sz="3200">
                <a:sym typeface="+mn-ea"/>
              </a:rPr>
              <a:t>一百块零三分</a:t>
            </a:r>
            <a:r>
              <a:rPr lang="en-US" altLang="zh-CN" sz="3200">
                <a:sym typeface="+mn-ea"/>
              </a:rPr>
              <a:t>(</a:t>
            </a:r>
            <a:r>
              <a:rPr lang="zh-CN" altLang="en-US" sz="3200">
                <a:sym typeface="+mn-ea"/>
              </a:rPr>
              <a:t>钱</a:t>
            </a:r>
            <a:r>
              <a:rPr lang="en-US" altLang="zh-CN" sz="3200">
                <a:sym typeface="+mn-ea"/>
              </a:rPr>
              <a:t>)</a:t>
            </a:r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                 yì bǎi kuài líng sān fēn (qián)</a:t>
            </a:r>
            <a:endParaRPr lang="zh-CN" altLang="en-US" sz="3200">
              <a:sym typeface="+mn-ea"/>
            </a:endParaRPr>
          </a:p>
          <a:p>
            <a:endParaRPr lang="en-US" altLang="zh-CN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4160" y="4731385"/>
            <a:ext cx="115423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To avoid ambiguity,</a:t>
            </a:r>
            <a:r>
              <a:rPr lang="zh-CN" altLang="en-US" sz="2800"/>
              <a:t>毛（</a:t>
            </a:r>
            <a:r>
              <a:rPr lang="zh-CN" altLang="en-US" sz="2800">
                <a:sym typeface="+mn-ea"/>
              </a:rPr>
              <a:t>máo</a:t>
            </a:r>
            <a:r>
              <a:rPr lang="zh-CN" altLang="en-US" sz="2800"/>
              <a:t>）</a:t>
            </a:r>
            <a:r>
              <a:rPr lang="en-US" altLang="zh-CN" sz="2800"/>
              <a:t>and </a:t>
            </a:r>
            <a:r>
              <a:rPr lang="zh-CN" altLang="en-US" sz="2800"/>
              <a:t>分（</a:t>
            </a:r>
            <a:r>
              <a:rPr lang="zh-CN" altLang="en-US" sz="2800">
                <a:sym typeface="+mn-ea"/>
              </a:rPr>
              <a:t>fēn</a:t>
            </a:r>
            <a:r>
              <a:rPr lang="zh-CN" altLang="en-US" sz="2800"/>
              <a:t>）</a:t>
            </a:r>
            <a:r>
              <a:rPr lang="en-US" altLang="zh-CN" sz="2800"/>
              <a:t>cannot be omitted in (4) or (5)</a:t>
            </a:r>
            <a:endParaRPr lang="zh-CN" altLang="en-US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356870" y="1659890"/>
            <a:ext cx="1173162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A:</a:t>
            </a:r>
            <a:r>
              <a:rPr lang="zh-CN" altLang="en-US" sz="3200"/>
              <a:t>这些东西一共多少钱？</a:t>
            </a:r>
            <a:endParaRPr lang="zh-CN" altLang="en-US" sz="3200"/>
          </a:p>
          <a:p>
            <a:r>
              <a:rPr lang="zh-CN" altLang="en-US" sz="3200"/>
              <a:t>    zhè xiē dōng x</a:t>
            </a:r>
            <a:r>
              <a:rPr lang="en-US" altLang="zh-CN" sz="3200"/>
              <a:t>i</a:t>
            </a:r>
            <a:r>
              <a:rPr lang="zh-CN" altLang="en-US" sz="3200"/>
              <a:t> yí gòng duō shǎo qián ？</a:t>
            </a:r>
            <a:endParaRPr lang="zh-CN" altLang="en-US" sz="3200"/>
          </a:p>
          <a:p>
            <a:r>
              <a:rPr lang="zh-CN" altLang="en-US" sz="3200"/>
              <a:t>    How much are these things altogether？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B:</a:t>
            </a:r>
            <a:r>
              <a:rPr lang="zh-CN" altLang="en-US" sz="3200"/>
              <a:t>一共九十二块三毛七分。</a:t>
            </a:r>
            <a:endParaRPr lang="en-US" altLang="zh-CN" sz="3200"/>
          </a:p>
          <a:p>
            <a:r>
              <a:rPr lang="en-US" altLang="zh-CN" sz="3200"/>
              <a:t>   yí gòng jiǔ shí èr kuài sān máo qī fēn.</a:t>
            </a:r>
            <a:endParaRPr lang="en-US" altLang="zh-CN" sz="3200"/>
          </a:p>
          <a:p>
            <a:r>
              <a:rPr lang="en-US" altLang="zh-CN" sz="3200"/>
              <a:t>   Ninety-two dollars thirty-seven cents altogether.</a:t>
            </a:r>
            <a:endParaRPr lang="en-US" altLang="zh-CN" sz="3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50877"/>
          <a:stretch>
            <a:fillRect/>
          </a:stretch>
        </p:blipFill>
        <p:spPr>
          <a:xfrm>
            <a:off x="2383155" y="955040"/>
            <a:ext cx="8350250" cy="528891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2454275" y="5497830"/>
            <a:ext cx="677545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2580000">
            <a:off x="8294370" y="5447030"/>
            <a:ext cx="677545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080000">
            <a:off x="6219190" y="1067435"/>
            <a:ext cx="677545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1621790" y="2925445"/>
            <a:ext cx="677545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7870" y="864870"/>
            <a:ext cx="175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$125.87</a:t>
            </a:r>
            <a:endParaRPr lang="en-US" altLang="zh-CN" sz="2800"/>
          </a:p>
        </p:txBody>
      </p:sp>
      <p:sp>
        <p:nvSpPr>
          <p:cNvPr id="13" name="文本框 12"/>
          <p:cNvSpPr txBox="1"/>
          <p:nvPr/>
        </p:nvSpPr>
        <p:spPr>
          <a:xfrm>
            <a:off x="229235" y="2854960"/>
            <a:ext cx="2709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$43.28</a:t>
            </a:r>
            <a:endParaRPr lang="en-US" altLang="zh-CN" sz="2800"/>
          </a:p>
        </p:txBody>
      </p:sp>
      <p:sp>
        <p:nvSpPr>
          <p:cNvPr id="14" name="文本框 13"/>
          <p:cNvSpPr txBox="1"/>
          <p:nvPr/>
        </p:nvSpPr>
        <p:spPr>
          <a:xfrm>
            <a:off x="873125" y="5497830"/>
            <a:ext cx="174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$36.71</a:t>
            </a:r>
            <a:endParaRPr lang="en-US" altLang="zh-CN" sz="2800"/>
          </a:p>
        </p:txBody>
      </p:sp>
      <p:sp>
        <p:nvSpPr>
          <p:cNvPr id="15" name="文本框 14"/>
          <p:cNvSpPr txBox="1"/>
          <p:nvPr/>
        </p:nvSpPr>
        <p:spPr>
          <a:xfrm>
            <a:off x="9110345" y="5721985"/>
            <a:ext cx="2709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$89.53</a:t>
            </a:r>
            <a:endParaRPr lang="en-US" altLang="zh-CN" sz="2800"/>
          </a:p>
        </p:txBody>
      </p:sp>
      <p:sp>
        <p:nvSpPr>
          <p:cNvPr id="16" name="文本框 15"/>
          <p:cNvSpPr txBox="1"/>
          <p:nvPr/>
        </p:nvSpPr>
        <p:spPr>
          <a:xfrm>
            <a:off x="577850" y="319405"/>
            <a:ext cx="1918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$295.39</a:t>
            </a:r>
            <a:endParaRPr lang="en-US" altLang="zh-CN" sz="3200"/>
          </a:p>
        </p:txBody>
      </p:sp>
      <p:sp>
        <p:nvSpPr>
          <p:cNvPr id="17" name="矩形 16"/>
          <p:cNvSpPr/>
          <p:nvPr/>
        </p:nvSpPr>
        <p:spPr>
          <a:xfrm>
            <a:off x="436880" y="281940"/>
            <a:ext cx="2144395" cy="60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东 西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340600" y="4406265"/>
            <a:ext cx="3632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things;objects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dōng     x</a:t>
            </a:r>
            <a:r>
              <a:rPr lang="en-US" altLang="zh-CN" sz="3600"/>
              <a:t>i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6" name="图片占位符 5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747520" y="1905000"/>
            <a:ext cx="3318510" cy="331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48349"/>
          <a:stretch>
            <a:fillRect/>
          </a:stretch>
        </p:blipFill>
        <p:spPr>
          <a:xfrm>
            <a:off x="1787525" y="955040"/>
            <a:ext cx="7797165" cy="5288915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 rot="9360000">
            <a:off x="6325235" y="917575"/>
            <a:ext cx="677545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11400000">
            <a:off x="8531225" y="4369435"/>
            <a:ext cx="677545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10620000">
            <a:off x="9253855" y="2813050"/>
            <a:ext cx="677545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2891790" y="5686425"/>
            <a:ext cx="677545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20520000">
            <a:off x="1113790" y="4787900"/>
            <a:ext cx="677545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06285" y="639445"/>
            <a:ext cx="2709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$101.33</a:t>
            </a:r>
            <a:endParaRPr lang="en-US" altLang="zh-CN" sz="2800"/>
          </a:p>
        </p:txBody>
      </p:sp>
      <p:sp>
        <p:nvSpPr>
          <p:cNvPr id="13" name="文本框 12"/>
          <p:cNvSpPr txBox="1"/>
          <p:nvPr/>
        </p:nvSpPr>
        <p:spPr>
          <a:xfrm>
            <a:off x="97155" y="5200015"/>
            <a:ext cx="1543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$76.53</a:t>
            </a:r>
            <a:endParaRPr lang="en-US" altLang="zh-CN" sz="2800"/>
          </a:p>
        </p:txBody>
      </p:sp>
      <p:sp>
        <p:nvSpPr>
          <p:cNvPr id="14" name="文本框 13"/>
          <p:cNvSpPr txBox="1"/>
          <p:nvPr/>
        </p:nvSpPr>
        <p:spPr>
          <a:xfrm>
            <a:off x="850265" y="5721985"/>
            <a:ext cx="2041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800"/>
              <a:t>$23.13</a:t>
            </a:r>
            <a:endParaRPr lang="en-US" altLang="zh-CN" sz="2800"/>
          </a:p>
        </p:txBody>
      </p:sp>
      <p:sp>
        <p:nvSpPr>
          <p:cNvPr id="15" name="文本框 14"/>
          <p:cNvSpPr txBox="1"/>
          <p:nvPr/>
        </p:nvSpPr>
        <p:spPr>
          <a:xfrm>
            <a:off x="9242425" y="4476115"/>
            <a:ext cx="1712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$68.79</a:t>
            </a:r>
            <a:endParaRPr lang="en-US" altLang="zh-CN" sz="2800"/>
          </a:p>
        </p:txBody>
      </p:sp>
      <p:sp>
        <p:nvSpPr>
          <p:cNvPr id="16" name="文本框 15"/>
          <p:cNvSpPr txBox="1"/>
          <p:nvPr/>
        </p:nvSpPr>
        <p:spPr>
          <a:xfrm>
            <a:off x="9942830" y="2760345"/>
            <a:ext cx="2089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$32.21</a:t>
            </a:r>
            <a:endParaRPr lang="en-US" altLang="zh-CN" sz="2800"/>
          </a:p>
        </p:txBody>
      </p:sp>
      <p:sp>
        <p:nvSpPr>
          <p:cNvPr id="17" name="文本框 16"/>
          <p:cNvSpPr txBox="1"/>
          <p:nvPr/>
        </p:nvSpPr>
        <p:spPr>
          <a:xfrm>
            <a:off x="436880" y="277495"/>
            <a:ext cx="1467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$301.99</a:t>
            </a:r>
            <a:endParaRPr lang="en-US" altLang="zh-CN" sz="2800"/>
          </a:p>
        </p:txBody>
      </p:sp>
      <p:sp>
        <p:nvSpPr>
          <p:cNvPr id="18" name="矩形 17"/>
          <p:cNvSpPr/>
          <p:nvPr/>
        </p:nvSpPr>
        <p:spPr>
          <a:xfrm>
            <a:off x="267335" y="272415"/>
            <a:ext cx="2219960" cy="668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颜 色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color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yán       sè  </a:t>
            </a:r>
            <a:endParaRPr lang="zh-CN" altLang="en-US" sz="3600"/>
          </a:p>
        </p:txBody>
      </p:sp>
      <p:pic>
        <p:nvPicPr>
          <p:cNvPr id="6" name="图片占位符 5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370965" y="1704340"/>
            <a:ext cx="3620770" cy="3620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黄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yellow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huáng 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88060" y="2362835"/>
            <a:ext cx="4567555" cy="3243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红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red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hóng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91235" y="2359025"/>
            <a:ext cx="4561840" cy="348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黑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black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hēi 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781300"/>
            <a:ext cx="4741545" cy="2655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82130" y="2644775"/>
            <a:ext cx="4039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咖啡色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5935980" y="4406265"/>
            <a:ext cx="5984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brown;coffee color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019290" y="2080895"/>
            <a:ext cx="3737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kā       fēi     sè 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726055"/>
            <a:ext cx="4681220" cy="290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" y="796925"/>
            <a:ext cx="3710305" cy="2459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796925"/>
            <a:ext cx="3690620" cy="2461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14880" y="4082415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橙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7436485" y="4082415"/>
            <a:ext cx="1561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绿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2159000" y="3593465"/>
            <a:ext cx="2125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chéng</a:t>
            </a:r>
            <a:endParaRPr lang="zh-CN" altLang="en-US" sz="3600"/>
          </a:p>
        </p:txBody>
      </p:sp>
      <p:sp>
        <p:nvSpPr>
          <p:cNvPr id="10" name="文本框 9"/>
          <p:cNvSpPr txBox="1"/>
          <p:nvPr/>
        </p:nvSpPr>
        <p:spPr>
          <a:xfrm>
            <a:off x="7154545" y="3593465"/>
            <a:ext cx="2125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</a:t>
            </a:r>
            <a:r>
              <a:rPr lang="zh-CN" altLang="en-US" sz="3600"/>
              <a:t>lǜ 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1547495" y="5537835"/>
            <a:ext cx="2473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zh-CN" altLang="en-US" sz="3600"/>
              <a:t>Orange</a:t>
            </a:r>
            <a:endParaRPr lang="zh-CN" altLang="en-US" sz="3600"/>
          </a:p>
        </p:txBody>
      </p:sp>
      <p:sp>
        <p:nvSpPr>
          <p:cNvPr id="12" name="文本框 11"/>
          <p:cNvSpPr txBox="1"/>
          <p:nvPr/>
        </p:nvSpPr>
        <p:spPr>
          <a:xfrm>
            <a:off x="6806565" y="5537835"/>
            <a:ext cx="2473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</a:t>
            </a:r>
            <a:r>
              <a:rPr lang="en-US" altLang="zh-CN" sz="3600"/>
              <a:t>green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  <p:bldP spid="12" grpId="0"/>
      <p:bldP spid="7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295" y="797560"/>
            <a:ext cx="4028440" cy="2578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11730" y="4157980"/>
            <a:ext cx="16097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蓝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2365375" y="3625850"/>
            <a:ext cx="2125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lán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7285990" y="3569335"/>
            <a:ext cx="2012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</a:t>
            </a:r>
            <a:r>
              <a:rPr lang="zh-CN" altLang="en-US" sz="3600"/>
              <a:t>zǐ 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1792605" y="5641340"/>
            <a:ext cx="2473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 sz="3600"/>
              <a:t>     blue</a:t>
            </a:r>
            <a:endParaRPr lang="zh-CN" altLang="en-US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45" y="822960"/>
            <a:ext cx="3796665" cy="25266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849235" y="4072890"/>
            <a:ext cx="16097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紫</a:t>
            </a:r>
            <a:endParaRPr lang="zh-CN" altLang="en-US" sz="9600"/>
          </a:p>
        </p:txBody>
      </p:sp>
      <p:sp>
        <p:nvSpPr>
          <p:cNvPr id="13" name="文本框 12"/>
          <p:cNvSpPr txBox="1"/>
          <p:nvPr/>
        </p:nvSpPr>
        <p:spPr>
          <a:xfrm>
            <a:off x="7106285" y="5575300"/>
            <a:ext cx="3735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 sz="3600"/>
              <a:t>    purple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3" grpId="0"/>
      <p:bldP spid="12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号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size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hào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201545"/>
            <a:ext cx="5224145" cy="3215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中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6330950" y="4406900"/>
            <a:ext cx="57397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medium</a:t>
            </a:r>
            <a:r>
              <a:rPr lang="zh-CN" altLang="en-US" sz="4000"/>
              <a:t>；</a:t>
            </a:r>
            <a:r>
              <a:rPr lang="en-US" altLang="zh-CN" sz="4000"/>
              <a:t>middle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zhōng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6" name="图片占位符 5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613660"/>
            <a:ext cx="4841240" cy="271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956435" y="4572000"/>
            <a:ext cx="91643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大家去商店买东西。</a:t>
            </a:r>
            <a:endParaRPr lang="zh-CN" altLang="en-US" sz="3200"/>
          </a:p>
          <a:p>
            <a:r>
              <a:rPr lang="zh-CN" altLang="en-US" sz="3200"/>
              <a:t>dà jiā qù shāng diàn mǎi dōng x</a:t>
            </a:r>
            <a:r>
              <a:rPr lang="en-US" altLang="zh-CN" sz="3200"/>
              <a:t>i.</a:t>
            </a:r>
            <a:endParaRPr lang="en-US" altLang="zh-CN" sz="3200"/>
          </a:p>
          <a:p>
            <a:r>
              <a:rPr lang="zh-CN" altLang="en-US" sz="3200"/>
              <a:t>Everyone goes to the store to buy things. </a:t>
            </a:r>
            <a:endParaRPr lang="zh-CN" altLang="en-US" sz="3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0" y="441325"/>
            <a:ext cx="8667115" cy="41306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图片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195070"/>
            <a:ext cx="6822440" cy="41986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3040" y="2351405"/>
            <a:ext cx="7138670" cy="7340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1925" y="3085465"/>
            <a:ext cx="7430135" cy="73406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3040" y="3819525"/>
            <a:ext cx="7919085" cy="7340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7755255" y="2473960"/>
            <a:ext cx="1232535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8014335" y="3208020"/>
            <a:ext cx="1232535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8442325" y="3965575"/>
            <a:ext cx="1232535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114790" y="2351405"/>
            <a:ext cx="3161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小号</a:t>
            </a:r>
            <a:r>
              <a:rPr lang="en-US" altLang="zh-CN" sz="2400"/>
              <a:t>(xiǎo </a:t>
            </a:r>
            <a:r>
              <a:rPr lang="en-US" altLang="zh-CN" sz="2400">
                <a:sym typeface="+mn-ea"/>
              </a:rPr>
              <a:t>hào)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9369425" y="3161030"/>
            <a:ext cx="3216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中号</a:t>
            </a:r>
            <a:r>
              <a:rPr lang="en-US" altLang="zh-CN" sz="2400"/>
              <a:t>(zhōng hào)</a:t>
            </a:r>
            <a:endParaRPr lang="en-US" altLang="zh-CN" sz="2400"/>
          </a:p>
        </p:txBody>
      </p:sp>
      <p:sp>
        <p:nvSpPr>
          <p:cNvPr id="13" name="文本框 12"/>
          <p:cNvSpPr txBox="1"/>
          <p:nvPr/>
        </p:nvSpPr>
        <p:spPr>
          <a:xfrm>
            <a:off x="9674860" y="3894455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大号</a:t>
            </a:r>
            <a:r>
              <a:rPr lang="en-US" altLang="zh-CN" sz="2400"/>
              <a:t>(dà </a:t>
            </a:r>
            <a:r>
              <a:rPr lang="en-US" altLang="zh-CN" sz="2400">
                <a:sym typeface="+mn-ea"/>
              </a:rPr>
              <a:t>hào</a:t>
            </a:r>
            <a:r>
              <a:rPr lang="zh-CN" altLang="en-US" sz="2400">
                <a:sym typeface="+mn-ea"/>
              </a:rPr>
              <a:t>）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便 宜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6387465" y="4406265"/>
            <a:ext cx="5410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ym typeface="+mn-ea"/>
              </a:rPr>
              <a:t>inexpensive</a:t>
            </a:r>
            <a:r>
              <a:rPr lang="zh-CN" altLang="en-US" sz="4000">
                <a:sym typeface="+mn-ea"/>
              </a:rPr>
              <a:t>；</a:t>
            </a:r>
            <a:r>
              <a:rPr lang="en-US" altLang="zh-CN" sz="4000">
                <a:sym typeface="+mn-ea"/>
              </a:rPr>
              <a:t>cheap</a:t>
            </a:r>
            <a:endParaRPr lang="en-US" altLang="zh-CN" sz="40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pián       yi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407920"/>
            <a:ext cx="5324475" cy="29171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85770" y="5531485"/>
            <a:ext cx="10534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$1</a:t>
            </a:r>
            <a:endParaRPr lang="en-US" altLang="zh-CN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67310" y="421640"/>
            <a:ext cx="119856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The character </a:t>
            </a:r>
            <a:r>
              <a:rPr lang="zh-CN" altLang="en-US" sz="3200"/>
              <a:t>便 </a:t>
            </a:r>
            <a:r>
              <a:rPr lang="en-US" altLang="zh-CN" sz="3200"/>
              <a:t>in </a:t>
            </a:r>
            <a:r>
              <a:rPr lang="zh-CN" altLang="en-US" sz="3200"/>
              <a:t>便宜</a:t>
            </a:r>
            <a:r>
              <a:rPr lang="en-US" altLang="zh-CN" sz="3200"/>
              <a:t>(pián yi, inexpensive) is pronounced “</a:t>
            </a:r>
            <a:r>
              <a:rPr lang="en-US" altLang="zh-CN" sz="3200">
                <a:sym typeface="+mn-ea"/>
              </a:rPr>
              <a:t>pián</a:t>
            </a:r>
            <a:r>
              <a:rPr lang="en-US" altLang="zh-CN" sz="3200"/>
              <a:t>” But in </a:t>
            </a:r>
            <a:r>
              <a:rPr lang="zh-CN" altLang="en-US" sz="3200"/>
              <a:t>方便</a:t>
            </a:r>
            <a:r>
              <a:rPr lang="en-US" altLang="zh-CN" sz="3200"/>
              <a:t>(fāng biàn, convenient) the same character is pronounced “” It is not uncommon in Chinese for the same character to be pronounced differently and carry different meanings. Other examples include:</a:t>
            </a:r>
            <a:r>
              <a:rPr lang="zh-CN" altLang="en-US" sz="3200"/>
              <a:t>乐</a:t>
            </a:r>
            <a:r>
              <a:rPr lang="en-US" altLang="zh-CN" sz="3200"/>
              <a:t>(yuè/lè)in </a:t>
            </a:r>
            <a:r>
              <a:rPr lang="zh-CN" altLang="en-US" sz="3200"/>
              <a:t>音乐</a:t>
            </a:r>
            <a:r>
              <a:rPr lang="en-US" altLang="zh-CN" sz="3200"/>
              <a:t>(yīn yuè,music),</a:t>
            </a:r>
            <a:r>
              <a:rPr lang="zh-CN" altLang="en-US" sz="3200"/>
              <a:t>可乐</a:t>
            </a:r>
            <a:r>
              <a:rPr lang="en-US" altLang="zh-CN" sz="3200"/>
              <a:t>(kě lè ,cola); and </a:t>
            </a:r>
            <a:r>
              <a:rPr lang="zh-CN" altLang="en-US" sz="3200"/>
              <a:t>觉</a:t>
            </a:r>
            <a:r>
              <a:rPr lang="en-US" altLang="zh-CN" sz="3200"/>
              <a:t>(jué/jiào) in </a:t>
            </a:r>
            <a:r>
              <a:rPr lang="zh-CN" altLang="en-US" sz="3200"/>
              <a:t>觉得</a:t>
            </a:r>
            <a:r>
              <a:rPr lang="en-US" altLang="zh-CN" sz="3200"/>
              <a:t>(</a:t>
            </a:r>
            <a:r>
              <a:rPr lang="en-US" altLang="zh-CN" sz="3200">
                <a:sym typeface="+mn-ea"/>
              </a:rPr>
              <a:t>juéde,to feel</a:t>
            </a:r>
            <a:r>
              <a:rPr lang="en-US" altLang="zh-CN" sz="3200"/>
              <a:t>) and </a:t>
            </a:r>
            <a:r>
              <a:rPr lang="zh-CN" altLang="en-US" sz="3200"/>
              <a:t>睡觉</a:t>
            </a:r>
            <a:r>
              <a:rPr lang="en-US" altLang="zh-CN" sz="3200"/>
              <a:t>(shuì jiào,to sleep)</a:t>
            </a:r>
            <a:r>
              <a:rPr lang="en-US" altLang="zh-CN" sz="3200"/>
              <a:t> </a:t>
            </a:r>
            <a:endParaRPr lang="en-US" altLang="zh-CN" sz="3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长 短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958455" y="4406265"/>
            <a:ext cx="2541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length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</a:t>
            </a:r>
            <a:r>
              <a:rPr lang="zh-CN" altLang="en-US" sz="3600"/>
              <a:t>háng duǎn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b="3903"/>
          <a:stretch>
            <a:fillRect/>
          </a:stretch>
        </p:blipFill>
        <p:spPr>
          <a:xfrm>
            <a:off x="931545" y="2231390"/>
            <a:ext cx="4680585" cy="3215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长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long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254240" y="21189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en-US" altLang="zh-CN" sz="3600">
                <a:sym typeface="+mn-ea"/>
              </a:rPr>
              <a:t>c</a:t>
            </a:r>
            <a:r>
              <a:rPr lang="zh-CN" altLang="en-US" sz="3600">
                <a:sym typeface="+mn-ea"/>
              </a:rPr>
              <a:t>háng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292985"/>
            <a:ext cx="5600065" cy="31362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52880" y="2407920"/>
            <a:ext cx="4891405" cy="8375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短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694295" y="4406265"/>
            <a:ext cx="2805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short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>
                <a:sym typeface="+mn-ea"/>
              </a:rPr>
              <a:t>duǎn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508885"/>
            <a:ext cx="5180330" cy="29013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86560" y="4406265"/>
            <a:ext cx="4280535" cy="8375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合 适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827010" y="4406265"/>
            <a:ext cx="2672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suitable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hé        shì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156335" y="2319655"/>
            <a:ext cx="4516120" cy="3005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796290" y="4194810"/>
            <a:ext cx="11395710" cy="113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65780" y="2767965"/>
            <a:ext cx="51689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/>
              <a:t>如果</a:t>
            </a:r>
            <a:r>
              <a:rPr lang="en-US" altLang="zh-CN" sz="8000"/>
              <a:t>...</a:t>
            </a:r>
            <a:r>
              <a:rPr lang="zh-CN" altLang="en-US" sz="8000"/>
              <a:t>的话</a:t>
            </a:r>
            <a:endParaRPr lang="zh-CN" altLang="en-US" sz="8000"/>
          </a:p>
        </p:txBody>
      </p:sp>
      <p:sp>
        <p:nvSpPr>
          <p:cNvPr id="8" name="文本框 7"/>
          <p:cNvSpPr txBox="1"/>
          <p:nvPr/>
        </p:nvSpPr>
        <p:spPr>
          <a:xfrm>
            <a:off x="5313680" y="4406265"/>
            <a:ext cx="1122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if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3065780" y="2122805"/>
            <a:ext cx="5438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rú guǒ ...        de huà </a:t>
            </a:r>
            <a:r>
              <a:rPr lang="zh-CN" altLang="en-US" sz="3600"/>
              <a:t> 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0" y="428625"/>
            <a:ext cx="1198562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</a:t>
            </a:r>
            <a:r>
              <a:rPr lang="zh-CN" altLang="en-US" sz="3200">
                <a:sym typeface="+mn-ea"/>
              </a:rPr>
              <a:t>如果长短合适的话，我就买。</a:t>
            </a:r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      rú guǒ </a:t>
            </a:r>
            <a:r>
              <a:rPr lang="en-US" altLang="zh-CN" sz="3200">
                <a:sym typeface="+mn-ea"/>
              </a:rPr>
              <a:t>c</a:t>
            </a:r>
            <a:r>
              <a:rPr lang="zh-CN" altLang="en-US" sz="3200">
                <a:sym typeface="+mn-ea"/>
              </a:rPr>
              <a:t>háng duǎn hé shì de huà ，wǒ jiù mǎi</a:t>
            </a:r>
            <a:r>
              <a:rPr lang="en-US" altLang="zh-CN" sz="3200">
                <a:sym typeface="+mn-ea"/>
              </a:rPr>
              <a:t>.</a:t>
            </a:r>
            <a:r>
              <a:rPr lang="zh-CN" altLang="en-US" sz="3200">
                <a:sym typeface="+mn-ea"/>
              </a:rPr>
              <a:t> </a:t>
            </a:r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      </a:t>
            </a:r>
            <a:r>
              <a:rPr lang="en-US" altLang="zh-CN" sz="3200">
                <a:sym typeface="+mn-ea"/>
              </a:rPr>
              <a:t>If the size is right, I`ll take them.</a:t>
            </a:r>
            <a:endParaRPr lang="zh-CN" altLang="en-US" sz="3200">
              <a:sym typeface="+mn-ea"/>
            </a:endParaRPr>
          </a:p>
          <a:p>
            <a:endParaRPr lang="en-US" altLang="zh-CN" sz="3200"/>
          </a:p>
          <a:p>
            <a:r>
              <a:rPr lang="en-US" altLang="zh-CN" sz="3200"/>
              <a:t>2</a:t>
            </a:r>
            <a:r>
              <a:rPr lang="zh-CN" altLang="en-US" sz="3200"/>
              <a:t>、如果我有很多钱的话，我要买很多衣服。</a:t>
            </a:r>
            <a:endParaRPr lang="zh-CN" altLang="en-US" sz="3200"/>
          </a:p>
          <a:p>
            <a:r>
              <a:rPr lang="zh-CN" altLang="en-US" sz="3200"/>
              <a:t>      rú guǒ wǒ yǒu hěn duō qián de huà ，wǒ yào mǎi hěn </a:t>
            </a:r>
            <a:endParaRPr lang="zh-CN" altLang="en-US" sz="3200"/>
          </a:p>
          <a:p>
            <a:r>
              <a:rPr lang="zh-CN" altLang="en-US" sz="3200"/>
              <a:t>      duō yī f</a:t>
            </a:r>
            <a:r>
              <a:rPr lang="en-US" altLang="zh-CN" sz="3200"/>
              <a:t>u.</a:t>
            </a:r>
            <a:endParaRPr lang="en-US" altLang="zh-CN" sz="3200"/>
          </a:p>
          <a:p>
            <a:r>
              <a:rPr lang="en-US" altLang="zh-CN" sz="3200"/>
              <a:t>      If I have a lot of money, I'll buy a lot of clothes.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3</a:t>
            </a:r>
            <a:r>
              <a:rPr lang="zh-CN" altLang="en-US" sz="3200"/>
              <a:t>、如果我是你的话，我不会买那条裤子。</a:t>
            </a:r>
            <a:endParaRPr lang="zh-CN" altLang="en-US" sz="3200"/>
          </a:p>
          <a:p>
            <a:r>
              <a:rPr lang="zh-CN" altLang="en-US" sz="3200"/>
              <a:t>     rú guǒ wǒ shì nǐ de huà ，wǒ bú huì mǎi nà tiáo kù z</a:t>
            </a:r>
            <a:r>
              <a:rPr lang="en-US" altLang="zh-CN" sz="3200"/>
              <a:t>i.</a:t>
            </a:r>
            <a:endParaRPr lang="zh-CN" altLang="en-US" sz="3200"/>
          </a:p>
          <a:p>
            <a:r>
              <a:rPr lang="zh-CN" altLang="en-US" sz="3200"/>
              <a:t>     If I were you, I would not buy that pair of pants.</a:t>
            </a:r>
            <a:endParaRPr lang="zh-CN" altLang="en-US" sz="3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试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613650" y="4349750"/>
            <a:ext cx="2066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try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shì 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809625" y="2405380"/>
            <a:ext cx="4802505" cy="318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82130" y="2644775"/>
            <a:ext cx="4039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售货员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6882130" y="4098925"/>
            <a:ext cx="44875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shop assistant; salesclerk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6979285" y="2156460"/>
            <a:ext cx="400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shòu  huò  yuán 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b="4409"/>
          <a:stretch>
            <a:fillRect/>
          </a:stretch>
        </p:blipFill>
        <p:spPr>
          <a:xfrm>
            <a:off x="931545" y="2336800"/>
            <a:ext cx="5126355" cy="3469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不 用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582535" y="4406265"/>
            <a:ext cx="2917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need not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b</a:t>
            </a:r>
            <a:r>
              <a:rPr lang="zh-CN" altLang="en-US" sz="3600"/>
              <a:t>ú       yòng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075055" y="2012950"/>
            <a:ext cx="4721860" cy="35369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80820" y="2125980"/>
            <a:ext cx="3923030" cy="611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The Modal Verb </a:t>
            </a:r>
            <a:r>
              <a:rPr lang="zh-CN" altLang="en-US" sz="3200"/>
              <a:t>要</a:t>
            </a:r>
            <a:r>
              <a:rPr lang="en-US" altLang="zh-CN" sz="3200"/>
              <a:t>(yào)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398780" y="1071880"/>
            <a:ext cx="11053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One of the meanings of </a:t>
            </a:r>
            <a:r>
              <a:rPr lang="zh-CN" altLang="en-US" sz="2800"/>
              <a:t>要</a:t>
            </a:r>
            <a:r>
              <a:rPr lang="en-US" altLang="zh-CN" sz="2800"/>
              <a:t>(yào) is “to desire to do something.”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492760" y="2003425"/>
            <a:ext cx="114211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明天是周末，你要做什么？</a:t>
            </a:r>
            <a:endParaRPr lang="zh-CN" altLang="en-US" sz="3200"/>
          </a:p>
          <a:p>
            <a:r>
              <a:rPr lang="zh-CN" altLang="en-US" sz="3200"/>
              <a:t>   míng tiān shì zhōu mò ，nǐ yào zuò shén me ？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Tomorrow is the weekend. What do you want to do</a:t>
            </a:r>
            <a:r>
              <a:rPr lang="zh-CN" altLang="en-US" sz="3200"/>
              <a:t>？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2.</a:t>
            </a:r>
            <a:r>
              <a:rPr lang="zh-CN" altLang="en-US" sz="3200"/>
              <a:t>我要去图书馆看书，你去不去？</a:t>
            </a:r>
            <a:endParaRPr lang="zh-CN" altLang="en-US" sz="3200"/>
          </a:p>
          <a:p>
            <a:r>
              <a:rPr lang="zh-CN" altLang="en-US" sz="3200"/>
              <a:t>   wǒ yào qù tú shū guǎn kàn shū ，nǐ qù b</a:t>
            </a:r>
            <a:r>
              <a:rPr lang="en-US" altLang="zh-CN" sz="3200"/>
              <a:t>u</a:t>
            </a:r>
            <a:r>
              <a:rPr lang="zh-CN" altLang="en-US" sz="3200"/>
              <a:t> qù ？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I want to go to the library to read. Are you going</a:t>
            </a:r>
            <a:r>
              <a:rPr lang="zh-CN" altLang="en-US" sz="3200"/>
              <a:t>？</a:t>
            </a:r>
            <a:endParaRPr lang="zh-CN" altLang="en-US" sz="3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The Modal Verb </a:t>
            </a:r>
            <a:r>
              <a:rPr lang="zh-CN" altLang="en-US" sz="3200"/>
              <a:t>要</a:t>
            </a:r>
            <a:r>
              <a:rPr lang="en-US" altLang="zh-CN" sz="3200"/>
              <a:t>(yào)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398780" y="1071880"/>
            <a:ext cx="11053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One of the meanings of </a:t>
            </a:r>
            <a:r>
              <a:rPr lang="zh-CN" altLang="en-US" sz="2800"/>
              <a:t>要</a:t>
            </a:r>
            <a:r>
              <a:rPr lang="en-US" altLang="zh-CN" sz="2800"/>
              <a:t>(yào) is “to desire to do something.”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398780" y="2398395"/>
            <a:ext cx="1142111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</a:t>
            </a:r>
            <a:r>
              <a:rPr lang="zh-CN" altLang="en-US" sz="3200"/>
              <a:t>我要喝可乐，他要喝茶。</a:t>
            </a:r>
            <a:endParaRPr lang="zh-CN" altLang="en-US" sz="3200"/>
          </a:p>
          <a:p>
            <a:r>
              <a:rPr lang="zh-CN" altLang="en-US" sz="3200"/>
              <a:t>   wǒ yào hē kě lè ，tā yào hē chá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I want to drink cola. He wants to drink tea.</a:t>
            </a:r>
            <a:endParaRPr lang="zh-CN" altLang="en-US" sz="3200"/>
          </a:p>
          <a:p>
            <a:r>
              <a:rPr lang="zh-CN" altLang="en-US" sz="3200"/>
              <a:t>   </a:t>
            </a:r>
            <a:endParaRPr lang="zh-CN" altLang="en-US" sz="3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The Modal Verb </a:t>
            </a:r>
            <a:r>
              <a:rPr lang="zh-CN" altLang="en-US" sz="3200"/>
              <a:t>要</a:t>
            </a:r>
            <a:r>
              <a:rPr lang="en-US" altLang="zh-CN" sz="3200"/>
              <a:t>(yào)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398780" y="1071880"/>
            <a:ext cx="11053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To negate it, use </a:t>
            </a:r>
            <a:r>
              <a:rPr lang="zh-CN" altLang="en-US" sz="2800"/>
              <a:t>不想</a:t>
            </a:r>
            <a:r>
              <a:rPr lang="en-US" altLang="zh-CN" sz="2800"/>
              <a:t>(bù xiǎng)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492760" y="1777365"/>
            <a:ext cx="114211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4.</a:t>
            </a:r>
            <a:r>
              <a:rPr lang="zh-CN" altLang="en-US" sz="3200"/>
              <a:t>我不想去图书馆。</a:t>
            </a:r>
            <a:endParaRPr lang="zh-CN" altLang="en-US" sz="3200"/>
          </a:p>
          <a:p>
            <a:r>
              <a:rPr lang="zh-CN" altLang="en-US" sz="3200"/>
              <a:t>   wǒ bù xiǎng qù tú shū guǎn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I don`t feel like going to the library.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172720" y="3753485"/>
            <a:ext cx="11279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For(4), however, some Chinese speakers, particularly in the South, would say: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398780" y="4797425"/>
            <a:ext cx="111474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</a:t>
            </a:r>
            <a:r>
              <a:rPr lang="zh-CN" altLang="en-US" sz="3200"/>
              <a:t>我不要去图书馆。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wǒ </a:t>
            </a:r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ú </a:t>
            </a:r>
            <a:r>
              <a:rPr lang="en-US" altLang="zh-CN" sz="3200">
                <a:sym typeface="+mn-ea"/>
              </a:rPr>
              <a:t>yào</a:t>
            </a:r>
            <a:r>
              <a:rPr lang="zh-CN" altLang="en-US" sz="3200">
                <a:sym typeface="+mn-ea"/>
              </a:rPr>
              <a:t> qù tú shū guǎn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>
              <a:sym typeface="+mn-e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521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The Modal Verb </a:t>
            </a:r>
            <a:r>
              <a:rPr lang="zh-CN" altLang="en-US" sz="3200"/>
              <a:t>要</a:t>
            </a:r>
            <a:r>
              <a:rPr lang="en-US" altLang="zh-CN" sz="3200"/>
              <a:t>(yào)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398780" y="1071880"/>
            <a:ext cx="11053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To negate it, use </a:t>
            </a:r>
            <a:r>
              <a:rPr lang="zh-CN" altLang="en-US" sz="2800"/>
              <a:t>不想</a:t>
            </a:r>
            <a:r>
              <a:rPr lang="en-US" altLang="zh-CN" sz="2800"/>
              <a:t>(bù xiǎng)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530225" y="2228215"/>
            <a:ext cx="114211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5.</a:t>
            </a:r>
            <a:r>
              <a:rPr lang="zh-CN" altLang="en-US" sz="3200"/>
              <a:t>今天我不想做功课。</a:t>
            </a:r>
            <a:endParaRPr lang="en-US" altLang="zh-CN" sz="3200"/>
          </a:p>
          <a:p>
            <a:r>
              <a:rPr lang="zh-CN" altLang="en-US" sz="3200"/>
              <a:t>   jīn tiān wǒ bù xiǎng zuò gōng kè 。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I don`t feel like doing my homework today.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116205" y="4431030"/>
            <a:ext cx="11279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Both modal verbs </a:t>
            </a:r>
            <a:r>
              <a:rPr lang="zh-CN" altLang="en-US" sz="2800"/>
              <a:t>想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xiǎng</a:t>
            </a:r>
            <a:r>
              <a:rPr lang="en-US" altLang="zh-CN" sz="2800"/>
              <a:t>) and </a:t>
            </a:r>
            <a:r>
              <a:rPr lang="zh-CN" altLang="en-US" sz="2800"/>
              <a:t>要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yào</a:t>
            </a:r>
            <a:r>
              <a:rPr lang="en-US" altLang="zh-CN" sz="2800"/>
              <a:t>) can express a desire or an intention, but </a:t>
            </a:r>
            <a:r>
              <a:rPr lang="zh-CN" altLang="en-US" sz="2800"/>
              <a:t>要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yào</a:t>
            </a:r>
            <a:r>
              <a:rPr lang="en-US" altLang="zh-CN" sz="2800"/>
              <a:t>) carries a stronger tone.</a:t>
            </a:r>
            <a:endParaRPr lang="en-US" altLang="zh-CN" sz="2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689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多</a:t>
            </a:r>
            <a:r>
              <a:rPr lang="en-US" altLang="zh-CN" sz="3200"/>
              <a:t>(</a:t>
            </a:r>
            <a:r>
              <a:rPr lang="zh-CN" altLang="en-US" sz="3200"/>
              <a:t>duō</a:t>
            </a:r>
            <a:r>
              <a:rPr lang="en-US" altLang="zh-CN" sz="3200"/>
              <a:t>) Used interrogatively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398780" y="1071880"/>
            <a:ext cx="110534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多</a:t>
            </a:r>
            <a:r>
              <a:rPr lang="en-US" altLang="zh-CN" sz="2800"/>
              <a:t>(duō) is often used in a question asking about degree or extent,e.g,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492760" y="2341880"/>
            <a:ext cx="114211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你今年多大</a:t>
            </a:r>
            <a:r>
              <a:rPr lang="zh-CN" altLang="en-US" sz="3200"/>
              <a:t>？</a:t>
            </a:r>
            <a:endParaRPr lang="zh-CN" altLang="en-US" sz="3200"/>
          </a:p>
          <a:p>
            <a:r>
              <a:rPr lang="zh-CN" altLang="en-US" sz="3200"/>
              <a:t>   nǐ jīn nián duō dà ？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How old are you this year</a:t>
            </a:r>
            <a:r>
              <a:rPr lang="zh-CN" altLang="en-US" sz="3200"/>
              <a:t>？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2.</a:t>
            </a:r>
            <a:r>
              <a:rPr lang="zh-CN" altLang="en-US" sz="3200"/>
              <a:t>你穿多大的衣服</a:t>
            </a:r>
            <a:r>
              <a:rPr lang="zh-CN" altLang="en-US" sz="3200"/>
              <a:t>？</a:t>
            </a:r>
            <a:endParaRPr lang="zh-CN" altLang="en-US" sz="3200"/>
          </a:p>
          <a:p>
            <a:r>
              <a:rPr lang="zh-CN" altLang="en-US" sz="3200"/>
              <a:t>   nǐ chuān duō dà de yī f</a:t>
            </a:r>
            <a:r>
              <a:rPr lang="en-US" altLang="zh-CN" sz="3200"/>
              <a:t>u</a:t>
            </a:r>
            <a:r>
              <a:rPr lang="zh-CN" altLang="en-US" sz="3200"/>
              <a:t> ？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What size clothes do you wear</a:t>
            </a:r>
            <a:r>
              <a:rPr lang="zh-CN" altLang="en-US" sz="3200"/>
              <a:t>？</a:t>
            </a:r>
            <a:endParaRPr lang="zh-CN" altLang="en-US" sz="32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1930" y="281940"/>
            <a:ext cx="689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多</a:t>
            </a:r>
            <a:r>
              <a:rPr lang="en-US" altLang="zh-CN" sz="3200"/>
              <a:t>(</a:t>
            </a:r>
            <a:r>
              <a:rPr lang="zh-CN" altLang="en-US" sz="3200"/>
              <a:t>duō</a:t>
            </a:r>
            <a:r>
              <a:rPr lang="en-US" altLang="zh-CN" sz="3200"/>
              <a:t>) Used interrogatively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398780" y="1071880"/>
            <a:ext cx="110534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多</a:t>
            </a:r>
            <a:r>
              <a:rPr lang="en-US" altLang="zh-CN" sz="2800"/>
              <a:t>(duō) is often used in a question asking about degree or extent,e.g,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492760" y="2341880"/>
            <a:ext cx="114211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</a:t>
            </a:r>
            <a:r>
              <a:rPr lang="zh-CN" altLang="en-US" sz="3200"/>
              <a:t>你弟弟多高？</a:t>
            </a:r>
            <a:endParaRPr lang="zh-CN" altLang="en-US" sz="3200"/>
          </a:p>
          <a:p>
            <a:r>
              <a:rPr lang="zh-CN" altLang="en-US" sz="3200"/>
              <a:t>   nǐ dì d</a:t>
            </a:r>
            <a:r>
              <a:rPr lang="en-US" altLang="zh-CN" sz="3200"/>
              <a:t>i</a:t>
            </a:r>
            <a:r>
              <a:rPr lang="zh-CN" altLang="en-US" sz="3200"/>
              <a:t> duō gāo ？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How tall is your younger brother</a:t>
            </a:r>
            <a:r>
              <a:rPr lang="zh-CN" altLang="en-US" sz="3200"/>
              <a:t>？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85445" y="4110990"/>
            <a:ext cx="114211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adjectives that follow </a:t>
            </a:r>
            <a:r>
              <a:rPr lang="zh-CN" altLang="en-US" sz="2800"/>
              <a:t>多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duō</a:t>
            </a:r>
            <a:r>
              <a:rPr lang="en-US" altLang="zh-CN" sz="2800"/>
              <a:t>) are typically those suggesting large extents such as </a:t>
            </a:r>
            <a:r>
              <a:rPr lang="zh-CN" altLang="en-US" sz="2800"/>
              <a:t>大</a:t>
            </a:r>
            <a:r>
              <a:rPr lang="en-US" altLang="zh-CN" sz="2800"/>
              <a:t>(dà</a:t>
            </a:r>
            <a:r>
              <a:rPr lang="zh-CN" altLang="en-US" sz="2800"/>
              <a:t>，</a:t>
            </a:r>
            <a:r>
              <a:rPr lang="en-US" altLang="zh-CN" sz="2800"/>
              <a:t>big), </a:t>
            </a:r>
            <a:r>
              <a:rPr lang="zh-CN" altLang="en-US" sz="2800"/>
              <a:t>高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gāo</a:t>
            </a:r>
            <a:r>
              <a:rPr lang="en-US" altLang="zh-CN" sz="2800">
                <a:sym typeface="+mn-ea"/>
              </a:rPr>
              <a:t>,tall;high</a:t>
            </a:r>
            <a:r>
              <a:rPr lang="en-US" altLang="zh-CN" sz="2800"/>
              <a:t>) and </a:t>
            </a:r>
            <a:r>
              <a:rPr lang="zh-CN" altLang="en-US" sz="2800"/>
              <a:t>远</a:t>
            </a:r>
            <a:r>
              <a:rPr lang="en-US" altLang="zh-CN" sz="2800"/>
              <a:t>(yuǎn,far), rather than those denoting small degrees such as </a:t>
            </a:r>
            <a:r>
              <a:rPr lang="zh-CN" altLang="en-US" sz="2800"/>
              <a:t>小</a:t>
            </a:r>
            <a:r>
              <a:rPr lang="en-US" altLang="zh-CN" sz="2800"/>
              <a:t>(xiǎo, small;little),</a:t>
            </a:r>
            <a:r>
              <a:rPr lang="zh-CN" altLang="en-US" sz="2800"/>
              <a:t>矮</a:t>
            </a:r>
            <a:r>
              <a:rPr lang="en-US" altLang="zh-CN" sz="2800"/>
              <a:t>(ǎi, short), and </a:t>
            </a:r>
            <a:r>
              <a:rPr lang="zh-CN" altLang="en-US" sz="2800"/>
              <a:t>近</a:t>
            </a:r>
            <a:r>
              <a:rPr lang="en-US" altLang="zh-CN" sz="2800"/>
              <a:t>(jìn, near).</a:t>
            </a:r>
            <a:endParaRPr lang="en-US" altLang="zh-CN" sz="28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500380" y="2482215"/>
            <a:ext cx="110121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</a:t>
            </a:r>
            <a:r>
              <a:rPr lang="en-US" altLang="zh-CN" sz="3200"/>
              <a:t>What did Li You want to buy</a:t>
            </a:r>
            <a:r>
              <a:rPr lang="zh-CN" altLang="en-US" sz="3200"/>
              <a:t>？</a:t>
            </a:r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en-US" sz="3200"/>
              <a:t>、</a:t>
            </a:r>
            <a:r>
              <a:rPr lang="en-US" altLang="zh-CN" sz="3200"/>
              <a:t>What color did LiYou like</a:t>
            </a:r>
            <a:r>
              <a:rPr lang="zh-CN" altLang="en-US" sz="3200"/>
              <a:t>？</a:t>
            </a:r>
            <a:endParaRPr lang="zh-CN" altLang="en-US" sz="3200"/>
          </a:p>
          <a:p>
            <a:r>
              <a:rPr lang="en-US" altLang="zh-CN" sz="3200"/>
              <a:t>3</a:t>
            </a:r>
            <a:r>
              <a:rPr lang="zh-CN" altLang="en-US" sz="3200"/>
              <a:t>、</a:t>
            </a:r>
            <a:r>
              <a:rPr lang="en-US" altLang="zh-CN" sz="3200"/>
              <a:t>What did Li You like about the pants</a:t>
            </a:r>
            <a:r>
              <a:rPr lang="zh-CN" altLang="en-US" sz="3200"/>
              <a:t>？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445770" y="488950"/>
            <a:ext cx="476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question</a:t>
            </a:r>
            <a:endParaRPr lang="en-US" altLang="zh-CN" sz="36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换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5657850" y="4406265"/>
            <a:ext cx="63569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exchange; to change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huàn</a:t>
            </a:r>
            <a:endParaRPr lang="en-US" altLang="zh-CN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492885" y="2080895"/>
            <a:ext cx="3498215" cy="3498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 样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same;alike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  yí       yàng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6" name="图片占位符 5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277620" y="2564130"/>
            <a:ext cx="4601210" cy="2760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衣 服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911465" y="4406265"/>
            <a:ext cx="2588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clothes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340600" y="206184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yī         f</a:t>
            </a:r>
            <a:r>
              <a:rPr lang="en-US" altLang="zh-CN" sz="3600"/>
              <a:t>u</a:t>
            </a:r>
            <a:endParaRPr lang="en-US" altLang="zh-CN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865505" y="1277620"/>
            <a:ext cx="4680585" cy="468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65405" y="281940"/>
            <a:ext cx="1227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跟</a:t>
            </a:r>
            <a:r>
              <a:rPr lang="en-US" altLang="zh-CN" sz="3200"/>
              <a:t>/</a:t>
            </a:r>
            <a:r>
              <a:rPr lang="zh-CN" altLang="en-US" sz="3200"/>
              <a:t>和</a:t>
            </a:r>
            <a:r>
              <a:rPr lang="en-US" altLang="zh-CN" sz="3200"/>
              <a:t>...</a:t>
            </a:r>
            <a:r>
              <a:rPr lang="zh-CN" altLang="en-US" sz="3200"/>
              <a:t>（不）一样</a:t>
            </a:r>
            <a:r>
              <a:rPr lang="en-US" altLang="zh-CN" sz="3200"/>
              <a:t>(gēn /hé ...(bù)yí yàng,[not] the same as... )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201930" y="1071880"/>
            <a:ext cx="116090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To express similarity or dissimilarity between objects, persons, or actions, we use the structure </a:t>
            </a:r>
            <a:r>
              <a:rPr lang="zh-CN" altLang="en-US" sz="2800">
                <a:sym typeface="+mn-ea"/>
              </a:rPr>
              <a:t>跟</a:t>
            </a:r>
            <a:r>
              <a:rPr lang="en-US" altLang="zh-CN" sz="2800">
                <a:sym typeface="+mn-ea"/>
              </a:rPr>
              <a:t>/</a:t>
            </a:r>
            <a:r>
              <a:rPr lang="zh-CN" altLang="en-US" sz="2800">
                <a:sym typeface="+mn-ea"/>
              </a:rPr>
              <a:t>和</a:t>
            </a:r>
            <a:r>
              <a:rPr lang="en-US" altLang="zh-CN" sz="2800">
                <a:sym typeface="+mn-ea"/>
              </a:rPr>
              <a:t>...(</a:t>
            </a:r>
            <a:r>
              <a:rPr lang="zh-CN" altLang="en-US" sz="2800">
                <a:sym typeface="+mn-ea"/>
              </a:rPr>
              <a:t>不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>
                <a:sym typeface="+mn-ea"/>
              </a:rPr>
              <a:t>一样</a:t>
            </a:r>
            <a:r>
              <a:rPr lang="en-US" altLang="zh-CN" sz="2800">
                <a:sym typeface="+mn-ea"/>
              </a:rPr>
              <a:t>(gēn /hé ...(bù)yī yàng)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385445" y="2482850"/>
            <a:ext cx="114211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你的衬衫跟我的一样。</a:t>
            </a:r>
            <a:endParaRPr lang="zh-CN" altLang="en-US" sz="3200"/>
          </a:p>
          <a:p>
            <a:r>
              <a:rPr lang="zh-CN" altLang="en-US" sz="3200"/>
              <a:t>   nǐ de chèn shān gēn wǒ de yí yàng</a:t>
            </a:r>
            <a:r>
              <a:rPr lang="en-US" altLang="zh-CN" sz="3200"/>
              <a:t>.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Your shirt is the same as mine.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2.</a:t>
            </a:r>
            <a:r>
              <a:rPr lang="zh-CN" altLang="en-US" sz="3200"/>
              <a:t>贵的衣服和便宜的衣服不一样。</a:t>
            </a:r>
            <a:endParaRPr lang="zh-CN" altLang="en-US" sz="3200"/>
          </a:p>
          <a:p>
            <a:r>
              <a:rPr lang="zh-CN" altLang="en-US" sz="3200"/>
              <a:t>   guì de yī f</a:t>
            </a:r>
            <a:r>
              <a:rPr lang="en-US" altLang="zh-CN" sz="3200"/>
              <a:t>u</a:t>
            </a:r>
            <a:r>
              <a:rPr lang="zh-CN" altLang="en-US" sz="3200"/>
              <a:t> hé </a:t>
            </a:r>
            <a:r>
              <a:rPr lang="en-US" altLang="zh-CN" sz="3200"/>
              <a:t>p</a:t>
            </a:r>
            <a:r>
              <a:rPr lang="zh-CN" altLang="en-US" sz="3200"/>
              <a:t>ián </a:t>
            </a:r>
            <a:r>
              <a:rPr lang="en-US" altLang="zh-CN" sz="3200"/>
              <a:t>yi</a:t>
            </a:r>
            <a:r>
              <a:rPr lang="zh-CN" altLang="en-US" sz="3200"/>
              <a:t> de yī f</a:t>
            </a:r>
            <a:r>
              <a:rPr lang="en-US" altLang="zh-CN" sz="3200"/>
              <a:t>u</a:t>
            </a:r>
            <a:r>
              <a:rPr lang="zh-CN" altLang="en-US" sz="3200"/>
              <a:t> bù yí yàng</a:t>
            </a:r>
            <a:r>
              <a:rPr lang="en-US" altLang="zh-CN" sz="3200"/>
              <a:t>.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Expensive clothes are different from cheap ones.</a:t>
            </a:r>
            <a:endParaRPr lang="en-US" altLang="zh-CN" sz="32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65405" y="281940"/>
            <a:ext cx="1227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跟</a:t>
            </a:r>
            <a:r>
              <a:rPr lang="en-US" altLang="zh-CN" sz="3200"/>
              <a:t>/</a:t>
            </a:r>
            <a:r>
              <a:rPr lang="zh-CN" altLang="en-US" sz="3200"/>
              <a:t>和</a:t>
            </a:r>
            <a:r>
              <a:rPr lang="en-US" altLang="zh-CN" sz="3200"/>
              <a:t>...</a:t>
            </a:r>
            <a:r>
              <a:rPr lang="zh-CN" altLang="en-US" sz="3200"/>
              <a:t>（不）一样</a:t>
            </a:r>
            <a:r>
              <a:rPr lang="en-US" altLang="zh-CN" sz="3200"/>
              <a:t>(gēn /hé ...(bù)yí yàng,[not] the same as... )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201930" y="1071880"/>
            <a:ext cx="1160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Following </a:t>
            </a:r>
            <a:r>
              <a:rPr lang="zh-CN" altLang="en-US" sz="2800"/>
              <a:t>一样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yí yàng), an adjective can be used: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295910" y="2125345"/>
            <a:ext cx="114211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</a:t>
            </a:r>
            <a:r>
              <a:rPr lang="zh-CN" altLang="en-US" sz="3200"/>
              <a:t>弟弟跟哥哥一样高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dì d</a:t>
            </a:r>
            <a:r>
              <a:rPr lang="en-US" altLang="zh-CN" sz="3200"/>
              <a:t>i</a:t>
            </a:r>
            <a:r>
              <a:rPr lang="zh-CN" altLang="en-US" sz="3200"/>
              <a:t> gēn gē g</a:t>
            </a:r>
            <a:r>
              <a:rPr lang="en-US" altLang="zh-CN" sz="3200"/>
              <a:t>e</a:t>
            </a:r>
            <a:r>
              <a:rPr lang="zh-CN" altLang="en-US" sz="3200"/>
              <a:t> yí yàng gāo</a:t>
            </a:r>
            <a:r>
              <a:rPr lang="en-US" altLang="zh-CN" sz="3200"/>
              <a:t>.</a:t>
            </a:r>
            <a:r>
              <a:rPr lang="zh-CN" altLang="en-US" sz="3200"/>
              <a:t>   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The younger brother is as tall as the older one.</a:t>
            </a:r>
            <a:r>
              <a:rPr lang="zh-CN" altLang="en-US" sz="3200"/>
              <a:t> 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4.</a:t>
            </a:r>
            <a:r>
              <a:rPr lang="zh-CN" altLang="en-US" sz="3200"/>
              <a:t>这个电脑跟那个电脑一样新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zhè g</a:t>
            </a:r>
            <a:r>
              <a:rPr lang="en-US" altLang="zh-CN" sz="3200"/>
              <a:t>e</a:t>
            </a:r>
            <a:r>
              <a:rPr lang="zh-CN" altLang="en-US" sz="3200"/>
              <a:t> diàn nǎo gēn nà g</a:t>
            </a:r>
            <a:r>
              <a:rPr lang="en-US" altLang="zh-CN" sz="3200"/>
              <a:t>e</a:t>
            </a:r>
            <a:r>
              <a:rPr lang="zh-CN" altLang="en-US" sz="3200"/>
              <a:t> diàn nǎo </a:t>
            </a:r>
            <a:r>
              <a:rPr lang="zh-CN" altLang="en-US" sz="3200">
                <a:sym typeface="+mn-ea"/>
              </a:rPr>
              <a:t>yí</a:t>
            </a:r>
            <a:r>
              <a:rPr lang="zh-CN" altLang="en-US" sz="3200"/>
              <a:t> yàng xīn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zh-CN" altLang="en-US" sz="3200"/>
              <a:t>   </a:t>
            </a:r>
            <a:r>
              <a:rPr lang="en-US" altLang="zh-CN" sz="3200"/>
              <a:t>This computer is as new as that one.</a:t>
            </a:r>
            <a:endParaRPr lang="en-US" altLang="zh-CN" sz="32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65405" y="281940"/>
            <a:ext cx="1227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跟</a:t>
            </a:r>
            <a:r>
              <a:rPr lang="en-US" altLang="zh-CN" sz="3200"/>
              <a:t>/</a:t>
            </a:r>
            <a:r>
              <a:rPr lang="zh-CN" altLang="en-US" sz="3200"/>
              <a:t>和</a:t>
            </a:r>
            <a:r>
              <a:rPr lang="en-US" altLang="zh-CN" sz="3200"/>
              <a:t>...</a:t>
            </a:r>
            <a:r>
              <a:rPr lang="zh-CN" altLang="en-US" sz="3200"/>
              <a:t>（不）一样</a:t>
            </a:r>
            <a:r>
              <a:rPr lang="en-US" altLang="zh-CN" sz="3200"/>
              <a:t>(gēn /hé ...(bù)yí yàng,[not] the same as... )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201930" y="1071880"/>
            <a:ext cx="1160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Following </a:t>
            </a:r>
            <a:r>
              <a:rPr lang="zh-CN" altLang="en-US" sz="2800"/>
              <a:t>一样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yí yàng), an adjective can be used: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295910" y="2125345"/>
            <a:ext cx="1142111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5.</a:t>
            </a:r>
            <a:r>
              <a:rPr lang="zh-CN" altLang="en-US" sz="3200"/>
              <a:t>常老师写汉字写得跟王老师</a:t>
            </a:r>
            <a:r>
              <a:rPr lang="en-US" altLang="zh-CN" sz="3200"/>
              <a:t>(</a:t>
            </a:r>
            <a:r>
              <a:rPr lang="zh-CN" altLang="en-US" sz="3200"/>
              <a:t>写汉字写得）一样漂亮。</a:t>
            </a:r>
            <a:endParaRPr lang="zh-CN" altLang="en-US" sz="3200"/>
          </a:p>
          <a:p>
            <a:r>
              <a:rPr lang="zh-CN" altLang="en-US" sz="3200"/>
              <a:t>   </a:t>
            </a:r>
            <a:endParaRPr lang="zh-CN" altLang="en-US" sz="3200"/>
          </a:p>
          <a:p>
            <a:r>
              <a:rPr lang="zh-CN" altLang="en-US" sz="3200"/>
              <a:t>   cháng lǎo shī xiě hàn zì xiě d</a:t>
            </a:r>
            <a:r>
              <a:rPr lang="en-US" altLang="zh-CN" sz="3200"/>
              <a:t>e</a:t>
            </a:r>
            <a:r>
              <a:rPr lang="zh-CN" altLang="en-US" sz="3200"/>
              <a:t> gēn wáng lǎo shī (xiě  </a:t>
            </a:r>
            <a:endParaRPr lang="zh-CN" altLang="en-US" sz="3200"/>
          </a:p>
          <a:p>
            <a:r>
              <a:rPr lang="zh-CN" altLang="en-US" sz="3200"/>
              <a:t>   hàn zì xiě d</a:t>
            </a:r>
            <a:r>
              <a:rPr lang="en-US" altLang="zh-CN" sz="3200"/>
              <a:t>e</a:t>
            </a:r>
            <a:r>
              <a:rPr lang="zh-CN" altLang="en-US" sz="3200"/>
              <a:t> </a:t>
            </a:r>
            <a:r>
              <a:rPr lang="en-US" altLang="zh-CN" sz="3200"/>
              <a:t>)</a:t>
            </a:r>
            <a:r>
              <a:rPr lang="en-US" altLang="zh-CN" sz="3200">
                <a:sym typeface="+mn-ea"/>
              </a:rPr>
              <a:t>yí</a:t>
            </a:r>
            <a:r>
              <a:rPr lang="zh-CN" altLang="en-US" sz="3200"/>
              <a:t> yàng pi</a:t>
            </a:r>
            <a:r>
              <a:rPr lang="zh-CN" altLang="en-US" sz="3200">
                <a:sym typeface="+mn-ea"/>
              </a:rPr>
              <a:t>à</a:t>
            </a:r>
            <a:r>
              <a:rPr lang="zh-CN" altLang="en-US" sz="3200"/>
              <a:t>o li</a:t>
            </a:r>
            <a:r>
              <a:rPr lang="en-US" altLang="zh-CN" sz="3200"/>
              <a:t>a</a:t>
            </a:r>
            <a:r>
              <a:rPr lang="zh-CN" altLang="en-US" sz="3200"/>
              <a:t>ng</a:t>
            </a:r>
            <a:r>
              <a:rPr lang="en-US" altLang="zh-CN" sz="3200"/>
              <a:t>.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   Teacher Chang writes Chinese charactes as nicely as </a:t>
            </a:r>
            <a:endParaRPr lang="en-US" altLang="zh-CN" sz="3200"/>
          </a:p>
          <a:p>
            <a:r>
              <a:rPr lang="en-US" altLang="zh-CN" sz="3200"/>
              <a:t>   Teacher Wang does.</a:t>
            </a:r>
            <a:endParaRPr lang="en-US" altLang="zh-CN" sz="3200"/>
          </a:p>
          <a:p>
            <a:endParaRPr lang="en-US" altLang="zh-CN" sz="32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虽 然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Although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 </a:t>
            </a:r>
            <a:r>
              <a:rPr lang="zh-CN" altLang="en-US" sz="3600">
                <a:sym typeface="+mn-ea"/>
              </a:rPr>
              <a:t>suī        rán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131570" y="2943225"/>
            <a:ext cx="5137150" cy="2381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65405" y="281940"/>
            <a:ext cx="12990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虽然</a:t>
            </a:r>
            <a:r>
              <a:rPr lang="en-US" altLang="zh-CN" sz="3200"/>
              <a:t>...</a:t>
            </a:r>
            <a:r>
              <a:rPr lang="zh-CN" altLang="en-US" sz="3200"/>
              <a:t>，可是</a:t>
            </a:r>
            <a:r>
              <a:rPr lang="en-US" altLang="zh-CN" sz="3200"/>
              <a:t>/</a:t>
            </a:r>
            <a:r>
              <a:rPr lang="zh-CN" altLang="en-US" sz="3200"/>
              <a:t>但是</a:t>
            </a:r>
            <a:r>
              <a:rPr lang="en-US" altLang="zh-CN" sz="3200"/>
              <a:t>...</a:t>
            </a:r>
            <a:r>
              <a:rPr lang="zh-CN" altLang="en-US" sz="3200"/>
              <a:t>（suī rán ...，kě shì /dàn shì ...</a:t>
            </a:r>
            <a:endParaRPr lang="zh-CN" altLang="en-US" sz="3200"/>
          </a:p>
          <a:p>
            <a:r>
              <a:rPr lang="en-US" altLang="zh-CN" sz="3200"/>
              <a:t>although...yet...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107950" y="1480820"/>
            <a:ext cx="116090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This pair of conjunctions links the two clauses in a complex sentence. Note, however, that </a:t>
            </a:r>
            <a:r>
              <a:rPr lang="zh-CN" altLang="en-US" sz="2800"/>
              <a:t>虽然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suī rán</a:t>
            </a:r>
            <a:r>
              <a:rPr lang="en-US" altLang="zh-CN" sz="2800"/>
              <a:t>) is often optional.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-63500" y="3084195"/>
            <a:ext cx="12319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虽然这双鞋很便宜，可是大小不合适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suī rán zhè shuāng xié hěn </a:t>
            </a:r>
            <a:r>
              <a:rPr lang="en-US" altLang="zh-CN" sz="3200"/>
              <a:t>p</a:t>
            </a:r>
            <a:r>
              <a:rPr lang="zh-CN" altLang="en-US" sz="3200"/>
              <a:t>i</a:t>
            </a:r>
            <a:r>
              <a:rPr lang="zh-CN" altLang="en-US" sz="3200">
                <a:sym typeface="+mn-ea"/>
              </a:rPr>
              <a:t>á</a:t>
            </a:r>
            <a:r>
              <a:rPr lang="zh-CN" altLang="en-US" sz="3200"/>
              <a:t>n y</a:t>
            </a:r>
            <a:r>
              <a:rPr lang="en-US" altLang="zh-CN" sz="3200"/>
              <a:t>i,</a:t>
            </a:r>
            <a:r>
              <a:rPr lang="zh-CN" altLang="en-US" sz="3200"/>
              <a:t>kě shì dà xiǎo bù hé shì</a:t>
            </a:r>
            <a:r>
              <a:rPr lang="en-US" altLang="zh-CN" sz="3200"/>
              <a:t>.</a:t>
            </a:r>
            <a:endParaRPr lang="zh-CN" altLang="en-US" sz="3200"/>
          </a:p>
          <a:p>
            <a:r>
              <a:rPr lang="en-US" altLang="zh-CN" sz="3200"/>
              <a:t>Although this pair of shoes is inexpensive, it`s not the right size.</a:t>
            </a:r>
            <a:r>
              <a:rPr lang="zh-CN" altLang="en-US" sz="3200"/>
              <a:t> </a:t>
            </a:r>
            <a:endParaRPr lang="zh-CN" altLang="en-US" sz="3200"/>
          </a:p>
          <a:p>
            <a:endParaRPr lang="zh-CN" altLang="en-US" sz="3200"/>
          </a:p>
          <a:p>
            <a:endParaRPr lang="en-US" altLang="zh-CN" sz="32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65405" y="281940"/>
            <a:ext cx="12990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虽然</a:t>
            </a:r>
            <a:r>
              <a:rPr lang="en-US" altLang="zh-CN" sz="3200"/>
              <a:t>...</a:t>
            </a:r>
            <a:r>
              <a:rPr lang="zh-CN" altLang="en-US" sz="3200"/>
              <a:t>，可是</a:t>
            </a:r>
            <a:r>
              <a:rPr lang="en-US" altLang="zh-CN" sz="3200"/>
              <a:t>/</a:t>
            </a:r>
            <a:r>
              <a:rPr lang="zh-CN" altLang="en-US" sz="3200"/>
              <a:t>但是</a:t>
            </a:r>
            <a:r>
              <a:rPr lang="en-US" altLang="zh-CN" sz="3200"/>
              <a:t>...</a:t>
            </a:r>
            <a:r>
              <a:rPr lang="zh-CN" altLang="en-US" sz="3200"/>
              <a:t>（suī rán ...，kě shì /dàn shì ...</a:t>
            </a:r>
            <a:endParaRPr lang="zh-CN" altLang="en-US" sz="3200"/>
          </a:p>
          <a:p>
            <a:r>
              <a:rPr lang="en-US" altLang="zh-CN" sz="3200"/>
              <a:t>although...yet...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107950" y="1480820"/>
            <a:ext cx="116090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This pair of conjunctions links the two clauses in a complex sentence. Note, however, that </a:t>
            </a:r>
            <a:r>
              <a:rPr lang="zh-CN" altLang="en-US" sz="2800"/>
              <a:t>虽然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suī rán</a:t>
            </a:r>
            <a:r>
              <a:rPr lang="en-US" altLang="zh-CN" sz="2800"/>
              <a:t>) is often optional.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107950" y="2999105"/>
            <a:ext cx="12319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2.</a:t>
            </a:r>
            <a:r>
              <a:rPr lang="zh-CN" altLang="en-US" sz="3200"/>
              <a:t>这本书很有意思，可是太贵了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zhè běn shū hěn yǒu yì s</a:t>
            </a:r>
            <a:r>
              <a:rPr lang="en-US" altLang="zh-CN" sz="3200"/>
              <a:t>i</a:t>
            </a:r>
            <a:r>
              <a:rPr lang="zh-CN" altLang="en-US" sz="3200"/>
              <a:t> ，kě shì tài guì le 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This book is very interesting, but it`s too expensive.</a:t>
            </a:r>
            <a:r>
              <a:rPr lang="zh-CN" altLang="en-US" sz="3200"/>
              <a:t> </a:t>
            </a:r>
            <a:endParaRPr lang="en-US" altLang="zh-CN" sz="32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65405" y="281940"/>
            <a:ext cx="12990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虽然</a:t>
            </a:r>
            <a:r>
              <a:rPr lang="en-US" altLang="zh-CN" sz="3200"/>
              <a:t>...</a:t>
            </a:r>
            <a:r>
              <a:rPr lang="zh-CN" altLang="en-US" sz="3200"/>
              <a:t>，可是</a:t>
            </a:r>
            <a:r>
              <a:rPr lang="en-US" altLang="zh-CN" sz="3200"/>
              <a:t>/</a:t>
            </a:r>
            <a:r>
              <a:rPr lang="zh-CN" altLang="en-US" sz="3200"/>
              <a:t>但是</a:t>
            </a:r>
            <a:r>
              <a:rPr lang="en-US" altLang="zh-CN" sz="3200"/>
              <a:t>...</a:t>
            </a:r>
            <a:r>
              <a:rPr lang="zh-CN" altLang="en-US" sz="3200"/>
              <a:t>（suī rán ...，kě shì /dàn shì ...</a:t>
            </a:r>
            <a:endParaRPr lang="zh-CN" altLang="en-US" sz="3200"/>
          </a:p>
          <a:p>
            <a:r>
              <a:rPr lang="en-US" altLang="zh-CN" sz="3200"/>
              <a:t>although...yet...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107950" y="1480820"/>
            <a:ext cx="116090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Whether or not </a:t>
            </a:r>
            <a:r>
              <a:rPr lang="zh-CN" altLang="en-US" sz="2800"/>
              <a:t>虽然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suī rán</a:t>
            </a:r>
            <a:r>
              <a:rPr lang="en-US" altLang="zh-CN" sz="2800"/>
              <a:t>) is used in the first clause, </a:t>
            </a:r>
            <a:r>
              <a:rPr lang="zh-CN" altLang="en-US" sz="2800"/>
              <a:t>可是</a:t>
            </a:r>
            <a:r>
              <a:rPr lang="en-US" altLang="zh-CN" sz="2800"/>
              <a:t>/</a:t>
            </a:r>
            <a:r>
              <a:rPr lang="zh-CN" altLang="en-US" sz="2800"/>
              <a:t>但是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kě shì /dàn shì</a:t>
            </a:r>
            <a:r>
              <a:rPr lang="en-US" altLang="zh-CN" sz="2800"/>
              <a:t>) cannot be omitted in the second. The following sentence is, therefore, incorrect: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107950" y="3497580"/>
            <a:ext cx="12319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2a.</a:t>
            </a:r>
            <a:r>
              <a:rPr lang="zh-CN" altLang="en-US" sz="3200"/>
              <a:t>虽然</a:t>
            </a:r>
            <a:r>
              <a:rPr lang="zh-CN" altLang="en-US" sz="3200"/>
              <a:t>这本书很有意思，太贵了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  </a:t>
            </a:r>
            <a:r>
              <a:rPr lang="zh-CN" altLang="en-US" sz="3200">
                <a:sym typeface="+mn-ea"/>
              </a:rPr>
              <a:t>suī rán </a:t>
            </a:r>
            <a:r>
              <a:rPr lang="zh-CN" altLang="en-US" sz="3200"/>
              <a:t>zhè běn shū hěn yǒu yì s</a:t>
            </a:r>
            <a:r>
              <a:rPr lang="en-US" altLang="zh-CN" sz="3200"/>
              <a:t>i, </a:t>
            </a:r>
            <a:r>
              <a:rPr lang="zh-CN" altLang="en-US" sz="3200"/>
              <a:t>tài guì le</a:t>
            </a:r>
            <a:r>
              <a:rPr lang="en-US" altLang="zh-CN" sz="3200"/>
              <a:t>.</a:t>
            </a:r>
            <a:r>
              <a:rPr lang="zh-CN" altLang="en-US" sz="3200"/>
              <a:t> </a:t>
            </a:r>
            <a:endParaRPr lang="en-US" altLang="zh-CN" sz="32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65405" y="281940"/>
            <a:ext cx="12990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虽然</a:t>
            </a:r>
            <a:r>
              <a:rPr lang="en-US" altLang="zh-CN" sz="3200"/>
              <a:t>...</a:t>
            </a:r>
            <a:r>
              <a:rPr lang="zh-CN" altLang="en-US" sz="3200"/>
              <a:t>，可是</a:t>
            </a:r>
            <a:r>
              <a:rPr lang="en-US" altLang="zh-CN" sz="3200"/>
              <a:t>/</a:t>
            </a:r>
            <a:r>
              <a:rPr lang="zh-CN" altLang="en-US" sz="3200"/>
              <a:t>但是</a:t>
            </a:r>
            <a:r>
              <a:rPr lang="en-US" altLang="zh-CN" sz="3200"/>
              <a:t>...</a:t>
            </a:r>
            <a:r>
              <a:rPr lang="zh-CN" altLang="en-US" sz="3200"/>
              <a:t>（suī rán ...，kě shì /dàn shì ...</a:t>
            </a:r>
            <a:endParaRPr lang="zh-CN" altLang="en-US" sz="3200"/>
          </a:p>
          <a:p>
            <a:r>
              <a:rPr lang="en-US" altLang="zh-CN" sz="3200"/>
              <a:t>although...yet...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107950" y="1480820"/>
            <a:ext cx="116090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This pair of conjunctions links the two clauses in a complex sentence. Note, however, that </a:t>
            </a:r>
            <a:r>
              <a:rPr lang="zh-CN" altLang="en-US" sz="2800"/>
              <a:t>虽然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suī rán</a:t>
            </a:r>
            <a:r>
              <a:rPr lang="en-US" altLang="zh-CN" sz="2800"/>
              <a:t>) is often optional.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236855" y="2952115"/>
            <a:ext cx="12319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</a:t>
            </a:r>
            <a:r>
              <a:rPr lang="zh-CN" altLang="en-US" sz="3200"/>
              <a:t>中文不容易，但是很有意思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zhōng wén bù róng yì ，dàn shì hěn yǒu yì s</a:t>
            </a:r>
            <a:r>
              <a:rPr lang="en-US" altLang="zh-CN" sz="3200"/>
              <a:t>i</a:t>
            </a:r>
            <a:r>
              <a:rPr lang="zh-CN" altLang="en-US" sz="3200"/>
              <a:t> </a:t>
            </a:r>
            <a:r>
              <a:rPr lang="en-US" altLang="zh-CN" sz="3200"/>
              <a:t>.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en-US" altLang="zh-CN" sz="3200"/>
              <a:t>Chinese is not easy, but it`s very interesting.</a:t>
            </a:r>
            <a:r>
              <a:rPr lang="zh-CN" altLang="en-US" sz="3200"/>
              <a:t> </a:t>
            </a:r>
            <a:endParaRPr lang="zh-CN" altLang="en-US" sz="3200"/>
          </a:p>
          <a:p>
            <a:endParaRPr lang="zh-CN" altLang="en-US" sz="3200"/>
          </a:p>
          <a:p>
            <a:endParaRPr lang="en-US" altLang="zh-CN" sz="32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大 小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8371840" y="4406265"/>
            <a:ext cx="2127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size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dà       xiǎo 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483485"/>
            <a:ext cx="4888230" cy="3008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03505" y="2726690"/>
            <a:ext cx="11985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这双鞋虽然大小合适，可是颜色不好。</a:t>
            </a:r>
            <a:endParaRPr lang="zh-CN" altLang="en-US" sz="3200"/>
          </a:p>
          <a:p>
            <a:r>
              <a:rPr lang="zh-CN" altLang="en-US" sz="3200"/>
              <a:t>zhè shuāng xié suī rán dà xiǎo hé shì ，kě shì yán sè bù hǎo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This pair is the right size, but it`s not a good color.</a:t>
            </a:r>
            <a:endParaRPr lang="en-US" altLang="zh-CN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衬 衫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 shirt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chèn   shān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097915" y="1764665"/>
            <a:ext cx="4240530" cy="4240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种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5644515" y="4098925"/>
            <a:ext cx="65474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measure word for kinds, sorts,types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zhǒng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1148715"/>
            <a:ext cx="4679950" cy="4679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80735" y="508000"/>
            <a:ext cx="4657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How many several kinds of flowers are there？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样 子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8090535" y="4406265"/>
            <a:ext cx="2409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style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59980" y="2080895"/>
            <a:ext cx="3296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yàng      z</a:t>
            </a:r>
            <a:r>
              <a:rPr lang="en-US" altLang="zh-CN" sz="3600"/>
              <a:t>i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l="24643"/>
          <a:stretch>
            <a:fillRect/>
          </a:stretch>
        </p:blipFill>
        <p:spPr>
          <a:xfrm>
            <a:off x="931545" y="3283585"/>
            <a:ext cx="4718685" cy="2098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挺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very; rather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tǐng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835025" y="2829560"/>
            <a:ext cx="4777105" cy="2675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04775" y="2087245"/>
            <a:ext cx="123190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挺</a:t>
            </a:r>
            <a:r>
              <a:rPr lang="en-US" altLang="zh-CN" sz="3200"/>
              <a:t>+adj+</a:t>
            </a:r>
            <a:r>
              <a:rPr lang="zh-CN" altLang="en-US" sz="3200"/>
              <a:t>的</a:t>
            </a:r>
            <a:r>
              <a:rPr lang="en-US" altLang="zh-CN" sz="3200"/>
              <a:t>(tǐng+adj+de) means “it`s rather adj.” The </a:t>
            </a:r>
            <a:r>
              <a:rPr lang="zh-CN" altLang="en-US" sz="3200"/>
              <a:t>的</a:t>
            </a:r>
            <a:r>
              <a:rPr lang="en-US" altLang="zh-CN" sz="3200"/>
              <a:t>(de) is optional.</a:t>
            </a:r>
            <a:endParaRPr lang="en-US" altLang="zh-CN" sz="3200"/>
          </a:p>
          <a:p>
            <a:endParaRPr lang="en-US" altLang="zh-CN" sz="3200"/>
          </a:p>
          <a:p>
            <a:r>
              <a:rPr lang="zh-CN" altLang="en-US" sz="3200"/>
              <a:t>挺好的</a:t>
            </a:r>
            <a:r>
              <a:rPr lang="en-US" altLang="zh-CN" sz="3200"/>
              <a:t>(</a:t>
            </a:r>
            <a:r>
              <a:rPr lang="en-US" altLang="zh-CN" sz="3200">
                <a:sym typeface="+mn-ea"/>
              </a:rPr>
              <a:t>tǐng hǎo de</a:t>
            </a:r>
            <a:r>
              <a:rPr lang="zh-CN" altLang="en-US" sz="3200">
                <a:sym typeface="+mn-ea"/>
              </a:rPr>
              <a:t>）it`s rather good</a:t>
            </a:r>
            <a:endParaRPr lang="zh-CN" altLang="en-US" sz="3200">
              <a:sym typeface="+mn-ea"/>
            </a:endParaRPr>
          </a:p>
          <a:p>
            <a:endParaRPr lang="en-US" altLang="zh-CN" sz="3200"/>
          </a:p>
          <a:p>
            <a:endParaRPr lang="en-US" altLang="zh-CN" sz="32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2180" y="2895600"/>
            <a:ext cx="4679950" cy="2643505"/>
          </a:xfrm>
          <a:prstGeom prst="rect">
            <a:avLst/>
          </a:prstGeom>
          <a:gradFill>
            <a:gsLst>
              <a:gs pos="57000">
                <a:srgbClr val="ABC8CC"/>
              </a:gs>
              <a:gs pos="100000">
                <a:srgbClr val="E9C4B4"/>
              </a:gs>
              <a:gs pos="0">
                <a:srgbClr val="E1EFEA"/>
              </a:gs>
            </a:gsLst>
            <a:lin scaled="1"/>
          </a:gradFill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它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it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tā 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2665095" y="3433445"/>
            <a:ext cx="22205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It</a:t>
            </a:r>
            <a:endParaRPr lang="en-US" altLang="zh-CN" sz="9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67310" y="2115185"/>
            <a:ext cx="123190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  <a:p>
            <a:r>
              <a:rPr lang="zh-CN" altLang="en-US" sz="3200"/>
              <a:t>就是它吧</a:t>
            </a:r>
            <a:r>
              <a:rPr lang="en-US" altLang="zh-CN" sz="3200"/>
              <a:t>(jiù shì tā ba ) is an expression one often uses when making a decision at the end of a process of selection. It roughly means “This is it” or “I`ll take it”</a:t>
            </a:r>
            <a:endParaRPr lang="en-US" altLang="zh-CN" sz="32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刷 卡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5868035" y="4406265"/>
            <a:ext cx="6621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pay with a credit card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shuā      kǎ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422525"/>
            <a:ext cx="4727575" cy="3146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刷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6707505" y="4340860"/>
            <a:ext cx="462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brush;to swipe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shuā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438275" y="2080895"/>
            <a:ext cx="3667760" cy="366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卡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card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kǎ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068070" y="2644775"/>
            <a:ext cx="4544060" cy="289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收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6209665" y="4406265"/>
            <a:ext cx="5907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receive; to accept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shōu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029335" y="2394585"/>
            <a:ext cx="4573270" cy="3043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裤 子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995920" y="4406265"/>
            <a:ext cx="2503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pants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kù          z</a:t>
            </a:r>
            <a:r>
              <a:rPr lang="en-US" altLang="zh-CN" sz="3600"/>
              <a:t>i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607695" y="2198370"/>
            <a:ext cx="5004435" cy="3289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59270" y="2644775"/>
            <a:ext cx="40855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信用卡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credit card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028180" y="2080895"/>
            <a:ext cx="3728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xìn    yòng    kǎ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42975" y="2644775"/>
            <a:ext cx="4669155" cy="2936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0" y="1560195"/>
            <a:ext cx="1231900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  <a:p>
            <a:r>
              <a:rPr lang="en-US" altLang="zh-CN" sz="3200"/>
              <a:t>A</a:t>
            </a:r>
            <a:r>
              <a:rPr lang="zh-CN" altLang="en-US" sz="3200"/>
              <a:t>：你们这儿可以刷卡吗？</a:t>
            </a:r>
            <a:endParaRPr lang="zh-CN" altLang="en-US" sz="3200"/>
          </a:p>
          <a:p>
            <a:r>
              <a:rPr lang="zh-CN" altLang="en-US" sz="3200"/>
              <a:t>       nǐ men zhèr kě yǐ shuā kǎ ma ？</a:t>
            </a:r>
            <a:endParaRPr lang="zh-CN" altLang="en-US" sz="3200"/>
          </a:p>
          <a:p>
            <a:r>
              <a:rPr lang="zh-CN" altLang="en-US" sz="3200"/>
              <a:t>       </a:t>
            </a:r>
            <a:r>
              <a:rPr lang="en-US" altLang="zh-CN" sz="3200"/>
              <a:t>Can I use my credit card here</a:t>
            </a:r>
            <a:r>
              <a:rPr lang="zh-CN" altLang="en-US" sz="3200"/>
              <a:t>？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B</a:t>
            </a:r>
            <a:r>
              <a:rPr lang="zh-CN" altLang="en-US" sz="3200"/>
              <a:t>： 对不起，我们不收信用卡。</a:t>
            </a:r>
            <a:endParaRPr lang="zh-CN" altLang="en-US" sz="3200"/>
          </a:p>
          <a:p>
            <a:r>
              <a:rPr lang="zh-CN" altLang="en-US" sz="3200"/>
              <a:t>       duì b</a:t>
            </a:r>
            <a:r>
              <a:rPr lang="en-US" altLang="zh-CN" sz="3200"/>
              <a:t>u</a:t>
            </a:r>
            <a:r>
              <a:rPr lang="zh-CN" altLang="en-US" sz="3200"/>
              <a:t> qǐ ，wǒ men bù shōu xìn yòng kǎ</a:t>
            </a:r>
            <a:r>
              <a:rPr lang="en-US" altLang="zh-CN" sz="3200"/>
              <a:t>.</a:t>
            </a:r>
            <a:endParaRPr lang="zh-CN" altLang="en-US" sz="3200"/>
          </a:p>
          <a:p>
            <a:r>
              <a:rPr lang="zh-CN" altLang="en-US" sz="3200"/>
              <a:t>       </a:t>
            </a:r>
            <a:r>
              <a:rPr lang="en-US" altLang="zh-CN" sz="3200"/>
              <a:t>I`m sorry, we don`t take credit cards.</a:t>
            </a:r>
            <a:endParaRPr lang="en-US" altLang="zh-CN" sz="32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不 过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259955" y="4406900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howerer; but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b</a:t>
            </a:r>
            <a:r>
              <a:rPr lang="zh-CN" altLang="en-US" sz="3600"/>
              <a:t>ú      guò 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644775"/>
            <a:ext cx="5229225" cy="292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再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again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zài 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1090930" y="1728470"/>
            <a:ext cx="4521200" cy="3836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5927090" y="2972435"/>
            <a:ext cx="54933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请你再说一次。</a:t>
            </a:r>
            <a:endParaRPr lang="zh-CN" altLang="en-US" sz="4000"/>
          </a:p>
          <a:p>
            <a:r>
              <a:rPr lang="zh-CN" altLang="en-US" sz="4000"/>
              <a:t>qǐng nǐ zài shuō yī cì</a:t>
            </a:r>
            <a:r>
              <a:rPr lang="en-US" altLang="zh-CN" sz="4000"/>
              <a:t>.</a:t>
            </a:r>
            <a:endParaRPr lang="en-US" altLang="zh-CN" sz="4000"/>
          </a:p>
          <a:p>
            <a:r>
              <a:rPr lang="zh-CN" altLang="en-US" sz="4000"/>
              <a:t>Please say it again</a:t>
            </a:r>
            <a:r>
              <a:rPr lang="en-US" altLang="zh-CN" sz="4000"/>
              <a:t>.</a:t>
            </a:r>
            <a:r>
              <a:rPr lang="zh-CN" altLang="en-US" sz="4000"/>
              <a:t> </a:t>
            </a:r>
            <a:endParaRPr lang="zh-CN" altLang="en-US" sz="4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2088515"/>
            <a:ext cx="4962525" cy="3302635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0" y="2644775"/>
            <a:ext cx="1867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付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459980" y="4406265"/>
            <a:ext cx="3039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pay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</a:t>
            </a:r>
            <a:r>
              <a:rPr lang="zh-CN" altLang="en-US" sz="3600">
                <a:sym typeface="+mn-ea"/>
              </a:rPr>
              <a:t>fù  </a:t>
            </a:r>
            <a:r>
              <a:rPr lang="zh-CN" altLang="en-US" sz="3600"/>
              <a:t>  </a:t>
            </a:r>
            <a:endParaRPr lang="zh-CN" altLang="en-US" sz="36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644775"/>
            <a:ext cx="4961890" cy="2788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_时尚演示出品_2"/>
          <p:cNvSpPr/>
          <p:nvPr/>
        </p:nvSpPr>
        <p:spPr>
          <a:xfrm>
            <a:off x="0" y="4194508"/>
            <a:ext cx="931406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稻壳儿_时尚演示出品_3"/>
          <p:cNvSpPr/>
          <p:nvPr/>
        </p:nvSpPr>
        <p:spPr>
          <a:xfrm>
            <a:off x="5611906" y="4194508"/>
            <a:ext cx="6580094" cy="113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0" y="2644775"/>
            <a:ext cx="3277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付 钱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7212965" y="4406265"/>
            <a:ext cx="3792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pay money</a:t>
            </a:r>
            <a:endParaRPr lang="en-US" altLang="zh-CN" sz="4000"/>
          </a:p>
        </p:txBody>
      </p:sp>
      <p:sp>
        <p:nvSpPr>
          <p:cNvPr id="9" name="文本框 8"/>
          <p:cNvSpPr txBox="1"/>
          <p:nvPr/>
        </p:nvSpPr>
        <p:spPr>
          <a:xfrm>
            <a:off x="7460615" y="208089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fù       qián  </a:t>
            </a:r>
            <a:endParaRPr lang="zh-CN" altLang="en-US" sz="3600"/>
          </a:p>
        </p:txBody>
      </p:sp>
      <p:pic>
        <p:nvPicPr>
          <p:cNvPr id="3" name="图片占位符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1545" y="2273935"/>
            <a:ext cx="5664200" cy="3182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0"/>
      <p:bldP spid="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时尚演示出品_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4762500"/>
              <a:gd name="connsiteY0" fmla="*/ 0 h 1587817"/>
              <a:gd name="connsiteX1" fmla="*/ 4762500 w 4762500"/>
              <a:gd name="connsiteY1" fmla="*/ 0 h 1587817"/>
              <a:gd name="connsiteX2" fmla="*/ 4762500 w 4762500"/>
              <a:gd name="connsiteY2" fmla="*/ 1587818 h 1587817"/>
              <a:gd name="connsiteX3" fmla="*/ 0 w 4762500"/>
              <a:gd name="connsiteY3" fmla="*/ 1587818 h 15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1587817">
                <a:moveTo>
                  <a:pt x="0" y="0"/>
                </a:moveTo>
                <a:lnTo>
                  <a:pt x="4762500" y="0"/>
                </a:lnTo>
                <a:lnTo>
                  <a:pt x="4762500" y="1587818"/>
                </a:lnTo>
                <a:lnTo>
                  <a:pt x="0" y="1587818"/>
                </a:lnTo>
                <a:close/>
              </a:path>
            </a:pathLst>
          </a:custGeom>
          <a:solidFill>
            <a:srgbClr val="F4F6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42875" y="2482215"/>
            <a:ext cx="118586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1.What color of shoes did Wang Peng finally accept</a:t>
            </a:r>
            <a:r>
              <a:rPr lang="zh-CN" altLang="en-US" sz="3200"/>
              <a:t>？</a:t>
            </a:r>
            <a:r>
              <a:rPr lang="en-US" altLang="zh-CN" sz="3200"/>
              <a:t>why</a:t>
            </a:r>
            <a:r>
              <a:rPr lang="zh-CN" altLang="en-US" sz="3200"/>
              <a:t>？</a:t>
            </a:r>
            <a:endParaRPr lang="zh-CN" altLang="en-US" sz="3200"/>
          </a:p>
          <a:p>
            <a:r>
              <a:rPr lang="en-US" altLang="zh-CN" sz="3200"/>
              <a:t>2.Why did Wang Peng want to return the shoes for a </a:t>
            </a:r>
            <a:endParaRPr lang="en-US" altLang="zh-CN" sz="3200"/>
          </a:p>
          <a:p>
            <a:r>
              <a:rPr lang="en-US" altLang="zh-CN" sz="3200"/>
              <a:t>   different pair</a:t>
            </a:r>
            <a:r>
              <a:rPr lang="zh-CN" altLang="en-US" sz="3200"/>
              <a:t>？</a:t>
            </a:r>
            <a:endParaRPr lang="en-US" altLang="zh-CN" sz="3200"/>
          </a:p>
          <a:p>
            <a:r>
              <a:rPr lang="en-US" altLang="zh-CN" sz="3200"/>
              <a:t>3.Did Wang Peng like the black shoes </a:t>
            </a:r>
            <a:r>
              <a:rPr lang="zh-CN" altLang="en-US" sz="3200"/>
              <a:t>？</a:t>
            </a:r>
            <a:r>
              <a:rPr lang="en-US" altLang="zh-CN" sz="3200"/>
              <a:t>Why or Why not?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445770" y="488950"/>
            <a:ext cx="476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question</a:t>
            </a:r>
            <a:endParaRPr lang="en-US" altLang="zh-CN" sz="3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5"/>
</p:tagLst>
</file>

<file path=ppt/tags/tag2.xml><?xml version="1.0" encoding="utf-8"?>
<p:tagLst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Theme">
  <a:themeElements>
    <a:clrScheme name="Custom 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55"/>
      </a:accent1>
      <a:accent2>
        <a:srgbClr val="30C6D3"/>
      </a:accent2>
      <a:accent3>
        <a:srgbClr val="485059"/>
      </a:accent3>
      <a:accent4>
        <a:srgbClr val="FBD451"/>
      </a:accent4>
      <a:accent5>
        <a:srgbClr val="87D37C"/>
      </a:accent5>
      <a:accent6>
        <a:srgbClr val="53667F"/>
      </a:accent6>
      <a:hlink>
        <a:srgbClr val="0563C1"/>
      </a:hlink>
      <a:folHlink>
        <a:srgbClr val="954F72"/>
      </a:folHlink>
    </a:clrScheme>
    <a:fontScheme name="字魂35经典雅黑和century Gothic">
      <a:majorFont>
        <a:latin typeface="Century Gothic"/>
        <a:ea typeface="字魂35号-经典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9163</Words>
  <Application>WPS 演示</Application>
  <PresentationFormat>Widescreen</PresentationFormat>
  <Paragraphs>707</Paragraphs>
  <Slides>97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97</vt:i4>
      </vt:variant>
    </vt:vector>
  </HeadingPairs>
  <TitlesOfParts>
    <vt:vector size="107" baseType="lpstr">
      <vt:lpstr>Arial</vt:lpstr>
      <vt:lpstr>宋体</vt:lpstr>
      <vt:lpstr>Wingdings</vt:lpstr>
      <vt:lpstr>Century Gothic</vt:lpstr>
      <vt:lpstr>字魂35号-经典雅黑</vt:lpstr>
      <vt:lpstr>黑体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kingfs</dc:creator>
  <cp:lastModifiedBy>花开盛雪</cp:lastModifiedBy>
  <cp:revision>19</cp:revision>
  <dcterms:created xsi:type="dcterms:W3CDTF">2019-10-06T05:25:00Z</dcterms:created>
  <dcterms:modified xsi:type="dcterms:W3CDTF">2019-11-25T12:58:34Z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