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!w1024_new_0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325" r:id="rId10"/>
    <p:sldId id="297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9" r:id="rId23"/>
    <p:sldId id="278" r:id="rId24"/>
    <p:sldId id="280" r:id="rId25"/>
    <p:sldId id="324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23" r:id="rId34"/>
    <p:sldId id="290" r:id="rId35"/>
    <p:sldId id="291" r:id="rId36"/>
    <p:sldId id="293" r:id="rId37"/>
    <p:sldId id="292" r:id="rId38"/>
    <p:sldId id="294" r:id="rId39"/>
    <p:sldId id="295" r:id="rId40"/>
    <p:sldId id="322" r:id="rId41"/>
    <p:sldId id="296" r:id="rId42"/>
    <p:sldId id="298" r:id="rId43"/>
    <p:sldId id="299" r:id="rId44"/>
    <p:sldId id="300" r:id="rId45"/>
    <p:sldId id="301" r:id="rId46"/>
    <p:sldId id="309" r:id="rId47"/>
    <p:sldId id="338" r:id="rId48"/>
    <p:sldId id="341" r:id="rId49"/>
    <p:sldId id="342" r:id="rId50"/>
    <p:sldId id="343" r:id="rId51"/>
    <p:sldId id="340" r:id="rId52"/>
    <p:sldId id="361" r:id="rId53"/>
    <p:sldId id="321" r:id="rId54"/>
    <p:sldId id="326" r:id="rId55"/>
    <p:sldId id="333" r:id="rId56"/>
    <p:sldId id="334" r:id="rId57"/>
    <p:sldId id="335" r:id="rId58"/>
    <p:sldId id="336" r:id="rId59"/>
    <p:sldId id="345" r:id="rId60"/>
    <p:sldId id="337" r:id="rId61"/>
    <p:sldId id="339" r:id="rId62"/>
    <p:sldId id="327" r:id="rId63"/>
    <p:sldId id="346" r:id="rId64"/>
    <p:sldId id="347" r:id="rId65"/>
    <p:sldId id="348" r:id="rId66"/>
    <p:sldId id="350" r:id="rId67"/>
    <p:sldId id="349" r:id="rId68"/>
    <p:sldId id="377" r:id="rId69"/>
    <p:sldId id="328" r:id="rId70"/>
    <p:sldId id="351" r:id="rId71"/>
    <p:sldId id="352" r:id="rId72"/>
    <p:sldId id="354" r:id="rId73"/>
    <p:sldId id="355" r:id="rId74"/>
    <p:sldId id="353" r:id="rId75"/>
    <p:sldId id="378" r:id="rId76"/>
    <p:sldId id="329" r:id="rId77"/>
    <p:sldId id="360" r:id="rId78"/>
    <p:sldId id="356" r:id="rId79"/>
    <p:sldId id="384" r:id="rId80"/>
    <p:sldId id="385" r:id="rId81"/>
    <p:sldId id="386" r:id="rId82"/>
    <p:sldId id="383" r:id="rId83"/>
    <p:sldId id="357" r:id="rId84"/>
    <p:sldId id="358" r:id="rId85"/>
    <p:sldId id="387" r:id="rId86"/>
    <p:sldId id="359" r:id="rId87"/>
    <p:sldId id="388" r:id="rId88"/>
    <p:sldId id="379" r:id="rId89"/>
    <p:sldId id="330" r:id="rId90"/>
    <p:sldId id="365" r:id="rId91"/>
    <p:sldId id="364" r:id="rId92"/>
    <p:sldId id="366" r:id="rId93"/>
    <p:sldId id="363" r:id="rId94"/>
    <p:sldId id="362" r:id="rId95"/>
    <p:sldId id="380" r:id="rId96"/>
    <p:sldId id="331" r:id="rId97"/>
    <p:sldId id="369" r:id="rId98"/>
    <p:sldId id="371" r:id="rId99"/>
    <p:sldId id="367" r:id="rId100"/>
    <p:sldId id="368" r:id="rId101"/>
    <p:sldId id="370" r:id="rId102"/>
    <p:sldId id="381" r:id="rId103"/>
    <p:sldId id="332" r:id="rId104"/>
    <p:sldId id="374" r:id="rId105"/>
    <p:sldId id="372" r:id="rId106"/>
    <p:sldId id="375" r:id="rId107"/>
    <p:sldId id="376" r:id="rId108"/>
    <p:sldId id="373" r:id="rId109"/>
    <p:sldId id="382" r:id="rId110"/>
    <p:sldId id="344" r:id="rId1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1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33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59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00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870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907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166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56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47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57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97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60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39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72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5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005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64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331FC1-107D-4735-A402-B88D5005E0BF}" type="datetimeFigureOut">
              <a:rPr lang="zh-TW" altLang="en-US" smtClean="0"/>
              <a:t>2019/11/5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E9D39D-AC08-4A10-8820-84F30939EC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218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nBwo_GvTu8?feature=oembed" TargetMode="External"/><Relationship Id="rId4" Type="http://schemas.openxmlformats.org/officeDocument/2006/relationships/hyperlink" Target="https://www.youtube.com/watch?v=ynBwo_GvTu8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!w1024_new_0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!w1024_new_0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mJGuFusKNw?feature=oembed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ch3vR5iME0U" TargetMode="External"/><Relationship Id="rId2" Type="http://schemas.openxmlformats.org/officeDocument/2006/relationships/video" Target="https://www.youtube.com/embed/2cygnu_mrmg?feature=oembed" TargetMode="External"/><Relationship Id="rId1" Type="http://schemas.openxmlformats.org/officeDocument/2006/relationships/video" Target="https://www.youtube.com/embed/ch3vR5iME0U?feature=oembed" TargetMode="External"/><Relationship Id="rId6" Type="http://schemas.openxmlformats.org/officeDocument/2006/relationships/hyperlink" Target="https://www.youtube.com/watch?v=2cygnu_mrmg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2E780B-F401-4D2B-B80B-A069659A5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39706FB-CE24-4A67-8BCF-C22512DD5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046316"/>
            <a:ext cx="6096000" cy="2387600"/>
          </a:xfrm>
          <a:solidFill>
            <a:schemeClr val="accent5"/>
          </a:solidFill>
          <a:effectLst>
            <a:softEdge rad="635000"/>
          </a:effectLst>
        </p:spPr>
        <p:txBody>
          <a:bodyPr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一次性产品</a:t>
            </a:r>
          </a:p>
        </p:txBody>
      </p:sp>
    </p:spTree>
    <p:extLst>
      <p:ext uri="{BB962C8B-B14F-4D97-AF65-F5344CB8AC3E}">
        <p14:creationId xmlns:p14="http://schemas.microsoft.com/office/powerpoint/2010/main" val="1900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￧ﾾﾎ￥ﾜﾋ￥ﾪﾽ￥ﾪﾽ￩ﾫﾔ￩ﾩﾗ￥ﾏﾰ￧ﾁﾣ￥ﾞﾃ￥ﾜﾾ￨ﾻﾊ (￤ﾸﾍ￦ﾘﾯ￥ﾆﾰ￦ﾷﾇ￦ﾷﾋ￨ﾻﾊ !) // Taiwan Garbage Truck  [￥ﾰﾏ￨ﾲﾝ￧ﾱﾳ￦ﾼ﾿ #189]">
            <a:hlinkClick r:id="" action="ppaction://media"/>
            <a:extLst>
              <a:ext uri="{FF2B5EF4-FFF2-40B4-BE49-F238E27FC236}">
                <a16:creationId xmlns:a16="http://schemas.microsoft.com/office/drawing/2014/main" id="{C6340F9C-F314-4AFA-92E3-54362AAA6F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6168" y="378092"/>
            <a:ext cx="10847671" cy="610181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175E088-8883-48BD-B65F-15995FE38999}"/>
              </a:ext>
            </a:extLst>
          </p:cNvPr>
          <p:cNvSpPr txBox="1"/>
          <p:nvPr/>
        </p:nvSpPr>
        <p:spPr>
          <a:xfrm>
            <a:off x="10951944" y="6479906"/>
            <a:ext cx="1240055" cy="378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hlinkClick r:id="rId4"/>
              </a:rPr>
              <a:t>video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21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A00C4-41F2-41A1-AA28-15275EA7BFEF}"/>
              </a:ext>
            </a:extLst>
          </p:cNvPr>
          <p:cNvSpPr/>
          <p:nvPr/>
        </p:nvSpPr>
        <p:spPr>
          <a:xfrm>
            <a:off x="0" y="0"/>
            <a:ext cx="2839454" cy="14157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C2EFE-BBC0-4A5C-8861-6DC6000F2514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她是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教中文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的，所以她每天都要去学校上课。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85C388-8822-4E8E-B33E-C4398D8B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651" y="889812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77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A00C4-41F2-41A1-AA28-15275EA7BFEF}"/>
              </a:ext>
            </a:extLst>
          </p:cNvPr>
          <p:cNvSpPr/>
          <p:nvPr/>
        </p:nvSpPr>
        <p:spPr>
          <a:xfrm>
            <a:off x="0" y="0"/>
            <a:ext cx="2839454" cy="14157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C2EFE-BBC0-4A5C-8861-6DC6000F2514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他是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开出租车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的，所以对这里的交通规则特别熟悉。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837208-D13B-4CAF-B988-45CAB096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865" y="1238507"/>
            <a:ext cx="5410753" cy="3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95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2444549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823232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4742543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Actually ; in reality ; in actual fact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37385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2181726" cy="121411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38ACD4-3E50-43C2-85BA-42953762B3F8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他看起来很有学问，但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他什么都不懂。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65A956-DB8B-4E41-9ABF-B12E8DA5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11" y="1214115"/>
            <a:ext cx="3333750" cy="38766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90B9D7D-F3E9-456A-8F01-BFB88C608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10096" r="7685" b="6526"/>
          <a:stretch/>
        </p:blipFill>
        <p:spPr>
          <a:xfrm>
            <a:off x="7219508" y="1812851"/>
            <a:ext cx="3333751" cy="32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27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2181726" cy="121411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38ACD4-3E50-43C2-85BA-42953762B3F8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这些房子看起来很古老，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是去年才盖的。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6D797A-434E-4012-9CDD-195C0C75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10" y="969566"/>
            <a:ext cx="6022131" cy="39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1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2181726" cy="121411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38ACD4-3E50-43C2-85BA-42953762B3F8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他平时穿的衣服都很普通，但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他很有钱。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CD4B93-5BE7-485F-ABDD-DDCE5E1B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26" y="542851"/>
            <a:ext cx="3103947" cy="44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484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2181726" cy="121411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38ACD4-3E50-43C2-85BA-42953762B3F8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他看起来只有十八岁，但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他已经四十八岁了。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89137E-E3C7-43E5-A3EF-48ACC0DB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1" y="550057"/>
            <a:ext cx="3084046" cy="42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787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2181726" cy="121411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38ACD4-3E50-43C2-85BA-42953762B3F8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你以为大家都在担心环境问题，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实际上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很多人都不知道这个问题有多严重。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FC8236-BD6E-498D-A0C2-15795A45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895" y="1072670"/>
            <a:ext cx="5715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37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56996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5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47662" y="4162426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It does not necessarily follow from previous point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942499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00B050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latin typeface="標楷體" panose="03000509000000000000" pitchFamily="65" charset="-120"/>
                <a:ea typeface="標楷體" panose="03000509000000000000" pitchFamily="65" charset="-120"/>
              </a:rPr>
              <a:t>对话二</a:t>
            </a:r>
          </a:p>
        </p:txBody>
      </p:sp>
    </p:spTree>
    <p:extLst>
      <p:ext uri="{BB962C8B-B14F-4D97-AF65-F5344CB8AC3E}">
        <p14:creationId xmlns:p14="http://schemas.microsoft.com/office/powerpoint/2010/main" val="108920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59343" y="5265019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好吃的东西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对身体好。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4" descr="「肯德基」的圖片搜尋結果">
            <a:extLst>
              <a:ext uri="{FF2B5EF4-FFF2-40B4-BE49-F238E27FC236}">
                <a16:creationId xmlns:a16="http://schemas.microsoft.com/office/drawing/2014/main" id="{E27C8B5D-6C35-47C4-A69E-D3C5429F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3" y="1224814"/>
            <a:ext cx="5213684" cy="39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「胖 卡通」的圖片搜尋結果">
            <a:extLst>
              <a:ext uri="{FF2B5EF4-FFF2-40B4-BE49-F238E27FC236}">
                <a16:creationId xmlns:a16="http://schemas.microsoft.com/office/drawing/2014/main" id="{5204FD26-6E34-4286-80A4-A45A49337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28" y="1224813"/>
            <a:ext cx="3910263" cy="39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5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25655" y="4870883"/>
            <a:ext cx="11540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会说中文的人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都可以当中文老师</a:t>
            </a:r>
            <a:r>
              <a:rPr lang="en-US" altLang="zh-TW" sz="6000" dirty="0"/>
              <a:t> 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CA8985D-B498-4743-B40F-404E92DE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5" y="1263550"/>
            <a:ext cx="5411002" cy="36073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946C5E-520A-4395-AF29-3500A135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3549"/>
            <a:ext cx="5454866" cy="36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59343" y="4870883"/>
            <a:ext cx="11473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学历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educational background)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高的人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都可以当老板。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C948017-1074-43B7-B2D1-4589BC05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43" y="1745579"/>
            <a:ext cx="5767532" cy="28837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9C88E3-964F-47C4-BC2A-2309E541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627" y="1293921"/>
            <a:ext cx="4125644" cy="33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7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59343" y="5303521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有的人开饭店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是为了赚钱</a:t>
            </a:r>
            <a:r>
              <a:rPr lang="en-US" altLang="zh-TW" sz="2000" dirty="0"/>
              <a:t> 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E1822F-709E-465C-8522-1F455949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3296"/>
            <a:ext cx="5789596" cy="28947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2D6100-F77B-4221-BB9C-CF252096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94" y="1713296"/>
            <a:ext cx="3859732" cy="28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3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74831CD-154C-4983-8128-D92D5B5B5605}"/>
              </a:ext>
            </a:extLst>
          </p:cNvPr>
          <p:cNvSpPr txBox="1"/>
          <p:nvPr/>
        </p:nvSpPr>
        <p:spPr>
          <a:xfrm>
            <a:off x="347662" y="1376695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不见得 </a:t>
            </a:r>
            <a:r>
              <a:rPr lang="en-US" altLang="zh-TW" sz="4000" dirty="0">
                <a:ea typeface="標楷體" panose="03000509000000000000" pitchFamily="65" charset="-120"/>
              </a:rPr>
              <a:t>has no affirmative </a:t>
            </a:r>
            <a:r>
              <a:rPr lang="en-US" altLang="zh-TW" sz="4000" dirty="0" err="1">
                <a:ea typeface="標楷體" panose="03000509000000000000" pitchFamily="65" charset="-120"/>
              </a:rPr>
              <a:t>form,i.e</a:t>
            </a:r>
            <a:r>
              <a:rPr lang="en-US" altLang="zh-TW" sz="4000" dirty="0">
                <a:ea typeface="標楷體" panose="03000509000000000000" pitchFamily="65" charset="-120"/>
              </a:rPr>
              <a:t>.,</a:t>
            </a:r>
            <a:r>
              <a:rPr lang="zh-TW" altLang="en-US" sz="4000" dirty="0">
                <a:ea typeface="標楷體" panose="03000509000000000000" pitchFamily="65" charset="-120"/>
              </a:rPr>
              <a:t>见得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DA9E3A-0FFF-4C6D-AC03-7507A1F64525}"/>
              </a:ext>
            </a:extLst>
          </p:cNvPr>
          <p:cNvSpPr txBox="1"/>
          <p:nvPr/>
        </p:nvSpPr>
        <p:spPr>
          <a:xfrm>
            <a:off x="1766051" y="4604514"/>
            <a:ext cx="10078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好吃的东西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对身体好。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33A561-962A-4F1F-BE3A-6369BB927A83}"/>
              </a:ext>
            </a:extLst>
          </p:cNvPr>
          <p:cNvSpPr txBox="1"/>
          <p:nvPr/>
        </p:nvSpPr>
        <p:spPr>
          <a:xfrm>
            <a:off x="1717424" y="2900102"/>
            <a:ext cx="10078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好吃的东西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对身体好。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CAFCAD4-6F73-41D7-85C5-91CC734B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7152" r="50758" b="28926"/>
          <a:stretch/>
        </p:blipFill>
        <p:spPr>
          <a:xfrm>
            <a:off x="347662" y="4426927"/>
            <a:ext cx="1418389" cy="137083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40425E6-330A-4C27-9757-ABE7BDA8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24908" r="3798" b="27058"/>
          <a:stretch/>
        </p:blipFill>
        <p:spPr>
          <a:xfrm>
            <a:off x="347160" y="2711652"/>
            <a:ext cx="1418389" cy="14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C364A7-2BDF-4594-AA83-06C47AB2DB3F}"/>
              </a:ext>
            </a:extLst>
          </p:cNvPr>
          <p:cNvSpPr txBox="1"/>
          <p:nvPr/>
        </p:nvSpPr>
        <p:spPr>
          <a:xfrm>
            <a:off x="371023" y="976695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Can combination with negative sentence.</a:t>
            </a:r>
            <a:endParaRPr lang="zh-TW" altLang="en-US" sz="4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976AD62-23CF-4B0E-A1B9-4C1DBE7BA20C}"/>
              </a:ext>
            </a:extLst>
          </p:cNvPr>
          <p:cNvSpPr txBox="1"/>
          <p:nvPr/>
        </p:nvSpPr>
        <p:spPr>
          <a:xfrm>
            <a:off x="359342" y="5303521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不会下雪。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1F2D3CA-B7B0-4745-AB11-E34F4AB5A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3"/>
          <a:stretch/>
        </p:blipFill>
        <p:spPr>
          <a:xfrm>
            <a:off x="3584440" y="1962342"/>
            <a:ext cx="4847285" cy="32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87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C364A7-2BDF-4594-AA83-06C47AB2DB3F}"/>
              </a:ext>
            </a:extLst>
          </p:cNvPr>
          <p:cNvSpPr txBox="1"/>
          <p:nvPr/>
        </p:nvSpPr>
        <p:spPr>
          <a:xfrm>
            <a:off x="335981" y="960544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Can refute a previous claim or viewpoint.</a:t>
            </a:r>
            <a:endParaRPr lang="zh-TW" altLang="en-US" sz="4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976AD62-23CF-4B0E-A1B9-4C1DBE7BA20C}"/>
              </a:ext>
            </a:extLst>
          </p:cNvPr>
          <p:cNvSpPr txBox="1"/>
          <p:nvPr/>
        </p:nvSpPr>
        <p:spPr>
          <a:xfrm>
            <a:off x="347662" y="4865643"/>
            <a:ext cx="11473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一天学五十个词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能提高</a:t>
            </a:r>
            <a:r>
              <a:rPr lang="en-US" altLang="zh-TW" sz="2800" dirty="0">
                <a:ea typeface="標楷體" panose="03000509000000000000" pitchFamily="65" charset="-120"/>
              </a:rPr>
              <a:t>(improve)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中文能力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(ability)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DC9202B-EE12-42F2-85B3-D9789915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4" y="1892083"/>
            <a:ext cx="4456497" cy="29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59343" y="5000862"/>
            <a:ext cx="1147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ea typeface="標楷體" panose="03000509000000000000" pitchFamily="65" charset="-120"/>
              </a:rPr>
              <a:t>：我想小玲会在台湾上大学。</a:t>
            </a:r>
            <a:endParaRPr lang="en-US" altLang="zh-TW" sz="54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5400" dirty="0">
                <a:ea typeface="標楷體" panose="03000509000000000000" pitchFamily="65" charset="-120"/>
              </a:rPr>
              <a:t>B</a:t>
            </a:r>
            <a:r>
              <a:rPr lang="zh-TW" altLang="en-US" sz="5400" dirty="0">
                <a:ea typeface="標楷體" panose="03000509000000000000" pitchFamily="65" charset="-120"/>
              </a:rPr>
              <a:t>：</a:t>
            </a:r>
            <a:r>
              <a:rPr lang="zh-TW" altLang="en-US" sz="5400" dirty="0">
                <a:highlight>
                  <a:srgbClr val="339933"/>
                </a:highlight>
                <a:ea typeface="標楷體" panose="03000509000000000000" pitchFamily="65" charset="-120"/>
              </a:rPr>
              <a:t>不见得</a:t>
            </a:r>
            <a:r>
              <a:rPr lang="zh-TW" altLang="en-US" sz="54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1A4DDDE-06AB-400B-963E-3A5BE32B6361}"/>
              </a:ext>
            </a:extLst>
          </p:cNvPr>
          <p:cNvSpPr txBox="1"/>
          <p:nvPr/>
        </p:nvSpPr>
        <p:spPr>
          <a:xfrm>
            <a:off x="3205214" y="192073"/>
            <a:ext cx="8627444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 </a:t>
            </a:r>
            <a:r>
              <a:rPr lang="en-US" altLang="zh-TW" sz="4000" dirty="0"/>
              <a:t>is</a:t>
            </a:r>
            <a:r>
              <a:rPr lang="zh-TW" altLang="en-US" sz="4000" dirty="0"/>
              <a:t> </a:t>
            </a:r>
            <a:r>
              <a:rPr lang="en-US" altLang="zh-TW" sz="4000" dirty="0"/>
              <a:t>used</a:t>
            </a:r>
            <a:r>
              <a:rPr lang="zh-TW" altLang="en-US" sz="4000" dirty="0"/>
              <a:t> </a:t>
            </a:r>
            <a:r>
              <a:rPr lang="en-US" altLang="zh-TW" sz="4000" dirty="0"/>
              <a:t>colloquially</a:t>
            </a:r>
            <a:r>
              <a:rPr lang="zh-TW" altLang="en-US" sz="4000" dirty="0"/>
              <a:t> </a:t>
            </a:r>
            <a:r>
              <a:rPr lang="en-US" altLang="zh-TW" sz="4000" dirty="0"/>
              <a:t>.and</a:t>
            </a:r>
            <a:r>
              <a:rPr lang="zh-TW" altLang="en-US" sz="4000" dirty="0"/>
              <a:t> </a:t>
            </a:r>
            <a:r>
              <a:rPr lang="en-US" altLang="zh-TW" sz="4000" dirty="0"/>
              <a:t>it</a:t>
            </a:r>
            <a:r>
              <a:rPr lang="zh-TW" altLang="en-US" sz="4000" dirty="0"/>
              <a:t> </a:t>
            </a:r>
            <a:r>
              <a:rPr lang="en-US" altLang="zh-TW" sz="4000" dirty="0"/>
              <a:t>can stand alone or in the middle sentence.</a:t>
            </a:r>
            <a:endParaRPr lang="zh-TW" altLang="en-US" sz="4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CAEFF8-447D-48BA-8B7F-FB1FFF63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22" y="1702850"/>
            <a:ext cx="4923572" cy="32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AB8EFFF-4C6A-47CB-A40E-BBD2D359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343"/>
            <a:ext cx="3923898" cy="285965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一次性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yīcì</a:t>
            </a:r>
            <a:r>
              <a:rPr lang="en-US" altLang="zh-TW" sz="3200" dirty="0"/>
              <a:t> </a:t>
            </a:r>
            <a:r>
              <a:rPr lang="en-US" altLang="zh-TW" sz="3200" dirty="0" err="1"/>
              <a:t>xìng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产品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chǎnpǐn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饭店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fàndiàn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讨厌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tǎoyàn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87D4D3-58DA-4E55-8C62-32FE32C2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23" y="570611"/>
            <a:ext cx="3010285" cy="28583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6686902-1F65-4270-8594-635A4F3D3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4" y="4127740"/>
            <a:ext cx="3640347" cy="27302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CB28077-197E-49F8-A4F5-36EAA2A0C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1" r="9117"/>
          <a:stretch/>
        </p:blipFill>
        <p:spPr>
          <a:xfrm>
            <a:off x="6082655" y="4350619"/>
            <a:ext cx="3947874" cy="24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46509" y="4726501"/>
            <a:ext cx="11505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ea typeface="標楷體" panose="03000509000000000000" pitchFamily="65" charset="-120"/>
              </a:rPr>
              <a:t>A</a:t>
            </a:r>
            <a:r>
              <a:rPr lang="zh-TW" altLang="en-US" sz="6000" dirty="0">
                <a:ea typeface="標楷體" panose="03000509000000000000" pitchFamily="65" charset="-120"/>
              </a:rPr>
              <a:t>：台风</a:t>
            </a:r>
            <a:r>
              <a:rPr lang="en-US" altLang="zh-TW" sz="2800" dirty="0">
                <a:ea typeface="標楷體" panose="03000509000000000000" pitchFamily="65" charset="-120"/>
              </a:rPr>
              <a:t>(typhoon)</a:t>
            </a:r>
            <a:r>
              <a:rPr lang="zh-TW" altLang="en-US" sz="6000" dirty="0">
                <a:ea typeface="標楷體" panose="03000509000000000000" pitchFamily="65" charset="-120"/>
              </a:rPr>
              <a:t>来的时候一定会放假。</a:t>
            </a:r>
            <a:endParaRPr lang="en-US" altLang="zh-TW" sz="60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>
                <a:ea typeface="標楷體" panose="03000509000000000000" pitchFamily="65" charset="-120"/>
              </a:rPr>
              <a:t>B</a:t>
            </a:r>
            <a:r>
              <a:rPr lang="zh-TW" altLang="en-US" sz="6000" dirty="0">
                <a:ea typeface="標楷體" panose="03000509000000000000" pitchFamily="65" charset="-120"/>
              </a:rPr>
              <a:t>：</a:t>
            </a:r>
            <a:r>
              <a:rPr lang="zh-TW" altLang="en-US" sz="6000" dirty="0">
                <a:highlight>
                  <a:srgbClr val="339933"/>
                </a:highlight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BA73AD7-343A-4CDF-99F0-C0D8ED765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66" y="1722847"/>
            <a:ext cx="4197668" cy="315090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116CE17-7DB1-4431-9B94-31F809B37B02}"/>
              </a:ext>
            </a:extLst>
          </p:cNvPr>
          <p:cNvSpPr txBox="1"/>
          <p:nvPr/>
        </p:nvSpPr>
        <p:spPr>
          <a:xfrm>
            <a:off x="3205214" y="192073"/>
            <a:ext cx="8627444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 </a:t>
            </a:r>
            <a:r>
              <a:rPr lang="en-US" altLang="zh-TW" sz="4000" dirty="0"/>
              <a:t>is</a:t>
            </a:r>
            <a:r>
              <a:rPr lang="zh-TW" altLang="en-US" sz="4000" dirty="0"/>
              <a:t> </a:t>
            </a:r>
            <a:r>
              <a:rPr lang="en-US" altLang="zh-TW" sz="4000" dirty="0"/>
              <a:t>used</a:t>
            </a:r>
            <a:r>
              <a:rPr lang="zh-TW" altLang="en-US" sz="4000" dirty="0"/>
              <a:t> </a:t>
            </a:r>
            <a:r>
              <a:rPr lang="en-US" altLang="zh-TW" sz="4000" dirty="0"/>
              <a:t>colloquially</a:t>
            </a:r>
            <a:r>
              <a:rPr lang="zh-TW" altLang="en-US" sz="4000" dirty="0"/>
              <a:t> </a:t>
            </a:r>
            <a:r>
              <a:rPr lang="en-US" altLang="zh-TW" sz="4000" dirty="0"/>
              <a:t>.and</a:t>
            </a:r>
            <a:r>
              <a:rPr lang="zh-TW" altLang="en-US" sz="4000" dirty="0"/>
              <a:t> </a:t>
            </a:r>
            <a:r>
              <a:rPr lang="en-US" altLang="zh-TW" sz="4000" dirty="0"/>
              <a:t>it</a:t>
            </a:r>
            <a:r>
              <a:rPr lang="zh-TW" altLang="en-US" sz="4000" dirty="0"/>
              <a:t> </a:t>
            </a:r>
            <a:r>
              <a:rPr lang="en-US" altLang="zh-TW" sz="4000" dirty="0"/>
              <a:t>can stand alone or in the middle sentence.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795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123524" y="5251535"/>
            <a:ext cx="11944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100" dirty="0">
                <a:ea typeface="標楷體" panose="03000509000000000000" pitchFamily="65" charset="-120"/>
              </a:rPr>
              <a:t>A</a:t>
            </a:r>
            <a:r>
              <a:rPr lang="zh-TW" altLang="en-US" sz="4100" dirty="0">
                <a:ea typeface="標楷體" panose="03000509000000000000" pitchFamily="65" charset="-120"/>
              </a:rPr>
              <a:t>：你不会念这个字，为什么不去问那个中国人呢？</a:t>
            </a:r>
            <a:endParaRPr lang="en-US" altLang="zh-TW" sz="41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4100" dirty="0">
                <a:ea typeface="標楷體" panose="03000509000000000000" pitchFamily="65" charset="-120"/>
              </a:rPr>
              <a:t>B</a:t>
            </a:r>
            <a:r>
              <a:rPr lang="zh-TW" altLang="en-US" sz="4100" dirty="0">
                <a:ea typeface="標楷體" panose="03000509000000000000" pitchFamily="65" charset="-120"/>
              </a:rPr>
              <a:t>：他虽然是中国人，可是</a:t>
            </a:r>
            <a:r>
              <a:rPr lang="zh-TW" altLang="en-US" sz="4100" dirty="0">
                <a:highlight>
                  <a:srgbClr val="339933"/>
                </a:highlight>
                <a:ea typeface="標楷體" panose="03000509000000000000" pitchFamily="65" charset="-120"/>
              </a:rPr>
              <a:t>不见得</a:t>
            </a:r>
            <a:r>
              <a:rPr lang="zh-TW" altLang="en-US" sz="4100" dirty="0">
                <a:ea typeface="標楷體" panose="03000509000000000000" pitchFamily="65" charset="-120"/>
              </a:rPr>
              <a:t>会念那个字。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224A84D-B6A5-4F2F-9AA5-D03D79E8B154}"/>
              </a:ext>
            </a:extLst>
          </p:cNvPr>
          <p:cNvSpPr txBox="1"/>
          <p:nvPr/>
        </p:nvSpPr>
        <p:spPr>
          <a:xfrm>
            <a:off x="3262965" y="105445"/>
            <a:ext cx="8627444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 </a:t>
            </a:r>
            <a:r>
              <a:rPr lang="en-US" altLang="zh-TW" sz="4000" dirty="0"/>
              <a:t>is</a:t>
            </a:r>
            <a:r>
              <a:rPr lang="zh-TW" altLang="en-US" sz="4000" dirty="0"/>
              <a:t> </a:t>
            </a:r>
            <a:r>
              <a:rPr lang="en-US" altLang="zh-TW" sz="4000" dirty="0"/>
              <a:t>used</a:t>
            </a:r>
            <a:r>
              <a:rPr lang="zh-TW" altLang="en-US" sz="4000" dirty="0"/>
              <a:t> </a:t>
            </a:r>
            <a:r>
              <a:rPr lang="en-US" altLang="zh-TW" sz="4000" dirty="0"/>
              <a:t>colloquially</a:t>
            </a:r>
            <a:r>
              <a:rPr lang="zh-TW" altLang="en-US" sz="4000" dirty="0"/>
              <a:t> </a:t>
            </a:r>
            <a:r>
              <a:rPr lang="en-US" altLang="zh-TW" sz="4000" dirty="0"/>
              <a:t>.and</a:t>
            </a:r>
            <a:r>
              <a:rPr lang="zh-TW" altLang="en-US" sz="4000" dirty="0"/>
              <a:t> </a:t>
            </a:r>
            <a:r>
              <a:rPr lang="en-US" altLang="zh-TW" sz="4000" dirty="0"/>
              <a:t>it</a:t>
            </a:r>
            <a:r>
              <a:rPr lang="zh-TW" altLang="en-US" sz="4000" dirty="0"/>
              <a:t> </a:t>
            </a:r>
            <a:r>
              <a:rPr lang="en-US" altLang="zh-TW" sz="4000" dirty="0"/>
              <a:t>can stand alone or in the middle sentence.</a:t>
            </a:r>
            <a:endParaRPr lang="zh-TW" altLang="en-US" sz="4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D3747C6-8551-4077-AEBB-A2835FA9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87" y="1587609"/>
            <a:ext cx="4257675" cy="35052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73AE5E3-4C1B-4506-ACD4-AC3250688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67" y1="34000" x2="18000" y2="36667"/>
                        <a14:foregroundMark x1="20000" y1="45000" x2="20000" y2="45000"/>
                        <a14:foregroundMark x1="81667" y1="18000" x2="78667" y2="20667"/>
                        <a14:foregroundMark x1="81000" y1="39667" x2="83333" y2="39333"/>
                        <a14:foregroundMark x1="75333" y1="54000" x2="753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1" r="29048"/>
          <a:stretch/>
        </p:blipFill>
        <p:spPr>
          <a:xfrm>
            <a:off x="7392202" y="1440881"/>
            <a:ext cx="1819175" cy="39762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77DB68-D672-4252-95D8-17E5192AD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67" y1="34000" x2="18000" y2="36667"/>
                        <a14:foregroundMark x1="20000" y1="45000" x2="20000" y2="45000"/>
                        <a14:foregroundMark x1="81667" y1="18000" x2="78667" y2="20667"/>
                        <a14:foregroundMark x1="81000" y1="39667" x2="83333" y2="39333"/>
                        <a14:foregroundMark x1="75333" y1="54000" x2="753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74"/>
          <a:stretch/>
        </p:blipFill>
        <p:spPr>
          <a:xfrm>
            <a:off x="9336506" y="1352091"/>
            <a:ext cx="1150171" cy="39762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7408D7A-7DED-4BFC-BC06-6FC8FB401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67" y1="34000" x2="18000" y2="36667"/>
                        <a14:foregroundMark x1="20000" y1="45000" x2="20000" y2="45000"/>
                        <a14:foregroundMark x1="81667" y1="18000" x2="78667" y2="20667"/>
                        <a14:foregroundMark x1="81000" y1="39667" x2="83333" y2="39333"/>
                        <a14:foregroundMark x1="75333" y1="54000" x2="753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220"/>
          <a:stretch/>
        </p:blipFill>
        <p:spPr>
          <a:xfrm>
            <a:off x="6231308" y="1440880"/>
            <a:ext cx="905777" cy="39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6433-D2FA-419D-974C-D894856318CB}"/>
              </a:ext>
            </a:extLst>
          </p:cNvPr>
          <p:cNvSpPr txBox="1"/>
          <p:nvPr/>
        </p:nvSpPr>
        <p:spPr>
          <a:xfrm>
            <a:off x="325654" y="5072584"/>
            <a:ext cx="11540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ea typeface="標楷體" panose="03000509000000000000" pitchFamily="65" charset="-120"/>
              </a:rPr>
              <a:t>：旗袍穿起来那么不方便，谁会买呢？</a:t>
            </a:r>
            <a:endParaRPr lang="en-US" altLang="zh-TW" sz="48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ea typeface="標楷體" panose="03000509000000000000" pitchFamily="65" charset="-120"/>
              </a:rPr>
              <a:t>：那倒</a:t>
            </a:r>
            <a:r>
              <a:rPr lang="zh-TW" altLang="en-US" sz="4800" dirty="0">
                <a:highlight>
                  <a:srgbClr val="339933"/>
                </a:highlight>
                <a:ea typeface="標楷體" panose="03000509000000000000" pitchFamily="65" charset="-120"/>
              </a:rPr>
              <a:t>不见得</a:t>
            </a:r>
            <a:r>
              <a:rPr lang="zh-TW" altLang="en-US" sz="4800" dirty="0">
                <a:ea typeface="標楷體" panose="03000509000000000000" pitchFamily="65" charset="-120"/>
              </a:rPr>
              <a:t>，我就买了三件。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83ED97-BE03-4485-8709-3FBDD9531B03}"/>
              </a:ext>
            </a:extLst>
          </p:cNvPr>
          <p:cNvSpPr txBox="1"/>
          <p:nvPr/>
        </p:nvSpPr>
        <p:spPr>
          <a:xfrm>
            <a:off x="3262965" y="105445"/>
            <a:ext cx="8627444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 </a:t>
            </a:r>
            <a:r>
              <a:rPr lang="en-US" altLang="zh-TW" sz="4000" dirty="0"/>
              <a:t>is</a:t>
            </a:r>
            <a:r>
              <a:rPr lang="zh-TW" altLang="en-US" sz="4000" dirty="0"/>
              <a:t> </a:t>
            </a:r>
            <a:r>
              <a:rPr lang="en-US" altLang="zh-TW" sz="4000" dirty="0"/>
              <a:t>used</a:t>
            </a:r>
            <a:r>
              <a:rPr lang="zh-TW" altLang="en-US" sz="4000" dirty="0"/>
              <a:t> </a:t>
            </a:r>
            <a:r>
              <a:rPr lang="en-US" altLang="zh-TW" sz="4000" dirty="0"/>
              <a:t>colloquially</a:t>
            </a:r>
            <a:r>
              <a:rPr lang="zh-TW" altLang="en-US" sz="4000" dirty="0"/>
              <a:t> </a:t>
            </a:r>
            <a:r>
              <a:rPr lang="en-US" altLang="zh-TW" sz="4000" dirty="0"/>
              <a:t>.and</a:t>
            </a:r>
            <a:r>
              <a:rPr lang="zh-TW" altLang="en-US" sz="4000" dirty="0"/>
              <a:t> </a:t>
            </a:r>
            <a:r>
              <a:rPr lang="en-US" altLang="zh-TW" sz="4000" dirty="0"/>
              <a:t>it</a:t>
            </a:r>
            <a:r>
              <a:rPr lang="zh-TW" altLang="en-US" sz="4000" dirty="0"/>
              <a:t> </a:t>
            </a:r>
            <a:r>
              <a:rPr lang="en-US" altLang="zh-TW" sz="4000" dirty="0"/>
              <a:t>can stand alone or in the middle sentence.</a:t>
            </a:r>
            <a:endParaRPr lang="zh-TW" altLang="en-US" sz="4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8921E8-BA7A-4B4B-94D2-DDF8C175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10" y="1737030"/>
            <a:ext cx="3335554" cy="33355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CF96F4-B5AA-49F4-A1FA-3856C3C0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36" y="1737030"/>
            <a:ext cx="5929873" cy="33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1A4DDDE-06AB-400B-963E-3A5BE32B6361}"/>
              </a:ext>
            </a:extLst>
          </p:cNvPr>
          <p:cNvSpPr txBox="1"/>
          <p:nvPr/>
        </p:nvSpPr>
        <p:spPr>
          <a:xfrm>
            <a:off x="3210726" y="231040"/>
            <a:ext cx="8621930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不见得 </a:t>
            </a:r>
            <a:r>
              <a:rPr lang="en-US" altLang="zh-TW" sz="4000" dirty="0">
                <a:ea typeface="標楷體" panose="03000509000000000000" pitchFamily="65" charset="-120"/>
              </a:rPr>
              <a:t>is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adverb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and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precedes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other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adverb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such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as</a:t>
            </a:r>
            <a:r>
              <a:rPr lang="zh-TW" altLang="en-US" sz="4000" dirty="0">
                <a:ea typeface="標楷體" panose="03000509000000000000" pitchFamily="65" charset="-120"/>
              </a:rPr>
              <a:t> 都，也 </a:t>
            </a:r>
            <a:r>
              <a:rPr lang="en-US" altLang="zh-TW" sz="4000" dirty="0">
                <a:ea typeface="標楷體" panose="03000509000000000000" pitchFamily="65" charset="-120"/>
              </a:rPr>
              <a:t>and</a:t>
            </a:r>
            <a:r>
              <a:rPr lang="zh-TW" altLang="en-US" sz="4000" dirty="0">
                <a:ea typeface="標楷體" panose="03000509000000000000" pitchFamily="65" charset="-120"/>
              </a:rPr>
              <a:t> 还 </a:t>
            </a:r>
            <a:r>
              <a:rPr lang="en-US" altLang="zh-TW" sz="4000" dirty="0">
                <a:ea typeface="標楷體" panose="03000509000000000000" pitchFamily="65" charset="-120"/>
              </a:rPr>
              <a:t>etc.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D3B0AB-A1B2-44D2-A8B3-4E4DBD5BADD6}"/>
              </a:ext>
            </a:extLst>
          </p:cNvPr>
          <p:cNvSpPr txBox="1"/>
          <p:nvPr/>
        </p:nvSpPr>
        <p:spPr>
          <a:xfrm>
            <a:off x="359342" y="5303521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老师的说明学生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都懂。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2D99A6D-CC6D-4E3D-B437-B64749D7F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73" y="1978394"/>
            <a:ext cx="4830305" cy="32385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227BE25-2407-4FA0-B67A-C9BA707EB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8394"/>
            <a:ext cx="56102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47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D857DB-CE92-45F2-B3A5-31B567BCD250}"/>
              </a:ext>
            </a:extLst>
          </p:cNvPr>
          <p:cNvSpPr/>
          <p:nvPr/>
        </p:nvSpPr>
        <p:spPr>
          <a:xfrm>
            <a:off x="0" y="0"/>
            <a:ext cx="2849078" cy="698934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D3B0AB-A1B2-44D2-A8B3-4E4DBD5BADD6}"/>
              </a:ext>
            </a:extLst>
          </p:cNvPr>
          <p:cNvSpPr txBox="1"/>
          <p:nvPr/>
        </p:nvSpPr>
        <p:spPr>
          <a:xfrm>
            <a:off x="359342" y="5303521"/>
            <a:ext cx="1147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你喜欢的音乐，别人</a:t>
            </a:r>
            <a:r>
              <a:rPr lang="zh-TW" altLang="en-US" sz="54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不见得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也喜欢。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A35418-1A05-4B08-938E-1581E161CDDE}"/>
              </a:ext>
            </a:extLst>
          </p:cNvPr>
          <p:cNvSpPr txBox="1"/>
          <p:nvPr/>
        </p:nvSpPr>
        <p:spPr>
          <a:xfrm>
            <a:off x="3210726" y="231040"/>
            <a:ext cx="8621930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不见得 </a:t>
            </a:r>
            <a:r>
              <a:rPr lang="en-US" altLang="zh-TW" sz="4000" dirty="0">
                <a:ea typeface="標楷體" panose="03000509000000000000" pitchFamily="65" charset="-120"/>
              </a:rPr>
              <a:t>is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adverb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and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precedes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other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adverb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such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as</a:t>
            </a:r>
            <a:r>
              <a:rPr lang="zh-TW" altLang="en-US" sz="4000" dirty="0">
                <a:ea typeface="標楷體" panose="03000509000000000000" pitchFamily="65" charset="-120"/>
              </a:rPr>
              <a:t> 都，也 </a:t>
            </a:r>
            <a:r>
              <a:rPr lang="en-US" altLang="zh-TW" sz="4000" dirty="0">
                <a:ea typeface="標楷體" panose="03000509000000000000" pitchFamily="65" charset="-120"/>
              </a:rPr>
              <a:t>and</a:t>
            </a:r>
            <a:r>
              <a:rPr lang="zh-TW" altLang="en-US" sz="4000" dirty="0">
                <a:ea typeface="標楷體" panose="03000509000000000000" pitchFamily="65" charset="-120"/>
              </a:rPr>
              <a:t> 还 </a:t>
            </a:r>
            <a:r>
              <a:rPr lang="en-US" altLang="zh-TW" sz="4000" dirty="0">
                <a:ea typeface="標楷體" panose="03000509000000000000" pitchFamily="65" charset="-120"/>
              </a:rPr>
              <a:t>etc.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A4BA05C-EFFC-4453-9658-6B49B3316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0"/>
          <a:stretch/>
        </p:blipFill>
        <p:spPr>
          <a:xfrm>
            <a:off x="1655110" y="2021306"/>
            <a:ext cx="3534011" cy="31763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1B3E856-700B-49B9-A5EB-2F27A094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044" y="2021306"/>
            <a:ext cx="4764504" cy="31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96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524991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47662" y="3075057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en-US" altLang="zh-TW" sz="4000" dirty="0"/>
              <a:t>not</a:t>
            </a:r>
            <a:r>
              <a:rPr lang="zh-TW" altLang="en-US" sz="4000" dirty="0"/>
              <a:t> </a:t>
            </a:r>
            <a:r>
              <a:rPr lang="en-US" altLang="zh-TW" sz="4000" dirty="0"/>
              <a:t>as</a:t>
            </a:r>
            <a:r>
              <a:rPr lang="zh-TW" altLang="en-US" sz="4000" dirty="0"/>
              <a:t> </a:t>
            </a:r>
            <a:r>
              <a:rPr lang="en-US" altLang="zh-TW" sz="4000" dirty="0"/>
              <a:t>good</a:t>
            </a:r>
            <a:r>
              <a:rPr lang="zh-TW" altLang="en-US" sz="4000" dirty="0"/>
              <a:t> </a:t>
            </a:r>
            <a:r>
              <a:rPr lang="en-US" altLang="zh-TW" sz="4000" dirty="0"/>
              <a:t>as</a:t>
            </a:r>
            <a:r>
              <a:rPr lang="zh-TW" altLang="en-US" sz="4000" dirty="0"/>
              <a:t> </a:t>
            </a:r>
            <a:r>
              <a:rPr lang="en-US" altLang="zh-TW" sz="4000" dirty="0"/>
              <a:t>B</a:t>
            </a:r>
            <a:endParaRPr lang="zh-TW" altLang="en-US" sz="4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4347909"/>
            <a:ext cx="11496675" cy="19389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不如 </a:t>
            </a:r>
            <a:r>
              <a:rPr lang="en-US" altLang="zh-TW" sz="4000" dirty="0">
                <a:ea typeface="標楷體" panose="03000509000000000000" pitchFamily="65" charset="-120"/>
              </a:rPr>
              <a:t>introduces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comparison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between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two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items.</a:t>
            </a:r>
          </a:p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The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first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noun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is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inferior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to,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or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less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desirable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,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than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second.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39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1D1111-3630-4C3A-B496-D95BA54BD197}"/>
              </a:ext>
            </a:extLst>
          </p:cNvPr>
          <p:cNvSpPr txBox="1"/>
          <p:nvPr/>
        </p:nvSpPr>
        <p:spPr>
          <a:xfrm>
            <a:off x="359342" y="5303521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这件衣服的质量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那件的好。</a:t>
            </a:r>
          </a:p>
        </p:txBody>
      </p:sp>
      <p:pic>
        <p:nvPicPr>
          <p:cNvPr id="1026" name="Picture 2" descr="相關圖片">
            <a:extLst>
              <a:ext uri="{FF2B5EF4-FFF2-40B4-BE49-F238E27FC236}">
                <a16:creationId xmlns:a16="http://schemas.microsoft.com/office/drawing/2014/main" id="{44D302DB-954F-4F99-B873-B9B15C67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48" y="1284439"/>
            <a:ext cx="3014312" cy="40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211BD6B-248E-47EE-BCF0-C442917A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968" y="1284439"/>
            <a:ext cx="3014312" cy="40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1D1111-3630-4C3A-B496-D95BA54BD197}"/>
              </a:ext>
            </a:extLst>
          </p:cNvPr>
          <p:cNvSpPr txBox="1"/>
          <p:nvPr/>
        </p:nvSpPr>
        <p:spPr>
          <a:xfrm>
            <a:off x="359342" y="5303521"/>
            <a:ext cx="11473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这家饭馆的食物</a:t>
            </a:r>
            <a:r>
              <a:rPr lang="zh-TW" altLang="en-US" sz="60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那家好吃。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072DF9-C86D-4D45-83E8-FB230CDC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8" y="1151121"/>
            <a:ext cx="5333197" cy="39998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811905D-6B9A-4EF2-8503-DA6F8154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86" y="1151121"/>
            <a:ext cx="5408195" cy="40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96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1D1111-3630-4C3A-B496-D95BA54BD197}"/>
              </a:ext>
            </a:extLst>
          </p:cNvPr>
          <p:cNvSpPr txBox="1"/>
          <p:nvPr/>
        </p:nvSpPr>
        <p:spPr>
          <a:xfrm>
            <a:off x="359343" y="4851133"/>
            <a:ext cx="11473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坐公交车上学得转两班车，还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坐电车方便。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E6465D-276E-43FC-AFEA-1B722ACFF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2" t="7941" b="12779"/>
          <a:stretch/>
        </p:blipFill>
        <p:spPr>
          <a:xfrm>
            <a:off x="6415819" y="1626670"/>
            <a:ext cx="5416838" cy="32244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CE198E-6DFF-43DA-A86D-B48D0E1CB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2" t="4070" r="6119" b="23088"/>
          <a:stretch/>
        </p:blipFill>
        <p:spPr>
          <a:xfrm>
            <a:off x="157211" y="1626670"/>
            <a:ext cx="5641257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质量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zhìliàng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服务员</a:t>
            </a:r>
            <a:r>
              <a:rPr lang="en-US" altLang="zh-TW" sz="3200" dirty="0" err="1"/>
              <a:t>fúwùyuán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大量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dàliàng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shǐyòng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9C36F6E-CC42-45D4-A4D6-097209A3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917"/>
            <a:ext cx="3918010" cy="24110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850220-66CB-49EA-87FB-53D920AD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56" y="879895"/>
            <a:ext cx="3822556" cy="25491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192CC8-84A3-4572-89D9-1BA6D168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4179"/>
            <a:ext cx="3888844" cy="24110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2C25D80-4088-4818-9794-BADB7BAE4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88" t="21748" r="11105" b="27322"/>
          <a:stretch/>
        </p:blipFill>
        <p:spPr>
          <a:xfrm>
            <a:off x="6092791" y="4424179"/>
            <a:ext cx="38959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1D1111-3630-4C3A-B496-D95BA54BD197}"/>
              </a:ext>
            </a:extLst>
          </p:cNvPr>
          <p:cNvSpPr txBox="1"/>
          <p:nvPr/>
        </p:nvSpPr>
        <p:spPr>
          <a:xfrm>
            <a:off x="359343" y="4851133"/>
            <a:ext cx="11473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考试以前才熬夜</a:t>
            </a:r>
            <a:r>
              <a:rPr lang="en-US" altLang="zh-TW" sz="2800" dirty="0">
                <a:ea typeface="標楷體" panose="03000509000000000000" pitchFamily="65" charset="-120"/>
              </a:rPr>
              <a:t>(stay up all night)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念书，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平常就做好准备</a:t>
            </a:r>
            <a:r>
              <a:rPr lang="en-US" altLang="zh-TW" sz="2800" dirty="0">
                <a:ea typeface="標楷體" panose="03000509000000000000" pitchFamily="65" charset="-120"/>
              </a:rPr>
              <a:t>(preparation)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A24DFA-1378-4DC0-8332-D2BEFC9DF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7" y="1517383"/>
            <a:ext cx="5810250" cy="3333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97F610-A110-462E-920F-5E7A441D4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55" y="1517383"/>
            <a:ext cx="5791258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83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D1F95BD-FCB0-4CA6-91EF-523BF46E912F}"/>
              </a:ext>
            </a:extLst>
          </p:cNvPr>
          <p:cNvSpPr txBox="1"/>
          <p:nvPr/>
        </p:nvSpPr>
        <p:spPr>
          <a:xfrm>
            <a:off x="359343" y="942844"/>
            <a:ext cx="11496675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The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state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at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the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end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of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sentence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with</a:t>
            </a:r>
            <a:r>
              <a:rPr lang="zh-TW" altLang="en-US" sz="4000" dirty="0">
                <a:ea typeface="標楷體" panose="03000509000000000000" pitchFamily="65" charset="-120"/>
              </a:rPr>
              <a:t> 不如 </a:t>
            </a:r>
            <a:r>
              <a:rPr lang="en-US" altLang="zh-TW" sz="4000" dirty="0">
                <a:ea typeface="標楷體" panose="03000509000000000000" pitchFamily="65" charset="-120"/>
              </a:rPr>
              <a:t>must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indicate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desirable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property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6D3B451-F260-42B0-8D05-0E8AFC086676}"/>
              </a:ext>
            </a:extLst>
          </p:cNvPr>
          <p:cNvSpPr txBox="1"/>
          <p:nvPr/>
        </p:nvSpPr>
        <p:spPr>
          <a:xfrm>
            <a:off x="1765549" y="2953415"/>
            <a:ext cx="10078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这支手机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那支手机旧。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9402657-2AB3-4CCA-9822-946CD025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24908" r="3798" b="27058"/>
          <a:stretch/>
        </p:blipFill>
        <p:spPr>
          <a:xfrm>
            <a:off x="347160" y="2711652"/>
            <a:ext cx="1418389" cy="14991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E3711E7-4AE6-4F18-A2FD-442F52358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7152" r="50758" b="28926"/>
          <a:stretch/>
        </p:blipFill>
        <p:spPr>
          <a:xfrm>
            <a:off x="347662" y="4426927"/>
            <a:ext cx="1418389" cy="137083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F539567-5A11-431A-BFA4-523E9143C9E6}"/>
              </a:ext>
            </a:extLst>
          </p:cNvPr>
          <p:cNvSpPr txBox="1"/>
          <p:nvPr/>
        </p:nvSpPr>
        <p:spPr>
          <a:xfrm>
            <a:off x="1765548" y="4604512"/>
            <a:ext cx="10078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这支手机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那支手机新。</a:t>
            </a:r>
          </a:p>
        </p:txBody>
      </p:sp>
    </p:spTree>
    <p:extLst>
      <p:ext uri="{BB962C8B-B14F-4D97-AF65-F5344CB8AC3E}">
        <p14:creationId xmlns:p14="http://schemas.microsoft.com/office/powerpoint/2010/main" val="4197650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AE7022-58E5-4E3F-8F76-60725C14A0A2}"/>
              </a:ext>
            </a:extLst>
          </p:cNvPr>
          <p:cNvSpPr/>
          <p:nvPr/>
        </p:nvSpPr>
        <p:spPr>
          <a:xfrm>
            <a:off x="0" y="0"/>
            <a:ext cx="1771048" cy="71818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D1F95BD-FCB0-4CA6-91EF-523BF46E912F}"/>
              </a:ext>
            </a:extLst>
          </p:cNvPr>
          <p:cNvSpPr txBox="1"/>
          <p:nvPr/>
        </p:nvSpPr>
        <p:spPr>
          <a:xfrm>
            <a:off x="359343" y="942844"/>
            <a:ext cx="11496675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If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the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context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of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sentence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using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state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is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clear,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than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the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state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verb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can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be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omitted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F539567-5A11-431A-BFA4-523E9143C9E6}"/>
              </a:ext>
            </a:extLst>
          </p:cNvPr>
          <p:cNvSpPr txBox="1"/>
          <p:nvPr/>
        </p:nvSpPr>
        <p:spPr>
          <a:xfrm>
            <a:off x="359344" y="3039581"/>
            <a:ext cx="11496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这家旅馆的服务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那家</a:t>
            </a:r>
            <a:r>
              <a:rPr lang="zh-TW" altLang="en-US" sz="6000" dirty="0">
                <a:ea typeface="標楷體" panose="03000509000000000000" pitchFamily="65" charset="-120"/>
              </a:rPr>
              <a:t>旅馆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79D64A7F-EF90-4D56-9513-B6FB86305F39}"/>
              </a:ext>
            </a:extLst>
          </p:cNvPr>
          <p:cNvSpPr/>
          <p:nvPr/>
        </p:nvSpPr>
        <p:spPr>
          <a:xfrm>
            <a:off x="9057374" y="3039580"/>
            <a:ext cx="1850346" cy="11089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A676F93-7D0C-42EE-8911-158AD149AB90}"/>
              </a:ext>
            </a:extLst>
          </p:cNvPr>
          <p:cNvCxnSpPr>
            <a:cxnSpLocks/>
          </p:cNvCxnSpPr>
          <p:nvPr/>
        </p:nvCxnSpPr>
        <p:spPr>
          <a:xfrm>
            <a:off x="10039723" y="4148487"/>
            <a:ext cx="0" cy="4510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4C4C4D86-88F1-4AC2-859C-6A9413C3D012}"/>
              </a:ext>
            </a:extLst>
          </p:cNvPr>
          <p:cNvSpPr/>
          <p:nvPr/>
        </p:nvSpPr>
        <p:spPr>
          <a:xfrm>
            <a:off x="9364698" y="4395034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  <a:ea typeface="標楷體" panose="03000509000000000000" pitchFamily="65" charset="-120"/>
              </a:rPr>
              <a:t>omit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30AF28-9B67-430D-9079-C316AC5C6277}"/>
              </a:ext>
            </a:extLst>
          </p:cNvPr>
          <p:cNvSpPr txBox="1"/>
          <p:nvPr/>
        </p:nvSpPr>
        <p:spPr>
          <a:xfrm>
            <a:off x="347663" y="5319274"/>
            <a:ext cx="11496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这家旅馆的服务</a:t>
            </a:r>
            <a:r>
              <a:rPr lang="zh-TW" altLang="en-US" sz="60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不如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那家。</a:t>
            </a:r>
          </a:p>
        </p:txBody>
      </p:sp>
    </p:spTree>
    <p:extLst>
      <p:ext uri="{BB962C8B-B14F-4D97-AF65-F5344CB8AC3E}">
        <p14:creationId xmlns:p14="http://schemas.microsoft.com/office/powerpoint/2010/main" val="3494468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230518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47662" y="3075057"/>
            <a:ext cx="11496675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Even though ; despite</a:t>
            </a:r>
            <a:endParaRPr lang="zh-TW" altLang="en-US" sz="4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5108304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ea typeface="標楷體" panose="03000509000000000000" pitchFamily="65" charset="-120"/>
              </a:rPr>
              <a:t>：</a:t>
            </a:r>
            <a:r>
              <a:rPr lang="zh-CN" altLang="en-US" sz="4400" dirty="0">
                <a:ea typeface="標楷體" panose="03000509000000000000" pitchFamily="65" charset="-120"/>
              </a:rPr>
              <a:t>尽管⋯⋯ ，但是 </a:t>
            </a:r>
            <a:r>
              <a:rPr lang="en-US" altLang="zh-CN" sz="4400" dirty="0">
                <a:ea typeface="標楷體" panose="03000509000000000000" pitchFamily="65" charset="-120"/>
              </a:rPr>
              <a:t>+ Subject</a:t>
            </a:r>
            <a:r>
              <a:rPr lang="en-US" altLang="zh-TW" sz="4400" dirty="0">
                <a:ea typeface="標楷體" panose="03000509000000000000" pitchFamily="65" charset="-120"/>
              </a:rPr>
              <a:t>+</a:t>
            </a:r>
            <a:r>
              <a:rPr lang="zh-TW" altLang="en-US" sz="4400" dirty="0">
                <a:ea typeface="標楷體" panose="03000509000000000000" pitchFamily="65" charset="-120"/>
              </a:rPr>
              <a:t>还是</a:t>
            </a:r>
            <a:r>
              <a:rPr lang="en-US" altLang="zh-TW" sz="4400" dirty="0">
                <a:ea typeface="標楷體" panose="03000509000000000000" pitchFamily="65" charset="-120"/>
              </a:rPr>
              <a:t>…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2127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89F75-3AE5-459F-ACF9-A57F72CE166F}"/>
              </a:ext>
            </a:extLst>
          </p:cNvPr>
          <p:cNvSpPr/>
          <p:nvPr/>
        </p:nvSpPr>
        <p:spPr>
          <a:xfrm>
            <a:off x="0" y="0"/>
            <a:ext cx="1414914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D112C4-BEF3-44D5-BB28-1B80B8D3A924}"/>
              </a:ext>
            </a:extLst>
          </p:cNvPr>
          <p:cNvSpPr/>
          <p:nvPr/>
        </p:nvSpPr>
        <p:spPr>
          <a:xfrm>
            <a:off x="340093" y="5489712"/>
            <a:ext cx="1151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我很生气 ，</a:t>
            </a:r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还是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骂</a:t>
            </a:r>
            <a:r>
              <a:rPr lang="en-US" altLang="zh-TW" sz="2800" dirty="0">
                <a:ea typeface="標楷體" panose="03000509000000000000" pitchFamily="65" charset="-120"/>
              </a:rPr>
              <a:t>(accuse)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C35E0D-FBCF-494A-A3CB-12027AC8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3" y="1645920"/>
            <a:ext cx="5765688" cy="38437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BF6D8E4-FFA4-4EE0-9E89-04287DB5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985" y="1650253"/>
            <a:ext cx="3833562" cy="38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3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89F75-3AE5-459F-ACF9-A57F72CE166F}"/>
              </a:ext>
            </a:extLst>
          </p:cNvPr>
          <p:cNvSpPr/>
          <p:nvPr/>
        </p:nvSpPr>
        <p:spPr>
          <a:xfrm>
            <a:off x="0" y="0"/>
            <a:ext cx="1414914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D112C4-BEF3-44D5-BB28-1B80B8D3A924}"/>
              </a:ext>
            </a:extLst>
          </p:cNvPr>
          <p:cNvSpPr/>
          <p:nvPr/>
        </p:nvSpPr>
        <p:spPr>
          <a:xfrm>
            <a:off x="340093" y="5008449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老板最近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recently)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不在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，</a:t>
            </a:r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们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还是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不能偷懒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 to be lazy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3CE8EF-5DEC-4EC5-800F-C65D9513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26" y="999527"/>
            <a:ext cx="4770557" cy="3546909"/>
          </a:xfrm>
          <a:prstGeom prst="rect">
            <a:avLst/>
          </a:prstGeom>
        </p:spPr>
      </p:pic>
      <p:pic>
        <p:nvPicPr>
          <p:cNvPr id="1026" name="Picture 2" descr="「lazy」的圖片搜尋結果">
            <a:extLst>
              <a:ext uri="{FF2B5EF4-FFF2-40B4-BE49-F238E27FC236}">
                <a16:creationId xmlns:a16="http://schemas.microsoft.com/office/drawing/2014/main" id="{53A99F1B-8C95-4C81-A265-D4D8EAC7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5" y="1061987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671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89F75-3AE5-459F-ACF9-A57F72CE166F}"/>
              </a:ext>
            </a:extLst>
          </p:cNvPr>
          <p:cNvSpPr/>
          <p:nvPr/>
        </p:nvSpPr>
        <p:spPr>
          <a:xfrm>
            <a:off x="0" y="0"/>
            <a:ext cx="1414914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D112C4-BEF3-44D5-BB28-1B80B8D3A924}"/>
              </a:ext>
            </a:extLst>
          </p:cNvPr>
          <p:cNvSpPr/>
          <p:nvPr/>
        </p:nvSpPr>
        <p:spPr>
          <a:xfrm>
            <a:off x="340093" y="4989199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他听不懂中文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还是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很常去看中国电影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D5BC12-2F63-4A34-8C51-7B3ACEC0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4" y="1626669"/>
            <a:ext cx="5792270" cy="325815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900D2BE-4B64-4E80-9010-CE74D6CA9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825" y="1283596"/>
            <a:ext cx="2555708" cy="36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29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89F75-3AE5-459F-ACF9-A57F72CE166F}"/>
              </a:ext>
            </a:extLst>
          </p:cNvPr>
          <p:cNvSpPr/>
          <p:nvPr/>
        </p:nvSpPr>
        <p:spPr>
          <a:xfrm>
            <a:off x="0" y="0"/>
            <a:ext cx="1414914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D112C4-BEF3-44D5-BB28-1B80B8D3A924}"/>
              </a:ext>
            </a:extLst>
          </p:cNvPr>
          <p:cNvSpPr/>
          <p:nvPr/>
        </p:nvSpPr>
        <p:spPr>
          <a:xfrm>
            <a:off x="340093" y="5306833"/>
            <a:ext cx="1151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尽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下着大雨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妈妈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还是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去超市了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BEB0ED-8396-41B2-B2CA-06007983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" y="1214611"/>
            <a:ext cx="5284270" cy="36461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0B03AD0-9A9F-48FB-AEC8-A18B01FB7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98" y="1336507"/>
            <a:ext cx="533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9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189F75-3AE5-459F-ACF9-A57F72CE166F}"/>
              </a:ext>
            </a:extLst>
          </p:cNvPr>
          <p:cNvSpPr/>
          <p:nvPr/>
        </p:nvSpPr>
        <p:spPr>
          <a:xfrm>
            <a:off x="0" y="0"/>
            <a:ext cx="1414914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尽管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D112C4-BEF3-44D5-BB28-1B80B8D3A924}"/>
              </a:ext>
            </a:extLst>
          </p:cNvPr>
          <p:cNvSpPr/>
          <p:nvPr/>
        </p:nvSpPr>
        <p:spPr>
          <a:xfrm>
            <a:off x="340093" y="4989199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008000"/>
                </a:highlight>
                <a:ea typeface="標楷體" panose="03000509000000000000" pitchFamily="65" charset="-120"/>
              </a:rPr>
              <a:t>尽管</a:t>
            </a:r>
            <a:r>
              <a:rPr lang="zh-TW" altLang="en-US" sz="4800" dirty="0">
                <a:ea typeface="標楷體" panose="03000509000000000000" pitchFamily="65" charset="-120"/>
              </a:rPr>
              <a:t>这次考试很难，但是我还是考出了好成绩</a:t>
            </a:r>
            <a:r>
              <a:rPr lang="en-US" altLang="zh-TW" sz="2800" dirty="0">
                <a:ea typeface="標楷體" panose="03000509000000000000" pitchFamily="65" charset="-120"/>
              </a:rPr>
              <a:t>(grade)</a:t>
            </a:r>
            <a:r>
              <a:rPr lang="zh-CN" altLang="en-US" sz="4800" dirty="0">
                <a:ea typeface="標楷體" panose="03000509000000000000" pitchFamily="65" charset="-120"/>
              </a:rPr>
              <a:t>。</a:t>
            </a:r>
            <a:endParaRPr lang="zh-TW" altLang="en-US" sz="48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0562E7-1D7A-4E88-B208-1FC7A581C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5"/>
          <a:stretch/>
        </p:blipFill>
        <p:spPr>
          <a:xfrm>
            <a:off x="340093" y="1252123"/>
            <a:ext cx="5605112" cy="36182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42D2580-DD36-42D7-8E04-EAA5D94D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97" y="1252123"/>
            <a:ext cx="5753258" cy="36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进步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jìnbù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30529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mùqián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方向</a:t>
            </a:r>
            <a:r>
              <a:rPr lang="en-US" altLang="zh-TW" sz="3200" dirty="0" err="1"/>
              <a:t>fāngxiàng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人口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rénkǒu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9300905-545E-4354-B0CD-42762CCB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3810000" cy="2857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A5083FE-EF49-41BE-8CDB-C68B397F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791" y="889992"/>
            <a:ext cx="3810000" cy="25390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5ABA71-A654-4BAC-86E8-6BDD8F898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41" y="4675517"/>
            <a:ext cx="3949247" cy="215974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8A9060-0A44-401F-AD0E-C2B1F350E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545" y="3680338"/>
            <a:ext cx="2932102" cy="31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808369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4742543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ea typeface="標楷體" panose="03000509000000000000" pitchFamily="65" charset="-120"/>
              </a:rPr>
              <a:t>Time duration+</a:t>
            </a:r>
            <a:r>
              <a:rPr lang="zh-TW" altLang="en-US" sz="4400" dirty="0">
                <a:ea typeface="標楷體" panose="03000509000000000000" pitchFamily="65" charset="-120"/>
              </a:rPr>
              <a:t>下来</a:t>
            </a:r>
            <a:r>
              <a:rPr lang="en-US" altLang="zh-TW" sz="4400" dirty="0">
                <a:ea typeface="標楷體" panose="03000509000000000000" pitchFamily="65" charset="-120"/>
              </a:rPr>
              <a:t>…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8292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6CCCEB-A838-4FCF-81BA-BFEBE98B6E61}"/>
              </a:ext>
            </a:extLst>
          </p:cNvPr>
          <p:cNvSpPr/>
          <p:nvPr/>
        </p:nvSpPr>
        <p:spPr>
          <a:xfrm>
            <a:off x="340093" y="5143203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你才来一个星期就胖了三公斤，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两个月下来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还得了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5F2B7D-0AE3-4142-879A-50116246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72" y="1097280"/>
            <a:ext cx="4637299" cy="38176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7A2C6DA-D1CE-4929-A152-D2F35BFB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44" y="1097280"/>
            <a:ext cx="3817620" cy="38176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A4616F8-C3CD-4889-81EA-9B3BFA07DC37}"/>
              </a:ext>
            </a:extLst>
          </p:cNvPr>
          <p:cNvSpPr/>
          <p:nvPr/>
        </p:nvSpPr>
        <p:spPr>
          <a:xfrm>
            <a:off x="0" y="0"/>
            <a:ext cx="1421330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9323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6CCCEB-A838-4FCF-81BA-BFEBE98B6E61}"/>
              </a:ext>
            </a:extLst>
          </p:cNvPr>
          <p:cNvSpPr/>
          <p:nvPr/>
        </p:nvSpPr>
        <p:spPr>
          <a:xfrm>
            <a:off x="340093" y="5143203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他说要体验中国人的生活，可是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三天下来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就受不了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unbearable)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264B388-FD94-485B-833F-485BB201642D}"/>
              </a:ext>
            </a:extLst>
          </p:cNvPr>
          <p:cNvSpPr/>
          <p:nvPr/>
        </p:nvSpPr>
        <p:spPr>
          <a:xfrm>
            <a:off x="0" y="0"/>
            <a:ext cx="1421330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2AAA8D-E495-4197-A07F-B806A70C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1" y="1328286"/>
            <a:ext cx="5717970" cy="38149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950C8F-9D3E-4240-B949-A5CAD342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89" y="2040556"/>
            <a:ext cx="5510918" cy="31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5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6CCCEB-A838-4FCF-81BA-BFEBE98B6E61}"/>
              </a:ext>
            </a:extLst>
          </p:cNvPr>
          <p:cNvSpPr/>
          <p:nvPr/>
        </p:nvSpPr>
        <p:spPr>
          <a:xfrm>
            <a:off x="340093" y="5143203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在捷克住了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一年下来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，他对捷克已经很熟悉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to be familiar with)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F076E0-B298-48C5-A14F-9D4DA96DE88A}"/>
              </a:ext>
            </a:extLst>
          </p:cNvPr>
          <p:cNvSpPr/>
          <p:nvPr/>
        </p:nvSpPr>
        <p:spPr>
          <a:xfrm>
            <a:off x="0" y="0"/>
            <a:ext cx="1421330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C5BA6F-A1E3-4158-B890-4B8DE02D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858" y="1309036"/>
            <a:ext cx="5794284" cy="35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36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6CCCEB-A838-4FCF-81BA-BFEBE98B6E61}"/>
              </a:ext>
            </a:extLst>
          </p:cNvPr>
          <p:cNvSpPr/>
          <p:nvPr/>
        </p:nvSpPr>
        <p:spPr>
          <a:xfrm>
            <a:off x="340093" y="5143203"/>
            <a:ext cx="11511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她每天努力的运动，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一个月下来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，已经瘦了三公斤了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1D085A7-1447-4449-BDF1-066A97CD9198}"/>
              </a:ext>
            </a:extLst>
          </p:cNvPr>
          <p:cNvSpPr/>
          <p:nvPr/>
        </p:nvSpPr>
        <p:spPr>
          <a:xfrm>
            <a:off x="0" y="0"/>
            <a:ext cx="1421330" cy="70856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1FD5A2-1E4F-4018-AACD-3602666B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50369"/>
            <a:ext cx="5810250" cy="3333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B9D0D1-C7E0-4403-ABCE-E71674A5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54" y="1550369"/>
            <a:ext cx="499230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0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167483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3044279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ea typeface="標楷體" panose="03000509000000000000" pitchFamily="65" charset="-120"/>
              </a:rPr>
              <a:t>：给</a:t>
            </a:r>
            <a:r>
              <a:rPr lang="en-US" altLang="zh-TW" sz="4400" dirty="0">
                <a:ea typeface="標楷體" panose="03000509000000000000" pitchFamily="65" charset="-120"/>
              </a:rPr>
              <a:t>+ v.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8AEDF6A-1E82-40E6-B5AD-67182715BB83}"/>
              </a:ext>
            </a:extLst>
          </p:cNvPr>
          <p:cNvSpPr txBox="1"/>
          <p:nvPr/>
        </p:nvSpPr>
        <p:spPr>
          <a:xfrm>
            <a:off x="347661" y="4162425"/>
            <a:ext cx="11496675" cy="212365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This </a:t>
            </a:r>
            <a:r>
              <a:rPr lang="zh-TW" altLang="en-US" sz="4400" dirty="0">
                <a:ea typeface="標楷體" panose="03000509000000000000" pitchFamily="65" charset="-120"/>
              </a:rPr>
              <a:t>给 </a:t>
            </a:r>
            <a:r>
              <a:rPr lang="en-US" altLang="zh-TW" sz="4400" dirty="0">
                <a:ea typeface="標楷體" panose="03000509000000000000" pitchFamily="65" charset="-120"/>
              </a:rPr>
              <a:t>is the same as the one in</a:t>
            </a:r>
            <a:r>
              <a:rPr lang="zh-TW" altLang="en-US" sz="4400" dirty="0">
                <a:ea typeface="標楷體" panose="03000509000000000000" pitchFamily="65" charset="-120"/>
              </a:rPr>
              <a:t>给她打电话、给我倒一杯茶</a:t>
            </a:r>
            <a:r>
              <a:rPr lang="en-US" altLang="zh-TW" sz="4400" dirty="0">
                <a:ea typeface="標楷體" panose="03000509000000000000" pitchFamily="65" charset="-120"/>
              </a:rPr>
              <a:t>.When the object of </a:t>
            </a:r>
            <a:r>
              <a:rPr lang="zh-TW" altLang="en-US" sz="4400" dirty="0">
                <a:ea typeface="標楷體" panose="03000509000000000000" pitchFamily="65" charset="-120"/>
              </a:rPr>
              <a:t>给 </a:t>
            </a:r>
            <a:r>
              <a:rPr lang="en-US" altLang="zh-TW" sz="4400" dirty="0">
                <a:ea typeface="標楷體" panose="03000509000000000000" pitchFamily="65" charset="-120"/>
              </a:rPr>
              <a:t>is very </a:t>
            </a:r>
            <a:r>
              <a:rPr lang="en-US" altLang="zh-TW" sz="4400" dirty="0" err="1">
                <a:ea typeface="標楷體" panose="03000509000000000000" pitchFamily="65" charset="-120"/>
              </a:rPr>
              <a:t>obvious,it</a:t>
            </a:r>
            <a:r>
              <a:rPr lang="en-US" altLang="zh-TW" sz="4400" dirty="0">
                <a:ea typeface="標楷體" panose="03000509000000000000" pitchFamily="65" charset="-120"/>
              </a:rPr>
              <a:t> can be omitted.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8838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FD71BC-4040-4E7D-A2FB-3A9B9B012396}"/>
              </a:ext>
            </a:extLst>
          </p:cNvPr>
          <p:cNvSpPr/>
          <p:nvPr/>
        </p:nvSpPr>
        <p:spPr>
          <a:xfrm>
            <a:off x="0" y="0"/>
            <a:ext cx="1395663" cy="69893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A06ED-87B0-461A-B832-962E33A46B24}"/>
              </a:ext>
            </a:extLst>
          </p:cNvPr>
          <p:cNvSpPr/>
          <p:nvPr/>
        </p:nvSpPr>
        <p:spPr>
          <a:xfrm>
            <a:off x="340093" y="5306832"/>
            <a:ext cx="1151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我们一坐下来，她就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倒了两杯茶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餐廳倒茶」的圖片搜尋結果">
            <a:extLst>
              <a:ext uri="{FF2B5EF4-FFF2-40B4-BE49-F238E27FC236}">
                <a16:creationId xmlns:a16="http://schemas.microsoft.com/office/drawing/2014/main" id="{D442D3F5-08A9-4886-9835-366A5D2F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86" y="554625"/>
            <a:ext cx="6063415" cy="43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1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FD71BC-4040-4E7D-A2FB-3A9B9B012396}"/>
              </a:ext>
            </a:extLst>
          </p:cNvPr>
          <p:cNvSpPr/>
          <p:nvPr/>
        </p:nvSpPr>
        <p:spPr>
          <a:xfrm>
            <a:off x="0" y="0"/>
            <a:ext cx="1395663" cy="69893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A06ED-87B0-461A-B832-962E33A46B24}"/>
              </a:ext>
            </a:extLst>
          </p:cNvPr>
          <p:cNvSpPr/>
          <p:nvPr/>
        </p:nvSpPr>
        <p:spPr>
          <a:xfrm>
            <a:off x="340093" y="5143203"/>
            <a:ext cx="1151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我今天很忙，你能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做个饭吗？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BFA8D0-747C-41CD-9E30-EDC146A7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89" y="1607419"/>
            <a:ext cx="5320316" cy="32808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74B039-B99B-4F6D-9050-775D6523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89" y="1607418"/>
            <a:ext cx="4921292" cy="32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环境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huánjìng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竹子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zhúzi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6F9664-4408-46E8-86DD-ACDAB3B63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639" y="3921579"/>
            <a:ext cx="2927590" cy="292759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E1F02FD-615C-4F92-BD16-000159DE0DDD}"/>
              </a:ext>
            </a:extLst>
          </p:cNvPr>
          <p:cNvSpPr txBox="1"/>
          <p:nvPr/>
        </p:nvSpPr>
        <p:spPr>
          <a:xfrm>
            <a:off x="10031399" y="5525730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重复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chóngfù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60FF966-0C90-4BAF-B130-7A8276E8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28" y="4224613"/>
            <a:ext cx="3936835" cy="262455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86CC776-5FEA-42E4-9A62-D22E75A05797}"/>
              </a:ext>
            </a:extLst>
          </p:cNvPr>
          <p:cNvSpPr txBox="1"/>
          <p:nvPr/>
        </p:nvSpPr>
        <p:spPr>
          <a:xfrm>
            <a:off x="3916625" y="5546326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污染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wūrǎn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23F7BEF-451C-4797-987E-10EF50175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" y="861105"/>
            <a:ext cx="3936835" cy="26258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B2B37D9-8073-4741-A5E4-041B3BFCD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80226"/>
            <a:ext cx="3918034" cy="20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FD71BC-4040-4E7D-A2FB-3A9B9B012396}"/>
              </a:ext>
            </a:extLst>
          </p:cNvPr>
          <p:cNvSpPr/>
          <p:nvPr/>
        </p:nvSpPr>
        <p:spPr>
          <a:xfrm>
            <a:off x="0" y="0"/>
            <a:ext cx="1395663" cy="69893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A06ED-87B0-461A-B832-962E33A46B24}"/>
              </a:ext>
            </a:extLst>
          </p:cNvPr>
          <p:cNvSpPr/>
          <p:nvPr/>
        </p:nvSpPr>
        <p:spPr>
          <a:xfrm>
            <a:off x="340093" y="5143203"/>
            <a:ext cx="1151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我没带钥匙，你能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开一下门吗？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95CBD3-02B4-48F6-A3C9-723274CB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14" y="1323678"/>
            <a:ext cx="4457700" cy="38195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96B56B-7869-4761-BD38-1A1ACF9C4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2"/>
          <a:stretch/>
        </p:blipFill>
        <p:spPr>
          <a:xfrm>
            <a:off x="6431877" y="1323678"/>
            <a:ext cx="542003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8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FD71BC-4040-4E7D-A2FB-3A9B9B012396}"/>
              </a:ext>
            </a:extLst>
          </p:cNvPr>
          <p:cNvSpPr/>
          <p:nvPr/>
        </p:nvSpPr>
        <p:spPr>
          <a:xfrm>
            <a:off x="0" y="0"/>
            <a:ext cx="1395663" cy="69893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A06ED-87B0-461A-B832-962E33A46B24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你别担心，你有了困难，外事处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Foreign Affairs Office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一定会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想办法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642736-049D-4A20-8D63-3A1D9863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9" y="1714797"/>
            <a:ext cx="5667375" cy="31813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4B2E38E-80DB-4B9C-B8DD-62D43ABC6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95" y="1714797"/>
            <a:ext cx="5965031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9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732839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00B050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latin typeface="標楷體" panose="03000509000000000000" pitchFamily="65" charset="-120"/>
                <a:ea typeface="標楷體" panose="03000509000000000000" pitchFamily="65" charset="-120"/>
              </a:rPr>
              <a:t>对话一</a:t>
            </a:r>
          </a:p>
        </p:txBody>
      </p:sp>
    </p:spTree>
    <p:extLst>
      <p:ext uri="{BB962C8B-B14F-4D97-AF65-F5344CB8AC3E}">
        <p14:creationId xmlns:p14="http://schemas.microsoft.com/office/powerpoint/2010/main" val="544603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好处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hǎochù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坏处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huàichu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经济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jīngjì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条件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tiáojiàn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CB8058A-05BE-4188-BC1A-49FB5AF5A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5" t="12607" r="8489" b="19199"/>
          <a:stretch/>
        </p:blipFill>
        <p:spPr>
          <a:xfrm>
            <a:off x="0" y="1212783"/>
            <a:ext cx="3957329" cy="13980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EFD7ACB-A092-4DAD-BADE-DE1F54D38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7" b="25747"/>
          <a:stretch/>
        </p:blipFill>
        <p:spPr>
          <a:xfrm>
            <a:off x="6084594" y="1154152"/>
            <a:ext cx="3590052" cy="17337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60E6167-B3B8-451E-994D-DBA10D87D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" y="3928638"/>
            <a:ext cx="3834726" cy="216182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F6FA56-7AAB-4267-BCA3-3BE911D46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2" t="8973" r="7169" b="10826"/>
          <a:stretch/>
        </p:blipFill>
        <p:spPr>
          <a:xfrm>
            <a:off x="6139461" y="4219089"/>
            <a:ext cx="3621766" cy="18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造成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zàochéng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shìjiè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国家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guójiā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纸杯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zhǐbēi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103A4CE-8147-4EC6-BDD3-EAFD6F8F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0101"/>
            <a:ext cx="3943351" cy="26289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59CCD18-B8AD-4A3C-BE8B-A2DBC18E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912568"/>
            <a:ext cx="3922290" cy="25164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0F69C9-68FC-4841-843C-3CE6A9230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1122"/>
            <a:ext cx="4023577" cy="22632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7235A2A-7255-4FDB-89BD-0BE69227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23" b="7177"/>
          <a:stretch/>
        </p:blipFill>
        <p:spPr>
          <a:xfrm>
            <a:off x="6117303" y="3693695"/>
            <a:ext cx="3688023" cy="31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纸巾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zhǐjīn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内裤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nèikù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原料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yuánliào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树木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shùmù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119E566-B5FF-4958-9201-F57D6B2B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53" y="591153"/>
            <a:ext cx="2837847" cy="28378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E9BD36-5126-4C9C-A183-C3B453292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49" y="591152"/>
            <a:ext cx="2837848" cy="28378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4FD8CEE-8569-4B3D-B22E-4EA81135D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53" y="4020153"/>
            <a:ext cx="2837847" cy="28378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EC664E-2205-4C3B-9584-03339865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210" y="4644812"/>
            <a:ext cx="3931319" cy="22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保护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bǎohù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森林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sēnlín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提倡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tíchàng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塑料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sùliào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8E9EEDF-9327-4DB2-BB9B-3BA6ECEC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668"/>
            <a:ext cx="3923898" cy="22087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6A7787E-E4A5-40B1-B4E0-CA34CBD7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792" y="587829"/>
            <a:ext cx="3760818" cy="28206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9F697FD-F337-4591-A189-1693A1F36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211" y="4314335"/>
            <a:ext cx="3764856" cy="21163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12B4CE-2BE3-47AB-9071-56B2A783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40" y="4124436"/>
            <a:ext cx="3937738" cy="27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袋子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dàizi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广告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guǎnggào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垃圾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lājī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想象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xiǎngxiàng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EFC8701-8921-4801-8392-952297E49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0" t="10526" r="6670" b="6882"/>
          <a:stretch/>
        </p:blipFill>
        <p:spPr>
          <a:xfrm>
            <a:off x="368968" y="543527"/>
            <a:ext cx="2970997" cy="28806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7FC7219-ED45-493D-A4F7-A1972D92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01" y="943327"/>
            <a:ext cx="3862489" cy="18239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CBC1AE-CB79-429E-9137-771B4AD5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40" y="4140961"/>
            <a:ext cx="3937738" cy="27170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E975552-4351-4E6A-8A1B-BB1D8B5E2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791" y="3758904"/>
            <a:ext cx="3937738" cy="30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风景区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fēngjǐng</a:t>
            </a:r>
            <a:r>
              <a:rPr lang="en-US" altLang="zh-TW" sz="3200" dirty="0"/>
              <a:t> </a:t>
            </a:r>
            <a:r>
              <a:rPr lang="en-US" altLang="zh-TW" sz="3200" dirty="0" err="1"/>
              <a:t>qū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易拉罐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yìlāguàn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037114" y="5540171"/>
            <a:ext cx="3055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矿泉水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kuàngquán</a:t>
            </a:r>
            <a:r>
              <a:rPr lang="en-US" altLang="zh-TW" sz="3200" dirty="0"/>
              <a:t> </a:t>
            </a:r>
            <a:r>
              <a:rPr lang="en-US" altLang="zh-TW" sz="3200" dirty="0" err="1"/>
              <a:t>shuǐ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感谢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gǎnxiè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6BB8A8D-E9F6-4FE8-90BE-843D6BBE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661"/>
            <a:ext cx="3927107" cy="201861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70D8482-9EF3-4DE6-B888-F291B8C73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0971"/>
            <a:ext cx="3616555" cy="223322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0B61CC1-A960-4C70-A8D9-230CCEED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3128677" cy="31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资源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zīyuán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回收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huíshōu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324974-C3F1-4E8B-ADF0-28F4F522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274"/>
            <a:ext cx="3923898" cy="29265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FA6285-2FA9-4721-93C0-B611D6D1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75" y="545661"/>
            <a:ext cx="2993033" cy="292718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D388CD-7372-4138-83F8-ACEEAF87019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shuāng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DA4DC7-78E1-4521-8658-54BE0C25C718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差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chà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285EAA3-B97E-44D1-A2DD-1D1A19E5E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382219"/>
            <a:ext cx="3971177" cy="24757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EE0AAA1-D019-4B85-955E-BB0D6DBDE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09" r="18507"/>
          <a:stretch/>
        </p:blipFill>
        <p:spPr>
          <a:xfrm>
            <a:off x="6099210" y="3906194"/>
            <a:ext cx="3824436" cy="29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8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51202" y="5535387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捡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jiǎn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混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hùn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10018290" y="5502728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劝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quàn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2BE676D-A783-4A28-BCDF-107AD027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6881"/>
            <a:ext cx="3929928" cy="24492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4EE6C9-03A0-4B74-9826-7E6F1463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6" t="5659" r="6102" b="5616"/>
          <a:stretch/>
        </p:blipFill>
        <p:spPr>
          <a:xfrm>
            <a:off x="6823097" y="517888"/>
            <a:ext cx="2877954" cy="29111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B1AF273-1597-4023-8D98-5101EBC4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78086"/>
            <a:ext cx="3867936" cy="257991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561F642-4BB2-499E-8884-016391E0EF4D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下一代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xià</a:t>
            </a:r>
            <a:r>
              <a:rPr lang="en-US" altLang="zh-TW" sz="3200" dirty="0"/>
              <a:t> </a:t>
            </a:r>
            <a:r>
              <a:rPr lang="en-US" altLang="zh-TW" sz="3200" dirty="0" err="1"/>
              <a:t>yídài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88606C1-1CAE-4E73-BC0C-3C57E12A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5657"/>
            <a:ext cx="4019723" cy="22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￣ﾀﾐ￥ﾞﾃ￥ﾜﾾ￥ﾈﾆ￧ﾱﾻ￨ﾡﾗ￩ﾇﾇ￣ﾀﾑ￦ﾈﾑ￥ﾜﾨ￤ﾸﾊ￦ﾵﾷ￤ﾺﾺ￦ﾰﾑ￥ﾹ﾿￥ﾜﾺ￥ﾁﾚ￤ﾺﾆ￤ﾸﾀ￥ﾤﾩ￧ﾚﾄ￥ﾞﾃ￥ﾜﾾ￦ﾡﾶ">
            <a:hlinkClick r:id="" action="ppaction://media"/>
            <a:extLst>
              <a:ext uri="{FF2B5EF4-FFF2-40B4-BE49-F238E27FC236}">
                <a16:creationId xmlns:a16="http://schemas.microsoft.com/office/drawing/2014/main" id="{65A44E72-9392-4DDA-ADF8-4474FD5B36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0353" y="363955"/>
            <a:ext cx="11211293" cy="63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-1" y="39834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2735981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Could it be possible that…</a:t>
            </a:r>
            <a:r>
              <a:rPr lang="zh-TW" altLang="en-US" sz="4400" dirty="0"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47C9DD8-A5CF-4390-8D2A-0027E4CAC57D}"/>
              </a:ext>
            </a:extLst>
          </p:cNvPr>
          <p:cNvSpPr txBox="1"/>
          <p:nvPr/>
        </p:nvSpPr>
        <p:spPr>
          <a:xfrm>
            <a:off x="347662" y="3834587"/>
            <a:ext cx="11496675" cy="280076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By using the adverb</a:t>
            </a:r>
            <a:r>
              <a:rPr lang="zh-TW" altLang="en-US" sz="4400" dirty="0">
                <a:ea typeface="標楷體" panose="03000509000000000000" pitchFamily="65" charset="-120"/>
              </a:rPr>
              <a:t>难道</a:t>
            </a:r>
            <a:r>
              <a:rPr lang="en-US" altLang="zh-TW" sz="4400" dirty="0">
                <a:ea typeface="標楷體" panose="03000509000000000000" pitchFamily="65" charset="-120"/>
              </a:rPr>
              <a:t> ,the speaker expresses his doubt that something he considers unlikely could ever take place .It is basically a rhetorical question.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8310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4669971" cy="11198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B598B93-3277-4AC9-904A-F314E09E5D0D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你每天早上八点都有课，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你不觉得累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BC34C10-9D64-4036-ACAE-46BCB510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22" y="1275907"/>
            <a:ext cx="5455392" cy="36346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14AA67-33B1-4DC9-B22E-5C706751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54" y="1352510"/>
            <a:ext cx="3568517" cy="35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87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4669971" cy="11198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20F7BA-AE3D-4EE8-8828-8B330D227F33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你每次吃饭都用纸杯、纸盘，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你不觉得浪费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D61CCF-A745-471B-970C-BC549E00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295" y="1307831"/>
            <a:ext cx="3647410" cy="36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5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4669971" cy="11198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353702-01BE-4926-AE07-7915EC20D08C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他每天都问你同样的问题，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你不觉得烦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00E4BE-C6E5-44BA-B571-D31DF72A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47" y="1714797"/>
            <a:ext cx="2743200" cy="3333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16A287-5BD0-4D85-AE89-99BCFBB7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79" y="1761000"/>
            <a:ext cx="5349068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302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4669971" cy="11198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8A862CD-D916-42E6-A7E8-0C4E6636829E}"/>
              </a:ext>
            </a:extLst>
          </p:cNvPr>
          <p:cNvSpPr/>
          <p:nvPr/>
        </p:nvSpPr>
        <p:spPr>
          <a:xfrm>
            <a:off x="341696" y="5469122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我说了这么多次，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你不懂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87088B-5188-4839-BB59-219700C2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37" y="1388878"/>
            <a:ext cx="6868633" cy="38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71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5E6630-9E5E-43B8-B28D-13FCD0F9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4" y="1898576"/>
            <a:ext cx="4585540" cy="306084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0"/>
            <a:ext cx="4669971" cy="11198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FD0B2A-57C5-494A-BF07-4E165BEC43F6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汽车和空调都不能开， 纸巾和塑料袋都不能用，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难道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你要我们回到古代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186819-CA41-4DEC-811B-C3AA1E739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148" y="1898576"/>
            <a:ext cx="3060848" cy="30608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1BC8C6-DAFA-48DF-A9C0-C773C5546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4" t="5224" r="51320" b="11922"/>
          <a:stretch/>
        </p:blipFill>
        <p:spPr>
          <a:xfrm>
            <a:off x="5667153" y="1898576"/>
            <a:ext cx="2885582" cy="3060848"/>
          </a:xfrm>
          <a:prstGeom prst="rect">
            <a:avLst/>
          </a:prstGeom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966A1EEB-568E-4B5E-A03B-538238D0D6DC}"/>
              </a:ext>
            </a:extLst>
          </p:cNvPr>
          <p:cNvSpPr/>
          <p:nvPr/>
        </p:nvSpPr>
        <p:spPr>
          <a:xfrm>
            <a:off x="4669971" y="305244"/>
            <a:ext cx="2583712" cy="2407957"/>
          </a:xfrm>
          <a:prstGeom prst="noSmoking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7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8682359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4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3044279"/>
            <a:ext cx="11496675" cy="212365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Based on …;</a:t>
            </a:r>
          </a:p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Speaking from;</a:t>
            </a:r>
          </a:p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As far as … is concerned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603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黑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hēi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nián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换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huàn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断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duàn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9D01F98-3E75-4AE1-9688-1F21DA07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61"/>
            <a:ext cx="3923898" cy="23543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7FB2B1-B245-4CB2-8D98-790FA4324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4"/>
          <a:stretch/>
        </p:blipFill>
        <p:spPr>
          <a:xfrm>
            <a:off x="6092791" y="933651"/>
            <a:ext cx="3952868" cy="24953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88696CC-1C2E-43D7-AB16-22A55C24A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40" y="4244196"/>
            <a:ext cx="3915168" cy="26138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A9E2F57-D35F-45D1-8133-4B73D7E37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361" y="4324350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CFE92-681E-431E-821C-C89E0D4F1347}"/>
              </a:ext>
            </a:extLst>
          </p:cNvPr>
          <p:cNvSpPr/>
          <p:nvPr/>
        </p:nvSpPr>
        <p:spPr>
          <a:xfrm>
            <a:off x="0" y="0"/>
            <a:ext cx="2971800" cy="8912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08A140-F123-439E-9CEE-C68E1EF6454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这种新产品是贵了点，但是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质量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，却比旧的好多了。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1AD31B3-1F20-4657-B919-3599A2453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4"/>
          <a:stretch/>
        </p:blipFill>
        <p:spPr>
          <a:xfrm>
            <a:off x="6361876" y="1286540"/>
            <a:ext cx="5593152" cy="35725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16702BC-9907-4A98-B724-F5010942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4" y="1286541"/>
            <a:ext cx="5301188" cy="35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1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CFE92-681E-431E-821C-C89E0D4F1347}"/>
              </a:ext>
            </a:extLst>
          </p:cNvPr>
          <p:cNvSpPr/>
          <p:nvPr/>
        </p:nvSpPr>
        <p:spPr>
          <a:xfrm>
            <a:off x="0" y="0"/>
            <a:ext cx="2971800" cy="8912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08A140-F123-439E-9CEE-C68E1EF6454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手机牌子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，苹果手机比其他手机贵多了。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108853-1A55-47BF-869D-2F979840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3" y="1520455"/>
            <a:ext cx="2644092" cy="35348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91CDE7-165C-4A1A-8996-B5B575D1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16" y="1714797"/>
            <a:ext cx="6681082" cy="33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4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CFE92-681E-431E-821C-C89E0D4F1347}"/>
              </a:ext>
            </a:extLst>
          </p:cNvPr>
          <p:cNvSpPr/>
          <p:nvPr/>
        </p:nvSpPr>
        <p:spPr>
          <a:xfrm>
            <a:off x="0" y="0"/>
            <a:ext cx="2971800" cy="8912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08A140-F123-439E-9CEE-C68E1EF6454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人口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，中国是世界上人口数最多的国家。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6029BB-F933-4260-B3DA-21320EEF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38" y="1272684"/>
            <a:ext cx="6857114" cy="38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9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CFE92-681E-431E-821C-C89E0D4F1347}"/>
              </a:ext>
            </a:extLst>
          </p:cNvPr>
          <p:cNvSpPr/>
          <p:nvPr/>
        </p:nvSpPr>
        <p:spPr>
          <a:xfrm>
            <a:off x="0" y="0"/>
            <a:ext cx="2971800" cy="8912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08A140-F123-439E-9CEE-C68E1EF6454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喝啤酒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，世界上喝最多啤酒的人就是捷克人。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75BFBC-FFC0-43B9-AA61-943B91B9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5" y="1290308"/>
            <a:ext cx="6602819" cy="37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84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CFE92-681E-431E-821C-C89E0D4F1347}"/>
              </a:ext>
            </a:extLst>
          </p:cNvPr>
          <p:cNvSpPr/>
          <p:nvPr/>
        </p:nvSpPr>
        <p:spPr>
          <a:xfrm>
            <a:off x="0" y="0"/>
            <a:ext cx="2971800" cy="891269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08A140-F123-439E-9CEE-C68E1EF6454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饮食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，中国人好像很传统；但是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穿着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来说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，他们却完全接受西方的影响。</a:t>
            </a:r>
          </a:p>
        </p:txBody>
      </p:sp>
      <p:pic>
        <p:nvPicPr>
          <p:cNvPr id="2050" name="Picture 2" descr="相關圖片">
            <a:extLst>
              <a:ext uri="{FF2B5EF4-FFF2-40B4-BE49-F238E27FC236}">
                <a16:creationId xmlns:a16="http://schemas.microsoft.com/office/drawing/2014/main" id="{E7134350-0D93-452F-85BA-731256CC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8" y="1616149"/>
            <a:ext cx="5804192" cy="32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39E283D-8346-4745-AD84-0767D392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92" y="1212112"/>
            <a:ext cx="5500594" cy="36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96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740144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5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2915025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Even ; even to the point that ;so much so that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E8E2E7-B1FD-4F85-AB55-2C353982F20B}"/>
              </a:ext>
            </a:extLst>
          </p:cNvPr>
          <p:cNvSpPr txBox="1"/>
          <p:nvPr/>
        </p:nvSpPr>
        <p:spPr>
          <a:xfrm>
            <a:off x="347661" y="4162425"/>
            <a:ext cx="11496675" cy="14465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甚至 </a:t>
            </a:r>
            <a:r>
              <a:rPr lang="en-US" altLang="zh-TW" sz="4400" dirty="0">
                <a:ea typeface="標楷體" panose="03000509000000000000" pitchFamily="65" charset="-120"/>
              </a:rPr>
              <a:t>is an adverb which marks something in the sentence as extraordinary.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917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他从来都不聊工作的事，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跟他老婆也不说。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9EDDBC-DB1B-48F1-8542-BFC0E851991C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115661-DAFC-4C38-8914-134C7033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54" y="1703843"/>
            <a:ext cx="4744101" cy="31612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E12BF4-F76D-49EE-8AE0-E7A206A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47" y="1714797"/>
            <a:ext cx="4698204" cy="31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49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他什么东西都不扔，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空的矿泉水瓶子，他都收着。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B8126C-CCD4-45B8-9D4F-9EBD6445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46" y="1283912"/>
            <a:ext cx="6766405" cy="36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8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爸爸爱玩手機遊戲，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上厕所时也要带手機去玩。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638B5B-EA66-4D83-8E2D-504E6B2B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487" y="609600"/>
            <a:ext cx="4291026" cy="42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9ADFFCF-68E5-421C-85F7-592ED3D61926}"/>
              </a:ext>
            </a:extLst>
          </p:cNvPr>
          <p:cNvSpPr txBox="1"/>
          <p:nvPr/>
        </p:nvSpPr>
        <p:spPr>
          <a:xfrm>
            <a:off x="3927107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丢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diū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A7C798-7693-4B69-85F6-F2933698DDCD}"/>
              </a:ext>
            </a:extLst>
          </p:cNvPr>
          <p:cNvSpPr txBox="1"/>
          <p:nvPr/>
        </p:nvSpPr>
        <p:spPr>
          <a:xfrm>
            <a:off x="10018291" y="210556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全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quán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B19BF-E2E6-46E2-95B9-F0682E0193B4}"/>
              </a:ext>
            </a:extLst>
          </p:cNvPr>
          <p:cNvSpPr txBox="1"/>
          <p:nvPr/>
        </p:nvSpPr>
        <p:spPr>
          <a:xfrm>
            <a:off x="3923898" y="5540171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亿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yì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3F18BC-D8DA-4906-80DB-E4CC03E3BABD}"/>
              </a:ext>
            </a:extLst>
          </p:cNvPr>
          <p:cNvSpPr txBox="1"/>
          <p:nvPr/>
        </p:nvSpPr>
        <p:spPr>
          <a:xfrm>
            <a:off x="10030529" y="5511823"/>
            <a:ext cx="216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扔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rēng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6262496-0D9B-40C8-8B20-38868776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077"/>
            <a:ext cx="3923898" cy="29429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030952-2BE9-4BF6-B661-277AE739A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" t="2526" r="2608" b="2036"/>
          <a:stretch/>
        </p:blipFill>
        <p:spPr>
          <a:xfrm>
            <a:off x="7162384" y="773074"/>
            <a:ext cx="2365444" cy="2368928"/>
          </a:xfrm>
          <a:prstGeom prst="ellipse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4E933A6-3560-4E02-878C-57DA2552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0242"/>
            <a:ext cx="3965493" cy="23150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32CC79D-816B-472A-ABA8-CA64F4E1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397" y="3744583"/>
            <a:ext cx="3113417" cy="3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今天的作业不但很多，还很难，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做到了晚上十二点也还没做完。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323641-945A-41E0-B3FD-DB5D2CD0F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369" y="1016001"/>
            <a:ext cx="6453278" cy="37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66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老师上课的声音很大，</a:t>
            </a:r>
            <a:r>
              <a:rPr lang="zh-TW" altLang="en-US" sz="4800" dirty="0">
                <a:highlight>
                  <a:srgbClr val="008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在教室外面都能听清楚。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AF5FCA-6D45-4595-820B-7C2EE868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433" y="914400"/>
            <a:ext cx="6272102" cy="39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348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6EE423-2902-4798-A487-7FD5D28FBFD0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EB0DA-32DC-4FEB-8DF3-789D116D321D}"/>
              </a:ext>
            </a:extLst>
          </p:cNvPr>
          <p:cNvSpPr txBox="1"/>
          <p:nvPr/>
        </p:nvSpPr>
        <p:spPr>
          <a:xfrm>
            <a:off x="347662" y="2622383"/>
            <a:ext cx="11496675" cy="212365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甚至 </a:t>
            </a:r>
            <a:r>
              <a:rPr lang="en-US" altLang="zh-TW" sz="4400" dirty="0">
                <a:ea typeface="標楷體" panose="03000509000000000000" pitchFamily="65" charset="-120"/>
              </a:rPr>
              <a:t>is often followed by </a:t>
            </a:r>
            <a:r>
              <a:rPr lang="zh-TW" altLang="en-US" sz="4400" dirty="0">
                <a:ea typeface="標楷體" panose="03000509000000000000" pitchFamily="65" charset="-120"/>
              </a:rPr>
              <a:t>连</a:t>
            </a:r>
            <a:r>
              <a:rPr lang="en-US" altLang="zh-TW" sz="4400" dirty="0">
                <a:ea typeface="標楷體" panose="03000509000000000000" pitchFamily="65" charset="-120"/>
              </a:rPr>
              <a:t>, which mark exceptional circumstances .</a:t>
            </a:r>
          </a:p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Please refer to </a:t>
            </a:r>
            <a:r>
              <a:rPr lang="zh-TW" altLang="en-US" sz="4400" dirty="0">
                <a:ea typeface="標楷體" panose="03000509000000000000" pitchFamily="65" charset="-120"/>
              </a:rPr>
              <a:t>连</a:t>
            </a:r>
            <a:r>
              <a:rPr lang="en-US" altLang="zh-TW" sz="4400" dirty="0">
                <a:ea typeface="標楷體" panose="03000509000000000000" pitchFamily="65" charset="-120"/>
              </a:rPr>
              <a:t>A</a:t>
            </a:r>
            <a:r>
              <a:rPr lang="zh-TW" altLang="en-US" sz="4400" dirty="0">
                <a:ea typeface="標楷體" panose="03000509000000000000" pitchFamily="65" charset="-120"/>
              </a:rPr>
              <a:t>都</a:t>
            </a:r>
            <a:r>
              <a:rPr lang="en-US" altLang="zh-TW" sz="4400" dirty="0">
                <a:ea typeface="標楷體" panose="03000509000000000000" pitchFamily="65" charset="-120"/>
              </a:rPr>
              <a:t>B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5694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他太忙了，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吃中饭的时间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149F8B-C566-40FD-97EF-915FAB99550D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77A3EC-E1A9-4FD9-BACF-CD27E8880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89" y="1607419"/>
            <a:ext cx="5320316" cy="328086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1EC583-76A2-4797-AE06-44ACE1E1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72" y="1631787"/>
            <a:ext cx="4305124" cy="32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7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1696" y="5302692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他很喜欢去海边游泳，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冬天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去。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437E941-CD59-4798-93E7-EF75167FBE52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264874-7E98-4114-90AD-B55B8FB3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21" y="1315811"/>
            <a:ext cx="6386372" cy="37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1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这个问题很简单，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小孩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知道。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9D05A0-3A1B-493F-98AC-53D2BE242E1A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68E3C64-E4AF-4D97-9905-D4827051548F}"/>
              </a:ext>
            </a:extLst>
          </p:cNvPr>
          <p:cNvSpPr txBox="1"/>
          <p:nvPr/>
        </p:nvSpPr>
        <p:spPr>
          <a:xfrm>
            <a:off x="2506133" y="2272283"/>
            <a:ext cx="71907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dirty="0"/>
              <a:t>1+1=2</a:t>
            </a:r>
            <a:endParaRPr lang="zh-TW" altLang="en-US" sz="13800" dirty="0"/>
          </a:p>
        </p:txBody>
      </p:sp>
    </p:spTree>
    <p:extLst>
      <p:ext uri="{BB962C8B-B14F-4D97-AF65-F5344CB8AC3E}">
        <p14:creationId xmlns:p14="http://schemas.microsoft.com/office/powerpoint/2010/main" val="2769629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我不认识他，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他的名字我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不知道。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9D05A0-3A1B-493F-98AC-53D2BE242E1A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F6FFB0-0ABF-4846-B550-6908D5E9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41" y="536877"/>
            <a:ext cx="4365626" cy="43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3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她不仅骗</a:t>
            </a:r>
            <a:r>
              <a:rPr lang="en-US" altLang="zh-TW" sz="2400" dirty="0">
                <a:ea typeface="標楷體" panose="03000509000000000000" pitchFamily="65" charset="-120"/>
              </a:rPr>
              <a:t>(cheat)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了大家的钱，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手机</a:t>
            </a:r>
            <a:r>
              <a:rPr lang="zh-TW" altLang="en-US" sz="4800" dirty="0"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骗走了。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9D05A0-3A1B-493F-98AC-53D2BE242E1A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BB0C065-6225-4659-9CEA-82B2768D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195" y="609600"/>
            <a:ext cx="7087368" cy="42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80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2769403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823232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3429000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In terms of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AD9D28-528C-428A-926E-926B1C5BF189}"/>
              </a:ext>
            </a:extLst>
          </p:cNvPr>
          <p:cNvSpPr txBox="1"/>
          <p:nvPr/>
        </p:nvSpPr>
        <p:spPr>
          <a:xfrm>
            <a:off x="347662" y="4742543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ea typeface="標楷體" panose="03000509000000000000" pitchFamily="65" charset="-120"/>
              </a:rPr>
              <a:t>：在</a:t>
            </a:r>
            <a:r>
              <a:rPr lang="en-US" altLang="zh-TW" sz="4400" dirty="0">
                <a:ea typeface="標楷體" panose="03000509000000000000" pitchFamily="65" charset="-120"/>
              </a:rPr>
              <a:t>+topic+</a:t>
            </a:r>
            <a:r>
              <a:rPr lang="zh-TW" altLang="en-US" sz="4400" dirty="0">
                <a:ea typeface="標楷體" panose="03000509000000000000" pitchFamily="65" charset="-120"/>
              </a:rPr>
              <a:t>上，</a:t>
            </a:r>
            <a:r>
              <a:rPr lang="en-US" altLang="zh-TW" sz="4400" dirty="0">
                <a:ea typeface="標楷體" panose="03000509000000000000" pitchFamily="65" charset="-120"/>
              </a:rPr>
              <a:t>Subject.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556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￩ﾟﾳ￦ﾨﾂ - ￥ﾰﾑ￥ﾥﾳ￧ﾚﾄ￧ﾥﾈ￧ﾦﾱ ￥ﾯﾦ￩ﾌﾄ music-Maiden's Prayer">
            <a:hlinkClick r:id="" action="ppaction://media"/>
            <a:extLst>
              <a:ext uri="{FF2B5EF4-FFF2-40B4-BE49-F238E27FC236}">
                <a16:creationId xmlns:a16="http://schemas.microsoft.com/office/drawing/2014/main" id="{AEA36657-5CBE-4491-9827-24794D02D0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4051" y="196114"/>
            <a:ext cx="5771949" cy="3246721"/>
          </a:xfrm>
          <a:prstGeom prst="rect">
            <a:avLst/>
          </a:prstGeom>
        </p:spPr>
      </p:pic>
      <p:pic>
        <p:nvPicPr>
          <p:cNvPr id="3" name="線上媒體 2" title="￥ﾏﾰ￧ﾁﾣ￥ﾞﾃ￥ﾜﾾ￨ﾻﾊ￩ﾟﾳ￦ﾨﾂ-￧ﾵﾦ￦ﾄﾛ￩ﾺﾗ￧ﾵﾲ">
            <a:hlinkClick r:id="" action="ppaction://media"/>
            <a:extLst>
              <a:ext uri="{FF2B5EF4-FFF2-40B4-BE49-F238E27FC236}">
                <a16:creationId xmlns:a16="http://schemas.microsoft.com/office/drawing/2014/main" id="{8324ACF6-77E6-4026-B84A-9196D3A9B6B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096000" y="3429000"/>
            <a:ext cx="5771949" cy="324672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FF8445-23F5-4D29-8CC9-EE786DE6187B}"/>
              </a:ext>
            </a:extLst>
          </p:cNvPr>
          <p:cNvSpPr txBox="1"/>
          <p:nvPr/>
        </p:nvSpPr>
        <p:spPr>
          <a:xfrm>
            <a:off x="5082138" y="6217920"/>
            <a:ext cx="101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hlinkClick r:id="rId6"/>
              </a:rPr>
              <a:t>video</a:t>
            </a:r>
            <a:endParaRPr lang="zh-TW" altLang="en-US" dirty="0"/>
          </a:p>
        </p:txBody>
      </p:sp>
      <p:sp>
        <p:nvSpPr>
          <p:cNvPr id="5" name="文字方塊 4">
            <a:hlinkClick r:id="rId7"/>
            <a:extLst>
              <a:ext uri="{FF2B5EF4-FFF2-40B4-BE49-F238E27FC236}">
                <a16:creationId xmlns:a16="http://schemas.microsoft.com/office/drawing/2014/main" id="{7461D37F-A019-4012-94E7-A54545D6856A}"/>
              </a:ext>
            </a:extLst>
          </p:cNvPr>
          <p:cNvSpPr txBox="1"/>
          <p:nvPr/>
        </p:nvSpPr>
        <p:spPr>
          <a:xfrm>
            <a:off x="6096000" y="2645343"/>
            <a:ext cx="101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hlinkClick r:id="rId7"/>
              </a:rPr>
              <a:t>video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91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6C9E4E-E147-4FB6-A71F-6A69D367FDCB}"/>
              </a:ext>
            </a:extLst>
          </p:cNvPr>
          <p:cNvSpPr/>
          <p:nvPr/>
        </p:nvSpPr>
        <p:spPr>
          <a:xfrm>
            <a:off x="0" y="0"/>
            <a:ext cx="2094614" cy="984303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29FD5-89BF-43AC-9B45-EC715850A535}"/>
              </a:ext>
            </a:extLst>
          </p:cNvPr>
          <p:cNvSpPr/>
          <p:nvPr/>
        </p:nvSpPr>
        <p:spPr>
          <a:xfrm>
            <a:off x="341696" y="5470454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这个问题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，我们的看法是一样的。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15F005-85B5-4F31-8BAD-44C542F6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183" y="1084521"/>
            <a:ext cx="6142670" cy="41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915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6C9E4E-E147-4FB6-A71F-6A69D367FDCB}"/>
              </a:ext>
            </a:extLst>
          </p:cNvPr>
          <p:cNvSpPr/>
          <p:nvPr/>
        </p:nvSpPr>
        <p:spPr>
          <a:xfrm>
            <a:off x="0" y="0"/>
            <a:ext cx="2094614" cy="984303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29FD5-89BF-43AC-9B45-EC715850A535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这个句子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语法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没什么问题，但是不太自然。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39A4F3-7029-4148-A376-530EAD90E4C9}"/>
              </a:ext>
            </a:extLst>
          </p:cNvPr>
          <p:cNvSpPr txBox="1"/>
          <p:nvPr/>
        </p:nvSpPr>
        <p:spPr>
          <a:xfrm>
            <a:off x="340092" y="2368739"/>
            <a:ext cx="11583184" cy="769441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因为今天下雨，所以吃了一个面包。</a:t>
            </a:r>
          </a:p>
        </p:txBody>
      </p:sp>
    </p:spTree>
    <p:extLst>
      <p:ext uri="{BB962C8B-B14F-4D97-AF65-F5344CB8AC3E}">
        <p14:creationId xmlns:p14="http://schemas.microsoft.com/office/powerpoint/2010/main" val="8535132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6C9E4E-E147-4FB6-A71F-6A69D367FDCB}"/>
              </a:ext>
            </a:extLst>
          </p:cNvPr>
          <p:cNvSpPr/>
          <p:nvPr/>
        </p:nvSpPr>
        <p:spPr>
          <a:xfrm>
            <a:off x="0" y="0"/>
            <a:ext cx="2094614" cy="984303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29FD5-89BF-43AC-9B45-EC715850A535}"/>
              </a:ext>
            </a:extLst>
          </p:cNvPr>
          <p:cNvSpPr/>
          <p:nvPr/>
        </p:nvSpPr>
        <p:spPr>
          <a:xfrm>
            <a:off x="341696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西方人和东方人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生活习惯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有很多差异。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88B8F91-A755-4646-9EC0-A96108F6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6" y="1371600"/>
            <a:ext cx="6048126" cy="36288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6E786B8-2B7B-4F40-BC4E-44A711B5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357" y="1371600"/>
            <a:ext cx="5443314" cy="36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9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6C9E4E-E147-4FB6-A71F-6A69D367FDCB}"/>
              </a:ext>
            </a:extLst>
          </p:cNvPr>
          <p:cNvSpPr/>
          <p:nvPr/>
        </p:nvSpPr>
        <p:spPr>
          <a:xfrm>
            <a:off x="0" y="0"/>
            <a:ext cx="2094614" cy="984303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29FD5-89BF-43AC-9B45-EC715850A535}"/>
              </a:ext>
            </a:extLst>
          </p:cNvPr>
          <p:cNvSpPr/>
          <p:nvPr/>
        </p:nvSpPr>
        <p:spPr>
          <a:xfrm>
            <a:off x="329610" y="5143203"/>
            <a:ext cx="11536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纸张的使用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，应该尽量做到不浪费。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EF24BD-D196-48C4-9813-D44817FE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47" y="1267974"/>
            <a:ext cx="5390706" cy="35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48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6C9E4E-E147-4FB6-A71F-6A69D367FDCB}"/>
              </a:ext>
            </a:extLst>
          </p:cNvPr>
          <p:cNvSpPr/>
          <p:nvPr/>
        </p:nvSpPr>
        <p:spPr>
          <a:xfrm>
            <a:off x="0" y="0"/>
            <a:ext cx="2094614" cy="984303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29FD5-89BF-43AC-9B45-EC715850A535}"/>
              </a:ext>
            </a:extLst>
          </p:cNvPr>
          <p:cNvSpPr/>
          <p:nvPr/>
        </p:nvSpPr>
        <p:spPr>
          <a:xfrm>
            <a:off x="340092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环境保护的工作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，我们还得更进一步。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128284-DBA3-412E-9B29-B3C8CAED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73" y="584791"/>
            <a:ext cx="6321054" cy="43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88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30994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42465749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823232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4742543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ea typeface="標楷體" panose="03000509000000000000" pitchFamily="65" charset="-120"/>
              </a:rPr>
              <a:t>Rely on…for living ; do…for living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92561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A00C4-41F2-41A1-AA28-15275EA7BFEF}"/>
              </a:ext>
            </a:extLst>
          </p:cNvPr>
          <p:cNvSpPr/>
          <p:nvPr/>
        </p:nvSpPr>
        <p:spPr>
          <a:xfrm>
            <a:off x="0" y="0"/>
            <a:ext cx="2839454" cy="14157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C2EFE-BBC0-4A5C-8861-6DC6000F2514}"/>
              </a:ext>
            </a:extLst>
          </p:cNvPr>
          <p:cNvSpPr/>
          <p:nvPr/>
        </p:nvSpPr>
        <p:spPr>
          <a:xfrm>
            <a:off x="340092" y="514320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她很会做饭，他打算以后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做饭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9529B9-54AC-4523-9B37-946F8A47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33" y="1212112"/>
            <a:ext cx="5465975" cy="36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6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A00C4-41F2-41A1-AA28-15275EA7BFEF}"/>
              </a:ext>
            </a:extLst>
          </p:cNvPr>
          <p:cNvSpPr/>
          <p:nvPr/>
        </p:nvSpPr>
        <p:spPr>
          <a:xfrm>
            <a:off x="0" y="0"/>
            <a:ext cx="2839454" cy="14157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C2EFE-BBC0-4A5C-8861-6DC6000F2514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你天天都在写小说，你想以后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写小说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吗？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E0789F-2465-4FB4-BFEC-C41B6481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4" y="1052623"/>
            <a:ext cx="7237315" cy="38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43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A00C4-41F2-41A1-AA28-15275EA7BFEF}"/>
              </a:ext>
            </a:extLst>
          </p:cNvPr>
          <p:cNvSpPr/>
          <p:nvPr/>
        </p:nvSpPr>
        <p:spPr>
          <a:xfrm>
            <a:off x="0" y="0"/>
            <a:ext cx="2839454" cy="14157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C2EFE-BBC0-4A5C-8861-6DC6000F2514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跳舞</a:t>
            </a:r>
            <a:r>
              <a:rPr lang="zh-TW" altLang="en-US" sz="4800" dirty="0">
                <a:highlight>
                  <a:srgbClr val="339933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，所以在很多有名的剧院表演</a:t>
            </a:r>
            <a:r>
              <a:rPr lang="en-US" altLang="zh-TW" sz="2400" dirty="0">
                <a:ea typeface="標楷體" panose="03000509000000000000" pitchFamily="65" charset="-120"/>
              </a:rPr>
              <a:t>(Performance)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过。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CED74C-9626-41C4-9C2D-068AC668E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86" y="842111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31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天體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體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979</TotalTime>
  <Words>2137</Words>
  <Application>Microsoft Office PowerPoint</Application>
  <PresentationFormat>寬螢幕</PresentationFormat>
  <Paragraphs>317</Paragraphs>
  <Slides>110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110</vt:i4>
      </vt:variant>
    </vt:vector>
  </HeadingPairs>
  <TitlesOfParts>
    <vt:vector size="115" baseType="lpstr">
      <vt:lpstr>標楷體</vt:lpstr>
      <vt:lpstr>Arial</vt:lpstr>
      <vt:lpstr>Calibri</vt:lpstr>
      <vt:lpstr>Calibri Light</vt:lpstr>
      <vt:lpstr>天體</vt:lpstr>
      <vt:lpstr>第五课 一次性产品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第五課 一次性產品</dc:title>
  <dc:creator>鄭雅瓈</dc:creator>
  <cp:lastModifiedBy>鄭雅瓈</cp:lastModifiedBy>
  <cp:revision>286</cp:revision>
  <dcterms:created xsi:type="dcterms:W3CDTF">2019-10-31T10:10:20Z</dcterms:created>
  <dcterms:modified xsi:type="dcterms:W3CDTF">2019-11-05T20:13:38Z</dcterms:modified>
</cp:coreProperties>
</file>