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374" r:id="rId4"/>
    <p:sldId id="375" r:id="rId5"/>
    <p:sldId id="376" r:id="rId6"/>
    <p:sldId id="377" r:id="rId7"/>
    <p:sldId id="378" r:id="rId8"/>
    <p:sldId id="379" r:id="rId9"/>
    <p:sldId id="380" r:id="rId10"/>
    <p:sldId id="381" r:id="rId11"/>
    <p:sldId id="382" r:id="rId12"/>
    <p:sldId id="279" r:id="rId13"/>
    <p:sldId id="383" r:id="rId14"/>
    <p:sldId id="364" r:id="rId15"/>
    <p:sldId id="387" r:id="rId16"/>
    <p:sldId id="389" r:id="rId17"/>
    <p:sldId id="388" r:id="rId18"/>
    <p:sldId id="386" r:id="rId19"/>
    <p:sldId id="384" r:id="rId20"/>
    <p:sldId id="365" r:id="rId21"/>
    <p:sldId id="393" r:id="rId22"/>
    <p:sldId id="390" r:id="rId23"/>
    <p:sldId id="391" r:id="rId24"/>
    <p:sldId id="392" r:id="rId25"/>
    <p:sldId id="394" r:id="rId26"/>
    <p:sldId id="395" r:id="rId27"/>
    <p:sldId id="396" r:id="rId28"/>
    <p:sldId id="366" r:id="rId29"/>
    <p:sldId id="399" r:id="rId30"/>
    <p:sldId id="400" r:id="rId31"/>
    <p:sldId id="401" r:id="rId32"/>
    <p:sldId id="398" r:id="rId33"/>
    <p:sldId id="397" r:id="rId34"/>
    <p:sldId id="367" r:id="rId35"/>
    <p:sldId id="402" r:id="rId36"/>
    <p:sldId id="404" r:id="rId37"/>
    <p:sldId id="403" r:id="rId38"/>
    <p:sldId id="405" r:id="rId39"/>
    <p:sldId id="406" r:id="rId40"/>
    <p:sldId id="368" r:id="rId41"/>
    <p:sldId id="409" r:id="rId42"/>
    <p:sldId id="411" r:id="rId43"/>
    <p:sldId id="410" r:id="rId44"/>
    <p:sldId id="408" r:id="rId45"/>
    <p:sldId id="438" r:id="rId46"/>
    <p:sldId id="437" r:id="rId47"/>
    <p:sldId id="407" r:id="rId48"/>
    <p:sldId id="439" r:id="rId49"/>
    <p:sldId id="440" r:id="rId50"/>
    <p:sldId id="441" r:id="rId51"/>
    <p:sldId id="443" r:id="rId52"/>
    <p:sldId id="442" r:id="rId53"/>
    <p:sldId id="369" r:id="rId54"/>
    <p:sldId id="415" r:id="rId55"/>
    <p:sldId id="416" r:id="rId56"/>
    <p:sldId id="412" r:id="rId57"/>
    <p:sldId id="413" r:id="rId58"/>
    <p:sldId id="414" r:id="rId59"/>
    <p:sldId id="370" r:id="rId60"/>
    <p:sldId id="417" r:id="rId61"/>
    <p:sldId id="419" r:id="rId62"/>
    <p:sldId id="420" r:id="rId63"/>
    <p:sldId id="421" r:id="rId64"/>
    <p:sldId id="418" r:id="rId65"/>
    <p:sldId id="371" r:id="rId66"/>
    <p:sldId id="422" r:id="rId67"/>
    <p:sldId id="423" r:id="rId68"/>
    <p:sldId id="424" r:id="rId69"/>
    <p:sldId id="425" r:id="rId70"/>
    <p:sldId id="426" r:id="rId71"/>
    <p:sldId id="372" r:id="rId72"/>
    <p:sldId id="429" r:id="rId73"/>
    <p:sldId id="430" r:id="rId74"/>
    <p:sldId id="431" r:id="rId75"/>
    <p:sldId id="427" r:id="rId76"/>
    <p:sldId id="428" r:id="rId77"/>
    <p:sldId id="373" r:id="rId78"/>
    <p:sldId id="434" r:id="rId79"/>
    <p:sldId id="432" r:id="rId80"/>
    <p:sldId id="433" r:id="rId81"/>
    <p:sldId id="435" r:id="rId82"/>
    <p:sldId id="436" r:id="rId83"/>
    <p:sldId id="444" r:id="rId84"/>
    <p:sldId id="445" r:id="rId85"/>
    <p:sldId id="446" r:id="rId86"/>
    <p:sldId id="447" r:id="rId87"/>
    <p:sldId id="448" r:id="rId88"/>
    <p:sldId id="449" r:id="rId89"/>
    <p:sldId id="321" r:id="rId90"/>
    <p:sldId id="450" r:id="rId91"/>
    <p:sldId id="451" r:id="rId92"/>
    <p:sldId id="452" r:id="rId93"/>
    <p:sldId id="453" r:id="rId94"/>
    <p:sldId id="454" r:id="rId9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9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414" autoAdjust="0"/>
    <p:restoredTop sz="94660"/>
  </p:normalViewPr>
  <p:slideViewPr>
    <p:cSldViewPr snapToGrid="0" showGuides="1">
      <p:cViewPr>
        <p:scale>
          <a:sx n="60" d="100"/>
          <a:sy n="60" d="100"/>
        </p:scale>
        <p:origin x="624" y="188"/>
      </p:cViewPr>
      <p:guideLst>
        <p:guide orient="horz" pos="2160"/>
        <p:guide pos="39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EDCDFE5-7F9C-44D8-8323-FAF1D5FFC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1090625-EE3D-4A0A-BEE9-0E734BD867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80EB519-B7DA-45BC-915A-CE5E770BB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5158E-5095-4185-94A7-3DD692AF9EE8}" type="datetimeFigureOut">
              <a:rPr lang="zh-TW" altLang="en-US" smtClean="0"/>
              <a:t>2019/12/1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4B6E6BD-F33A-4CE2-82CB-16BD34FF8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EFBAD50-1DEF-413A-A05A-3F56DA8D9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E86F-0BB5-4E24-8478-6345E9A0C20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4483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0A0A8FE-89CB-4096-AFDB-FF51AA403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3118391-BA2E-4250-8855-879AC3AE04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8600F3B-9154-47B3-9026-B86DDADD7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5158E-5095-4185-94A7-3DD692AF9EE8}" type="datetimeFigureOut">
              <a:rPr lang="zh-TW" altLang="en-US" smtClean="0"/>
              <a:t>2019/12/1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80CAA46-8943-4BD5-B296-95B29A824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AB91D21-1D40-493C-A5AF-34B171CE7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E86F-0BB5-4E24-8478-6345E9A0C20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2714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9F8673EF-A056-408A-A8EC-53EBBB3DD1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0A386C3-5D06-4FD2-A191-F4B9A374A4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8EE0CF3-062A-4407-ABAC-013DBD9B3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5158E-5095-4185-94A7-3DD692AF9EE8}" type="datetimeFigureOut">
              <a:rPr lang="zh-TW" altLang="en-US" smtClean="0"/>
              <a:t>2019/12/1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9CCAFAC-E2A6-4A70-98C7-C4DC51D65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AC5347D-4931-4931-8BB6-A657ABAD3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E86F-0BB5-4E24-8478-6345E9A0C20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346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C05D1B8-F0F3-4D53-98A9-782E38DED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78894DE-B6C2-44FF-9DF3-0CFBBE7BD2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46BB1DD-11E2-4A66-B3C3-DBF4D79E6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5158E-5095-4185-94A7-3DD692AF9EE8}" type="datetimeFigureOut">
              <a:rPr lang="zh-TW" altLang="en-US" smtClean="0"/>
              <a:t>2019/12/1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91004C6-9E98-4D41-812B-D1D9AE08C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A73BD0D-1E44-46AB-8C66-41DEDF5DE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E86F-0BB5-4E24-8478-6345E9A0C20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5070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1F06955-F728-4506-9498-9387BEA34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DF6E345-CEB1-4046-BA00-6CA3A4C400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5EFF2F0-7A28-4C31-8431-C016B9044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5158E-5095-4185-94A7-3DD692AF9EE8}" type="datetimeFigureOut">
              <a:rPr lang="zh-TW" altLang="en-US" smtClean="0"/>
              <a:t>2019/12/1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03A31F4-580D-4617-A109-FB3CBEA88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21872C3-62DD-470E-993F-87A942958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E86F-0BB5-4E24-8478-6345E9A0C20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4869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9427CD6-F2C5-4994-A349-B9D1086C4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6A5BAE4-435B-4A68-9A37-A9235FB380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4C7AE7D6-0806-432E-B5EE-56119B512C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1479221-5AF2-48FA-BEA5-63EE53AB2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5158E-5095-4185-94A7-3DD692AF9EE8}" type="datetimeFigureOut">
              <a:rPr lang="zh-TW" altLang="en-US" smtClean="0"/>
              <a:t>2019/12/1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F42E0E2-167F-4C7C-9217-857F70525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A426168-C465-4817-8A40-9D1607E85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E86F-0BB5-4E24-8478-6345E9A0C20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635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4E4BA49-B7CE-4B09-8996-45D994210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3739DBE-26DB-470A-925D-31BAEBAB06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8BC10E2-D61E-409C-8419-98D2674905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2FA41A5-AF44-4EB1-A9AB-E09B2B9B55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6C462A2D-55DF-4B0D-8404-78656AE1F9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C7455869-BB95-45BF-A70D-FCB6195D8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5158E-5095-4185-94A7-3DD692AF9EE8}" type="datetimeFigureOut">
              <a:rPr lang="zh-TW" altLang="en-US" smtClean="0"/>
              <a:t>2019/12/1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1BC2999B-DDA6-44E2-9650-E2855A23B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2E8FC32C-745A-4E58-801E-36B8487D0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E86F-0BB5-4E24-8478-6345E9A0C20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6642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F4B979E-77E5-4087-9D1D-1CD39C720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B841412-0DDA-4F56-8ED4-ED13C3911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5158E-5095-4185-94A7-3DD692AF9EE8}" type="datetimeFigureOut">
              <a:rPr lang="zh-TW" altLang="en-US" smtClean="0"/>
              <a:t>2019/12/1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6CDDE72-FA88-4721-A6FF-8B0185B0D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B733D37-A930-4EED-BB06-A67A2883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E86F-0BB5-4E24-8478-6345E9A0C20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5672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7C115D6B-78A8-42D4-BFA4-4F4568C74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5158E-5095-4185-94A7-3DD692AF9EE8}" type="datetimeFigureOut">
              <a:rPr lang="zh-TW" altLang="en-US" smtClean="0"/>
              <a:t>2019/12/1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BF7329D6-C3D7-4989-BB3B-163E5E42B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9DD3A0F-5C7D-4E10-98FE-6CA58F6C0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E86F-0BB5-4E24-8478-6345E9A0C20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0608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2B2FCF-DF05-40F8-A5ED-2AAFEAF6A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12F7256-54F3-4407-97B0-0655F2903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4F51E972-60F4-4DC6-B2C5-5C2CFA4D83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7C8A01A-0830-4444-B59F-1209C4916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5158E-5095-4185-94A7-3DD692AF9EE8}" type="datetimeFigureOut">
              <a:rPr lang="zh-TW" altLang="en-US" smtClean="0"/>
              <a:t>2019/12/1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119822D-BFC8-4E55-907E-D5257C35B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F4A36BE-2EDE-4430-A0C8-EA7269792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E86F-0BB5-4E24-8478-6345E9A0C20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402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31F148E-7B78-456E-9FD3-A23F45752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76C14B73-B8A9-467D-BD63-AD6B525BCF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1B5B91E-B924-4928-983A-ADEACA4E74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C6E5711-BACF-4BE9-B531-155DE0ED9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5158E-5095-4185-94A7-3DD692AF9EE8}" type="datetimeFigureOut">
              <a:rPr lang="zh-TW" altLang="en-US" smtClean="0"/>
              <a:t>2019/12/1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5EAE988-E338-4A9C-9878-6FB63A236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A08F9A4-5C24-4B39-95A4-7B95D14F7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E86F-0BB5-4E24-8478-6345E9A0C20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4792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02ECBD47-FA74-48C4-9E36-52D1F9D8C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7B2DD05-367E-45DA-B5D1-8A9FF7F37B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876BAE4-AD75-44FA-BD67-408AF03710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15158E-5095-4185-94A7-3DD692AF9EE8}" type="datetimeFigureOut">
              <a:rPr lang="zh-TW" altLang="en-US" smtClean="0"/>
              <a:t>2019/12/1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2EF697C-EAF9-4E98-9E02-3018E4884B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933AED4-92FD-41F3-8834-22F30281F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87E86F-0BB5-4E24-8478-6345E9A0C20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9917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1.png"/><Relationship Id="rId4" Type="http://schemas.openxmlformats.org/officeDocument/2006/relationships/image" Target="../media/image123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45CAD2F-2325-4E0C-A37F-670F064E9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040"/>
            <a:ext cx="12192000" cy="688104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CEEEA42-64D1-461E-9396-62F6F54B8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79882" y="4470400"/>
            <a:ext cx="4312118" cy="2387600"/>
          </a:xfrm>
          <a:solidFill>
            <a:schemeClr val="tx1">
              <a:lumMod val="75000"/>
              <a:lumOff val="25000"/>
            </a:schemeClr>
          </a:solidFill>
          <a:effectLst>
            <a:softEdge rad="635000"/>
          </a:effectLst>
        </p:spPr>
        <p:txBody>
          <a:bodyPr anchor="ctr"/>
          <a:lstStyle/>
          <a:p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第八课</a:t>
            </a:r>
            <a:br>
              <a:rPr lang="en-US" altLang="zh-TW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打官司</a:t>
            </a:r>
          </a:p>
        </p:txBody>
      </p:sp>
    </p:spTree>
    <p:extLst>
      <p:ext uri="{BB962C8B-B14F-4D97-AF65-F5344CB8AC3E}">
        <p14:creationId xmlns:p14="http://schemas.microsoft.com/office/powerpoint/2010/main" val="9503307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E3C7DCFD-8ED9-4FC4-A146-E62EE7212E01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法律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fǎlǜ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D103DBB-C0DE-4ED3-B517-893B9A33A1B1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风气</a:t>
            </a:r>
            <a:r>
              <a:rPr lang="en-US" altLang="zh-TW" sz="3200" dirty="0" err="1">
                <a:solidFill>
                  <a:schemeClr val="bg1"/>
                </a:solidFill>
              </a:rPr>
              <a:t>fēngqì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B74BF27-47DF-44E6-B1DB-28273653CB2F}"/>
              </a:ext>
            </a:extLst>
          </p:cNvPr>
          <p:cNvSpPr txBox="1"/>
          <p:nvPr/>
        </p:nvSpPr>
        <p:spPr>
          <a:xfrm>
            <a:off x="3905250" y="5371096"/>
            <a:ext cx="2190750" cy="1508105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影响</a:t>
            </a:r>
            <a:r>
              <a:rPr lang="en-US" altLang="zh-TW" sz="3200" dirty="0" err="1">
                <a:solidFill>
                  <a:schemeClr val="bg1"/>
                </a:solidFill>
              </a:rPr>
              <a:t>yǐngxiǎng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305CE77-4BB4-49B1-9082-E50B5B4DAE1B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和谐</a:t>
            </a:r>
            <a:r>
              <a:rPr lang="en-US" altLang="zh-TW" sz="3200" dirty="0" err="1">
                <a:solidFill>
                  <a:schemeClr val="bg1"/>
                </a:solidFill>
              </a:rPr>
              <a:t>héxié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C8A0DCA-5E02-47D4-A9B4-5016A7FA5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0386"/>
            <a:ext cx="3905250" cy="29293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1B67FF26-C1A9-4370-917A-582FD0456B87}"/>
              </a:ext>
            </a:extLst>
          </p:cNvPr>
          <p:cNvSpPr/>
          <p:nvPr/>
        </p:nvSpPr>
        <p:spPr>
          <a:xfrm>
            <a:off x="6229058" y="1043732"/>
            <a:ext cx="3639134" cy="1754326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5400" dirty="0"/>
              <a:t>Common practice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B33106F-3C0F-48AA-A345-923A21DB4426}"/>
              </a:ext>
            </a:extLst>
          </p:cNvPr>
          <p:cNvSpPr/>
          <p:nvPr/>
        </p:nvSpPr>
        <p:spPr>
          <a:xfrm>
            <a:off x="133058" y="3923004"/>
            <a:ext cx="3639134" cy="2585323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5400" dirty="0"/>
              <a:t>to affect (usually adversely)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85271F3-1C24-48AA-B454-C8CCC38F7A53}"/>
              </a:ext>
            </a:extLst>
          </p:cNvPr>
          <p:cNvSpPr/>
          <p:nvPr/>
        </p:nvSpPr>
        <p:spPr>
          <a:xfrm>
            <a:off x="6229058" y="4370822"/>
            <a:ext cx="3639134" cy="923330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5400" dirty="0"/>
              <a:t>harmonious</a:t>
            </a:r>
          </a:p>
        </p:txBody>
      </p:sp>
    </p:spTree>
    <p:extLst>
      <p:ext uri="{BB962C8B-B14F-4D97-AF65-F5344CB8AC3E}">
        <p14:creationId xmlns:p14="http://schemas.microsoft.com/office/powerpoint/2010/main" val="242203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09EB9B1-91DD-4660-BEDA-909F7AE3F0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26"/>
          <a:stretch/>
        </p:blipFill>
        <p:spPr>
          <a:xfrm>
            <a:off x="6110968" y="571501"/>
            <a:ext cx="5027256" cy="28575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E3C7DCFD-8ED9-4FC4-A146-E62EE7212E01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人治</a:t>
            </a:r>
            <a:r>
              <a:rPr lang="en-US" altLang="zh-TW" sz="3200" dirty="0" err="1">
                <a:solidFill>
                  <a:schemeClr val="bg1"/>
                </a:solidFill>
              </a:rPr>
              <a:t>rénzhì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D103DBB-C0DE-4ED3-B517-893B9A33A1B1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道路</a:t>
            </a:r>
            <a:r>
              <a:rPr lang="en-US" altLang="zh-TW" sz="3200" dirty="0" err="1">
                <a:solidFill>
                  <a:schemeClr val="bg1"/>
                </a:solidFill>
              </a:rPr>
              <a:t>dàolù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B74BF27-47DF-44E6-B1DB-28273653CB2F}"/>
              </a:ext>
            </a:extLst>
          </p:cNvPr>
          <p:cNvSpPr txBox="1"/>
          <p:nvPr/>
        </p:nvSpPr>
        <p:spPr>
          <a:xfrm>
            <a:off x="8444592" y="5349895"/>
            <a:ext cx="3426280" cy="1508105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不可避免</a:t>
            </a:r>
            <a:r>
              <a:rPr lang="en-US" altLang="zh-TW" sz="3200" dirty="0" err="1">
                <a:solidFill>
                  <a:schemeClr val="bg1"/>
                </a:solidFill>
              </a:rPr>
              <a:t>bùkě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bìmiǎn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AAA2F9F-F6C8-4709-9559-9386602D2498}"/>
              </a:ext>
            </a:extLst>
          </p:cNvPr>
          <p:cNvSpPr txBox="1"/>
          <p:nvPr/>
        </p:nvSpPr>
        <p:spPr>
          <a:xfrm>
            <a:off x="3905250" y="5349894"/>
            <a:ext cx="2190750" cy="1508105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相互</a:t>
            </a:r>
            <a:r>
              <a:rPr lang="en-US" altLang="zh-TW" sz="3200" dirty="0" err="1">
                <a:solidFill>
                  <a:schemeClr val="bg1"/>
                </a:solidFill>
              </a:rPr>
              <a:t>xānghù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F003B4A-E279-47D0-AEB9-C017DCA09FB7}"/>
              </a:ext>
            </a:extLst>
          </p:cNvPr>
          <p:cNvSpPr/>
          <p:nvPr/>
        </p:nvSpPr>
        <p:spPr>
          <a:xfrm>
            <a:off x="117744" y="827705"/>
            <a:ext cx="5862246" cy="923330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altLang="zh-TW" sz="5400" dirty="0">
                <a:ea typeface="Microsoft Yahei" panose="020B0503020204020204" pitchFamily="34" charset="-122"/>
              </a:rPr>
              <a:t>government </a:t>
            </a:r>
            <a:r>
              <a:rPr lang="en-US" altLang="zh-TW" sz="5400" dirty="0"/>
              <a:t>by men</a:t>
            </a:r>
            <a:endParaRPr lang="zh-TW" altLang="en-US" sz="540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E6C48BC-30B4-4CE5-A182-3B6697F102EB}"/>
              </a:ext>
            </a:extLst>
          </p:cNvPr>
          <p:cNvSpPr/>
          <p:nvPr/>
        </p:nvSpPr>
        <p:spPr>
          <a:xfrm>
            <a:off x="248722" y="4112445"/>
            <a:ext cx="3656528" cy="923330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5400" dirty="0"/>
              <a:t>each other</a:t>
            </a:r>
            <a:endParaRPr lang="zh-TW" altLang="en-US" sz="5400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496E55C-4B75-47C4-A43B-C73C3ED3B88F}"/>
              </a:ext>
            </a:extLst>
          </p:cNvPr>
          <p:cNvSpPr/>
          <p:nvPr/>
        </p:nvSpPr>
        <p:spPr>
          <a:xfrm>
            <a:off x="6616328" y="4112445"/>
            <a:ext cx="3656528" cy="923330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5400" dirty="0"/>
              <a:t>unavoidable</a:t>
            </a:r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305238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E3C7DCFD-8ED9-4FC4-A146-E62EE7212E01}"/>
              </a:ext>
            </a:extLst>
          </p:cNvPr>
          <p:cNvSpPr txBox="1"/>
          <p:nvPr/>
        </p:nvSpPr>
        <p:spPr>
          <a:xfrm>
            <a:off x="4667693" y="1914579"/>
            <a:ext cx="1428307" cy="150810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烫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tàng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46FFDDC-2BD1-45CA-BD26-31411AB9DBFE}"/>
              </a:ext>
            </a:extLst>
          </p:cNvPr>
          <p:cNvSpPr txBox="1"/>
          <p:nvPr/>
        </p:nvSpPr>
        <p:spPr>
          <a:xfrm>
            <a:off x="10777869" y="1904954"/>
            <a:ext cx="1428307" cy="150810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告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gào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2B2EA9E5-C906-4C04-AEF3-BB8FE1730895}"/>
              </a:ext>
            </a:extLst>
          </p:cNvPr>
          <p:cNvSpPr txBox="1"/>
          <p:nvPr/>
        </p:nvSpPr>
        <p:spPr>
          <a:xfrm>
            <a:off x="4667691" y="5349895"/>
            <a:ext cx="1428307" cy="150810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赔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péi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BCCD4E1-E650-457D-BA49-5717B05CA81C}"/>
              </a:ext>
            </a:extLst>
          </p:cNvPr>
          <p:cNvSpPr/>
          <p:nvPr/>
        </p:nvSpPr>
        <p:spPr>
          <a:xfrm>
            <a:off x="498493" y="1271274"/>
            <a:ext cx="3656528" cy="92333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5400" dirty="0"/>
              <a:t>Very hot</a:t>
            </a:r>
            <a:endParaRPr lang="zh-TW" altLang="en-US" sz="5400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78A274B-AF8C-4BB5-808E-5D58CE7F88CD}"/>
              </a:ext>
            </a:extLst>
          </p:cNvPr>
          <p:cNvSpPr/>
          <p:nvPr/>
        </p:nvSpPr>
        <p:spPr>
          <a:xfrm>
            <a:off x="6608670" y="1271274"/>
            <a:ext cx="3656528" cy="92333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5400" dirty="0"/>
              <a:t>sue ; accuse</a:t>
            </a:r>
            <a:endParaRPr lang="zh-TW" altLang="en-US" sz="5400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D8D6A47-C27F-4EF6-B045-0F39AEE72B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9" t="39158" r="14500" b="35298"/>
          <a:stretch/>
        </p:blipFill>
        <p:spPr>
          <a:xfrm>
            <a:off x="384446" y="4114202"/>
            <a:ext cx="4947949" cy="968308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C5BB5E8F-F68B-46A2-A9D9-E599ADC90A95}"/>
              </a:ext>
            </a:extLst>
          </p:cNvPr>
          <p:cNvSpPr txBox="1"/>
          <p:nvPr/>
        </p:nvSpPr>
        <p:spPr>
          <a:xfrm>
            <a:off x="10777869" y="5349895"/>
            <a:ext cx="1428307" cy="150810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立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lì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1501E95-371C-4DCB-85D5-2DDAC59762CC}"/>
              </a:ext>
            </a:extLst>
          </p:cNvPr>
          <p:cNvSpPr/>
          <p:nvPr/>
        </p:nvSpPr>
        <p:spPr>
          <a:xfrm>
            <a:off x="6270171" y="3513924"/>
            <a:ext cx="4637315" cy="1754326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5400" dirty="0"/>
              <a:t>set up ; </a:t>
            </a:r>
          </a:p>
          <a:p>
            <a:pPr algn="ctr"/>
            <a:r>
              <a:rPr lang="en-US" altLang="zh-TW" sz="5400" dirty="0"/>
              <a:t>(here) write up</a:t>
            </a:r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231056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B5A76FC-A762-4099-806F-81CD4CC252A2}"/>
              </a:ext>
            </a:extLst>
          </p:cNvPr>
          <p:cNvSpPr/>
          <p:nvPr/>
        </p:nvSpPr>
        <p:spPr>
          <a:xfrm>
            <a:off x="352248" y="551047"/>
            <a:ext cx="9330595" cy="2308324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4800" dirty="0"/>
              <a:t>used  at the end of a sentence or question to show obviousness occupation </a:t>
            </a:r>
            <a:endParaRPr lang="zh-TW" altLang="en-US" sz="48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F33ED9C-BC6D-4913-B3ED-78D5220CC2C2}"/>
              </a:ext>
            </a:extLst>
          </p:cNvPr>
          <p:cNvSpPr txBox="1"/>
          <p:nvPr/>
        </p:nvSpPr>
        <p:spPr>
          <a:xfrm>
            <a:off x="10763693" y="1920895"/>
            <a:ext cx="1428307" cy="150810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咯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>
                <a:solidFill>
                  <a:schemeClr val="bg1"/>
                </a:solidFill>
              </a:rPr>
              <a:t>lo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1861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1" y="2105561"/>
            <a:ext cx="12191999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打官司</a:t>
            </a:r>
            <a:endParaRPr lang="en-US" altLang="zh-TW" sz="8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463B977-105C-4263-BD9A-85BBFCA7537A}"/>
              </a:ext>
            </a:extLst>
          </p:cNvPr>
          <p:cNvSpPr txBox="1"/>
          <p:nvPr/>
        </p:nvSpPr>
        <p:spPr>
          <a:xfrm>
            <a:off x="0" y="431130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/>
              <a:t>Go to court</a:t>
            </a:r>
          </a:p>
        </p:txBody>
      </p:sp>
    </p:spTree>
    <p:extLst>
      <p:ext uri="{BB962C8B-B14F-4D97-AF65-F5344CB8AC3E}">
        <p14:creationId xmlns:p14="http://schemas.microsoft.com/office/powerpoint/2010/main" val="31064903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696B911-8B38-4741-81B9-6C1D8CEED430}"/>
              </a:ext>
            </a:extLst>
          </p:cNvPr>
          <p:cNvSpPr txBox="1"/>
          <p:nvPr/>
        </p:nvSpPr>
        <p:spPr>
          <a:xfrm>
            <a:off x="0" y="0"/>
            <a:ext cx="2175311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打官司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F0D83D0-B788-4484-9E66-7290B53EEF75}"/>
              </a:ext>
            </a:extLst>
          </p:cNvPr>
          <p:cNvSpPr txBox="1"/>
          <p:nvPr/>
        </p:nvSpPr>
        <p:spPr>
          <a:xfrm>
            <a:off x="320842" y="5524902"/>
            <a:ext cx="115503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我正在和我太太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打官司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，因为我们要离婚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1873517-A0C7-4448-97F1-C018ED012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183" y="1232068"/>
            <a:ext cx="5210136" cy="372850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15649F2-8ADA-4B30-B24F-286E5B785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8644" y="1232068"/>
            <a:ext cx="4790173" cy="359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56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696B911-8B38-4741-81B9-6C1D8CEED430}"/>
              </a:ext>
            </a:extLst>
          </p:cNvPr>
          <p:cNvSpPr txBox="1"/>
          <p:nvPr/>
        </p:nvSpPr>
        <p:spPr>
          <a:xfrm>
            <a:off x="0" y="0"/>
            <a:ext cx="2175311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打官司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F0D83D0-B788-4484-9E66-7290B53EEF75}"/>
              </a:ext>
            </a:extLst>
          </p:cNvPr>
          <p:cNvSpPr txBox="1"/>
          <p:nvPr/>
        </p:nvSpPr>
        <p:spPr>
          <a:xfrm>
            <a:off x="320842" y="5205886"/>
            <a:ext cx="115503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他为了孩子的扶养权</a:t>
            </a:r>
            <a:r>
              <a:rPr lang="en-US" altLang="zh-TW" sz="28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(the custody of the children)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，才跟他的前妻</a:t>
            </a:r>
            <a:r>
              <a:rPr lang="en-US" altLang="zh-TW" sz="2800" dirty="0"/>
              <a:t> (former wife)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打官司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4613061-9F6B-48A9-A7A5-869A158F2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2473" y="587830"/>
            <a:ext cx="6066122" cy="436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4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696B911-8B38-4741-81B9-6C1D8CEED430}"/>
              </a:ext>
            </a:extLst>
          </p:cNvPr>
          <p:cNvSpPr txBox="1"/>
          <p:nvPr/>
        </p:nvSpPr>
        <p:spPr>
          <a:xfrm>
            <a:off x="0" y="0"/>
            <a:ext cx="2175311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打官司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F0D83D0-B788-4484-9E66-7290B53EEF75}"/>
              </a:ext>
            </a:extLst>
          </p:cNvPr>
          <p:cNvSpPr txBox="1"/>
          <p:nvPr/>
        </p:nvSpPr>
        <p:spPr>
          <a:xfrm>
            <a:off x="320842" y="5101389"/>
            <a:ext cx="11550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我们试过以一切办法去收回我们的钱，实际上只差没有跟他们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打官司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了。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D8D79AC-513C-4F55-851C-919C6632EF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222" l="10000" r="90000">
                        <a14:foregroundMark x1="35333" y1="26222" x2="39667" y2="48000"/>
                        <a14:foregroundMark x1="39667" y1="48000" x2="40333" y2="75111"/>
                        <a14:foregroundMark x1="77500" y1="50444" x2="81333" y2="38667"/>
                        <a14:foregroundMark x1="81333" y1="38667" x2="82167" y2="27333"/>
                        <a14:foregroundMark x1="82167" y1="27333" x2="82000" y2="25111"/>
                        <a14:foregroundMark x1="35167" y1="94222" x2="35667" y2="96667"/>
                        <a14:foregroundMark x1="76167" y1="96667" x2="75667" y2="97556"/>
                        <a14:foregroundMark x1="75833" y1="55778" x2="80333" y2="62000"/>
                        <a14:foregroundMark x1="65167" y1="56444" x2="69500" y2="56889"/>
                        <a14:foregroundMark x1="60833" y1="57556" x2="63167" y2="58667"/>
                        <a14:foregroundMark x1="50500" y1="56222" x2="48667" y2="56222"/>
                        <a14:foregroundMark x1="52500" y1="56222" x2="54500" y2="55556"/>
                        <a14:foregroundMark x1="82333" y1="97333" x2="81167" y2="98222"/>
                        <a14:foregroundMark x1="40833" y1="37111" x2="43500" y2="52667"/>
                        <a14:foregroundMark x1="41500" y1="47111" x2="40500" y2="55778"/>
                        <a14:foregroundMark x1="69000" y1="58000" x2="64833" y2="58000"/>
                        <a14:foregroundMark x1="62833" y1="58444" x2="65500" y2="56444"/>
                      </a14:backgroundRemoval>
                    </a14:imgEffect>
                  </a14:imgLayer>
                </a14:imgProps>
              </a:ext>
            </a:extLst>
          </a:blip>
          <a:srcRect l="28294" t="17832" r="11075"/>
          <a:stretch/>
        </p:blipFill>
        <p:spPr>
          <a:xfrm>
            <a:off x="760395" y="1207035"/>
            <a:ext cx="3647976" cy="370782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E8BF949-0C98-4C5D-A0C1-AB8E339CC5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0511" y="1280160"/>
            <a:ext cx="5452047" cy="363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7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696B911-8B38-4741-81B9-6C1D8CEED430}"/>
              </a:ext>
            </a:extLst>
          </p:cNvPr>
          <p:cNvSpPr txBox="1"/>
          <p:nvPr/>
        </p:nvSpPr>
        <p:spPr>
          <a:xfrm>
            <a:off x="0" y="0"/>
            <a:ext cx="2175311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打官司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F0D83D0-B788-4484-9E66-7290B53EEF75}"/>
              </a:ext>
            </a:extLst>
          </p:cNvPr>
          <p:cNvSpPr txBox="1"/>
          <p:nvPr/>
        </p:nvSpPr>
        <p:spPr>
          <a:xfrm>
            <a:off x="317634" y="5043638"/>
            <a:ext cx="115503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她最近正在跟一家出版社</a:t>
            </a:r>
            <a:r>
              <a:rPr lang="en-US" altLang="zh-TW" sz="28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(</a:t>
            </a:r>
            <a:r>
              <a:rPr lang="en-US" altLang="zh-TW" sz="2800" dirty="0">
                <a:latin typeface="Calibri" panose="020F0502020204030204" pitchFamily="34" charset="0"/>
                <a:cs typeface="Calibri" panose="020F0502020204030204" pitchFamily="34" charset="0"/>
              </a:rPr>
              <a:t>publishing house</a:t>
            </a:r>
            <a:r>
              <a:rPr lang="en-US" altLang="zh-TW" sz="28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)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打官司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，因为他们没得到她的同意就出版了他的一本书。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38BF020-FE56-48DE-96A0-F2C096882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791" y="1270535"/>
            <a:ext cx="5452047" cy="3634698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F6627B3-DF77-4AE5-B895-3E82963B32FB}"/>
              </a:ext>
            </a:extLst>
          </p:cNvPr>
          <p:cNvSpPr/>
          <p:nvPr/>
        </p:nvSpPr>
        <p:spPr>
          <a:xfrm>
            <a:off x="317634" y="2164554"/>
            <a:ext cx="5082139" cy="923330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5400" dirty="0">
                <a:latin typeface="Calibri" panose="020F0502020204030204" pitchFamily="34" charset="0"/>
                <a:cs typeface="Calibri" panose="020F0502020204030204" pitchFamily="34" charset="0"/>
              </a:rPr>
              <a:t>publishing house</a:t>
            </a:r>
            <a:endParaRPr lang="en-US" altLang="zh-TW" sz="5400" dirty="0"/>
          </a:p>
        </p:txBody>
      </p:sp>
    </p:spTree>
    <p:extLst>
      <p:ext uri="{BB962C8B-B14F-4D97-AF65-F5344CB8AC3E}">
        <p14:creationId xmlns:p14="http://schemas.microsoft.com/office/powerpoint/2010/main" val="227161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696B911-8B38-4741-81B9-6C1D8CEED430}"/>
              </a:ext>
            </a:extLst>
          </p:cNvPr>
          <p:cNvSpPr txBox="1"/>
          <p:nvPr/>
        </p:nvSpPr>
        <p:spPr>
          <a:xfrm>
            <a:off x="0" y="0"/>
            <a:ext cx="2175311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打官司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F0D83D0-B788-4484-9E66-7290B53EEF75}"/>
              </a:ext>
            </a:extLst>
          </p:cNvPr>
          <p:cNvSpPr txBox="1"/>
          <p:nvPr/>
        </p:nvSpPr>
        <p:spPr>
          <a:xfrm>
            <a:off x="320842" y="5500924"/>
            <a:ext cx="115503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这位律师去年帮人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打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赢了六场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官司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C1D3264-E2DB-4C51-852A-FE698998B7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00"/>
          <a:stretch/>
        </p:blipFill>
        <p:spPr>
          <a:xfrm>
            <a:off x="2410270" y="105208"/>
            <a:ext cx="3320716" cy="322773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52DD47C-49A6-4D09-BB6F-76D813611D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1" b="9404"/>
          <a:stretch/>
        </p:blipFill>
        <p:spPr>
          <a:xfrm>
            <a:off x="7764031" y="136454"/>
            <a:ext cx="3320717" cy="323403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F8B9E31-576C-4AB0-B728-7756DF106053}"/>
              </a:ext>
            </a:extLst>
          </p:cNvPr>
          <p:cNvSpPr txBox="1"/>
          <p:nvPr/>
        </p:nvSpPr>
        <p:spPr>
          <a:xfrm>
            <a:off x="320842" y="3650874"/>
            <a:ext cx="11550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>
                <a:ea typeface="標楷體" panose="03000509000000000000" pitchFamily="65" charset="-120"/>
              </a:rPr>
              <a:t>This lawyer helped people to win six lawsuits last year. </a:t>
            </a:r>
            <a:endParaRPr lang="zh-TW" altLang="en-US" sz="48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8055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F67007C2-8D66-4013-9DA6-7E506CF2B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5510"/>
            <a:ext cx="4762500" cy="325755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572F99F3-E5AF-4FC9-932E-771E27569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55510"/>
            <a:ext cx="4959803" cy="3306535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E3C7DCFD-8ED9-4FC4-A146-E62EE7212E01}"/>
              </a:ext>
            </a:extLst>
          </p:cNvPr>
          <p:cNvSpPr txBox="1"/>
          <p:nvPr/>
        </p:nvSpPr>
        <p:spPr>
          <a:xfrm>
            <a:off x="3624943" y="1920895"/>
            <a:ext cx="2471057" cy="1508105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打官司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dǎ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guānsī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D103DBB-C0DE-4ED3-B517-893B9A33A1B1}"/>
              </a:ext>
            </a:extLst>
          </p:cNvPr>
          <p:cNvSpPr txBox="1"/>
          <p:nvPr/>
        </p:nvSpPr>
        <p:spPr>
          <a:xfrm>
            <a:off x="9720943" y="1904955"/>
            <a:ext cx="2471057" cy="1508105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麦当劳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màidāngláo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B74BF27-47DF-44E6-B1DB-28273653CB2F}"/>
              </a:ext>
            </a:extLst>
          </p:cNvPr>
          <p:cNvSpPr txBox="1"/>
          <p:nvPr/>
        </p:nvSpPr>
        <p:spPr>
          <a:xfrm>
            <a:off x="3905250" y="5371096"/>
            <a:ext cx="2190750" cy="1508105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咖啡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kāfēi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305CE77-4BB4-49B1-9082-E50B5B4DAE1B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好几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hǎojǐ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07FC7EB8-F9BB-41AB-8F3F-6D62227EE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02876"/>
            <a:ext cx="4363812" cy="3272859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77AF7834-55EC-48D2-8D6A-870A236911F2}"/>
              </a:ext>
            </a:extLst>
          </p:cNvPr>
          <p:cNvSpPr txBox="1"/>
          <p:nvPr/>
        </p:nvSpPr>
        <p:spPr>
          <a:xfrm>
            <a:off x="6295344" y="4315975"/>
            <a:ext cx="4363812" cy="92333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dirty="0"/>
              <a:t>quite a few</a:t>
            </a:r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416535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-1" y="451036"/>
            <a:ext cx="12191999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于是</a:t>
            </a:r>
            <a:endParaRPr lang="en-US" altLang="zh-TW" sz="8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3BE2913-2731-4F29-8BE6-6EC374188FE1}"/>
              </a:ext>
            </a:extLst>
          </p:cNvPr>
          <p:cNvSpPr txBox="1"/>
          <p:nvPr/>
        </p:nvSpPr>
        <p:spPr>
          <a:xfrm>
            <a:off x="0" y="177447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>
                <a:solidFill>
                  <a:schemeClr val="accent6">
                    <a:lumMod val="50000"/>
                  </a:schemeClr>
                </a:solidFill>
              </a:rPr>
              <a:t>thus ,consequently ,thereupon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814B209-C052-4394-BB81-559248059395}"/>
              </a:ext>
            </a:extLst>
          </p:cNvPr>
          <p:cNvSpPr/>
          <p:nvPr/>
        </p:nvSpPr>
        <p:spPr>
          <a:xfrm>
            <a:off x="0" y="2784108"/>
            <a:ext cx="12192000" cy="212365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4400" dirty="0">
                <a:ea typeface="標楷體" panose="03000509000000000000" pitchFamily="65" charset="-120"/>
              </a:rPr>
              <a:t>于是  </a:t>
            </a:r>
            <a:r>
              <a:rPr lang="en-US" altLang="zh-TW" sz="4400" dirty="0">
                <a:ea typeface="標楷體" panose="03000509000000000000" pitchFamily="65" charset="-120"/>
              </a:rPr>
              <a:t>is</a:t>
            </a:r>
            <a:r>
              <a:rPr lang="zh-TW" altLang="en-US" sz="4400" dirty="0">
                <a:ea typeface="標楷體" panose="03000509000000000000" pitchFamily="65" charset="-120"/>
              </a:rPr>
              <a:t> </a:t>
            </a:r>
            <a:r>
              <a:rPr lang="en-US" altLang="zh-TW" sz="4400" dirty="0">
                <a:ea typeface="標楷體" panose="03000509000000000000" pitchFamily="65" charset="-120"/>
              </a:rPr>
              <a:t>an</a:t>
            </a:r>
            <a:r>
              <a:rPr lang="zh-TW" altLang="en-US" sz="4400" dirty="0">
                <a:ea typeface="標楷體" panose="03000509000000000000" pitchFamily="65" charset="-120"/>
              </a:rPr>
              <a:t> </a:t>
            </a:r>
            <a:r>
              <a:rPr lang="en-US" altLang="zh-TW" sz="4400" dirty="0">
                <a:ea typeface="標楷體" panose="03000509000000000000" pitchFamily="65" charset="-120"/>
              </a:rPr>
              <a:t>sentence2</a:t>
            </a:r>
            <a:r>
              <a:rPr lang="zh-TW" altLang="en-US" sz="4400" dirty="0">
                <a:ea typeface="標楷體" panose="03000509000000000000" pitchFamily="65" charset="-120"/>
              </a:rPr>
              <a:t> </a:t>
            </a:r>
            <a:r>
              <a:rPr lang="en-US" altLang="zh-TW" sz="4400" dirty="0">
                <a:ea typeface="標楷體" panose="03000509000000000000" pitchFamily="65" charset="-120"/>
              </a:rPr>
              <a:t>conjunction ,connecting a course of action(effect) motivated by the fact(cause)given in sentence1.</a:t>
            </a:r>
            <a:endParaRPr lang="zh-TW" altLang="en-US" sz="4400" dirty="0">
              <a:ea typeface="標楷體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0E78788-08E3-43C8-B2C0-A19C6EC1DBAD}"/>
              </a:ext>
            </a:extLst>
          </p:cNvPr>
          <p:cNvSpPr/>
          <p:nvPr/>
        </p:nvSpPr>
        <p:spPr>
          <a:xfrm>
            <a:off x="0" y="5220982"/>
            <a:ext cx="12192000" cy="769441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4400" dirty="0">
                <a:ea typeface="標楷體" panose="03000509000000000000" pitchFamily="65" charset="-120"/>
              </a:rPr>
              <a:t>Structure</a:t>
            </a:r>
            <a:r>
              <a:rPr lang="zh-TW" altLang="en-US" sz="4400" dirty="0">
                <a:solidFill>
                  <a:srgbClr val="333333"/>
                </a:solidFill>
                <a:ea typeface="標楷體" panose="03000509000000000000" pitchFamily="65" charset="-120"/>
              </a:rPr>
              <a:t>：</a:t>
            </a:r>
            <a:r>
              <a:rPr lang="en-US" altLang="zh-TW" sz="4400" dirty="0">
                <a:ea typeface="標楷體" panose="03000509000000000000" pitchFamily="65" charset="-120"/>
              </a:rPr>
              <a:t> sentence1</a:t>
            </a:r>
            <a:r>
              <a:rPr lang="zh-TW" altLang="en-US" sz="4400" dirty="0">
                <a:ea typeface="標楷體" panose="03000509000000000000" pitchFamily="65" charset="-120"/>
              </a:rPr>
              <a:t>，</a:t>
            </a:r>
            <a:r>
              <a:rPr lang="zh-TW" altLang="en-US" sz="4400" dirty="0">
                <a:solidFill>
                  <a:srgbClr val="FF0000"/>
                </a:solidFill>
                <a:ea typeface="標楷體" panose="03000509000000000000" pitchFamily="65" charset="-120"/>
              </a:rPr>
              <a:t>于是</a:t>
            </a:r>
            <a:r>
              <a:rPr lang="zh-TW" altLang="en-US" sz="4400" dirty="0">
                <a:ea typeface="標楷體" panose="03000509000000000000" pitchFamily="65" charset="-120"/>
              </a:rPr>
              <a:t> </a:t>
            </a:r>
            <a:r>
              <a:rPr lang="en-US" altLang="zh-TW" sz="4400" dirty="0">
                <a:ea typeface="標楷體" panose="03000509000000000000" pitchFamily="65" charset="-120"/>
              </a:rPr>
              <a:t>+ sentence2</a:t>
            </a:r>
            <a:r>
              <a:rPr lang="zh-TW" altLang="en-US" sz="4400" dirty="0">
                <a:ea typeface="標楷體" panose="03000509000000000000" pitchFamily="65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3582201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5853ED1A-7BF9-4EF9-9CD9-DA81E73AF0C9}"/>
              </a:ext>
            </a:extLst>
          </p:cNvPr>
          <p:cNvSpPr txBox="1"/>
          <p:nvPr/>
        </p:nvSpPr>
        <p:spPr>
          <a:xfrm>
            <a:off x="0" y="0"/>
            <a:ext cx="2204185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于是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3E3BB3D-4B66-44A7-9079-17EB102FCA56}"/>
              </a:ext>
            </a:extLst>
          </p:cNvPr>
          <p:cNvSpPr txBox="1"/>
          <p:nvPr/>
        </p:nvSpPr>
        <p:spPr>
          <a:xfrm>
            <a:off x="314425" y="5568043"/>
            <a:ext cx="11550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她的车被偷了，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于是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我把我的旧车借给了她。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CF18F58-FD2F-47BA-A05E-69A979D5D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54" y="1289957"/>
            <a:ext cx="5778366" cy="384983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966A198-9998-43A8-9E8E-2A2DE5998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381" y="1289958"/>
            <a:ext cx="5774755" cy="384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5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5853ED1A-7BF9-4EF9-9CD9-DA81E73AF0C9}"/>
              </a:ext>
            </a:extLst>
          </p:cNvPr>
          <p:cNvSpPr txBox="1"/>
          <p:nvPr/>
        </p:nvSpPr>
        <p:spPr>
          <a:xfrm>
            <a:off x="0" y="0"/>
            <a:ext cx="2204185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于是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3E3BB3D-4B66-44A7-9079-17EB102FCA56}"/>
              </a:ext>
            </a:extLst>
          </p:cNvPr>
          <p:cNvSpPr txBox="1"/>
          <p:nvPr/>
        </p:nvSpPr>
        <p:spPr>
          <a:xfrm>
            <a:off x="336884" y="5130266"/>
            <a:ext cx="115342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妈妈看小美对音乐非常有兴趣，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于是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让她去学钢琴。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B45FAF6-87EF-47B7-BBCF-D6A544D44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650607"/>
            <a:ext cx="5715000" cy="428625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A57C54F-12BD-4AB1-A760-9B8EA7366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47" y="1273629"/>
            <a:ext cx="5101594" cy="366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13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5853ED1A-7BF9-4EF9-9CD9-DA81E73AF0C9}"/>
              </a:ext>
            </a:extLst>
          </p:cNvPr>
          <p:cNvSpPr txBox="1"/>
          <p:nvPr/>
        </p:nvSpPr>
        <p:spPr>
          <a:xfrm>
            <a:off x="0" y="0"/>
            <a:ext cx="2204185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于是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3E3BB3D-4B66-44A7-9079-17EB102FCA56}"/>
              </a:ext>
            </a:extLst>
          </p:cNvPr>
          <p:cNvSpPr txBox="1"/>
          <p:nvPr/>
        </p:nvSpPr>
        <p:spPr>
          <a:xfrm>
            <a:off x="320842" y="5471380"/>
            <a:ext cx="11550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小林觉得这家公司薪水太低，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于是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决定换工作。</a:t>
            </a:r>
          </a:p>
        </p:txBody>
      </p:sp>
      <p:pic>
        <p:nvPicPr>
          <p:cNvPr id="2050" name="Picture 2" descr="「薪水」的圖片搜尋結果">
            <a:extLst>
              <a:ext uri="{FF2B5EF4-FFF2-40B4-BE49-F238E27FC236}">
                <a16:creationId xmlns:a16="http://schemas.microsoft.com/office/drawing/2014/main" id="{B4FC8489-502B-4424-8C0D-538ADE62DD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" t="7859" r="50000" b="7930"/>
          <a:stretch/>
        </p:blipFill>
        <p:spPr bwMode="auto">
          <a:xfrm>
            <a:off x="936686" y="1163571"/>
            <a:ext cx="3975235" cy="397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0E6BB17-A3FA-4C64-BC37-8D0869C4C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57" y="1938405"/>
            <a:ext cx="57150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02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5853ED1A-7BF9-4EF9-9CD9-DA81E73AF0C9}"/>
              </a:ext>
            </a:extLst>
          </p:cNvPr>
          <p:cNvSpPr txBox="1"/>
          <p:nvPr/>
        </p:nvSpPr>
        <p:spPr>
          <a:xfrm>
            <a:off x="0" y="0"/>
            <a:ext cx="2204185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于是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3E3BB3D-4B66-44A7-9079-17EB102FCA56}"/>
              </a:ext>
            </a:extLst>
          </p:cNvPr>
          <p:cNvSpPr txBox="1"/>
          <p:nvPr/>
        </p:nvSpPr>
        <p:spPr>
          <a:xfrm>
            <a:off x="320841" y="5625967"/>
            <a:ext cx="11550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他总是劝我早起，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于是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我试着每天六点起床。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A965E77-B991-4DF8-B7D4-7B7C407AE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41" y="1366786"/>
            <a:ext cx="5757341" cy="376509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E06B70D-8078-4C61-9ED8-8D789E4AF3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9" r="11061" b="4693"/>
          <a:stretch/>
        </p:blipFill>
        <p:spPr>
          <a:xfrm>
            <a:off x="4028010" y="3951172"/>
            <a:ext cx="2067988" cy="154004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A3464A6-D993-49DD-A297-7EC380BDE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9148" y="1366786"/>
            <a:ext cx="5757341" cy="376509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0FE191D-B3A5-4933-ACD6-6E20B4100F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97" t="12117" r="12293" b="12983"/>
          <a:stretch/>
        </p:blipFill>
        <p:spPr>
          <a:xfrm>
            <a:off x="10433937" y="4085925"/>
            <a:ext cx="1552552" cy="1540042"/>
          </a:xfrm>
          <a:prstGeom prst="ellipse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01A5337D-1397-4951-B865-5E88493B5A63}"/>
              </a:ext>
            </a:extLst>
          </p:cNvPr>
          <p:cNvSpPr/>
          <p:nvPr/>
        </p:nvSpPr>
        <p:spPr>
          <a:xfrm>
            <a:off x="8268101" y="581897"/>
            <a:ext cx="2165836" cy="707886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 advise</a:t>
            </a:r>
          </a:p>
        </p:txBody>
      </p:sp>
    </p:spTree>
    <p:extLst>
      <p:ext uri="{BB962C8B-B14F-4D97-AF65-F5344CB8AC3E}">
        <p14:creationId xmlns:p14="http://schemas.microsoft.com/office/powerpoint/2010/main" val="268656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5853ED1A-7BF9-4EF9-9CD9-DA81E73AF0C9}"/>
              </a:ext>
            </a:extLst>
          </p:cNvPr>
          <p:cNvSpPr txBox="1"/>
          <p:nvPr/>
        </p:nvSpPr>
        <p:spPr>
          <a:xfrm>
            <a:off x="0" y="0"/>
            <a:ext cx="2204185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于是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3E3BB3D-4B66-44A7-9079-17EB102FCA56}"/>
              </a:ext>
            </a:extLst>
          </p:cNvPr>
          <p:cNvSpPr txBox="1"/>
          <p:nvPr/>
        </p:nvSpPr>
        <p:spPr>
          <a:xfrm>
            <a:off x="317634" y="5043638"/>
            <a:ext cx="115503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上个星期才新买的手机坏了，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于是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我拿到手机店要他们换新的给我。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C9BAF90-87FC-4C66-AE24-9ED79A5C1C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07" r="20473"/>
          <a:stretch/>
        </p:blipFill>
        <p:spPr>
          <a:xfrm>
            <a:off x="324051" y="1119347"/>
            <a:ext cx="4957010" cy="375991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F7D154A-2739-4D25-8A1A-1EE02BE94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69" y="1347537"/>
            <a:ext cx="6343380" cy="353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2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-1" y="451036"/>
            <a:ext cx="12191999" cy="1323439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于是</a:t>
            </a:r>
            <a:r>
              <a:rPr lang="en-US" altLang="zh-TW" sz="8000" dirty="0">
                <a:solidFill>
                  <a:schemeClr val="accent6">
                    <a:lumMod val="50000"/>
                  </a:schemeClr>
                </a:solidFill>
                <a:ea typeface="標楷體" panose="03000509000000000000" pitchFamily="65" charset="-120"/>
              </a:rPr>
              <a:t>vs.</a:t>
            </a:r>
            <a:r>
              <a:rPr lang="zh-TW" altLang="en-US" sz="8000" dirty="0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所以</a:t>
            </a:r>
            <a:endParaRPr lang="en-US" altLang="zh-TW" sz="8000" dirty="0">
              <a:solidFill>
                <a:schemeClr val="accent6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814B209-C052-4394-BB81-559248059395}"/>
              </a:ext>
            </a:extLst>
          </p:cNvPr>
          <p:cNvSpPr/>
          <p:nvPr/>
        </p:nvSpPr>
        <p:spPr>
          <a:xfrm>
            <a:off x="0" y="2524226"/>
            <a:ext cx="12192000" cy="37114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4400" dirty="0">
                <a:ea typeface="標楷體" panose="03000509000000000000" pitchFamily="65" charset="-120"/>
              </a:rPr>
              <a:t>所以  </a:t>
            </a:r>
            <a:r>
              <a:rPr lang="en-US" altLang="zh-TW" sz="4400" dirty="0">
                <a:ea typeface="標楷體" panose="03000509000000000000" pitchFamily="65" charset="-120"/>
              </a:rPr>
              <a:t>is</a:t>
            </a:r>
            <a:r>
              <a:rPr lang="zh-TW" altLang="en-US" sz="4400" dirty="0">
                <a:ea typeface="標楷體" panose="03000509000000000000" pitchFamily="65" charset="-120"/>
              </a:rPr>
              <a:t> </a:t>
            </a:r>
            <a:r>
              <a:rPr lang="en-US" altLang="zh-TW" sz="4400" dirty="0">
                <a:ea typeface="標楷體" panose="03000509000000000000" pitchFamily="65" charset="-120"/>
              </a:rPr>
              <a:t>used in pure cause /effect relationship.</a:t>
            </a:r>
          </a:p>
          <a:p>
            <a:pPr algn="ctr">
              <a:lnSpc>
                <a:spcPct val="150000"/>
              </a:lnSpc>
            </a:pPr>
            <a:r>
              <a:rPr lang="en-US" altLang="zh-TW" sz="4400" dirty="0">
                <a:ea typeface="標楷體" panose="03000509000000000000" pitchFamily="65" charset="-120"/>
              </a:rPr>
              <a:t>With </a:t>
            </a:r>
            <a:r>
              <a:rPr lang="zh-TW" altLang="en-US" sz="4400" dirty="0">
                <a:ea typeface="標楷體" panose="03000509000000000000" pitchFamily="65" charset="-120"/>
              </a:rPr>
              <a:t>于是</a:t>
            </a:r>
            <a:r>
              <a:rPr lang="en-US" altLang="zh-TW" sz="4400" dirty="0">
                <a:ea typeface="標楷體" panose="03000509000000000000" pitchFamily="65" charset="-120"/>
              </a:rPr>
              <a:t>,sentence2 is motivated rather then caused by sentence 1.</a:t>
            </a:r>
            <a:r>
              <a:rPr lang="zh-TW" altLang="en-US" sz="4400" dirty="0">
                <a:ea typeface="標楷體" panose="03000509000000000000" pitchFamily="65" charset="-120"/>
              </a:rPr>
              <a:t>于是</a:t>
            </a:r>
            <a:r>
              <a:rPr lang="en-US" altLang="zh-TW" sz="4400" dirty="0">
                <a:ea typeface="標楷體" panose="03000509000000000000" pitchFamily="65" charset="-120"/>
              </a:rPr>
              <a:t>suggests next in temporal sequence.</a:t>
            </a:r>
            <a:endParaRPr lang="zh-TW" altLang="en-US" sz="44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270862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0" y="0"/>
            <a:ext cx="3570973" cy="830997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于是</a:t>
            </a:r>
            <a:r>
              <a:rPr lang="en-US" altLang="zh-TW" sz="4800" dirty="0">
                <a:solidFill>
                  <a:schemeClr val="accent6">
                    <a:lumMod val="50000"/>
                  </a:schemeClr>
                </a:solidFill>
                <a:ea typeface="標楷體" panose="03000509000000000000" pitchFamily="65" charset="-120"/>
              </a:rPr>
              <a:t>vs.</a:t>
            </a:r>
            <a:r>
              <a:rPr lang="zh-TW" altLang="en-US" sz="4800" dirty="0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所以</a:t>
            </a:r>
            <a:endParaRPr lang="en-US" altLang="zh-TW" sz="4800" dirty="0">
              <a:solidFill>
                <a:schemeClr val="accent6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83CFEA7-8380-4E63-9AC8-3D90A0C3E734}"/>
              </a:ext>
            </a:extLst>
          </p:cNvPr>
          <p:cNvSpPr txBox="1"/>
          <p:nvPr/>
        </p:nvSpPr>
        <p:spPr>
          <a:xfrm>
            <a:off x="346509" y="5091767"/>
            <a:ext cx="11524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因为台风来了，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所以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房子有好几个地方坏了，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于是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我们请人来修理房子。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00F1A23-8E8C-427D-BD8A-577BA95CC9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66" t="1404" r="10942" b="8284"/>
          <a:stretch/>
        </p:blipFill>
        <p:spPr>
          <a:xfrm>
            <a:off x="70586" y="1241659"/>
            <a:ext cx="4067064" cy="334628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65A65520-6C00-4E81-BA67-C51929F11A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13" t="9689" r="15452"/>
          <a:stretch/>
        </p:blipFill>
        <p:spPr>
          <a:xfrm>
            <a:off x="4288054" y="1241659"/>
            <a:ext cx="3661455" cy="334628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5CA430DB-5362-48ED-8D66-FE22023207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5383" y="1520394"/>
            <a:ext cx="4012534" cy="300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0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1" y="882382"/>
            <a:ext cx="12191999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告</a:t>
            </a:r>
            <a:endParaRPr lang="en-US" altLang="zh-TW" sz="8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1B95FB5-5E64-4930-A22C-81D15B4B19C4}"/>
              </a:ext>
            </a:extLst>
          </p:cNvPr>
          <p:cNvSpPr txBox="1"/>
          <p:nvPr/>
        </p:nvSpPr>
        <p:spPr>
          <a:xfrm>
            <a:off x="0" y="342900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>
                <a:solidFill>
                  <a:schemeClr val="accent6">
                    <a:lumMod val="50000"/>
                  </a:schemeClr>
                </a:solidFill>
              </a:rPr>
              <a:t>to sue , to take somebody to court</a:t>
            </a:r>
          </a:p>
        </p:txBody>
      </p:sp>
    </p:spTree>
    <p:extLst>
      <p:ext uri="{BB962C8B-B14F-4D97-AF65-F5344CB8AC3E}">
        <p14:creationId xmlns:p14="http://schemas.microsoft.com/office/powerpoint/2010/main" val="7151471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F0D83D0-B788-4484-9E66-7290B53EEF75}"/>
              </a:ext>
            </a:extLst>
          </p:cNvPr>
          <p:cNvSpPr txBox="1"/>
          <p:nvPr/>
        </p:nvSpPr>
        <p:spPr>
          <a:xfrm>
            <a:off x="327259" y="5563403"/>
            <a:ext cx="11543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他侵害了我的肖像权</a:t>
            </a:r>
            <a:r>
              <a:rPr lang="en-US" altLang="zh-TW" sz="28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(</a:t>
            </a:r>
            <a:r>
              <a:rPr lang="en-US" altLang="zh-TW" sz="2800" dirty="0">
                <a:latin typeface="Calibri" panose="020F0502020204030204" pitchFamily="34" charset="0"/>
                <a:cs typeface="Calibri" panose="020F0502020204030204" pitchFamily="34" charset="0"/>
              </a:rPr>
              <a:t>portrait</a:t>
            </a:r>
            <a:r>
              <a:rPr lang="en-US" altLang="zh-TW" sz="28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)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，所以我要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告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他。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B88EA44-318A-470C-AA7B-6C627EB92F64}"/>
              </a:ext>
            </a:extLst>
          </p:cNvPr>
          <p:cNvSpPr txBox="1"/>
          <p:nvPr/>
        </p:nvSpPr>
        <p:spPr>
          <a:xfrm>
            <a:off x="0" y="0"/>
            <a:ext cx="1482291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告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42BF8427-9604-44A6-9438-CEA3A0151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58" y="1414915"/>
            <a:ext cx="5780447" cy="402436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874AA1D-807C-48F8-84AC-DE5AEA62E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8027" y="1804579"/>
            <a:ext cx="5452047" cy="363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102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1DA20755-8CEF-4662-B52D-64519FEEA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8" y="3848986"/>
            <a:ext cx="4545323" cy="303021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926A374-553E-40A9-A349-91397667B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848986"/>
            <a:ext cx="5197710" cy="303021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C5368DE-9C88-45C7-9603-EEBD2DB14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616688"/>
            <a:ext cx="4687187" cy="2812312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E3C7DCFD-8ED9-4FC4-A146-E62EE7212E01}"/>
              </a:ext>
            </a:extLst>
          </p:cNvPr>
          <p:cNvSpPr txBox="1"/>
          <p:nvPr/>
        </p:nvSpPr>
        <p:spPr>
          <a:xfrm>
            <a:off x="2759529" y="1920895"/>
            <a:ext cx="3336471" cy="1508105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不可思议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bùkěsīyì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D103DBB-C0DE-4ED3-B517-893B9A33A1B1}"/>
              </a:ext>
            </a:extLst>
          </p:cNvPr>
          <p:cNvSpPr txBox="1"/>
          <p:nvPr/>
        </p:nvSpPr>
        <p:spPr>
          <a:xfrm>
            <a:off x="10001250" y="1920895"/>
            <a:ext cx="2190751" cy="1508105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法院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fǎyuàn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B74BF27-47DF-44E6-B1DB-28273653CB2F}"/>
              </a:ext>
            </a:extLst>
          </p:cNvPr>
          <p:cNvSpPr txBox="1"/>
          <p:nvPr/>
        </p:nvSpPr>
        <p:spPr>
          <a:xfrm>
            <a:off x="3905250" y="5371096"/>
            <a:ext cx="2190750" cy="1508105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人权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rénquán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305CE77-4BB4-49B1-9082-E50B5B4DAE1B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交通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jiāotōng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702A769-453F-4B0E-BAB5-B282AF7B3499}"/>
              </a:ext>
            </a:extLst>
          </p:cNvPr>
          <p:cNvSpPr txBox="1"/>
          <p:nvPr/>
        </p:nvSpPr>
        <p:spPr>
          <a:xfrm>
            <a:off x="341112" y="785965"/>
            <a:ext cx="4363812" cy="92333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dirty="0"/>
              <a:t>unimaginable</a:t>
            </a:r>
            <a:endParaRPr lang="zh-TW" altLang="en-US" sz="540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A9D513D-833C-42E5-93E4-5A05E64BE2E9}"/>
              </a:ext>
            </a:extLst>
          </p:cNvPr>
          <p:cNvSpPr/>
          <p:nvPr/>
        </p:nvSpPr>
        <p:spPr>
          <a:xfrm>
            <a:off x="6095998" y="0"/>
            <a:ext cx="60960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solidFill>
                  <a:srgbClr val="002060"/>
                </a:solidFill>
                <a:ea typeface="Microsoft Yahei" panose="020B0503020204020204" pitchFamily="34" charset="-122"/>
              </a:rPr>
              <a:t>court of justice</a:t>
            </a:r>
            <a:endParaRPr lang="zh-TW" alt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82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F0D83D0-B788-4484-9E66-7290B53EEF75}"/>
              </a:ext>
            </a:extLst>
          </p:cNvPr>
          <p:cNvSpPr txBox="1"/>
          <p:nvPr/>
        </p:nvSpPr>
        <p:spPr>
          <a:xfrm>
            <a:off x="320842" y="5533496"/>
            <a:ext cx="11550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因为他骗了我的钱，所以我要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告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他诈欺</a:t>
            </a:r>
            <a:r>
              <a:rPr lang="en-US" altLang="zh-TW" sz="28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(</a:t>
            </a:r>
            <a:r>
              <a:rPr lang="en-US" altLang="zh-TW" sz="2800" dirty="0">
                <a:latin typeface="Calibri" panose="020F0502020204030204" pitchFamily="34" charset="0"/>
                <a:cs typeface="Calibri" panose="020F0502020204030204" pitchFamily="34" charset="0"/>
              </a:rPr>
              <a:t>fraud</a:t>
            </a:r>
            <a:r>
              <a:rPr lang="en-US" altLang="zh-TW" sz="28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)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B88EA44-318A-470C-AA7B-6C627EB92F64}"/>
              </a:ext>
            </a:extLst>
          </p:cNvPr>
          <p:cNvSpPr txBox="1"/>
          <p:nvPr/>
        </p:nvSpPr>
        <p:spPr>
          <a:xfrm>
            <a:off x="0" y="0"/>
            <a:ext cx="1482291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告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97FCD59D-AC29-4BA9-A1FD-A0B402A88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5437"/>
            <a:ext cx="6096000" cy="366712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C5ED8B2-705B-4D64-8E6B-B2ED943E2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8027" y="1804579"/>
            <a:ext cx="5452047" cy="363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09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F0D83D0-B788-4484-9E66-7290B53EEF75}"/>
              </a:ext>
            </a:extLst>
          </p:cNvPr>
          <p:cNvSpPr txBox="1"/>
          <p:nvPr/>
        </p:nvSpPr>
        <p:spPr>
          <a:xfrm>
            <a:off x="320843" y="5762968"/>
            <a:ext cx="11550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他因为欠员工薪水，所以被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告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上了法院。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B88EA44-318A-470C-AA7B-6C627EB92F64}"/>
              </a:ext>
            </a:extLst>
          </p:cNvPr>
          <p:cNvSpPr txBox="1"/>
          <p:nvPr/>
        </p:nvSpPr>
        <p:spPr>
          <a:xfrm>
            <a:off x="0" y="0"/>
            <a:ext cx="1482291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告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6E2AE80F-F8DD-4A13-BEE8-995BAF994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70" y="1239411"/>
            <a:ext cx="6299459" cy="437917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9E2FFC3-A553-4175-B525-96816F6B2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2429" y="1596669"/>
            <a:ext cx="5478729" cy="366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62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F0D83D0-B788-4484-9E66-7290B53EEF75}"/>
              </a:ext>
            </a:extLst>
          </p:cNvPr>
          <p:cNvSpPr txBox="1"/>
          <p:nvPr/>
        </p:nvSpPr>
        <p:spPr>
          <a:xfrm>
            <a:off x="320842" y="5554863"/>
            <a:ext cx="11550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这个老人因为女儿不养他而把女儿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告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到了法院。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B88EA44-318A-470C-AA7B-6C627EB92F64}"/>
              </a:ext>
            </a:extLst>
          </p:cNvPr>
          <p:cNvSpPr txBox="1"/>
          <p:nvPr/>
        </p:nvSpPr>
        <p:spPr>
          <a:xfrm>
            <a:off x="0" y="0"/>
            <a:ext cx="1482291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告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6D9F0149-B4C7-4383-93B3-D14CDE095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781175"/>
            <a:ext cx="4762500" cy="329565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8A6BCE9-D298-48B2-A189-D4C7225572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42" y="1222408"/>
            <a:ext cx="5781626" cy="385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77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F0D83D0-B788-4484-9E66-7290B53EEF75}"/>
              </a:ext>
            </a:extLst>
          </p:cNvPr>
          <p:cNvSpPr txBox="1"/>
          <p:nvPr/>
        </p:nvSpPr>
        <p:spPr>
          <a:xfrm>
            <a:off x="317634" y="5043638"/>
            <a:ext cx="115503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我的邻居威胁</a:t>
            </a:r>
            <a:r>
              <a:rPr lang="en-US" altLang="zh-TW" sz="2800" dirty="0">
                <a:ea typeface="標楷體" panose="03000509000000000000" pitchFamily="65" charset="-120"/>
              </a:rPr>
              <a:t>(threaten)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我说，要是我不把狗拴</a:t>
            </a:r>
            <a:r>
              <a:rPr lang="en-US" altLang="zh-TW" sz="28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(bind with rope)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起来，他就去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告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我。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B88EA44-318A-470C-AA7B-6C627EB92F64}"/>
              </a:ext>
            </a:extLst>
          </p:cNvPr>
          <p:cNvSpPr txBox="1"/>
          <p:nvPr/>
        </p:nvSpPr>
        <p:spPr>
          <a:xfrm>
            <a:off x="0" y="0"/>
            <a:ext cx="1482291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告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68C5F6A2-3795-44E1-9606-462D4521E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10" y="1280160"/>
            <a:ext cx="4527315" cy="3515327"/>
          </a:xfrm>
          <a:prstGeom prst="rect">
            <a:avLst/>
          </a:prstGeom>
        </p:spPr>
      </p:pic>
      <p:pic>
        <p:nvPicPr>
          <p:cNvPr id="4098" name="Picture 2" descr="「拴狗」的圖片搜尋結果">
            <a:extLst>
              <a:ext uri="{FF2B5EF4-FFF2-40B4-BE49-F238E27FC236}">
                <a16:creationId xmlns:a16="http://schemas.microsoft.com/office/drawing/2014/main" id="{49CAEF3C-E1F6-456C-8ED9-0EFF6B72FB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" t="3480" r="2491" b="3295"/>
          <a:stretch/>
        </p:blipFill>
        <p:spPr bwMode="auto">
          <a:xfrm>
            <a:off x="6092791" y="1482291"/>
            <a:ext cx="5764128" cy="331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98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0" y="555123"/>
            <a:ext cx="12191999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找</a:t>
            </a:r>
            <a:endParaRPr lang="en-US" altLang="zh-TW" sz="8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8A09B9F-35E4-4D4B-9B5D-D7339C971C49}"/>
              </a:ext>
            </a:extLst>
          </p:cNvPr>
          <p:cNvSpPr txBox="1"/>
          <p:nvPr/>
        </p:nvSpPr>
        <p:spPr>
          <a:xfrm>
            <a:off x="0" y="342900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>
                <a:solidFill>
                  <a:schemeClr val="accent6">
                    <a:lumMod val="50000"/>
                  </a:schemeClr>
                </a:solidFill>
              </a:rPr>
              <a:t>To</a:t>
            </a:r>
            <a:r>
              <a:rPr lang="zh-TW" altLang="en-US" sz="4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zh-TW" sz="4800" dirty="0">
                <a:solidFill>
                  <a:schemeClr val="accent6">
                    <a:lumMod val="50000"/>
                  </a:schemeClr>
                </a:solidFill>
              </a:rPr>
              <a:t>call on (sb.), to seek (the help of sb.)</a:t>
            </a:r>
          </a:p>
        </p:txBody>
      </p:sp>
    </p:spTree>
    <p:extLst>
      <p:ext uri="{BB962C8B-B14F-4D97-AF65-F5344CB8AC3E}">
        <p14:creationId xmlns:p14="http://schemas.microsoft.com/office/powerpoint/2010/main" val="22625573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F0D83D0-B788-4484-9E66-7290B53EEF75}"/>
              </a:ext>
            </a:extLst>
          </p:cNvPr>
          <p:cNvSpPr txBox="1"/>
          <p:nvPr/>
        </p:nvSpPr>
        <p:spPr>
          <a:xfrm>
            <a:off x="320842" y="5544152"/>
            <a:ext cx="11550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这件事情很严重，你最好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找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朋友帮忙。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B88EA44-318A-470C-AA7B-6C627EB92F64}"/>
              </a:ext>
            </a:extLst>
          </p:cNvPr>
          <p:cNvSpPr txBox="1"/>
          <p:nvPr/>
        </p:nvSpPr>
        <p:spPr>
          <a:xfrm>
            <a:off x="0" y="0"/>
            <a:ext cx="1482291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找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51632F5B-2C0F-4624-8483-C62C19EBCE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391"/>
          <a:stretch/>
        </p:blipFill>
        <p:spPr>
          <a:xfrm>
            <a:off x="6869429" y="1020279"/>
            <a:ext cx="4687853" cy="452387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1775553-440C-4D04-8083-F43E10896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43" y="1311764"/>
            <a:ext cx="5299695" cy="396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97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F0D83D0-B788-4484-9E66-7290B53EEF75}"/>
              </a:ext>
            </a:extLst>
          </p:cNvPr>
          <p:cNvSpPr txBox="1"/>
          <p:nvPr/>
        </p:nvSpPr>
        <p:spPr>
          <a:xfrm>
            <a:off x="320842" y="5524901"/>
            <a:ext cx="115503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200" dirty="0">
                <a:latin typeface="標楷體" panose="03000509000000000000" pitchFamily="65" charset="-120"/>
                <a:ea typeface="標楷體" panose="03000509000000000000" pitchFamily="65" charset="-120"/>
              </a:rPr>
              <a:t>如果你的计算机坏了，你可以</a:t>
            </a:r>
            <a:r>
              <a:rPr lang="zh-TW" altLang="en-US" sz="4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找</a:t>
            </a:r>
            <a:r>
              <a:rPr lang="zh-TW" altLang="en-US" sz="4200" dirty="0">
                <a:latin typeface="標楷體" panose="03000509000000000000" pitchFamily="65" charset="-120"/>
                <a:ea typeface="標楷體" panose="03000509000000000000" pitchFamily="65" charset="-120"/>
              </a:rPr>
              <a:t>张天明帮你修计算机。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B88EA44-318A-470C-AA7B-6C627EB92F64}"/>
              </a:ext>
            </a:extLst>
          </p:cNvPr>
          <p:cNvSpPr txBox="1"/>
          <p:nvPr/>
        </p:nvSpPr>
        <p:spPr>
          <a:xfrm>
            <a:off x="0" y="0"/>
            <a:ext cx="1482291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找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B594CC2A-EEE6-4033-8F41-AE9289403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145" y="1257301"/>
            <a:ext cx="4555074" cy="401682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C67C774-2D15-408F-A5B2-C610B638D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7722" y="1257301"/>
            <a:ext cx="6017720" cy="401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68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F0D83D0-B788-4484-9E66-7290B53EEF75}"/>
              </a:ext>
            </a:extLst>
          </p:cNvPr>
          <p:cNvSpPr txBox="1"/>
          <p:nvPr/>
        </p:nvSpPr>
        <p:spPr>
          <a:xfrm>
            <a:off x="320842" y="5472132"/>
            <a:ext cx="11550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过去中国人有了争执，常常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找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领导来解决问题。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B88EA44-318A-470C-AA7B-6C627EB92F64}"/>
              </a:ext>
            </a:extLst>
          </p:cNvPr>
          <p:cNvSpPr txBox="1"/>
          <p:nvPr/>
        </p:nvSpPr>
        <p:spPr>
          <a:xfrm>
            <a:off x="0" y="0"/>
            <a:ext cx="1482291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找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122" name="Picture 2" descr="相關圖片">
            <a:extLst>
              <a:ext uri="{FF2B5EF4-FFF2-40B4-BE49-F238E27FC236}">
                <a16:creationId xmlns:a16="http://schemas.microsoft.com/office/drawing/2014/main" id="{FEC0046B-2FA7-4706-9922-A3F960EF5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04" y="1200910"/>
            <a:ext cx="4603456" cy="383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D782DCF-FF04-4435-8ECD-9C800228F7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4" t="871" r="35702" b="25498"/>
          <a:stretch/>
        </p:blipFill>
        <p:spPr>
          <a:xfrm>
            <a:off x="6028435" y="1385868"/>
            <a:ext cx="5995769" cy="383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60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F0D83D0-B788-4484-9E66-7290B53EEF75}"/>
              </a:ext>
            </a:extLst>
          </p:cNvPr>
          <p:cNvSpPr txBox="1"/>
          <p:nvPr/>
        </p:nvSpPr>
        <p:spPr>
          <a:xfrm>
            <a:off x="362047" y="5560125"/>
            <a:ext cx="115342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只要遇到紧急情况，就赶快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找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警察帮忙。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B88EA44-318A-470C-AA7B-6C627EB92F64}"/>
              </a:ext>
            </a:extLst>
          </p:cNvPr>
          <p:cNvSpPr txBox="1"/>
          <p:nvPr/>
        </p:nvSpPr>
        <p:spPr>
          <a:xfrm>
            <a:off x="0" y="0"/>
            <a:ext cx="1482291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找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F4ADF267-DCD5-47CE-AC6B-000656FF35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49" r="8936"/>
          <a:stretch/>
        </p:blipFill>
        <p:spPr>
          <a:xfrm>
            <a:off x="135878" y="1703619"/>
            <a:ext cx="5960122" cy="263858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A5AA2C6-A86A-47B4-B011-EBD5D4580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004" y="1607419"/>
            <a:ext cx="5693316" cy="308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06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4E8E55C3-8EE5-466E-8824-789E2483F8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338"/>
          <a:stretch/>
        </p:blipFill>
        <p:spPr>
          <a:xfrm>
            <a:off x="952901" y="523873"/>
            <a:ext cx="3359216" cy="4624849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BF0D83D0-B788-4484-9E66-7290B53EEF75}"/>
              </a:ext>
            </a:extLst>
          </p:cNvPr>
          <p:cNvSpPr txBox="1"/>
          <p:nvPr/>
        </p:nvSpPr>
        <p:spPr>
          <a:xfrm>
            <a:off x="320842" y="5564686"/>
            <a:ext cx="11550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如果身体不舒服，就要赶快去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找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医生治疗。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B88EA44-318A-470C-AA7B-6C627EB92F64}"/>
              </a:ext>
            </a:extLst>
          </p:cNvPr>
          <p:cNvSpPr txBox="1"/>
          <p:nvPr/>
        </p:nvSpPr>
        <p:spPr>
          <a:xfrm>
            <a:off x="0" y="0"/>
            <a:ext cx="1482291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找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87725F0-F4CD-44A1-BFC4-A5B42BB90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648" y="1492355"/>
            <a:ext cx="6964509" cy="365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7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4D971C67-A13D-4653-989F-27F48BCF6D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749"/>
          <a:stretch/>
        </p:blipFill>
        <p:spPr>
          <a:xfrm>
            <a:off x="5966728" y="4494998"/>
            <a:ext cx="4034522" cy="158273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E9F1E60-2BD4-40CC-9D5B-F7C38A20D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1501"/>
            <a:ext cx="4800001" cy="28575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E3C7DCFD-8ED9-4FC4-A146-E62EE7212E01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事故</a:t>
            </a:r>
            <a:r>
              <a:rPr lang="en-US" altLang="zh-TW" sz="3200" dirty="0" err="1">
                <a:solidFill>
                  <a:schemeClr val="bg1"/>
                </a:solidFill>
              </a:rPr>
              <a:t>shìgù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D103DBB-C0DE-4ED3-B517-893B9A33A1B1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大事</a:t>
            </a:r>
            <a:r>
              <a:rPr lang="en-US" altLang="zh-TW" sz="3200" dirty="0" err="1">
                <a:solidFill>
                  <a:schemeClr val="bg1"/>
                </a:solidFill>
              </a:rPr>
              <a:t>dàshì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B74BF27-47DF-44E6-B1DB-28273653CB2F}"/>
              </a:ext>
            </a:extLst>
          </p:cNvPr>
          <p:cNvSpPr txBox="1"/>
          <p:nvPr/>
        </p:nvSpPr>
        <p:spPr>
          <a:xfrm>
            <a:off x="3575957" y="5371096"/>
            <a:ext cx="2520043" cy="1508105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老百姓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lǎobǎixìng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305CE77-4BB4-49B1-9082-E50B5B4DAE1B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单位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dānwèi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B714288-C29F-4098-AB99-BDD5D172B676}"/>
              </a:ext>
            </a:extLst>
          </p:cNvPr>
          <p:cNvSpPr/>
          <p:nvPr/>
        </p:nvSpPr>
        <p:spPr>
          <a:xfrm>
            <a:off x="6424009" y="780266"/>
            <a:ext cx="3738011" cy="923330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zh-TW" altLang="en-US" sz="5400" dirty="0"/>
              <a:t> major event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0CC3AEA-323B-481B-AA75-F684A4F52F6D}"/>
              </a:ext>
            </a:extLst>
          </p:cNvPr>
          <p:cNvSpPr/>
          <p:nvPr/>
        </p:nvSpPr>
        <p:spPr>
          <a:xfrm>
            <a:off x="371552" y="4149394"/>
            <a:ext cx="4658968" cy="923330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altLang="zh-TW" sz="5400" dirty="0"/>
              <a:t>ordinary people</a:t>
            </a:r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271338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1" y="1273581"/>
            <a:ext cx="12191999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除非</a:t>
            </a:r>
            <a:endParaRPr lang="en-US" altLang="zh-TW" sz="8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1FC25CC-E09F-4066-B259-23CBB1F61236}"/>
              </a:ext>
            </a:extLst>
          </p:cNvPr>
          <p:cNvSpPr txBox="1"/>
          <p:nvPr/>
        </p:nvSpPr>
        <p:spPr>
          <a:xfrm>
            <a:off x="0" y="342900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>
                <a:solidFill>
                  <a:schemeClr val="accent6">
                    <a:lumMod val="50000"/>
                  </a:schemeClr>
                </a:solidFill>
              </a:rPr>
              <a:t>only if ,unless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723C91E-EB4E-41AA-A438-BD27046777AE}"/>
              </a:ext>
            </a:extLst>
          </p:cNvPr>
          <p:cNvSpPr/>
          <p:nvPr/>
        </p:nvSpPr>
        <p:spPr>
          <a:xfrm>
            <a:off x="0" y="5091977"/>
            <a:ext cx="12192000" cy="769441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4400" dirty="0">
                <a:ea typeface="標楷體" panose="03000509000000000000" pitchFamily="65" charset="-120"/>
              </a:rPr>
              <a:t>Structure</a:t>
            </a:r>
            <a:r>
              <a:rPr lang="zh-TW" altLang="en-US" sz="4400" dirty="0">
                <a:solidFill>
                  <a:srgbClr val="333333"/>
                </a:solidFill>
                <a:ea typeface="標楷體" panose="03000509000000000000" pitchFamily="65" charset="-120"/>
              </a:rPr>
              <a:t>：</a:t>
            </a:r>
            <a:r>
              <a:rPr lang="en-US" altLang="zh-TW" sz="4400" dirty="0">
                <a:ea typeface="標楷體" panose="03000509000000000000" pitchFamily="65" charset="-120"/>
              </a:rPr>
              <a:t> </a:t>
            </a:r>
            <a:r>
              <a:rPr lang="en-US" altLang="zh-TW" sz="4400" dirty="0">
                <a:solidFill>
                  <a:srgbClr val="333333"/>
                </a:solidFill>
                <a:latin typeface="Open Sans"/>
                <a:ea typeface="標楷體" panose="03000509000000000000" pitchFamily="65" charset="-120"/>
              </a:rPr>
              <a:t>Result / Fact </a:t>
            </a:r>
            <a:r>
              <a:rPr lang="zh-TW" altLang="en-US" sz="4400" dirty="0">
                <a:solidFill>
                  <a:srgbClr val="333333"/>
                </a:solidFill>
                <a:latin typeface="Open Sans"/>
                <a:ea typeface="標楷體" panose="03000509000000000000" pitchFamily="65" charset="-120"/>
              </a:rPr>
              <a:t>，</a:t>
            </a:r>
            <a:r>
              <a:rPr lang="zh-TW" altLang="en-US" sz="4400" dirty="0">
                <a:solidFill>
                  <a:srgbClr val="FF0000"/>
                </a:solidFill>
                <a:latin typeface="Open Sans"/>
                <a:ea typeface="標楷體" panose="03000509000000000000" pitchFamily="65" charset="-120"/>
              </a:rPr>
              <a:t>除非 </a:t>
            </a:r>
            <a:r>
              <a:rPr lang="en-US" altLang="zh-TW" sz="4400" dirty="0">
                <a:solidFill>
                  <a:srgbClr val="333333"/>
                </a:solidFill>
                <a:latin typeface="Open Sans"/>
                <a:ea typeface="標楷體" panose="03000509000000000000" pitchFamily="65" charset="-120"/>
              </a:rPr>
              <a:t>+ Condition</a:t>
            </a:r>
            <a:r>
              <a:rPr lang="zh-TW" altLang="en-US" sz="4400" dirty="0">
                <a:ea typeface="標楷體" panose="03000509000000000000" pitchFamily="65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4679560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F0D83D0-B788-4484-9E66-7290B53EEF75}"/>
              </a:ext>
            </a:extLst>
          </p:cNvPr>
          <p:cNvSpPr txBox="1"/>
          <p:nvPr/>
        </p:nvSpPr>
        <p:spPr>
          <a:xfrm>
            <a:off x="320842" y="5468181"/>
            <a:ext cx="115503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我不去唱卡拉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ok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除非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你也去。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CAB9070-8F65-4744-BB08-BF870D622C56}"/>
              </a:ext>
            </a:extLst>
          </p:cNvPr>
          <p:cNvSpPr txBox="1"/>
          <p:nvPr/>
        </p:nvSpPr>
        <p:spPr>
          <a:xfrm>
            <a:off x="0" y="0"/>
            <a:ext cx="1838425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除非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6C724084-E9DE-4E3B-B468-047BAEF3E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779" y="1435024"/>
            <a:ext cx="4033157" cy="4033157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0CE43C9-821D-41A7-AE80-59D1C7AAC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059" y="415498"/>
            <a:ext cx="685800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25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F0D83D0-B788-4484-9E66-7290B53EEF75}"/>
              </a:ext>
            </a:extLst>
          </p:cNvPr>
          <p:cNvSpPr txBox="1"/>
          <p:nvPr/>
        </p:nvSpPr>
        <p:spPr>
          <a:xfrm>
            <a:off x="320842" y="5484510"/>
            <a:ext cx="11550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我不说，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除非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你答应我不生气。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CAB9070-8F65-4744-BB08-BF870D622C56}"/>
              </a:ext>
            </a:extLst>
          </p:cNvPr>
          <p:cNvSpPr txBox="1"/>
          <p:nvPr/>
        </p:nvSpPr>
        <p:spPr>
          <a:xfrm>
            <a:off x="0" y="0"/>
            <a:ext cx="1838425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除非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F80FC529-1869-44FB-B03E-28789A3C7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629" y="1604962"/>
            <a:ext cx="3362325" cy="364807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58E88592-3064-49E1-A0B8-E61C5DE492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72" r="10685"/>
          <a:stretch/>
        </p:blipFill>
        <p:spPr>
          <a:xfrm>
            <a:off x="6095999" y="1420586"/>
            <a:ext cx="5775635" cy="394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99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F0D83D0-B788-4484-9E66-7290B53EEF75}"/>
              </a:ext>
            </a:extLst>
          </p:cNvPr>
          <p:cNvSpPr txBox="1"/>
          <p:nvPr/>
        </p:nvSpPr>
        <p:spPr>
          <a:xfrm>
            <a:off x="333475" y="5517166"/>
            <a:ext cx="11525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你不能进去这个博物馆，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除非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你有预约。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CAB9070-8F65-4744-BB08-BF870D622C56}"/>
              </a:ext>
            </a:extLst>
          </p:cNvPr>
          <p:cNvSpPr txBox="1"/>
          <p:nvPr/>
        </p:nvSpPr>
        <p:spPr>
          <a:xfrm>
            <a:off x="0" y="0"/>
            <a:ext cx="1838425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除非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B399407C-1A75-4B17-8A67-97EC4E77D9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94" r="14752"/>
          <a:stretch/>
        </p:blipFill>
        <p:spPr>
          <a:xfrm>
            <a:off x="7536580" y="1491916"/>
            <a:ext cx="3632297" cy="3724831"/>
          </a:xfrm>
          <a:prstGeom prst="ellipse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6E1026C8-8936-455B-991A-1C5F62C07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475" y="1280160"/>
            <a:ext cx="5778445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15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F0D83D0-B788-4484-9E66-7290B53EEF75}"/>
              </a:ext>
            </a:extLst>
          </p:cNvPr>
          <p:cNvSpPr txBox="1"/>
          <p:nvPr/>
        </p:nvSpPr>
        <p:spPr>
          <a:xfrm>
            <a:off x="320842" y="5534526"/>
            <a:ext cx="11550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他一般不会迟到，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除非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他没赶上车。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CAB9070-8F65-4744-BB08-BF870D622C56}"/>
              </a:ext>
            </a:extLst>
          </p:cNvPr>
          <p:cNvSpPr txBox="1"/>
          <p:nvPr/>
        </p:nvSpPr>
        <p:spPr>
          <a:xfrm>
            <a:off x="0" y="0"/>
            <a:ext cx="1838425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除非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69340641-0EC9-4E25-9462-8044D3EDE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14" y="1745709"/>
            <a:ext cx="5573486" cy="298345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76CFBD16-D927-4742-8F2A-5976BE376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5514" y="1279978"/>
            <a:ext cx="5415643" cy="361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79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F0D83D0-B788-4484-9E66-7290B53EEF75}"/>
              </a:ext>
            </a:extLst>
          </p:cNvPr>
          <p:cNvSpPr txBox="1"/>
          <p:nvPr/>
        </p:nvSpPr>
        <p:spPr>
          <a:xfrm>
            <a:off x="340036" y="5513408"/>
            <a:ext cx="115119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中文课一般不允许学生请假，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除非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你有理由。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CAB9070-8F65-4744-BB08-BF870D622C56}"/>
              </a:ext>
            </a:extLst>
          </p:cNvPr>
          <p:cNvSpPr txBox="1"/>
          <p:nvPr/>
        </p:nvSpPr>
        <p:spPr>
          <a:xfrm>
            <a:off x="0" y="0"/>
            <a:ext cx="1838425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除非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8129AEE6-A58D-40FF-80FB-D8359F3B73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99" r="3827"/>
          <a:stretch/>
        </p:blipFill>
        <p:spPr>
          <a:xfrm>
            <a:off x="-1" y="1145406"/>
            <a:ext cx="6110843" cy="339771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AE0E6C9-F367-444A-9AE7-90590CED30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76" t="23863" r="38278" b="7066"/>
          <a:stretch/>
        </p:blipFill>
        <p:spPr>
          <a:xfrm>
            <a:off x="6805061" y="1105583"/>
            <a:ext cx="4716380" cy="392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14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1" y="1273581"/>
            <a:ext cx="12191999" cy="1323439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除非</a:t>
            </a:r>
            <a:r>
              <a:rPr lang="en-US" altLang="zh-TW" sz="8000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8000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，不然</a:t>
            </a:r>
            <a:r>
              <a:rPr lang="en-US" altLang="zh-TW" sz="8000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8000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否则</a:t>
            </a:r>
            <a:r>
              <a:rPr lang="en-US" altLang="zh-TW" sz="8000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1FC25CC-E09F-4066-B259-23CBB1F61236}"/>
              </a:ext>
            </a:extLst>
          </p:cNvPr>
          <p:cNvSpPr txBox="1"/>
          <p:nvPr/>
        </p:nvSpPr>
        <p:spPr>
          <a:xfrm>
            <a:off x="0" y="34290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/>
              <a:t>Unless x, otherwise y</a:t>
            </a:r>
            <a:endParaRPr lang="en-US" altLang="zh-TW" sz="4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723C91E-EB4E-41AA-A438-BD27046777AE}"/>
              </a:ext>
            </a:extLst>
          </p:cNvPr>
          <p:cNvSpPr/>
          <p:nvPr/>
        </p:nvSpPr>
        <p:spPr>
          <a:xfrm>
            <a:off x="0" y="5091977"/>
            <a:ext cx="12192000" cy="1569660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4400" dirty="0">
                <a:ea typeface="標楷體" panose="03000509000000000000" pitchFamily="65" charset="-120"/>
              </a:rPr>
              <a:t>Structure</a:t>
            </a:r>
            <a:r>
              <a:rPr lang="zh-TW" altLang="en-US" sz="4400" dirty="0">
                <a:solidFill>
                  <a:srgbClr val="333333"/>
                </a:solidFill>
                <a:ea typeface="標楷體" panose="03000509000000000000" pitchFamily="65" charset="-120"/>
              </a:rPr>
              <a:t>：</a:t>
            </a:r>
            <a:r>
              <a:rPr lang="zh-TW" altLang="en-US" sz="4800" dirty="0">
                <a:ea typeface="標楷體" panose="03000509000000000000" pitchFamily="65" charset="-120"/>
              </a:rPr>
              <a:t>除非 </a:t>
            </a:r>
            <a:r>
              <a:rPr lang="en-US" altLang="zh-TW" sz="4800" dirty="0">
                <a:ea typeface="標楷體" panose="03000509000000000000" pitchFamily="65" charset="-120"/>
              </a:rPr>
              <a:t>+ Condition </a:t>
            </a:r>
            <a:r>
              <a:rPr lang="zh-TW" altLang="en-US" sz="4800" dirty="0">
                <a:ea typeface="標楷體" panose="03000509000000000000" pitchFamily="65" charset="-120"/>
              </a:rPr>
              <a:t>，否则 </a:t>
            </a:r>
            <a:r>
              <a:rPr lang="en-US" altLang="zh-TW" sz="4800" dirty="0">
                <a:ea typeface="標楷體" panose="03000509000000000000" pitchFamily="65" charset="-120"/>
              </a:rPr>
              <a:t>/ </a:t>
            </a:r>
            <a:r>
              <a:rPr lang="zh-TW" altLang="en-US" sz="4800" dirty="0">
                <a:ea typeface="標楷體" panose="03000509000000000000" pitchFamily="65" charset="-120"/>
              </a:rPr>
              <a:t>不然 </a:t>
            </a:r>
            <a:r>
              <a:rPr lang="en-US" altLang="zh-TW" sz="4800" dirty="0">
                <a:ea typeface="標楷體" panose="03000509000000000000" pitchFamily="65" charset="-120"/>
              </a:rPr>
              <a:t>+ Result / Fact</a:t>
            </a:r>
            <a:r>
              <a:rPr lang="zh-TW" altLang="en-US" sz="4800" dirty="0">
                <a:ea typeface="標楷體" panose="03000509000000000000" pitchFamily="65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5266884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F0D83D0-B788-4484-9E66-7290B53EEF75}"/>
              </a:ext>
            </a:extLst>
          </p:cNvPr>
          <p:cNvSpPr txBox="1"/>
          <p:nvPr/>
        </p:nvSpPr>
        <p:spPr>
          <a:xfrm>
            <a:off x="320842" y="5621154"/>
            <a:ext cx="11550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除非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他先道歉，不然我不道歉。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CAB9070-8F65-4744-BB08-BF870D622C56}"/>
              </a:ext>
            </a:extLst>
          </p:cNvPr>
          <p:cNvSpPr txBox="1"/>
          <p:nvPr/>
        </p:nvSpPr>
        <p:spPr>
          <a:xfrm>
            <a:off x="0" y="0"/>
            <a:ext cx="5380522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除非，不然</a:t>
            </a:r>
            <a:r>
              <a:rPr lang="en-US" altLang="zh-TW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否则</a:t>
            </a:r>
            <a:r>
              <a:rPr lang="en-US" altLang="zh-TW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A62B671B-4421-4105-8DD4-A2ACC45A7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592" y="1716023"/>
            <a:ext cx="5858749" cy="363974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F3E8F7E7-C7A1-4DEE-9496-3231CC59C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4854" y="1716023"/>
            <a:ext cx="3651083" cy="365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98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F0D83D0-B788-4484-9E66-7290B53EEF75}"/>
              </a:ext>
            </a:extLst>
          </p:cNvPr>
          <p:cNvSpPr txBox="1"/>
          <p:nvPr/>
        </p:nvSpPr>
        <p:spPr>
          <a:xfrm>
            <a:off x="320842" y="5621154"/>
            <a:ext cx="11550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除非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你有证据，不然谁会相信。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CAB9070-8F65-4744-BB08-BF870D622C56}"/>
              </a:ext>
            </a:extLst>
          </p:cNvPr>
          <p:cNvSpPr txBox="1"/>
          <p:nvPr/>
        </p:nvSpPr>
        <p:spPr>
          <a:xfrm>
            <a:off x="0" y="0"/>
            <a:ext cx="5380522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除非，不然</a:t>
            </a:r>
            <a:r>
              <a:rPr lang="en-US" altLang="zh-TW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否则</a:t>
            </a:r>
            <a:r>
              <a:rPr lang="en-US" altLang="zh-TW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5C703FA3-E06F-4262-B086-32C61CAD9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164" y="1142801"/>
            <a:ext cx="4343600" cy="43436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354D02C-8CC2-410B-AE00-68545E99D7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82" t="-219" r="13634" b="65818"/>
          <a:stretch/>
        </p:blipFill>
        <p:spPr>
          <a:xfrm>
            <a:off x="6812579" y="1984416"/>
            <a:ext cx="4343601" cy="206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69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F0D83D0-B788-4484-9E66-7290B53EEF75}"/>
              </a:ext>
            </a:extLst>
          </p:cNvPr>
          <p:cNvSpPr txBox="1"/>
          <p:nvPr/>
        </p:nvSpPr>
        <p:spPr>
          <a:xfrm>
            <a:off x="320842" y="5621154"/>
            <a:ext cx="11550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除非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有奇迹</a:t>
            </a:r>
            <a:r>
              <a:rPr lang="en-US" altLang="zh-TW" sz="2800" dirty="0">
                <a:ea typeface="標楷體" panose="03000509000000000000" pitchFamily="65" charset="-120"/>
              </a:rPr>
              <a:t>(miracle)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，不然他的病治不好。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CAB9070-8F65-4744-BB08-BF870D622C56}"/>
              </a:ext>
            </a:extLst>
          </p:cNvPr>
          <p:cNvSpPr txBox="1"/>
          <p:nvPr/>
        </p:nvSpPr>
        <p:spPr>
          <a:xfrm>
            <a:off x="0" y="0"/>
            <a:ext cx="5380522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除非，不然</a:t>
            </a:r>
            <a:r>
              <a:rPr lang="en-US" altLang="zh-TW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否则</a:t>
            </a:r>
            <a:r>
              <a:rPr lang="en-US" altLang="zh-TW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58F122C2-DC9D-4EE2-B0BB-EC532A84E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0407" y="1419225"/>
            <a:ext cx="6000750" cy="401955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64B2F885-9C46-4229-8C9A-DB7BFFE15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39" y="2139043"/>
            <a:ext cx="4963884" cy="279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77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F2F82A50-0453-4301-A8F3-AF9A44AAC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016829"/>
            <a:ext cx="4503233" cy="2841171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E3C7DCFD-8ED9-4FC4-A146-E62EE7212E01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个人</a:t>
            </a:r>
            <a:r>
              <a:rPr lang="en-US" altLang="zh-TW" sz="3200" dirty="0" err="1">
                <a:solidFill>
                  <a:schemeClr val="bg1"/>
                </a:solidFill>
              </a:rPr>
              <a:t>gèrén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D103DBB-C0DE-4ED3-B517-893B9A33A1B1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稀奇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xīqí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B74BF27-47DF-44E6-B1DB-28273653CB2F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律师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lǜshī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305CE77-4BB4-49B1-9082-E50B5B4DAE1B}"/>
              </a:ext>
            </a:extLst>
          </p:cNvPr>
          <p:cNvSpPr txBox="1"/>
          <p:nvPr/>
        </p:nvSpPr>
        <p:spPr>
          <a:xfrm>
            <a:off x="3905250" y="5349895"/>
            <a:ext cx="2190750" cy="1508105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职业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zhíyè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ABF452C8-5510-4677-9DF1-EFEB59B9AE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7" r="6563"/>
          <a:stretch/>
        </p:blipFill>
        <p:spPr>
          <a:xfrm>
            <a:off x="0" y="0"/>
            <a:ext cx="3773103" cy="3429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C34B276-7CD9-46DD-ADE6-E464BCAF2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3581" y="243410"/>
            <a:ext cx="3185590" cy="318559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40B224A-A70B-4AA2-8C00-B531E17B24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421" y="4016828"/>
            <a:ext cx="3448260" cy="284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76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F0D83D0-B788-4484-9E66-7290B53EEF75}"/>
              </a:ext>
            </a:extLst>
          </p:cNvPr>
          <p:cNvSpPr txBox="1"/>
          <p:nvPr/>
        </p:nvSpPr>
        <p:spPr>
          <a:xfrm>
            <a:off x="320842" y="5621154"/>
            <a:ext cx="11550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除非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你听我的，否则我不会帮你。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CAB9070-8F65-4744-BB08-BF870D622C56}"/>
              </a:ext>
            </a:extLst>
          </p:cNvPr>
          <p:cNvSpPr txBox="1"/>
          <p:nvPr/>
        </p:nvSpPr>
        <p:spPr>
          <a:xfrm>
            <a:off x="0" y="0"/>
            <a:ext cx="5380522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除非，不然</a:t>
            </a:r>
            <a:r>
              <a:rPr lang="en-US" altLang="zh-TW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否则</a:t>
            </a:r>
            <a:r>
              <a:rPr lang="en-US" altLang="zh-TW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26CE193B-8336-4267-99FD-1D8800AA9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56" y="1497672"/>
            <a:ext cx="5806753" cy="362795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E202322-102B-4FC5-ADC5-DB39A77159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570" y="1618484"/>
            <a:ext cx="5370587" cy="362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52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F0D83D0-B788-4484-9E66-7290B53EEF75}"/>
              </a:ext>
            </a:extLst>
          </p:cNvPr>
          <p:cNvSpPr txBox="1"/>
          <p:nvPr/>
        </p:nvSpPr>
        <p:spPr>
          <a:xfrm>
            <a:off x="320842" y="5621154"/>
            <a:ext cx="11550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除非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你是会员，否则不能进去。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CAB9070-8F65-4744-BB08-BF870D622C56}"/>
              </a:ext>
            </a:extLst>
          </p:cNvPr>
          <p:cNvSpPr txBox="1"/>
          <p:nvPr/>
        </p:nvSpPr>
        <p:spPr>
          <a:xfrm>
            <a:off x="0" y="0"/>
            <a:ext cx="5380522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除非，不然</a:t>
            </a:r>
            <a:r>
              <a:rPr lang="en-US" altLang="zh-TW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否则</a:t>
            </a:r>
            <a:r>
              <a:rPr lang="en-US" altLang="zh-TW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3B4F2A93-C436-47AE-8035-33C72AD8C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78" y="1039386"/>
            <a:ext cx="4373379" cy="437337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F51F637B-AFFD-4F0E-8C06-ED021D80B4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824" b="18405"/>
          <a:stretch/>
        </p:blipFill>
        <p:spPr>
          <a:xfrm>
            <a:off x="5013157" y="1039385"/>
            <a:ext cx="6858000" cy="437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4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F0D83D0-B788-4484-9E66-7290B53EEF75}"/>
              </a:ext>
            </a:extLst>
          </p:cNvPr>
          <p:cNvSpPr txBox="1"/>
          <p:nvPr/>
        </p:nvSpPr>
        <p:spPr>
          <a:xfrm>
            <a:off x="320842" y="5131297"/>
            <a:ext cx="115503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除非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你是名牌大学毕业的，否则你不能去这间公司上班。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CAB9070-8F65-4744-BB08-BF870D622C56}"/>
              </a:ext>
            </a:extLst>
          </p:cNvPr>
          <p:cNvSpPr txBox="1"/>
          <p:nvPr/>
        </p:nvSpPr>
        <p:spPr>
          <a:xfrm>
            <a:off x="0" y="0"/>
            <a:ext cx="5380522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除非，不然</a:t>
            </a:r>
            <a:r>
              <a:rPr lang="en-US" altLang="zh-TW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否则</a:t>
            </a:r>
            <a:r>
              <a:rPr lang="en-US" altLang="zh-TW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1B450F9B-45DB-4BCC-87A0-B6AF04BBA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7570"/>
            <a:ext cx="6120482" cy="30480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F12B9DC-587D-4C1D-A76C-09DA73BEA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87570"/>
            <a:ext cx="6096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04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1" y="1136077"/>
            <a:ext cx="12191999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得到</a:t>
            </a:r>
            <a:endParaRPr lang="en-US" altLang="zh-TW" sz="8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193C98C-FCBE-43D3-B3DE-32574833CAE8}"/>
              </a:ext>
            </a:extLst>
          </p:cNvPr>
          <p:cNvSpPr txBox="1"/>
          <p:nvPr/>
        </p:nvSpPr>
        <p:spPr>
          <a:xfrm>
            <a:off x="0" y="3044279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>
                <a:solidFill>
                  <a:schemeClr val="accent6">
                    <a:lumMod val="50000"/>
                  </a:schemeClr>
                </a:solidFill>
              </a:rPr>
              <a:t>get ;gain</a:t>
            </a:r>
          </a:p>
        </p:txBody>
      </p:sp>
    </p:spTree>
    <p:extLst>
      <p:ext uri="{BB962C8B-B14F-4D97-AF65-F5344CB8AC3E}">
        <p14:creationId xmlns:p14="http://schemas.microsoft.com/office/powerpoint/2010/main" val="33185625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F0D83D0-B788-4484-9E66-7290B53EEF75}"/>
              </a:ext>
            </a:extLst>
          </p:cNvPr>
          <p:cNvSpPr txBox="1"/>
          <p:nvPr/>
        </p:nvSpPr>
        <p:spPr>
          <a:xfrm>
            <a:off x="320842" y="5566151"/>
            <a:ext cx="11550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他给领导的建议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得到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了采纳</a:t>
            </a:r>
            <a:r>
              <a:rPr lang="en-US" altLang="zh-TW" sz="2800" dirty="0">
                <a:ea typeface="標楷體" panose="03000509000000000000" pitchFamily="65" charset="-120"/>
              </a:rPr>
              <a:t>(</a:t>
            </a:r>
            <a:r>
              <a:rPr lang="en-US" altLang="zh-TW" sz="2800" dirty="0"/>
              <a:t>accept</a:t>
            </a:r>
            <a:r>
              <a:rPr lang="en-US" altLang="zh-TW" sz="2800" dirty="0">
                <a:ea typeface="標楷體" panose="03000509000000000000" pitchFamily="65" charset="-120"/>
              </a:rPr>
              <a:t>)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CAB9070-8F65-4744-BB08-BF870D622C56}"/>
              </a:ext>
            </a:extLst>
          </p:cNvPr>
          <p:cNvSpPr txBox="1"/>
          <p:nvPr/>
        </p:nvSpPr>
        <p:spPr>
          <a:xfrm>
            <a:off x="0" y="0"/>
            <a:ext cx="1838425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得到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C702DE38-FCAD-4349-A6D4-17BA67A0C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686" y="1556159"/>
            <a:ext cx="3810000" cy="376237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81287A72-0D87-477B-98B4-AB4A97E50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42" y="1260917"/>
            <a:ext cx="6096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15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F0D83D0-B788-4484-9E66-7290B53EEF75}"/>
              </a:ext>
            </a:extLst>
          </p:cNvPr>
          <p:cNvSpPr txBox="1"/>
          <p:nvPr/>
        </p:nvSpPr>
        <p:spPr>
          <a:xfrm>
            <a:off x="320842" y="5223252"/>
            <a:ext cx="115503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因为他最近很努力念书，所以这次考试他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得到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了好成绩。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CAB9070-8F65-4744-BB08-BF870D622C56}"/>
              </a:ext>
            </a:extLst>
          </p:cNvPr>
          <p:cNvSpPr txBox="1"/>
          <p:nvPr/>
        </p:nvSpPr>
        <p:spPr>
          <a:xfrm>
            <a:off x="0" y="0"/>
            <a:ext cx="1838425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得到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3C7BD6F5-730C-402E-BA24-1E049D1B3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388" y="1814362"/>
            <a:ext cx="5740935" cy="322927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4F78902B-1925-4320-8AD6-B95E530069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65" r="8073"/>
          <a:stretch/>
        </p:blipFill>
        <p:spPr>
          <a:xfrm>
            <a:off x="170677" y="1217807"/>
            <a:ext cx="5622278" cy="382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78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F0D83D0-B788-4484-9E66-7290B53EEF75}"/>
              </a:ext>
            </a:extLst>
          </p:cNvPr>
          <p:cNvSpPr txBox="1"/>
          <p:nvPr/>
        </p:nvSpPr>
        <p:spPr>
          <a:xfrm>
            <a:off x="407469" y="5843697"/>
            <a:ext cx="11550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生活水平提高了，饮食当然也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得到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了改善。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CAB9070-8F65-4744-BB08-BF870D622C56}"/>
              </a:ext>
            </a:extLst>
          </p:cNvPr>
          <p:cNvSpPr txBox="1"/>
          <p:nvPr/>
        </p:nvSpPr>
        <p:spPr>
          <a:xfrm>
            <a:off x="0" y="0"/>
            <a:ext cx="1838425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得到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6D8DCE1B-4A1F-459D-B4CF-4EB2437704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1" r="6402" b="9328"/>
          <a:stretch/>
        </p:blipFill>
        <p:spPr>
          <a:xfrm>
            <a:off x="0" y="830997"/>
            <a:ext cx="4620127" cy="346187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7B22693C-E8D9-4C6A-B5E9-FC3519C68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489" y="119455"/>
            <a:ext cx="3844092" cy="288306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76E9044-BC87-49D0-9BFF-1C1EDC0A2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4250" y="3085266"/>
            <a:ext cx="4013534" cy="2675689"/>
          </a:xfrm>
          <a:prstGeom prst="rect">
            <a:avLst/>
          </a:prstGeom>
        </p:spPr>
      </p:pic>
      <p:sp>
        <p:nvSpPr>
          <p:cNvPr id="8" name="箭號: 向右 7">
            <a:extLst>
              <a:ext uri="{FF2B5EF4-FFF2-40B4-BE49-F238E27FC236}">
                <a16:creationId xmlns:a16="http://schemas.microsoft.com/office/drawing/2014/main" id="{2A0BF48B-A673-4473-B418-6DE38EBE079C}"/>
              </a:ext>
            </a:extLst>
          </p:cNvPr>
          <p:cNvSpPr/>
          <p:nvPr/>
        </p:nvSpPr>
        <p:spPr>
          <a:xfrm rot="2525913">
            <a:off x="7459899" y="2618439"/>
            <a:ext cx="1443789" cy="933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263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F0D83D0-B788-4484-9E66-7290B53EEF75}"/>
              </a:ext>
            </a:extLst>
          </p:cNvPr>
          <p:cNvSpPr txBox="1"/>
          <p:nvPr/>
        </p:nvSpPr>
        <p:spPr>
          <a:xfrm>
            <a:off x="320842" y="5136796"/>
            <a:ext cx="115503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必须有完备</a:t>
            </a:r>
            <a:r>
              <a:rPr lang="en-US" altLang="zh-TW" sz="2800" dirty="0">
                <a:ea typeface="標楷體" panose="03000509000000000000" pitchFamily="65" charset="-120"/>
              </a:rPr>
              <a:t>(complete)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的法律，人权</a:t>
            </a:r>
            <a:r>
              <a:rPr lang="en-US" altLang="zh-TW" sz="2800" dirty="0">
                <a:ea typeface="標楷體" panose="03000509000000000000" pitchFamily="65" charset="-120"/>
              </a:rPr>
              <a:t>(</a:t>
            </a:r>
            <a:r>
              <a:rPr lang="en-US" altLang="zh-TW" sz="2800" dirty="0"/>
              <a:t>right</a:t>
            </a:r>
            <a:r>
              <a:rPr lang="en-US" altLang="zh-TW" sz="2800" dirty="0">
                <a:ea typeface="標楷體" panose="03000509000000000000" pitchFamily="65" charset="-120"/>
              </a:rPr>
              <a:t>)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才能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得到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保障</a:t>
            </a:r>
            <a:r>
              <a:rPr lang="en-US" altLang="zh-TW" sz="2800" dirty="0">
                <a:ea typeface="標楷體" panose="03000509000000000000" pitchFamily="65" charset="-120"/>
              </a:rPr>
              <a:t>(</a:t>
            </a:r>
            <a:r>
              <a:rPr lang="en-US" altLang="zh-TW" sz="2800" dirty="0"/>
              <a:t>to guarantee</a:t>
            </a:r>
            <a:r>
              <a:rPr lang="en-US" altLang="zh-TW" sz="2800" dirty="0">
                <a:ea typeface="標楷體" panose="03000509000000000000" pitchFamily="65" charset="-120"/>
              </a:rPr>
              <a:t>)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CAB9070-8F65-4744-BB08-BF870D622C56}"/>
              </a:ext>
            </a:extLst>
          </p:cNvPr>
          <p:cNvSpPr txBox="1"/>
          <p:nvPr/>
        </p:nvSpPr>
        <p:spPr>
          <a:xfrm>
            <a:off x="0" y="0"/>
            <a:ext cx="1838425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得到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D528849E-89BD-44C7-9663-3D1DBA8C5D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33" t="3300" r="17286" b="12835"/>
          <a:stretch/>
        </p:blipFill>
        <p:spPr>
          <a:xfrm>
            <a:off x="77001" y="1270534"/>
            <a:ext cx="3753853" cy="309933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CCB7358-7647-4EBB-A50D-B9404A6DB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6360" y="274654"/>
            <a:ext cx="5197710" cy="303021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9FB55481-0513-4CB0-A44C-787B5EC614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30" t="4005" r="3174" b="4005"/>
          <a:stretch/>
        </p:blipFill>
        <p:spPr>
          <a:xfrm>
            <a:off x="8734592" y="1879332"/>
            <a:ext cx="3136565" cy="309933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9234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F0D83D0-B788-4484-9E66-7290B53EEF75}"/>
              </a:ext>
            </a:extLst>
          </p:cNvPr>
          <p:cNvSpPr txBox="1"/>
          <p:nvPr/>
        </p:nvSpPr>
        <p:spPr>
          <a:xfrm>
            <a:off x="320842" y="5288340"/>
            <a:ext cx="11550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你做过那么多坏事，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不要指望</a:t>
            </a:r>
            <a:r>
              <a:rPr lang="en-US" altLang="zh-TW" sz="3200" dirty="0">
                <a:ea typeface="標楷體" panose="03000509000000000000" pitchFamily="65" charset="-120"/>
              </a:rPr>
              <a:t>(to count on)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能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得到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我的同情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CAB9070-8F65-4744-BB08-BF870D622C56}"/>
              </a:ext>
            </a:extLst>
          </p:cNvPr>
          <p:cNvSpPr txBox="1"/>
          <p:nvPr/>
        </p:nvSpPr>
        <p:spPr>
          <a:xfrm>
            <a:off x="0" y="0"/>
            <a:ext cx="1838425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得到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6B376B3E-8A4B-41D4-8881-1F2FE1BF8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42" y="1002648"/>
            <a:ext cx="2857500" cy="19050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A428EAC-8978-40E3-8526-2EE5C2C76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338" y="2929595"/>
            <a:ext cx="3354750" cy="228844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F03E558-A348-40F3-96C4-FADFB2964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4684" y="152845"/>
            <a:ext cx="2732318" cy="248914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E4437F0-C859-4201-A18C-ABAACFC339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173" y="1955148"/>
            <a:ext cx="2727162" cy="272716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5194C4D0-C328-4CA9-8FBA-AF01D47272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000" b="10085"/>
          <a:stretch/>
        </p:blipFill>
        <p:spPr>
          <a:xfrm>
            <a:off x="9270875" y="1727438"/>
            <a:ext cx="2921125" cy="295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7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0" y="555123"/>
            <a:ext cx="12191999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拿</a:t>
            </a:r>
            <a:r>
              <a:rPr lang="en-US" altLang="zh-TW" sz="8000" dirty="0">
                <a:solidFill>
                  <a:schemeClr val="bg1"/>
                </a:solidFill>
                <a:ea typeface="標楷體" panose="03000509000000000000" pitchFamily="65" charset="-120"/>
              </a:rPr>
              <a:t>A</a:t>
            </a:r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跟</a:t>
            </a:r>
            <a:r>
              <a:rPr lang="en-US" altLang="zh-TW" sz="8000" dirty="0">
                <a:solidFill>
                  <a:schemeClr val="bg1"/>
                </a:solidFill>
                <a:ea typeface="標楷體" panose="03000509000000000000" pitchFamily="65" charset="-120"/>
              </a:rPr>
              <a:t>B</a:t>
            </a:r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比较</a:t>
            </a:r>
            <a:endParaRPr lang="en-US" altLang="zh-TW" sz="8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3CEE910-5EA2-4291-8769-E12A9CEE3B7E}"/>
              </a:ext>
            </a:extLst>
          </p:cNvPr>
          <p:cNvSpPr txBox="1"/>
          <p:nvPr/>
        </p:nvSpPr>
        <p:spPr>
          <a:xfrm>
            <a:off x="0" y="2659559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>
                <a:solidFill>
                  <a:schemeClr val="accent6">
                    <a:lumMod val="50000"/>
                  </a:schemeClr>
                </a:solidFill>
              </a:rPr>
              <a:t>compare A with B</a:t>
            </a:r>
          </a:p>
        </p:txBody>
      </p:sp>
    </p:spTree>
    <p:extLst>
      <p:ext uri="{BB962C8B-B14F-4D97-AF65-F5344CB8AC3E}">
        <p14:creationId xmlns:p14="http://schemas.microsoft.com/office/powerpoint/2010/main" val="3391745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E1E647E8-70AB-4C02-8B5F-630A5C022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9804" y="288038"/>
            <a:ext cx="5116285" cy="3069771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E3C7DCFD-8ED9-4FC4-A146-E62EE7212E01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之一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zhī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yī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D103DBB-C0DE-4ED3-B517-893B9A33A1B1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离婚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líhūn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B74BF27-47DF-44E6-B1DB-28273653CB2F}"/>
              </a:ext>
            </a:extLst>
          </p:cNvPr>
          <p:cNvSpPr txBox="1"/>
          <p:nvPr/>
        </p:nvSpPr>
        <p:spPr>
          <a:xfrm>
            <a:off x="3905250" y="5371096"/>
            <a:ext cx="2190750" cy="1508105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遗嘱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yízhǔ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305CE77-4BB4-49B1-9082-E50B5B4DAE1B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一生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yīshēng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F549164-44A5-4BF9-8724-A54A374C6BB1}"/>
              </a:ext>
            </a:extLst>
          </p:cNvPr>
          <p:cNvSpPr txBox="1"/>
          <p:nvPr/>
        </p:nvSpPr>
        <p:spPr>
          <a:xfrm>
            <a:off x="368073" y="801622"/>
            <a:ext cx="4363812" cy="92333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dirty="0"/>
              <a:t>One of</a:t>
            </a:r>
            <a:endParaRPr lang="zh-TW" altLang="en-US" sz="54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C33627BF-D7AD-4B24-922B-E54755797DFD}"/>
              </a:ext>
            </a:extLst>
          </p:cNvPr>
          <p:cNvSpPr txBox="1"/>
          <p:nvPr/>
        </p:nvSpPr>
        <p:spPr>
          <a:xfrm>
            <a:off x="368073" y="4209719"/>
            <a:ext cx="4363812" cy="92333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dirty="0"/>
              <a:t>Dying words</a:t>
            </a:r>
            <a:endParaRPr lang="zh-TW" altLang="en-US" sz="5400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8EE5D1DC-C8FA-4D7F-B538-BDD12D3E083B}"/>
              </a:ext>
            </a:extLst>
          </p:cNvPr>
          <p:cNvSpPr txBox="1"/>
          <p:nvPr/>
        </p:nvSpPr>
        <p:spPr>
          <a:xfrm>
            <a:off x="6732813" y="4214293"/>
            <a:ext cx="4363812" cy="92333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dirty="0"/>
              <a:t>all one's life</a:t>
            </a:r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311464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F0D83D0-B788-4484-9E66-7290B53EEF75}"/>
              </a:ext>
            </a:extLst>
          </p:cNvPr>
          <p:cNvSpPr txBox="1"/>
          <p:nvPr/>
        </p:nvSpPr>
        <p:spPr>
          <a:xfrm>
            <a:off x="320842" y="5515276"/>
            <a:ext cx="11550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拿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这支手机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跟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那只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比较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，你就知道哪个好了。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93CCB0F-D8D5-4814-B300-FDDD8F317C2D}"/>
              </a:ext>
            </a:extLst>
          </p:cNvPr>
          <p:cNvSpPr txBox="1"/>
          <p:nvPr/>
        </p:nvSpPr>
        <p:spPr>
          <a:xfrm>
            <a:off x="0" y="0"/>
            <a:ext cx="3955982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拿</a:t>
            </a:r>
            <a:r>
              <a:rPr lang="en-US" altLang="zh-TW" sz="4800" dirty="0">
                <a:solidFill>
                  <a:schemeClr val="bg1"/>
                </a:solidFill>
                <a:ea typeface="標楷體" panose="03000509000000000000" pitchFamily="65" charset="-120"/>
              </a:rPr>
              <a:t>A</a:t>
            </a:r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跟</a:t>
            </a:r>
            <a:r>
              <a:rPr lang="en-US" altLang="zh-TW" sz="4800" dirty="0">
                <a:solidFill>
                  <a:schemeClr val="bg1"/>
                </a:solidFill>
                <a:ea typeface="標楷體" panose="03000509000000000000" pitchFamily="65" charset="-120"/>
              </a:rPr>
              <a:t>B</a:t>
            </a:r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比较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58C679F1-9DF8-40E3-B5A8-D86086EEC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804" y="1083530"/>
            <a:ext cx="3096929" cy="412923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B2CE3AF-DC35-4828-828F-416975739F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64" t="8360" r="20667" b="5683"/>
          <a:stretch/>
        </p:blipFill>
        <p:spPr>
          <a:xfrm>
            <a:off x="7218948" y="1108518"/>
            <a:ext cx="3674540" cy="412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85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F0D83D0-B788-4484-9E66-7290B53EEF75}"/>
              </a:ext>
            </a:extLst>
          </p:cNvPr>
          <p:cNvSpPr txBox="1"/>
          <p:nvPr/>
        </p:nvSpPr>
        <p:spPr>
          <a:xfrm>
            <a:off x="320842" y="5692485"/>
            <a:ext cx="11550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拿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中文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跟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英文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比较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，我觉得中文比较不容易学。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93CCB0F-D8D5-4814-B300-FDDD8F317C2D}"/>
              </a:ext>
            </a:extLst>
          </p:cNvPr>
          <p:cNvSpPr txBox="1"/>
          <p:nvPr/>
        </p:nvSpPr>
        <p:spPr>
          <a:xfrm>
            <a:off x="0" y="0"/>
            <a:ext cx="3955982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拿</a:t>
            </a:r>
            <a:r>
              <a:rPr lang="en-US" altLang="zh-TW" sz="4800" dirty="0">
                <a:solidFill>
                  <a:schemeClr val="bg1"/>
                </a:solidFill>
                <a:ea typeface="標楷體" panose="03000509000000000000" pitchFamily="65" charset="-120"/>
              </a:rPr>
              <a:t>A</a:t>
            </a:r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跟</a:t>
            </a:r>
            <a:r>
              <a:rPr lang="en-US" altLang="zh-TW" sz="4800" dirty="0">
                <a:solidFill>
                  <a:schemeClr val="bg1"/>
                </a:solidFill>
                <a:ea typeface="標楷體" panose="03000509000000000000" pitchFamily="65" charset="-120"/>
              </a:rPr>
              <a:t>B</a:t>
            </a:r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比较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13F3B009-AFB2-44F0-9E0D-E2637646B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42" y="1674797"/>
            <a:ext cx="5413736" cy="345065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9A7D638-FA28-4205-B2C9-0F15936BA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7196" y="2019000"/>
            <a:ext cx="6096000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08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F0D83D0-B788-4484-9E66-7290B53EEF75}"/>
              </a:ext>
            </a:extLst>
          </p:cNvPr>
          <p:cNvSpPr txBox="1"/>
          <p:nvPr/>
        </p:nvSpPr>
        <p:spPr>
          <a:xfrm>
            <a:off x="320842" y="5573028"/>
            <a:ext cx="11550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拿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台湾菜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跟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捷克菜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比较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，捷克菜比较咸。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93CCB0F-D8D5-4814-B300-FDDD8F317C2D}"/>
              </a:ext>
            </a:extLst>
          </p:cNvPr>
          <p:cNvSpPr txBox="1"/>
          <p:nvPr/>
        </p:nvSpPr>
        <p:spPr>
          <a:xfrm>
            <a:off x="0" y="0"/>
            <a:ext cx="3955982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拿</a:t>
            </a:r>
            <a:r>
              <a:rPr lang="en-US" altLang="zh-TW" sz="4800" dirty="0">
                <a:solidFill>
                  <a:schemeClr val="bg1"/>
                </a:solidFill>
                <a:ea typeface="標楷體" panose="03000509000000000000" pitchFamily="65" charset="-120"/>
              </a:rPr>
              <a:t>A</a:t>
            </a:r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跟</a:t>
            </a:r>
            <a:r>
              <a:rPr lang="en-US" altLang="zh-TW" sz="4800" dirty="0">
                <a:solidFill>
                  <a:schemeClr val="bg1"/>
                </a:solidFill>
                <a:ea typeface="標楷體" panose="03000509000000000000" pitchFamily="65" charset="-120"/>
              </a:rPr>
              <a:t>B</a:t>
            </a:r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比较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DBC9A220-1246-404E-862A-9082F7BE1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590" y="1501540"/>
            <a:ext cx="5527962" cy="327259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ED793E1-7CB3-4808-A5F9-AB4AEAB85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449" y="1446307"/>
            <a:ext cx="4437097" cy="332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1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F0D83D0-B788-4484-9E66-7290B53EEF75}"/>
              </a:ext>
            </a:extLst>
          </p:cNvPr>
          <p:cNvSpPr txBox="1"/>
          <p:nvPr/>
        </p:nvSpPr>
        <p:spPr>
          <a:xfrm>
            <a:off x="320842" y="4978324"/>
            <a:ext cx="11550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拿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捷克的冬天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跟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台湾的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比较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，捷克的冬天冷多了。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93CCB0F-D8D5-4814-B300-FDDD8F317C2D}"/>
              </a:ext>
            </a:extLst>
          </p:cNvPr>
          <p:cNvSpPr txBox="1"/>
          <p:nvPr/>
        </p:nvSpPr>
        <p:spPr>
          <a:xfrm>
            <a:off x="0" y="0"/>
            <a:ext cx="3955982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拿</a:t>
            </a:r>
            <a:r>
              <a:rPr lang="en-US" altLang="zh-TW" sz="4800" dirty="0">
                <a:solidFill>
                  <a:schemeClr val="bg1"/>
                </a:solidFill>
                <a:ea typeface="標楷體" panose="03000509000000000000" pitchFamily="65" charset="-120"/>
              </a:rPr>
              <a:t>A</a:t>
            </a:r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跟</a:t>
            </a:r>
            <a:r>
              <a:rPr lang="en-US" altLang="zh-TW" sz="4800" dirty="0">
                <a:solidFill>
                  <a:schemeClr val="bg1"/>
                </a:solidFill>
                <a:ea typeface="標楷體" panose="03000509000000000000" pitchFamily="65" charset="-120"/>
              </a:rPr>
              <a:t>B</a:t>
            </a:r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比较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6" name="Picture 2" descr="「捷克冬天」的圖片搜尋結果">
            <a:extLst>
              <a:ext uri="{FF2B5EF4-FFF2-40B4-BE49-F238E27FC236}">
                <a16:creationId xmlns:a16="http://schemas.microsoft.com/office/drawing/2014/main" id="{F5D0F0DE-56E0-4CDB-87C7-ECB03DE93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7" y="1268129"/>
            <a:ext cx="4813233" cy="360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DC33252-B6AF-4B88-BB99-C0E8B8C18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9253" y="1302074"/>
            <a:ext cx="5601904" cy="36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46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F0D83D0-B788-4484-9E66-7290B53EEF75}"/>
              </a:ext>
            </a:extLst>
          </p:cNvPr>
          <p:cNvSpPr txBox="1"/>
          <p:nvPr/>
        </p:nvSpPr>
        <p:spPr>
          <a:xfrm>
            <a:off x="317634" y="5043638"/>
            <a:ext cx="115503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要是你总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拿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自己的长处</a:t>
            </a:r>
            <a:r>
              <a:rPr lang="en-US" altLang="zh-TW" sz="2800" dirty="0">
                <a:ea typeface="標楷體" panose="03000509000000000000" pitchFamily="65" charset="-120"/>
              </a:rPr>
              <a:t>(</a:t>
            </a:r>
            <a:r>
              <a:rPr lang="en-US" altLang="zh-TW" sz="2800" dirty="0"/>
              <a:t>good aspects</a:t>
            </a:r>
            <a:r>
              <a:rPr lang="en-US" altLang="zh-TW" sz="2800" dirty="0">
                <a:ea typeface="標楷體" panose="03000509000000000000" pitchFamily="65" charset="-120"/>
              </a:rPr>
              <a:t>)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跟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别人的短处</a:t>
            </a:r>
            <a:r>
              <a:rPr lang="en-US" altLang="zh-TW" sz="2800" dirty="0">
                <a:ea typeface="標楷體" panose="03000509000000000000" pitchFamily="65" charset="-120"/>
              </a:rPr>
              <a:t>(</a:t>
            </a:r>
            <a:r>
              <a:rPr lang="en-US" altLang="zh-TW" sz="2800" dirty="0"/>
              <a:t>defect</a:t>
            </a:r>
            <a:r>
              <a:rPr lang="en-US" altLang="zh-TW" sz="2800" dirty="0">
                <a:ea typeface="標楷體" panose="03000509000000000000" pitchFamily="65" charset="-120"/>
              </a:rPr>
              <a:t>)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比较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，你是永远不会进步的。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93CCB0F-D8D5-4814-B300-FDDD8F317C2D}"/>
              </a:ext>
            </a:extLst>
          </p:cNvPr>
          <p:cNvSpPr txBox="1"/>
          <p:nvPr/>
        </p:nvSpPr>
        <p:spPr>
          <a:xfrm>
            <a:off x="0" y="0"/>
            <a:ext cx="3955982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拿</a:t>
            </a:r>
            <a:r>
              <a:rPr lang="en-US" altLang="zh-TW" sz="4800" dirty="0">
                <a:solidFill>
                  <a:schemeClr val="bg1"/>
                </a:solidFill>
                <a:ea typeface="標楷體" panose="03000509000000000000" pitchFamily="65" charset="-120"/>
              </a:rPr>
              <a:t>A</a:t>
            </a:r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跟</a:t>
            </a:r>
            <a:r>
              <a:rPr lang="en-US" altLang="zh-TW" sz="4800" dirty="0">
                <a:solidFill>
                  <a:schemeClr val="bg1"/>
                </a:solidFill>
                <a:ea typeface="標楷體" panose="03000509000000000000" pitchFamily="65" charset="-120"/>
              </a:rPr>
              <a:t>B</a:t>
            </a:r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比较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8B016DDF-EFEB-4C49-81B0-F676CDE03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4456" y="744875"/>
            <a:ext cx="5910943" cy="413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78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0" y="555123"/>
            <a:ext cx="12191999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学着</a:t>
            </a:r>
            <a:endParaRPr lang="en-US" altLang="zh-TW" sz="8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48277EB-2F4D-44CB-A4F4-E5CDD4133BE1}"/>
              </a:ext>
            </a:extLst>
          </p:cNvPr>
          <p:cNvSpPr txBox="1"/>
          <p:nvPr/>
        </p:nvSpPr>
        <p:spPr>
          <a:xfrm>
            <a:off x="0" y="2659559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>
                <a:solidFill>
                  <a:schemeClr val="accent6">
                    <a:lumMod val="50000"/>
                  </a:schemeClr>
                </a:solidFill>
              </a:rPr>
              <a:t>Imitate ; copy ; mimic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10E60AD-FA2E-452D-98E4-CD1045007BB3}"/>
              </a:ext>
            </a:extLst>
          </p:cNvPr>
          <p:cNvSpPr/>
          <p:nvPr/>
        </p:nvSpPr>
        <p:spPr>
          <a:xfrm>
            <a:off x="0" y="5091977"/>
            <a:ext cx="12192000" cy="830997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4400" dirty="0">
                <a:ea typeface="標楷體" panose="03000509000000000000" pitchFamily="65" charset="-120"/>
              </a:rPr>
              <a:t>Structure</a:t>
            </a:r>
            <a:r>
              <a:rPr lang="zh-TW" altLang="en-US" sz="4400" dirty="0">
                <a:solidFill>
                  <a:srgbClr val="333333"/>
                </a:solidFill>
                <a:ea typeface="標楷體" panose="03000509000000000000" pitchFamily="65" charset="-120"/>
              </a:rPr>
              <a:t>：</a:t>
            </a:r>
            <a:r>
              <a:rPr lang="zh-TW" altLang="en-US" sz="4800" dirty="0">
                <a:solidFill>
                  <a:srgbClr val="333333"/>
                </a:solidFill>
                <a:ea typeface="標楷體" panose="03000509000000000000" pitchFamily="65" charset="-120"/>
              </a:rPr>
              <a:t>学着</a:t>
            </a:r>
            <a:r>
              <a:rPr lang="zh-TW" altLang="en-US" sz="4800" dirty="0">
                <a:ea typeface="標楷體" panose="03000509000000000000" pitchFamily="65" charset="-120"/>
              </a:rPr>
              <a:t> </a:t>
            </a:r>
            <a:r>
              <a:rPr lang="en-US" altLang="zh-TW" sz="4800" dirty="0">
                <a:ea typeface="標楷體" panose="03000509000000000000" pitchFamily="65" charset="-120"/>
              </a:rPr>
              <a:t>+ v.</a:t>
            </a:r>
            <a:r>
              <a:rPr lang="zh-TW" altLang="en-US" sz="4800" dirty="0">
                <a:ea typeface="標楷體" panose="03000509000000000000" pitchFamily="65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41142746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F0D83D0-B788-4484-9E66-7290B53EEF75}"/>
              </a:ext>
            </a:extLst>
          </p:cNvPr>
          <p:cNvSpPr txBox="1"/>
          <p:nvPr/>
        </p:nvSpPr>
        <p:spPr>
          <a:xfrm>
            <a:off x="320842" y="5141609"/>
            <a:ext cx="115503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你既然住在中国，就应该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学着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用筷子，像中国人一样。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1E637E4-D54A-40D2-B48D-BAF2D3D07322}"/>
              </a:ext>
            </a:extLst>
          </p:cNvPr>
          <p:cNvSpPr txBox="1"/>
          <p:nvPr/>
        </p:nvSpPr>
        <p:spPr>
          <a:xfrm>
            <a:off x="1" y="0"/>
            <a:ext cx="1780674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学着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AF30F4A5-C149-4A4E-A289-B1FDF8729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42" y="1551214"/>
            <a:ext cx="5035408" cy="335484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CDEF578-ED4B-48D9-861D-E9135B46B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8672" y="1436914"/>
            <a:ext cx="6167362" cy="346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48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F0D83D0-B788-4484-9E66-7290B53EEF75}"/>
              </a:ext>
            </a:extLst>
          </p:cNvPr>
          <p:cNvSpPr txBox="1"/>
          <p:nvPr/>
        </p:nvSpPr>
        <p:spPr>
          <a:xfrm>
            <a:off x="320842" y="5024387"/>
            <a:ext cx="115503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本来我只喝茶，到了美国以后，我就开始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学着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喝咖啡。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1E637E4-D54A-40D2-B48D-BAF2D3D07322}"/>
              </a:ext>
            </a:extLst>
          </p:cNvPr>
          <p:cNvSpPr txBox="1"/>
          <p:nvPr/>
        </p:nvSpPr>
        <p:spPr>
          <a:xfrm>
            <a:off x="1" y="0"/>
            <a:ext cx="1780674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学着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A0117E50-1214-44A4-8874-3B694185D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62" y="1239961"/>
            <a:ext cx="5662081" cy="352508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52DDEE94-3E21-43D6-AC25-65E1C72E0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327" y="1239961"/>
            <a:ext cx="5296435" cy="352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65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F0D83D0-B788-4484-9E66-7290B53EEF75}"/>
              </a:ext>
            </a:extLst>
          </p:cNvPr>
          <p:cNvSpPr txBox="1"/>
          <p:nvPr/>
        </p:nvSpPr>
        <p:spPr>
          <a:xfrm>
            <a:off x="310244" y="5457524"/>
            <a:ext cx="11560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自从自己住之后，我就开始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学着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做饭。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1E637E4-D54A-40D2-B48D-BAF2D3D07322}"/>
              </a:ext>
            </a:extLst>
          </p:cNvPr>
          <p:cNvSpPr txBox="1"/>
          <p:nvPr/>
        </p:nvSpPr>
        <p:spPr>
          <a:xfrm>
            <a:off x="1" y="0"/>
            <a:ext cx="1780674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学着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6A96A499-322D-4431-8F0F-A05AC14FA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" y="1001136"/>
            <a:ext cx="4762500" cy="428625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2024F72-C51E-4F31-8530-7B7404EAC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5566" y="1159330"/>
            <a:ext cx="6192084" cy="412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4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F0D83D0-B788-4484-9E66-7290B53EEF75}"/>
              </a:ext>
            </a:extLst>
          </p:cNvPr>
          <p:cNvSpPr txBox="1"/>
          <p:nvPr/>
        </p:nvSpPr>
        <p:spPr>
          <a:xfrm>
            <a:off x="346510" y="5582653"/>
            <a:ext cx="11524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我已经</a:t>
            </a:r>
            <a:r>
              <a:rPr lang="en-US" altLang="zh-TW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18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岁了，我正在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学着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骑机车。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1E637E4-D54A-40D2-B48D-BAF2D3D07322}"/>
              </a:ext>
            </a:extLst>
          </p:cNvPr>
          <p:cNvSpPr txBox="1"/>
          <p:nvPr/>
        </p:nvSpPr>
        <p:spPr>
          <a:xfrm>
            <a:off x="1" y="0"/>
            <a:ext cx="1780674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学着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C7083522-8852-4639-A030-08AC00B96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328057"/>
            <a:ext cx="4076700" cy="40767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E4E63542-AFBD-41C0-8474-449FEEB92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199" y="1312750"/>
            <a:ext cx="5937985" cy="395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64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EAB39E7D-7A4D-482A-992C-BE66267E3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4291" y="3942642"/>
            <a:ext cx="3916501" cy="2443294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A3171EA2-A007-4EDB-9CE6-BFEC70549A10}"/>
              </a:ext>
            </a:extLst>
          </p:cNvPr>
          <p:cNvSpPr txBox="1"/>
          <p:nvPr/>
        </p:nvSpPr>
        <p:spPr>
          <a:xfrm>
            <a:off x="180193" y="4040905"/>
            <a:ext cx="4963307" cy="1754326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dirty="0"/>
              <a:t>Since ancient times</a:t>
            </a:r>
            <a:endParaRPr lang="zh-TW" altLang="en-US" sz="5400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3CE3401-85EB-4A7C-8D40-A697B8844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7578" y="636814"/>
            <a:ext cx="3932873" cy="2792186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E3C7DCFD-8ED9-4FC4-A146-E62EE7212E01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行业</a:t>
            </a:r>
            <a:r>
              <a:rPr lang="en-US" altLang="zh-TW" sz="3200" dirty="0" err="1">
                <a:solidFill>
                  <a:schemeClr val="bg1"/>
                </a:solidFill>
              </a:rPr>
              <a:t>hángyè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D103DBB-C0DE-4ED3-B517-893B9A33A1B1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争执</a:t>
            </a:r>
            <a:r>
              <a:rPr lang="en-US" altLang="zh-TW" sz="3200" dirty="0" err="1">
                <a:solidFill>
                  <a:schemeClr val="bg1"/>
                </a:solidFill>
              </a:rPr>
              <a:t>zhēngzhí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B74BF27-47DF-44E6-B1DB-28273653CB2F}"/>
              </a:ext>
            </a:extLst>
          </p:cNvPr>
          <p:cNvSpPr txBox="1"/>
          <p:nvPr/>
        </p:nvSpPr>
        <p:spPr>
          <a:xfrm>
            <a:off x="3905250" y="5349895"/>
            <a:ext cx="2190750" cy="1508105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自古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zìgǔ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305CE77-4BB4-49B1-9082-E50B5B4DAE1B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表示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biǎoshì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A5C73D5-3401-4985-B968-B37CCB2C41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904"/>
          <a:stretch/>
        </p:blipFill>
        <p:spPr>
          <a:xfrm>
            <a:off x="414258" y="0"/>
            <a:ext cx="315349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33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F0D83D0-B788-4484-9E66-7290B53EEF75}"/>
              </a:ext>
            </a:extLst>
          </p:cNvPr>
          <p:cNvSpPr txBox="1"/>
          <p:nvPr/>
        </p:nvSpPr>
        <p:spPr>
          <a:xfrm>
            <a:off x="298384" y="5524901"/>
            <a:ext cx="115727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看到公园很多人在学跳舞，他也一起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学着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跳。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1E637E4-D54A-40D2-B48D-BAF2D3D07322}"/>
              </a:ext>
            </a:extLst>
          </p:cNvPr>
          <p:cNvSpPr txBox="1"/>
          <p:nvPr/>
        </p:nvSpPr>
        <p:spPr>
          <a:xfrm>
            <a:off x="1" y="0"/>
            <a:ext cx="1780674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学着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E273FC8A-B2C4-4D53-9644-6DCA09B1E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79" y="971601"/>
            <a:ext cx="4852924" cy="312876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00B79AB0-8151-40D4-9026-8C1D91F4DC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292"/>
          <a:stretch/>
        </p:blipFill>
        <p:spPr>
          <a:xfrm>
            <a:off x="4920303" y="117969"/>
            <a:ext cx="4252107" cy="238213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E72DB01-7B30-46A8-AD9C-53CE36309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5864" y="2535981"/>
            <a:ext cx="3903251" cy="259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3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0" y="555123"/>
            <a:ext cx="12191999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走上</a:t>
            </a:r>
            <a:r>
              <a:rPr lang="en-US" altLang="zh-TW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的道路</a:t>
            </a:r>
            <a:endParaRPr lang="en-US" altLang="zh-TW" sz="8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16362D9-8362-49F2-83EF-BFBF5FEF527B}"/>
              </a:ext>
            </a:extLst>
          </p:cNvPr>
          <p:cNvSpPr txBox="1"/>
          <p:nvPr/>
        </p:nvSpPr>
        <p:spPr>
          <a:xfrm>
            <a:off x="-1" y="2251345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>
                <a:solidFill>
                  <a:schemeClr val="accent6">
                    <a:lumMod val="50000"/>
                  </a:schemeClr>
                </a:solidFill>
              </a:rPr>
              <a:t>Follow the path of ; take the route of</a:t>
            </a:r>
          </a:p>
        </p:txBody>
      </p:sp>
    </p:spTree>
    <p:extLst>
      <p:ext uri="{BB962C8B-B14F-4D97-AF65-F5344CB8AC3E}">
        <p14:creationId xmlns:p14="http://schemas.microsoft.com/office/powerpoint/2010/main" val="307821160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F0D83D0-B788-4484-9E66-7290B53EEF75}"/>
              </a:ext>
            </a:extLst>
          </p:cNvPr>
          <p:cNvSpPr txBox="1"/>
          <p:nvPr/>
        </p:nvSpPr>
        <p:spPr>
          <a:xfrm>
            <a:off x="320842" y="5533494"/>
            <a:ext cx="11550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大学毕业之后，他们都各自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走上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不同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的道路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D339365-9E90-4DDD-B731-42AD284682ED}"/>
              </a:ext>
            </a:extLst>
          </p:cNvPr>
          <p:cNvSpPr txBox="1"/>
          <p:nvPr/>
        </p:nvSpPr>
        <p:spPr>
          <a:xfrm>
            <a:off x="0" y="0"/>
            <a:ext cx="3946358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走上</a:t>
            </a:r>
            <a:r>
              <a:rPr lang="en-US" altLang="zh-TW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的道路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189B0581-C8EC-407D-A75A-8EE37F7ADE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031"/>
          <a:stretch/>
        </p:blipFill>
        <p:spPr>
          <a:xfrm>
            <a:off x="5095404" y="178264"/>
            <a:ext cx="2838450" cy="245283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8D2FFFE-85A8-480F-9D6E-ADD68C01E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0223"/>
            <a:ext cx="4927791" cy="328519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1D8B61A-4FD9-40D9-A6FD-F78ECE5FC4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4415" y="2904155"/>
            <a:ext cx="3517665" cy="235627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CB7CC34-5E37-4DD0-B52D-3484E508DE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7997" y="1490518"/>
            <a:ext cx="3404706" cy="228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08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F0D83D0-B788-4484-9E66-7290B53EEF75}"/>
              </a:ext>
            </a:extLst>
          </p:cNvPr>
          <p:cNvSpPr txBox="1"/>
          <p:nvPr/>
        </p:nvSpPr>
        <p:spPr>
          <a:xfrm>
            <a:off x="327259" y="5534526"/>
            <a:ext cx="11543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他从小就喜欢谈钢琴，</a:t>
            </a:r>
            <a:r>
              <a:rPr lang="zh-CN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从此他</a:t>
            </a:r>
            <a:r>
              <a:rPr lang="zh-CN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走上</a:t>
            </a:r>
            <a:r>
              <a:rPr lang="zh-CN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了音乐</a:t>
            </a:r>
            <a:r>
              <a:rPr lang="zh-CN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的道路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D339365-9E90-4DDD-B731-42AD284682ED}"/>
              </a:ext>
            </a:extLst>
          </p:cNvPr>
          <p:cNvSpPr txBox="1"/>
          <p:nvPr/>
        </p:nvSpPr>
        <p:spPr>
          <a:xfrm>
            <a:off x="0" y="0"/>
            <a:ext cx="3946358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走上</a:t>
            </a:r>
            <a:r>
              <a:rPr lang="en-US" altLang="zh-TW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的道路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DF5B5536-37F9-4A85-95BB-C270BD6A0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3391" y="1475454"/>
            <a:ext cx="5459430" cy="363962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BD79623-4827-46A1-BB4E-BA7CEED6E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150" y="1705065"/>
            <a:ext cx="3394414" cy="318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90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28C83C09-948E-4486-A1AD-5E8C91777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0479" y="592645"/>
            <a:ext cx="4151042" cy="252233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84E2ACC-5F3A-458A-AD14-9C1B5F91C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731" y="2929595"/>
            <a:ext cx="3354750" cy="228844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B70B60C-CC9B-4BCD-9D77-99DBF791A4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7854" y="2410412"/>
            <a:ext cx="3743508" cy="2807631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BF0D83D0-B788-4484-9E66-7290B53EEF75}"/>
              </a:ext>
            </a:extLst>
          </p:cNvPr>
          <p:cNvSpPr txBox="1"/>
          <p:nvPr/>
        </p:nvSpPr>
        <p:spPr>
          <a:xfrm>
            <a:off x="328863" y="5234263"/>
            <a:ext cx="115342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我们应该注意自身行为，以避免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走上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犯罪</a:t>
            </a:r>
            <a:r>
              <a:rPr lang="en-US" altLang="zh-TW" sz="2800" dirty="0">
                <a:ea typeface="標楷體" panose="03000509000000000000" pitchFamily="65" charset="-120"/>
              </a:rPr>
              <a:t>(</a:t>
            </a:r>
            <a:r>
              <a:rPr lang="en-US" altLang="zh-TW" sz="2800" dirty="0"/>
              <a:t>crime</a:t>
            </a:r>
            <a:r>
              <a:rPr lang="en-US" altLang="zh-TW" sz="2800" dirty="0">
                <a:ea typeface="標楷體" panose="03000509000000000000" pitchFamily="65" charset="-120"/>
              </a:rPr>
              <a:t>)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的道路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D339365-9E90-4DDD-B731-42AD284682ED}"/>
              </a:ext>
            </a:extLst>
          </p:cNvPr>
          <p:cNvSpPr txBox="1"/>
          <p:nvPr/>
        </p:nvSpPr>
        <p:spPr>
          <a:xfrm>
            <a:off x="0" y="0"/>
            <a:ext cx="3946358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走上</a:t>
            </a:r>
            <a:r>
              <a:rPr lang="en-US" altLang="zh-TW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的道路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67D288D-C132-4125-B030-FB0249FC99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842" y="1002647"/>
            <a:ext cx="3625516" cy="241701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A050A16-9D79-4193-9617-BD4D6206E7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869" y="177187"/>
            <a:ext cx="3035718" cy="303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16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F0D83D0-B788-4484-9E66-7290B53EEF75}"/>
              </a:ext>
            </a:extLst>
          </p:cNvPr>
          <p:cNvSpPr txBox="1"/>
          <p:nvPr/>
        </p:nvSpPr>
        <p:spPr>
          <a:xfrm>
            <a:off x="320842" y="5419195"/>
            <a:ext cx="11550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八十年代以后，中国渐渐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走上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改革开放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的道路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D339365-9E90-4DDD-B731-42AD284682ED}"/>
              </a:ext>
            </a:extLst>
          </p:cNvPr>
          <p:cNvSpPr txBox="1"/>
          <p:nvPr/>
        </p:nvSpPr>
        <p:spPr>
          <a:xfrm>
            <a:off x="0" y="0"/>
            <a:ext cx="3946358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走上</a:t>
            </a:r>
            <a:r>
              <a:rPr lang="en-US" altLang="zh-TW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的道路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C14E948D-D983-404C-A085-5EBAA8B9F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007" y="1139652"/>
            <a:ext cx="7611836" cy="427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50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F0D83D0-B788-4484-9E66-7290B53EEF75}"/>
              </a:ext>
            </a:extLst>
          </p:cNvPr>
          <p:cNvSpPr txBox="1"/>
          <p:nvPr/>
        </p:nvSpPr>
        <p:spPr>
          <a:xfrm>
            <a:off x="320842" y="5533495"/>
            <a:ext cx="11550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自从二十世纪初，中国快速地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走上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西化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的道路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D339365-9E90-4DDD-B731-42AD284682ED}"/>
              </a:ext>
            </a:extLst>
          </p:cNvPr>
          <p:cNvSpPr txBox="1"/>
          <p:nvPr/>
        </p:nvSpPr>
        <p:spPr>
          <a:xfrm>
            <a:off x="0" y="0"/>
            <a:ext cx="3946358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走上</a:t>
            </a:r>
            <a:r>
              <a:rPr lang="en-US" altLang="zh-TW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的道路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A1F8F4A-2BC8-4FDE-B03A-639D550AE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993" y="1032959"/>
            <a:ext cx="7611836" cy="427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68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0" y="555123"/>
            <a:ext cx="12191999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而</a:t>
            </a:r>
            <a:endParaRPr lang="en-US" altLang="zh-TW" sz="8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93083D2-06F0-4136-A183-A0A7360901CA}"/>
              </a:ext>
            </a:extLst>
          </p:cNvPr>
          <p:cNvSpPr txBox="1"/>
          <p:nvPr/>
        </p:nvSpPr>
        <p:spPr>
          <a:xfrm>
            <a:off x="-1" y="2251345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>
                <a:solidFill>
                  <a:schemeClr val="accent6">
                    <a:lumMod val="50000"/>
                  </a:schemeClr>
                </a:solidFill>
              </a:rPr>
              <a:t>Follow the path of ; take the route of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F43B72A-08D9-4C65-B075-FFE266FCCD3C}"/>
              </a:ext>
            </a:extLst>
          </p:cNvPr>
          <p:cNvSpPr/>
          <p:nvPr/>
        </p:nvSpPr>
        <p:spPr>
          <a:xfrm>
            <a:off x="-1" y="3721667"/>
            <a:ext cx="12192000" cy="144655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4400" dirty="0">
                <a:ea typeface="標楷體" panose="03000509000000000000" pitchFamily="65" charset="-120"/>
              </a:rPr>
              <a:t>而  </a:t>
            </a:r>
            <a:r>
              <a:rPr lang="en-US" altLang="zh-TW" sz="4400" dirty="0">
                <a:ea typeface="標楷體" panose="03000509000000000000" pitchFamily="65" charset="-120"/>
              </a:rPr>
              <a:t>is</a:t>
            </a:r>
            <a:r>
              <a:rPr lang="zh-TW" altLang="en-US" sz="4400" dirty="0">
                <a:ea typeface="標楷體" panose="03000509000000000000" pitchFamily="65" charset="-120"/>
              </a:rPr>
              <a:t> </a:t>
            </a:r>
            <a:r>
              <a:rPr lang="en-US" altLang="zh-TW" sz="4400" dirty="0">
                <a:ea typeface="標楷體" panose="03000509000000000000" pitchFamily="65" charset="-120"/>
              </a:rPr>
              <a:t>used to connect clauses or sentences to indicate coordination.</a:t>
            </a:r>
            <a:endParaRPr lang="zh-TW" altLang="en-US" sz="44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9658140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F0D83D0-B788-4484-9E66-7290B53EEF75}"/>
              </a:ext>
            </a:extLst>
          </p:cNvPr>
          <p:cNvSpPr txBox="1"/>
          <p:nvPr/>
        </p:nvSpPr>
        <p:spPr>
          <a:xfrm>
            <a:off x="320842" y="5615139"/>
            <a:ext cx="11550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李友为了赚足学费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，而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去快餐店打工。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6A0AAE6-8F10-4174-AA6A-B53B58D20653}"/>
              </a:ext>
            </a:extLst>
          </p:cNvPr>
          <p:cNvSpPr txBox="1"/>
          <p:nvPr/>
        </p:nvSpPr>
        <p:spPr>
          <a:xfrm>
            <a:off x="0" y="0"/>
            <a:ext cx="1453415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而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8F05E9E8-4360-430C-8C5C-B98285B86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99" y="1534886"/>
            <a:ext cx="4909457" cy="3682093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46BA700B-DABA-4EC2-8693-CAD181278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71336"/>
            <a:ext cx="5609528" cy="384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81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F0D83D0-B788-4484-9E66-7290B53EEF75}"/>
              </a:ext>
            </a:extLst>
          </p:cNvPr>
          <p:cNvSpPr txBox="1"/>
          <p:nvPr/>
        </p:nvSpPr>
        <p:spPr>
          <a:xfrm>
            <a:off x="320842" y="5533495"/>
            <a:ext cx="11550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工厂增加了，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而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环境保护也因此更加重要了。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6A0AAE6-8F10-4174-AA6A-B53B58D20653}"/>
              </a:ext>
            </a:extLst>
          </p:cNvPr>
          <p:cNvSpPr txBox="1"/>
          <p:nvPr/>
        </p:nvSpPr>
        <p:spPr>
          <a:xfrm>
            <a:off x="0" y="0"/>
            <a:ext cx="1453415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而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55A3CEB-1004-40CF-B0C4-36BA1866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86" y="1130462"/>
            <a:ext cx="4032985" cy="403298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FFE2C35-C10C-43BA-93B0-979B1F174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130462"/>
            <a:ext cx="7924800" cy="396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57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5A54458D-05AF-442D-A2FB-F61B3A9EEC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55"/>
          <a:stretch/>
        </p:blipFill>
        <p:spPr>
          <a:xfrm>
            <a:off x="-1" y="3877887"/>
            <a:ext cx="4594129" cy="2944015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E3C7DCFD-8ED9-4FC4-A146-E62EE7212E01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法治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fǎzhì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D103DBB-C0DE-4ED3-B517-893B9A33A1B1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司法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sīfǎ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B74BF27-47DF-44E6-B1DB-28273653CB2F}"/>
              </a:ext>
            </a:extLst>
          </p:cNvPr>
          <p:cNvSpPr txBox="1"/>
          <p:nvPr/>
        </p:nvSpPr>
        <p:spPr>
          <a:xfrm>
            <a:off x="3905250" y="5371096"/>
            <a:ext cx="2190750" cy="1508105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信心</a:t>
            </a:r>
            <a:r>
              <a:rPr lang="en-US" altLang="zh-TW" sz="3200" dirty="0" err="1">
                <a:solidFill>
                  <a:schemeClr val="bg1"/>
                </a:solidFill>
              </a:rPr>
              <a:t>xìnxīn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305CE77-4BB4-49B1-9082-E50B5B4DAE1B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侵害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qīnhài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0207365-2346-47D8-AA33-63D6128370DA}"/>
              </a:ext>
            </a:extLst>
          </p:cNvPr>
          <p:cNvSpPr txBox="1"/>
          <p:nvPr/>
        </p:nvSpPr>
        <p:spPr>
          <a:xfrm>
            <a:off x="310821" y="720158"/>
            <a:ext cx="4963307" cy="1015663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dirty="0"/>
              <a:t>rule of law</a:t>
            </a:r>
            <a:endParaRPr lang="zh-TW" altLang="en-US" sz="60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C1407027-1687-4812-AA43-94222BB30000}"/>
              </a:ext>
            </a:extLst>
          </p:cNvPr>
          <p:cNvSpPr txBox="1"/>
          <p:nvPr/>
        </p:nvSpPr>
        <p:spPr>
          <a:xfrm>
            <a:off x="6602764" y="720158"/>
            <a:ext cx="4963307" cy="1015663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dirty="0"/>
              <a:t>judicial</a:t>
            </a:r>
            <a:endParaRPr lang="zh-TW" altLang="en-US" sz="6000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6040D60-351D-4BBF-85A1-8C5467336703}"/>
              </a:ext>
            </a:extLst>
          </p:cNvPr>
          <p:cNvSpPr txBox="1"/>
          <p:nvPr/>
        </p:nvSpPr>
        <p:spPr>
          <a:xfrm>
            <a:off x="6743700" y="3904651"/>
            <a:ext cx="5246913" cy="1015663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dirty="0"/>
              <a:t>to encroach on</a:t>
            </a:r>
            <a:endParaRPr lang="zh-TW" altLang="en-US" sz="6000" dirty="0"/>
          </a:p>
        </p:txBody>
      </p:sp>
    </p:spTree>
    <p:extLst>
      <p:ext uri="{BB962C8B-B14F-4D97-AF65-F5344CB8AC3E}">
        <p14:creationId xmlns:p14="http://schemas.microsoft.com/office/powerpoint/2010/main" val="297044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F0D83D0-B788-4484-9E66-7290B53EEF75}"/>
              </a:ext>
            </a:extLst>
          </p:cNvPr>
          <p:cNvSpPr txBox="1"/>
          <p:nvPr/>
        </p:nvSpPr>
        <p:spPr>
          <a:xfrm>
            <a:off x="320842" y="5582481"/>
            <a:ext cx="11550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中国社会比以前开放了，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而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女性地位也提高了。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6A0AAE6-8F10-4174-AA6A-B53B58D20653}"/>
              </a:ext>
            </a:extLst>
          </p:cNvPr>
          <p:cNvSpPr txBox="1"/>
          <p:nvPr/>
        </p:nvSpPr>
        <p:spPr>
          <a:xfrm>
            <a:off x="0" y="0"/>
            <a:ext cx="1453415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而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A6D9BF82-F0AF-4747-AF97-9129795D5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9438" y="2237014"/>
            <a:ext cx="4581525" cy="28194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E4FF09EB-D292-4BB9-B04E-0342571F2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106" y="1937657"/>
            <a:ext cx="5544457" cy="311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61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F0D83D0-B788-4484-9E66-7290B53EEF75}"/>
              </a:ext>
            </a:extLst>
          </p:cNvPr>
          <p:cNvSpPr txBox="1"/>
          <p:nvPr/>
        </p:nvSpPr>
        <p:spPr>
          <a:xfrm>
            <a:off x="320842" y="5190595"/>
            <a:ext cx="11550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为了环保，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而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开始使用环保餐具的人越来越多。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6A0AAE6-8F10-4174-AA6A-B53B58D20653}"/>
              </a:ext>
            </a:extLst>
          </p:cNvPr>
          <p:cNvSpPr txBox="1"/>
          <p:nvPr/>
        </p:nvSpPr>
        <p:spPr>
          <a:xfrm>
            <a:off x="0" y="0"/>
            <a:ext cx="1453415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而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CF2DDB8-13FC-4319-98F4-8635917A7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29" y="1625809"/>
            <a:ext cx="5809187" cy="2904595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6997C147-6203-42E6-9CF6-8E1DEF142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3614" y="1061527"/>
            <a:ext cx="5377543" cy="403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21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F0D83D0-B788-4484-9E66-7290B53EEF75}"/>
              </a:ext>
            </a:extLst>
          </p:cNvPr>
          <p:cNvSpPr txBox="1"/>
          <p:nvPr/>
        </p:nvSpPr>
        <p:spPr>
          <a:xfrm>
            <a:off x="320842" y="5043638"/>
            <a:ext cx="11550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为了方便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而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任意穿越马路不只危险，简直就是拿自己的生命开玩笑。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6A0AAE6-8F10-4174-AA6A-B53B58D20653}"/>
              </a:ext>
            </a:extLst>
          </p:cNvPr>
          <p:cNvSpPr txBox="1"/>
          <p:nvPr/>
        </p:nvSpPr>
        <p:spPr>
          <a:xfrm>
            <a:off x="0" y="0"/>
            <a:ext cx="1453415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而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E02BE77D-CEE6-46C9-909E-7C63F43FE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42" y="830997"/>
            <a:ext cx="5475801" cy="3842667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7985BF2F-7061-4BFA-B467-5D3F1A0DF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748" y="963387"/>
            <a:ext cx="5973369" cy="371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99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-1" y="200467"/>
            <a:ext cx="12191999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之一</a:t>
            </a:r>
            <a:endParaRPr lang="en-US" altLang="zh-TW" sz="8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93083D2-06F0-4136-A183-A0A7360901CA}"/>
              </a:ext>
            </a:extLst>
          </p:cNvPr>
          <p:cNvSpPr txBox="1"/>
          <p:nvPr/>
        </p:nvSpPr>
        <p:spPr>
          <a:xfrm>
            <a:off x="12404" y="1689296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>
                <a:solidFill>
                  <a:schemeClr val="accent6">
                    <a:lumMod val="50000"/>
                  </a:schemeClr>
                </a:solidFill>
              </a:rPr>
              <a:t>One of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F43B72A-08D9-4C65-B075-FFE266FCCD3C}"/>
              </a:ext>
            </a:extLst>
          </p:cNvPr>
          <p:cNvSpPr/>
          <p:nvPr/>
        </p:nvSpPr>
        <p:spPr>
          <a:xfrm>
            <a:off x="0" y="2624127"/>
            <a:ext cx="12192000" cy="13234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之一</a:t>
            </a:r>
            <a:r>
              <a:rPr lang="en-US" altLang="zh-TW" sz="4000" dirty="0"/>
              <a:t>can be used at the end of a noun phrase, which is often modified with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最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en-US" altLang="zh-TW" sz="4000" dirty="0"/>
              <a:t>meaning "the most."</a:t>
            </a:r>
            <a:endParaRPr lang="zh-TW" altLang="en-US" sz="4000" dirty="0">
              <a:ea typeface="標楷體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4C2A565-EFC7-414E-A844-070FD1AD3934}"/>
              </a:ext>
            </a:extLst>
          </p:cNvPr>
          <p:cNvSpPr/>
          <p:nvPr/>
        </p:nvSpPr>
        <p:spPr>
          <a:xfrm>
            <a:off x="24808" y="4657419"/>
            <a:ext cx="12179596" cy="707886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Structure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：</a:t>
            </a:r>
            <a:r>
              <a:rPr lang="fr-FR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Subj. + </a:t>
            </a:r>
            <a:r>
              <a:rPr lang="zh-TW" altLang="fr-FR" sz="4000" dirty="0">
                <a:latin typeface="Calibri" panose="020F0502020204030204" pitchFamily="34" charset="0"/>
                <a:ea typeface="標楷體" panose="03000509000000000000" pitchFamily="65" charset="-120"/>
              </a:rPr>
              <a:t>是 </a:t>
            </a:r>
            <a:r>
              <a:rPr lang="fr-FR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+ [Noun Phrase] + </a:t>
            </a:r>
            <a:r>
              <a:rPr lang="zh-TW" altLang="fr-FR" sz="4000" dirty="0">
                <a:latin typeface="Calibri" panose="020F0502020204030204" pitchFamily="34" charset="0"/>
                <a:ea typeface="標楷體" panose="03000509000000000000" pitchFamily="65" charset="-120"/>
              </a:rPr>
              <a:t>之一</a:t>
            </a:r>
            <a:endParaRPr lang="en-US" altLang="zh-TW" sz="40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8CB0F54-94D8-4FF3-B9F5-478F487D5711}"/>
              </a:ext>
            </a:extLst>
          </p:cNvPr>
          <p:cNvSpPr/>
          <p:nvPr/>
        </p:nvSpPr>
        <p:spPr>
          <a:xfrm>
            <a:off x="-6202" y="5601630"/>
            <a:ext cx="12179596" cy="707886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Structure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：</a:t>
            </a:r>
            <a:r>
              <a:rPr lang="en-US" altLang="zh-TW" sz="4000" dirty="0">
                <a:ea typeface="標楷體" panose="03000509000000000000" pitchFamily="65" charset="-120"/>
              </a:rPr>
              <a:t>[Noun Phrase] + </a:t>
            </a:r>
            <a:r>
              <a:rPr lang="zh-TW" altLang="en-US" sz="4000" dirty="0">
                <a:ea typeface="標楷體" panose="03000509000000000000" pitchFamily="65" charset="-120"/>
              </a:rPr>
              <a:t>之一 </a:t>
            </a:r>
            <a:r>
              <a:rPr lang="en-US" altLang="zh-TW" sz="4000" dirty="0">
                <a:ea typeface="標楷體" panose="03000509000000000000" pitchFamily="65" charset="-120"/>
              </a:rPr>
              <a:t>+ </a:t>
            </a:r>
            <a:r>
              <a:rPr lang="zh-TW" altLang="en-US" sz="4000" dirty="0">
                <a:ea typeface="標楷體" panose="03000509000000000000" pitchFamily="65" charset="-120"/>
              </a:rPr>
              <a:t>是 ⋯⋯</a:t>
            </a:r>
            <a:endParaRPr lang="zh-TW" altLang="en-US" sz="4000" b="1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3929912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3384083-BE01-40E6-B7AA-B85144AEDA2D}"/>
              </a:ext>
            </a:extLst>
          </p:cNvPr>
          <p:cNvSpPr txBox="1"/>
          <p:nvPr/>
        </p:nvSpPr>
        <p:spPr>
          <a:xfrm>
            <a:off x="0" y="0"/>
            <a:ext cx="1998922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之一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688307D-4FF0-4CDD-BA2C-D7DE9B4534D2}"/>
              </a:ext>
            </a:extLst>
          </p:cNvPr>
          <p:cNvSpPr txBox="1"/>
          <p:nvPr/>
        </p:nvSpPr>
        <p:spPr>
          <a:xfrm>
            <a:off x="328863" y="5491386"/>
            <a:ext cx="11534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她是我最好的朋友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之一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 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03DFA48-7451-42C1-AC45-0CA60F8416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333"/>
          <a:stretch/>
        </p:blipFill>
        <p:spPr>
          <a:xfrm>
            <a:off x="2633495" y="612619"/>
            <a:ext cx="6265582" cy="4431019"/>
          </a:xfrm>
          <a:prstGeom prst="rect">
            <a:avLst/>
          </a:prstGeom>
        </p:spPr>
      </p:pic>
      <p:sp>
        <p:nvSpPr>
          <p:cNvPr id="5" name="橢圓 4">
            <a:extLst>
              <a:ext uri="{FF2B5EF4-FFF2-40B4-BE49-F238E27FC236}">
                <a16:creationId xmlns:a16="http://schemas.microsoft.com/office/drawing/2014/main" id="{7985C5A8-CB17-44A8-8CFE-064E332694C9}"/>
              </a:ext>
            </a:extLst>
          </p:cNvPr>
          <p:cNvSpPr/>
          <p:nvPr/>
        </p:nvSpPr>
        <p:spPr>
          <a:xfrm>
            <a:off x="6930189" y="1549667"/>
            <a:ext cx="2714325" cy="2464068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3606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F688307D-4FF0-4CDD-BA2C-D7DE9B4534D2}"/>
              </a:ext>
            </a:extLst>
          </p:cNvPr>
          <p:cNvSpPr txBox="1"/>
          <p:nvPr/>
        </p:nvSpPr>
        <p:spPr>
          <a:xfrm>
            <a:off x="320842" y="5792357"/>
            <a:ext cx="115503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我想离开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中國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的原因</a:t>
            </a:r>
            <a:r>
              <a:rPr lang="zh-CN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之一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是空气污染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BF8A4F2-7A3E-409B-8BC2-B6EF8A7D1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619" y="288154"/>
            <a:ext cx="5027313" cy="283768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C1C8575-5BAC-43CE-8495-82DC6D5AE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095" y="3263565"/>
            <a:ext cx="4491616" cy="252879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11502E5-FFF0-4582-B3FB-89262CD72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1645" y="3211916"/>
            <a:ext cx="3943234" cy="262964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34E5994-A7BF-47BF-81AD-0BEAA9827D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1645" y="288154"/>
            <a:ext cx="4260783" cy="283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4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3384083-BE01-40E6-B7AA-B85144AEDA2D}"/>
              </a:ext>
            </a:extLst>
          </p:cNvPr>
          <p:cNvSpPr txBox="1"/>
          <p:nvPr/>
        </p:nvSpPr>
        <p:spPr>
          <a:xfrm>
            <a:off x="0" y="0"/>
            <a:ext cx="1998922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之一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688307D-4FF0-4CDD-BA2C-D7DE9B4534D2}"/>
              </a:ext>
            </a:extLst>
          </p:cNvPr>
          <p:cNvSpPr txBox="1"/>
          <p:nvPr/>
        </p:nvSpPr>
        <p:spPr>
          <a:xfrm>
            <a:off x="320842" y="5447899"/>
            <a:ext cx="115503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中秋节是中国重要的传统节日</a:t>
            </a:r>
            <a:r>
              <a:rPr lang="zh-CN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之一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7E80975-E369-49C4-97B1-0D734E627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0498" y="2873100"/>
            <a:ext cx="2709672" cy="270967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F5CF69E-52B3-4262-9EB4-FE75F50FB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433" y="298302"/>
            <a:ext cx="2709672" cy="270967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46A7FB1-D4A5-4217-83D2-2D883C85B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2266" y="85622"/>
            <a:ext cx="3877818" cy="258521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9EFBDBD-2E52-49CF-99F6-DE7BCD03B8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2557" y="3121988"/>
            <a:ext cx="3316226" cy="221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0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F688307D-4FF0-4CDD-BA2C-D7DE9B4534D2}"/>
              </a:ext>
            </a:extLst>
          </p:cNvPr>
          <p:cNvSpPr txBox="1"/>
          <p:nvPr/>
        </p:nvSpPr>
        <p:spPr>
          <a:xfrm>
            <a:off x="320842" y="5720973"/>
            <a:ext cx="115503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纽约是世界上最国际化的城市</a:t>
            </a:r>
            <a:r>
              <a:rPr lang="zh-CN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之一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4778633-03B5-4886-B929-F7692DB77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42" y="442546"/>
            <a:ext cx="5250180" cy="210007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653EEEF-E52B-4C25-A730-5A896BF77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014" y="225832"/>
            <a:ext cx="3819348" cy="253350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C7482C3-1C55-4E27-99E4-13E5D5E0B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702" y="2759333"/>
            <a:ext cx="4442460" cy="296164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FD01B5A-927B-4D5B-94FC-F2D8866E74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9099" y="2998855"/>
            <a:ext cx="4083177" cy="272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94706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F688307D-4FF0-4CDD-BA2C-D7DE9B4534D2}"/>
              </a:ext>
            </a:extLst>
          </p:cNvPr>
          <p:cNvSpPr txBox="1"/>
          <p:nvPr/>
        </p:nvSpPr>
        <p:spPr>
          <a:xfrm>
            <a:off x="320842" y="5179360"/>
            <a:ext cx="11550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我去過很多國家旅遊，捷克是我去過的國家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之一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A009F3F-9ED1-46F4-B5EB-D207162F6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50" y="212201"/>
            <a:ext cx="3524631" cy="236094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178BEAC-C759-41E0-A562-48DC86A42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7341" y="212201"/>
            <a:ext cx="4599369" cy="255717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8EC7969-65AB-4A11-9D7A-0B9FDDDC0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842" y="2970670"/>
            <a:ext cx="3104278" cy="207296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CBF4FD71-B9D8-4561-9E8B-4BFCB1BA2B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4890" y="2970670"/>
            <a:ext cx="3962400" cy="218757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0BB9F58-4A30-4EA2-967A-43B7B520F3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5864" y="367173"/>
            <a:ext cx="3436136" cy="2247233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E80CB708-5123-40AA-872C-80ADA6DEFC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0105" y="2989921"/>
            <a:ext cx="3651052" cy="205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02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0CDE497-A9AE-4C26-B637-E963062B32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9" r="3451"/>
          <a:stretch/>
        </p:blipFill>
        <p:spPr>
          <a:xfrm>
            <a:off x="0" y="1"/>
            <a:ext cx="12256544" cy="6858001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9FA61BAC-DFBA-4477-9CDE-A803B742D17E}"/>
              </a:ext>
            </a:extLst>
          </p:cNvPr>
          <p:cNvSpPr txBox="1"/>
          <p:nvPr/>
        </p:nvSpPr>
        <p:spPr>
          <a:xfrm>
            <a:off x="3586057" y="2562160"/>
            <a:ext cx="4947920" cy="1733680"/>
          </a:xfrm>
          <a:prstGeom prst="rect">
            <a:avLst/>
          </a:prstGeom>
          <a:solidFill>
            <a:srgbClr val="00B050"/>
          </a:solidFill>
          <a:effectLst>
            <a:softEdge rad="127000"/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10666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对话</a:t>
            </a:r>
          </a:p>
        </p:txBody>
      </p:sp>
    </p:spTree>
    <p:extLst>
      <p:ext uri="{BB962C8B-B14F-4D97-AF65-F5344CB8AC3E}">
        <p14:creationId xmlns:p14="http://schemas.microsoft.com/office/powerpoint/2010/main" val="462302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8FC9D93B-9C28-4362-AD15-16F4F4ABFD0C}"/>
              </a:ext>
            </a:extLst>
          </p:cNvPr>
          <p:cNvSpPr/>
          <p:nvPr/>
        </p:nvSpPr>
        <p:spPr>
          <a:xfrm>
            <a:off x="317820" y="286601"/>
            <a:ext cx="5046702" cy="2123658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4400" dirty="0"/>
              <a:t>intellectual asset in the form of copyright or patent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E3C7DCFD-8ED9-4FC4-A146-E62EE7212E01}"/>
              </a:ext>
            </a:extLst>
          </p:cNvPr>
          <p:cNvSpPr txBox="1"/>
          <p:nvPr/>
        </p:nvSpPr>
        <p:spPr>
          <a:xfrm>
            <a:off x="2841171" y="1920895"/>
            <a:ext cx="3254829" cy="1508105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知识产权</a:t>
            </a:r>
            <a:r>
              <a:rPr lang="en-US" altLang="zh-TW" sz="3200" dirty="0" err="1">
                <a:solidFill>
                  <a:schemeClr val="bg1"/>
                </a:solidFill>
              </a:rPr>
              <a:t>zhīshì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chǎnquán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D103DBB-C0DE-4ED3-B517-893B9A33A1B1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案子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ànzi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B74BF27-47DF-44E6-B1DB-28273653CB2F}"/>
              </a:ext>
            </a:extLst>
          </p:cNvPr>
          <p:cNvSpPr txBox="1"/>
          <p:nvPr/>
        </p:nvSpPr>
        <p:spPr>
          <a:xfrm>
            <a:off x="3905250" y="5371096"/>
            <a:ext cx="2190750" cy="1508105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大量</a:t>
            </a:r>
            <a:r>
              <a:rPr lang="en-US" altLang="zh-TW" sz="3200" dirty="0" err="1">
                <a:solidFill>
                  <a:schemeClr val="bg1"/>
                </a:solidFill>
              </a:rPr>
              <a:t>dàliàng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305CE77-4BB4-49B1-9082-E50B5B4DAE1B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渐渐</a:t>
            </a:r>
            <a:r>
              <a:rPr lang="en-US" altLang="zh-TW" sz="3200" dirty="0" err="1">
                <a:solidFill>
                  <a:schemeClr val="bg1"/>
                </a:solidFill>
              </a:rPr>
              <a:t>jiànjiàn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CAE4E77-6C64-4E18-B3D1-FA01E4DAD616}"/>
              </a:ext>
            </a:extLst>
          </p:cNvPr>
          <p:cNvSpPr/>
          <p:nvPr/>
        </p:nvSpPr>
        <p:spPr>
          <a:xfrm>
            <a:off x="6827480" y="743801"/>
            <a:ext cx="3639134" cy="923330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5400" dirty="0"/>
              <a:t>case</a:t>
            </a:r>
            <a:endParaRPr lang="zh-TW" altLang="en-US" sz="540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39B682A-3F65-471E-8E8E-727F8DA7F262}"/>
              </a:ext>
            </a:extLst>
          </p:cNvPr>
          <p:cNvSpPr/>
          <p:nvPr/>
        </p:nvSpPr>
        <p:spPr>
          <a:xfrm>
            <a:off x="317820" y="4139964"/>
            <a:ext cx="4083939" cy="923330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zh-TW" altLang="en-US" sz="5400" dirty="0"/>
              <a:t>large quantity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013AE62-4424-4A57-B5AD-B3DBD088C52C}"/>
              </a:ext>
            </a:extLst>
          </p:cNvPr>
          <p:cNvSpPr/>
          <p:nvPr/>
        </p:nvSpPr>
        <p:spPr>
          <a:xfrm>
            <a:off x="6653309" y="4139964"/>
            <a:ext cx="3639134" cy="923330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5400" dirty="0"/>
              <a:t>gradually</a:t>
            </a:r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385508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B12C28F2-85A4-4E9C-BDA2-0CEF3C3FCBCA}"/>
              </a:ext>
            </a:extLst>
          </p:cNvPr>
          <p:cNvSpPr txBox="1"/>
          <p:nvPr/>
        </p:nvSpPr>
        <p:spPr>
          <a:xfrm>
            <a:off x="349718" y="532523"/>
            <a:ext cx="11492564" cy="5524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甲：美国人真是世界上最喜欢打官司的人！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乙：这话怎么说呢？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甲：我昨天在报纸上看到有个人在麦当劳买了一杯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    咖啡，因为咖啡太烫，烫伤了手，于是她就告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    麦当劳，麦当劳还赔他好几十万元呢！这在中  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    国是不可思议的。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819616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B12C28F2-85A4-4E9C-BDA2-0CEF3C3FCBCA}"/>
              </a:ext>
            </a:extLst>
          </p:cNvPr>
          <p:cNvSpPr txBox="1"/>
          <p:nvPr/>
        </p:nvSpPr>
        <p:spPr>
          <a:xfrm>
            <a:off x="327259" y="879032"/>
            <a:ext cx="11550316" cy="5524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乙：是啊！在美国什么事ㄦ都可以告到法院去，从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    一杯咖啡到人权，从交通事故到国家大事都可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    以告。政府可以告老百姓，老百姓也可以告政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    府；单位可以告个人，个人也可以告单位。像  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    那个人告麦当劳，这种事常有的，一点ㄦ也不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    稀奇。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6254396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B12C28F2-85A4-4E9C-BDA2-0CEF3C3FCBCA}"/>
              </a:ext>
            </a:extLst>
          </p:cNvPr>
          <p:cNvSpPr txBox="1"/>
          <p:nvPr/>
        </p:nvSpPr>
        <p:spPr>
          <a:xfrm>
            <a:off x="349718" y="1254418"/>
            <a:ext cx="11492564" cy="460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甲：美国这么多人打官司，律师的生意一定很好咯？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乙：你说的一点ㄦ也不错。律师是美国最赚钱的职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    业之一。出了车祸得找律师，买卖房子得找律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    师，离婚得找律师，甚至于立遗嘱还得找律师。 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    美国人一生之中，从生到死都得跟律师打交道。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2414914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B12C28F2-85A4-4E9C-BDA2-0CEF3C3FCBCA}"/>
              </a:ext>
            </a:extLst>
          </p:cNvPr>
          <p:cNvSpPr txBox="1"/>
          <p:nvPr/>
        </p:nvSpPr>
        <p:spPr>
          <a:xfrm>
            <a:off x="109086" y="128261"/>
            <a:ext cx="11973827" cy="6447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甲：律师在中国还是个比较新的职业。过去两个人有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    了争执，常常是找单位领导来解决问题，除非不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    得已是不打官司的。中国人自古就不提倡打官司。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乙：美国人喜欢打官司，表示美国是个法治的社会，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    大家对司法制度有信心，相信打官司可以得到公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    平合理的解决。最近几年因为侵害知识产权的案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    子大量增加，律师的生意就更好了。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6039878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B12C28F2-85A4-4E9C-BDA2-0CEF3C3FCBCA}"/>
              </a:ext>
            </a:extLst>
          </p:cNvPr>
          <p:cNvSpPr txBox="1"/>
          <p:nvPr/>
        </p:nvSpPr>
        <p:spPr>
          <a:xfrm>
            <a:off x="0" y="-148855"/>
            <a:ext cx="12192000" cy="7006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甲：拿现在跟改革开放之前比较，中国人打官司也在增</a:t>
            </a:r>
            <a:endParaRPr lang="en-US" altLang="zh-TW" sz="3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    加，老百姓也在渐渐学着用法律来解决相互的争执。</a:t>
            </a:r>
            <a:endParaRPr lang="en-US" altLang="zh-TW" sz="3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    有些人担心这种打官司的风气会影响社会的和谐，</a:t>
            </a:r>
            <a:endParaRPr lang="en-US" altLang="zh-TW" sz="3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我倒不担心。</a:t>
            </a:r>
            <a:endParaRPr lang="en-US" altLang="zh-TW" sz="3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乙：我觉得老百姓开始打官司是件好事，中国几千年来</a:t>
            </a:r>
            <a:endParaRPr lang="en-US" altLang="zh-TW" sz="3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都是人治，现在也渐渐走上法制的道路，所以打官</a:t>
            </a:r>
            <a:endParaRPr lang="en-US" altLang="zh-TW" sz="3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司就成了不可避免的事，而律师也就成了一个重要</a:t>
            </a:r>
            <a:endParaRPr lang="en-US" altLang="zh-TW" sz="3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的行业了。</a:t>
            </a:r>
            <a:endParaRPr lang="en-US" altLang="zh-TW" sz="3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916921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1526</TotalTime>
  <Words>2280</Words>
  <Application>Microsoft Office PowerPoint</Application>
  <PresentationFormat>寬螢幕</PresentationFormat>
  <Paragraphs>295</Paragraphs>
  <Slides>94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94</vt:i4>
      </vt:variant>
    </vt:vector>
  </HeadingPairs>
  <TitlesOfParts>
    <vt:vector size="100" baseType="lpstr">
      <vt:lpstr>Open Sans</vt:lpstr>
      <vt:lpstr>標楷體</vt:lpstr>
      <vt:lpstr>Arial</vt:lpstr>
      <vt:lpstr>Calibri</vt:lpstr>
      <vt:lpstr>Calibri Light</vt:lpstr>
      <vt:lpstr>Office 佈景主題</vt:lpstr>
      <vt:lpstr>第八课 打官司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第八課 打官司</dc:title>
  <dc:creator>鄭雅瓈</dc:creator>
  <cp:lastModifiedBy>鄭雅瓈</cp:lastModifiedBy>
  <cp:revision>218</cp:revision>
  <dcterms:created xsi:type="dcterms:W3CDTF">2019-11-19T14:49:32Z</dcterms:created>
  <dcterms:modified xsi:type="dcterms:W3CDTF">2019-12-01T18:11:28Z</dcterms:modified>
</cp:coreProperties>
</file>