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97"/>
  </p:notesMasterIdLst>
  <p:sldIdLst>
    <p:sldId id="256" r:id="rId2"/>
    <p:sldId id="257" r:id="rId3"/>
    <p:sldId id="259" r:id="rId4"/>
    <p:sldId id="258" r:id="rId5"/>
    <p:sldId id="269" r:id="rId6"/>
    <p:sldId id="261" r:id="rId7"/>
    <p:sldId id="291" r:id="rId8"/>
    <p:sldId id="298" r:id="rId9"/>
    <p:sldId id="265" r:id="rId10"/>
    <p:sldId id="266" r:id="rId11"/>
    <p:sldId id="267" r:id="rId12"/>
    <p:sldId id="270" r:id="rId13"/>
    <p:sldId id="276" r:id="rId14"/>
    <p:sldId id="299" r:id="rId15"/>
    <p:sldId id="271" r:id="rId16"/>
    <p:sldId id="273" r:id="rId17"/>
    <p:sldId id="272" r:id="rId18"/>
    <p:sldId id="274" r:id="rId19"/>
    <p:sldId id="280" r:id="rId20"/>
    <p:sldId id="300" r:id="rId21"/>
    <p:sldId id="278" r:id="rId22"/>
    <p:sldId id="281" r:id="rId23"/>
    <p:sldId id="282" r:id="rId24"/>
    <p:sldId id="277" r:id="rId25"/>
    <p:sldId id="288" r:id="rId26"/>
    <p:sldId id="301" r:id="rId27"/>
    <p:sldId id="285" r:id="rId28"/>
    <p:sldId id="286" r:id="rId29"/>
    <p:sldId id="284" r:id="rId30"/>
    <p:sldId id="283" r:id="rId31"/>
    <p:sldId id="289" r:id="rId32"/>
    <p:sldId id="295" r:id="rId33"/>
    <p:sldId id="293" r:id="rId34"/>
    <p:sldId id="296" r:id="rId35"/>
    <p:sldId id="297" r:id="rId36"/>
    <p:sldId id="303" r:id="rId37"/>
    <p:sldId id="302" r:id="rId38"/>
    <p:sldId id="305" r:id="rId39"/>
    <p:sldId id="306" r:id="rId40"/>
    <p:sldId id="307" r:id="rId41"/>
    <p:sldId id="308" r:id="rId42"/>
    <p:sldId id="324" r:id="rId43"/>
    <p:sldId id="310" r:id="rId44"/>
    <p:sldId id="333" r:id="rId45"/>
    <p:sldId id="334" r:id="rId46"/>
    <p:sldId id="335" r:id="rId47"/>
    <p:sldId id="337" r:id="rId48"/>
    <p:sldId id="336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09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9" r:id="rId70"/>
    <p:sldId id="340" r:id="rId71"/>
    <p:sldId id="341" r:id="rId72"/>
    <p:sldId id="349" r:id="rId73"/>
    <p:sldId id="348" r:id="rId74"/>
    <p:sldId id="350" r:id="rId75"/>
    <p:sldId id="351" r:id="rId76"/>
    <p:sldId id="347" r:id="rId77"/>
    <p:sldId id="342" r:id="rId78"/>
    <p:sldId id="352" r:id="rId79"/>
    <p:sldId id="365" r:id="rId80"/>
    <p:sldId id="364" r:id="rId81"/>
    <p:sldId id="366" r:id="rId82"/>
    <p:sldId id="346" r:id="rId83"/>
    <p:sldId id="343" r:id="rId84"/>
    <p:sldId id="358" r:id="rId85"/>
    <p:sldId id="359" r:id="rId86"/>
    <p:sldId id="357" r:id="rId87"/>
    <p:sldId id="356" r:id="rId88"/>
    <p:sldId id="345" r:id="rId89"/>
    <p:sldId id="338" r:id="rId90"/>
    <p:sldId id="360" r:id="rId91"/>
    <p:sldId id="363" r:id="rId92"/>
    <p:sldId id="361" r:id="rId93"/>
    <p:sldId id="362" r:id="rId94"/>
    <p:sldId id="344" r:id="rId95"/>
    <p:sldId id="325" r:id="rId9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2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66"/>
    <a:srgbClr val="990000"/>
    <a:srgbClr val="FFECB7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1" autoAdjust="0"/>
    <p:restoredTop sz="93809" autoAdjust="0"/>
  </p:normalViewPr>
  <p:slideViewPr>
    <p:cSldViewPr snapToGrid="0" showGuides="1">
      <p:cViewPr varScale="1">
        <p:scale>
          <a:sx n="84" d="100"/>
          <a:sy n="84" d="100"/>
        </p:scale>
        <p:origin x="716" y="56"/>
      </p:cViewPr>
      <p:guideLst>
        <p:guide orient="horz" pos="1597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22T21:16:12.320" idx="1">
    <p:pos x="3946" y="912"/>
    <p:text>沒想到didn't expect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24T13:59:11.852" idx="2">
    <p:pos x="4191" y="2650"/>
    <p:text>過分 excess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63985-D179-440D-B10B-BE80985507C3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CB173-825E-48CB-94B4-BAA578E7A0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347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CB173-825E-48CB-94B4-BAA578E7A023}" type="slidenum">
              <a:rPr lang="zh-TW" altLang="en-US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7490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CB173-825E-48CB-94B4-BAA578E7A023}" type="slidenum">
              <a:rPr lang="zh-TW" altLang="en-US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348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CB173-825E-48CB-94B4-BAA578E7A023}" type="slidenum">
              <a:rPr lang="zh-TW" altLang="en-US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7823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CB173-825E-48CB-94B4-BAA578E7A023}" type="slidenum">
              <a:rPr lang="zh-TW" altLang="en-US" smtClean="0"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9007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CB173-825E-48CB-94B4-BAA578E7A023}" type="slidenum">
              <a:rPr lang="zh-TW" altLang="en-US" smtClean="0"/>
              <a:t>55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7047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CB173-825E-48CB-94B4-BAA578E7A023}" type="slidenum">
              <a:rPr lang="zh-TW" altLang="en-US" smtClean="0"/>
              <a:t>62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8767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F8BA-4852-4E9F-923B-437E263A789F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9C2D-2822-41FF-8AA6-24594AD0A5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069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F8BA-4852-4E9F-923B-437E263A789F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9C2D-2822-41FF-8AA6-24594AD0A5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491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6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F8BA-4852-4E9F-923B-437E263A789F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9C2D-2822-41FF-8AA6-24594AD0A5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243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F8BA-4852-4E9F-923B-437E263A789F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9C2D-2822-41FF-8AA6-24594AD0A5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9039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F8BA-4852-4E9F-923B-437E263A789F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9C2D-2822-41FF-8AA6-24594AD0A5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464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F8BA-4852-4E9F-923B-437E263A789F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9C2D-2822-41FF-8AA6-24594AD0A5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012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F8BA-4852-4E9F-923B-437E263A789F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9C2D-2822-41FF-8AA6-24594AD0A5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957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F8BA-4852-4E9F-923B-437E263A789F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9C2D-2822-41FF-8AA6-24594AD0A5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299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F8BA-4852-4E9F-923B-437E263A789F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9C2D-2822-41FF-8AA6-24594AD0A5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1240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F8BA-4852-4E9F-923B-437E263A789F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9C2D-2822-41FF-8AA6-24594AD0A5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679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1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F8BA-4852-4E9F-923B-437E263A789F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9C2D-2822-41FF-8AA6-24594AD0A5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307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F8BA-4852-4E9F-923B-437E263A789F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F9C2D-2822-41FF-8AA6-24594AD0A5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61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microsoft.com/office/2007/relationships/hdphoto" Target="../media/hdphoto8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內 的圖片&#10;&#10;自動產生的描述">
            <a:extLst>
              <a:ext uri="{FF2B5EF4-FFF2-40B4-BE49-F238E27FC236}">
                <a16:creationId xmlns:a16="http://schemas.microsoft.com/office/drawing/2014/main" id="{D7A44001-9191-4B63-8637-ACFD54A44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3" b="98341" l="4921" r="90159">
                        <a14:foregroundMark x1="5873" y1="46445" x2="5873" y2="46445"/>
                        <a14:foregroundMark x1="8095" y1="98815" x2="8095" y2="98815"/>
                        <a14:foregroundMark x1="9841" y1="72275" x2="8254" y2="41706"/>
                        <a14:foregroundMark x1="7778" y1="33175" x2="4921" y2="32938"/>
                        <a14:foregroundMark x1="64603" y1="24645" x2="71905" y2="29384"/>
                        <a14:foregroundMark x1="71905" y1="29384" x2="73175" y2="37441"/>
                        <a14:foregroundMark x1="73016" y1="44787" x2="82381" y2="49289"/>
                        <a14:foregroundMark x1="82381" y1="49289" x2="90159" y2="57583"/>
                        <a14:foregroundMark x1="90159" y1="57583" x2="79841" y2="59005"/>
                        <a14:foregroundMark x1="79841" y1="59005" x2="78413" y2="58294"/>
                      </a14:backgroundRemoval>
                    </a14:imgEffect>
                  </a14:imgLayer>
                </a14:imgProps>
              </a:ext>
            </a:extLst>
          </a:blip>
          <a:srcRect t="14815" b="1230"/>
          <a:stretch/>
        </p:blipFill>
        <p:spPr>
          <a:xfrm>
            <a:off x="208845" y="0"/>
            <a:ext cx="9143985" cy="514349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26B46B2-33E0-413D-825B-19D036043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391" y="1614717"/>
            <a:ext cx="7475220" cy="1914068"/>
          </a:xfrm>
        </p:spPr>
        <p:txBody>
          <a:bodyPr anchor="ctr">
            <a:normAutofit/>
          </a:bodyPr>
          <a:lstStyle/>
          <a:p>
            <a:r>
              <a:rPr lang="zh-TW" altLang="en-US" sz="6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第一课</a:t>
            </a:r>
            <a:br>
              <a:rPr lang="en-US" altLang="zh-TW" sz="6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刚到中国</a:t>
            </a:r>
          </a:p>
        </p:txBody>
      </p:sp>
    </p:spTree>
    <p:extLst>
      <p:ext uri="{BB962C8B-B14F-4D97-AF65-F5344CB8AC3E}">
        <p14:creationId xmlns:p14="http://schemas.microsoft.com/office/powerpoint/2010/main" val="2222175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59AB927-AB1E-41FE-BD14-F64B76D5D260}"/>
              </a:ext>
            </a:extLst>
          </p:cNvPr>
          <p:cNvSpPr txBox="1"/>
          <p:nvPr/>
        </p:nvSpPr>
        <p:spPr>
          <a:xfrm>
            <a:off x="0" y="3069707"/>
            <a:ext cx="9144000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郑老师以前来过捷克吗</a:t>
            </a:r>
            <a:r>
              <a:rPr lang="en-US" altLang="zh-TW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6A2DD8E-A406-4C20-8231-DE3A41D0C752}"/>
              </a:ext>
            </a:extLst>
          </p:cNvPr>
          <p:cNvSpPr txBox="1"/>
          <p:nvPr/>
        </p:nvSpPr>
        <p:spPr>
          <a:xfrm>
            <a:off x="7144" y="3993804"/>
            <a:ext cx="9144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据我所知，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郑老师是第一次来捷克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3DFFAA2-AC27-4AB8-84EC-C5D4CF802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67" r="92000">
                        <a14:foregroundMark x1="10778" y1="40667" x2="7667" y2="33833"/>
                        <a14:foregroundMark x1="7667" y1="33833" x2="9889" y2="38333"/>
                        <a14:foregroundMark x1="89444" y1="52500" x2="92000" y2="54667"/>
                      </a14:backgroundRemoval>
                    </a14:imgEffect>
                  </a14:imgLayer>
                </a14:imgProps>
              </a:ext>
            </a:extLst>
          </a:blip>
          <a:srcRect l="6596" t="11720" r="5952" b="13158"/>
          <a:stretch/>
        </p:blipFill>
        <p:spPr>
          <a:xfrm>
            <a:off x="5942015" y="889432"/>
            <a:ext cx="2937669" cy="1682319"/>
          </a:xfrm>
          <a:prstGeom prst="rect">
            <a:avLst/>
          </a:prstGeom>
        </p:spPr>
      </p:pic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FAC9265E-6E98-4EC9-B680-1946461B1652}"/>
              </a:ext>
            </a:extLst>
          </p:cNvPr>
          <p:cNvCxnSpPr>
            <a:cxnSpLocks/>
          </p:cNvCxnSpPr>
          <p:nvPr/>
        </p:nvCxnSpPr>
        <p:spPr>
          <a:xfrm flipV="1">
            <a:off x="2100265" y="2163691"/>
            <a:ext cx="3907631" cy="408060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55922AF3-61D4-4C27-94F8-82B975FB2D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990" t="17222" r="6871" b="32777"/>
          <a:stretch/>
        </p:blipFill>
        <p:spPr>
          <a:xfrm rot="530689" flipH="1">
            <a:off x="3536815" y="1951516"/>
            <a:ext cx="983572" cy="65450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8DC02CB-3E9A-4E32-9163-0664B0B5C9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314" b="86604" l="41643" r="76791">
                        <a14:foregroundMark x1="65616" y1="19080" x2="70487" y2="15697"/>
                        <a14:foregroundMark x1="70487" y1="15697" x2="72684" y2="15697"/>
                        <a14:foregroundMark x1="70010" y1="12449" x2="70296" y2="12991"/>
                        <a14:foregroundMark x1="59217" y1="82273" x2="59981" y2="86604"/>
                        <a14:foregroundMark x1="76791" y1="17997" x2="76791" y2="17997"/>
                      </a14:backgroundRemoval>
                    </a14:imgEffect>
                  </a14:imgLayer>
                </a14:imgProps>
              </a:ext>
            </a:extLst>
          </a:blip>
          <a:srcRect l="37452" t="10695" r="19218" b="10000"/>
          <a:stretch/>
        </p:blipFill>
        <p:spPr>
          <a:xfrm>
            <a:off x="92131" y="1446768"/>
            <a:ext cx="1699261" cy="219519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DC99269-2BEC-4F99-A09A-2F54D4143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2362" y="2278767"/>
            <a:ext cx="1908828" cy="172279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C8CDA1D0-FB36-4E79-BA41-C82899ACE865}"/>
              </a:ext>
            </a:extLst>
          </p:cNvPr>
          <p:cNvSpPr txBox="1"/>
          <p:nvPr/>
        </p:nvSpPr>
        <p:spPr>
          <a:xfrm>
            <a:off x="257177" y="192883"/>
            <a:ext cx="4307681" cy="11541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据我所知，</a:t>
            </a:r>
            <a:r>
              <a:rPr lang="en-US" altLang="zh-TW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  <a:p>
            <a:r>
              <a:rPr lang="zh-TW" altLang="en-US" sz="2400" dirty="0">
                <a:solidFill>
                  <a:schemeClr val="bg1"/>
                </a:solidFill>
              </a:rPr>
              <a:t>         </a:t>
            </a:r>
            <a:r>
              <a:rPr lang="en-US" altLang="zh-TW" sz="2400" dirty="0" err="1">
                <a:solidFill>
                  <a:schemeClr val="bg1"/>
                </a:solidFill>
              </a:rPr>
              <a:t>jù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wǒ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suǒ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zhī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CF02DF5-194D-409F-9225-600625E65A60}"/>
              </a:ext>
            </a:extLst>
          </p:cNvPr>
          <p:cNvSpPr txBox="1"/>
          <p:nvPr/>
        </p:nvSpPr>
        <p:spPr>
          <a:xfrm>
            <a:off x="4586288" y="414338"/>
            <a:ext cx="45648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dirty="0">
                <a:solidFill>
                  <a:schemeClr val="accent1"/>
                </a:solidFill>
              </a:rPr>
              <a:t>According to what I know,...</a:t>
            </a:r>
            <a:endParaRPr lang="zh-TW" altLang="en-US" sz="27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3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0B6DB53-A309-4258-AFCE-E222F56ADDCF}"/>
              </a:ext>
            </a:extLst>
          </p:cNvPr>
          <p:cNvSpPr txBox="1"/>
          <p:nvPr/>
        </p:nvSpPr>
        <p:spPr>
          <a:xfrm>
            <a:off x="7143" y="3112107"/>
            <a:ext cx="9144000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从维也纳直飞到台湾要花多久时间</a:t>
            </a:r>
            <a:r>
              <a:rPr lang="en-US" altLang="zh-TW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B640D03-0E7A-403D-8C62-5077BAB2B76F}"/>
              </a:ext>
            </a:extLst>
          </p:cNvPr>
          <p:cNvSpPr txBox="1"/>
          <p:nvPr/>
        </p:nvSpPr>
        <p:spPr>
          <a:xfrm>
            <a:off x="-7145" y="3918940"/>
            <a:ext cx="9144000" cy="1246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75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据我所知，</a:t>
            </a:r>
            <a:r>
              <a:rPr lang="zh-TW" altLang="en-US" sz="3751" dirty="0">
                <a:latin typeface="標楷體" panose="03000509000000000000" pitchFamily="65" charset="-120"/>
                <a:ea typeface="標楷體" panose="03000509000000000000" pitchFamily="65" charset="-120"/>
              </a:rPr>
              <a:t>从维也纳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直飞</a:t>
            </a:r>
            <a:r>
              <a:rPr lang="zh-TW" altLang="en-US" sz="3751" dirty="0">
                <a:latin typeface="標楷體" panose="03000509000000000000" pitchFamily="65" charset="-120"/>
                <a:ea typeface="標楷體" panose="03000509000000000000" pitchFamily="65" charset="-120"/>
              </a:rPr>
              <a:t>到台湾要十三个小时。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65C2D816-1803-4B0C-8E60-001CFEB1D3B0}"/>
              </a:ext>
            </a:extLst>
          </p:cNvPr>
          <p:cNvCxnSpPr/>
          <p:nvPr/>
        </p:nvCxnSpPr>
        <p:spPr>
          <a:xfrm>
            <a:off x="3214687" y="2050257"/>
            <a:ext cx="3271839" cy="0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2DCBEDA0-FE88-4977-AD76-2FF1F2C58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990" t="17222" r="6871" b="32777"/>
          <a:stretch/>
        </p:blipFill>
        <p:spPr>
          <a:xfrm rot="530689" flipH="1">
            <a:off x="3979726" y="2172865"/>
            <a:ext cx="983572" cy="65450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7CD7715-59FD-4D3D-8178-2E0BA4119E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14" b="86604" l="41643" r="76791">
                        <a14:foregroundMark x1="65616" y1="19080" x2="70487" y2="15697"/>
                        <a14:foregroundMark x1="70487" y1="15697" x2="72684" y2="15697"/>
                        <a14:foregroundMark x1="70010" y1="12449" x2="70296" y2="12991"/>
                        <a14:foregroundMark x1="59217" y1="82273" x2="59981" y2="86604"/>
                        <a14:foregroundMark x1="76791" y1="17997" x2="76791" y2="17997"/>
                      </a14:backgroundRemoval>
                    </a14:imgEffect>
                  </a14:imgLayer>
                </a14:imgProps>
              </a:ext>
            </a:extLst>
          </a:blip>
          <a:srcRect l="37452" t="10695" r="19218" b="10000"/>
          <a:stretch/>
        </p:blipFill>
        <p:spPr>
          <a:xfrm>
            <a:off x="6722270" y="1099519"/>
            <a:ext cx="1469399" cy="189825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B8230A7-1772-481D-9A03-6DEEF2AF1485}"/>
              </a:ext>
            </a:extLst>
          </p:cNvPr>
          <p:cNvSpPr txBox="1"/>
          <p:nvPr/>
        </p:nvSpPr>
        <p:spPr>
          <a:xfrm>
            <a:off x="257177" y="192883"/>
            <a:ext cx="4307681" cy="11541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据我所知，</a:t>
            </a:r>
            <a:r>
              <a:rPr lang="en-US" altLang="zh-TW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  <a:p>
            <a:r>
              <a:rPr lang="zh-TW" altLang="en-US" sz="2400" dirty="0">
                <a:solidFill>
                  <a:schemeClr val="bg1"/>
                </a:solidFill>
              </a:rPr>
              <a:t>         </a:t>
            </a:r>
            <a:r>
              <a:rPr lang="en-US" altLang="zh-TW" sz="2400" dirty="0" err="1">
                <a:solidFill>
                  <a:schemeClr val="bg1"/>
                </a:solidFill>
              </a:rPr>
              <a:t>jù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wǒ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suǒ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zhī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FE7D5C0-2E14-4E8E-BFEB-2045BAA377BD}"/>
              </a:ext>
            </a:extLst>
          </p:cNvPr>
          <p:cNvSpPr txBox="1"/>
          <p:nvPr/>
        </p:nvSpPr>
        <p:spPr>
          <a:xfrm>
            <a:off x="4579144" y="550874"/>
            <a:ext cx="45648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dirty="0">
                <a:solidFill>
                  <a:schemeClr val="accent1"/>
                </a:solidFill>
              </a:rPr>
              <a:t>According to what I know,...</a:t>
            </a:r>
            <a:endParaRPr lang="zh-TW" altLang="en-US" sz="2700" dirty="0">
              <a:solidFill>
                <a:schemeClr val="accent1"/>
              </a:solidFill>
            </a:endParaRPr>
          </a:p>
        </p:txBody>
      </p:sp>
      <p:pic>
        <p:nvPicPr>
          <p:cNvPr id="12" name="圖片 11" descr="一張含有 文字, 地圖 的圖片&#10;&#10;自動產生的描述">
            <a:extLst>
              <a:ext uri="{FF2B5EF4-FFF2-40B4-BE49-F238E27FC236}">
                <a16:creationId xmlns:a16="http://schemas.microsoft.com/office/drawing/2014/main" id="{DC07027C-234D-4AE4-8138-65116477AB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4" t="15225" r="25891" b="15086"/>
          <a:stretch/>
        </p:blipFill>
        <p:spPr>
          <a:xfrm>
            <a:off x="603784" y="1400690"/>
            <a:ext cx="2167873" cy="164597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698BD2A-0D99-4772-B7AC-F80C819FA9BD}"/>
              </a:ext>
            </a:extLst>
          </p:cNvPr>
          <p:cNvSpPr txBox="1"/>
          <p:nvPr/>
        </p:nvSpPr>
        <p:spPr>
          <a:xfrm>
            <a:off x="3657599" y="1702394"/>
            <a:ext cx="184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13 hours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9F1EC88-B278-4D80-9AA2-F6F8C8DF761F}"/>
              </a:ext>
            </a:extLst>
          </p:cNvPr>
          <p:cNvSpPr txBox="1"/>
          <p:nvPr/>
        </p:nvSpPr>
        <p:spPr>
          <a:xfrm>
            <a:off x="1340637" y="2165684"/>
            <a:ext cx="694163" cy="24820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013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维也纳</a:t>
            </a:r>
          </a:p>
        </p:txBody>
      </p:sp>
    </p:spTree>
    <p:extLst>
      <p:ext uri="{BB962C8B-B14F-4D97-AF65-F5344CB8AC3E}">
        <p14:creationId xmlns:p14="http://schemas.microsoft.com/office/powerpoint/2010/main" val="390603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760BDEA-6649-4F6A-B6B1-391544E7E11F}"/>
              </a:ext>
            </a:extLst>
          </p:cNvPr>
          <p:cNvSpPr txBox="1"/>
          <p:nvPr/>
        </p:nvSpPr>
        <p:spPr>
          <a:xfrm>
            <a:off x="257177" y="192883"/>
            <a:ext cx="4307681" cy="11541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据我所知，</a:t>
            </a:r>
            <a:r>
              <a:rPr lang="en-US" altLang="zh-TW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  <a:p>
            <a:r>
              <a:rPr lang="zh-TW" altLang="en-US" sz="2400" dirty="0">
                <a:solidFill>
                  <a:schemeClr val="bg1"/>
                </a:solidFill>
              </a:rPr>
              <a:t>         </a:t>
            </a:r>
            <a:r>
              <a:rPr lang="en-US" altLang="zh-TW" sz="2400" dirty="0" err="1">
                <a:solidFill>
                  <a:schemeClr val="bg1"/>
                </a:solidFill>
              </a:rPr>
              <a:t>jù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wǒ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suǒ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zhī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790ED6C-D5E8-43BD-84CE-E573D5E20509}"/>
              </a:ext>
            </a:extLst>
          </p:cNvPr>
          <p:cNvSpPr txBox="1"/>
          <p:nvPr/>
        </p:nvSpPr>
        <p:spPr>
          <a:xfrm>
            <a:off x="4579144" y="550874"/>
            <a:ext cx="45648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dirty="0">
                <a:solidFill>
                  <a:schemeClr val="accent1"/>
                </a:solidFill>
              </a:rPr>
              <a:t>According to what I know,...</a:t>
            </a:r>
            <a:endParaRPr lang="zh-TW" altLang="en-US" sz="2700" dirty="0">
              <a:solidFill>
                <a:schemeClr val="accent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0A9F31E-6C83-45F1-B175-70C559F7259C}"/>
              </a:ext>
            </a:extLst>
          </p:cNvPr>
          <p:cNvSpPr txBox="1"/>
          <p:nvPr/>
        </p:nvSpPr>
        <p:spPr>
          <a:xfrm>
            <a:off x="4579143" y="1300329"/>
            <a:ext cx="4579144" cy="133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从布拉格到上海，转机要等多久</a:t>
            </a:r>
            <a:r>
              <a:rPr lang="en-US" altLang="zh-TW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ABC09D2-1546-43B3-9B3F-D9DB9BA4D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3" t="20133" r="53672" b="14307"/>
          <a:stretch/>
        </p:blipFill>
        <p:spPr>
          <a:xfrm>
            <a:off x="257176" y="1492945"/>
            <a:ext cx="4307681" cy="365055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890A24A-8C3D-4E46-A4FE-F1C8B1E2C79D}"/>
              </a:ext>
            </a:extLst>
          </p:cNvPr>
          <p:cNvSpPr txBox="1"/>
          <p:nvPr/>
        </p:nvSpPr>
        <p:spPr>
          <a:xfrm>
            <a:off x="6647258" y="2544367"/>
            <a:ext cx="757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děng</a:t>
            </a:r>
            <a:endParaRPr lang="zh-TW" altLang="en-US" sz="24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7F9A137-2AA9-4CFE-9AAB-B38584E15CCF}"/>
              </a:ext>
            </a:extLst>
          </p:cNvPr>
          <p:cNvSpPr txBox="1"/>
          <p:nvPr/>
        </p:nvSpPr>
        <p:spPr>
          <a:xfrm>
            <a:off x="4579144" y="3318224"/>
            <a:ext cx="456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据我所知，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从布拉格转机到上海，要等二小时四十五分。</a:t>
            </a:r>
          </a:p>
        </p:txBody>
      </p:sp>
    </p:spTree>
    <p:extLst>
      <p:ext uri="{BB962C8B-B14F-4D97-AF65-F5344CB8AC3E}">
        <p14:creationId xmlns:p14="http://schemas.microsoft.com/office/powerpoint/2010/main" val="150212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3122247" y="1409701"/>
            <a:ext cx="6021755" cy="37338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855368"/>
            <a:ext cx="4572000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784168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244396" y="406243"/>
            <a:ext cx="8655208" cy="1508105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S. 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，就是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.....</a:t>
            </a:r>
          </a:p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en-US" altLang="zh-TW" sz="3200" dirty="0" err="1">
                <a:solidFill>
                  <a:schemeClr val="bg1"/>
                </a:solidFill>
              </a:rPr>
              <a:t>dōu</a:t>
            </a:r>
            <a:r>
              <a:rPr lang="en-US" altLang="zh-TW" sz="3200" dirty="0">
                <a:solidFill>
                  <a:schemeClr val="bg1"/>
                </a:solidFill>
              </a:rPr>
              <a:t>                         </a:t>
            </a:r>
            <a:r>
              <a:rPr lang="en-US" altLang="zh-TW" sz="3200" dirty="0" err="1">
                <a:solidFill>
                  <a:schemeClr val="bg1"/>
                </a:solidFill>
              </a:rPr>
              <a:t>Jiùshì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237332" y="2279362"/>
            <a:ext cx="865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rgbClr val="00B050"/>
                </a:solidFill>
              </a:rPr>
              <a:t>Everything is ...,except...</a:t>
            </a:r>
            <a:endParaRPr lang="zh-TW" altLang="en-US" sz="3200" dirty="0">
              <a:solidFill>
                <a:srgbClr val="00B05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244396" y="3286244"/>
            <a:ext cx="865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Usage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：</a:t>
            </a: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S.+</a:t>
            </a:r>
            <a:r>
              <a:rPr lang="zh-TW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都</a:t>
            </a: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+</a:t>
            </a:r>
            <a:r>
              <a:rPr lang="zh-TW" altLang="en-US" sz="4400" u="sng" dirty="0">
                <a:latin typeface="Calibri" panose="020F0502020204030204" pitchFamily="34" charset="0"/>
                <a:ea typeface="標楷體" panose="03000509000000000000" pitchFamily="65" charset="-120"/>
              </a:rPr>
              <a:t>优点</a:t>
            </a:r>
            <a:r>
              <a:rPr lang="zh-TW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，就是</a:t>
            </a: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+</a:t>
            </a:r>
            <a:r>
              <a:rPr lang="zh-TW" altLang="en-US" sz="4400" u="sng" dirty="0">
                <a:latin typeface="Calibri" panose="020F0502020204030204" pitchFamily="34" charset="0"/>
                <a:ea typeface="標楷體" panose="03000509000000000000" pitchFamily="65" charset="-120"/>
              </a:rPr>
              <a:t>缺点</a:t>
            </a:r>
            <a:endParaRPr lang="zh-TW" altLang="en-US" sz="4400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29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9CA8A58-00A8-4475-99BE-B6F5D00D191B}"/>
              </a:ext>
            </a:extLst>
          </p:cNvPr>
          <p:cNvSpPr txBox="1"/>
          <p:nvPr/>
        </p:nvSpPr>
        <p:spPr>
          <a:xfrm>
            <a:off x="257176" y="92871"/>
            <a:ext cx="5407819" cy="115416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TW" sz="4500" dirty="0">
                <a:solidFill>
                  <a:schemeClr val="bg1"/>
                </a:solidFill>
                <a:ea typeface="標楷體" panose="03000509000000000000" pitchFamily="65" charset="-120"/>
              </a:rPr>
              <a:t>S. </a:t>
            </a:r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en-US" altLang="zh-TW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，就是</a:t>
            </a:r>
            <a:r>
              <a:rPr lang="en-US" altLang="zh-TW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.....</a:t>
            </a:r>
          </a:p>
          <a:p>
            <a:r>
              <a:rPr lang="en-US" altLang="zh-TW" sz="2400" dirty="0">
                <a:solidFill>
                  <a:schemeClr val="bg1"/>
                </a:solidFill>
              </a:rPr>
              <a:t>        </a:t>
            </a:r>
            <a:r>
              <a:rPr lang="en-US" altLang="zh-TW" sz="2400" dirty="0" err="1">
                <a:solidFill>
                  <a:schemeClr val="bg1"/>
                </a:solidFill>
              </a:rPr>
              <a:t>dōu</a:t>
            </a:r>
            <a:r>
              <a:rPr lang="en-US" altLang="zh-TW" sz="2400" dirty="0">
                <a:solidFill>
                  <a:schemeClr val="bg1"/>
                </a:solidFill>
              </a:rPr>
              <a:t>             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Jiùshì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30FBA24-9517-4765-AF18-F741AC2E2FE6}"/>
              </a:ext>
            </a:extLst>
          </p:cNvPr>
          <p:cNvSpPr txBox="1"/>
          <p:nvPr/>
        </p:nvSpPr>
        <p:spPr>
          <a:xfrm>
            <a:off x="5664995" y="842963"/>
            <a:ext cx="34790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700" dirty="0">
                <a:solidFill>
                  <a:srgbClr val="00B050"/>
                </a:solidFill>
              </a:rPr>
              <a:t>Everything is ...,except...</a:t>
            </a:r>
            <a:endParaRPr lang="zh-TW" altLang="en-US" sz="2700" dirty="0">
              <a:solidFill>
                <a:srgbClr val="00B05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9A8CD2B-90AD-4FD5-A788-1C60CF577374}"/>
              </a:ext>
            </a:extLst>
          </p:cNvPr>
          <p:cNvSpPr txBox="1"/>
          <p:nvPr/>
        </p:nvSpPr>
        <p:spPr>
          <a:xfrm>
            <a:off x="4043364" y="1970651"/>
            <a:ext cx="5100637" cy="7157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你觉得布尔诺怎么样</a:t>
            </a:r>
            <a:r>
              <a:rPr lang="en-US" altLang="zh-TW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5F34DE7-8EE0-41C0-AB60-9499D38DE5B0}"/>
              </a:ext>
            </a:extLst>
          </p:cNvPr>
          <p:cNvSpPr txBox="1"/>
          <p:nvPr/>
        </p:nvSpPr>
        <p:spPr>
          <a:xfrm>
            <a:off x="4043364" y="3093690"/>
            <a:ext cx="5100637" cy="133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我觉得布尔诺什么</a:t>
            </a:r>
            <a:r>
              <a:rPr lang="zh-TW" altLang="en-US" sz="405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好，</a:t>
            </a:r>
            <a:r>
              <a:rPr lang="zh-TW" altLang="en-US" sz="405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天气太冷了。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FBB4535-B2A6-4229-9DCF-7160EA0AC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42" b="7639"/>
          <a:stretch/>
        </p:blipFill>
        <p:spPr>
          <a:xfrm>
            <a:off x="2606287" y="1383169"/>
            <a:ext cx="1257300" cy="237716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F434797-06A2-4706-9D96-4905D67A8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0" y="1326003"/>
            <a:ext cx="2166153" cy="121836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2374016-94FE-4AAF-8AD0-E799B3259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0" y="2663148"/>
            <a:ext cx="2154367" cy="143736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052101C-CB55-47AD-BEDE-0257D05EA8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54" b="78171" l="32578" r="88102">
                        <a14:foregroundMark x1="48442" y1="73156" x2="49008" y2="76991"/>
                        <a14:foregroundMark x1="35977" y1="58407" x2="36827" y2="60177"/>
                        <a14:foregroundMark x1="33144" y1="74041" x2="34561" y2="76106"/>
                        <a14:foregroundMark x1="36827" y1="77286" x2="41076" y2="79056"/>
                        <a14:foregroundMark x1="41076" y1="79056" x2="41360" y2="79056"/>
                        <a14:foregroundMark x1="70255" y1="65487" x2="69122" y2="76991"/>
                        <a14:foregroundMark x1="77054" y1="66077" x2="74504" y2="75516"/>
                        <a14:foregroundMark x1="74504" y1="75516" x2="74504" y2="75516"/>
                        <a14:foregroundMark x1="86969" y1="69322" x2="86686" y2="74631"/>
                        <a14:foregroundMark x1="56374" y1="48083" x2="42210" y2="48083"/>
                        <a14:foregroundMark x1="74788" y1="48673" x2="72805" y2="54867"/>
                        <a14:foregroundMark x1="72805" y1="54867" x2="72521" y2="55162"/>
                        <a14:foregroundMark x1="86402" y1="59292" x2="85552" y2="62537"/>
                        <a14:foregroundMark x1="49008" y1="25664" x2="68555" y2="24779"/>
                        <a14:foregroundMark x1="55241" y1="30383" x2="65156" y2="30383"/>
                        <a14:foregroundMark x1="65156" y1="30383" x2="70822" y2="29204"/>
                        <a14:foregroundMark x1="72521" y1="24189" x2="72805" y2="28909"/>
                        <a14:foregroundMark x1="54958" y1="20649" x2="59773" y2="20354"/>
                        <a14:foregroundMark x1="59773" y1="20354" x2="61756" y2="20649"/>
                        <a14:foregroundMark x1="76487" y1="24189" x2="73938" y2="29499"/>
                        <a14:foregroundMark x1="73938" y1="29499" x2="69122" y2="30973"/>
                        <a14:foregroundMark x1="87252" y1="59882" x2="88102" y2="61062"/>
                        <a14:foregroundMark x1="45042" y1="25959" x2="46176" y2="29794"/>
                        <a14:foregroundMark x1="81020" y1="26549" x2="80170" y2="29204"/>
                      </a14:backgroundRemoval>
                    </a14:imgEffect>
                  </a14:imgLayer>
                </a14:imgProps>
              </a:ext>
            </a:extLst>
          </a:blip>
          <a:srcRect l="29787" t="16868" r="6749" b="21200"/>
          <a:stretch/>
        </p:blipFill>
        <p:spPr>
          <a:xfrm>
            <a:off x="1080569" y="3431648"/>
            <a:ext cx="1826627" cy="171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2090C42-B571-417B-8D41-46B18A94E740}"/>
              </a:ext>
            </a:extLst>
          </p:cNvPr>
          <p:cNvSpPr txBox="1"/>
          <p:nvPr/>
        </p:nvSpPr>
        <p:spPr>
          <a:xfrm>
            <a:off x="3576340" y="3207545"/>
            <a:ext cx="5567661" cy="196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我觉得汉语的生词和语法</a:t>
            </a:r>
            <a:r>
              <a:rPr lang="zh-TW" altLang="en-US" sz="405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很简单，</a:t>
            </a:r>
            <a:r>
              <a:rPr lang="zh-TW" altLang="en-US" sz="405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写汉字太难了。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3AC401D-91CF-458C-894E-E84D4DE7B813}"/>
              </a:ext>
            </a:extLst>
          </p:cNvPr>
          <p:cNvSpPr txBox="1"/>
          <p:nvPr/>
        </p:nvSpPr>
        <p:spPr>
          <a:xfrm>
            <a:off x="3493293" y="1935959"/>
            <a:ext cx="5650707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你觉得学汉语简单吗</a:t>
            </a:r>
            <a:r>
              <a:rPr lang="en-US" altLang="zh-TW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BDFAF39-B929-45EE-AD3B-D13A0B80373F}"/>
              </a:ext>
            </a:extLst>
          </p:cNvPr>
          <p:cNvSpPr txBox="1"/>
          <p:nvPr/>
        </p:nvSpPr>
        <p:spPr>
          <a:xfrm>
            <a:off x="246552" y="70584"/>
            <a:ext cx="5407819" cy="115416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TW" sz="4500" dirty="0">
                <a:solidFill>
                  <a:schemeClr val="bg1"/>
                </a:solidFill>
                <a:ea typeface="標楷體" panose="03000509000000000000" pitchFamily="65" charset="-120"/>
              </a:rPr>
              <a:t>S. </a:t>
            </a:r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en-US" altLang="zh-TW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，就是</a:t>
            </a:r>
            <a:r>
              <a:rPr lang="en-US" altLang="zh-TW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.....</a:t>
            </a:r>
          </a:p>
          <a:p>
            <a:r>
              <a:rPr lang="en-US" altLang="zh-TW" sz="2400" dirty="0">
                <a:solidFill>
                  <a:schemeClr val="bg1"/>
                </a:solidFill>
              </a:rPr>
              <a:t>        </a:t>
            </a:r>
            <a:r>
              <a:rPr lang="en-US" altLang="zh-TW" sz="2400" dirty="0" err="1">
                <a:solidFill>
                  <a:schemeClr val="bg1"/>
                </a:solidFill>
              </a:rPr>
              <a:t>dōu</a:t>
            </a:r>
            <a:r>
              <a:rPr lang="en-US" altLang="zh-TW" sz="2400" dirty="0">
                <a:solidFill>
                  <a:schemeClr val="bg1"/>
                </a:solidFill>
              </a:rPr>
              <a:t>             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Jiùshì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D6A36EB-CF48-4BED-82B6-C72FE08C72FA}"/>
              </a:ext>
            </a:extLst>
          </p:cNvPr>
          <p:cNvSpPr txBox="1"/>
          <p:nvPr/>
        </p:nvSpPr>
        <p:spPr>
          <a:xfrm>
            <a:off x="5664995" y="842963"/>
            <a:ext cx="34790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700" dirty="0">
                <a:solidFill>
                  <a:srgbClr val="00B050"/>
                </a:solidFill>
              </a:rPr>
              <a:t>Everything is ...,except...</a:t>
            </a:r>
            <a:endParaRPr lang="zh-TW" altLang="en-US" sz="2700" dirty="0">
              <a:solidFill>
                <a:srgbClr val="00B050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C3CDDA7-216F-41C3-9000-AB8C80FB5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52" y="1327712"/>
            <a:ext cx="3232457" cy="187983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AFD52CA-A4FC-4673-86E1-9C4F3F84D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08" t="20236" r="23846" b="16895"/>
          <a:stretch/>
        </p:blipFill>
        <p:spPr>
          <a:xfrm>
            <a:off x="102815" y="3540919"/>
            <a:ext cx="1083716" cy="136531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BD67392-9D5E-4C12-9278-1F2B74878DFE}"/>
              </a:ext>
            </a:extLst>
          </p:cNvPr>
          <p:cNvSpPr txBox="1"/>
          <p:nvPr/>
        </p:nvSpPr>
        <p:spPr>
          <a:xfrm>
            <a:off x="530364" y="3532999"/>
            <a:ext cx="642939" cy="24820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13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生词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E067CC3-3C45-47DA-9A63-2F2AB44DA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08" t="20236" r="23846" b="16895"/>
          <a:stretch/>
        </p:blipFill>
        <p:spPr>
          <a:xfrm>
            <a:off x="1242439" y="3540919"/>
            <a:ext cx="1083716" cy="136531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A189990-1838-43F3-9008-56AC765F08E7}"/>
              </a:ext>
            </a:extLst>
          </p:cNvPr>
          <p:cNvSpPr txBox="1"/>
          <p:nvPr/>
        </p:nvSpPr>
        <p:spPr>
          <a:xfrm>
            <a:off x="1655020" y="3532999"/>
            <a:ext cx="642939" cy="24820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13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语法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DCFF860-5D1E-4353-9E39-3C7F7CB6F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08" t="20236" r="23846" b="16895"/>
          <a:stretch/>
        </p:blipFill>
        <p:spPr>
          <a:xfrm>
            <a:off x="2395291" y="3540919"/>
            <a:ext cx="1083716" cy="1365311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B9C79C3D-BC01-4E5D-A4D8-1F732E4646AE}"/>
              </a:ext>
            </a:extLst>
          </p:cNvPr>
          <p:cNvSpPr txBox="1"/>
          <p:nvPr/>
        </p:nvSpPr>
        <p:spPr>
          <a:xfrm>
            <a:off x="2807873" y="3532999"/>
            <a:ext cx="642939" cy="24820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13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汉字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49AE879-6195-4B68-9986-71C55DE1183E}"/>
              </a:ext>
            </a:extLst>
          </p:cNvPr>
          <p:cNvSpPr/>
          <p:nvPr/>
        </p:nvSpPr>
        <p:spPr>
          <a:xfrm>
            <a:off x="2485445" y="3586159"/>
            <a:ext cx="294233" cy="344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300" b="1" dirty="0">
                <a:solidFill>
                  <a:srgbClr val="FF0000"/>
                </a:solidFill>
              </a:rPr>
              <a:t>C</a:t>
            </a:r>
            <a:endParaRPr lang="zh-TW" altLang="en-US" sz="3300" b="1" dirty="0">
              <a:solidFill>
                <a:srgbClr val="FF0000"/>
              </a:solidFill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A4C305B8-88BB-4007-B62F-C843C2DE5630}"/>
              </a:ext>
            </a:extLst>
          </p:cNvPr>
          <p:cNvCxnSpPr>
            <a:cxnSpLocks/>
          </p:cNvCxnSpPr>
          <p:nvPr/>
        </p:nvCxnSpPr>
        <p:spPr>
          <a:xfrm flipV="1">
            <a:off x="3050193" y="3928848"/>
            <a:ext cx="242888" cy="34808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5DD93DFE-C26A-4C0C-9DFA-95A8EA9E688E}"/>
              </a:ext>
            </a:extLst>
          </p:cNvPr>
          <p:cNvCxnSpPr>
            <a:cxnSpLocks/>
          </p:cNvCxnSpPr>
          <p:nvPr/>
        </p:nvCxnSpPr>
        <p:spPr>
          <a:xfrm>
            <a:off x="2908574" y="3987827"/>
            <a:ext cx="261583" cy="2923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199D943C-EF79-4B86-8F30-66EE1931C03F}"/>
              </a:ext>
            </a:extLst>
          </p:cNvPr>
          <p:cNvCxnSpPr>
            <a:cxnSpLocks/>
          </p:cNvCxnSpPr>
          <p:nvPr/>
        </p:nvCxnSpPr>
        <p:spPr>
          <a:xfrm flipV="1">
            <a:off x="3043583" y="4184070"/>
            <a:ext cx="242888" cy="34808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35E0463A-18D6-4C29-875E-07229BE4ED50}"/>
              </a:ext>
            </a:extLst>
          </p:cNvPr>
          <p:cNvCxnSpPr>
            <a:cxnSpLocks/>
          </p:cNvCxnSpPr>
          <p:nvPr/>
        </p:nvCxnSpPr>
        <p:spPr>
          <a:xfrm>
            <a:off x="2919402" y="4237629"/>
            <a:ext cx="261583" cy="2923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10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C6E0B58-3676-4DD5-B29A-E0E353AD1431}"/>
              </a:ext>
            </a:extLst>
          </p:cNvPr>
          <p:cNvSpPr txBox="1"/>
          <p:nvPr/>
        </p:nvSpPr>
        <p:spPr>
          <a:xfrm>
            <a:off x="246552" y="70584"/>
            <a:ext cx="5407819" cy="115416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TW" sz="4500" dirty="0">
                <a:solidFill>
                  <a:schemeClr val="bg1"/>
                </a:solidFill>
                <a:ea typeface="標楷體" panose="03000509000000000000" pitchFamily="65" charset="-120"/>
              </a:rPr>
              <a:t>S. </a:t>
            </a:r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en-US" altLang="zh-TW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，就是</a:t>
            </a:r>
            <a:r>
              <a:rPr lang="en-US" altLang="zh-TW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.....</a:t>
            </a:r>
          </a:p>
          <a:p>
            <a:r>
              <a:rPr lang="en-US" altLang="zh-TW" sz="2400" dirty="0">
                <a:solidFill>
                  <a:schemeClr val="bg1"/>
                </a:solidFill>
              </a:rPr>
              <a:t>        </a:t>
            </a:r>
            <a:r>
              <a:rPr lang="en-US" altLang="zh-TW" sz="2400" dirty="0" err="1">
                <a:solidFill>
                  <a:schemeClr val="bg1"/>
                </a:solidFill>
              </a:rPr>
              <a:t>dōu</a:t>
            </a:r>
            <a:r>
              <a:rPr lang="en-US" altLang="zh-TW" sz="2400" dirty="0">
                <a:solidFill>
                  <a:schemeClr val="bg1"/>
                </a:solidFill>
              </a:rPr>
              <a:t>             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Jiùshì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DA26386-4ACD-4E86-9C3E-942156994245}"/>
              </a:ext>
            </a:extLst>
          </p:cNvPr>
          <p:cNvSpPr txBox="1"/>
          <p:nvPr/>
        </p:nvSpPr>
        <p:spPr>
          <a:xfrm>
            <a:off x="3493293" y="1569885"/>
            <a:ext cx="5650707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你觉得这家饭馆怎么样</a:t>
            </a:r>
            <a:r>
              <a:rPr lang="en-US" altLang="zh-TW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1A44820-3A20-4D3A-9465-AEEBDAFF9313}"/>
              </a:ext>
            </a:extLst>
          </p:cNvPr>
          <p:cNvSpPr txBox="1"/>
          <p:nvPr/>
        </p:nvSpPr>
        <p:spPr>
          <a:xfrm>
            <a:off x="3576340" y="2666650"/>
            <a:ext cx="5567661" cy="196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我觉得这家饭馆菜和服务</a:t>
            </a:r>
            <a:r>
              <a:rPr lang="zh-TW" altLang="en-US" sz="405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很好，</a:t>
            </a:r>
            <a:r>
              <a:rPr lang="zh-TW" altLang="en-US" sz="405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价钱太贵了。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8C0B5FF-8C8D-4A02-B7F1-3854F3A48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4" y="1314146"/>
            <a:ext cx="3319165" cy="220951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B285F8F-19AB-4F1A-B318-2BD9DF03E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54" b="78171" l="32578" r="88102">
                        <a14:foregroundMark x1="48442" y1="73156" x2="49008" y2="76991"/>
                        <a14:foregroundMark x1="35977" y1="58407" x2="36827" y2="60177"/>
                        <a14:foregroundMark x1="33144" y1="74041" x2="34561" y2="76106"/>
                        <a14:foregroundMark x1="36827" y1="77286" x2="41076" y2="79056"/>
                        <a14:foregroundMark x1="41076" y1="79056" x2="41360" y2="79056"/>
                        <a14:foregroundMark x1="70255" y1="65487" x2="69122" y2="76991"/>
                        <a14:foregroundMark x1="77054" y1="66077" x2="74504" y2="75516"/>
                        <a14:foregroundMark x1="74504" y1="75516" x2="74504" y2="75516"/>
                        <a14:foregroundMark x1="86969" y1="69322" x2="86686" y2="74631"/>
                        <a14:foregroundMark x1="56374" y1="48083" x2="42210" y2="48083"/>
                        <a14:foregroundMark x1="74788" y1="48673" x2="72805" y2="54867"/>
                        <a14:foregroundMark x1="72805" y1="54867" x2="72521" y2="55162"/>
                        <a14:foregroundMark x1="86402" y1="59292" x2="85552" y2="62537"/>
                        <a14:foregroundMark x1="49008" y1="25664" x2="68555" y2="24779"/>
                        <a14:foregroundMark x1="55241" y1="30383" x2="65156" y2="30383"/>
                        <a14:foregroundMark x1="65156" y1="30383" x2="70822" y2="29204"/>
                        <a14:foregroundMark x1="72521" y1="24189" x2="72805" y2="28909"/>
                        <a14:foregroundMark x1="54958" y1="20649" x2="59773" y2="20354"/>
                        <a14:foregroundMark x1="59773" y1="20354" x2="61756" y2="20649"/>
                        <a14:foregroundMark x1="76487" y1="24189" x2="73938" y2="29499"/>
                        <a14:foregroundMark x1="73938" y1="29499" x2="69122" y2="30973"/>
                        <a14:foregroundMark x1="87252" y1="59882" x2="88102" y2="61062"/>
                        <a14:foregroundMark x1="45042" y1="25959" x2="46176" y2="29794"/>
                        <a14:foregroundMark x1="81020" y1="26549" x2="80170" y2="29204"/>
                      </a14:backgroundRemoval>
                    </a14:imgEffect>
                  </a14:imgLayer>
                </a14:imgProps>
              </a:ext>
            </a:extLst>
          </a:blip>
          <a:srcRect l="29787" t="16868" r="6749" b="21200"/>
          <a:stretch/>
        </p:blipFill>
        <p:spPr>
          <a:xfrm>
            <a:off x="2108584" y="1831383"/>
            <a:ext cx="1826627" cy="171185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657CD47-945C-4A49-BFCF-0062977F4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82" y="3562811"/>
            <a:ext cx="2346631" cy="153447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A40D427-52CC-42CB-BCC1-206BD7C8BEAC}"/>
              </a:ext>
            </a:extLst>
          </p:cNvPr>
          <p:cNvSpPr txBox="1"/>
          <p:nvPr/>
        </p:nvSpPr>
        <p:spPr>
          <a:xfrm>
            <a:off x="5664995" y="842963"/>
            <a:ext cx="34790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700" dirty="0">
                <a:solidFill>
                  <a:srgbClr val="00B050"/>
                </a:solidFill>
              </a:rPr>
              <a:t>Everything is ...,except...</a:t>
            </a:r>
            <a:endParaRPr lang="zh-TW" altLang="en-US" sz="2700" dirty="0">
              <a:solidFill>
                <a:srgbClr val="00B05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5AC9521-F1CF-495A-95C6-493E1A6B3B35}"/>
              </a:ext>
            </a:extLst>
          </p:cNvPr>
          <p:cNvSpPr txBox="1"/>
          <p:nvPr/>
        </p:nvSpPr>
        <p:spPr>
          <a:xfrm>
            <a:off x="2582603" y="4525163"/>
            <a:ext cx="1735931" cy="5078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dirty="0">
                <a:solidFill>
                  <a:schemeClr val="bg1"/>
                </a:solidFill>
              </a:rPr>
              <a:t>$500 CZK</a:t>
            </a:r>
            <a:endParaRPr lang="zh-TW" alt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7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AAD8A0C-977C-4361-98C7-0F030FC37AC5}"/>
              </a:ext>
            </a:extLst>
          </p:cNvPr>
          <p:cNvSpPr txBox="1"/>
          <p:nvPr/>
        </p:nvSpPr>
        <p:spPr>
          <a:xfrm>
            <a:off x="4544618" y="1591763"/>
            <a:ext cx="4682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你觉得这家服饰店的衣服怎么样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33B8C62-A4A9-4AFA-9849-CBAB36113D6E}"/>
              </a:ext>
            </a:extLst>
          </p:cNvPr>
          <p:cNvSpPr txBox="1"/>
          <p:nvPr/>
        </p:nvSpPr>
        <p:spPr>
          <a:xfrm>
            <a:off x="4544615" y="3007520"/>
            <a:ext cx="4599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我觉得这家服饰店的衣服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很好看，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店员的服务太差了。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B772B26-3C1A-4B0D-A6D6-7165E672E5E4}"/>
              </a:ext>
            </a:extLst>
          </p:cNvPr>
          <p:cNvSpPr txBox="1"/>
          <p:nvPr/>
        </p:nvSpPr>
        <p:spPr>
          <a:xfrm>
            <a:off x="246552" y="70584"/>
            <a:ext cx="5407819" cy="115416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TW" sz="4500" dirty="0">
                <a:solidFill>
                  <a:schemeClr val="bg1"/>
                </a:solidFill>
                <a:ea typeface="標楷體" panose="03000509000000000000" pitchFamily="65" charset="-120"/>
              </a:rPr>
              <a:t>S. </a:t>
            </a:r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en-US" altLang="zh-TW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，就是</a:t>
            </a:r>
            <a:r>
              <a:rPr lang="en-US" altLang="zh-TW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.....</a:t>
            </a:r>
          </a:p>
          <a:p>
            <a:r>
              <a:rPr lang="en-US" altLang="zh-TW" sz="2400" dirty="0">
                <a:solidFill>
                  <a:schemeClr val="bg1"/>
                </a:solidFill>
              </a:rPr>
              <a:t>        </a:t>
            </a:r>
            <a:r>
              <a:rPr lang="en-US" altLang="zh-TW" sz="2400" dirty="0" err="1">
                <a:solidFill>
                  <a:schemeClr val="bg1"/>
                </a:solidFill>
              </a:rPr>
              <a:t>dōu</a:t>
            </a:r>
            <a:r>
              <a:rPr lang="en-US" altLang="zh-TW" sz="2400" dirty="0">
                <a:solidFill>
                  <a:schemeClr val="bg1"/>
                </a:solidFill>
              </a:rPr>
              <a:t>             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Jiùshì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F1CC03B-976E-421C-B465-2F1B0B4CD9FD}"/>
              </a:ext>
            </a:extLst>
          </p:cNvPr>
          <p:cNvSpPr txBox="1"/>
          <p:nvPr/>
        </p:nvSpPr>
        <p:spPr>
          <a:xfrm>
            <a:off x="5664995" y="842963"/>
            <a:ext cx="34790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700" dirty="0">
                <a:solidFill>
                  <a:srgbClr val="00B050"/>
                </a:solidFill>
              </a:rPr>
              <a:t>Everything is ...,except...</a:t>
            </a:r>
            <a:endParaRPr lang="zh-TW" altLang="en-US" sz="2700" dirty="0">
              <a:solidFill>
                <a:srgbClr val="00B050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9108005-9776-4A30-BE9B-5223F4E9A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53" y="1340686"/>
            <a:ext cx="3443071" cy="193899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B7C0D11-A500-4396-84AF-011C45949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76" y="1874415"/>
            <a:ext cx="2338379" cy="139467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2D0BEA7-FA45-4C12-B5B9-FBE14E45AD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54" b="78171" l="32578" r="88102">
                        <a14:foregroundMark x1="48442" y1="73156" x2="49008" y2="76991"/>
                        <a14:foregroundMark x1="35977" y1="58407" x2="36827" y2="60177"/>
                        <a14:foregroundMark x1="33144" y1="74041" x2="34561" y2="76106"/>
                        <a14:foregroundMark x1="36827" y1="77286" x2="41076" y2="79056"/>
                        <a14:foregroundMark x1="41076" y1="79056" x2="41360" y2="79056"/>
                        <a14:foregroundMark x1="70255" y1="65487" x2="69122" y2="76991"/>
                        <a14:foregroundMark x1="77054" y1="66077" x2="74504" y2="75516"/>
                        <a14:foregroundMark x1="74504" y1="75516" x2="74504" y2="75516"/>
                        <a14:foregroundMark x1="86969" y1="69322" x2="86686" y2="74631"/>
                        <a14:foregroundMark x1="56374" y1="48083" x2="42210" y2="48083"/>
                        <a14:foregroundMark x1="74788" y1="48673" x2="72805" y2="54867"/>
                        <a14:foregroundMark x1="72805" y1="54867" x2="72521" y2="55162"/>
                        <a14:foregroundMark x1="86402" y1="59292" x2="85552" y2="62537"/>
                        <a14:foregroundMark x1="49008" y1="25664" x2="68555" y2="24779"/>
                        <a14:foregroundMark x1="55241" y1="30383" x2="65156" y2="30383"/>
                        <a14:foregroundMark x1="65156" y1="30383" x2="70822" y2="29204"/>
                        <a14:foregroundMark x1="72521" y1="24189" x2="72805" y2="28909"/>
                        <a14:foregroundMark x1="54958" y1="20649" x2="59773" y2="20354"/>
                        <a14:foregroundMark x1="59773" y1="20354" x2="61756" y2="20649"/>
                        <a14:foregroundMark x1="76487" y1="24189" x2="73938" y2="29499"/>
                        <a14:foregroundMark x1="73938" y1="29499" x2="69122" y2="30973"/>
                        <a14:foregroundMark x1="87252" y1="59882" x2="88102" y2="61062"/>
                        <a14:foregroundMark x1="45042" y1="25959" x2="46176" y2="29794"/>
                        <a14:foregroundMark x1="81020" y1="26549" x2="80170" y2="29204"/>
                      </a14:backgroundRemoval>
                    </a14:imgEffect>
                  </a14:imgLayer>
                </a14:imgProps>
              </a:ext>
            </a:extLst>
          </a:blip>
          <a:srcRect l="29787" t="16868" r="6749" b="21200"/>
          <a:stretch/>
        </p:blipFill>
        <p:spPr>
          <a:xfrm>
            <a:off x="0" y="1567824"/>
            <a:ext cx="1826626" cy="171185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44361F5-1F11-48BB-BEB0-423F2857B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93" y="3418702"/>
            <a:ext cx="2871788" cy="161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0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3122247" y="1409701"/>
            <a:ext cx="6021755" cy="37338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855368"/>
            <a:ext cx="4572000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3845956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F46C896-3117-4CD5-BC03-21C251A41858}"/>
              </a:ext>
            </a:extLst>
          </p:cNvPr>
          <p:cNvSpPr txBox="1"/>
          <p:nvPr/>
        </p:nvSpPr>
        <p:spPr>
          <a:xfrm>
            <a:off x="257175" y="155219"/>
            <a:ext cx="8629651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中国有哪些城市？</a:t>
            </a:r>
            <a:endParaRPr lang="en-US" altLang="zh-TW" sz="4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06C56D9-FC0B-46A3-AD75-2B889E5DA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21" y="943221"/>
            <a:ext cx="6304360" cy="420028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CD67824-5CAD-486F-A08D-FB9964E6FC2C}"/>
              </a:ext>
            </a:extLst>
          </p:cNvPr>
          <p:cNvSpPr txBox="1"/>
          <p:nvPr/>
        </p:nvSpPr>
        <p:spPr>
          <a:xfrm>
            <a:off x="3018235" y="933293"/>
            <a:ext cx="1632349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北京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Běijīng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8524D1B-BEE6-4CE6-BFC7-0A3B2768C72A}"/>
              </a:ext>
            </a:extLst>
          </p:cNvPr>
          <p:cNvSpPr txBox="1"/>
          <p:nvPr/>
        </p:nvSpPr>
        <p:spPr>
          <a:xfrm>
            <a:off x="257176" y="3438533"/>
            <a:ext cx="1632349" cy="115416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西安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xī'ān</a:t>
            </a:r>
            <a:endParaRPr lang="zh-TW" altLang="en-US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9784E32-E547-4339-9891-2B59CB899E9B}"/>
              </a:ext>
            </a:extLst>
          </p:cNvPr>
          <p:cNvSpPr txBox="1"/>
          <p:nvPr/>
        </p:nvSpPr>
        <p:spPr>
          <a:xfrm>
            <a:off x="7186611" y="1993487"/>
            <a:ext cx="1625205" cy="11541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上海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shànghǎi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E1149E7E-7C76-4C1B-B5E5-D4B151252451}"/>
              </a:ext>
            </a:extLst>
          </p:cNvPr>
          <p:cNvCxnSpPr>
            <a:cxnSpLocks/>
            <a:stCxn id="3" idx="2"/>
          </p:cNvCxnSpPr>
          <p:nvPr/>
        </p:nvCxnSpPr>
        <p:spPr>
          <a:xfrm flipV="1">
            <a:off x="3834410" y="2058127"/>
            <a:ext cx="1409105" cy="2932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橢圓 8">
            <a:extLst>
              <a:ext uri="{FF2B5EF4-FFF2-40B4-BE49-F238E27FC236}">
                <a16:creationId xmlns:a16="http://schemas.microsoft.com/office/drawing/2014/main" id="{BA83DC96-770E-4EF8-A4B3-30EEDCA00FBE}"/>
              </a:ext>
            </a:extLst>
          </p:cNvPr>
          <p:cNvSpPr/>
          <p:nvPr/>
        </p:nvSpPr>
        <p:spPr>
          <a:xfrm>
            <a:off x="5243515" y="1843088"/>
            <a:ext cx="700087" cy="83619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27F85EAA-6A2E-4834-8ABB-ED10EA297B24}"/>
              </a:ext>
            </a:extLst>
          </p:cNvPr>
          <p:cNvSpPr/>
          <p:nvPr/>
        </p:nvSpPr>
        <p:spPr>
          <a:xfrm>
            <a:off x="6100763" y="3121821"/>
            <a:ext cx="850107" cy="761747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8A9F2658-19AC-4F63-8928-37FBF9DDE23F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6950873" y="3147649"/>
            <a:ext cx="1048341" cy="19562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橢圓 16">
            <a:extLst>
              <a:ext uri="{FF2B5EF4-FFF2-40B4-BE49-F238E27FC236}">
                <a16:creationId xmlns:a16="http://schemas.microsoft.com/office/drawing/2014/main" id="{D91149F4-DFA5-4B24-88AA-D194C739F8DB}"/>
              </a:ext>
            </a:extLst>
          </p:cNvPr>
          <p:cNvSpPr/>
          <p:nvPr/>
        </p:nvSpPr>
        <p:spPr>
          <a:xfrm>
            <a:off x="4500561" y="2470354"/>
            <a:ext cx="850107" cy="1294213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 dirty="0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2FCF076E-3488-43AD-BBEB-F17150CC4948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1910952" y="3117459"/>
            <a:ext cx="2589611" cy="87188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46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  <p:bldP spid="9" grpId="0" animBg="1"/>
      <p:bldP spid="10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244396" y="406243"/>
            <a:ext cx="8655208" cy="1508105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</a:t>
            </a:r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比</a:t>
            </a:r>
            <a:r>
              <a:rPr lang="en-US" altLang="zh-TW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B</a:t>
            </a:r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还</a:t>
            </a:r>
            <a:r>
              <a:rPr lang="en-US" altLang="zh-TW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…</a:t>
            </a:r>
            <a:endParaRPr lang="en-US" altLang="zh-TW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     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bǐ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hái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237332" y="2279362"/>
            <a:ext cx="865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 is even more adj. than B</a:t>
            </a:r>
            <a:endParaRPr lang="zh-TW" altLang="en-US" sz="3200" dirty="0"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244396" y="3286244"/>
            <a:ext cx="865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Usage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：</a:t>
            </a: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A</a:t>
            </a:r>
            <a:r>
              <a:rPr lang="zh-TW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比</a:t>
            </a: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B</a:t>
            </a:r>
            <a:r>
              <a:rPr lang="zh-TW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还</a:t>
            </a: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+</a:t>
            </a:r>
            <a:r>
              <a:rPr lang="en-US" altLang="zh-TW" sz="4400" u="sng" dirty="0">
                <a:latin typeface="Calibri" panose="020F0502020204030204" pitchFamily="34" charset="0"/>
                <a:ea typeface="標楷體" panose="03000509000000000000" pitchFamily="65" charset="-120"/>
              </a:rPr>
              <a:t>adj.</a:t>
            </a:r>
            <a:endParaRPr lang="zh-TW" altLang="en-US" sz="4400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946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F471B7B-B69E-4815-8E36-CA13A2F54022}"/>
              </a:ext>
            </a:extLst>
          </p:cNvPr>
          <p:cNvSpPr txBox="1"/>
          <p:nvPr/>
        </p:nvSpPr>
        <p:spPr>
          <a:xfrm>
            <a:off x="246551" y="70583"/>
            <a:ext cx="3825387" cy="11541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5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</a:t>
            </a:r>
            <a:r>
              <a:rPr lang="zh-TW" altLang="en-US" sz="45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比</a:t>
            </a:r>
            <a:r>
              <a:rPr lang="en-US" altLang="zh-TW" sz="45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B</a:t>
            </a:r>
            <a:r>
              <a:rPr lang="zh-TW" altLang="en-US" sz="45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还</a:t>
            </a:r>
            <a:r>
              <a:rPr lang="en-US" altLang="zh-TW" sz="45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adj.</a:t>
            </a:r>
            <a:endParaRPr lang="en-US" altLang="zh-TW" sz="2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      </a:t>
            </a:r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bǐ</a:t>
            </a:r>
            <a:r>
              <a:rPr lang="en-US" altLang="zh-TW" sz="2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</a:t>
            </a:r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hái</a:t>
            </a:r>
            <a:endParaRPr lang="en-US" altLang="zh-TW" sz="2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35823EC-A05B-461D-BE1E-050C18F24721}"/>
              </a:ext>
            </a:extLst>
          </p:cNvPr>
          <p:cNvSpPr txBox="1"/>
          <p:nvPr/>
        </p:nvSpPr>
        <p:spPr>
          <a:xfrm>
            <a:off x="4071938" y="481015"/>
            <a:ext cx="4825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 is even more adj. than B</a:t>
            </a:r>
            <a:endParaRPr lang="zh-TW" altLang="en-US" sz="2700" dirty="0"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B5FB955-E0DB-4E28-A565-9126B91AAEAE}"/>
              </a:ext>
            </a:extLst>
          </p:cNvPr>
          <p:cNvSpPr txBox="1"/>
          <p:nvPr/>
        </p:nvSpPr>
        <p:spPr>
          <a:xfrm>
            <a:off x="240598" y="3318981"/>
            <a:ext cx="8650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0" dirty="0">
                <a:latin typeface="Calibri" panose="020F0502020204030204" pitchFamily="34" charset="0"/>
                <a:ea typeface="標楷體" panose="03000509000000000000" pitchFamily="65" charset="-120"/>
              </a:rPr>
              <a:t>明天的天气怎么样</a:t>
            </a:r>
            <a:r>
              <a:rPr lang="en-US" altLang="zh-TW" sz="4050" dirty="0">
                <a:latin typeface="Calibri" panose="020F0502020204030204" pitchFamily="34" charset="0"/>
                <a:ea typeface="標楷體" panose="03000509000000000000" pitchFamily="65" charset="-120"/>
              </a:rPr>
              <a:t>?</a:t>
            </a:r>
            <a:endParaRPr lang="zh-TW" altLang="en-US" sz="405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A4193C6-25E7-4913-A77C-3F737BE1F9CE}"/>
              </a:ext>
            </a:extLst>
          </p:cNvPr>
          <p:cNvSpPr/>
          <p:nvPr/>
        </p:nvSpPr>
        <p:spPr>
          <a:xfrm>
            <a:off x="246551" y="4114962"/>
            <a:ext cx="865089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50" dirty="0">
                <a:latin typeface="Calibri" panose="020F0502020204030204" pitchFamily="34" charset="0"/>
                <a:ea typeface="標楷體" panose="03000509000000000000" pitchFamily="65" charset="-120"/>
              </a:rPr>
              <a:t>明天的天气</a:t>
            </a:r>
            <a:r>
              <a:rPr lang="zh-TW" altLang="en-US" sz="405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比</a:t>
            </a:r>
            <a:r>
              <a:rPr lang="zh-TW" altLang="en-US" sz="4050" dirty="0">
                <a:latin typeface="Calibri" panose="020F0502020204030204" pitchFamily="34" charset="0"/>
                <a:ea typeface="標楷體" panose="03000509000000000000" pitchFamily="65" charset="-120"/>
              </a:rPr>
              <a:t>今天</a:t>
            </a:r>
            <a:r>
              <a:rPr lang="zh-TW" altLang="en-US" sz="405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还</a:t>
            </a:r>
            <a:r>
              <a:rPr lang="zh-TW" altLang="en-US" sz="4050" dirty="0">
                <a:latin typeface="Calibri" panose="020F0502020204030204" pitchFamily="34" charset="0"/>
                <a:ea typeface="標楷體" panose="03000509000000000000" pitchFamily="65" charset="-120"/>
              </a:rPr>
              <a:t>冷。</a:t>
            </a:r>
          </a:p>
        </p:txBody>
      </p: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50F02268-BD25-4994-964D-E9CD26D3B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405783"/>
              </p:ext>
            </p:extLst>
          </p:nvPr>
        </p:nvGraphicFramePr>
        <p:xfrm>
          <a:off x="1661160" y="1405458"/>
          <a:ext cx="6096000" cy="168889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4962637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786663891"/>
                    </a:ext>
                  </a:extLst>
                </a:gridCol>
              </a:tblGrid>
              <a:tr h="56050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今天天气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明天天气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140183"/>
                  </a:ext>
                </a:extLst>
              </a:tr>
              <a:tr h="110977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6000" dirty="0"/>
                        <a:t>       3 </a:t>
                      </a:r>
                      <a:r>
                        <a:rPr lang="en-US" altLang="zh-TW" sz="6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lang="zh-TW" altLang="en-US" sz="6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6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-5°C</a:t>
                      </a:r>
                      <a:endParaRPr lang="zh-TW" altLang="en-US" sz="6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925529"/>
                  </a:ext>
                </a:extLst>
              </a:tr>
            </a:tbl>
          </a:graphicData>
        </a:graphic>
      </p:graphicFrame>
      <p:pic>
        <p:nvPicPr>
          <p:cNvPr id="10" name="圖片 9">
            <a:extLst>
              <a:ext uri="{FF2B5EF4-FFF2-40B4-BE49-F238E27FC236}">
                <a16:creationId xmlns:a16="http://schemas.microsoft.com/office/drawing/2014/main" id="{301D8F15-EFF7-4386-99DF-282684B9B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42" b="7639"/>
          <a:stretch/>
        </p:blipFill>
        <p:spPr>
          <a:xfrm>
            <a:off x="240598" y="2335669"/>
            <a:ext cx="1257300" cy="237716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7FC3CD0-360A-46C7-BE72-4F13BE0AE1C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70" y="2017281"/>
            <a:ext cx="1108938" cy="110893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6A5D64C-212A-41D7-B4CA-6C291FA135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65" y="1974144"/>
            <a:ext cx="1108938" cy="11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2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F471B7B-B69E-4815-8E36-CA13A2F54022}"/>
              </a:ext>
            </a:extLst>
          </p:cNvPr>
          <p:cNvSpPr txBox="1"/>
          <p:nvPr/>
        </p:nvSpPr>
        <p:spPr>
          <a:xfrm>
            <a:off x="246551" y="70583"/>
            <a:ext cx="3825387" cy="11541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5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</a:t>
            </a:r>
            <a:r>
              <a:rPr lang="zh-TW" altLang="en-US" sz="45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比</a:t>
            </a:r>
            <a:r>
              <a:rPr lang="en-US" altLang="zh-TW" sz="45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B</a:t>
            </a:r>
            <a:r>
              <a:rPr lang="zh-TW" altLang="en-US" sz="45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还</a:t>
            </a:r>
            <a:r>
              <a:rPr lang="en-US" altLang="zh-TW" sz="45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adj.</a:t>
            </a:r>
            <a:endParaRPr lang="en-US" altLang="zh-TW" sz="2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      </a:t>
            </a:r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bǐ</a:t>
            </a:r>
            <a:r>
              <a:rPr lang="en-US" altLang="zh-TW" sz="2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</a:t>
            </a:r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hái</a:t>
            </a:r>
            <a:endParaRPr lang="en-US" altLang="zh-TW" sz="2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35823EC-A05B-461D-BE1E-050C18F24721}"/>
              </a:ext>
            </a:extLst>
          </p:cNvPr>
          <p:cNvSpPr txBox="1"/>
          <p:nvPr/>
        </p:nvSpPr>
        <p:spPr>
          <a:xfrm>
            <a:off x="4071938" y="481015"/>
            <a:ext cx="4825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 is even more adj. than B</a:t>
            </a:r>
            <a:endParaRPr lang="zh-TW" altLang="en-US" sz="2700" dirty="0"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B5FB955-E0DB-4E28-A565-9126B91AAEAE}"/>
              </a:ext>
            </a:extLst>
          </p:cNvPr>
          <p:cNvSpPr txBox="1"/>
          <p:nvPr/>
        </p:nvSpPr>
        <p:spPr>
          <a:xfrm>
            <a:off x="240598" y="3318981"/>
            <a:ext cx="8650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0" dirty="0">
                <a:latin typeface="Calibri" panose="020F0502020204030204" pitchFamily="34" charset="0"/>
                <a:ea typeface="標楷體" panose="03000509000000000000" pitchFamily="65" charset="-120"/>
              </a:rPr>
              <a:t>这种手机比那种贵吗</a:t>
            </a:r>
            <a:r>
              <a:rPr lang="en-US" altLang="zh-TW" sz="4050" dirty="0">
                <a:latin typeface="Calibri" panose="020F0502020204030204" pitchFamily="34" charset="0"/>
                <a:ea typeface="標楷體" panose="03000509000000000000" pitchFamily="65" charset="-120"/>
              </a:rPr>
              <a:t>?</a:t>
            </a:r>
            <a:endParaRPr lang="zh-TW" altLang="en-US" sz="405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A4193C6-25E7-4913-A77C-3F737BE1F9CE}"/>
              </a:ext>
            </a:extLst>
          </p:cNvPr>
          <p:cNvSpPr/>
          <p:nvPr/>
        </p:nvSpPr>
        <p:spPr>
          <a:xfrm>
            <a:off x="246551" y="4114962"/>
            <a:ext cx="865089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50" dirty="0">
                <a:latin typeface="Calibri" panose="020F0502020204030204" pitchFamily="34" charset="0"/>
                <a:ea typeface="標楷體" panose="03000509000000000000" pitchFamily="65" charset="-120"/>
              </a:rPr>
              <a:t>这种手机</a:t>
            </a:r>
            <a:r>
              <a:rPr lang="zh-TW" altLang="en-US" sz="405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比</a:t>
            </a:r>
            <a:r>
              <a:rPr lang="zh-TW" altLang="en-US" sz="4050" dirty="0">
                <a:latin typeface="Calibri" panose="020F0502020204030204" pitchFamily="34" charset="0"/>
                <a:ea typeface="標楷體" panose="03000509000000000000" pitchFamily="65" charset="-120"/>
              </a:rPr>
              <a:t>那种</a:t>
            </a:r>
            <a:r>
              <a:rPr lang="zh-TW" altLang="en-US" sz="405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还</a:t>
            </a:r>
            <a:r>
              <a:rPr lang="zh-TW" altLang="en-US" sz="4050" dirty="0">
                <a:latin typeface="Calibri" panose="020F0502020204030204" pitchFamily="34" charset="0"/>
                <a:ea typeface="標楷體" panose="03000509000000000000" pitchFamily="65" charset="-120"/>
              </a:rPr>
              <a:t>贵。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B0E278A-9FD1-4D90-A95B-28B8AD0A8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" y="1273157"/>
            <a:ext cx="1585866" cy="212014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C84AF46-0EB5-48F2-A396-CA18D43DBE06}"/>
              </a:ext>
            </a:extLst>
          </p:cNvPr>
          <p:cNvSpPr/>
          <p:nvPr/>
        </p:nvSpPr>
        <p:spPr>
          <a:xfrm>
            <a:off x="2739368" y="2571750"/>
            <a:ext cx="1392112" cy="46166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dirty="0"/>
              <a:t>29,990 </a:t>
            </a:r>
            <a:r>
              <a:rPr lang="en-US" altLang="zh-TW" sz="2400" dirty="0" err="1"/>
              <a:t>Kč</a:t>
            </a:r>
            <a:endParaRPr lang="zh-TW" altLang="en-US" sz="2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2B00E51-6BF1-4BCD-8205-0CBB7C6BF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522" y="1069246"/>
            <a:ext cx="1909231" cy="233585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C4E1EB6-1C59-470D-B831-D2270AC97A14}"/>
              </a:ext>
            </a:extLst>
          </p:cNvPr>
          <p:cNvSpPr/>
          <p:nvPr/>
        </p:nvSpPr>
        <p:spPr>
          <a:xfrm>
            <a:off x="7106739" y="2571749"/>
            <a:ext cx="1392112" cy="46166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400" dirty="0"/>
              <a:t>17,290 </a:t>
            </a:r>
            <a:r>
              <a:rPr lang="en-US" altLang="zh-TW" sz="2400" dirty="0" err="1"/>
              <a:t>Kč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8675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F471B7B-B69E-4815-8E36-CA13A2F54022}"/>
              </a:ext>
            </a:extLst>
          </p:cNvPr>
          <p:cNvSpPr txBox="1"/>
          <p:nvPr/>
        </p:nvSpPr>
        <p:spPr>
          <a:xfrm>
            <a:off x="246551" y="70583"/>
            <a:ext cx="3825387" cy="11541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5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</a:t>
            </a:r>
            <a:r>
              <a:rPr lang="zh-TW" altLang="en-US" sz="45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比</a:t>
            </a:r>
            <a:r>
              <a:rPr lang="en-US" altLang="zh-TW" sz="45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B</a:t>
            </a:r>
            <a:r>
              <a:rPr lang="zh-TW" altLang="en-US" sz="45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还</a:t>
            </a:r>
            <a:r>
              <a:rPr lang="en-US" altLang="zh-TW" sz="45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adj.</a:t>
            </a:r>
            <a:endParaRPr lang="en-US" altLang="zh-TW" sz="2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      </a:t>
            </a:r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bǐ</a:t>
            </a:r>
            <a:r>
              <a:rPr lang="en-US" altLang="zh-TW" sz="2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</a:t>
            </a:r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hái</a:t>
            </a:r>
            <a:endParaRPr lang="en-US" altLang="zh-TW" sz="2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35823EC-A05B-461D-BE1E-050C18F24721}"/>
              </a:ext>
            </a:extLst>
          </p:cNvPr>
          <p:cNvSpPr txBox="1"/>
          <p:nvPr/>
        </p:nvSpPr>
        <p:spPr>
          <a:xfrm>
            <a:off x="4071938" y="481015"/>
            <a:ext cx="4825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 is even more adj. than B</a:t>
            </a:r>
            <a:endParaRPr lang="zh-TW" altLang="en-US" sz="2700" dirty="0">
              <a:solidFill>
                <a:srgbClr val="002060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B5FB955-E0DB-4E28-A565-9126B91AAEAE}"/>
              </a:ext>
            </a:extLst>
          </p:cNvPr>
          <p:cNvSpPr txBox="1"/>
          <p:nvPr/>
        </p:nvSpPr>
        <p:spPr>
          <a:xfrm>
            <a:off x="240598" y="3372321"/>
            <a:ext cx="8650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0" dirty="0">
                <a:latin typeface="Calibri" panose="020F0502020204030204" pitchFamily="34" charset="0"/>
                <a:ea typeface="標楷體" panose="03000509000000000000" pitchFamily="65" charset="-120"/>
              </a:rPr>
              <a:t>这家饭馆的菜怎么样</a:t>
            </a:r>
            <a:r>
              <a:rPr lang="en-US" altLang="zh-TW" sz="4050" dirty="0">
                <a:latin typeface="Calibri" panose="020F0502020204030204" pitchFamily="34" charset="0"/>
                <a:ea typeface="標楷體" panose="03000509000000000000" pitchFamily="65" charset="-120"/>
              </a:rPr>
              <a:t>?</a:t>
            </a:r>
            <a:endParaRPr lang="zh-TW" altLang="en-US" sz="405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A4193C6-25E7-4913-A77C-3F737BE1F9CE}"/>
              </a:ext>
            </a:extLst>
          </p:cNvPr>
          <p:cNvSpPr/>
          <p:nvPr/>
        </p:nvSpPr>
        <p:spPr>
          <a:xfrm>
            <a:off x="246551" y="4114962"/>
            <a:ext cx="865089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50" dirty="0">
                <a:latin typeface="Calibri" panose="020F0502020204030204" pitchFamily="34" charset="0"/>
                <a:ea typeface="標楷體" panose="03000509000000000000" pitchFamily="65" charset="-120"/>
              </a:rPr>
              <a:t>这家饭馆的菜</a:t>
            </a:r>
            <a:r>
              <a:rPr lang="zh-TW" altLang="en-US" sz="405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比</a:t>
            </a:r>
            <a:r>
              <a:rPr lang="zh-TW" altLang="en-US" sz="4050" dirty="0">
                <a:latin typeface="Calibri" panose="020F0502020204030204" pitchFamily="34" charset="0"/>
                <a:ea typeface="標楷體" panose="03000509000000000000" pitchFamily="65" charset="-120"/>
              </a:rPr>
              <a:t>隔壁那家</a:t>
            </a:r>
            <a:r>
              <a:rPr lang="zh-TW" altLang="en-US" sz="405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还</a:t>
            </a:r>
            <a:r>
              <a:rPr lang="zh-TW" altLang="en-US" sz="4050" dirty="0">
                <a:latin typeface="Calibri" panose="020F0502020204030204" pitchFamily="34" charset="0"/>
                <a:ea typeface="標楷體" panose="03000509000000000000" pitchFamily="65" charset="-120"/>
              </a:rPr>
              <a:t>好吃。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2B8451B-203D-47E6-BE48-2422B0CA8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22" y="1355820"/>
            <a:ext cx="2949086" cy="196316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61A1330-F853-4974-BE91-D657D80396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54" b="78171" l="32578" r="88102">
                        <a14:foregroundMark x1="48442" y1="73156" x2="49008" y2="76991"/>
                        <a14:foregroundMark x1="35977" y1="58407" x2="36827" y2="60177"/>
                        <a14:foregroundMark x1="33144" y1="74041" x2="34561" y2="76106"/>
                        <a14:foregroundMark x1="36827" y1="77286" x2="41076" y2="79056"/>
                        <a14:foregroundMark x1="41076" y1="79056" x2="41360" y2="79056"/>
                        <a14:foregroundMark x1="70255" y1="65487" x2="69122" y2="76991"/>
                        <a14:foregroundMark x1="77054" y1="66077" x2="74504" y2="75516"/>
                        <a14:foregroundMark x1="74504" y1="75516" x2="74504" y2="75516"/>
                        <a14:foregroundMark x1="86969" y1="69322" x2="86686" y2="74631"/>
                        <a14:foregroundMark x1="56374" y1="48083" x2="42210" y2="48083"/>
                        <a14:foregroundMark x1="74788" y1="48673" x2="72805" y2="54867"/>
                        <a14:foregroundMark x1="72805" y1="54867" x2="72521" y2="55162"/>
                        <a14:foregroundMark x1="86402" y1="59292" x2="85552" y2="62537"/>
                        <a14:foregroundMark x1="49008" y1="25664" x2="68555" y2="24779"/>
                        <a14:foregroundMark x1="55241" y1="30383" x2="65156" y2="30383"/>
                        <a14:foregroundMark x1="65156" y1="30383" x2="70822" y2="29204"/>
                        <a14:foregroundMark x1="72521" y1="24189" x2="72805" y2="28909"/>
                        <a14:foregroundMark x1="54958" y1="20649" x2="59773" y2="20354"/>
                        <a14:foregroundMark x1="59773" y1="20354" x2="61756" y2="20649"/>
                        <a14:foregroundMark x1="76487" y1="24189" x2="73938" y2="29499"/>
                        <a14:foregroundMark x1="73938" y1="29499" x2="69122" y2="30973"/>
                        <a14:foregroundMark x1="87252" y1="59882" x2="88102" y2="61062"/>
                        <a14:foregroundMark x1="45042" y1="25959" x2="46176" y2="29794"/>
                        <a14:foregroundMark x1="81020" y1="26549" x2="80170" y2="29204"/>
                      </a14:backgroundRemoval>
                    </a14:imgEffect>
                  </a14:imgLayer>
                </a14:imgProps>
              </a:ext>
            </a:extLst>
          </a:blip>
          <a:srcRect l="29787" t="16868" r="6749" b="21200"/>
          <a:stretch/>
        </p:blipFill>
        <p:spPr>
          <a:xfrm>
            <a:off x="2574585" y="1607126"/>
            <a:ext cx="1826627" cy="1711855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16CFEB1A-E08E-45F0-9179-ACF4D31A6E20}"/>
              </a:ext>
            </a:extLst>
          </p:cNvPr>
          <p:cNvCxnSpPr/>
          <p:nvPr/>
        </p:nvCxnSpPr>
        <p:spPr>
          <a:xfrm>
            <a:off x="4286815" y="2384913"/>
            <a:ext cx="13335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2FBFD08-E839-49CF-865A-D111C955018A}"/>
              </a:ext>
            </a:extLst>
          </p:cNvPr>
          <p:cNvSpPr txBox="1"/>
          <p:nvPr/>
        </p:nvSpPr>
        <p:spPr>
          <a:xfrm>
            <a:off x="4212774" y="1976875"/>
            <a:ext cx="127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Next </a:t>
            </a:r>
            <a:r>
              <a:rPr lang="en-US" altLang="zh-TW" dirty="0" err="1"/>
              <a:t>dooor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CC4EF4C-B42E-403B-98BC-AA6D50E46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480" y="1352156"/>
            <a:ext cx="2949085" cy="19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F471B7B-B69E-4815-8E36-CA13A2F54022}"/>
              </a:ext>
            </a:extLst>
          </p:cNvPr>
          <p:cNvSpPr txBox="1"/>
          <p:nvPr/>
        </p:nvSpPr>
        <p:spPr>
          <a:xfrm>
            <a:off x="246551" y="70583"/>
            <a:ext cx="3825387" cy="11541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5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4500" dirty="0">
                <a:solidFill>
                  <a:schemeClr val="bg1"/>
                </a:solidFill>
                <a:ea typeface="標楷體" panose="03000509000000000000" pitchFamily="65" charset="-120"/>
              </a:rPr>
              <a:t>比</a:t>
            </a:r>
            <a:r>
              <a:rPr lang="en-US" altLang="zh-TW" sz="45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还</a:t>
            </a:r>
            <a:r>
              <a:rPr lang="en-US" altLang="zh-TW" sz="4500" dirty="0">
                <a:solidFill>
                  <a:schemeClr val="bg1"/>
                </a:solidFill>
                <a:ea typeface="標楷體" panose="03000509000000000000" pitchFamily="65" charset="-120"/>
              </a:rPr>
              <a:t>adj.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chemeClr val="bg1"/>
                </a:solidFill>
              </a:rPr>
              <a:t>   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bǐ</a:t>
            </a:r>
            <a:r>
              <a:rPr lang="en-US" altLang="zh-TW" sz="2400" dirty="0">
                <a:solidFill>
                  <a:schemeClr val="bg1"/>
                </a:solidFill>
              </a:rPr>
              <a:t>         </a:t>
            </a:r>
            <a:r>
              <a:rPr lang="en-US" altLang="zh-TW" sz="2400" dirty="0" err="1">
                <a:solidFill>
                  <a:schemeClr val="bg1"/>
                </a:solidFill>
              </a:rPr>
              <a:t>hái</a:t>
            </a:r>
            <a:endParaRPr lang="en-US" altLang="zh-TW" sz="24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35823EC-A05B-461D-BE1E-050C18F24721}"/>
              </a:ext>
            </a:extLst>
          </p:cNvPr>
          <p:cNvSpPr txBox="1"/>
          <p:nvPr/>
        </p:nvSpPr>
        <p:spPr>
          <a:xfrm>
            <a:off x="4071938" y="481015"/>
            <a:ext cx="4825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dirty="0">
                <a:solidFill>
                  <a:srgbClr val="002060"/>
                </a:solidFill>
              </a:rPr>
              <a:t>A is even more adj. than B</a:t>
            </a:r>
            <a:endParaRPr lang="zh-TW" altLang="en-US" sz="2700" dirty="0">
              <a:solidFill>
                <a:srgbClr val="00206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B5FB955-E0DB-4E28-A565-9126B91AAEAE}"/>
              </a:ext>
            </a:extLst>
          </p:cNvPr>
          <p:cNvSpPr txBox="1"/>
          <p:nvPr/>
        </p:nvSpPr>
        <p:spPr>
          <a:xfrm>
            <a:off x="240598" y="3318981"/>
            <a:ext cx="8650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0" dirty="0">
                <a:latin typeface="標楷體" panose="03000509000000000000" pitchFamily="65" charset="-120"/>
                <a:ea typeface="標楷體" panose="03000509000000000000" pitchFamily="65" charset="-120"/>
              </a:rPr>
              <a:t>你觉得中文和日文哪个比较难学</a:t>
            </a:r>
            <a:r>
              <a:rPr lang="en-US" altLang="zh-TW" sz="405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A4193C6-25E7-4913-A77C-3F737BE1F9CE}"/>
              </a:ext>
            </a:extLst>
          </p:cNvPr>
          <p:cNvSpPr/>
          <p:nvPr/>
        </p:nvSpPr>
        <p:spPr>
          <a:xfrm>
            <a:off x="246551" y="4114962"/>
            <a:ext cx="865089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50" dirty="0">
                <a:latin typeface="標楷體" panose="03000509000000000000" pitchFamily="65" charset="-120"/>
                <a:ea typeface="標楷體" panose="03000509000000000000" pitchFamily="65" charset="-120"/>
              </a:rPr>
              <a:t>我觉得</a:t>
            </a:r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日文</a:t>
            </a:r>
            <a:r>
              <a:rPr lang="zh-TW" altLang="en-US" sz="37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</a:t>
            </a:r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中文</a:t>
            </a:r>
            <a:r>
              <a:rPr lang="zh-TW" altLang="en-US" sz="37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还</a:t>
            </a:r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难学。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AD151DB-68C7-4BF8-9B43-82CD1DE0E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77" y="1209439"/>
            <a:ext cx="3166109" cy="197881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57FA5EB-9650-4CF1-83B1-4D49BD6B7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715" y="1201662"/>
            <a:ext cx="3166109" cy="197881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A7B329E-77CB-4AB8-8DED-27F6FD362832}"/>
              </a:ext>
            </a:extLst>
          </p:cNvPr>
          <p:cNvSpPr txBox="1"/>
          <p:nvPr/>
        </p:nvSpPr>
        <p:spPr>
          <a:xfrm>
            <a:off x="3632286" y="1886591"/>
            <a:ext cx="18794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500" dirty="0"/>
              <a:t>V.S.</a:t>
            </a:r>
            <a:endParaRPr lang="zh-TW" altLang="en-US" sz="4500" dirty="0"/>
          </a:p>
        </p:txBody>
      </p:sp>
    </p:spTree>
    <p:extLst>
      <p:ext uri="{BB962C8B-B14F-4D97-AF65-F5344CB8AC3E}">
        <p14:creationId xmlns:p14="http://schemas.microsoft.com/office/powerpoint/2010/main" val="325375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3122247" y="1409701"/>
            <a:ext cx="6021755" cy="37338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855368"/>
            <a:ext cx="4572000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899614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244396" y="406243"/>
            <a:ext cx="8655208" cy="1508105"/>
          </a:xfrm>
          <a:prstGeom prst="rect">
            <a:avLst/>
          </a:prstGeom>
          <a:solidFill>
            <a:srgbClr val="00666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ea typeface="標楷體" panose="03000509000000000000" pitchFamily="65" charset="-120"/>
              </a:rPr>
              <a:t>都快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…</a:t>
            </a:r>
            <a:r>
              <a:rPr lang="zh-TW" altLang="en-US" sz="6000" dirty="0">
                <a:solidFill>
                  <a:schemeClr val="bg1"/>
                </a:solidFill>
                <a:ea typeface="標楷體" panose="03000509000000000000" pitchFamily="65" charset="-120"/>
              </a:rPr>
              <a:t>了</a:t>
            </a:r>
            <a:endParaRPr lang="en-US" altLang="zh-TW" sz="6000" dirty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    </a:t>
            </a:r>
            <a:r>
              <a:rPr lang="en-US" altLang="zh-TW" sz="3200" dirty="0" err="1">
                <a:solidFill>
                  <a:schemeClr val="bg1"/>
                </a:solidFill>
              </a:rPr>
              <a:t>dōu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kuài</a:t>
            </a:r>
            <a:r>
              <a:rPr lang="en-US" altLang="zh-TW" sz="3200" dirty="0">
                <a:solidFill>
                  <a:schemeClr val="bg1"/>
                </a:solidFill>
              </a:rPr>
              <a:t>         le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237332" y="2279362"/>
            <a:ext cx="865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rgbClr val="006666"/>
                </a:solidFill>
              </a:rPr>
              <a:t>It is almost …already.</a:t>
            </a:r>
            <a:endParaRPr lang="zh-TW" altLang="en-US" sz="3200" dirty="0">
              <a:solidFill>
                <a:srgbClr val="006666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244396" y="3286244"/>
            <a:ext cx="865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Usage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：</a:t>
            </a:r>
            <a:r>
              <a:rPr lang="zh-TW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都快</a:t>
            </a: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+V./adj./quantity+</a:t>
            </a:r>
            <a:r>
              <a:rPr lang="zh-TW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了</a:t>
            </a:r>
            <a:endParaRPr lang="zh-TW" altLang="en-US" sz="4400" u="sng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708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F634BE9-670A-4780-99BC-B9D69DA4E51C}"/>
              </a:ext>
            </a:extLst>
          </p:cNvPr>
          <p:cNvSpPr txBox="1"/>
          <p:nvPr/>
        </p:nvSpPr>
        <p:spPr>
          <a:xfrm>
            <a:off x="246551" y="70583"/>
            <a:ext cx="3825387" cy="1154162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ea typeface="標楷體" panose="03000509000000000000" pitchFamily="65" charset="-120"/>
              </a:rPr>
              <a:t>都快</a:t>
            </a:r>
            <a:r>
              <a:rPr lang="en-US" altLang="zh-TW" sz="4500" dirty="0">
                <a:solidFill>
                  <a:schemeClr val="bg1"/>
                </a:solidFill>
                <a:ea typeface="標楷體" panose="03000509000000000000" pitchFamily="65" charset="-120"/>
              </a:rPr>
              <a:t>…</a:t>
            </a:r>
            <a:r>
              <a:rPr lang="zh-TW" altLang="en-US" sz="4500" dirty="0">
                <a:solidFill>
                  <a:schemeClr val="bg1"/>
                </a:solidFill>
                <a:ea typeface="標楷體" panose="03000509000000000000" pitchFamily="65" charset="-120"/>
              </a:rPr>
              <a:t>了</a:t>
            </a:r>
            <a:endParaRPr lang="en-US" altLang="zh-TW" sz="4500" dirty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chemeClr val="bg1"/>
                </a:solidFill>
              </a:rPr>
              <a:t>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dōu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kuài</a:t>
            </a:r>
            <a:r>
              <a:rPr lang="en-US" altLang="zh-TW" sz="2400" dirty="0">
                <a:solidFill>
                  <a:schemeClr val="bg1"/>
                </a:solidFill>
              </a:rPr>
              <a:t>         le</a:t>
            </a:r>
            <a:endParaRPr lang="en-US" altLang="zh-TW" sz="24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979EED1-486C-46FB-A446-9B0890343BDC}"/>
              </a:ext>
            </a:extLst>
          </p:cNvPr>
          <p:cNvSpPr txBox="1"/>
          <p:nvPr/>
        </p:nvSpPr>
        <p:spPr>
          <a:xfrm>
            <a:off x="4071938" y="481015"/>
            <a:ext cx="4825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dirty="0">
                <a:solidFill>
                  <a:srgbClr val="002060"/>
                </a:solidFill>
              </a:rPr>
              <a:t>It is almost …already.</a:t>
            </a:r>
            <a:endParaRPr lang="zh-TW" altLang="en-US" sz="2700" dirty="0">
              <a:solidFill>
                <a:srgbClr val="00206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A785C83-65C0-4551-A09B-3214DB2AAEE1}"/>
              </a:ext>
            </a:extLst>
          </p:cNvPr>
          <p:cNvSpPr/>
          <p:nvPr/>
        </p:nvSpPr>
        <p:spPr>
          <a:xfrm>
            <a:off x="246551" y="4114962"/>
            <a:ext cx="865089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5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40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都快</a:t>
            </a:r>
            <a:r>
              <a:rPr lang="zh-TW" altLang="en-US" sz="4050" dirty="0">
                <a:latin typeface="標楷體" panose="03000509000000000000" pitchFamily="65" charset="-120"/>
                <a:ea typeface="標楷體" panose="03000509000000000000" pitchFamily="65" charset="-120"/>
              </a:rPr>
              <a:t>九十岁</a:t>
            </a:r>
            <a:r>
              <a:rPr lang="zh-TW" altLang="en-US" sz="40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TW" altLang="en-US" sz="4050" dirty="0">
                <a:latin typeface="標楷體" panose="03000509000000000000" pitchFamily="65" charset="-120"/>
                <a:ea typeface="標楷體" panose="03000509000000000000" pitchFamily="65" charset="-120"/>
              </a:rPr>
              <a:t>，身体还是很健康</a:t>
            </a:r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A5CB9F3-2B64-41BC-92DF-97E9DF28C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96"/>
          <a:stretch/>
        </p:blipFill>
        <p:spPr>
          <a:xfrm>
            <a:off x="2540879" y="1167718"/>
            <a:ext cx="3825387" cy="294724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7FB8D2B-63AD-478E-A4F6-07BA81B4A09B}"/>
              </a:ext>
            </a:extLst>
          </p:cNvPr>
          <p:cNvSpPr txBox="1"/>
          <p:nvPr/>
        </p:nvSpPr>
        <p:spPr>
          <a:xfrm>
            <a:off x="6283117" y="3070860"/>
            <a:ext cx="1394460" cy="584775"/>
          </a:xfrm>
          <a:prstGeom prst="rect">
            <a:avLst/>
          </a:prstGeom>
          <a:noFill/>
          <a:ln w="28575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ea typeface="標楷體" panose="03000509000000000000" pitchFamily="65" charset="-120"/>
              </a:rPr>
              <a:t>88</a:t>
            </a:r>
            <a:r>
              <a:rPr lang="zh-TW" altLang="en-US" sz="3200" dirty="0">
                <a:ea typeface="標楷體" panose="03000509000000000000" pitchFamily="65" charset="-120"/>
              </a:rPr>
              <a:t>岁</a:t>
            </a: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9EB59F87-5447-42DB-9856-9F57349C560E}"/>
              </a:ext>
            </a:extLst>
          </p:cNvPr>
          <p:cNvCxnSpPr/>
          <p:nvPr/>
        </p:nvCxnSpPr>
        <p:spPr>
          <a:xfrm>
            <a:off x="5204460" y="2514600"/>
            <a:ext cx="914400" cy="525780"/>
          </a:xfrm>
          <a:prstGeom prst="straightConnector1">
            <a:avLst/>
          </a:prstGeom>
          <a:ln w="76200"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654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F634BE9-670A-4780-99BC-B9D69DA4E51C}"/>
              </a:ext>
            </a:extLst>
          </p:cNvPr>
          <p:cNvSpPr txBox="1"/>
          <p:nvPr/>
        </p:nvSpPr>
        <p:spPr>
          <a:xfrm>
            <a:off x="246551" y="70583"/>
            <a:ext cx="3825387" cy="1154162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ea typeface="標楷體" panose="03000509000000000000" pitchFamily="65" charset="-120"/>
              </a:rPr>
              <a:t>都快</a:t>
            </a:r>
            <a:r>
              <a:rPr lang="en-US" altLang="zh-TW" sz="4500" dirty="0">
                <a:solidFill>
                  <a:schemeClr val="bg1"/>
                </a:solidFill>
                <a:ea typeface="標楷體" panose="03000509000000000000" pitchFamily="65" charset="-120"/>
              </a:rPr>
              <a:t>…</a:t>
            </a:r>
            <a:r>
              <a:rPr lang="zh-TW" altLang="en-US" sz="4500" dirty="0">
                <a:solidFill>
                  <a:schemeClr val="bg1"/>
                </a:solidFill>
                <a:ea typeface="標楷體" panose="03000509000000000000" pitchFamily="65" charset="-120"/>
              </a:rPr>
              <a:t>了</a:t>
            </a:r>
            <a:endParaRPr lang="en-US" altLang="zh-TW" sz="4500" dirty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chemeClr val="bg1"/>
                </a:solidFill>
              </a:rPr>
              <a:t>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dōu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kuài</a:t>
            </a:r>
            <a:r>
              <a:rPr lang="en-US" altLang="zh-TW" sz="2400" dirty="0">
                <a:solidFill>
                  <a:schemeClr val="bg1"/>
                </a:solidFill>
              </a:rPr>
              <a:t>         le</a:t>
            </a:r>
            <a:endParaRPr lang="en-US" altLang="zh-TW" sz="24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979EED1-486C-46FB-A446-9B0890343BDC}"/>
              </a:ext>
            </a:extLst>
          </p:cNvPr>
          <p:cNvSpPr txBox="1"/>
          <p:nvPr/>
        </p:nvSpPr>
        <p:spPr>
          <a:xfrm>
            <a:off x="4071938" y="481015"/>
            <a:ext cx="4825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dirty="0">
                <a:solidFill>
                  <a:srgbClr val="002060"/>
                </a:solidFill>
              </a:rPr>
              <a:t>It is almost …already.</a:t>
            </a:r>
            <a:endParaRPr lang="zh-TW" altLang="en-US" sz="2700" dirty="0">
              <a:solidFill>
                <a:srgbClr val="00206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A785C83-65C0-4551-A09B-3214DB2AAEE1}"/>
              </a:ext>
            </a:extLst>
          </p:cNvPr>
          <p:cNvSpPr/>
          <p:nvPr/>
        </p:nvSpPr>
        <p:spPr>
          <a:xfrm>
            <a:off x="246551" y="4114962"/>
            <a:ext cx="865089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都快</a:t>
            </a:r>
            <a:r>
              <a:rPr lang="zh-TW" altLang="en-US" sz="4050" dirty="0">
                <a:latin typeface="標楷體" panose="03000509000000000000" pitchFamily="65" charset="-120"/>
                <a:ea typeface="標楷體" panose="03000509000000000000" pitchFamily="65" charset="-120"/>
              </a:rPr>
              <a:t>九点四十</a:t>
            </a:r>
            <a:r>
              <a:rPr lang="zh-TW" altLang="en-US" sz="40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TW" altLang="en-US" sz="4050" dirty="0">
                <a:latin typeface="標楷體" panose="03000509000000000000" pitchFamily="65" charset="-120"/>
                <a:ea typeface="標楷體" panose="03000509000000000000" pitchFamily="65" charset="-120"/>
              </a:rPr>
              <a:t>，老师怎么还不下课？</a:t>
            </a:r>
            <a:endParaRPr lang="zh-TW" altLang="en-US" sz="3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F9BA0EA-CB4C-4363-AAA1-C2528FF7D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1" y="1280132"/>
            <a:ext cx="3120914" cy="2834830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D3474D00-C9C2-4AEA-9994-E9F26B06EBAA}"/>
              </a:ext>
            </a:extLst>
          </p:cNvPr>
          <p:cNvCxnSpPr>
            <a:cxnSpLocks/>
          </p:cNvCxnSpPr>
          <p:nvPr/>
        </p:nvCxnSpPr>
        <p:spPr>
          <a:xfrm flipH="1" flipV="1">
            <a:off x="1524000" y="2519913"/>
            <a:ext cx="685800" cy="175682"/>
          </a:xfrm>
          <a:prstGeom prst="straightConnector1">
            <a:avLst/>
          </a:prstGeom>
          <a:ln w="5715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4487FBBD-B9EF-4B19-84E1-B25D5C52C19E}"/>
              </a:ext>
            </a:extLst>
          </p:cNvPr>
          <p:cNvCxnSpPr>
            <a:cxnSpLocks/>
          </p:cNvCxnSpPr>
          <p:nvPr/>
        </p:nvCxnSpPr>
        <p:spPr>
          <a:xfrm flipH="1">
            <a:off x="1242060" y="2695595"/>
            <a:ext cx="967740" cy="703786"/>
          </a:xfrm>
          <a:prstGeom prst="straightConnector1">
            <a:avLst/>
          </a:prstGeom>
          <a:ln w="5715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73DA7424-6850-43DF-9154-2E17B8DCB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013" y="1131456"/>
            <a:ext cx="3514994" cy="295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53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F634BE9-670A-4780-99BC-B9D69DA4E51C}"/>
              </a:ext>
            </a:extLst>
          </p:cNvPr>
          <p:cNvSpPr txBox="1"/>
          <p:nvPr/>
        </p:nvSpPr>
        <p:spPr>
          <a:xfrm>
            <a:off x="246551" y="70583"/>
            <a:ext cx="3825387" cy="1154162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ea typeface="標楷體" panose="03000509000000000000" pitchFamily="65" charset="-120"/>
              </a:rPr>
              <a:t>都快</a:t>
            </a:r>
            <a:r>
              <a:rPr lang="en-US" altLang="zh-TW" sz="4500" dirty="0">
                <a:solidFill>
                  <a:schemeClr val="bg1"/>
                </a:solidFill>
                <a:ea typeface="標楷體" panose="03000509000000000000" pitchFamily="65" charset="-120"/>
              </a:rPr>
              <a:t>…</a:t>
            </a:r>
            <a:r>
              <a:rPr lang="zh-TW" altLang="en-US" sz="4500" dirty="0">
                <a:solidFill>
                  <a:schemeClr val="bg1"/>
                </a:solidFill>
                <a:ea typeface="標楷體" panose="03000509000000000000" pitchFamily="65" charset="-120"/>
              </a:rPr>
              <a:t>了</a:t>
            </a:r>
            <a:endParaRPr lang="en-US" altLang="zh-TW" sz="4500" dirty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chemeClr val="bg1"/>
                </a:solidFill>
              </a:rPr>
              <a:t>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dōu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kuài</a:t>
            </a:r>
            <a:r>
              <a:rPr lang="en-US" altLang="zh-TW" sz="2400" dirty="0">
                <a:solidFill>
                  <a:schemeClr val="bg1"/>
                </a:solidFill>
              </a:rPr>
              <a:t>         le</a:t>
            </a:r>
            <a:endParaRPr lang="en-US" altLang="zh-TW" sz="24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979EED1-486C-46FB-A446-9B0890343BDC}"/>
              </a:ext>
            </a:extLst>
          </p:cNvPr>
          <p:cNvSpPr txBox="1"/>
          <p:nvPr/>
        </p:nvSpPr>
        <p:spPr>
          <a:xfrm>
            <a:off x="4071938" y="481015"/>
            <a:ext cx="4825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dirty="0">
                <a:solidFill>
                  <a:srgbClr val="002060"/>
                </a:solidFill>
              </a:rPr>
              <a:t>It is almost …already.</a:t>
            </a:r>
            <a:endParaRPr lang="zh-TW" altLang="en-US" sz="2700" dirty="0">
              <a:solidFill>
                <a:srgbClr val="00206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A785C83-65C0-4551-A09B-3214DB2AAEE1}"/>
              </a:ext>
            </a:extLst>
          </p:cNvPr>
          <p:cNvSpPr/>
          <p:nvPr/>
        </p:nvSpPr>
        <p:spPr>
          <a:xfrm>
            <a:off x="246551" y="4114962"/>
            <a:ext cx="865089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都快</a:t>
            </a:r>
            <a:r>
              <a:rPr lang="zh-TW" altLang="en-US" sz="4050" dirty="0">
                <a:latin typeface="標楷體" panose="03000509000000000000" pitchFamily="65" charset="-120"/>
                <a:ea typeface="標楷體" panose="03000509000000000000" pitchFamily="65" charset="-120"/>
              </a:rPr>
              <a:t>过年</a:t>
            </a:r>
            <a:r>
              <a:rPr lang="zh-TW" altLang="en-US" sz="40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TW" altLang="en-US" sz="4050" dirty="0">
                <a:latin typeface="標楷體" panose="03000509000000000000" pitchFamily="65" charset="-120"/>
                <a:ea typeface="標楷體" panose="03000509000000000000" pitchFamily="65" charset="-120"/>
              </a:rPr>
              <a:t>，你怎么还不回家</a:t>
            </a:r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E233F2A-F385-4D20-B3F6-A423650EE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3"/>
          <a:stretch/>
        </p:blipFill>
        <p:spPr>
          <a:xfrm>
            <a:off x="4572000" y="1425680"/>
            <a:ext cx="3975486" cy="252984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67FFA85-106C-489D-9129-E8F665D90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90" y="1451764"/>
            <a:ext cx="2859810" cy="266319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4A3B105-8A82-4E89-8765-A395733A4382}"/>
              </a:ext>
            </a:extLst>
          </p:cNvPr>
          <p:cNvSpPr/>
          <p:nvPr/>
        </p:nvSpPr>
        <p:spPr>
          <a:xfrm>
            <a:off x="1600200" y="1562880"/>
            <a:ext cx="16078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</a:rPr>
              <a:t>December</a:t>
            </a:r>
            <a:endParaRPr lang="zh-TW" alt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74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4C2C7E3-6468-46F0-BE62-083696BDE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226" y="774250"/>
            <a:ext cx="4373676" cy="213598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BB23F5F-0B91-4AB0-B65B-FA1D61FBF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88" b="4518"/>
          <a:stretch/>
        </p:blipFill>
        <p:spPr>
          <a:xfrm>
            <a:off x="100101" y="774250"/>
            <a:ext cx="4314825" cy="213598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C0D9687-BCA7-437D-B431-90117BB278E7}"/>
              </a:ext>
            </a:extLst>
          </p:cNvPr>
          <p:cNvSpPr txBox="1"/>
          <p:nvPr/>
        </p:nvSpPr>
        <p:spPr>
          <a:xfrm>
            <a:off x="257175" y="12502"/>
            <a:ext cx="8629651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为什么人们会去中国？</a:t>
            </a:r>
            <a:endParaRPr lang="en-US" altLang="zh-TW" sz="4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6285D83-8116-4165-A1C3-549B0AAB311A}"/>
              </a:ext>
            </a:extLst>
          </p:cNvPr>
          <p:cNvSpPr txBox="1"/>
          <p:nvPr/>
        </p:nvSpPr>
        <p:spPr>
          <a:xfrm>
            <a:off x="2782576" y="1779153"/>
            <a:ext cx="1632349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旅游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lǚyóu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5BAAD66-3911-4F26-B743-4CCB83BCFAAE}"/>
              </a:ext>
            </a:extLst>
          </p:cNvPr>
          <p:cNvSpPr txBox="1"/>
          <p:nvPr/>
        </p:nvSpPr>
        <p:spPr>
          <a:xfrm>
            <a:off x="7511652" y="1779153"/>
            <a:ext cx="1632349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学习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xuéxí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407F76D-B0C3-4ADE-8E5B-B1F0F200CE02}"/>
              </a:ext>
            </a:extLst>
          </p:cNvPr>
          <p:cNvSpPr txBox="1"/>
          <p:nvPr/>
        </p:nvSpPr>
        <p:spPr>
          <a:xfrm>
            <a:off x="5484614" y="3570343"/>
            <a:ext cx="2178844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谈生意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tán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shēngyì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09CFA1E-39F8-439C-ABF0-313C8C508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513" y="2994538"/>
            <a:ext cx="3221831" cy="214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6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F634BE9-670A-4780-99BC-B9D69DA4E51C}"/>
              </a:ext>
            </a:extLst>
          </p:cNvPr>
          <p:cNvSpPr txBox="1"/>
          <p:nvPr/>
        </p:nvSpPr>
        <p:spPr>
          <a:xfrm>
            <a:off x="246551" y="70583"/>
            <a:ext cx="3825387" cy="1154162"/>
          </a:xfrm>
          <a:prstGeom prst="rect">
            <a:avLst/>
          </a:prstGeom>
          <a:solidFill>
            <a:srgbClr val="00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ea typeface="標楷體" panose="03000509000000000000" pitchFamily="65" charset="-120"/>
              </a:rPr>
              <a:t>都快</a:t>
            </a:r>
            <a:r>
              <a:rPr lang="en-US" altLang="zh-TW" sz="4500" dirty="0">
                <a:solidFill>
                  <a:schemeClr val="bg1"/>
                </a:solidFill>
                <a:ea typeface="標楷體" panose="03000509000000000000" pitchFamily="65" charset="-120"/>
              </a:rPr>
              <a:t>…</a:t>
            </a:r>
            <a:r>
              <a:rPr lang="zh-TW" altLang="en-US" sz="4500" dirty="0">
                <a:solidFill>
                  <a:schemeClr val="bg1"/>
                </a:solidFill>
                <a:ea typeface="標楷體" panose="03000509000000000000" pitchFamily="65" charset="-120"/>
              </a:rPr>
              <a:t>了</a:t>
            </a:r>
            <a:endParaRPr lang="en-US" altLang="zh-TW" sz="4500" dirty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chemeClr val="bg1"/>
                </a:solidFill>
              </a:rPr>
              <a:t>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dōu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kuài</a:t>
            </a:r>
            <a:r>
              <a:rPr lang="en-US" altLang="zh-TW" sz="2400" dirty="0">
                <a:solidFill>
                  <a:schemeClr val="bg1"/>
                </a:solidFill>
              </a:rPr>
              <a:t>         le</a:t>
            </a:r>
            <a:endParaRPr lang="en-US" altLang="zh-TW" sz="24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979EED1-486C-46FB-A446-9B0890343BDC}"/>
              </a:ext>
            </a:extLst>
          </p:cNvPr>
          <p:cNvSpPr txBox="1"/>
          <p:nvPr/>
        </p:nvSpPr>
        <p:spPr>
          <a:xfrm>
            <a:off x="4071938" y="481015"/>
            <a:ext cx="4825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dirty="0">
                <a:solidFill>
                  <a:srgbClr val="006666"/>
                </a:solidFill>
              </a:rPr>
              <a:t>It is almost …already.</a:t>
            </a:r>
            <a:endParaRPr lang="zh-TW" altLang="en-US" sz="2700" dirty="0">
              <a:solidFill>
                <a:srgbClr val="006666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81EA8CB-B4E5-4B14-B542-58D517100C65}"/>
              </a:ext>
            </a:extLst>
          </p:cNvPr>
          <p:cNvSpPr txBox="1"/>
          <p:nvPr/>
        </p:nvSpPr>
        <p:spPr>
          <a:xfrm>
            <a:off x="240598" y="3318981"/>
            <a:ext cx="86508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0" dirty="0">
                <a:latin typeface="標楷體" panose="03000509000000000000" pitchFamily="65" charset="-120"/>
                <a:ea typeface="標楷體" panose="03000509000000000000" pitchFamily="65" charset="-120"/>
              </a:rPr>
              <a:t>你还记得我们什么去过中国吗</a:t>
            </a:r>
            <a:r>
              <a:rPr lang="en-US" altLang="zh-TW" sz="405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A785C83-65C0-4551-A09B-3214DB2AAEE1}"/>
              </a:ext>
            </a:extLst>
          </p:cNvPr>
          <p:cNvSpPr/>
          <p:nvPr/>
        </p:nvSpPr>
        <p:spPr>
          <a:xfrm>
            <a:off x="246551" y="4114962"/>
            <a:ext cx="865089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都快</a:t>
            </a:r>
            <a:r>
              <a:rPr lang="zh-TW" altLang="en-US" sz="4050" dirty="0">
                <a:latin typeface="標楷體" panose="03000509000000000000" pitchFamily="65" charset="-120"/>
                <a:ea typeface="標楷體" panose="03000509000000000000" pitchFamily="65" charset="-120"/>
              </a:rPr>
              <a:t>十年前的事</a:t>
            </a:r>
            <a:r>
              <a:rPr lang="zh-TW" altLang="en-US" sz="40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F3198C1-975D-4126-AE40-05E3E5F0A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51841" y="1354221"/>
            <a:ext cx="1898260" cy="193548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9A4EF19-9962-4004-8785-1C074E631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9" r="7900"/>
          <a:stretch/>
        </p:blipFill>
        <p:spPr>
          <a:xfrm>
            <a:off x="6988089" y="1350411"/>
            <a:ext cx="1580223" cy="117284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8F9B29C-8447-4844-8974-259CB59468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990" t="17222" r="6871" b="32777"/>
          <a:stretch/>
        </p:blipFill>
        <p:spPr>
          <a:xfrm rot="530689" flipH="1">
            <a:off x="4525344" y="1296470"/>
            <a:ext cx="983572" cy="654503"/>
          </a:xfrm>
          <a:prstGeom prst="rect">
            <a:avLst/>
          </a:prstGeom>
        </p:spPr>
      </p:pic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B563FDC1-2F21-4D62-836D-5C3E9AD1F62D}"/>
              </a:ext>
            </a:extLst>
          </p:cNvPr>
          <p:cNvCxnSpPr>
            <a:cxnSpLocks/>
          </p:cNvCxnSpPr>
          <p:nvPr/>
        </p:nvCxnSpPr>
        <p:spPr>
          <a:xfrm flipV="1">
            <a:off x="4678680" y="2020469"/>
            <a:ext cx="2247863" cy="280771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ãAnnual calendar iconãçåçæå°çµæ">
            <a:extLst>
              <a:ext uri="{FF2B5EF4-FFF2-40B4-BE49-F238E27FC236}">
                <a16:creationId xmlns:a16="http://schemas.microsoft.com/office/drawing/2014/main" id="{7328EE49-5030-4FFE-8DFA-1EB989719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8" y="1284370"/>
            <a:ext cx="1747574" cy="199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F5240309-2049-4D4C-AD80-374E81DA3CFF}"/>
              </a:ext>
            </a:extLst>
          </p:cNvPr>
          <p:cNvSpPr/>
          <p:nvPr/>
        </p:nvSpPr>
        <p:spPr>
          <a:xfrm>
            <a:off x="727669" y="1936834"/>
            <a:ext cx="1443612" cy="1058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>
                <a:solidFill>
                  <a:schemeClr val="tx1"/>
                </a:solidFill>
              </a:rPr>
              <a:t>2009</a:t>
            </a:r>
            <a:endParaRPr lang="zh-TW" alt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0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3122247" y="1409701"/>
            <a:ext cx="6021755" cy="37338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855368"/>
            <a:ext cx="4572000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1783890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4D40240-2C90-4394-A231-8AB7DDEF0B1F}"/>
              </a:ext>
            </a:extLst>
          </p:cNvPr>
          <p:cNvSpPr txBox="1"/>
          <p:nvPr/>
        </p:nvSpPr>
        <p:spPr>
          <a:xfrm>
            <a:off x="257372" y="423060"/>
            <a:ext cx="1459547" cy="1415772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刚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gāng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88ECB35-0251-421E-86CE-CE0FF823B01A}"/>
              </a:ext>
            </a:extLst>
          </p:cNvPr>
          <p:cNvSpPr txBox="1"/>
          <p:nvPr/>
        </p:nvSpPr>
        <p:spPr>
          <a:xfrm>
            <a:off x="257372" y="3904832"/>
            <a:ext cx="863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我们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刚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到家，外面就下雨了。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3C86355-A863-469D-A3DE-3366A362DDF6}"/>
              </a:ext>
            </a:extLst>
          </p:cNvPr>
          <p:cNvSpPr txBox="1"/>
          <p:nvPr/>
        </p:nvSpPr>
        <p:spPr>
          <a:xfrm>
            <a:off x="1716919" y="426885"/>
            <a:ext cx="2062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rgbClr val="990000"/>
                </a:solidFill>
              </a:rPr>
              <a:t>just</a:t>
            </a:r>
            <a:endParaRPr lang="zh-TW" altLang="en-US" sz="3200" dirty="0">
              <a:solidFill>
                <a:srgbClr val="990000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E269A9F-C12F-4CB6-B52D-CAC4D0E79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919" y="967584"/>
            <a:ext cx="2062601" cy="293724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9BD2972-CFE5-43DA-99A8-033EA4C8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024" y="1156650"/>
            <a:ext cx="4132604" cy="2748182"/>
          </a:xfrm>
          <a:prstGeom prst="rect">
            <a:avLst/>
          </a:prstGeom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25F2F0C4-75D5-4F1F-85A0-14CB55F2F275}"/>
              </a:ext>
            </a:extLst>
          </p:cNvPr>
          <p:cNvSpPr/>
          <p:nvPr/>
        </p:nvSpPr>
        <p:spPr>
          <a:xfrm>
            <a:off x="3901440" y="2339340"/>
            <a:ext cx="670560" cy="464820"/>
          </a:xfrm>
          <a:prstGeom prst="rightArrow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938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4D40240-2C90-4394-A231-8AB7DDEF0B1F}"/>
              </a:ext>
            </a:extLst>
          </p:cNvPr>
          <p:cNvSpPr txBox="1"/>
          <p:nvPr/>
        </p:nvSpPr>
        <p:spPr>
          <a:xfrm>
            <a:off x="257372" y="407671"/>
            <a:ext cx="1459547" cy="1415772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趟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tàng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88ECB35-0251-421E-86CE-CE0FF823B01A}"/>
              </a:ext>
            </a:extLst>
          </p:cNvPr>
          <p:cNvSpPr txBox="1"/>
          <p:nvPr/>
        </p:nvSpPr>
        <p:spPr>
          <a:xfrm>
            <a:off x="0" y="390483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上个月我去了一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趟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中国。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3C86355-A863-469D-A3DE-3366A362DDF6}"/>
              </a:ext>
            </a:extLst>
          </p:cNvPr>
          <p:cNvSpPr txBox="1"/>
          <p:nvPr/>
        </p:nvSpPr>
        <p:spPr>
          <a:xfrm>
            <a:off x="1716919" y="407671"/>
            <a:ext cx="5011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rgbClr val="990000"/>
                </a:solidFill>
              </a:rPr>
              <a:t>measure</a:t>
            </a:r>
            <a:r>
              <a:rPr lang="zh-TW" altLang="en-US" sz="3200" dirty="0">
                <a:solidFill>
                  <a:srgbClr val="990000"/>
                </a:solidFill>
              </a:rPr>
              <a:t> </a:t>
            </a:r>
            <a:r>
              <a:rPr lang="en-US" altLang="zh-TW" sz="3200" dirty="0">
                <a:solidFill>
                  <a:srgbClr val="990000"/>
                </a:solidFill>
              </a:rPr>
              <a:t>word</a:t>
            </a:r>
            <a:r>
              <a:rPr lang="zh-TW" altLang="en-US" sz="3200" dirty="0">
                <a:solidFill>
                  <a:srgbClr val="990000"/>
                </a:solidFill>
              </a:rPr>
              <a:t> </a:t>
            </a:r>
            <a:r>
              <a:rPr lang="en-US" altLang="zh-TW" sz="3200" dirty="0">
                <a:solidFill>
                  <a:srgbClr val="990000"/>
                </a:solidFill>
              </a:rPr>
              <a:t>for</a:t>
            </a:r>
            <a:r>
              <a:rPr lang="zh-TW" altLang="en-US" sz="3200" dirty="0">
                <a:solidFill>
                  <a:srgbClr val="990000"/>
                </a:solidFill>
              </a:rPr>
              <a:t> </a:t>
            </a:r>
            <a:r>
              <a:rPr lang="en-US" altLang="zh-TW" sz="3200" dirty="0">
                <a:solidFill>
                  <a:srgbClr val="990000"/>
                </a:solidFill>
              </a:rPr>
              <a:t>trip</a:t>
            </a:r>
            <a:endParaRPr lang="zh-TW" altLang="en-US" sz="3200" dirty="0">
              <a:solidFill>
                <a:srgbClr val="990000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BF76A77-13B1-4ACE-A07E-F5688F2F3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41270" y="991314"/>
            <a:ext cx="2914650" cy="29146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4F2D049-1E60-4A40-AC64-AD4D80F583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9" r="7900"/>
          <a:stretch/>
        </p:blipFill>
        <p:spPr>
          <a:xfrm>
            <a:off x="5755442" y="907521"/>
            <a:ext cx="2300289" cy="17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9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4D40240-2C90-4394-A231-8AB7DDEF0B1F}"/>
              </a:ext>
            </a:extLst>
          </p:cNvPr>
          <p:cNvSpPr txBox="1"/>
          <p:nvPr/>
        </p:nvSpPr>
        <p:spPr>
          <a:xfrm>
            <a:off x="257372" y="423060"/>
            <a:ext cx="1459547" cy="1415772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gēn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88ECB35-0251-421E-86CE-CE0FF823B01A}"/>
              </a:ext>
            </a:extLst>
          </p:cNvPr>
          <p:cNvSpPr txBox="1"/>
          <p:nvPr/>
        </p:nvSpPr>
        <p:spPr>
          <a:xfrm>
            <a:off x="257372" y="3904832"/>
            <a:ext cx="863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我是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朋友来捷克的？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3C86355-A863-469D-A3DE-3366A362DDF6}"/>
              </a:ext>
            </a:extLst>
          </p:cNvPr>
          <p:cNvSpPr txBox="1"/>
          <p:nvPr/>
        </p:nvSpPr>
        <p:spPr>
          <a:xfrm>
            <a:off x="1716919" y="440205"/>
            <a:ext cx="2062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rgbClr val="990000"/>
                </a:solidFill>
              </a:rPr>
              <a:t>follow</a:t>
            </a:r>
            <a:endParaRPr lang="zh-TW" altLang="en-US" sz="3200" dirty="0">
              <a:solidFill>
                <a:srgbClr val="9900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1DC3972-1B32-4AC5-89F5-506449B70580}"/>
              </a:ext>
            </a:extLst>
          </p:cNvPr>
          <p:cNvSpPr txBox="1"/>
          <p:nvPr/>
        </p:nvSpPr>
        <p:spPr>
          <a:xfrm>
            <a:off x="254416" y="2979271"/>
            <a:ext cx="863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你是跟谁来捷克的？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4081245-DB76-45B2-A50C-7AA55D4F2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46753" y="1024980"/>
            <a:ext cx="1898260" cy="1935480"/>
          </a:xfrm>
          <a:prstGeom prst="rect">
            <a:avLst/>
          </a:prstGeom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B3BCA6E5-2316-4901-95A3-FB7F46492939}"/>
              </a:ext>
            </a:extLst>
          </p:cNvPr>
          <p:cNvCxnSpPr>
            <a:cxnSpLocks/>
          </p:cNvCxnSpPr>
          <p:nvPr/>
        </p:nvCxnSpPr>
        <p:spPr>
          <a:xfrm flipV="1">
            <a:off x="4545013" y="1698446"/>
            <a:ext cx="2247863" cy="280771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>
            <a:extLst>
              <a:ext uri="{FF2B5EF4-FFF2-40B4-BE49-F238E27FC236}">
                <a16:creationId xmlns:a16="http://schemas.microsoft.com/office/drawing/2014/main" id="{CAEE85CF-EA79-4D50-9848-04BF21516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667" r="92000">
                        <a14:foregroundMark x1="10778" y1="40667" x2="7667" y2="33833"/>
                        <a14:foregroundMark x1="7667" y1="33833" x2="9889" y2="38333"/>
                        <a14:foregroundMark x1="89444" y1="52500" x2="92000" y2="54667"/>
                      </a14:backgroundRemoval>
                    </a14:imgEffect>
                  </a14:imgLayer>
                </a14:imgProps>
              </a:ext>
            </a:extLst>
          </a:blip>
          <a:srcRect l="6596" t="11720" r="5952" b="13158"/>
          <a:stretch/>
        </p:blipFill>
        <p:spPr>
          <a:xfrm>
            <a:off x="6723481" y="544190"/>
            <a:ext cx="2308603" cy="132207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7BA4BC9-C078-45CE-9E7F-4FBD4517A4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990" t="17222" r="6871" b="32777"/>
          <a:stretch/>
        </p:blipFill>
        <p:spPr>
          <a:xfrm rot="530689" flipH="1">
            <a:off x="4929946" y="962813"/>
            <a:ext cx="983572" cy="6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1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4D40240-2C90-4394-A231-8AB7DDEF0B1F}"/>
              </a:ext>
            </a:extLst>
          </p:cNvPr>
          <p:cNvSpPr txBox="1"/>
          <p:nvPr/>
        </p:nvSpPr>
        <p:spPr>
          <a:xfrm>
            <a:off x="150692" y="179190"/>
            <a:ext cx="1459547" cy="1415772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zài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3C86355-A863-469D-A3DE-3366A362DDF6}"/>
              </a:ext>
            </a:extLst>
          </p:cNvPr>
          <p:cNvSpPr txBox="1"/>
          <p:nvPr/>
        </p:nvSpPr>
        <p:spPr>
          <a:xfrm>
            <a:off x="1716919" y="179190"/>
            <a:ext cx="7169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rgbClr val="990000"/>
                </a:solidFill>
              </a:rPr>
              <a:t>then(indicate</a:t>
            </a:r>
            <a:r>
              <a:rPr lang="zh-TW" altLang="en-US" sz="3200" dirty="0">
                <a:solidFill>
                  <a:srgbClr val="990000"/>
                </a:solidFill>
              </a:rPr>
              <a:t>  </a:t>
            </a:r>
            <a:r>
              <a:rPr lang="en-US" altLang="zh-TW" sz="3200" dirty="0">
                <a:solidFill>
                  <a:srgbClr val="990000"/>
                </a:solidFill>
              </a:rPr>
              <a:t>that</a:t>
            </a:r>
            <a:r>
              <a:rPr lang="zh-TW" altLang="en-US" sz="3200" dirty="0">
                <a:solidFill>
                  <a:srgbClr val="990000"/>
                </a:solidFill>
              </a:rPr>
              <a:t> </a:t>
            </a:r>
            <a:r>
              <a:rPr lang="en-US" altLang="zh-TW" sz="3200" dirty="0">
                <a:solidFill>
                  <a:srgbClr val="990000"/>
                </a:solidFill>
              </a:rPr>
              <a:t>an</a:t>
            </a:r>
            <a:r>
              <a:rPr lang="zh-TW" altLang="en-US" sz="3200" dirty="0">
                <a:solidFill>
                  <a:srgbClr val="990000"/>
                </a:solidFill>
              </a:rPr>
              <a:t> </a:t>
            </a:r>
            <a:r>
              <a:rPr lang="en-US" altLang="zh-TW" sz="3200" dirty="0">
                <a:solidFill>
                  <a:srgbClr val="990000"/>
                </a:solidFill>
              </a:rPr>
              <a:t>action</a:t>
            </a:r>
            <a:r>
              <a:rPr lang="zh-TW" altLang="en-US" sz="3200" dirty="0">
                <a:solidFill>
                  <a:srgbClr val="990000"/>
                </a:solidFill>
              </a:rPr>
              <a:t> </a:t>
            </a:r>
            <a:r>
              <a:rPr lang="en-US" altLang="zh-TW" sz="3200" dirty="0">
                <a:solidFill>
                  <a:srgbClr val="990000"/>
                </a:solidFill>
              </a:rPr>
              <a:t>occurs</a:t>
            </a:r>
            <a:r>
              <a:rPr lang="zh-TW" altLang="en-US" sz="3200" dirty="0">
                <a:solidFill>
                  <a:srgbClr val="990000"/>
                </a:solidFill>
              </a:rPr>
              <a:t> </a:t>
            </a:r>
            <a:r>
              <a:rPr lang="en-US" altLang="zh-TW" sz="3200" dirty="0">
                <a:solidFill>
                  <a:srgbClr val="990000"/>
                </a:solidFill>
              </a:rPr>
              <a:t>after the</a:t>
            </a:r>
            <a:r>
              <a:rPr lang="zh-TW" altLang="en-US" sz="3200" dirty="0">
                <a:solidFill>
                  <a:srgbClr val="990000"/>
                </a:solidFill>
              </a:rPr>
              <a:t> </a:t>
            </a:r>
            <a:r>
              <a:rPr lang="en-US" altLang="zh-TW" sz="3200" dirty="0">
                <a:solidFill>
                  <a:srgbClr val="990000"/>
                </a:solidFill>
              </a:rPr>
              <a:t>previous</a:t>
            </a:r>
            <a:r>
              <a:rPr lang="zh-TW" altLang="en-US" sz="3200" dirty="0">
                <a:solidFill>
                  <a:srgbClr val="990000"/>
                </a:solidFill>
              </a:rPr>
              <a:t> </a:t>
            </a:r>
            <a:r>
              <a:rPr lang="en-US" altLang="zh-TW" sz="3200" dirty="0">
                <a:solidFill>
                  <a:srgbClr val="990000"/>
                </a:solidFill>
              </a:rPr>
              <a:t>one</a:t>
            </a:r>
            <a:r>
              <a:rPr lang="zh-TW" altLang="en-US" sz="3200" dirty="0">
                <a:solidFill>
                  <a:srgbClr val="990000"/>
                </a:solidFill>
              </a:rPr>
              <a:t> </a:t>
            </a:r>
            <a:r>
              <a:rPr lang="en-US" altLang="zh-TW" sz="3200" dirty="0">
                <a:solidFill>
                  <a:srgbClr val="990000"/>
                </a:solidFill>
              </a:rPr>
              <a:t>is</a:t>
            </a:r>
            <a:r>
              <a:rPr lang="zh-TW" altLang="en-US" sz="3200" dirty="0">
                <a:solidFill>
                  <a:srgbClr val="990000"/>
                </a:solidFill>
              </a:rPr>
              <a:t> </a:t>
            </a:r>
            <a:r>
              <a:rPr lang="en-US" altLang="zh-TW" sz="3200" dirty="0">
                <a:solidFill>
                  <a:srgbClr val="990000"/>
                </a:solidFill>
              </a:rPr>
              <a:t>concluded)</a:t>
            </a:r>
            <a:endParaRPr lang="zh-TW" altLang="en-US" sz="3200" dirty="0">
              <a:solidFill>
                <a:srgbClr val="99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EF82E93-0334-461A-82C7-0527A0F2B530}"/>
              </a:ext>
            </a:extLst>
          </p:cNvPr>
          <p:cNvSpPr txBox="1"/>
          <p:nvPr/>
        </p:nvSpPr>
        <p:spPr>
          <a:xfrm>
            <a:off x="257372" y="3105418"/>
            <a:ext cx="863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你是从纽约直飞北京的吗？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110C5FF-67F2-4282-897F-2BE84BFA3AE2}"/>
              </a:ext>
            </a:extLst>
          </p:cNvPr>
          <p:cNvSpPr txBox="1"/>
          <p:nvPr/>
        </p:nvSpPr>
        <p:spPr>
          <a:xfrm>
            <a:off x="257372" y="3820061"/>
            <a:ext cx="8629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不是，我是从纽约直飞东京，在东京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飞北京的。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2502177-74AB-4753-BB63-FC32C1983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2" y="1607255"/>
            <a:ext cx="2307075" cy="1538050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4B0D4F13-BD59-4E55-BB9F-65C1E2DAFD84}"/>
              </a:ext>
            </a:extLst>
          </p:cNvPr>
          <p:cNvCxnSpPr>
            <a:cxnSpLocks/>
          </p:cNvCxnSpPr>
          <p:nvPr/>
        </p:nvCxnSpPr>
        <p:spPr>
          <a:xfrm flipV="1">
            <a:off x="2393634" y="2571750"/>
            <a:ext cx="941625" cy="108694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7C2CA237-9E31-463F-8466-226EE288B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990" t="17222" r="6871" b="32777"/>
          <a:stretch/>
        </p:blipFill>
        <p:spPr>
          <a:xfrm rot="530689" flipH="1">
            <a:off x="2575336" y="1906337"/>
            <a:ext cx="727051" cy="48380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1490DE0-AED9-43F5-A9A8-457F8E7F1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846" y="1594962"/>
            <a:ext cx="2307075" cy="153805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6A688B7-D34F-49AB-B7F5-3C03873D9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023" y="1594962"/>
            <a:ext cx="2265684" cy="1510456"/>
          </a:xfrm>
          <a:prstGeom prst="rect">
            <a:avLst/>
          </a:prstGeom>
        </p:spPr>
      </p:pic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AA0B02CC-F11E-4C09-A560-1C9FA51F2629}"/>
              </a:ext>
            </a:extLst>
          </p:cNvPr>
          <p:cNvCxnSpPr>
            <a:cxnSpLocks/>
          </p:cNvCxnSpPr>
          <p:nvPr/>
        </p:nvCxnSpPr>
        <p:spPr>
          <a:xfrm flipV="1">
            <a:off x="5821398" y="2517403"/>
            <a:ext cx="941625" cy="108694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>
            <a:extLst>
              <a:ext uri="{FF2B5EF4-FFF2-40B4-BE49-F238E27FC236}">
                <a16:creationId xmlns:a16="http://schemas.microsoft.com/office/drawing/2014/main" id="{9CF069FD-BC38-42D3-9C55-9A61425101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990" t="17222" r="6871" b="32777"/>
          <a:stretch/>
        </p:blipFill>
        <p:spPr>
          <a:xfrm rot="530689" flipH="1">
            <a:off x="5928684" y="1878591"/>
            <a:ext cx="727051" cy="4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3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CDE497-A9AE-4C26-B637-E963062B3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9" r="3451"/>
          <a:stretch/>
        </p:blipFill>
        <p:spPr>
          <a:xfrm>
            <a:off x="0" y="0"/>
            <a:ext cx="9192408" cy="514350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FA61BAC-DFBA-4477-9CDE-A803B742D17E}"/>
              </a:ext>
            </a:extLst>
          </p:cNvPr>
          <p:cNvSpPr txBox="1"/>
          <p:nvPr/>
        </p:nvSpPr>
        <p:spPr>
          <a:xfrm>
            <a:off x="2689543" y="1910030"/>
            <a:ext cx="3710940" cy="1323439"/>
          </a:xfrm>
          <a:prstGeom prst="rect">
            <a:avLst/>
          </a:prstGeom>
          <a:solidFill>
            <a:srgbClr val="FFECB7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对话一</a:t>
            </a:r>
          </a:p>
        </p:txBody>
      </p:sp>
    </p:spTree>
    <p:extLst>
      <p:ext uri="{BB962C8B-B14F-4D97-AF65-F5344CB8AC3E}">
        <p14:creationId xmlns:p14="http://schemas.microsoft.com/office/powerpoint/2010/main" val="2385207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FBE90BD-A758-4456-B46B-9D66ACFE1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8" y="105304"/>
            <a:ext cx="4472455" cy="251604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62CE891-0CD9-42DA-85B1-E59462E8E36C}"/>
              </a:ext>
            </a:extLst>
          </p:cNvPr>
          <p:cNvSpPr txBox="1"/>
          <p:nvPr/>
        </p:nvSpPr>
        <p:spPr>
          <a:xfrm>
            <a:off x="4545013" y="209166"/>
            <a:ext cx="1632349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房子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fángzi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8342F9-B927-4857-851E-527BB83F8071}"/>
              </a:ext>
            </a:extLst>
          </p:cNvPr>
          <p:cNvSpPr txBox="1"/>
          <p:nvPr/>
        </p:nvSpPr>
        <p:spPr>
          <a:xfrm>
            <a:off x="5265345" y="1508011"/>
            <a:ext cx="3352875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古老的建筑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gǔlǎo</a:t>
            </a:r>
            <a:r>
              <a:rPr lang="en-US" altLang="zh-TW" dirty="0">
                <a:solidFill>
                  <a:schemeClr val="bg1"/>
                </a:solidFill>
              </a:rPr>
              <a:t> de </a:t>
            </a:r>
            <a:r>
              <a:rPr lang="en-US" altLang="zh-TW" dirty="0" err="1">
                <a:solidFill>
                  <a:schemeClr val="bg1"/>
                </a:solidFill>
              </a:rPr>
              <a:t>jiànzhú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BDBBEA5-F9A8-466C-A538-029BFE44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885" y="2745324"/>
            <a:ext cx="4072235" cy="229287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D2EF109-BA58-4A59-89F0-41B202264AC6}"/>
              </a:ext>
            </a:extLst>
          </p:cNvPr>
          <p:cNvSpPr txBox="1"/>
          <p:nvPr/>
        </p:nvSpPr>
        <p:spPr>
          <a:xfrm>
            <a:off x="6731953" y="3375639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围墙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wéiqiáng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53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B5FF6C8-5CE8-49F9-A50E-8BFBE9799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804" y="366028"/>
            <a:ext cx="3532883" cy="198882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D501AAA8-E9CC-4EE8-AABA-232EF889F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7" b="13235"/>
          <a:stretch/>
        </p:blipFill>
        <p:spPr>
          <a:xfrm>
            <a:off x="315560" y="1663017"/>
            <a:ext cx="2460931" cy="33528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18DC9A2-E74A-4754-8068-3941554949B4}"/>
              </a:ext>
            </a:extLst>
          </p:cNvPr>
          <p:cNvSpPr txBox="1"/>
          <p:nvPr/>
        </p:nvSpPr>
        <p:spPr>
          <a:xfrm>
            <a:off x="2939651" y="1417588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皇帝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huángdì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581B96D-3F63-4F0A-BE2A-72E185040B25}"/>
              </a:ext>
            </a:extLst>
          </p:cNvPr>
          <p:cNvSpPr txBox="1"/>
          <p:nvPr/>
        </p:nvSpPr>
        <p:spPr>
          <a:xfrm>
            <a:off x="2939651" y="3475372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住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zhù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256E3FF-99DB-43FB-9161-38E7E4977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804" y="2674620"/>
            <a:ext cx="2979876" cy="220352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98CFBB8-32CB-4035-B4BB-041965356D25}"/>
              </a:ext>
            </a:extLst>
          </p:cNvPr>
          <p:cNvSpPr txBox="1"/>
          <p:nvPr/>
        </p:nvSpPr>
        <p:spPr>
          <a:xfrm>
            <a:off x="7359251" y="3857336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舒服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shūfú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A4D55F2-91F7-427E-8784-6C33610D1012}"/>
              </a:ext>
            </a:extLst>
          </p:cNvPr>
          <p:cNvSpPr txBox="1"/>
          <p:nvPr/>
        </p:nvSpPr>
        <p:spPr>
          <a:xfrm>
            <a:off x="7359251" y="1417588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shēnghuó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4182AD8-B40A-4EBE-91C0-9DBC13302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88" y="132002"/>
            <a:ext cx="2627876" cy="147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7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E4348D2-1FB5-42BA-BA7D-6165A861D5B9}"/>
              </a:ext>
            </a:extLst>
          </p:cNvPr>
          <p:cNvSpPr txBox="1"/>
          <p:nvPr/>
        </p:nvSpPr>
        <p:spPr>
          <a:xfrm>
            <a:off x="1618154" y="253428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古代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gǔdài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FE1F79-7E04-456D-9805-BE82D3E9670D}"/>
              </a:ext>
            </a:extLst>
          </p:cNvPr>
          <p:cNvSpPr txBox="1"/>
          <p:nvPr/>
        </p:nvSpPr>
        <p:spPr>
          <a:xfrm>
            <a:off x="5893498" y="314388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现代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xiàndài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20167B1-BE1B-418F-A149-FF8420D76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8" y="1796944"/>
            <a:ext cx="4472455" cy="251604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BE71654-FBB7-4B55-BA0D-67DEE3CA8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989" y="1796944"/>
            <a:ext cx="4221368" cy="251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393F391-36D5-4EEB-BBC3-E8322DDFB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9" y="946859"/>
            <a:ext cx="4472455" cy="251604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8BAA4F2-6A41-472C-9287-8173F9002DC4}"/>
              </a:ext>
            </a:extLst>
          </p:cNvPr>
          <p:cNvSpPr txBox="1"/>
          <p:nvPr/>
        </p:nvSpPr>
        <p:spPr>
          <a:xfrm>
            <a:off x="0" y="155219"/>
            <a:ext cx="9144000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去中国旅游可以做什么？</a:t>
            </a:r>
            <a:endParaRPr lang="en-US" altLang="zh-TW" sz="4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5691000-38AD-41C9-AF1C-AA5DF9A47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35" y="957953"/>
            <a:ext cx="4493468" cy="252757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816A949-25F2-41D4-B429-0D8C24EE326A}"/>
              </a:ext>
            </a:extLst>
          </p:cNvPr>
          <p:cNvSpPr txBox="1"/>
          <p:nvPr/>
        </p:nvSpPr>
        <p:spPr>
          <a:xfrm>
            <a:off x="5710831" y="3620010"/>
            <a:ext cx="2200276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爬长城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pá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zh-TW" altLang="en-US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chángchéng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CD490E0-C8B2-40E0-BB37-D7D1E1BA776D}"/>
              </a:ext>
            </a:extLst>
          </p:cNvPr>
          <p:cNvSpPr txBox="1"/>
          <p:nvPr/>
        </p:nvSpPr>
        <p:spPr>
          <a:xfrm>
            <a:off x="693750" y="3631104"/>
            <a:ext cx="3257551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参观故宫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cānguān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gùgōng</a:t>
            </a:r>
            <a:r>
              <a:rPr lang="zh-TW" altLang="en-US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gùgōng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328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D912D56-5193-475A-9DF7-E595ED822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88" b="4518"/>
          <a:stretch/>
        </p:blipFill>
        <p:spPr>
          <a:xfrm>
            <a:off x="230188" y="435769"/>
            <a:ext cx="4314825" cy="213598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BE06112-AAF6-48C5-9276-9598F0F71490}"/>
              </a:ext>
            </a:extLst>
          </p:cNvPr>
          <p:cNvSpPr txBox="1"/>
          <p:nvPr/>
        </p:nvSpPr>
        <p:spPr>
          <a:xfrm>
            <a:off x="230188" y="3553569"/>
            <a:ext cx="1632349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旅游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lǚyóu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2521A5B-7FB2-441F-AF14-25D999E558DE}"/>
              </a:ext>
            </a:extLst>
          </p:cNvPr>
          <p:cNvSpPr txBox="1"/>
          <p:nvPr/>
        </p:nvSpPr>
        <p:spPr>
          <a:xfrm>
            <a:off x="2453639" y="3553569"/>
            <a:ext cx="2091373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观光客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guānguāng</a:t>
            </a:r>
            <a:r>
              <a:rPr lang="en-US" altLang="zh-TW" dirty="0">
                <a:solidFill>
                  <a:schemeClr val="bg1"/>
                </a:solidFill>
              </a:rPr>
              <a:t> </a:t>
            </a:r>
            <a:r>
              <a:rPr lang="en-US" altLang="zh-TW" dirty="0" err="1">
                <a:solidFill>
                  <a:schemeClr val="bg1"/>
                </a:solidFill>
              </a:rPr>
              <a:t>kè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5C0B9966-68B9-41B4-A697-DBA897EB138F}"/>
              </a:ext>
            </a:extLst>
          </p:cNvPr>
          <p:cNvSpPr/>
          <p:nvPr/>
        </p:nvSpPr>
        <p:spPr>
          <a:xfrm>
            <a:off x="731443" y="86439"/>
            <a:ext cx="1998264" cy="283464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22EECEE4-DEB4-4059-AFFC-10BF3AC4C6CF}"/>
              </a:ext>
            </a:extLst>
          </p:cNvPr>
          <p:cNvCxnSpPr>
            <a:cxnSpLocks/>
          </p:cNvCxnSpPr>
          <p:nvPr/>
        </p:nvCxnSpPr>
        <p:spPr>
          <a:xfrm>
            <a:off x="2387600" y="2505956"/>
            <a:ext cx="1062258" cy="10476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3017A37-B35F-459A-898B-351D3A690E38}"/>
              </a:ext>
            </a:extLst>
          </p:cNvPr>
          <p:cNvSpPr txBox="1"/>
          <p:nvPr/>
        </p:nvSpPr>
        <p:spPr>
          <a:xfrm>
            <a:off x="7365283" y="1417588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计划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jìhuà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6D055914-B3D4-46FE-9097-DC10F471DF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" t="6847" r="3859" b="4218"/>
          <a:stretch/>
        </p:blipFill>
        <p:spPr>
          <a:xfrm>
            <a:off x="4762500" y="99311"/>
            <a:ext cx="2518963" cy="247243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32A0BAC-62D1-4887-915A-29234FED3D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42"/>
          <a:stretch/>
        </p:blipFill>
        <p:spPr>
          <a:xfrm>
            <a:off x="4611051" y="2746890"/>
            <a:ext cx="2833165" cy="1960841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130EE8D9-DA47-46D0-A926-3EB2149E8C8E}"/>
              </a:ext>
            </a:extLst>
          </p:cNvPr>
          <p:cNvSpPr txBox="1"/>
          <p:nvPr/>
        </p:nvSpPr>
        <p:spPr>
          <a:xfrm>
            <a:off x="7365282" y="3553569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体验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tǐyàn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509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6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EDFA349-952D-48A2-BE02-5FE3D45F39EA}"/>
              </a:ext>
            </a:extLst>
          </p:cNvPr>
          <p:cNvSpPr txBox="1"/>
          <p:nvPr/>
        </p:nvSpPr>
        <p:spPr>
          <a:xfrm>
            <a:off x="2939651" y="1417588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了解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liǎojiě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B33E928-7A0D-49D9-B362-1204355174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4" r="15747"/>
          <a:stretch/>
        </p:blipFill>
        <p:spPr>
          <a:xfrm>
            <a:off x="152399" y="290473"/>
            <a:ext cx="2787252" cy="225868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29BABA3-A149-4C90-B57C-ED47FEF08BEF}"/>
              </a:ext>
            </a:extLst>
          </p:cNvPr>
          <p:cNvSpPr txBox="1"/>
          <p:nvPr/>
        </p:nvSpPr>
        <p:spPr>
          <a:xfrm>
            <a:off x="7275431" y="1394996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完全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wánquán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42D00D0-0C12-43C7-B0FE-0F2FAC5B9776}"/>
              </a:ext>
            </a:extLst>
          </p:cNvPr>
          <p:cNvSpPr txBox="1"/>
          <p:nvPr/>
        </p:nvSpPr>
        <p:spPr>
          <a:xfrm>
            <a:off x="2912664" y="3620036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机会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jīhuì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6075CAE-4AAA-4727-9787-C1798A480E2F}"/>
              </a:ext>
            </a:extLst>
          </p:cNvPr>
          <p:cNvSpPr txBox="1"/>
          <p:nvPr/>
        </p:nvSpPr>
        <p:spPr>
          <a:xfrm>
            <a:off x="7435392" y="3836522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肤浅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fūqiǎn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90EDC4B-C6F3-4CFE-9140-8941DA1BD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" y="2712720"/>
            <a:ext cx="2890379" cy="244832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0207C44-ADBF-4C23-B5CB-0ED57D538011}"/>
              </a:ext>
            </a:extLst>
          </p:cNvPr>
          <p:cNvSpPr/>
          <p:nvPr/>
        </p:nvSpPr>
        <p:spPr>
          <a:xfrm>
            <a:off x="4572000" y="280849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ea typeface="Microsoft Yahei" panose="020B0503020204020204" pitchFamily="34" charset="-122"/>
              </a:rPr>
              <a:t>[superficial ; shallow ;half-baked ; skin-deep]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9944864-93A2-4730-81D6-8876EEFCC3E7}"/>
              </a:ext>
            </a:extLst>
          </p:cNvPr>
          <p:cNvSpPr/>
          <p:nvPr/>
        </p:nvSpPr>
        <p:spPr>
          <a:xfrm>
            <a:off x="4701539" y="1125200"/>
            <a:ext cx="2573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  <a:ea typeface="Microsoft Yahei" panose="020B0503020204020204" pitchFamily="34" charset="-122"/>
              </a:rPr>
              <a:t> [completely]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E8600BB-108D-48A4-9DF6-662CEDC02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894" y="3420978"/>
            <a:ext cx="2790589" cy="156970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1798976D-E18A-4E9C-A04B-881ED851F92C}"/>
              </a:ext>
            </a:extLst>
          </p:cNvPr>
          <p:cNvSpPr txBox="1"/>
          <p:nvPr/>
        </p:nvSpPr>
        <p:spPr>
          <a:xfrm>
            <a:off x="4572001" y="1510591"/>
            <a:ext cx="257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chemeClr val="accent2"/>
                </a:solidFill>
              </a:rPr>
              <a:t>completely</a:t>
            </a:r>
            <a:endParaRPr lang="zh-TW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11C1C30-6B5A-4F7A-BC79-42AEA14FFCAF}"/>
              </a:ext>
            </a:extLst>
          </p:cNvPr>
          <p:cNvSpPr txBox="1"/>
          <p:nvPr/>
        </p:nvSpPr>
        <p:spPr>
          <a:xfrm>
            <a:off x="510540" y="2571750"/>
            <a:ext cx="2156460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打交道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dǎjiāodào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836033-A0B4-423A-94CB-EBCAA9D6775B}"/>
              </a:ext>
            </a:extLst>
          </p:cNvPr>
          <p:cNvSpPr txBox="1"/>
          <p:nvPr/>
        </p:nvSpPr>
        <p:spPr>
          <a:xfrm>
            <a:off x="7155180" y="1521351"/>
            <a:ext cx="1844040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 -</a:t>
            </a:r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>
                <a:solidFill>
                  <a:schemeClr val="bg1"/>
                </a:solidFill>
              </a:rPr>
              <a:t>                </a:t>
            </a:r>
            <a:r>
              <a:rPr lang="en-US" altLang="zh-TW" dirty="0" err="1">
                <a:solidFill>
                  <a:schemeClr val="bg1"/>
                </a:solidFill>
              </a:rPr>
              <a:t>shì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941F8C1-75DF-478C-A7DF-8220A92E97A6}"/>
              </a:ext>
            </a:extLst>
          </p:cNvPr>
          <p:cNvSpPr txBox="1"/>
          <p:nvPr/>
        </p:nvSpPr>
        <p:spPr>
          <a:xfrm>
            <a:off x="6720841" y="3765441"/>
            <a:ext cx="2156460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 -</a:t>
            </a:r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化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>
                <a:solidFill>
                  <a:schemeClr val="bg1"/>
                </a:solidFill>
              </a:rPr>
              <a:t>                 </a:t>
            </a:r>
            <a:r>
              <a:rPr lang="en-US" altLang="zh-TW" dirty="0" err="1">
                <a:solidFill>
                  <a:schemeClr val="bg1"/>
                </a:solidFill>
              </a:rPr>
              <a:t>huà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B2E7087-51A0-460A-AF41-71E135A035D7}"/>
              </a:ext>
            </a:extLst>
          </p:cNvPr>
          <p:cNvSpPr/>
          <p:nvPr/>
        </p:nvSpPr>
        <p:spPr>
          <a:xfrm>
            <a:off x="510540" y="3696861"/>
            <a:ext cx="2129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ea typeface="Microsoft Yahei" panose="020B0503020204020204" pitchFamily="34" charset="-122"/>
              </a:rPr>
              <a:t>[make dealings with]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96EA8BB-2524-496C-A903-1C68E4A2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401003"/>
            <a:ext cx="3040185" cy="218217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1435B30-767F-400D-B08C-EED76C105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725" y="543630"/>
            <a:ext cx="3604455" cy="202811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99731A5-E860-4233-8A66-6CEDE499C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039" y="3195400"/>
            <a:ext cx="3768537" cy="157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3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4D40240-2C90-4394-A231-8AB7DDEF0B1F}"/>
              </a:ext>
            </a:extLst>
          </p:cNvPr>
          <p:cNvSpPr txBox="1"/>
          <p:nvPr/>
        </p:nvSpPr>
        <p:spPr>
          <a:xfrm>
            <a:off x="257372" y="407671"/>
            <a:ext cx="1459547" cy="1415772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懂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dǒng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88ECB35-0251-421E-86CE-CE0FF823B01A}"/>
              </a:ext>
            </a:extLst>
          </p:cNvPr>
          <p:cNvSpPr txBox="1"/>
          <p:nvPr/>
        </p:nvSpPr>
        <p:spPr>
          <a:xfrm>
            <a:off x="0" y="390483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你懂汉语吗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3C86355-A863-469D-A3DE-3366A362DDF6}"/>
              </a:ext>
            </a:extLst>
          </p:cNvPr>
          <p:cNvSpPr txBox="1"/>
          <p:nvPr/>
        </p:nvSpPr>
        <p:spPr>
          <a:xfrm>
            <a:off x="1716919" y="407671"/>
            <a:ext cx="5011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rgbClr val="990000"/>
                </a:solidFill>
              </a:rPr>
              <a:t>understand, comprehend</a:t>
            </a:r>
            <a:endParaRPr lang="zh-TW" altLang="en-US" sz="3200" dirty="0">
              <a:solidFill>
                <a:srgbClr val="990000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85AF107-424E-4F1D-87A2-F253F6C31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4" r="15747"/>
          <a:stretch/>
        </p:blipFill>
        <p:spPr>
          <a:xfrm>
            <a:off x="3178374" y="1319296"/>
            <a:ext cx="2787252" cy="225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6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244396" y="406243"/>
            <a:ext cx="8655208" cy="1508105"/>
          </a:xfrm>
          <a:prstGeom prst="rect">
            <a:avLst/>
          </a:prstGeom>
          <a:solidFill>
            <a:srgbClr val="00666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ea typeface="標楷體" panose="03000509000000000000" pitchFamily="65" charset="-120"/>
              </a:rPr>
              <a:t>不是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6000" dirty="0">
                <a:solidFill>
                  <a:schemeClr val="bg1"/>
                </a:solidFill>
                <a:ea typeface="標楷體" panose="03000509000000000000" pitchFamily="65" charset="-120"/>
              </a:rPr>
              <a:t>，而是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  <a:p>
            <a:r>
              <a:rPr lang="en-US" altLang="zh-TW" sz="3200" dirty="0">
                <a:solidFill>
                  <a:schemeClr val="bg1"/>
                </a:solidFill>
              </a:rPr>
              <a:t>                         </a:t>
            </a:r>
            <a:r>
              <a:rPr lang="en-US" altLang="zh-TW" sz="3200" dirty="0" err="1">
                <a:solidFill>
                  <a:schemeClr val="bg1"/>
                </a:solidFill>
              </a:rPr>
              <a:t>bú</a:t>
            </a:r>
            <a:r>
              <a:rPr lang="en-US" altLang="zh-TW" dirty="0"/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shì</a:t>
            </a:r>
            <a:r>
              <a:rPr lang="en-US" altLang="zh-TW" sz="3200" dirty="0">
                <a:solidFill>
                  <a:schemeClr val="bg1"/>
                </a:solidFill>
              </a:rPr>
              <a:t>                  </a:t>
            </a:r>
            <a:r>
              <a:rPr lang="en-US" altLang="zh-TW" sz="3200" dirty="0" err="1">
                <a:solidFill>
                  <a:schemeClr val="bg1"/>
                </a:solidFill>
              </a:rPr>
              <a:t>ér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shì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237332" y="2279362"/>
            <a:ext cx="865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rgbClr val="006666"/>
                </a:solidFill>
              </a:rPr>
              <a:t>It is not A , but B</a:t>
            </a:r>
            <a:endParaRPr lang="zh-TW" altLang="en-US" sz="3200" dirty="0">
              <a:solidFill>
                <a:srgbClr val="006666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244396" y="3286244"/>
            <a:ext cx="865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Usage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：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不是</a:t>
            </a:r>
            <a:r>
              <a:rPr lang="en-US" altLang="zh-TW" sz="4400" dirty="0">
                <a:ea typeface="標楷體" panose="03000509000000000000" pitchFamily="65" charset="-120"/>
              </a:rPr>
              <a:t>A</a:t>
            </a:r>
            <a:r>
              <a:rPr lang="zh-TW" altLang="en-US" sz="4400" dirty="0">
                <a:ea typeface="標楷體" panose="03000509000000000000" pitchFamily="65" charset="-120"/>
              </a:rPr>
              <a:t>，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而是</a:t>
            </a:r>
            <a:r>
              <a:rPr lang="en-US" altLang="zh-TW" sz="4400" dirty="0">
                <a:ea typeface="標楷體" panose="03000509000000000000" pitchFamily="65" charset="-12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13760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D97FFDB-72BC-4539-B3DA-A7D32A1D8CD8}"/>
              </a:ext>
            </a:extLst>
          </p:cNvPr>
          <p:cNvSpPr txBox="1"/>
          <p:nvPr/>
        </p:nvSpPr>
        <p:spPr>
          <a:xfrm>
            <a:off x="236776" y="215743"/>
            <a:ext cx="3603704" cy="1015663"/>
          </a:xfrm>
          <a:prstGeom prst="rect">
            <a:avLst/>
          </a:prstGeom>
          <a:solidFill>
            <a:srgbClr val="00666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ea typeface="標楷體" panose="03000509000000000000" pitchFamily="65" charset="-120"/>
              </a:rPr>
              <a:t>不是</a:t>
            </a:r>
            <a:r>
              <a:rPr lang="en-US" altLang="zh-TW" sz="40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4000" dirty="0">
                <a:solidFill>
                  <a:schemeClr val="bg1"/>
                </a:solidFill>
                <a:ea typeface="標楷體" panose="03000509000000000000" pitchFamily="65" charset="-120"/>
              </a:rPr>
              <a:t>，而是</a:t>
            </a:r>
            <a:r>
              <a:rPr lang="en-US" altLang="zh-TW" sz="40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  <a:p>
            <a:r>
              <a:rPr lang="en-US" altLang="zh-TW" dirty="0">
                <a:solidFill>
                  <a:schemeClr val="bg1"/>
                </a:solidFill>
              </a:rPr>
              <a:t>        </a:t>
            </a:r>
            <a:r>
              <a:rPr lang="en-US" altLang="zh-TW" dirty="0" err="1">
                <a:solidFill>
                  <a:schemeClr val="bg1"/>
                </a:solidFill>
              </a:rPr>
              <a:t>bú</a:t>
            </a:r>
            <a:r>
              <a:rPr lang="en-US" altLang="zh-TW" sz="1100" dirty="0"/>
              <a:t> </a:t>
            </a:r>
            <a:r>
              <a:rPr lang="en-US" altLang="zh-TW" dirty="0" err="1">
                <a:solidFill>
                  <a:schemeClr val="bg1"/>
                </a:solidFill>
              </a:rPr>
              <a:t>shì</a:t>
            </a:r>
            <a:r>
              <a:rPr lang="en-US" altLang="zh-TW" dirty="0">
                <a:solidFill>
                  <a:schemeClr val="bg1"/>
                </a:solidFill>
              </a:rPr>
              <a:t>                         </a:t>
            </a:r>
            <a:r>
              <a:rPr lang="en-US" altLang="zh-TW" dirty="0" err="1">
                <a:solidFill>
                  <a:schemeClr val="bg1"/>
                </a:solidFill>
              </a:rPr>
              <a:t>ér</a:t>
            </a:r>
            <a:r>
              <a:rPr lang="en-US" altLang="zh-TW" dirty="0">
                <a:solidFill>
                  <a:schemeClr val="bg1"/>
                </a:solidFill>
              </a:rPr>
              <a:t> </a:t>
            </a:r>
            <a:r>
              <a:rPr lang="en-US" altLang="zh-TW" dirty="0" err="1">
                <a:solidFill>
                  <a:schemeClr val="bg1"/>
                </a:solidFill>
              </a:rPr>
              <a:t>shì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A87C915-255A-4A6A-8DD0-36E0B2A008ED}"/>
              </a:ext>
            </a:extLst>
          </p:cNvPr>
          <p:cNvSpPr txBox="1"/>
          <p:nvPr/>
        </p:nvSpPr>
        <p:spPr>
          <a:xfrm>
            <a:off x="7144" y="3392434"/>
            <a:ext cx="9144000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你上个月是去中国旅游的吗</a:t>
            </a:r>
            <a:r>
              <a:rPr lang="en-US" altLang="zh-TW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13F35BB-2E02-430A-ABA9-E2EF43E0562F}"/>
              </a:ext>
            </a:extLst>
          </p:cNvPr>
          <p:cNvSpPr txBox="1"/>
          <p:nvPr/>
        </p:nvSpPr>
        <p:spPr>
          <a:xfrm>
            <a:off x="-26987" y="4108143"/>
            <a:ext cx="9144000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05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去旅游的，</a:t>
            </a:r>
            <a:r>
              <a:rPr lang="zh-TW" altLang="en-US" sz="405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而是</a:t>
            </a:r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去谈生意的。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3453A10-5B63-4923-8BED-CB4F5E00B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88" b="4518"/>
          <a:stretch/>
        </p:blipFill>
        <p:spPr>
          <a:xfrm>
            <a:off x="236776" y="1294406"/>
            <a:ext cx="4308237" cy="213272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284DEF5-4EAA-4871-995A-70FA03FF2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789" y="1102339"/>
            <a:ext cx="3485435" cy="232478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BB7143F-77A1-4620-9025-CB114A53B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817" y="1751066"/>
            <a:ext cx="1908828" cy="1722799"/>
          </a:xfrm>
          <a:prstGeom prst="rect">
            <a:avLst/>
          </a:prstGeom>
        </p:spPr>
      </p:pic>
      <p:sp>
        <p:nvSpPr>
          <p:cNvPr id="9" name="箭號: 向右 8">
            <a:extLst>
              <a:ext uri="{FF2B5EF4-FFF2-40B4-BE49-F238E27FC236}">
                <a16:creationId xmlns:a16="http://schemas.microsoft.com/office/drawing/2014/main" id="{4CF8F7F0-1B8D-424B-AC50-E3E1CCC471A6}"/>
              </a:ext>
            </a:extLst>
          </p:cNvPr>
          <p:cNvSpPr/>
          <p:nvPr/>
        </p:nvSpPr>
        <p:spPr>
          <a:xfrm>
            <a:off x="4686300" y="2080260"/>
            <a:ext cx="586740" cy="491490"/>
          </a:xfrm>
          <a:prstGeom prst="rightArrow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45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D97FFDB-72BC-4539-B3DA-A7D32A1D8CD8}"/>
              </a:ext>
            </a:extLst>
          </p:cNvPr>
          <p:cNvSpPr txBox="1"/>
          <p:nvPr/>
        </p:nvSpPr>
        <p:spPr>
          <a:xfrm>
            <a:off x="236776" y="215743"/>
            <a:ext cx="3603704" cy="1015663"/>
          </a:xfrm>
          <a:prstGeom prst="rect">
            <a:avLst/>
          </a:prstGeom>
          <a:solidFill>
            <a:srgbClr val="00666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ea typeface="標楷體" panose="03000509000000000000" pitchFamily="65" charset="-120"/>
              </a:rPr>
              <a:t>不是</a:t>
            </a:r>
            <a:r>
              <a:rPr lang="en-US" altLang="zh-TW" sz="40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4000" dirty="0">
                <a:solidFill>
                  <a:schemeClr val="bg1"/>
                </a:solidFill>
                <a:ea typeface="標楷體" panose="03000509000000000000" pitchFamily="65" charset="-120"/>
              </a:rPr>
              <a:t>，而是</a:t>
            </a:r>
            <a:r>
              <a:rPr lang="en-US" altLang="zh-TW" sz="40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  <a:p>
            <a:r>
              <a:rPr lang="en-US" altLang="zh-TW" dirty="0">
                <a:solidFill>
                  <a:schemeClr val="bg1"/>
                </a:solidFill>
              </a:rPr>
              <a:t>        </a:t>
            </a:r>
            <a:r>
              <a:rPr lang="en-US" altLang="zh-TW" dirty="0" err="1">
                <a:solidFill>
                  <a:schemeClr val="bg1"/>
                </a:solidFill>
              </a:rPr>
              <a:t>bú</a:t>
            </a:r>
            <a:r>
              <a:rPr lang="en-US" altLang="zh-TW" sz="1100" dirty="0"/>
              <a:t> </a:t>
            </a:r>
            <a:r>
              <a:rPr lang="en-US" altLang="zh-TW" dirty="0" err="1">
                <a:solidFill>
                  <a:schemeClr val="bg1"/>
                </a:solidFill>
              </a:rPr>
              <a:t>shì</a:t>
            </a:r>
            <a:r>
              <a:rPr lang="en-US" altLang="zh-TW" dirty="0">
                <a:solidFill>
                  <a:schemeClr val="bg1"/>
                </a:solidFill>
              </a:rPr>
              <a:t>                         </a:t>
            </a:r>
            <a:r>
              <a:rPr lang="en-US" altLang="zh-TW" dirty="0" err="1">
                <a:solidFill>
                  <a:schemeClr val="bg1"/>
                </a:solidFill>
              </a:rPr>
              <a:t>ér</a:t>
            </a:r>
            <a:r>
              <a:rPr lang="en-US" altLang="zh-TW" dirty="0">
                <a:solidFill>
                  <a:schemeClr val="bg1"/>
                </a:solidFill>
              </a:rPr>
              <a:t> </a:t>
            </a:r>
            <a:r>
              <a:rPr lang="en-US" altLang="zh-TW" dirty="0" err="1">
                <a:solidFill>
                  <a:schemeClr val="bg1"/>
                </a:solidFill>
              </a:rPr>
              <a:t>shì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CE924AA-E35E-47E5-B6FA-E12092D4D1FA}"/>
              </a:ext>
            </a:extLst>
          </p:cNvPr>
          <p:cNvSpPr txBox="1"/>
          <p:nvPr/>
        </p:nvSpPr>
        <p:spPr>
          <a:xfrm>
            <a:off x="7144" y="3392434"/>
            <a:ext cx="9144000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你可以帮我打扫房间吗</a:t>
            </a:r>
            <a:r>
              <a:rPr lang="en-US" altLang="zh-TW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AB5F03D-8DB0-4B6F-8150-92B76B5DBA38}"/>
              </a:ext>
            </a:extLst>
          </p:cNvPr>
          <p:cNvSpPr txBox="1"/>
          <p:nvPr/>
        </p:nvSpPr>
        <p:spPr>
          <a:xfrm>
            <a:off x="7144" y="4212048"/>
            <a:ext cx="9144000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05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不想帮你，</a:t>
            </a:r>
            <a:r>
              <a:rPr lang="zh-TW" altLang="en-US" sz="405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而是</a:t>
            </a:r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我没有时间。</a:t>
            </a:r>
          </a:p>
        </p:txBody>
      </p:sp>
      <p:pic>
        <p:nvPicPr>
          <p:cNvPr id="1026" name="Picture 2" descr="ç¸éåç">
            <a:extLst>
              <a:ext uri="{FF2B5EF4-FFF2-40B4-BE49-F238E27FC236}">
                <a16:creationId xmlns:a16="http://schemas.microsoft.com/office/drawing/2014/main" id="{845EF39E-DD87-47BA-9E61-9C16A1AB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" y="1244218"/>
            <a:ext cx="3603704" cy="22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D9FA293-14A4-4278-BFBF-23C85EAD1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198" y="641001"/>
            <a:ext cx="2834082" cy="283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D97FFDB-72BC-4539-B3DA-A7D32A1D8CD8}"/>
              </a:ext>
            </a:extLst>
          </p:cNvPr>
          <p:cNvSpPr txBox="1"/>
          <p:nvPr/>
        </p:nvSpPr>
        <p:spPr>
          <a:xfrm>
            <a:off x="236776" y="215743"/>
            <a:ext cx="3603704" cy="1015663"/>
          </a:xfrm>
          <a:prstGeom prst="rect">
            <a:avLst/>
          </a:prstGeom>
          <a:solidFill>
            <a:srgbClr val="00666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ea typeface="標楷體" panose="03000509000000000000" pitchFamily="65" charset="-120"/>
              </a:rPr>
              <a:t>不是</a:t>
            </a:r>
            <a:r>
              <a:rPr lang="en-US" altLang="zh-TW" sz="40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4000" dirty="0">
                <a:solidFill>
                  <a:schemeClr val="bg1"/>
                </a:solidFill>
                <a:ea typeface="標楷體" panose="03000509000000000000" pitchFamily="65" charset="-120"/>
              </a:rPr>
              <a:t>，而是</a:t>
            </a:r>
            <a:r>
              <a:rPr lang="en-US" altLang="zh-TW" sz="40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  <a:p>
            <a:r>
              <a:rPr lang="en-US" altLang="zh-TW" dirty="0">
                <a:solidFill>
                  <a:schemeClr val="bg1"/>
                </a:solidFill>
              </a:rPr>
              <a:t>        </a:t>
            </a:r>
            <a:r>
              <a:rPr lang="en-US" altLang="zh-TW" dirty="0" err="1">
                <a:solidFill>
                  <a:schemeClr val="bg1"/>
                </a:solidFill>
              </a:rPr>
              <a:t>bú</a:t>
            </a:r>
            <a:r>
              <a:rPr lang="en-US" altLang="zh-TW" sz="1100" dirty="0"/>
              <a:t> </a:t>
            </a:r>
            <a:r>
              <a:rPr lang="en-US" altLang="zh-TW" dirty="0" err="1">
                <a:solidFill>
                  <a:schemeClr val="bg1"/>
                </a:solidFill>
              </a:rPr>
              <a:t>shì</a:t>
            </a:r>
            <a:r>
              <a:rPr lang="en-US" altLang="zh-TW" dirty="0">
                <a:solidFill>
                  <a:schemeClr val="bg1"/>
                </a:solidFill>
              </a:rPr>
              <a:t>                         </a:t>
            </a:r>
            <a:r>
              <a:rPr lang="en-US" altLang="zh-TW" dirty="0" err="1">
                <a:solidFill>
                  <a:schemeClr val="bg1"/>
                </a:solidFill>
              </a:rPr>
              <a:t>ér</a:t>
            </a:r>
            <a:r>
              <a:rPr lang="en-US" altLang="zh-TW" dirty="0">
                <a:solidFill>
                  <a:schemeClr val="bg1"/>
                </a:solidFill>
              </a:rPr>
              <a:t> </a:t>
            </a:r>
            <a:r>
              <a:rPr lang="en-US" altLang="zh-TW" dirty="0" err="1">
                <a:solidFill>
                  <a:schemeClr val="bg1"/>
                </a:solidFill>
              </a:rPr>
              <a:t>shì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C65474B-330E-4C3B-AB5A-C9E85C3DAA22}"/>
              </a:ext>
            </a:extLst>
          </p:cNvPr>
          <p:cNvSpPr txBox="1"/>
          <p:nvPr/>
        </p:nvSpPr>
        <p:spPr>
          <a:xfrm>
            <a:off x="0" y="3169366"/>
            <a:ext cx="9170987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你昨天为什么没来上课</a:t>
            </a:r>
            <a:r>
              <a:rPr lang="en-US" altLang="zh-TW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0BEF6FF-B280-4251-A9F9-BF6C2BA9DB68}"/>
              </a:ext>
            </a:extLst>
          </p:cNvPr>
          <p:cNvSpPr txBox="1"/>
          <p:nvPr/>
        </p:nvSpPr>
        <p:spPr>
          <a:xfrm>
            <a:off x="0" y="3800704"/>
            <a:ext cx="9144000" cy="133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我昨天</a:t>
            </a:r>
            <a:r>
              <a:rPr lang="zh-TW" altLang="en-US" sz="405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故意不去上课，</a:t>
            </a:r>
            <a:r>
              <a:rPr lang="zh-TW" altLang="en-US" sz="405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而是</a:t>
            </a:r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我生病了，不能去上课。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25A9B81-39A6-426A-928B-0569231A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" y="1342796"/>
            <a:ext cx="2948940" cy="188240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E3D4E45-43A0-481D-BF73-E215C2C56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67740"/>
            <a:ext cx="3386195" cy="22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5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D97FFDB-72BC-4539-B3DA-A7D32A1D8CD8}"/>
              </a:ext>
            </a:extLst>
          </p:cNvPr>
          <p:cNvSpPr txBox="1"/>
          <p:nvPr/>
        </p:nvSpPr>
        <p:spPr>
          <a:xfrm>
            <a:off x="236776" y="215743"/>
            <a:ext cx="3603704" cy="1015663"/>
          </a:xfrm>
          <a:prstGeom prst="rect">
            <a:avLst/>
          </a:prstGeom>
          <a:solidFill>
            <a:srgbClr val="00666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ea typeface="標楷體" panose="03000509000000000000" pitchFamily="65" charset="-120"/>
              </a:rPr>
              <a:t>不是</a:t>
            </a:r>
            <a:r>
              <a:rPr lang="en-US" altLang="zh-TW" sz="4000" dirty="0">
                <a:solidFill>
                  <a:schemeClr val="bg1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4000" dirty="0">
                <a:solidFill>
                  <a:schemeClr val="bg1"/>
                </a:solidFill>
                <a:ea typeface="標楷體" panose="03000509000000000000" pitchFamily="65" charset="-120"/>
              </a:rPr>
              <a:t>，而是</a:t>
            </a:r>
            <a:r>
              <a:rPr lang="en-US" altLang="zh-TW" sz="4000" dirty="0">
                <a:solidFill>
                  <a:schemeClr val="bg1"/>
                </a:solidFill>
                <a:ea typeface="標楷體" panose="03000509000000000000" pitchFamily="65" charset="-120"/>
              </a:rPr>
              <a:t>B</a:t>
            </a:r>
          </a:p>
          <a:p>
            <a:r>
              <a:rPr lang="en-US" altLang="zh-TW" dirty="0">
                <a:solidFill>
                  <a:schemeClr val="bg1"/>
                </a:solidFill>
              </a:rPr>
              <a:t>        </a:t>
            </a:r>
            <a:r>
              <a:rPr lang="en-US" altLang="zh-TW" dirty="0" err="1">
                <a:solidFill>
                  <a:schemeClr val="bg1"/>
                </a:solidFill>
              </a:rPr>
              <a:t>bú</a:t>
            </a:r>
            <a:r>
              <a:rPr lang="en-US" altLang="zh-TW" sz="1100" dirty="0"/>
              <a:t> </a:t>
            </a:r>
            <a:r>
              <a:rPr lang="en-US" altLang="zh-TW" dirty="0" err="1">
                <a:solidFill>
                  <a:schemeClr val="bg1"/>
                </a:solidFill>
              </a:rPr>
              <a:t>shì</a:t>
            </a:r>
            <a:r>
              <a:rPr lang="en-US" altLang="zh-TW" dirty="0">
                <a:solidFill>
                  <a:schemeClr val="bg1"/>
                </a:solidFill>
              </a:rPr>
              <a:t>                         </a:t>
            </a:r>
            <a:r>
              <a:rPr lang="en-US" altLang="zh-TW" dirty="0" err="1">
                <a:solidFill>
                  <a:schemeClr val="bg1"/>
                </a:solidFill>
              </a:rPr>
              <a:t>ér</a:t>
            </a:r>
            <a:r>
              <a:rPr lang="en-US" altLang="zh-TW" dirty="0">
                <a:solidFill>
                  <a:schemeClr val="bg1"/>
                </a:solidFill>
              </a:rPr>
              <a:t> </a:t>
            </a:r>
            <a:r>
              <a:rPr lang="en-US" altLang="zh-TW" dirty="0" err="1">
                <a:solidFill>
                  <a:schemeClr val="bg1"/>
                </a:solidFill>
              </a:rPr>
              <a:t>shì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06E04A1-C311-4B70-8F21-47752F5E3CA6}"/>
              </a:ext>
            </a:extLst>
          </p:cNvPr>
          <p:cNvSpPr txBox="1"/>
          <p:nvPr/>
        </p:nvSpPr>
        <p:spPr>
          <a:xfrm>
            <a:off x="3901440" y="1378520"/>
            <a:ext cx="5242559" cy="133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你在中国住五年了，为什么你不会说中文</a:t>
            </a:r>
            <a:r>
              <a:rPr lang="en-US" altLang="zh-TW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B398109-3445-41A4-84C9-CC0AA84FD64D}"/>
              </a:ext>
            </a:extLst>
          </p:cNvPr>
          <p:cNvSpPr txBox="1"/>
          <p:nvPr/>
        </p:nvSpPr>
        <p:spPr>
          <a:xfrm>
            <a:off x="3840480" y="2965297"/>
            <a:ext cx="5303520" cy="196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我不会说中文</a:t>
            </a:r>
            <a:r>
              <a:rPr lang="zh-TW" altLang="en-US" sz="405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因为我不想学，</a:t>
            </a:r>
            <a:r>
              <a:rPr lang="zh-TW" altLang="en-US" sz="405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而是</a:t>
            </a:r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因为我没有时间学习。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B2A90D9-396F-4F37-BCCA-DA8FD529D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9" r="7900"/>
          <a:stretch/>
        </p:blipFill>
        <p:spPr>
          <a:xfrm>
            <a:off x="236776" y="1378520"/>
            <a:ext cx="2137929" cy="15867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58BDF93-5CCE-4A8B-A5D2-A005CE167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60" y="2750820"/>
            <a:ext cx="2392680" cy="2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5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244396" y="406243"/>
            <a:ext cx="8655208" cy="15696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竟然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  <a:p>
            <a:r>
              <a:rPr lang="zh-TW" altLang="en-US" sz="3600" dirty="0">
                <a:solidFill>
                  <a:schemeClr val="bg1"/>
                </a:solidFill>
              </a:rPr>
              <a:t>                              </a:t>
            </a:r>
            <a:r>
              <a:rPr lang="en-US" altLang="zh-TW" sz="3200" dirty="0" err="1">
                <a:solidFill>
                  <a:schemeClr val="bg1"/>
                </a:solidFill>
              </a:rPr>
              <a:t>jìngrán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237332" y="2279362"/>
            <a:ext cx="865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chemeClr val="accent1"/>
                </a:solidFill>
              </a:rPr>
              <a:t>unexpectedly; to one’s surprise</a:t>
            </a:r>
            <a:endParaRPr lang="zh-TW" altLang="en-US" sz="3200" dirty="0">
              <a:solidFill>
                <a:schemeClr val="accent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244396" y="3286244"/>
            <a:ext cx="86552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ea typeface="標楷體" panose="03000509000000000000" pitchFamily="65" charset="-120"/>
              </a:rPr>
              <a:t>Usage</a:t>
            </a:r>
            <a:r>
              <a:rPr lang="zh-TW" altLang="en-US" sz="4400" dirty="0">
                <a:ea typeface="標楷體" panose="03000509000000000000" pitchFamily="65" charset="-120"/>
              </a:rPr>
              <a:t>：</a:t>
            </a:r>
            <a:r>
              <a:rPr lang="en-US" altLang="zh-TW" sz="4400" dirty="0">
                <a:ea typeface="標楷體" panose="03000509000000000000" pitchFamily="65" charset="-120"/>
              </a:rPr>
              <a:t>S.+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竟然</a:t>
            </a:r>
            <a:r>
              <a:rPr lang="en-US" altLang="zh-TW" sz="4400" dirty="0">
                <a:ea typeface="標楷體" panose="03000509000000000000" pitchFamily="65" charset="-120"/>
              </a:rPr>
              <a:t>+something you surprise.</a:t>
            </a:r>
            <a:endParaRPr lang="zh-TW" alt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1458609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E90A8ED-1C8C-4F8F-9135-C5500FFB9733}"/>
              </a:ext>
            </a:extLst>
          </p:cNvPr>
          <p:cNvSpPr txBox="1"/>
          <p:nvPr/>
        </p:nvSpPr>
        <p:spPr>
          <a:xfrm>
            <a:off x="246459" y="241705"/>
            <a:ext cx="1632349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印象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yìnxiàng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27FFBE8-3131-4648-9BBD-566376D5E897}"/>
              </a:ext>
            </a:extLst>
          </p:cNvPr>
          <p:cNvSpPr txBox="1"/>
          <p:nvPr/>
        </p:nvSpPr>
        <p:spPr>
          <a:xfrm>
            <a:off x="4685116" y="3124487"/>
            <a:ext cx="1632349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难忘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nánwàng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6B513AE-EECD-4FDD-A17E-017E3D65AEE9}"/>
              </a:ext>
            </a:extLst>
          </p:cNvPr>
          <p:cNvSpPr txBox="1"/>
          <p:nvPr/>
        </p:nvSpPr>
        <p:spPr>
          <a:xfrm>
            <a:off x="4668776" y="244323"/>
            <a:ext cx="1632349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深刻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shēnkè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E460F27-4972-47EF-B193-21A6DBDF8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3" b="98341" l="4921" r="90159">
                        <a14:foregroundMark x1="5873" y1="46445" x2="5873" y2="46445"/>
                        <a14:foregroundMark x1="8095" y1="98815" x2="8095" y2="98815"/>
                        <a14:foregroundMark x1="9841" y1="72275" x2="8254" y2="41706"/>
                        <a14:foregroundMark x1="7778" y1="33175" x2="4921" y2="32938"/>
                        <a14:foregroundMark x1="64603" y1="24645" x2="71905" y2="29384"/>
                        <a14:foregroundMark x1="71905" y1="29384" x2="73175" y2="37441"/>
                        <a14:foregroundMark x1="73016" y1="44787" x2="82381" y2="49289"/>
                        <a14:foregroundMark x1="82381" y1="49289" x2="90159" y2="57583"/>
                        <a14:foregroundMark x1="90159" y1="57583" x2="79841" y2="59005"/>
                        <a14:foregroundMark x1="79841" y1="59005" x2="78413" y2="58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412" y="1853401"/>
            <a:ext cx="1072419" cy="71835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792485A-5150-4B2A-A17F-6B8C59327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9701" l="4800" r="90000">
                        <a14:foregroundMark x1="9200" y1="63174" x2="9200" y2="63174"/>
                        <a14:foregroundMark x1="5000" y1="68263" x2="5000" y2="69162"/>
                        <a14:foregroundMark x1="21400" y1="92515" x2="24000" y2="99701"/>
                        <a14:foregroundMark x1="8800" y1="78743" x2="9600" y2="82934"/>
                        <a14:foregroundMark x1="7000" y1="77844" x2="4800" y2="80838"/>
                        <a14:foregroundMark x1="9200" y1="86228" x2="7400" y2="88323"/>
                        <a14:backgroundMark x1="35400" y1="98204" x2="35400" y2="99401"/>
                      </a14:backgroundRemoval>
                    </a14:imgEffect>
                  </a14:imgLayer>
                </a14:imgProps>
              </a:ext>
            </a:extLst>
          </a:blip>
          <a:srcRect t="6636" r="52400"/>
          <a:stretch/>
        </p:blipFill>
        <p:spPr>
          <a:xfrm>
            <a:off x="-93401" y="2462270"/>
            <a:ext cx="2057400" cy="2695664"/>
          </a:xfrm>
          <a:prstGeom prst="rect">
            <a:avLst/>
          </a:prstGeom>
        </p:spPr>
      </p:pic>
      <p:sp>
        <p:nvSpPr>
          <p:cNvPr id="8" name="想法泡泡: 雲朵 7">
            <a:extLst>
              <a:ext uri="{FF2B5EF4-FFF2-40B4-BE49-F238E27FC236}">
                <a16:creationId xmlns:a16="http://schemas.microsoft.com/office/drawing/2014/main" id="{6BA660BC-2308-49A8-A1B4-CF441B97FA6E}"/>
              </a:ext>
            </a:extLst>
          </p:cNvPr>
          <p:cNvSpPr/>
          <p:nvPr/>
        </p:nvSpPr>
        <p:spPr>
          <a:xfrm rot="1506701">
            <a:off x="735351" y="1704638"/>
            <a:ext cx="1755392" cy="1102595"/>
          </a:xfrm>
          <a:prstGeom prst="cloudCallou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7F4BA23-CFF8-4FDB-B219-FB11DF2BFC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58" t="10648" r="41050" b="6238"/>
          <a:stretch/>
        </p:blipFill>
        <p:spPr>
          <a:xfrm>
            <a:off x="6317463" y="2360729"/>
            <a:ext cx="2632475" cy="265859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055D97F-D000-49D2-ACDE-76222E697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0855" y="124616"/>
            <a:ext cx="2203763" cy="176300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B8EFCF4-73D4-4656-BDBF-FC0B9C7E47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423" y="2895930"/>
            <a:ext cx="2416269" cy="135963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D896730-B0C6-4FDF-A807-197F8CDAAB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485" t="4699" r="24766" b="20000"/>
          <a:stretch/>
        </p:blipFill>
        <p:spPr>
          <a:xfrm>
            <a:off x="6301126" y="241705"/>
            <a:ext cx="2793799" cy="201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2C3C67D-7E05-4A97-BEB2-8EC6309A4CA2}"/>
              </a:ext>
            </a:extLst>
          </p:cNvPr>
          <p:cNvSpPr txBox="1"/>
          <p:nvPr/>
        </p:nvSpPr>
        <p:spPr>
          <a:xfrm>
            <a:off x="257177" y="192883"/>
            <a:ext cx="4307681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竟然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  <a:p>
            <a:r>
              <a:rPr lang="en-US" altLang="zh-TW" sz="2400" dirty="0">
                <a:solidFill>
                  <a:schemeClr val="bg1"/>
                </a:solidFill>
              </a:rPr>
              <a:t>      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jìngrán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685A832-B161-4DC0-92B0-E93492BC1DBE}"/>
              </a:ext>
            </a:extLst>
          </p:cNvPr>
          <p:cNvSpPr txBox="1"/>
          <p:nvPr/>
        </p:nvSpPr>
        <p:spPr>
          <a:xfrm>
            <a:off x="4579144" y="550874"/>
            <a:ext cx="4307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chemeClr val="accent1"/>
                </a:solidFill>
              </a:rPr>
              <a:t>unexpectedly; to one’s surprise</a:t>
            </a:r>
            <a:endParaRPr lang="zh-TW" altLang="en-US" sz="2400" dirty="0">
              <a:solidFill>
                <a:schemeClr val="accent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59AB927-AB1E-41FE-BD14-F64B76D5D260}"/>
              </a:ext>
            </a:extLst>
          </p:cNvPr>
          <p:cNvSpPr txBox="1"/>
          <p:nvPr/>
        </p:nvSpPr>
        <p:spPr>
          <a:xfrm>
            <a:off x="7144" y="3392434"/>
            <a:ext cx="9144000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你知道昨天的考试，小明没考好吗</a:t>
            </a:r>
            <a:r>
              <a:rPr lang="en-US" altLang="zh-TW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6A2DD8E-A406-4C20-8231-DE3A41D0C752}"/>
              </a:ext>
            </a:extLst>
          </p:cNvPr>
          <p:cNvSpPr txBox="1"/>
          <p:nvPr/>
        </p:nvSpPr>
        <p:spPr>
          <a:xfrm>
            <a:off x="0" y="423868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他那么努力 ，</a:t>
            </a:r>
            <a:r>
              <a:rPr lang="zh-CN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竟然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没考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好。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31D6C2D-4A84-440A-9817-2241AFBFA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10" y="1523752"/>
            <a:ext cx="2679370" cy="199922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7F349D9-6648-431B-92CA-4C7BE4C57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659" y="1022490"/>
            <a:ext cx="1766781" cy="243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0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2C3C67D-7E05-4A97-BEB2-8EC6309A4CA2}"/>
              </a:ext>
            </a:extLst>
          </p:cNvPr>
          <p:cNvSpPr txBox="1"/>
          <p:nvPr/>
        </p:nvSpPr>
        <p:spPr>
          <a:xfrm>
            <a:off x="257177" y="192883"/>
            <a:ext cx="4307681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竟然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  <a:p>
            <a:r>
              <a:rPr lang="en-US" altLang="zh-TW" sz="2400" dirty="0">
                <a:solidFill>
                  <a:schemeClr val="bg1"/>
                </a:solidFill>
              </a:rPr>
              <a:t>      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jìngrán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685A832-B161-4DC0-92B0-E93492BC1DBE}"/>
              </a:ext>
            </a:extLst>
          </p:cNvPr>
          <p:cNvSpPr txBox="1"/>
          <p:nvPr/>
        </p:nvSpPr>
        <p:spPr>
          <a:xfrm>
            <a:off x="4579144" y="550874"/>
            <a:ext cx="4307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chemeClr val="accent1"/>
                </a:solidFill>
              </a:rPr>
              <a:t>unexpectedly; to one’s surprise</a:t>
            </a:r>
            <a:endParaRPr lang="zh-TW" altLang="en-US" sz="2400" dirty="0">
              <a:solidFill>
                <a:schemeClr val="accent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59AB927-AB1E-41FE-BD14-F64B76D5D260}"/>
              </a:ext>
            </a:extLst>
          </p:cNvPr>
          <p:cNvSpPr txBox="1"/>
          <p:nvPr/>
        </p:nvSpPr>
        <p:spPr>
          <a:xfrm>
            <a:off x="7144" y="3504203"/>
            <a:ext cx="9144000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你觉得东京的机场怎么样</a:t>
            </a:r>
            <a:r>
              <a:rPr lang="en-US" altLang="zh-TW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6A2DD8E-A406-4C20-8231-DE3A41D0C752}"/>
              </a:ext>
            </a:extLst>
          </p:cNvPr>
          <p:cNvSpPr txBox="1"/>
          <p:nvPr/>
        </p:nvSpPr>
        <p:spPr>
          <a:xfrm>
            <a:off x="7144" y="424273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我没想到东京的机场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竟然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这么小。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EA243BE-0CDE-48D9-96F6-4EBB80B26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40" y="1447814"/>
            <a:ext cx="3657600" cy="203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0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2C3C67D-7E05-4A97-BEB2-8EC6309A4CA2}"/>
              </a:ext>
            </a:extLst>
          </p:cNvPr>
          <p:cNvSpPr txBox="1"/>
          <p:nvPr/>
        </p:nvSpPr>
        <p:spPr>
          <a:xfrm>
            <a:off x="257177" y="192883"/>
            <a:ext cx="4307681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竟然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  <a:p>
            <a:r>
              <a:rPr lang="en-US" altLang="zh-TW" sz="2400" dirty="0">
                <a:solidFill>
                  <a:schemeClr val="bg1"/>
                </a:solidFill>
              </a:rPr>
              <a:t>      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jìngrán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685A832-B161-4DC0-92B0-E93492BC1DBE}"/>
              </a:ext>
            </a:extLst>
          </p:cNvPr>
          <p:cNvSpPr txBox="1"/>
          <p:nvPr/>
        </p:nvSpPr>
        <p:spPr>
          <a:xfrm>
            <a:off x="4579144" y="550874"/>
            <a:ext cx="4307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chemeClr val="accent1"/>
                </a:solidFill>
              </a:rPr>
              <a:t>unexpectedly; to one’s surprise</a:t>
            </a:r>
            <a:endParaRPr lang="zh-TW" altLang="en-US" sz="2400" dirty="0">
              <a:solidFill>
                <a:schemeClr val="accent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59AB927-AB1E-41FE-BD14-F64B76D5D260}"/>
              </a:ext>
            </a:extLst>
          </p:cNvPr>
          <p:cNvSpPr txBox="1"/>
          <p:nvPr/>
        </p:nvSpPr>
        <p:spPr>
          <a:xfrm>
            <a:off x="0" y="3392434"/>
            <a:ext cx="9144000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你知道故宫在古代是皇帝的家吗</a:t>
            </a:r>
            <a:r>
              <a:rPr lang="en-US" altLang="zh-TW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6A2DD8E-A406-4C20-8231-DE3A41D0C752}"/>
              </a:ext>
            </a:extLst>
          </p:cNvPr>
          <p:cNvSpPr txBox="1"/>
          <p:nvPr/>
        </p:nvSpPr>
        <p:spPr>
          <a:xfrm>
            <a:off x="7144" y="423868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一个皇帝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竟然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住那么大的房子。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38E0B78-4530-44B6-A5CA-D2A5380DC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26" y="1523752"/>
            <a:ext cx="3372454" cy="189757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CA5935B-FCF1-4594-A194-696999E19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7" b="13235"/>
          <a:stretch/>
        </p:blipFill>
        <p:spPr>
          <a:xfrm>
            <a:off x="5517404" y="995004"/>
            <a:ext cx="1759696" cy="23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2C3C67D-7E05-4A97-BEB2-8EC6309A4CA2}"/>
              </a:ext>
            </a:extLst>
          </p:cNvPr>
          <p:cNvSpPr txBox="1"/>
          <p:nvPr/>
        </p:nvSpPr>
        <p:spPr>
          <a:xfrm>
            <a:off x="257177" y="192883"/>
            <a:ext cx="4307681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竟然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  <a:p>
            <a:r>
              <a:rPr lang="en-US" altLang="zh-TW" sz="2400" dirty="0">
                <a:solidFill>
                  <a:schemeClr val="bg1"/>
                </a:solidFill>
              </a:rPr>
              <a:t>      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jìngrán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685A832-B161-4DC0-92B0-E93492BC1DBE}"/>
              </a:ext>
            </a:extLst>
          </p:cNvPr>
          <p:cNvSpPr txBox="1"/>
          <p:nvPr/>
        </p:nvSpPr>
        <p:spPr>
          <a:xfrm>
            <a:off x="4579144" y="550874"/>
            <a:ext cx="4307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chemeClr val="accent1"/>
                </a:solidFill>
              </a:rPr>
              <a:t>unexpectedly; to one’s surprise</a:t>
            </a:r>
            <a:endParaRPr lang="zh-TW" altLang="en-US" sz="2400" dirty="0">
              <a:solidFill>
                <a:schemeClr val="accent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59AB927-AB1E-41FE-BD14-F64B76D5D260}"/>
              </a:ext>
            </a:extLst>
          </p:cNvPr>
          <p:cNvSpPr txBox="1"/>
          <p:nvPr/>
        </p:nvSpPr>
        <p:spPr>
          <a:xfrm>
            <a:off x="7144" y="3392434"/>
            <a:ext cx="9144000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捷克人：啤酒好喝吗？我没喝过啤酒。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6A2DD8E-A406-4C20-8231-DE3A41D0C752}"/>
              </a:ext>
            </a:extLst>
          </p:cNvPr>
          <p:cNvSpPr txBox="1"/>
          <p:nvPr/>
        </p:nvSpPr>
        <p:spPr>
          <a:xfrm>
            <a:off x="7144" y="419774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台湾人：你是捷克人竟然没喝过啤酒。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C7F23FC-F7A3-4465-9BD4-3E6499C01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245" y="1407034"/>
            <a:ext cx="3010615" cy="200373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953D692-F82A-4D19-BC80-BFCD4EE66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961" y="1376749"/>
            <a:ext cx="2045970" cy="204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1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3122247" y="1409701"/>
            <a:ext cx="6021755" cy="37338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855368"/>
            <a:ext cx="4572000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16334634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244396" y="406243"/>
            <a:ext cx="8655208" cy="1508105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ea typeface="標楷體" panose="03000509000000000000" pitchFamily="65" charset="-120"/>
              </a:rPr>
              <a:t>尽量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…</a:t>
            </a:r>
          </a:p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</a:t>
            </a:r>
            <a:r>
              <a:rPr lang="en-US" altLang="zh-TW" sz="3200" dirty="0" err="1">
                <a:solidFill>
                  <a:schemeClr val="bg1"/>
                </a:solidFill>
                <a:ea typeface="標楷體" panose="03000509000000000000" pitchFamily="65" charset="-120"/>
              </a:rPr>
              <a:t>j</a:t>
            </a:r>
            <a:r>
              <a:rPr lang="en-US" altLang="zh-TW" sz="3200" dirty="0" err="1">
                <a:solidFill>
                  <a:schemeClr val="bg1"/>
                </a:solidFill>
              </a:rPr>
              <a:t>ìnliàng</a:t>
            </a:r>
            <a:endParaRPr lang="zh-TW" altLang="en-US" sz="32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237332" y="2279362"/>
            <a:ext cx="865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rgbClr val="00B050"/>
                </a:solidFill>
              </a:rPr>
              <a:t>to the fullest (amount</a:t>
            </a:r>
            <a:r>
              <a:rPr lang="zh-TW" altLang="en-US" sz="3200" dirty="0">
                <a:solidFill>
                  <a:srgbClr val="00B050"/>
                </a:solidFill>
              </a:rPr>
              <a:t>，</a:t>
            </a:r>
            <a:r>
              <a:rPr lang="en-US" altLang="zh-TW" sz="3200" dirty="0">
                <a:solidFill>
                  <a:srgbClr val="00B050"/>
                </a:solidFill>
              </a:rPr>
              <a:t>degree</a:t>
            </a:r>
            <a:r>
              <a:rPr lang="zh-TW" altLang="en-US" sz="3200" dirty="0">
                <a:solidFill>
                  <a:srgbClr val="00B050"/>
                </a:solidFill>
              </a:rPr>
              <a:t>，</a:t>
            </a:r>
            <a:r>
              <a:rPr lang="en-US" altLang="zh-TW" sz="3200" dirty="0">
                <a:solidFill>
                  <a:srgbClr val="00B050"/>
                </a:solidFill>
              </a:rPr>
              <a:t>etc.) </a:t>
            </a:r>
            <a:endParaRPr lang="zh-TW" altLang="en-US" sz="3200" dirty="0">
              <a:solidFill>
                <a:srgbClr val="00B05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244396" y="3286244"/>
            <a:ext cx="865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Usage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：</a:t>
            </a:r>
            <a:r>
              <a:rPr lang="zh-TW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尽量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+ Verb / Adj.</a:t>
            </a:r>
            <a:endParaRPr lang="zh-TW" altLang="en-US" sz="4400" u="sng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20610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1CA3715-2C90-4D8E-9657-67E53791A263}"/>
              </a:ext>
            </a:extLst>
          </p:cNvPr>
          <p:cNvSpPr txBox="1"/>
          <p:nvPr/>
        </p:nvSpPr>
        <p:spPr>
          <a:xfrm>
            <a:off x="257177" y="192883"/>
            <a:ext cx="2882263" cy="1200329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尽量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</a:t>
            </a:r>
            <a:r>
              <a:rPr lang="en-US" altLang="zh-TW" sz="2400" dirty="0" err="1">
                <a:solidFill>
                  <a:schemeClr val="bg1"/>
                </a:solidFill>
                <a:ea typeface="標楷體" panose="03000509000000000000" pitchFamily="65" charset="-120"/>
              </a:rPr>
              <a:t>j</a:t>
            </a:r>
            <a:r>
              <a:rPr lang="en-US" altLang="zh-TW" sz="2400" dirty="0" err="1">
                <a:solidFill>
                  <a:schemeClr val="bg1"/>
                </a:solidFill>
              </a:rPr>
              <a:t>ìnliàng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4DB7600-9896-4DCE-8154-A247788ECDE7}"/>
              </a:ext>
            </a:extLst>
          </p:cNvPr>
          <p:cNvSpPr txBox="1"/>
          <p:nvPr/>
        </p:nvSpPr>
        <p:spPr>
          <a:xfrm>
            <a:off x="3139439" y="496282"/>
            <a:ext cx="574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50"/>
                </a:solidFill>
              </a:rPr>
              <a:t>to the fullest (amount</a:t>
            </a:r>
            <a:r>
              <a:rPr lang="zh-TW" altLang="en-US" sz="2400" dirty="0">
                <a:solidFill>
                  <a:srgbClr val="00B050"/>
                </a:solidFill>
              </a:rPr>
              <a:t>，</a:t>
            </a:r>
            <a:r>
              <a:rPr lang="en-US" altLang="zh-TW" sz="2400" dirty="0">
                <a:solidFill>
                  <a:srgbClr val="00B050"/>
                </a:solidFill>
              </a:rPr>
              <a:t>degree</a:t>
            </a:r>
            <a:r>
              <a:rPr lang="zh-TW" altLang="en-US" sz="2400" dirty="0">
                <a:solidFill>
                  <a:srgbClr val="00B050"/>
                </a:solidFill>
              </a:rPr>
              <a:t>，</a:t>
            </a:r>
            <a:r>
              <a:rPr lang="en-US" altLang="zh-TW" sz="2400" dirty="0">
                <a:solidFill>
                  <a:srgbClr val="00B050"/>
                </a:solidFill>
              </a:rPr>
              <a:t>etc.) 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9A35D9-C506-4FE4-B3E3-78FF71418E3C}"/>
              </a:ext>
            </a:extLst>
          </p:cNvPr>
          <p:cNvSpPr txBox="1"/>
          <p:nvPr/>
        </p:nvSpPr>
        <p:spPr>
          <a:xfrm>
            <a:off x="7144" y="416942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别催我了，我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尽量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快一点过去。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DDB4F36-1403-480E-9911-36372BEABB0B}"/>
              </a:ext>
            </a:extLst>
          </p:cNvPr>
          <p:cNvSpPr txBox="1"/>
          <p:nvPr/>
        </p:nvSpPr>
        <p:spPr>
          <a:xfrm>
            <a:off x="7144" y="3392434"/>
            <a:ext cx="9136855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都快上课了，你怎么还没来？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D513478-1A33-45D5-BBCC-22C720DA8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64" y="1481233"/>
            <a:ext cx="2104075" cy="1911201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42CE7547-9B37-46DE-861A-9FDB3D4C2A6B}"/>
              </a:ext>
            </a:extLst>
          </p:cNvPr>
          <p:cNvCxnSpPr>
            <a:cxnSpLocks/>
          </p:cNvCxnSpPr>
          <p:nvPr/>
        </p:nvCxnSpPr>
        <p:spPr>
          <a:xfrm flipH="1">
            <a:off x="1698308" y="2436833"/>
            <a:ext cx="328612" cy="2698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91E021D7-80D4-4D10-A24D-825B3C426A27}"/>
              </a:ext>
            </a:extLst>
          </p:cNvPr>
          <p:cNvCxnSpPr>
            <a:cxnSpLocks/>
          </p:cNvCxnSpPr>
          <p:nvPr/>
        </p:nvCxnSpPr>
        <p:spPr>
          <a:xfrm flipH="1" flipV="1">
            <a:off x="1920240" y="1600200"/>
            <a:ext cx="106680" cy="8366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>
            <a:extLst>
              <a:ext uri="{FF2B5EF4-FFF2-40B4-BE49-F238E27FC236}">
                <a16:creationId xmlns:a16="http://schemas.microsoft.com/office/drawing/2014/main" id="{A99EAB9B-6A05-4376-902D-FB38BEEA5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299" y="1096908"/>
            <a:ext cx="3672840" cy="22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1CA3715-2C90-4D8E-9657-67E53791A263}"/>
              </a:ext>
            </a:extLst>
          </p:cNvPr>
          <p:cNvSpPr txBox="1"/>
          <p:nvPr/>
        </p:nvSpPr>
        <p:spPr>
          <a:xfrm>
            <a:off x="257177" y="192883"/>
            <a:ext cx="2882263" cy="1200329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尽量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</a:t>
            </a:r>
            <a:r>
              <a:rPr lang="en-US" altLang="zh-TW" sz="2400" dirty="0" err="1">
                <a:solidFill>
                  <a:schemeClr val="bg1"/>
                </a:solidFill>
                <a:ea typeface="標楷體" panose="03000509000000000000" pitchFamily="65" charset="-120"/>
              </a:rPr>
              <a:t>j</a:t>
            </a:r>
            <a:r>
              <a:rPr lang="en-US" altLang="zh-TW" sz="2400" dirty="0" err="1">
                <a:solidFill>
                  <a:schemeClr val="bg1"/>
                </a:solidFill>
              </a:rPr>
              <a:t>ìnliàng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4DB7600-9896-4DCE-8154-A247788ECDE7}"/>
              </a:ext>
            </a:extLst>
          </p:cNvPr>
          <p:cNvSpPr txBox="1"/>
          <p:nvPr/>
        </p:nvSpPr>
        <p:spPr>
          <a:xfrm>
            <a:off x="3139439" y="496282"/>
            <a:ext cx="574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50"/>
                </a:solidFill>
              </a:rPr>
              <a:t>to the fullest (amount</a:t>
            </a:r>
            <a:r>
              <a:rPr lang="zh-TW" altLang="en-US" sz="2400" dirty="0">
                <a:solidFill>
                  <a:srgbClr val="00B050"/>
                </a:solidFill>
              </a:rPr>
              <a:t>，</a:t>
            </a:r>
            <a:r>
              <a:rPr lang="en-US" altLang="zh-TW" sz="2400" dirty="0">
                <a:solidFill>
                  <a:srgbClr val="00B050"/>
                </a:solidFill>
              </a:rPr>
              <a:t>degree</a:t>
            </a:r>
            <a:r>
              <a:rPr lang="zh-TW" altLang="en-US" sz="2400" dirty="0">
                <a:solidFill>
                  <a:srgbClr val="00B050"/>
                </a:solidFill>
              </a:rPr>
              <a:t>，</a:t>
            </a:r>
            <a:r>
              <a:rPr lang="en-US" altLang="zh-TW" sz="2400" dirty="0">
                <a:solidFill>
                  <a:srgbClr val="00B050"/>
                </a:solidFill>
              </a:rPr>
              <a:t>etc.) 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9A35D9-C506-4FE4-B3E3-78FF71418E3C}"/>
              </a:ext>
            </a:extLst>
          </p:cNvPr>
          <p:cNvSpPr txBox="1"/>
          <p:nvPr/>
        </p:nvSpPr>
        <p:spPr>
          <a:xfrm>
            <a:off x="7144" y="399380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我会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尽量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想办法帮你的。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DDB4F36-1403-480E-9911-36372BEABB0B}"/>
              </a:ext>
            </a:extLst>
          </p:cNvPr>
          <p:cNvSpPr txBox="1"/>
          <p:nvPr/>
        </p:nvSpPr>
        <p:spPr>
          <a:xfrm>
            <a:off x="-7145" y="3052543"/>
            <a:ext cx="9144000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我的护照被偷了，你可以帮我吗？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6110606-F527-45CF-93C7-84DB8EF7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23" y="1573905"/>
            <a:ext cx="2554061" cy="147052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0885F8F-8A33-4277-8D1D-A7BB965DD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615" y="1294903"/>
            <a:ext cx="253365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2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1CA3715-2C90-4D8E-9657-67E53791A263}"/>
              </a:ext>
            </a:extLst>
          </p:cNvPr>
          <p:cNvSpPr txBox="1"/>
          <p:nvPr/>
        </p:nvSpPr>
        <p:spPr>
          <a:xfrm>
            <a:off x="257177" y="192883"/>
            <a:ext cx="2882263" cy="1200329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尽量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</a:t>
            </a:r>
            <a:r>
              <a:rPr lang="en-US" altLang="zh-TW" sz="2400" dirty="0" err="1">
                <a:solidFill>
                  <a:schemeClr val="bg1"/>
                </a:solidFill>
                <a:ea typeface="標楷體" panose="03000509000000000000" pitchFamily="65" charset="-120"/>
              </a:rPr>
              <a:t>j</a:t>
            </a:r>
            <a:r>
              <a:rPr lang="en-US" altLang="zh-TW" sz="2400" dirty="0" err="1">
                <a:solidFill>
                  <a:schemeClr val="bg1"/>
                </a:solidFill>
              </a:rPr>
              <a:t>ìnliàng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4DB7600-9896-4DCE-8154-A247788ECDE7}"/>
              </a:ext>
            </a:extLst>
          </p:cNvPr>
          <p:cNvSpPr txBox="1"/>
          <p:nvPr/>
        </p:nvSpPr>
        <p:spPr>
          <a:xfrm>
            <a:off x="3139439" y="496282"/>
            <a:ext cx="574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50"/>
                </a:solidFill>
              </a:rPr>
              <a:t>to the fullest (amount</a:t>
            </a:r>
            <a:r>
              <a:rPr lang="zh-TW" altLang="en-US" sz="2400" dirty="0">
                <a:solidFill>
                  <a:srgbClr val="00B050"/>
                </a:solidFill>
              </a:rPr>
              <a:t>，</a:t>
            </a:r>
            <a:r>
              <a:rPr lang="en-US" altLang="zh-TW" sz="2400" dirty="0">
                <a:solidFill>
                  <a:srgbClr val="00B050"/>
                </a:solidFill>
              </a:rPr>
              <a:t>degree</a:t>
            </a:r>
            <a:r>
              <a:rPr lang="zh-TW" altLang="en-US" sz="2400" dirty="0">
                <a:solidFill>
                  <a:srgbClr val="00B050"/>
                </a:solidFill>
              </a:rPr>
              <a:t>，</a:t>
            </a:r>
            <a:r>
              <a:rPr lang="en-US" altLang="zh-TW" sz="2400" dirty="0">
                <a:solidFill>
                  <a:srgbClr val="00B050"/>
                </a:solidFill>
              </a:rPr>
              <a:t>etc.) 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9A35D9-C506-4FE4-B3E3-78FF71418E3C}"/>
              </a:ext>
            </a:extLst>
          </p:cNvPr>
          <p:cNvSpPr txBox="1"/>
          <p:nvPr/>
        </p:nvSpPr>
        <p:spPr>
          <a:xfrm>
            <a:off x="7144" y="399380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感冒的时候要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尽量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多喝点水。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DDB4F36-1403-480E-9911-36372BEABB0B}"/>
              </a:ext>
            </a:extLst>
          </p:cNvPr>
          <p:cNvSpPr txBox="1"/>
          <p:nvPr/>
        </p:nvSpPr>
        <p:spPr>
          <a:xfrm>
            <a:off x="-7145" y="3052543"/>
            <a:ext cx="9144000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我感冒了。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B15773B-43B9-402A-B01F-A9C8844D9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43" y="1522178"/>
            <a:ext cx="2754996" cy="183666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AAA6A12-E6A7-4E8E-8297-A4B4BC114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90" y="1044445"/>
            <a:ext cx="3010337" cy="20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4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1CA3715-2C90-4D8E-9657-67E53791A263}"/>
              </a:ext>
            </a:extLst>
          </p:cNvPr>
          <p:cNvSpPr txBox="1"/>
          <p:nvPr/>
        </p:nvSpPr>
        <p:spPr>
          <a:xfrm>
            <a:off x="257177" y="192883"/>
            <a:ext cx="2882263" cy="1200329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尽量</a:t>
            </a:r>
            <a:r>
              <a:rPr lang="en-US" altLang="zh-TW" sz="4800" dirty="0">
                <a:solidFill>
                  <a:schemeClr val="bg1"/>
                </a:solidFill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</a:t>
            </a:r>
            <a:r>
              <a:rPr lang="en-US" altLang="zh-TW" sz="2400" dirty="0" err="1">
                <a:solidFill>
                  <a:schemeClr val="bg1"/>
                </a:solidFill>
                <a:ea typeface="標楷體" panose="03000509000000000000" pitchFamily="65" charset="-120"/>
              </a:rPr>
              <a:t>j</a:t>
            </a:r>
            <a:r>
              <a:rPr lang="en-US" altLang="zh-TW" sz="2400" dirty="0" err="1">
                <a:solidFill>
                  <a:schemeClr val="bg1"/>
                </a:solidFill>
              </a:rPr>
              <a:t>ìnliàng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4DB7600-9896-4DCE-8154-A247788ECDE7}"/>
              </a:ext>
            </a:extLst>
          </p:cNvPr>
          <p:cNvSpPr txBox="1"/>
          <p:nvPr/>
        </p:nvSpPr>
        <p:spPr>
          <a:xfrm>
            <a:off x="3139439" y="496282"/>
            <a:ext cx="574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50"/>
                </a:solidFill>
              </a:rPr>
              <a:t>to the fullest (amount</a:t>
            </a:r>
            <a:r>
              <a:rPr lang="zh-TW" altLang="en-US" sz="2400" dirty="0">
                <a:solidFill>
                  <a:srgbClr val="00B050"/>
                </a:solidFill>
              </a:rPr>
              <a:t>，</a:t>
            </a:r>
            <a:r>
              <a:rPr lang="en-US" altLang="zh-TW" sz="2400" dirty="0">
                <a:solidFill>
                  <a:srgbClr val="00B050"/>
                </a:solidFill>
              </a:rPr>
              <a:t>degree</a:t>
            </a:r>
            <a:r>
              <a:rPr lang="zh-TW" altLang="en-US" sz="2400" dirty="0">
                <a:solidFill>
                  <a:srgbClr val="00B050"/>
                </a:solidFill>
              </a:rPr>
              <a:t>，</a:t>
            </a:r>
            <a:r>
              <a:rPr lang="en-US" altLang="zh-TW" sz="2400" dirty="0">
                <a:solidFill>
                  <a:srgbClr val="00B050"/>
                </a:solidFill>
              </a:rPr>
              <a:t>etc.) 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9A35D9-C506-4FE4-B3E3-78FF71418E3C}"/>
              </a:ext>
            </a:extLst>
          </p:cNvPr>
          <p:cNvSpPr txBox="1"/>
          <p:nvPr/>
        </p:nvSpPr>
        <p:spPr>
          <a:xfrm>
            <a:off x="0" y="419602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这个作业尽量在星期三交给我。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DDB4F36-1403-480E-9911-36372BEABB0B}"/>
              </a:ext>
            </a:extLst>
          </p:cNvPr>
          <p:cNvSpPr txBox="1"/>
          <p:nvPr/>
        </p:nvSpPr>
        <p:spPr>
          <a:xfrm>
            <a:off x="11113" y="3247034"/>
            <a:ext cx="9144000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老师请问这个作业要什么时候交？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D8A5F9E-5162-4E0C-9C75-BD1CBB979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393212"/>
            <a:ext cx="2857499" cy="17764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E256129-DE7E-4C5D-A748-64A911146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440" y="957947"/>
            <a:ext cx="2362060" cy="236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8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962ADBE-C1E8-4D14-BCDE-AEFB46F9C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43" y="42271"/>
            <a:ext cx="3610304" cy="250209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A079D26-4695-45D2-AE5D-A2DE2EC80283}"/>
              </a:ext>
            </a:extLst>
          </p:cNvPr>
          <p:cNvSpPr txBox="1"/>
          <p:nvPr/>
        </p:nvSpPr>
        <p:spPr>
          <a:xfrm>
            <a:off x="2943226" y="1440103"/>
            <a:ext cx="1628775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机场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jīchǎng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48AFA61-5D1C-48CC-8FDA-0E6842569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44" y="2650929"/>
            <a:ext cx="3716555" cy="247528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8FB9AB1-3BD7-4349-A2E5-00CB13FDF9C1}"/>
              </a:ext>
            </a:extLst>
          </p:cNvPr>
          <p:cNvSpPr txBox="1"/>
          <p:nvPr/>
        </p:nvSpPr>
        <p:spPr>
          <a:xfrm>
            <a:off x="2943225" y="3829067"/>
            <a:ext cx="1630579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旅馆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lǚguǎn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D5524CE-F990-4954-86E4-38F1D75954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9" t="29166" r="50000" b="6111"/>
          <a:stretch/>
        </p:blipFill>
        <p:spPr>
          <a:xfrm>
            <a:off x="4572000" y="2544366"/>
            <a:ext cx="3334328" cy="25810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F3FC3D2-A40A-43E8-B42A-F3233C93A3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0" t="36528" r="50000" b="19445"/>
          <a:stretch/>
        </p:blipFill>
        <p:spPr>
          <a:xfrm>
            <a:off x="4582442" y="128588"/>
            <a:ext cx="4561559" cy="24425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781A03E-DD6B-438A-AAA7-49EB6CCE966D}"/>
              </a:ext>
            </a:extLst>
          </p:cNvPr>
          <p:cNvSpPr txBox="1"/>
          <p:nvPr/>
        </p:nvSpPr>
        <p:spPr>
          <a:xfrm>
            <a:off x="7513421" y="3829067"/>
            <a:ext cx="1630579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转机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zhuǎnjī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59740D6-B756-4D2D-9F09-91F05F9B54F5}"/>
              </a:ext>
            </a:extLst>
          </p:cNvPr>
          <p:cNvSpPr txBox="1"/>
          <p:nvPr/>
        </p:nvSpPr>
        <p:spPr>
          <a:xfrm>
            <a:off x="7515226" y="1449141"/>
            <a:ext cx="1628775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直飞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zhí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fēi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246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3122247" y="1409701"/>
            <a:ext cx="6021755" cy="37338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855368"/>
            <a:ext cx="4572000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27363511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CDE497-A9AE-4C26-B637-E963062B3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9" r="3451"/>
          <a:stretch/>
        </p:blipFill>
        <p:spPr>
          <a:xfrm>
            <a:off x="0" y="0"/>
            <a:ext cx="9192408" cy="514350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FA61BAC-DFBA-4477-9CDE-A803B742D17E}"/>
              </a:ext>
            </a:extLst>
          </p:cNvPr>
          <p:cNvSpPr txBox="1"/>
          <p:nvPr/>
        </p:nvSpPr>
        <p:spPr>
          <a:xfrm>
            <a:off x="2689543" y="1910030"/>
            <a:ext cx="3710940" cy="1323439"/>
          </a:xfrm>
          <a:prstGeom prst="rect">
            <a:avLst/>
          </a:prstGeom>
          <a:solidFill>
            <a:srgbClr val="FFECB7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对话二</a:t>
            </a:r>
          </a:p>
        </p:txBody>
      </p:sp>
    </p:spTree>
    <p:extLst>
      <p:ext uri="{BB962C8B-B14F-4D97-AF65-F5344CB8AC3E}">
        <p14:creationId xmlns:p14="http://schemas.microsoft.com/office/powerpoint/2010/main" val="3666155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244396" y="406243"/>
            <a:ext cx="8655208" cy="1508105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只要</a:t>
            </a:r>
            <a:r>
              <a:rPr lang="en-US" altLang="zh-TW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…</a:t>
            </a:r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就</a:t>
            </a:r>
            <a:r>
              <a:rPr lang="en-US" altLang="zh-TW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…</a:t>
            </a:r>
            <a:endParaRPr lang="en-US" altLang="zh-TW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  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z</a:t>
            </a:r>
            <a:r>
              <a:rPr lang="en-US" altLang="zh-TW" sz="3200" dirty="0" err="1">
                <a:solidFill>
                  <a:schemeClr val="bg1"/>
                </a:solidFill>
              </a:rPr>
              <a:t>hǐyào</a:t>
            </a:r>
            <a:r>
              <a:rPr lang="en-US" altLang="zh-TW" sz="3200" dirty="0">
                <a:solidFill>
                  <a:schemeClr val="bg1"/>
                </a:solidFill>
              </a:rPr>
              <a:t>           </a:t>
            </a:r>
            <a:r>
              <a:rPr lang="en-US" altLang="zh-TW" sz="3200" dirty="0" err="1">
                <a:solidFill>
                  <a:schemeClr val="bg1"/>
                </a:solidFill>
              </a:rPr>
              <a:t>jiù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237332" y="2279362"/>
            <a:ext cx="865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so long as… ;</a:t>
            </a:r>
            <a:r>
              <a:rPr lang="zh-TW" altLang="en-US" sz="32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as</a:t>
            </a:r>
            <a:r>
              <a:rPr lang="zh-TW" altLang="en-US" sz="32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long</a:t>
            </a:r>
            <a:r>
              <a:rPr lang="zh-TW" altLang="en-US" sz="32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00206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244396" y="3286244"/>
            <a:ext cx="865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Usage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：</a:t>
            </a:r>
            <a:r>
              <a:rPr lang="zh-TW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只要</a:t>
            </a: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+condition</a:t>
            </a:r>
            <a:r>
              <a:rPr lang="zh-TW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就</a:t>
            </a: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+result</a:t>
            </a:r>
            <a:endParaRPr lang="zh-TW" altLang="en-US" sz="4400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0418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444EFD5-7061-40B6-A749-5BC6770B2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74" b="26815"/>
          <a:stretch/>
        </p:blipFill>
        <p:spPr>
          <a:xfrm>
            <a:off x="1525473" y="1400832"/>
            <a:ext cx="2892654" cy="242316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4E47DFC-8A28-41CE-88A3-8EF39398212E}"/>
              </a:ext>
            </a:extLst>
          </p:cNvPr>
          <p:cNvSpPr txBox="1"/>
          <p:nvPr/>
        </p:nvSpPr>
        <p:spPr>
          <a:xfrm>
            <a:off x="236776" y="200503"/>
            <a:ext cx="2872184" cy="1200329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只要</a:t>
            </a:r>
            <a:r>
              <a:rPr lang="en-US" altLang="zh-TW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就</a:t>
            </a:r>
            <a:r>
              <a:rPr lang="en-US" altLang="zh-TW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…</a:t>
            </a:r>
          </a:p>
          <a:p>
            <a:r>
              <a:rPr lang="en-US" altLang="zh-TW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</a:t>
            </a:r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z</a:t>
            </a:r>
            <a:r>
              <a:rPr lang="en-US" altLang="zh-TW" sz="2400" dirty="0" err="1">
                <a:solidFill>
                  <a:schemeClr val="bg1"/>
                </a:solidFill>
              </a:rPr>
              <a:t>hǐyào</a:t>
            </a:r>
            <a:r>
              <a:rPr lang="en-US" altLang="zh-TW" sz="2400" dirty="0">
                <a:solidFill>
                  <a:schemeClr val="bg1"/>
                </a:solidFill>
              </a:rPr>
              <a:t> 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jiù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9B6C43B-803B-4A4D-B716-F74AAEE8A685}"/>
              </a:ext>
            </a:extLst>
          </p:cNvPr>
          <p:cNvSpPr txBox="1"/>
          <p:nvPr/>
        </p:nvSpPr>
        <p:spPr>
          <a:xfrm>
            <a:off x="3493" y="358720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她为什么今天心情不好？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B65F6E-BBBC-4C5E-9018-61FAAC87C522}"/>
              </a:ext>
            </a:extLst>
          </p:cNvPr>
          <p:cNvSpPr txBox="1"/>
          <p:nvPr/>
        </p:nvSpPr>
        <p:spPr>
          <a:xfrm>
            <a:off x="0" y="429508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只要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下雨， 她心情</a:t>
            </a:r>
            <a:r>
              <a:rPr lang="zh-CN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不好 。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E95AE85-B8B7-44E4-A0FA-6903B850D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013" y="451749"/>
            <a:ext cx="4163695" cy="304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7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4E47DFC-8A28-41CE-88A3-8EF39398212E}"/>
              </a:ext>
            </a:extLst>
          </p:cNvPr>
          <p:cNvSpPr txBox="1"/>
          <p:nvPr/>
        </p:nvSpPr>
        <p:spPr>
          <a:xfrm>
            <a:off x="236776" y="200503"/>
            <a:ext cx="2872184" cy="1200329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只要</a:t>
            </a:r>
            <a:r>
              <a:rPr lang="en-US" altLang="zh-TW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就</a:t>
            </a:r>
            <a:r>
              <a:rPr lang="en-US" altLang="zh-TW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…</a:t>
            </a:r>
          </a:p>
          <a:p>
            <a:r>
              <a:rPr lang="en-US" altLang="zh-TW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</a:t>
            </a:r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z</a:t>
            </a:r>
            <a:r>
              <a:rPr lang="en-US" altLang="zh-TW" sz="2400" dirty="0" err="1">
                <a:solidFill>
                  <a:schemeClr val="bg1"/>
                </a:solidFill>
              </a:rPr>
              <a:t>hǐyào</a:t>
            </a:r>
            <a:r>
              <a:rPr lang="en-US" altLang="zh-TW" sz="2400" dirty="0">
                <a:solidFill>
                  <a:schemeClr val="bg1"/>
                </a:solidFill>
              </a:rPr>
              <a:t> 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jiù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9B6C43B-803B-4A4D-B716-F74AAEE8A685}"/>
              </a:ext>
            </a:extLst>
          </p:cNvPr>
          <p:cNvSpPr txBox="1"/>
          <p:nvPr/>
        </p:nvSpPr>
        <p:spPr>
          <a:xfrm>
            <a:off x="236776" y="3330854"/>
            <a:ext cx="866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都快九点了，我们什么时候可以到机场？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B65F6E-BBBC-4C5E-9018-61FAAC87C522}"/>
              </a:ext>
            </a:extLst>
          </p:cNvPr>
          <p:cNvSpPr txBox="1"/>
          <p:nvPr/>
        </p:nvSpPr>
        <p:spPr>
          <a:xfrm>
            <a:off x="0" y="419602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只要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不堵车， 我们</a:t>
            </a:r>
            <a:r>
              <a:rPr lang="zh-CN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能准时到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CN" altLang="en-US" sz="3600" dirty="0"/>
              <a:t> 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D4E3CB2-0996-442F-B828-4DA2DD77A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574243"/>
            <a:ext cx="4632960" cy="275661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D05ECA3-0DEF-4520-A561-DCA6A242A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64" y="1481233"/>
            <a:ext cx="2104075" cy="1911201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2E54B029-CEF2-4CDA-9A87-272A5ABFB04C}"/>
              </a:ext>
            </a:extLst>
          </p:cNvPr>
          <p:cNvCxnSpPr>
            <a:cxnSpLocks/>
          </p:cNvCxnSpPr>
          <p:nvPr/>
        </p:nvCxnSpPr>
        <p:spPr>
          <a:xfrm flipH="1">
            <a:off x="1493520" y="2436833"/>
            <a:ext cx="533400" cy="625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F3D63A96-836F-4B73-8D19-B2CEFE6B94BC}"/>
              </a:ext>
            </a:extLst>
          </p:cNvPr>
          <p:cNvCxnSpPr>
            <a:cxnSpLocks/>
          </p:cNvCxnSpPr>
          <p:nvPr/>
        </p:nvCxnSpPr>
        <p:spPr>
          <a:xfrm flipH="1" flipV="1">
            <a:off x="1950720" y="1562100"/>
            <a:ext cx="76200" cy="8747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66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7B55DEB-DCCF-4C10-A557-F8711306E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7"/>
          <a:stretch/>
        </p:blipFill>
        <p:spPr>
          <a:xfrm>
            <a:off x="1010768" y="1400832"/>
            <a:ext cx="2679370" cy="192271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4E47DFC-8A28-41CE-88A3-8EF39398212E}"/>
              </a:ext>
            </a:extLst>
          </p:cNvPr>
          <p:cNvSpPr txBox="1"/>
          <p:nvPr/>
        </p:nvSpPr>
        <p:spPr>
          <a:xfrm>
            <a:off x="236776" y="200503"/>
            <a:ext cx="2872184" cy="1200329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只要</a:t>
            </a:r>
            <a:r>
              <a:rPr lang="en-US" altLang="zh-TW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就</a:t>
            </a:r>
            <a:r>
              <a:rPr lang="en-US" altLang="zh-TW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…</a:t>
            </a:r>
          </a:p>
          <a:p>
            <a:r>
              <a:rPr lang="en-US" altLang="zh-TW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</a:t>
            </a:r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z</a:t>
            </a:r>
            <a:r>
              <a:rPr lang="en-US" altLang="zh-TW" sz="2400" dirty="0" err="1">
                <a:solidFill>
                  <a:schemeClr val="bg1"/>
                </a:solidFill>
              </a:rPr>
              <a:t>hǐyào</a:t>
            </a:r>
            <a:r>
              <a:rPr lang="en-US" altLang="zh-TW" sz="2400" dirty="0">
                <a:solidFill>
                  <a:schemeClr val="bg1"/>
                </a:solidFill>
              </a:rPr>
              <a:t> 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jiù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9B6C43B-803B-4A4D-B716-F74AAEE8A685}"/>
              </a:ext>
            </a:extLst>
          </p:cNvPr>
          <p:cNvSpPr txBox="1"/>
          <p:nvPr/>
        </p:nvSpPr>
        <p:spPr>
          <a:xfrm>
            <a:off x="0" y="3401932"/>
            <a:ext cx="9144000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要怎样中文才会进步？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B65F6E-BBBC-4C5E-9018-61FAAC87C522}"/>
              </a:ext>
            </a:extLst>
          </p:cNvPr>
          <p:cNvSpPr txBox="1"/>
          <p:nvPr/>
        </p:nvSpPr>
        <p:spPr>
          <a:xfrm>
            <a:off x="0" y="419602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只要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你努力学习，</a:t>
            </a:r>
            <a:r>
              <a:rPr lang="zh-CN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会进步 。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F3FE5DE-1928-4B8C-A3F5-11E56A543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928" y="520599"/>
            <a:ext cx="2147695" cy="2751734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81680FF8-F59C-4D2F-AF56-767D72EAF5D0}"/>
              </a:ext>
            </a:extLst>
          </p:cNvPr>
          <p:cNvSpPr/>
          <p:nvPr/>
        </p:nvSpPr>
        <p:spPr>
          <a:xfrm>
            <a:off x="4267200" y="2116452"/>
            <a:ext cx="952500" cy="56578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406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4E47DFC-8A28-41CE-88A3-8EF39398212E}"/>
              </a:ext>
            </a:extLst>
          </p:cNvPr>
          <p:cNvSpPr txBox="1"/>
          <p:nvPr/>
        </p:nvSpPr>
        <p:spPr>
          <a:xfrm>
            <a:off x="236776" y="200503"/>
            <a:ext cx="2872184" cy="1200329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只要</a:t>
            </a:r>
            <a:r>
              <a:rPr lang="en-US" altLang="zh-TW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…</a:t>
            </a:r>
            <a:r>
              <a:rPr lang="zh-TW" altLang="en-US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就</a:t>
            </a:r>
            <a:r>
              <a:rPr lang="en-US" altLang="zh-TW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…</a:t>
            </a:r>
          </a:p>
          <a:p>
            <a:r>
              <a:rPr lang="en-US" altLang="zh-TW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</a:t>
            </a:r>
            <a:r>
              <a:rPr lang="en-US" altLang="zh-TW" sz="24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z</a:t>
            </a:r>
            <a:r>
              <a:rPr lang="en-US" altLang="zh-TW" sz="2400" dirty="0" err="1">
                <a:solidFill>
                  <a:schemeClr val="bg1"/>
                </a:solidFill>
              </a:rPr>
              <a:t>hǐyào</a:t>
            </a:r>
            <a:r>
              <a:rPr lang="en-US" altLang="zh-TW" sz="2400" dirty="0">
                <a:solidFill>
                  <a:schemeClr val="bg1"/>
                </a:solidFill>
              </a:rPr>
              <a:t>             </a:t>
            </a:r>
            <a:r>
              <a:rPr lang="en-US" altLang="zh-TW" sz="2400" dirty="0" err="1">
                <a:solidFill>
                  <a:schemeClr val="bg1"/>
                </a:solidFill>
              </a:rPr>
              <a:t>jiù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9B6C43B-803B-4A4D-B716-F74AAEE8A685}"/>
              </a:ext>
            </a:extLst>
          </p:cNvPr>
          <p:cNvSpPr txBox="1"/>
          <p:nvPr/>
        </p:nvSpPr>
        <p:spPr>
          <a:xfrm>
            <a:off x="0" y="352472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请问我什么时候可以下班？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B65F6E-BBBC-4C5E-9018-61FAAC87C522}"/>
              </a:ext>
            </a:extLst>
          </p:cNvPr>
          <p:cNvSpPr txBox="1"/>
          <p:nvPr/>
        </p:nvSpPr>
        <p:spPr>
          <a:xfrm>
            <a:off x="0" y="424034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只要你完成工作，就可以下班了 。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0A5A91C-EC2F-41BA-A094-7412E02EC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97" y="1511710"/>
            <a:ext cx="3512688" cy="201301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EA05FC7-B007-4AFA-B0C7-09FC568B1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722" y="406110"/>
            <a:ext cx="3118618" cy="3118618"/>
          </a:xfrm>
          <a:prstGeom prst="rect">
            <a:avLst/>
          </a:prstGeo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21C9CA2E-543D-4543-A7EE-DB01CA4435FB}"/>
              </a:ext>
            </a:extLst>
          </p:cNvPr>
          <p:cNvSpPr/>
          <p:nvPr/>
        </p:nvSpPr>
        <p:spPr>
          <a:xfrm>
            <a:off x="4267200" y="2116452"/>
            <a:ext cx="952500" cy="56578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043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3122247" y="1409701"/>
            <a:ext cx="6021755" cy="37338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855368"/>
            <a:ext cx="4572000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32221993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45F05BA-BE6C-4CF1-BC08-DBA6F8B921E5}"/>
              </a:ext>
            </a:extLst>
          </p:cNvPr>
          <p:cNvSpPr txBox="1"/>
          <p:nvPr/>
        </p:nvSpPr>
        <p:spPr>
          <a:xfrm>
            <a:off x="2912664" y="1509921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同样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tóngyàng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4426358-B859-4674-96CD-641CA863D881}"/>
              </a:ext>
            </a:extLst>
          </p:cNvPr>
          <p:cNvSpPr txBox="1"/>
          <p:nvPr/>
        </p:nvSpPr>
        <p:spPr>
          <a:xfrm>
            <a:off x="7469139" y="1509921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初中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chūzhōng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6638E9E-EE29-4C20-8A43-B4893208C671}"/>
              </a:ext>
            </a:extLst>
          </p:cNvPr>
          <p:cNvSpPr txBox="1"/>
          <p:nvPr/>
        </p:nvSpPr>
        <p:spPr>
          <a:xfrm>
            <a:off x="6108710" y="3778502"/>
            <a:ext cx="2794943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野外求生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yěwài</a:t>
            </a:r>
            <a:r>
              <a:rPr lang="en-US" altLang="zh-TW" dirty="0">
                <a:solidFill>
                  <a:schemeClr val="bg1"/>
                </a:solidFill>
              </a:rPr>
              <a:t> </a:t>
            </a:r>
            <a:r>
              <a:rPr lang="en-US" altLang="zh-TW" dirty="0" err="1">
                <a:solidFill>
                  <a:schemeClr val="bg1"/>
                </a:solidFill>
              </a:rPr>
              <a:t>qiúshēng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04341E8-75F7-4F88-A818-A6D1FAE37DF5}"/>
              </a:ext>
            </a:extLst>
          </p:cNvPr>
          <p:cNvSpPr/>
          <p:nvPr/>
        </p:nvSpPr>
        <p:spPr>
          <a:xfrm>
            <a:off x="200062" y="2202417"/>
            <a:ext cx="271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[same</a:t>
            </a:r>
            <a:r>
              <a:rPr lang="zh-TW" altLang="en-US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TW" altLang="en-US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equal</a:t>
            </a:r>
            <a:r>
              <a:rPr lang="zh-TW" altLang="en-US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TW" altLang="en-US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similar] 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F89E065-5E03-4CBE-886B-B9CF03FE8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989" y="415528"/>
            <a:ext cx="2806632" cy="178688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535CA5B-341E-408A-BF69-42E422472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798" y="2681707"/>
            <a:ext cx="3688080" cy="2461793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2C2A5A0E-0674-42B6-A3FC-E93F6EFE6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81" y="349685"/>
            <a:ext cx="2777483" cy="184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DA6D4D-3928-4A7A-8C1D-837EA7F528A8}"/>
              </a:ext>
            </a:extLst>
          </p:cNvPr>
          <p:cNvSpPr txBox="1"/>
          <p:nvPr/>
        </p:nvSpPr>
        <p:spPr>
          <a:xfrm>
            <a:off x="7232115" y="1538150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摄氏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liǎojiě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063512D-B6F2-439D-91B3-EE5CEE8B2198}"/>
              </a:ext>
            </a:extLst>
          </p:cNvPr>
          <p:cNvSpPr txBox="1"/>
          <p:nvPr/>
        </p:nvSpPr>
        <p:spPr>
          <a:xfrm>
            <a:off x="7232115" y="3843819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dù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B6207D-10B3-427A-8078-F7601DD0E39A}"/>
              </a:ext>
            </a:extLst>
          </p:cNvPr>
          <p:cNvSpPr txBox="1"/>
          <p:nvPr/>
        </p:nvSpPr>
        <p:spPr>
          <a:xfrm>
            <a:off x="2939651" y="1538150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天气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tiānqì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C816B1E-E3AF-487D-B164-C5B48472BD21}"/>
              </a:ext>
            </a:extLst>
          </p:cNvPr>
          <p:cNvSpPr txBox="1"/>
          <p:nvPr/>
        </p:nvSpPr>
        <p:spPr>
          <a:xfrm>
            <a:off x="2920149" y="3843819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空调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kòngtiáo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5F4A291-15F7-4DEF-A750-C91D3A974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" y="510540"/>
            <a:ext cx="2865865" cy="2052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C554BC3-902F-411C-972F-F06FE2344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557" y="404404"/>
            <a:ext cx="1905000" cy="1905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BCD2271-6F9A-4EE8-B937-809CC13F6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515" y="2309404"/>
            <a:ext cx="2285998" cy="257174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53D154C-F1C5-4193-8D24-9A542B187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" y="3009901"/>
            <a:ext cx="2843621" cy="18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6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78E38F0-DD80-4427-AE20-5F9D99E99CB6}"/>
              </a:ext>
            </a:extLst>
          </p:cNvPr>
          <p:cNvSpPr txBox="1"/>
          <p:nvPr/>
        </p:nvSpPr>
        <p:spPr>
          <a:xfrm>
            <a:off x="6581876" y="3907557"/>
            <a:ext cx="2165884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小时候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xiǎoshíhòu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909516F-75F4-43AF-8203-F8D4690F471F}"/>
              </a:ext>
            </a:extLst>
          </p:cNvPr>
          <p:cNvSpPr txBox="1"/>
          <p:nvPr/>
        </p:nvSpPr>
        <p:spPr>
          <a:xfrm>
            <a:off x="6581876" y="1436638"/>
            <a:ext cx="2165884" cy="11541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顺利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shùnlì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33CE796-9AA4-4B19-B9B5-CA76F215F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058" y="2792730"/>
            <a:ext cx="4342563" cy="226898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3DC16D9-F524-4D00-B398-E949A8C24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22"/>
          <a:stretch/>
        </p:blipFill>
        <p:spPr>
          <a:xfrm>
            <a:off x="611943" y="270646"/>
            <a:ext cx="3769556" cy="252208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0489980-53EA-4DAE-8993-65C6D57C3435}"/>
              </a:ext>
            </a:extLst>
          </p:cNvPr>
          <p:cNvSpPr/>
          <p:nvPr/>
        </p:nvSpPr>
        <p:spPr>
          <a:xfrm>
            <a:off x="4457284" y="270646"/>
            <a:ext cx="2285997" cy="76944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</a:rPr>
              <a:t>success</a:t>
            </a:r>
          </a:p>
        </p:txBody>
      </p:sp>
    </p:spTree>
    <p:extLst>
      <p:ext uri="{BB962C8B-B14F-4D97-AF65-F5344CB8AC3E}">
        <p14:creationId xmlns:p14="http://schemas.microsoft.com/office/powerpoint/2010/main" val="93808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DA6D4D-3928-4A7A-8C1D-837EA7F528A8}"/>
              </a:ext>
            </a:extLst>
          </p:cNvPr>
          <p:cNvSpPr txBox="1"/>
          <p:nvPr/>
        </p:nvSpPr>
        <p:spPr>
          <a:xfrm>
            <a:off x="2991154" y="1509921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考验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kǎoyàn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063512D-B6F2-439D-91B3-EE5CEE8B2198}"/>
              </a:ext>
            </a:extLst>
          </p:cNvPr>
          <p:cNvSpPr txBox="1"/>
          <p:nvPr/>
        </p:nvSpPr>
        <p:spPr>
          <a:xfrm>
            <a:off x="7430869" y="1509921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周末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zhōumò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B6207D-10B3-427A-8078-F7601DD0E39A}"/>
              </a:ext>
            </a:extLst>
          </p:cNvPr>
          <p:cNvSpPr txBox="1"/>
          <p:nvPr/>
        </p:nvSpPr>
        <p:spPr>
          <a:xfrm>
            <a:off x="2430781" y="3647876"/>
            <a:ext cx="2114232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禁不起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jīnbùqǐ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C816B1E-E3AF-487D-B164-C5B48472BD21}"/>
              </a:ext>
            </a:extLst>
          </p:cNvPr>
          <p:cNvSpPr txBox="1"/>
          <p:nvPr/>
        </p:nvSpPr>
        <p:spPr>
          <a:xfrm>
            <a:off x="7430869" y="3647876"/>
            <a:ext cx="1632349" cy="10618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硬卧</a:t>
            </a:r>
            <a:endParaRPr lang="en-US" altLang="zh-TW" sz="4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yìngwò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1051A29-9046-448C-BC14-A1ED66D20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2" y="668819"/>
            <a:ext cx="2694416" cy="190293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C505F38-BC4F-4C6C-AF1C-A960865602B7}"/>
              </a:ext>
            </a:extLst>
          </p:cNvPr>
          <p:cNvSpPr/>
          <p:nvPr/>
        </p:nvSpPr>
        <p:spPr>
          <a:xfrm>
            <a:off x="2676443" y="894145"/>
            <a:ext cx="2261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[ordeal</a:t>
            </a:r>
            <a:r>
              <a:rPr lang="zh-TW" altLang="en-US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TW" altLang="en-US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trial</a:t>
            </a:r>
            <a:r>
              <a:rPr lang="zh-TW" altLang="en-US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r>
              <a:rPr lang="zh-TW" altLang="en-US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test]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BFF07B9-E9F9-4D6D-B08E-6C28E652A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216" y="173618"/>
            <a:ext cx="2390775" cy="239077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B41BEFE-46A5-4195-B35E-2A39EA37B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915" y="3004730"/>
            <a:ext cx="2686050" cy="17049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E686BF9-2C30-486B-98A6-78D06C7E35A2}"/>
              </a:ext>
            </a:extLst>
          </p:cNvPr>
          <p:cNvSpPr/>
          <p:nvPr/>
        </p:nvSpPr>
        <p:spPr>
          <a:xfrm>
            <a:off x="0" y="2899042"/>
            <a:ext cx="4652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chemeClr val="accent2"/>
                </a:solidFill>
              </a:rPr>
              <a:t>[intend</a:t>
            </a:r>
            <a:r>
              <a:rPr lang="zh-TW" altLang="en-US" dirty="0">
                <a:solidFill>
                  <a:schemeClr val="accent2"/>
                </a:solidFill>
              </a:rPr>
              <a:t> </a:t>
            </a:r>
            <a:r>
              <a:rPr lang="en-US" altLang="zh-TW" dirty="0">
                <a:solidFill>
                  <a:schemeClr val="accent2"/>
                </a:solidFill>
              </a:rPr>
              <a:t>;</a:t>
            </a:r>
            <a:r>
              <a:rPr lang="zh-TW" altLang="en-US" dirty="0">
                <a:solidFill>
                  <a:schemeClr val="accent2"/>
                </a:solidFill>
              </a:rPr>
              <a:t> </a:t>
            </a:r>
            <a:r>
              <a:rPr lang="en-US" altLang="zh-TW" dirty="0">
                <a:solidFill>
                  <a:schemeClr val="accent2"/>
                </a:solidFill>
              </a:rPr>
              <a:t>contemplate;</a:t>
            </a:r>
            <a:r>
              <a:rPr lang="zh-TW" altLang="en-US" dirty="0">
                <a:solidFill>
                  <a:schemeClr val="accent2"/>
                </a:solidFill>
              </a:rPr>
              <a:t> </a:t>
            </a:r>
            <a:r>
              <a:rPr lang="en-US" altLang="zh-TW" dirty="0">
                <a:solidFill>
                  <a:schemeClr val="accent2"/>
                </a:solidFill>
              </a:rPr>
              <a:t>propose</a:t>
            </a:r>
            <a:r>
              <a:rPr lang="zh-TW" altLang="en-US" dirty="0">
                <a:solidFill>
                  <a:schemeClr val="accent2"/>
                </a:solidFill>
              </a:rPr>
              <a:t> </a:t>
            </a:r>
            <a:r>
              <a:rPr lang="en-US" altLang="zh-TW" dirty="0">
                <a:solidFill>
                  <a:schemeClr val="accent2"/>
                </a:solidFill>
              </a:rPr>
              <a:t>;</a:t>
            </a:r>
            <a:r>
              <a:rPr lang="zh-TW" altLang="en-US" dirty="0">
                <a:solidFill>
                  <a:schemeClr val="accent2"/>
                </a:solidFill>
              </a:rPr>
              <a:t> </a:t>
            </a:r>
            <a:r>
              <a:rPr lang="en-US" altLang="zh-TW" dirty="0">
                <a:solidFill>
                  <a:schemeClr val="accent2"/>
                </a:solidFill>
              </a:rPr>
              <a:t>be prepared to]</a:t>
            </a:r>
            <a:r>
              <a:rPr lang="zh-TW" altLang="en-US" dirty="0">
                <a:solidFill>
                  <a:schemeClr val="accent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2286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244396" y="406243"/>
            <a:ext cx="8655208" cy="15081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qíshí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237332" y="2309842"/>
            <a:ext cx="865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chemeClr val="accent6">
                    <a:lumMod val="75000"/>
                  </a:schemeClr>
                </a:solidFill>
              </a:rPr>
              <a:t> actually, in fact, really</a:t>
            </a:r>
            <a:endParaRPr lang="zh-TW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244396" y="3286244"/>
            <a:ext cx="865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Usage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r>
              <a:rPr lang="en-US" altLang="zh-TW" sz="4400" dirty="0">
                <a:ea typeface="標楷體" panose="03000509000000000000" pitchFamily="65" charset="-120"/>
              </a:rPr>
              <a:t>+The actual situation</a:t>
            </a:r>
            <a:endParaRPr lang="zh-TW" alt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26042460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98B6CD4-5053-46BA-B718-400CB002526D}"/>
              </a:ext>
            </a:extLst>
          </p:cNvPr>
          <p:cNvSpPr txBox="1"/>
          <p:nvPr/>
        </p:nvSpPr>
        <p:spPr>
          <a:xfrm>
            <a:off x="244396" y="291943"/>
            <a:ext cx="2849324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qíshí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DA73F3B-1794-44FF-85E4-6B1A51A3D509}"/>
              </a:ext>
            </a:extLst>
          </p:cNvPr>
          <p:cNvSpPr txBox="1"/>
          <p:nvPr/>
        </p:nvSpPr>
        <p:spPr>
          <a:xfrm>
            <a:off x="0" y="352472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你觉得啤酒好喝吗？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C92EE11-D296-47C1-84D8-2CF5717019C7}"/>
              </a:ext>
            </a:extLst>
          </p:cNvPr>
          <p:cNvSpPr txBox="1"/>
          <p:nvPr/>
        </p:nvSpPr>
        <p:spPr>
          <a:xfrm>
            <a:off x="0" y="424606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我比较喜欢喝果汁。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1185962-9382-4BF8-A22D-18C5FD4DB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95" y="1533056"/>
            <a:ext cx="3535680" cy="199765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58FFF18-356D-4E34-AFEC-FE1DD7F7E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548" y="1403319"/>
            <a:ext cx="3535681" cy="212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7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98B6CD4-5053-46BA-B718-400CB002526D}"/>
              </a:ext>
            </a:extLst>
          </p:cNvPr>
          <p:cNvSpPr txBox="1"/>
          <p:nvPr/>
        </p:nvSpPr>
        <p:spPr>
          <a:xfrm>
            <a:off x="244396" y="195266"/>
            <a:ext cx="2849324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qíshí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FAD99F4-8E88-491D-A693-4C03C45F667E}"/>
              </a:ext>
            </a:extLst>
          </p:cNvPr>
          <p:cNvSpPr txBox="1"/>
          <p:nvPr/>
        </p:nvSpPr>
        <p:spPr>
          <a:xfrm>
            <a:off x="0" y="352472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你上个月去中国旅游，好玩吗？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DC95B62-3116-430C-A75E-165F84686ABD}"/>
              </a:ext>
            </a:extLst>
          </p:cNvPr>
          <p:cNvSpPr txBox="1"/>
          <p:nvPr/>
        </p:nvSpPr>
        <p:spPr>
          <a:xfrm>
            <a:off x="99060" y="4240348"/>
            <a:ext cx="8968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我上个月没去中国，我都待在家里。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B0D2BFE-43B8-4A74-A3A7-AC31DC9E0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88" b="4518"/>
          <a:stretch/>
        </p:blipFill>
        <p:spPr>
          <a:xfrm>
            <a:off x="244396" y="1470660"/>
            <a:ext cx="4149356" cy="205406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4396C5F-9256-400D-9529-46EA960B7F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9" b="95745" l="5000" r="87969">
                        <a14:foregroundMark x1="7969" y1="47518" x2="17188" y2="49645"/>
                        <a14:foregroundMark x1="5156" y1="44917" x2="5156" y2="47045"/>
                        <a14:foregroundMark x1="55313" y1="91253" x2="55313" y2="90307"/>
                        <a14:foregroundMark x1="54688" y1="95745" x2="54688" y2="95745"/>
                        <a14:foregroundMark x1="87969" y1="21040" x2="80938" y2="28842"/>
                        <a14:foregroundMark x1="72031" y1="4019" x2="72656" y2="11584"/>
                      </a14:backgroundRemoval>
                    </a14:imgEffect>
                  </a14:imgLayer>
                </a14:imgProps>
              </a:ext>
            </a:extLst>
          </a:blip>
          <a:srcRect l="3049" r="7900"/>
          <a:stretch/>
        </p:blipFill>
        <p:spPr>
          <a:xfrm>
            <a:off x="3093720" y="1242060"/>
            <a:ext cx="1909612" cy="141732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CBB0A1-896B-4F08-99D2-8837D7341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332" y="1294608"/>
            <a:ext cx="3345180" cy="223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2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98B6CD4-5053-46BA-B718-400CB002526D}"/>
              </a:ext>
            </a:extLst>
          </p:cNvPr>
          <p:cNvSpPr txBox="1"/>
          <p:nvPr/>
        </p:nvSpPr>
        <p:spPr>
          <a:xfrm>
            <a:off x="168196" y="124303"/>
            <a:ext cx="2849324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qíshí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2A66201-0625-48E3-AB48-F8DCC1FB8486}"/>
              </a:ext>
            </a:extLst>
          </p:cNvPr>
          <p:cNvSpPr txBox="1"/>
          <p:nvPr/>
        </p:nvSpPr>
        <p:spPr>
          <a:xfrm>
            <a:off x="0" y="352472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他看起来很凶，我不敢跟他说话。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2E59661-82E9-4206-BD90-4C6A3F216CE3}"/>
              </a:ext>
            </a:extLst>
          </p:cNvPr>
          <p:cNvSpPr txBox="1"/>
          <p:nvPr/>
        </p:nvSpPr>
        <p:spPr>
          <a:xfrm>
            <a:off x="99060" y="4240348"/>
            <a:ext cx="8968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他虽然看起来很凶，但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他人很好。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2F4CB35-B50B-42C7-A295-1B6D4DBEC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197" y="1337795"/>
            <a:ext cx="1965801" cy="232029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0BE4BB9-C374-40E2-A2F6-893694902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54" b="78171" l="32578" r="88102">
                        <a14:foregroundMark x1="48442" y1="73156" x2="49008" y2="76991"/>
                        <a14:foregroundMark x1="35977" y1="58407" x2="36827" y2="60177"/>
                        <a14:foregroundMark x1="33144" y1="74041" x2="34561" y2="76106"/>
                        <a14:foregroundMark x1="36827" y1="77286" x2="41076" y2="79056"/>
                        <a14:foregroundMark x1="41076" y1="79056" x2="41360" y2="79056"/>
                        <a14:foregroundMark x1="70255" y1="65487" x2="69122" y2="76991"/>
                        <a14:foregroundMark x1="77054" y1="66077" x2="74504" y2="75516"/>
                        <a14:foregroundMark x1="74504" y1="75516" x2="74504" y2="75516"/>
                        <a14:foregroundMark x1="86969" y1="69322" x2="86686" y2="74631"/>
                        <a14:foregroundMark x1="56374" y1="48083" x2="42210" y2="48083"/>
                        <a14:foregroundMark x1="74788" y1="48673" x2="72805" y2="54867"/>
                        <a14:foregroundMark x1="72805" y1="54867" x2="72521" y2="55162"/>
                        <a14:foregroundMark x1="86402" y1="59292" x2="85552" y2="62537"/>
                        <a14:foregroundMark x1="49008" y1="25664" x2="68555" y2="24779"/>
                        <a14:foregroundMark x1="55241" y1="30383" x2="65156" y2="30383"/>
                        <a14:foregroundMark x1="65156" y1="30383" x2="70822" y2="29204"/>
                        <a14:foregroundMark x1="72521" y1="24189" x2="72805" y2="28909"/>
                        <a14:foregroundMark x1="54958" y1="20649" x2="59773" y2="20354"/>
                        <a14:foregroundMark x1="59773" y1="20354" x2="61756" y2="20649"/>
                        <a14:foregroundMark x1="76487" y1="24189" x2="73938" y2="29499"/>
                        <a14:foregroundMark x1="73938" y1="29499" x2="69122" y2="30973"/>
                        <a14:foregroundMark x1="87252" y1="59882" x2="88102" y2="61062"/>
                        <a14:foregroundMark x1="45042" y1="25959" x2="46176" y2="29794"/>
                        <a14:foregroundMark x1="81020" y1="26549" x2="80170" y2="29204"/>
                      </a14:backgroundRemoval>
                    </a14:imgEffect>
                  </a14:imgLayer>
                </a14:imgProps>
              </a:ext>
            </a:extLst>
          </a:blip>
          <a:srcRect l="29787" t="16868" r="6749" b="21200"/>
          <a:stretch/>
        </p:blipFill>
        <p:spPr>
          <a:xfrm>
            <a:off x="4823569" y="1874428"/>
            <a:ext cx="1826626" cy="171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98B6CD4-5053-46BA-B718-400CB002526D}"/>
              </a:ext>
            </a:extLst>
          </p:cNvPr>
          <p:cNvSpPr txBox="1"/>
          <p:nvPr/>
        </p:nvSpPr>
        <p:spPr>
          <a:xfrm>
            <a:off x="116474" y="101443"/>
            <a:ext cx="1582786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qíshí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B476765-29F0-4FF6-8931-4B4CB3511CA3}"/>
              </a:ext>
            </a:extLst>
          </p:cNvPr>
          <p:cNvSpPr txBox="1"/>
          <p:nvPr/>
        </p:nvSpPr>
        <p:spPr>
          <a:xfrm>
            <a:off x="0" y="32212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这家餐厅看起来不怎么样。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426BEC8-2884-40F2-88B0-1B26B721BDF4}"/>
              </a:ext>
            </a:extLst>
          </p:cNvPr>
          <p:cNvSpPr txBox="1"/>
          <p:nvPr/>
        </p:nvSpPr>
        <p:spPr>
          <a:xfrm>
            <a:off x="0" y="383160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这家餐厅虽然看起来不怎么样，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但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其实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菜很好吃。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EE653BC-E023-4D00-B966-65770F26C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260" y="1048444"/>
            <a:ext cx="3033043" cy="227478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36E233F-C6C5-406F-9635-D020BB050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2905"/>
            <a:ext cx="3116580" cy="23374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FFEB8DE-8EC4-45C2-B4BE-EE449E86D0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54" b="78171" l="32578" r="88102">
                        <a14:foregroundMark x1="48442" y1="73156" x2="49008" y2="76991"/>
                        <a14:foregroundMark x1="35977" y1="58407" x2="36827" y2="60177"/>
                        <a14:foregroundMark x1="33144" y1="74041" x2="34561" y2="76106"/>
                        <a14:foregroundMark x1="36827" y1="77286" x2="41076" y2="79056"/>
                        <a14:foregroundMark x1="41076" y1="79056" x2="41360" y2="79056"/>
                        <a14:foregroundMark x1="70255" y1="65487" x2="69122" y2="76991"/>
                        <a14:foregroundMark x1="77054" y1="66077" x2="74504" y2="75516"/>
                        <a14:foregroundMark x1="74504" y1="75516" x2="74504" y2="75516"/>
                        <a14:foregroundMark x1="86969" y1="69322" x2="86686" y2="74631"/>
                        <a14:foregroundMark x1="56374" y1="48083" x2="42210" y2="48083"/>
                        <a14:foregroundMark x1="74788" y1="48673" x2="72805" y2="54867"/>
                        <a14:foregroundMark x1="72805" y1="54867" x2="72521" y2="55162"/>
                        <a14:foregroundMark x1="86402" y1="59292" x2="85552" y2="62537"/>
                        <a14:foregroundMark x1="49008" y1="25664" x2="68555" y2="24779"/>
                        <a14:foregroundMark x1="55241" y1="30383" x2="65156" y2="30383"/>
                        <a14:foregroundMark x1="65156" y1="30383" x2="70822" y2="29204"/>
                        <a14:foregroundMark x1="72521" y1="24189" x2="72805" y2="28909"/>
                        <a14:foregroundMark x1="54958" y1="20649" x2="59773" y2="20354"/>
                        <a14:foregroundMark x1="59773" y1="20354" x2="61756" y2="20649"/>
                        <a14:foregroundMark x1="76487" y1="24189" x2="73938" y2="29499"/>
                        <a14:foregroundMark x1="73938" y1="29499" x2="69122" y2="30973"/>
                        <a14:foregroundMark x1="87252" y1="59882" x2="88102" y2="61062"/>
                        <a14:foregroundMark x1="45042" y1="25959" x2="46176" y2="29794"/>
                        <a14:foregroundMark x1="81020" y1="26549" x2="80170" y2="29204"/>
                      </a14:backgroundRemoval>
                    </a14:imgEffect>
                  </a14:imgLayer>
                </a14:imgProps>
              </a:ext>
            </a:extLst>
          </a:blip>
          <a:srcRect l="29787" t="16868" r="6749" b="21200"/>
          <a:stretch/>
        </p:blipFill>
        <p:spPr>
          <a:xfrm>
            <a:off x="7244843" y="1715822"/>
            <a:ext cx="1826626" cy="171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5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3122247" y="1409701"/>
            <a:ext cx="6021755" cy="37338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855368"/>
            <a:ext cx="4572000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27193284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244396" y="406243"/>
            <a:ext cx="8655208" cy="15081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打算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dǎsuàn</a:t>
            </a:r>
            <a:endParaRPr lang="zh-TW" altLang="en-US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237332" y="2279362"/>
            <a:ext cx="865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chemeClr val="accent2"/>
                </a:solidFill>
              </a:rPr>
              <a:t>intend</a:t>
            </a:r>
            <a:r>
              <a:rPr lang="zh-TW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TW" sz="3200" dirty="0">
                <a:solidFill>
                  <a:schemeClr val="accent2"/>
                </a:solidFill>
              </a:rPr>
              <a:t>;</a:t>
            </a:r>
            <a:r>
              <a:rPr lang="zh-TW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TW" sz="3200" dirty="0">
                <a:solidFill>
                  <a:schemeClr val="accent2"/>
                </a:solidFill>
              </a:rPr>
              <a:t>contemplate;</a:t>
            </a:r>
            <a:r>
              <a:rPr lang="zh-TW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TW" sz="3200" dirty="0">
                <a:solidFill>
                  <a:schemeClr val="accent2"/>
                </a:solidFill>
              </a:rPr>
              <a:t>propose</a:t>
            </a:r>
            <a:r>
              <a:rPr lang="zh-TW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TW" sz="3200" dirty="0">
                <a:solidFill>
                  <a:schemeClr val="accent2"/>
                </a:solidFill>
              </a:rPr>
              <a:t>;</a:t>
            </a:r>
            <a:r>
              <a:rPr lang="zh-TW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TW" sz="3200" dirty="0">
                <a:solidFill>
                  <a:schemeClr val="accent2"/>
                </a:solidFill>
              </a:rPr>
              <a:t>be prepared to</a:t>
            </a:r>
            <a:r>
              <a:rPr lang="zh-TW" altLang="en-US" sz="3200" dirty="0">
                <a:solidFill>
                  <a:schemeClr val="accent2"/>
                </a:solidFill>
              </a:rPr>
              <a:t> 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244396" y="3286244"/>
            <a:ext cx="8655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Usage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S.</a:t>
            </a:r>
            <a:r>
              <a:rPr lang="en-US" altLang="zh-TW" sz="3600" dirty="0"/>
              <a:t>+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打算</a:t>
            </a:r>
            <a:r>
              <a:rPr lang="en-US" altLang="zh-TW" sz="3600" dirty="0"/>
              <a:t>+the thing you want to do.</a:t>
            </a:r>
            <a:endParaRPr lang="zh-TW" alt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39227419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AC183F-FA99-421A-9486-90F151772057}"/>
              </a:ext>
            </a:extLst>
          </p:cNvPr>
          <p:cNvSpPr txBox="1"/>
          <p:nvPr/>
        </p:nvSpPr>
        <p:spPr>
          <a:xfrm>
            <a:off x="244396" y="352903"/>
            <a:ext cx="2163524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打算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dǎsuàn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AE7C371-6692-4148-8F69-8502334A6E2D}"/>
              </a:ext>
            </a:extLst>
          </p:cNvPr>
          <p:cNvSpPr txBox="1"/>
          <p:nvPr/>
        </p:nvSpPr>
        <p:spPr>
          <a:xfrm>
            <a:off x="0" y="288178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明天你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打算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做什么？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2701DAA-21F3-4CEE-BBBB-42B179125D1F}"/>
              </a:ext>
            </a:extLst>
          </p:cNvPr>
          <p:cNvSpPr txBox="1"/>
          <p:nvPr/>
        </p:nvSpPr>
        <p:spPr>
          <a:xfrm>
            <a:off x="0" y="395620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明天我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打算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去打篮球？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9F673D8-3221-458E-85EE-66CE0C260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488" y="314277"/>
            <a:ext cx="3726180" cy="247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4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AC183F-FA99-421A-9486-90F151772057}"/>
              </a:ext>
            </a:extLst>
          </p:cNvPr>
          <p:cNvSpPr txBox="1"/>
          <p:nvPr/>
        </p:nvSpPr>
        <p:spPr>
          <a:xfrm>
            <a:off x="301337" y="170799"/>
            <a:ext cx="2163524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打算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dǎsuàn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F7A81B3-8C85-4F0A-84A3-394C732C27EE}"/>
              </a:ext>
            </a:extLst>
          </p:cNvPr>
          <p:cNvSpPr txBox="1"/>
          <p:nvPr/>
        </p:nvSpPr>
        <p:spPr>
          <a:xfrm>
            <a:off x="0" y="34017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你想去哪里学中文？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8A08E0C-78DA-4E42-828F-C756859DD7B2}"/>
              </a:ext>
            </a:extLst>
          </p:cNvPr>
          <p:cNvSpPr txBox="1"/>
          <p:nvPr/>
        </p:nvSpPr>
        <p:spPr>
          <a:xfrm>
            <a:off x="0" y="417117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我打算去中国学中文。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D71970-CFCA-4AAF-ADB3-36776C1B8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99" y="1371128"/>
            <a:ext cx="2929821" cy="204939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446DFF4-75DE-43F6-8C2E-655A894AF8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9" r="7900"/>
          <a:stretch/>
        </p:blipFill>
        <p:spPr>
          <a:xfrm>
            <a:off x="5203316" y="1371128"/>
            <a:ext cx="2557585" cy="189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244396" y="406243"/>
            <a:ext cx="8655208" cy="150810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据我所知，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  <a:p>
            <a:r>
              <a:rPr lang="zh-TW" altLang="en-US" sz="3200" dirty="0">
                <a:solidFill>
                  <a:schemeClr val="bg1"/>
                </a:solidFill>
              </a:rPr>
              <a:t>                       </a:t>
            </a:r>
            <a:r>
              <a:rPr lang="en-US" altLang="zh-TW" sz="3200" dirty="0" err="1">
                <a:solidFill>
                  <a:schemeClr val="bg1"/>
                </a:solidFill>
              </a:rPr>
              <a:t>jù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wǒ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suǒ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237332" y="2279362"/>
            <a:ext cx="865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chemeClr val="accent1"/>
                </a:solidFill>
              </a:rPr>
              <a:t>According to what I know,...</a:t>
            </a:r>
            <a:endParaRPr lang="zh-TW" altLang="en-US" sz="3200" dirty="0">
              <a:solidFill>
                <a:schemeClr val="accent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244396" y="3286244"/>
            <a:ext cx="865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Usage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据我所知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4400" u="sng" dirty="0">
                <a:ea typeface="標楷體" panose="03000509000000000000" pitchFamily="65" charset="-120"/>
              </a:rPr>
              <a:t>your answer</a:t>
            </a:r>
            <a:endParaRPr lang="zh-TW" alt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30310252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AC183F-FA99-421A-9486-90F151772057}"/>
              </a:ext>
            </a:extLst>
          </p:cNvPr>
          <p:cNvSpPr txBox="1"/>
          <p:nvPr/>
        </p:nvSpPr>
        <p:spPr>
          <a:xfrm>
            <a:off x="183436" y="154783"/>
            <a:ext cx="2163524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打算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dǎsuàn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9CE6DA5-2FE9-4A91-8C09-05859A12F2A9}"/>
              </a:ext>
            </a:extLst>
          </p:cNvPr>
          <p:cNvSpPr txBox="1"/>
          <p:nvPr/>
        </p:nvSpPr>
        <p:spPr>
          <a:xfrm>
            <a:off x="0" y="3598247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学校离你家很远，你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打算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怎么办？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0DAC21-71A1-4F80-ADEB-4742898B7E86}"/>
              </a:ext>
            </a:extLst>
          </p:cNvPr>
          <p:cNvSpPr txBox="1"/>
          <p:nvPr/>
        </p:nvSpPr>
        <p:spPr>
          <a:xfrm>
            <a:off x="0" y="425889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打算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买辆车。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DDA1E1A-90E2-4DAB-9B8A-D8F1C41DD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3" t="16148" r="41417" b="22769"/>
          <a:stretch/>
        </p:blipFill>
        <p:spPr>
          <a:xfrm>
            <a:off x="183436" y="1463523"/>
            <a:ext cx="2415753" cy="180440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A2D433D-363F-4E0A-B9B4-A01A0CF073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63" b="4257"/>
          <a:stretch/>
        </p:blipFill>
        <p:spPr>
          <a:xfrm>
            <a:off x="3846294" y="6417"/>
            <a:ext cx="2412301" cy="1804400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FD0253D-83F1-410E-B766-1BA0BF2405C0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2674620" y="1810817"/>
            <a:ext cx="2377825" cy="1167252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D114221-6E0F-48B5-BE68-7B974CA0B1EE}"/>
              </a:ext>
            </a:extLst>
          </p:cNvPr>
          <p:cNvSpPr txBox="1"/>
          <p:nvPr/>
        </p:nvSpPr>
        <p:spPr>
          <a:xfrm rot="20096798">
            <a:off x="2823118" y="1949390"/>
            <a:ext cx="1520659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三个小时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E8EE668-9DEE-4ADA-886F-10C6DCE82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914" y="1827786"/>
            <a:ext cx="2769101" cy="184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AC183F-FA99-421A-9486-90F151772057}"/>
              </a:ext>
            </a:extLst>
          </p:cNvPr>
          <p:cNvSpPr txBox="1"/>
          <p:nvPr/>
        </p:nvSpPr>
        <p:spPr>
          <a:xfrm>
            <a:off x="122476" y="103208"/>
            <a:ext cx="2163524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打算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dǎsuàn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EF59100-7D73-4F6D-B336-9BD06A895AD8}"/>
              </a:ext>
            </a:extLst>
          </p:cNvPr>
          <p:cNvSpPr txBox="1"/>
          <p:nvPr/>
        </p:nvSpPr>
        <p:spPr>
          <a:xfrm>
            <a:off x="0" y="3262967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下礼拜放假，你有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打算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去哪里玩吗？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EC6D03-3BEA-4E91-9C30-000FAB72C9EE}"/>
              </a:ext>
            </a:extLst>
          </p:cNvPr>
          <p:cNvSpPr txBox="1"/>
          <p:nvPr/>
        </p:nvSpPr>
        <p:spPr>
          <a:xfrm>
            <a:off x="0" y="412021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打算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坐火车去布拉格玩。</a:t>
            </a:r>
          </a:p>
        </p:txBody>
      </p:sp>
      <p:pic>
        <p:nvPicPr>
          <p:cNvPr id="2050" name="Picture 2" descr="ãåæ·åç«è»ãçåçæå°çµæ">
            <a:extLst>
              <a:ext uri="{FF2B5EF4-FFF2-40B4-BE49-F238E27FC236}">
                <a16:creationId xmlns:a16="http://schemas.microsoft.com/office/drawing/2014/main" id="{F7F99B02-0993-434D-B112-157653E6B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38" y="1303537"/>
            <a:ext cx="2751209" cy="183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D6EEA8B-C47D-4970-8590-73102985E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068" y="845344"/>
            <a:ext cx="3883025" cy="2329815"/>
          </a:xfrm>
          <a:prstGeom prst="rect">
            <a:avLst/>
          </a:prstGeom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A882E63D-021C-4689-A047-9A3C4D2BACEB}"/>
              </a:ext>
            </a:extLst>
          </p:cNvPr>
          <p:cNvCxnSpPr/>
          <p:nvPr/>
        </p:nvCxnSpPr>
        <p:spPr>
          <a:xfrm>
            <a:off x="3947160" y="2221180"/>
            <a:ext cx="899160" cy="0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12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3122247" y="1409701"/>
            <a:ext cx="6021755" cy="37338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855368"/>
            <a:ext cx="4572000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6133495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244396" y="349151"/>
            <a:ext cx="8655208" cy="150810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差不多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chà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bu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duō</a:t>
            </a:r>
            <a:r>
              <a:rPr lang="en-US" altLang="zh-TW" sz="3200" b="1" dirty="0">
                <a:solidFill>
                  <a:schemeClr val="bg1"/>
                </a:solidFill>
              </a:rPr>
              <a:t> 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237332" y="2279362"/>
            <a:ext cx="865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rgbClr val="00B050"/>
                </a:solidFill>
              </a:rPr>
              <a:t>about the same ; similar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244396" y="3286244"/>
            <a:ext cx="865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Usage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pt-BR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A +</a:t>
            </a:r>
            <a:r>
              <a:rPr lang="zh-TW" altLang="pt-BR" sz="4400" dirty="0">
                <a:latin typeface="Calibri" panose="020F0502020204030204" pitchFamily="34" charset="0"/>
                <a:ea typeface="標楷體" panose="03000509000000000000" pitchFamily="65" charset="-120"/>
              </a:rPr>
              <a:t>跟</a:t>
            </a:r>
            <a:r>
              <a:rPr lang="pt-BR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pt-BR" sz="4400" dirty="0">
                <a:latin typeface="Calibri" panose="020F0502020204030204" pitchFamily="34" charset="0"/>
                <a:ea typeface="標楷體" panose="03000509000000000000" pitchFamily="65" charset="-120"/>
              </a:rPr>
              <a:t>和</a:t>
            </a:r>
            <a:r>
              <a:rPr lang="pt-BR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+B+</a:t>
            </a:r>
            <a:r>
              <a:rPr lang="zh-TW" altLang="pt-BR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差不多</a:t>
            </a:r>
            <a:endParaRPr lang="zh-TW" altLang="en-US" sz="4400" u="sng" dirty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06070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CD9C03F-1CC5-4B0A-900A-216AF7B09692}"/>
              </a:ext>
            </a:extLst>
          </p:cNvPr>
          <p:cNvSpPr txBox="1"/>
          <p:nvPr/>
        </p:nvSpPr>
        <p:spPr>
          <a:xfrm>
            <a:off x="9208" y="424213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晚餐的钱跟午餐差不多。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CF5DFCE-5442-4950-898F-A623A15D6D6A}"/>
              </a:ext>
            </a:extLst>
          </p:cNvPr>
          <p:cNvSpPr txBox="1"/>
          <p:nvPr/>
        </p:nvSpPr>
        <p:spPr>
          <a:xfrm>
            <a:off x="9527" y="344822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晚餐多少钱？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63694BA-52D0-4BED-B2F8-DD8DF6CF8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" y="1318558"/>
            <a:ext cx="2842260" cy="213169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777DD3F-106A-4902-9EDA-60333BA1C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230" y="1287304"/>
            <a:ext cx="2842260" cy="213169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1F6AB58-F994-45B1-B471-1A70FB769542}"/>
              </a:ext>
            </a:extLst>
          </p:cNvPr>
          <p:cNvSpPr txBox="1"/>
          <p:nvPr/>
        </p:nvSpPr>
        <p:spPr>
          <a:xfrm>
            <a:off x="3311207" y="2922627"/>
            <a:ext cx="1236028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$125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D7B7A1-9111-4845-AEB2-524B15129D97}"/>
              </a:ext>
            </a:extLst>
          </p:cNvPr>
          <p:cNvSpPr txBox="1"/>
          <p:nvPr/>
        </p:nvSpPr>
        <p:spPr>
          <a:xfrm>
            <a:off x="7730807" y="2902564"/>
            <a:ext cx="1236028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$120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755F35C-5CA6-4920-88C9-383D8B3CF943}"/>
              </a:ext>
            </a:extLst>
          </p:cNvPr>
          <p:cNvSpPr/>
          <p:nvPr/>
        </p:nvSpPr>
        <p:spPr>
          <a:xfrm>
            <a:off x="99616" y="1463040"/>
            <a:ext cx="1096724" cy="6096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午餐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9DA9070-A889-40B2-B6F3-6071D5032863}"/>
              </a:ext>
            </a:extLst>
          </p:cNvPr>
          <p:cNvSpPr/>
          <p:nvPr/>
        </p:nvSpPr>
        <p:spPr>
          <a:xfrm>
            <a:off x="4556204" y="1463040"/>
            <a:ext cx="1096724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晚餐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B47D50B-ADC1-4AA5-B532-EA40DE0AFFED}"/>
              </a:ext>
            </a:extLst>
          </p:cNvPr>
          <p:cNvSpPr txBox="1"/>
          <p:nvPr/>
        </p:nvSpPr>
        <p:spPr>
          <a:xfrm>
            <a:off x="252016" y="118229"/>
            <a:ext cx="2163524" cy="12003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差不多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chà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bu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duō</a:t>
            </a:r>
            <a:r>
              <a:rPr lang="en-US" altLang="zh-TW" sz="2400" b="1" dirty="0">
                <a:solidFill>
                  <a:schemeClr val="bg1"/>
                </a:solidFill>
              </a:rPr>
              <a:t> 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3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B6B29A7-2C35-4FB4-8220-BEFCA1E1F07A}"/>
              </a:ext>
            </a:extLst>
          </p:cNvPr>
          <p:cNvSpPr txBox="1"/>
          <p:nvPr/>
        </p:nvSpPr>
        <p:spPr>
          <a:xfrm>
            <a:off x="244396" y="349151"/>
            <a:ext cx="2163524" cy="12003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差不多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chà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bu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duō</a:t>
            </a:r>
            <a:r>
              <a:rPr lang="en-US" altLang="zh-TW" sz="2400" b="1" dirty="0">
                <a:solidFill>
                  <a:schemeClr val="bg1"/>
                </a:solidFill>
              </a:rPr>
              <a:t> 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FD638BD-469C-45C9-820A-DB425B43DEF5}"/>
              </a:ext>
            </a:extLst>
          </p:cNvPr>
          <p:cNvSpPr txBox="1"/>
          <p:nvPr/>
        </p:nvSpPr>
        <p:spPr>
          <a:xfrm>
            <a:off x="0" y="419641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她和我的身高差不多。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F7234AF-AAA2-43F2-937F-5E9AD2E13371}"/>
              </a:ext>
            </a:extLst>
          </p:cNvPr>
          <p:cNvSpPr txBox="1"/>
          <p:nvPr/>
        </p:nvSpPr>
        <p:spPr>
          <a:xfrm>
            <a:off x="0" y="35433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你和她谁高？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476D19D-B9C3-42EE-B28F-4E85DAFF3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88"/>
          <a:stretch/>
        </p:blipFill>
        <p:spPr>
          <a:xfrm>
            <a:off x="2559367" y="433823"/>
            <a:ext cx="2081213" cy="31094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B273E5A-3E19-471D-BE10-FADD76518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46" r="15962" b="8857"/>
          <a:stretch/>
        </p:blipFill>
        <p:spPr>
          <a:xfrm>
            <a:off x="5173980" y="92927"/>
            <a:ext cx="2163524" cy="3308155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4CABF089-03D3-4043-809D-F8113EAC5009}"/>
              </a:ext>
            </a:extLst>
          </p:cNvPr>
          <p:cNvCxnSpPr/>
          <p:nvPr/>
        </p:nvCxnSpPr>
        <p:spPr>
          <a:xfrm>
            <a:off x="1455222" y="3401082"/>
            <a:ext cx="676675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01A4FD28-1BA7-424D-91BE-CE8269D8034D}"/>
              </a:ext>
            </a:extLst>
          </p:cNvPr>
          <p:cNvSpPr txBox="1"/>
          <p:nvPr/>
        </p:nvSpPr>
        <p:spPr>
          <a:xfrm>
            <a:off x="1455222" y="2310140"/>
            <a:ext cx="1400373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$158cm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9642E15-DE76-4D94-ADEC-AE0929BEE3CB}"/>
              </a:ext>
            </a:extLst>
          </p:cNvPr>
          <p:cNvSpPr txBox="1"/>
          <p:nvPr/>
        </p:nvSpPr>
        <p:spPr>
          <a:xfrm>
            <a:off x="6988591" y="2310140"/>
            <a:ext cx="1400373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$160cm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3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C52E2B1-1C64-4AF5-BDAD-8ED2FF62D3D1}"/>
              </a:ext>
            </a:extLst>
          </p:cNvPr>
          <p:cNvSpPr/>
          <p:nvPr/>
        </p:nvSpPr>
        <p:spPr>
          <a:xfrm>
            <a:off x="7899" y="433030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我的工作跟你的工作差不多。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3097443-1D96-42DC-9095-6345103B9C4A}"/>
              </a:ext>
            </a:extLst>
          </p:cNvPr>
          <p:cNvSpPr txBox="1"/>
          <p:nvPr/>
        </p:nvSpPr>
        <p:spPr>
          <a:xfrm>
            <a:off x="-6032" y="356086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你的工作是在做什么？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1D1E4CE-1A4F-4647-981A-A0A10C4BB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93" b="9086"/>
          <a:stretch/>
        </p:blipFill>
        <p:spPr>
          <a:xfrm>
            <a:off x="824498" y="1305640"/>
            <a:ext cx="3561896" cy="22529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02DC08D-1328-4B1A-A084-781D06BFD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547" y="1305641"/>
            <a:ext cx="3371283" cy="224401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5BA8767-4771-435A-AE4F-52C4C7084C4E}"/>
              </a:ext>
            </a:extLst>
          </p:cNvPr>
          <p:cNvSpPr txBox="1"/>
          <p:nvPr/>
        </p:nvSpPr>
        <p:spPr>
          <a:xfrm>
            <a:off x="244396" y="105311"/>
            <a:ext cx="2163524" cy="12003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差不多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chà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bu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duō</a:t>
            </a:r>
            <a:r>
              <a:rPr lang="en-US" altLang="zh-TW" sz="2400" b="1" dirty="0">
                <a:solidFill>
                  <a:schemeClr val="bg1"/>
                </a:solidFill>
              </a:rPr>
              <a:t> 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57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C97D3E2-3EEE-4437-B2F3-226FE69F56D2}"/>
              </a:ext>
            </a:extLst>
          </p:cNvPr>
          <p:cNvSpPr txBox="1"/>
          <p:nvPr/>
        </p:nvSpPr>
        <p:spPr>
          <a:xfrm>
            <a:off x="0" y="361764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你觉得布尔诺的天气怎么样？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0CEA2CC-3BBA-494C-876A-85AA5CD325D5}"/>
              </a:ext>
            </a:extLst>
          </p:cNvPr>
          <p:cNvSpPr txBox="1"/>
          <p:nvPr/>
        </p:nvSpPr>
        <p:spPr>
          <a:xfrm>
            <a:off x="0" y="43255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我觉得布尔诺的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天气跟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中国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的天气</a:t>
            </a:r>
            <a:r>
              <a:rPr lang="zh-CN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差不多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 descr="ãå¸ç¾è«¾ä¸éªãçåçæå°çµæ">
            <a:extLst>
              <a:ext uri="{FF2B5EF4-FFF2-40B4-BE49-F238E27FC236}">
                <a16:creationId xmlns:a16="http://schemas.microsoft.com/office/drawing/2014/main" id="{F5A1A1F3-FE6B-44BD-9957-5DBB1B49F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9" y="1427004"/>
            <a:ext cx="2955291" cy="22164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22BD55D-AF57-4AB5-B3E9-DC34477DF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422" y="1427004"/>
            <a:ext cx="3703058" cy="22164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091974F-E187-452B-AFBE-3AA61044DE20}"/>
              </a:ext>
            </a:extLst>
          </p:cNvPr>
          <p:cNvSpPr txBox="1"/>
          <p:nvPr/>
        </p:nvSpPr>
        <p:spPr>
          <a:xfrm>
            <a:off x="236776" y="144776"/>
            <a:ext cx="2163524" cy="12003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差不多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chà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bu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duō</a:t>
            </a:r>
            <a:r>
              <a:rPr lang="en-US" altLang="zh-TW" sz="2400" b="1" dirty="0">
                <a:solidFill>
                  <a:schemeClr val="bg1"/>
                </a:solidFill>
              </a:rPr>
              <a:t> 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3122247" y="1409701"/>
            <a:ext cx="6021755" cy="37338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855368"/>
            <a:ext cx="4572000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12264829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244396" y="406243"/>
            <a:ext cx="8655208" cy="150810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未免</a:t>
            </a:r>
            <a:r>
              <a:rPr lang="zh-TW" altLang="en-US" sz="3200" dirty="0">
                <a:solidFill>
                  <a:schemeClr val="bg1"/>
                </a:solidFill>
              </a:rPr>
              <a:t>                       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wèimiǎn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237332" y="2331614"/>
            <a:ext cx="865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chemeClr val="accent1"/>
                </a:solidFill>
              </a:rPr>
              <a:t>rather ; a bit too</a:t>
            </a:r>
            <a:endParaRPr lang="zh-TW" altLang="en-US" sz="3200" dirty="0">
              <a:solidFill>
                <a:schemeClr val="accent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244396" y="3286244"/>
            <a:ext cx="865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Usage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未免</a:t>
            </a:r>
            <a:r>
              <a:rPr lang="en-US" altLang="zh-TW" sz="4400" dirty="0">
                <a:ea typeface="標楷體" panose="03000509000000000000" pitchFamily="65" charset="-120"/>
              </a:rPr>
              <a:t>+</a:t>
            </a:r>
            <a:r>
              <a:rPr lang="zh-TW" altLang="en-US" sz="4400" dirty="0">
                <a:ea typeface="標楷體" panose="03000509000000000000" pitchFamily="65" charset="-120"/>
              </a:rPr>
              <a:t>太</a:t>
            </a:r>
            <a:r>
              <a:rPr lang="en-US" altLang="zh-TW" sz="4400" dirty="0">
                <a:ea typeface="標楷體" panose="03000509000000000000" pitchFamily="65" charset="-120"/>
              </a:rPr>
              <a:t>+adj.</a:t>
            </a:r>
            <a:r>
              <a:rPr lang="zh-TW" altLang="en-US" sz="4400" dirty="0">
                <a:ea typeface="標楷體" panose="03000509000000000000" pitchFamily="65" charset="-120"/>
              </a:rPr>
              <a:t>了</a:t>
            </a:r>
            <a:endParaRPr lang="zh-TW" alt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2245336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2C3C67D-7E05-4A97-BEB2-8EC6309A4CA2}"/>
              </a:ext>
            </a:extLst>
          </p:cNvPr>
          <p:cNvSpPr txBox="1"/>
          <p:nvPr/>
        </p:nvSpPr>
        <p:spPr>
          <a:xfrm>
            <a:off x="257177" y="192883"/>
            <a:ext cx="4307681" cy="115416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据我所知，</a:t>
            </a:r>
            <a:r>
              <a:rPr lang="en-US" altLang="zh-TW" sz="4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  <a:p>
            <a:r>
              <a:rPr lang="zh-TW" altLang="en-US" sz="2400" dirty="0">
                <a:solidFill>
                  <a:schemeClr val="bg1"/>
                </a:solidFill>
              </a:rPr>
              <a:t>         </a:t>
            </a:r>
            <a:r>
              <a:rPr lang="en-US" altLang="zh-TW" sz="2400" dirty="0" err="1">
                <a:solidFill>
                  <a:schemeClr val="bg1"/>
                </a:solidFill>
              </a:rPr>
              <a:t>jù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wǒ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suǒ</a:t>
            </a:r>
            <a:r>
              <a:rPr lang="en-US" altLang="zh-TW" sz="2400" dirty="0">
                <a:solidFill>
                  <a:schemeClr val="bg1"/>
                </a:solidFill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</a:rPr>
              <a:t>zhī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685A832-B161-4DC0-92B0-E93492BC1DBE}"/>
              </a:ext>
            </a:extLst>
          </p:cNvPr>
          <p:cNvSpPr txBox="1"/>
          <p:nvPr/>
        </p:nvSpPr>
        <p:spPr>
          <a:xfrm>
            <a:off x="4579144" y="550874"/>
            <a:ext cx="43076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dirty="0">
                <a:solidFill>
                  <a:schemeClr val="accent1"/>
                </a:solidFill>
              </a:rPr>
              <a:t>According to what I know,...</a:t>
            </a:r>
            <a:endParaRPr lang="zh-TW" altLang="en-US" sz="2700" dirty="0">
              <a:solidFill>
                <a:schemeClr val="accent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59AB927-AB1E-41FE-BD14-F64B76D5D260}"/>
              </a:ext>
            </a:extLst>
          </p:cNvPr>
          <p:cNvSpPr txBox="1"/>
          <p:nvPr/>
        </p:nvSpPr>
        <p:spPr>
          <a:xfrm>
            <a:off x="-7145" y="3052543"/>
            <a:ext cx="9144000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从布尔诺有直飞北京的飞机吗</a:t>
            </a:r>
            <a:r>
              <a:rPr lang="en-US" altLang="zh-TW" sz="405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5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6A2DD8E-A406-4C20-8231-DE3A41D0C752}"/>
              </a:ext>
            </a:extLst>
          </p:cNvPr>
          <p:cNvSpPr txBox="1"/>
          <p:nvPr/>
        </p:nvSpPr>
        <p:spPr>
          <a:xfrm>
            <a:off x="7144" y="3993804"/>
            <a:ext cx="9144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据我所知，</a:t>
            </a:r>
            <a:r>
              <a:rPr lang="zh-TW" altLang="en-US" sz="3900" dirty="0">
                <a:latin typeface="標楷體" panose="03000509000000000000" pitchFamily="65" charset="-120"/>
                <a:ea typeface="標楷體" panose="03000509000000000000" pitchFamily="65" charset="-120"/>
              </a:rPr>
              <a:t>布尔诺没有直飞北京的飞机。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20B2ECE-233E-4977-B83F-4753FB7219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2" t="17385" r="31843" b="17875"/>
          <a:stretch/>
        </p:blipFill>
        <p:spPr>
          <a:xfrm>
            <a:off x="206531" y="1428740"/>
            <a:ext cx="1796751" cy="166747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598CEA8-DB96-4CC9-96F1-5E0CF5B07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9" r="7900"/>
          <a:stretch/>
        </p:blipFill>
        <p:spPr>
          <a:xfrm>
            <a:off x="6850857" y="1320339"/>
            <a:ext cx="2300289" cy="1707281"/>
          </a:xfrm>
          <a:prstGeom prst="rect">
            <a:avLst/>
          </a:prstGeom>
        </p:spPr>
      </p:pic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C02B6272-D559-415E-AF7D-6B1C0B2E5072}"/>
              </a:ext>
            </a:extLst>
          </p:cNvPr>
          <p:cNvCxnSpPr>
            <a:cxnSpLocks/>
          </p:cNvCxnSpPr>
          <p:nvPr/>
        </p:nvCxnSpPr>
        <p:spPr>
          <a:xfrm>
            <a:off x="5486401" y="2407721"/>
            <a:ext cx="1364456" cy="0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>
            <a:extLst>
              <a:ext uri="{FF2B5EF4-FFF2-40B4-BE49-F238E27FC236}">
                <a16:creationId xmlns:a16="http://schemas.microsoft.com/office/drawing/2014/main" id="{37C90A03-9FF8-429C-867A-A8FC28137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990" t="17222" r="6871" b="32777"/>
          <a:stretch/>
        </p:blipFill>
        <p:spPr>
          <a:xfrm rot="530689" flipH="1">
            <a:off x="5445533" y="1613743"/>
            <a:ext cx="983572" cy="65450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9F7BAB4-29EF-4430-AABF-CEAAEB1BB150}"/>
              </a:ext>
            </a:extLst>
          </p:cNvPr>
          <p:cNvSpPr txBox="1"/>
          <p:nvPr/>
        </p:nvSpPr>
        <p:spPr>
          <a:xfrm>
            <a:off x="800485" y="2265221"/>
            <a:ext cx="694163" cy="24820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013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布尔诺</a:t>
            </a:r>
          </a:p>
        </p:txBody>
      </p:sp>
      <p:pic>
        <p:nvPicPr>
          <p:cNvPr id="14" name="圖片 13" descr="一張含有 文字, 地圖 的圖片&#10;&#10;自動產生的描述">
            <a:extLst>
              <a:ext uri="{FF2B5EF4-FFF2-40B4-BE49-F238E27FC236}">
                <a16:creationId xmlns:a16="http://schemas.microsoft.com/office/drawing/2014/main" id="{6CDC5321-BC35-44A7-976E-8881EE20CA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4" t="15225" r="25891" b="15086"/>
          <a:stretch/>
        </p:blipFill>
        <p:spPr>
          <a:xfrm>
            <a:off x="3646242" y="1584433"/>
            <a:ext cx="1796751" cy="1364200"/>
          </a:xfrm>
          <a:prstGeom prst="rect">
            <a:avLst/>
          </a:prstGeom>
        </p:spPr>
      </p:pic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83874834-D0B1-4157-9312-CD6369ABA3ED}"/>
              </a:ext>
            </a:extLst>
          </p:cNvPr>
          <p:cNvCxnSpPr>
            <a:cxnSpLocks/>
          </p:cNvCxnSpPr>
          <p:nvPr/>
        </p:nvCxnSpPr>
        <p:spPr>
          <a:xfrm>
            <a:off x="2133601" y="2407721"/>
            <a:ext cx="1364456" cy="0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A1309B31-8319-4599-8438-CD20B70E8D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9" b="70256" l="7000" r="92200">
                        <a14:foregroundMark x1="13300" y1="51410" x2="8500" y2="55385"/>
                        <a14:foregroundMark x1="8500" y1="55385" x2="8900" y2="60897"/>
                        <a14:foregroundMark x1="7000" y1="63974" x2="10100" y2="62949"/>
                        <a14:foregroundMark x1="12700" y1="68718" x2="17200" y2="66026"/>
                        <a14:foregroundMark x1="91300" y1="29744" x2="93000" y2="39872"/>
                        <a14:foregroundMark x1="93000" y1="39872" x2="92100" y2="54744"/>
                        <a14:foregroundMark x1="92100" y1="54744" x2="92300" y2="55256"/>
                        <a14:foregroundMark x1="75100" y1="67436" x2="70100" y2="70256"/>
                        <a14:foregroundMark x1="70100" y1="70256" x2="68400" y2="69359"/>
                        <a14:foregroundMark x1="20800" y1="36282" x2="20900" y2="42308"/>
                        <a14:foregroundMark x1="7500" y1="52564" x2="13700" y2="52949"/>
                      </a14:backgroundRemoval>
                    </a14:imgEffect>
                  </a14:imgLayer>
                </a14:imgProps>
              </a:ext>
            </a:extLst>
          </a:blip>
          <a:srcRect t="18815" b="25740"/>
          <a:stretch/>
        </p:blipFill>
        <p:spPr>
          <a:xfrm flipH="1">
            <a:off x="2094598" y="1724820"/>
            <a:ext cx="1249572" cy="54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7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95DF061-B225-4971-996B-EEC40BBD2DE0}"/>
              </a:ext>
            </a:extLst>
          </p:cNvPr>
          <p:cNvSpPr txBox="1"/>
          <p:nvPr/>
        </p:nvSpPr>
        <p:spPr>
          <a:xfrm>
            <a:off x="130096" y="225985"/>
            <a:ext cx="2293064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未免</a:t>
            </a:r>
            <a:r>
              <a:rPr lang="zh-TW" altLang="en-US" sz="4800" dirty="0">
                <a:solidFill>
                  <a:schemeClr val="bg1"/>
                </a:solidFill>
              </a:rPr>
              <a:t> </a:t>
            </a:r>
            <a:r>
              <a:rPr lang="zh-TW" altLang="en-US" sz="3200" dirty="0">
                <a:solidFill>
                  <a:schemeClr val="bg1"/>
                </a:solidFill>
              </a:rPr>
              <a:t>                      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wèimiǎn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980800A-4F85-4879-862F-9AD9B6DD4378}"/>
              </a:ext>
            </a:extLst>
          </p:cNvPr>
          <p:cNvSpPr txBox="1"/>
          <p:nvPr/>
        </p:nvSpPr>
        <p:spPr>
          <a:xfrm>
            <a:off x="0" y="43255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你說不去就不去，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未免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太過分了吧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F6245A7-F703-410E-8292-652FCBC9EF63}"/>
              </a:ext>
            </a:extLst>
          </p:cNvPr>
          <p:cNvSpPr txBox="1"/>
          <p:nvPr/>
        </p:nvSpPr>
        <p:spPr>
          <a:xfrm>
            <a:off x="0" y="361764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明天我不去上課。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8CC4A71-04CA-4E73-B409-D8C0C78AE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259" y="817965"/>
            <a:ext cx="5456313" cy="285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6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95DF061-B225-4971-996B-EEC40BBD2DE0}"/>
              </a:ext>
            </a:extLst>
          </p:cNvPr>
          <p:cNvSpPr txBox="1"/>
          <p:nvPr/>
        </p:nvSpPr>
        <p:spPr>
          <a:xfrm>
            <a:off x="252016" y="187441"/>
            <a:ext cx="2171144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未免</a:t>
            </a:r>
            <a:r>
              <a:rPr lang="zh-TW" altLang="en-US" sz="4800" dirty="0">
                <a:solidFill>
                  <a:schemeClr val="bg1"/>
                </a:solidFill>
              </a:rPr>
              <a:t> </a:t>
            </a:r>
            <a:r>
              <a:rPr lang="zh-TW" altLang="en-US" sz="3200" dirty="0">
                <a:solidFill>
                  <a:schemeClr val="bg1"/>
                </a:solidFill>
              </a:rPr>
              <a:t>                      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wèimiǎn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11FBE2D-FC76-4EC0-ABBC-9A87EA2E465A}"/>
              </a:ext>
            </a:extLst>
          </p:cNvPr>
          <p:cNvSpPr txBox="1"/>
          <p:nvPr/>
        </p:nvSpPr>
        <p:spPr>
          <a:xfrm>
            <a:off x="0" y="43255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這碗麵要五百克朗，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未免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太貴了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696A066-5CC6-4441-A51E-1A52EEAB00AB}"/>
              </a:ext>
            </a:extLst>
          </p:cNvPr>
          <p:cNvSpPr txBox="1"/>
          <p:nvPr/>
        </p:nvSpPr>
        <p:spPr>
          <a:xfrm>
            <a:off x="0" y="35381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這碗麵竟然要五百克朗。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6688A40-7208-4A9C-9C67-BDC28F4D7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220" y="747690"/>
            <a:ext cx="3695700" cy="277177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846D3C9-9935-4F58-BCB5-7EC0B24CCE24}"/>
              </a:ext>
            </a:extLst>
          </p:cNvPr>
          <p:cNvSpPr txBox="1"/>
          <p:nvPr/>
        </p:nvSpPr>
        <p:spPr>
          <a:xfrm>
            <a:off x="6217920" y="2996245"/>
            <a:ext cx="1236028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$500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9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F90EDDC-B3B9-4144-B9E7-1AA4106F0E7D}"/>
              </a:ext>
            </a:extLst>
          </p:cNvPr>
          <p:cNvSpPr txBox="1"/>
          <p:nvPr/>
        </p:nvSpPr>
        <p:spPr>
          <a:xfrm>
            <a:off x="0" y="43255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那堂課老師講的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未免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太無聊了吧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D3A198-C3B3-4205-8C08-CA2531570120}"/>
              </a:ext>
            </a:extLst>
          </p:cNvPr>
          <p:cNvSpPr txBox="1"/>
          <p:nvPr/>
        </p:nvSpPr>
        <p:spPr>
          <a:xfrm>
            <a:off x="0" y="361764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你覺得那堂課怎麼樣？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8338741-A3E7-421F-B1FB-B0158A1AE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2" t="2170" r="2727" b="14927"/>
          <a:stretch/>
        </p:blipFill>
        <p:spPr>
          <a:xfrm>
            <a:off x="2720340" y="420920"/>
            <a:ext cx="5364480" cy="314338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F4F8B72-15D8-4CF4-9A8D-B534C2BB07AB}"/>
              </a:ext>
            </a:extLst>
          </p:cNvPr>
          <p:cNvSpPr txBox="1"/>
          <p:nvPr/>
        </p:nvSpPr>
        <p:spPr>
          <a:xfrm>
            <a:off x="252016" y="187441"/>
            <a:ext cx="2171144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未免</a:t>
            </a:r>
            <a:r>
              <a:rPr lang="zh-TW" altLang="en-US" sz="4800" dirty="0">
                <a:solidFill>
                  <a:schemeClr val="bg1"/>
                </a:solidFill>
              </a:rPr>
              <a:t> </a:t>
            </a:r>
            <a:r>
              <a:rPr lang="zh-TW" altLang="en-US" sz="3200" dirty="0">
                <a:solidFill>
                  <a:schemeClr val="bg1"/>
                </a:solidFill>
              </a:rPr>
              <a:t>                      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wèimiǎn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563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8DB31F61-869D-4266-8A78-25C32DE1F84B}"/>
              </a:ext>
            </a:extLst>
          </p:cNvPr>
          <p:cNvSpPr txBox="1"/>
          <p:nvPr/>
        </p:nvSpPr>
        <p:spPr>
          <a:xfrm>
            <a:off x="0" y="374778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下課的時候，我也想跟你們去旅遊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1461682-A0A3-47F0-9AC5-B8BF18339C52}"/>
              </a:ext>
            </a:extLst>
          </p:cNvPr>
          <p:cNvSpPr txBox="1"/>
          <p:nvPr/>
        </p:nvSpPr>
        <p:spPr>
          <a:xfrm>
            <a:off x="152400" y="439411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你說的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未免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太晚了，我們都訂好旅館了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4B67D82-25C6-401C-870C-A5D9186BB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88" b="4518"/>
          <a:stretch/>
        </p:blipFill>
        <p:spPr>
          <a:xfrm>
            <a:off x="265747" y="1513309"/>
            <a:ext cx="4314825" cy="213598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3DCCC49-D6A6-42BE-8E86-A00D0DAA8C2F}"/>
              </a:ext>
            </a:extLst>
          </p:cNvPr>
          <p:cNvSpPr txBox="1"/>
          <p:nvPr/>
        </p:nvSpPr>
        <p:spPr>
          <a:xfrm>
            <a:off x="252016" y="187441"/>
            <a:ext cx="2171144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未免</a:t>
            </a:r>
            <a:r>
              <a:rPr lang="zh-TW" altLang="en-US" sz="4800" dirty="0">
                <a:solidFill>
                  <a:schemeClr val="bg1"/>
                </a:solidFill>
              </a:rPr>
              <a:t> </a:t>
            </a:r>
            <a:r>
              <a:rPr lang="zh-TW" altLang="en-US" sz="3200" dirty="0">
                <a:solidFill>
                  <a:schemeClr val="bg1"/>
                </a:solidFill>
              </a:rPr>
              <a:t>                      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wèimiǎn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B5205AA-D8C5-4AC8-80CD-BDEC2DB76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87605"/>
            <a:ext cx="3850640" cy="288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9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A6360E6-8271-4A87-A11B-966882983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3122247" y="1409701"/>
            <a:ext cx="6021755" cy="37338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917107E-AD66-488A-9380-F3EF11F6A70B}"/>
              </a:ext>
            </a:extLst>
          </p:cNvPr>
          <p:cNvSpPr txBox="1"/>
          <p:nvPr/>
        </p:nvSpPr>
        <p:spPr>
          <a:xfrm>
            <a:off x="0" y="855368"/>
            <a:ext cx="4572000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练习时间</a:t>
            </a:r>
          </a:p>
        </p:txBody>
      </p:sp>
    </p:spTree>
    <p:extLst>
      <p:ext uri="{BB962C8B-B14F-4D97-AF65-F5344CB8AC3E}">
        <p14:creationId xmlns:p14="http://schemas.microsoft.com/office/powerpoint/2010/main" val="22181158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CDE497-A9AE-4C26-B637-E963062B3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9" r="3451"/>
          <a:stretch/>
        </p:blipFill>
        <p:spPr>
          <a:xfrm>
            <a:off x="0" y="0"/>
            <a:ext cx="9192408" cy="514350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FA61BAC-DFBA-4477-9CDE-A803B742D17E}"/>
              </a:ext>
            </a:extLst>
          </p:cNvPr>
          <p:cNvSpPr txBox="1"/>
          <p:nvPr/>
        </p:nvSpPr>
        <p:spPr>
          <a:xfrm>
            <a:off x="2689543" y="1910030"/>
            <a:ext cx="3710940" cy="1323439"/>
          </a:xfrm>
          <a:prstGeom prst="rect">
            <a:avLst/>
          </a:prstGeom>
          <a:solidFill>
            <a:srgbClr val="FFECB7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对话三</a:t>
            </a:r>
          </a:p>
        </p:txBody>
      </p:sp>
    </p:spTree>
    <p:extLst>
      <p:ext uri="{BB962C8B-B14F-4D97-AF65-F5344CB8AC3E}">
        <p14:creationId xmlns:p14="http://schemas.microsoft.com/office/powerpoint/2010/main" val="2706829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987</TotalTime>
  <Words>2293</Words>
  <Application>Microsoft Office PowerPoint</Application>
  <PresentationFormat>如螢幕大小 (16:9)</PresentationFormat>
  <Paragraphs>436</Paragraphs>
  <Slides>95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95</vt:i4>
      </vt:variant>
    </vt:vector>
  </HeadingPairs>
  <TitlesOfParts>
    <vt:vector size="102" baseType="lpstr">
      <vt:lpstr>Microsoft Yahei</vt:lpstr>
      <vt:lpstr>標楷體</vt:lpstr>
      <vt:lpstr>arial</vt:lpstr>
      <vt:lpstr>arial</vt:lpstr>
      <vt:lpstr>Calibri</vt:lpstr>
      <vt:lpstr>Calibri Light</vt:lpstr>
      <vt:lpstr>Office 佈景主題</vt:lpstr>
      <vt:lpstr>第一课 刚到中国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第一课 刚到中国</dc:title>
  <dc:creator>鄭雅瓈</dc:creator>
  <cp:lastModifiedBy>鄭雅瓈</cp:lastModifiedBy>
  <cp:revision>317</cp:revision>
  <dcterms:created xsi:type="dcterms:W3CDTF">2019-09-14T09:01:02Z</dcterms:created>
  <dcterms:modified xsi:type="dcterms:W3CDTF">2019-09-24T15:04:21Z</dcterms:modified>
</cp:coreProperties>
</file>