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63" r:id="rId9"/>
    <p:sldId id="279" r:id="rId10"/>
    <p:sldId id="278" r:id="rId11"/>
    <p:sldId id="280" r:id="rId12"/>
    <p:sldId id="282" r:id="rId13"/>
    <p:sldId id="283" r:id="rId14"/>
    <p:sldId id="373" r:id="rId15"/>
    <p:sldId id="284" r:id="rId16"/>
    <p:sldId id="287" r:id="rId17"/>
    <p:sldId id="288" r:id="rId18"/>
    <p:sldId id="289" r:id="rId19"/>
    <p:sldId id="285" r:id="rId20"/>
    <p:sldId id="286" r:id="rId21"/>
    <p:sldId id="372" r:id="rId22"/>
    <p:sldId id="321" r:id="rId23"/>
    <p:sldId id="323" r:id="rId24"/>
    <p:sldId id="330" r:id="rId25"/>
    <p:sldId id="331" r:id="rId26"/>
    <p:sldId id="332" r:id="rId27"/>
    <p:sldId id="334" r:id="rId28"/>
    <p:sldId id="324" r:id="rId29"/>
    <p:sldId id="335" r:id="rId30"/>
    <p:sldId id="336" r:id="rId31"/>
    <p:sldId id="337" r:id="rId32"/>
    <p:sldId id="338" r:id="rId33"/>
    <p:sldId id="339" r:id="rId34"/>
    <p:sldId id="371" r:id="rId35"/>
    <p:sldId id="325" r:id="rId36"/>
    <p:sldId id="341" r:id="rId37"/>
    <p:sldId id="340" r:id="rId38"/>
    <p:sldId id="342" r:id="rId39"/>
    <p:sldId id="343" r:id="rId40"/>
    <p:sldId id="344" r:id="rId41"/>
    <p:sldId id="370" r:id="rId42"/>
    <p:sldId id="326" r:id="rId43"/>
    <p:sldId id="345" r:id="rId44"/>
    <p:sldId id="349" r:id="rId45"/>
    <p:sldId id="346" r:id="rId46"/>
    <p:sldId id="347" r:id="rId47"/>
    <p:sldId id="348" r:id="rId48"/>
    <p:sldId id="369" r:id="rId49"/>
    <p:sldId id="327" r:id="rId50"/>
    <p:sldId id="350" r:id="rId51"/>
    <p:sldId id="351" r:id="rId52"/>
    <p:sldId id="352" r:id="rId53"/>
    <p:sldId id="353" r:id="rId54"/>
    <p:sldId id="355" r:id="rId55"/>
    <p:sldId id="368" r:id="rId56"/>
    <p:sldId id="328" r:id="rId57"/>
    <p:sldId id="357" r:id="rId58"/>
    <p:sldId id="361" r:id="rId59"/>
    <p:sldId id="359" r:id="rId60"/>
    <p:sldId id="358" r:id="rId61"/>
    <p:sldId id="360" r:id="rId62"/>
    <p:sldId id="367" r:id="rId63"/>
    <p:sldId id="329" r:id="rId64"/>
    <p:sldId id="363" r:id="rId65"/>
    <p:sldId id="364" r:id="rId66"/>
    <p:sldId id="362" r:id="rId67"/>
    <p:sldId id="366" r:id="rId68"/>
    <p:sldId id="365" r:id="rId69"/>
    <p:sldId id="294" r:id="rId70"/>
    <p:sldId id="356" r:id="rId7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2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708" y="32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3974DB-3B05-4FC1-893B-04C4A7FDC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00EDA5C-F96E-40B0-AA33-AA44F24F65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3607DCD-3923-478C-87DC-E131657F7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61EE-5DB6-4DEA-BA1D-C3F0B36241C1}" type="datetimeFigureOut">
              <a:rPr lang="zh-TW" altLang="en-US" smtClean="0"/>
              <a:t>2019/10/13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BD0D9BA-F460-4C67-BB8D-0FF387CE5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F790E45-12DF-42A9-A180-2F89F3F9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876F-81CA-40FC-86F1-20625018AF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8880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073C54-2D61-41AA-AD50-3C3ECB7F5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2E05E94-1A89-4A37-8843-C557ACE72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24124F1-2B5E-42AF-9A22-7A8548C7C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61EE-5DB6-4DEA-BA1D-C3F0B36241C1}" type="datetimeFigureOut">
              <a:rPr lang="zh-TW" altLang="en-US" smtClean="0"/>
              <a:t>2019/10/13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F1D7099-9998-421D-AC4D-3315A75FA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8B6EC0-734F-4062-A135-AA3D428BC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876F-81CA-40FC-86F1-20625018AF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472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AECF1BA-3EC3-456A-860E-455AEB48C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0C6BA24-5868-4832-8348-84688481D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6FAD6F5-1B04-48CC-A567-DEF7C30EE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61EE-5DB6-4DEA-BA1D-C3F0B36241C1}" type="datetimeFigureOut">
              <a:rPr lang="zh-TW" altLang="en-US" smtClean="0"/>
              <a:t>2019/10/13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9FBD45-F1BD-45D6-AA73-9775CC37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FDD3DB9-721A-41C8-9DA3-45BA6F54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876F-81CA-40FC-86F1-20625018AF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96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7C43B-C164-492C-BF27-926B1D50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A64B50-30E8-4C6D-A0EA-0DFCED95D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E0C4816-5EC5-4DD3-A824-664FF933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61EE-5DB6-4DEA-BA1D-C3F0B36241C1}" type="datetimeFigureOut">
              <a:rPr lang="zh-TW" altLang="en-US" smtClean="0"/>
              <a:t>2019/10/13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C2283C-A36C-41D4-964E-E0BE6EFA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3228BD3-B698-437B-BE62-B201BC85B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876F-81CA-40FC-86F1-20625018AF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729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C285CD-DD0B-43E2-A389-7AA598676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9BFACF8-ECDC-4321-BD74-30B04F5A8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0D6D3-D335-4DA8-98C3-CFC7953CC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61EE-5DB6-4DEA-BA1D-C3F0B36241C1}" type="datetimeFigureOut">
              <a:rPr lang="zh-TW" altLang="en-US" smtClean="0"/>
              <a:t>2019/10/13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FF5327-A55D-40B8-A26C-67F7D52AA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6ED3472-59DA-4513-B173-1429EA302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876F-81CA-40FC-86F1-20625018AF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6080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4626B4-90A7-468E-8990-67F4B438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A59132-A5F1-4D9D-9B5F-4DB72B601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7FF85F3-E5BF-4402-BBB6-79A2567E6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2580D32-4C4E-47D6-9DC9-2F3B4552D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61EE-5DB6-4DEA-BA1D-C3F0B36241C1}" type="datetimeFigureOut">
              <a:rPr lang="zh-TW" altLang="en-US" smtClean="0"/>
              <a:t>2019/10/13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0E71C3-EC50-4FF9-A1D1-79F151BEA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E545D25-A07D-4CA3-8440-79B6EC5C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876F-81CA-40FC-86F1-20625018AF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616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188BAC-4E7A-4345-8A76-509C7CCD1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605C2AF-B163-4913-8CDF-92E5835AF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62CCAE5-80F2-4FA2-A8BF-7B0686D75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651A249-5BE0-444B-9AD7-E5684B6F4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5537B00-6AAD-41B5-BA58-E1AAA8D74B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432C46F-B0DB-4ED8-A217-B155BFE88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61EE-5DB6-4DEA-BA1D-C3F0B36241C1}" type="datetimeFigureOut">
              <a:rPr lang="zh-TW" altLang="en-US" smtClean="0"/>
              <a:t>2019/10/13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8CAAFAE-B144-4904-9464-C3901A34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458EB14-DFE3-4DD0-B773-146F2B78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876F-81CA-40FC-86F1-20625018AF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772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704DD4-8654-4E11-A81E-1927B977F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5152859-0FF6-45AC-9435-58C31EF1A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61EE-5DB6-4DEA-BA1D-C3F0B36241C1}" type="datetimeFigureOut">
              <a:rPr lang="zh-TW" altLang="en-US" smtClean="0"/>
              <a:t>2019/10/13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BA4FD11-6C95-4275-AB2B-86063B5AB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221D5B2-3064-4DBD-8EE8-F36DC50C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876F-81CA-40FC-86F1-20625018AF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7478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F133BDD-9C3F-4D90-A29F-8C73C634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61EE-5DB6-4DEA-BA1D-C3F0B36241C1}" type="datetimeFigureOut">
              <a:rPr lang="zh-TW" altLang="en-US" smtClean="0"/>
              <a:t>2019/10/13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906C57E-458E-41FF-8E67-A7E36D59C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AB5A61A-EB59-4FBF-8CAA-CC906BB6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876F-81CA-40FC-86F1-20625018AF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746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13B68E-BB8C-4251-83D6-8F5B2F5EF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D5B107-7CA9-4C2A-A619-0E9FC0BAB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441BAB7-6690-4650-9BC6-A45658D32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D1EBF05-5E62-4E5D-BBAB-C37DDEA9B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61EE-5DB6-4DEA-BA1D-C3F0B36241C1}" type="datetimeFigureOut">
              <a:rPr lang="zh-TW" altLang="en-US" smtClean="0"/>
              <a:t>2019/10/13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D632C39-9CAF-4944-A3A4-1D3B3C78A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4942D12-E635-4486-AD95-5F3B2D735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876F-81CA-40FC-86F1-20625018AF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6294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B9A978-2686-4322-88BE-084B9A482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94678C8-40DC-410B-A3CA-F250722EEE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E052E9D-FDC1-402A-A323-B7E5B000A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F55B5A1-4E27-4AAB-8415-385084764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61EE-5DB6-4DEA-BA1D-C3F0B36241C1}" type="datetimeFigureOut">
              <a:rPr lang="zh-TW" altLang="en-US" smtClean="0"/>
              <a:t>2019/10/13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092B47F-96CB-4F90-9F95-7E9C958DD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7CD9CD4-1F8A-4928-8FF1-90B2FF25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7876F-81CA-40FC-86F1-20625018AF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6418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497A83D-1154-434D-8D46-757847BC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1EF92E0-47B7-4D46-8A79-798506BC6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074B78-CFA0-4CA5-9379-4DEE527FA2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61EE-5DB6-4DEA-BA1D-C3F0B36241C1}" type="datetimeFigureOut">
              <a:rPr lang="zh-TW" altLang="en-US" smtClean="0"/>
              <a:t>2019/10/13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8974E3F-EBD2-4CBC-885A-8F0FCA6D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DB657F8-F246-449F-A686-92718E72C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7876F-81CA-40FC-86F1-20625018AF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695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2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0576FC2-DF7C-4817-843A-DD21502A5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7" y="0"/>
            <a:ext cx="12170313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D0798F4-2870-4392-BB6A-F2F61CB91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6885" y="4471956"/>
            <a:ext cx="4963428" cy="2387600"/>
          </a:xfrm>
          <a:solidFill>
            <a:schemeClr val="tx1"/>
          </a:solidFill>
          <a:effectLst>
            <a:softEdge rad="317500"/>
          </a:effectLst>
        </p:spPr>
        <p:txBody>
          <a:bodyPr anchor="ctr"/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第三课</a:t>
            </a:r>
            <a:b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出了车祸</a:t>
            </a:r>
          </a:p>
        </p:txBody>
      </p:sp>
    </p:spTree>
    <p:extLst>
      <p:ext uri="{BB962C8B-B14F-4D97-AF65-F5344CB8AC3E}">
        <p14:creationId xmlns:p14="http://schemas.microsoft.com/office/powerpoint/2010/main" val="828267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29873D8-5287-4D9D-B5A4-05E36FFE745B}"/>
              </a:ext>
            </a:extLst>
          </p:cNvPr>
          <p:cNvSpPr txBox="1"/>
          <p:nvPr/>
        </p:nvSpPr>
        <p:spPr>
          <a:xfrm>
            <a:off x="361950" y="5167993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我来台湾之前已经学了一年的中文，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要不然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连吃饭都会有问题。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80E61F6-268A-4DFF-8089-C085D5B05DC9}"/>
              </a:ext>
            </a:extLst>
          </p:cNvPr>
          <p:cNvSpPr/>
          <p:nvPr/>
        </p:nvSpPr>
        <p:spPr>
          <a:xfrm>
            <a:off x="0" y="0"/>
            <a:ext cx="4306202" cy="1430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好在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，要不然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76DE960-3683-4149-BFA6-3FE26D906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92" y="1651996"/>
            <a:ext cx="5026479" cy="351599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0AD07DC-E9BA-4182-9B4E-4A1E05CCB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785" y="1632775"/>
            <a:ext cx="5026478" cy="355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9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29873D8-5287-4D9D-B5A4-05E36FFE745B}"/>
              </a:ext>
            </a:extLst>
          </p:cNvPr>
          <p:cNvSpPr txBox="1"/>
          <p:nvPr/>
        </p:nvSpPr>
        <p:spPr>
          <a:xfrm>
            <a:off x="361950" y="5249638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你买了保险，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要不然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你怎么付得起这么贵的医疗费呢？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80E61F6-268A-4DFF-8089-C085D5B05DC9}"/>
              </a:ext>
            </a:extLst>
          </p:cNvPr>
          <p:cNvSpPr/>
          <p:nvPr/>
        </p:nvSpPr>
        <p:spPr>
          <a:xfrm>
            <a:off x="0" y="0"/>
            <a:ext cx="4306202" cy="1430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好在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，要不然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A3AE043-19DA-422A-81CF-3C609C419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28812"/>
            <a:ext cx="5715000" cy="30003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52BC5BA-A920-4C2B-8F3E-63E8DFCE5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179" y="1496959"/>
            <a:ext cx="55245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1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249638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我上课的时候睡着了，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老师没看到，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要不然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她会很不高兴。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27A4EC8-18DD-4CD5-B859-5DBF49542CB1}"/>
              </a:ext>
            </a:extLst>
          </p:cNvPr>
          <p:cNvSpPr/>
          <p:nvPr/>
        </p:nvSpPr>
        <p:spPr>
          <a:xfrm>
            <a:off x="0" y="0"/>
            <a:ext cx="4306202" cy="1430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好在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，要不然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CD899C3-A4BE-480F-AE5B-4C712F23C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66" y="1770292"/>
            <a:ext cx="5429250" cy="36099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02CCC97-6C44-4B03-9C94-C2EDC9A32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23" b="91551" l="10000" r="90000">
                        <a14:foregroundMark x1="37077" y1="11521" x2="35385" y2="17819"/>
                        <a14:foregroundMark x1="49385" y1="9217" x2="61692" y2="16283"/>
                        <a14:foregroundMark x1="46000" y1="6144" x2="49385" y2="5376"/>
                        <a14:foregroundMark x1="38154" y1="90783" x2="54769" y2="91551"/>
                        <a14:foregroundMark x1="54769" y1="91551" x2="60462" y2="90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2540" y="1820201"/>
            <a:ext cx="3700141" cy="370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6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249638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你丢的是钱，不是护照，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要不然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就更麻烦了。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EFAA1D-7FEE-4AEA-AF4E-58FDAE852FC8}"/>
              </a:ext>
            </a:extLst>
          </p:cNvPr>
          <p:cNvSpPr/>
          <p:nvPr/>
        </p:nvSpPr>
        <p:spPr>
          <a:xfrm>
            <a:off x="0" y="0"/>
            <a:ext cx="4306202" cy="1430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好在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，要不然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C45EBB0-BBD8-4A5A-A6CF-DAE30C8A4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98" t="-1232" r="898" b="9240"/>
          <a:stretch/>
        </p:blipFill>
        <p:spPr>
          <a:xfrm>
            <a:off x="548641" y="1996924"/>
            <a:ext cx="4666980" cy="31286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120A8DB-EEFF-4CB1-8581-FC8DFB852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825" y="1992429"/>
            <a:ext cx="5150456" cy="313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3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1526801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352425" y="561975"/>
            <a:ext cx="11496675" cy="2133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负责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89ECD69-B5C8-4DC1-B67C-5296BC79E905}"/>
              </a:ext>
            </a:extLst>
          </p:cNvPr>
          <p:cNvSpPr txBox="1"/>
          <p:nvPr/>
        </p:nvSpPr>
        <p:spPr>
          <a:xfrm>
            <a:off x="352425" y="3228975"/>
            <a:ext cx="1149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be responsible for ; be in charge of </a:t>
            </a:r>
            <a:endParaRPr lang="zh-TW" alt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3CD0D2-1BF6-4C4D-9B4B-A86599428779}"/>
              </a:ext>
            </a:extLst>
          </p:cNvPr>
          <p:cNvSpPr txBox="1"/>
          <p:nvPr/>
        </p:nvSpPr>
        <p:spPr>
          <a:xfrm>
            <a:off x="96253" y="4734342"/>
            <a:ext cx="11973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Usage</a:t>
            </a:r>
            <a:r>
              <a:rPr lang="zh-TW" altLang="en-US" sz="4800" dirty="0"/>
              <a:t>：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负责</a:t>
            </a:r>
            <a:r>
              <a:rPr lang="en-US" altLang="zh-TW" sz="4800" dirty="0">
                <a:ea typeface="標楷體" panose="03000509000000000000" pitchFamily="65" charset="-120"/>
              </a:rPr>
              <a:t>+something</a:t>
            </a:r>
            <a:r>
              <a:rPr lang="zh-TW" altLang="en-US" sz="4800" dirty="0"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ea typeface="標楷體" panose="03000509000000000000" pitchFamily="65" charset="-120"/>
              </a:rPr>
              <a:t>you need to be</a:t>
            </a:r>
            <a:r>
              <a:rPr lang="en-US" altLang="zh-TW" sz="4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800" dirty="0"/>
              <a:t>responsible for</a:t>
            </a:r>
            <a:r>
              <a:rPr lang="en-US" altLang="zh-TW" sz="4800" dirty="0">
                <a:ea typeface="標楷體" panose="03000509000000000000" pitchFamily="65" charset="-120"/>
              </a:rPr>
              <a:t> </a:t>
            </a:r>
            <a:r>
              <a:rPr lang="en-US" altLang="zh-TW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9691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673150"/>
            <a:ext cx="1146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生了孩子，就要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负责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照顾他。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27D6BCA-5855-4517-8B6E-E6E610D08F0A}"/>
              </a:ext>
            </a:extLst>
          </p:cNvPr>
          <p:cNvSpPr/>
          <p:nvPr/>
        </p:nvSpPr>
        <p:spPr>
          <a:xfrm>
            <a:off x="0" y="0"/>
            <a:ext cx="2140518" cy="1430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负责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355D238-43A3-4BCF-861F-5AD9FB58B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011680"/>
            <a:ext cx="5716105" cy="32176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6665405-C7CA-4AA8-9D19-CFEC54858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12" y="2011680"/>
            <a:ext cx="5723413" cy="32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6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403643"/>
            <a:ext cx="1146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他在报社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负责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编辑工作。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C55430C-7AA7-4939-BD79-6469BC88BA4B}"/>
              </a:ext>
            </a:extLst>
          </p:cNvPr>
          <p:cNvSpPr/>
          <p:nvPr/>
        </p:nvSpPr>
        <p:spPr>
          <a:xfrm>
            <a:off x="0" y="0"/>
            <a:ext cx="2140518" cy="1430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负责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8DAC65-60B7-4525-968F-64295B5E9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3" y="1896177"/>
            <a:ext cx="5782107" cy="32524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B9CABDC-A8BF-4897-8D9D-541A83604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45" y="1878896"/>
            <a:ext cx="4909486" cy="326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6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684872"/>
            <a:ext cx="1146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负责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安排这次的校外旅行。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7D014BA-E4B7-4C34-871D-B7D2D5905ADF}"/>
              </a:ext>
            </a:extLst>
          </p:cNvPr>
          <p:cNvSpPr/>
          <p:nvPr/>
        </p:nvSpPr>
        <p:spPr>
          <a:xfrm>
            <a:off x="0" y="0"/>
            <a:ext cx="2140518" cy="1430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负责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6B064F5-C3E5-4937-8322-62D12A7EA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3" r="1"/>
          <a:stretch/>
        </p:blipFill>
        <p:spPr>
          <a:xfrm>
            <a:off x="0" y="1905801"/>
            <a:ext cx="6549106" cy="345757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D1F5ED4-F60D-482B-AEAB-ACB7DC2E1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106" y="1989579"/>
            <a:ext cx="5155213" cy="337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0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653899"/>
            <a:ext cx="1146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她开车撞了你，她应该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负责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医疗费用。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6113F4C-F35C-4E8D-9673-C49B26628A3C}"/>
              </a:ext>
            </a:extLst>
          </p:cNvPr>
          <p:cNvSpPr/>
          <p:nvPr/>
        </p:nvSpPr>
        <p:spPr>
          <a:xfrm>
            <a:off x="0" y="0"/>
            <a:ext cx="2140518" cy="1430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负责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A068586-F9A7-442F-90BA-E14B16B6B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328" y="1473326"/>
            <a:ext cx="3776312" cy="377631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9387696-2510-469F-AA15-A2F9846E8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5912"/>
            <a:ext cx="55245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1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2319A87-C3EC-4143-A983-099D1EE9F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741" y="3709760"/>
            <a:ext cx="4199545" cy="314823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98BF5A1-19A4-4A76-B375-DBE270DC2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16" y="3820452"/>
            <a:ext cx="4556323" cy="303754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8ED5499-D3A3-4B61-9559-DF769DACE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532617"/>
            <a:ext cx="4588329" cy="289638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车祸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chēhuò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受伤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shòushāng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严重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yánzhòng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病房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bìngfáng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BF18FD7-1BAF-43B3-8FAD-17C570D68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238" y="295717"/>
            <a:ext cx="1836105" cy="313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3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249638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张先生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负责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国外学生的事ㄦ，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你有问题可以问他。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A32254F-7B43-4D04-B779-2CE35C87413B}"/>
              </a:ext>
            </a:extLst>
          </p:cNvPr>
          <p:cNvSpPr/>
          <p:nvPr/>
        </p:nvSpPr>
        <p:spPr>
          <a:xfrm>
            <a:off x="0" y="0"/>
            <a:ext cx="2140518" cy="1430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负责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5567509-72F2-437C-98A9-55D6AEBC7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73" y="1878919"/>
            <a:ext cx="4883117" cy="327711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5B71238-7371-45D3-9C7C-8554DA2D3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1" y="1878919"/>
            <a:ext cx="4369487" cy="327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2708139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CDE497-A9AE-4C26-B637-E963062B3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9" r="3451"/>
          <a:stretch/>
        </p:blipFill>
        <p:spPr>
          <a:xfrm>
            <a:off x="0" y="1"/>
            <a:ext cx="12256544" cy="685800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FA61BAC-DFBA-4477-9CDE-A803B742D17E}"/>
              </a:ext>
            </a:extLst>
          </p:cNvPr>
          <p:cNvSpPr txBox="1"/>
          <p:nvPr/>
        </p:nvSpPr>
        <p:spPr>
          <a:xfrm>
            <a:off x="3586057" y="2562160"/>
            <a:ext cx="4947920" cy="1733680"/>
          </a:xfrm>
          <a:prstGeom prst="rect">
            <a:avLst/>
          </a:prstGeom>
          <a:solidFill>
            <a:srgbClr val="FFECB7"/>
          </a:solidFill>
          <a:effectLst>
            <a:softEdge rad="1270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10666" dirty="0">
                <a:latin typeface="標楷體" panose="03000509000000000000" pitchFamily="65" charset="-120"/>
                <a:ea typeface="標楷體" panose="03000509000000000000" pitchFamily="65" charset="-120"/>
              </a:rPr>
              <a:t>对话一</a:t>
            </a:r>
          </a:p>
        </p:txBody>
      </p:sp>
    </p:spTree>
    <p:extLst>
      <p:ext uri="{BB962C8B-B14F-4D97-AF65-F5344CB8AC3E}">
        <p14:creationId xmlns:p14="http://schemas.microsoft.com/office/powerpoint/2010/main" val="2672753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DF60455E-2342-440D-B5E4-36352E889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794" y="3946358"/>
            <a:ext cx="5439876" cy="271993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600438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个体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gètǐ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加上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jiā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shàng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gōngsī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683EA33-B8B6-408E-983A-A35D45D3D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29"/>
            <a:ext cx="4280808" cy="329087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AB0C52C-5CA8-466D-A55E-6C696C37A62C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xiǎoxīn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0CEA8E7-32D4-4737-A99B-1359A1FE8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1" b="99805" l="9961" r="89844">
                        <a14:foregroundMark x1="49023" y1="3906" x2="57422" y2="16211"/>
                        <a14:foregroundMark x1="37500" y1="91016" x2="63477" y2="89063"/>
                        <a14:foregroundMark x1="50586" y1="91016" x2="51172" y2="99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3336" y="481263"/>
            <a:ext cx="2947737" cy="294773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3A26882-640A-4860-8ADB-4F62D5A22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844" l="2500" r="99531">
                        <a14:foregroundMark x1="19375" y1="16563" x2="5469" y2="29844"/>
                        <a14:foregroundMark x1="5469" y1="29844" x2="2500" y2="47344"/>
                        <a14:foregroundMark x1="2500" y1="47344" x2="16094" y2="80938"/>
                        <a14:foregroundMark x1="16094" y1="80938" x2="20469" y2="85313"/>
                        <a14:foregroundMark x1="29063" y1="50938" x2="49531" y2="51563"/>
                        <a14:foregroundMark x1="49531" y1="51563" x2="70469" y2="51250"/>
                        <a14:foregroundMark x1="49844" y1="30156" x2="47188" y2="48125"/>
                        <a14:foregroundMark x1="47188" y1="48125" x2="52344" y2="67344"/>
                        <a14:foregroundMark x1="17188" y1="16250" x2="55781" y2="7187"/>
                        <a14:foregroundMark x1="55781" y1="7187" x2="72344" y2="14531"/>
                        <a14:foregroundMark x1="72344" y1="14531" x2="86094" y2="27187"/>
                        <a14:foregroundMark x1="86094" y1="27187" x2="95000" y2="46250"/>
                        <a14:foregroundMark x1="95000" y1="46250" x2="92500" y2="64375"/>
                        <a14:foregroundMark x1="92500" y1="64375" x2="81250" y2="79219"/>
                        <a14:foregroundMark x1="81250" y1="79219" x2="65469" y2="90625"/>
                        <a14:foregroundMark x1="65469" y1="90625" x2="47031" y2="94844"/>
                        <a14:foregroundMark x1="47031" y1="94844" x2="12500" y2="77656"/>
                        <a14:foregroundMark x1="12500" y1="77656" x2="10000" y2="74531"/>
                        <a14:foregroundMark x1="32656" y1="9844" x2="51250" y2="156"/>
                        <a14:foregroundMark x1="94844" y1="37031" x2="99531" y2="44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950" y="4174894"/>
            <a:ext cx="2350002" cy="235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8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7E4CB272-ADBF-41B9-9D69-138DA0FB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566" y="3967843"/>
            <a:ext cx="4328576" cy="289015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B0D90F6-4DA2-469D-A17A-A0F544590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967843"/>
            <a:ext cx="4334611" cy="289015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13A0465-96F2-46C6-887E-FE0463BBD3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63"/>
          <a:stretch/>
        </p:blipFill>
        <p:spPr>
          <a:xfrm>
            <a:off x="0" y="841355"/>
            <a:ext cx="4699898" cy="258764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出院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chūyuàn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轮椅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lúnyǐ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担心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dānxīn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耽误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dānwù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E411AE8-66DA-4AB0-9678-527E69110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125" y="20639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7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2F9FD62-454A-425A-8BBB-2E7A747EE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1" y="3818410"/>
            <a:ext cx="4638675" cy="290512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4116AA7-F4D7-4254-9ABD-336F8EF52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77477"/>
            <a:ext cx="4764542" cy="228591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3C31991-4C6C-4DB9-9459-F17019D38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1" y="78922"/>
            <a:ext cx="3350078" cy="335007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216729" y="1920895"/>
            <a:ext cx="2879271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无所谓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wúsuǒwèi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要紧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yàojǐn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设备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shèbèi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普通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pǔtōng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5E222FD-90BD-4F21-8485-CB69B6152256}"/>
              </a:ext>
            </a:extLst>
          </p:cNvPr>
          <p:cNvSpPr txBox="1"/>
          <p:nvPr/>
        </p:nvSpPr>
        <p:spPr>
          <a:xfrm rot="20554805">
            <a:off x="6949440" y="4610501"/>
            <a:ext cx="3330341" cy="101566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dirty="0">
                <a:solidFill>
                  <a:srgbClr val="C00000"/>
                </a:solidFill>
              </a:rPr>
              <a:t>common</a:t>
            </a:r>
            <a:endParaRPr lang="zh-TW" altLang="en-US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9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C5C5800-0E5B-4BEA-8338-7DD2C256B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892" y="3886200"/>
            <a:ext cx="4321754" cy="290998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C613070-C724-4153-A2C2-8E39CC479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805" y="660906"/>
            <a:ext cx="5171640" cy="258582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FD83856-1B89-4FCE-8F42-0B5EE44EB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90" y="478632"/>
            <a:ext cx="3933824" cy="295036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照顾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zhàogù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qítā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búbì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zǒulù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8F2B345-86E6-4794-A7B3-D6D1EB991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01" y="3718152"/>
            <a:ext cx="3139848" cy="313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7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553CA9A-9ED2-487D-A0D8-8498B116F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058" y="434845"/>
            <a:ext cx="4288970" cy="2857526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D7671869-F7CE-4C43-B677-FB8C9457A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2" y="434845"/>
            <a:ext cx="4469947" cy="299415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D14317D-C9F1-4BBD-9F05-C6020A8E92F3}"/>
              </a:ext>
            </a:extLst>
          </p:cNvPr>
          <p:cNvSpPr txBox="1"/>
          <p:nvPr/>
        </p:nvSpPr>
        <p:spPr>
          <a:xfrm>
            <a:off x="10755087" y="1920895"/>
            <a:ext cx="1436913" cy="150810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间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jiān</a:t>
            </a:r>
            <a:endParaRPr lang="en-US" altLang="zh-TW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DFB48DF-8F3B-4B2E-A0B2-32D4C4D3819D}"/>
              </a:ext>
            </a:extLst>
          </p:cNvPr>
          <p:cNvSpPr txBox="1"/>
          <p:nvPr/>
        </p:nvSpPr>
        <p:spPr>
          <a:xfrm>
            <a:off x="8626248" y="5349895"/>
            <a:ext cx="1436913" cy="150810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wèi</a:t>
            </a:r>
            <a:endParaRPr lang="en-US" altLang="zh-TW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1961029-BC62-47DA-AD1D-1947A68A5F16}"/>
              </a:ext>
            </a:extLst>
          </p:cNvPr>
          <p:cNvSpPr txBox="1"/>
          <p:nvPr/>
        </p:nvSpPr>
        <p:spPr>
          <a:xfrm>
            <a:off x="4659086" y="1920895"/>
            <a:ext cx="1436913" cy="150810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chū</a:t>
            </a:r>
            <a:endParaRPr lang="en-US" altLang="zh-TW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7986DCF-7D29-434A-806A-83F1A0A3B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854" y="3826328"/>
            <a:ext cx="2764291" cy="276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8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352425" y="561975"/>
            <a:ext cx="11496675" cy="2133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据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说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89ECD69-B5C8-4DC1-B67C-5296BC79E905}"/>
              </a:ext>
            </a:extLst>
          </p:cNvPr>
          <p:cNvSpPr txBox="1"/>
          <p:nvPr/>
        </p:nvSpPr>
        <p:spPr>
          <a:xfrm>
            <a:off x="352425" y="3228975"/>
            <a:ext cx="1149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according to sb. </a:t>
            </a:r>
            <a:endParaRPr lang="zh-TW" alt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3CD0D2-1BF6-4C4D-9B4B-A86599428779}"/>
              </a:ext>
            </a:extLst>
          </p:cNvPr>
          <p:cNvSpPr txBox="1"/>
          <p:nvPr/>
        </p:nvSpPr>
        <p:spPr>
          <a:xfrm>
            <a:off x="96253" y="4734342"/>
            <a:ext cx="1197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Usage</a:t>
            </a:r>
            <a:r>
              <a:rPr lang="zh-TW" altLang="en-US" sz="4800" dirty="0"/>
              <a:t>：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据</a:t>
            </a:r>
            <a:r>
              <a:rPr lang="en-US" altLang="zh-TW" sz="4800" dirty="0">
                <a:ea typeface="標楷體" panose="03000509000000000000" pitchFamily="65" charset="-120"/>
              </a:rPr>
              <a:t>+</a:t>
            </a:r>
            <a:r>
              <a:rPr lang="zh-TW" altLang="en-US" sz="4800" dirty="0"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ea typeface="標楷體" panose="03000509000000000000" pitchFamily="65" charset="-120"/>
              </a:rPr>
              <a:t>sb</a:t>
            </a:r>
            <a:r>
              <a:rPr lang="en-US" altLang="zh-TW" sz="4800" dirty="0"/>
              <a:t>.+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说</a:t>
            </a:r>
            <a:endParaRPr lang="en-US" altLang="zh-TW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9932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249638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据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我的朋友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说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，在这ㄦ是人让车，不是车让人。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A7CBE14-078A-4461-8A89-9B65BDE014BA}"/>
              </a:ext>
            </a:extLst>
          </p:cNvPr>
          <p:cNvSpPr/>
          <p:nvPr/>
        </p:nvSpPr>
        <p:spPr>
          <a:xfrm>
            <a:off x="0" y="0"/>
            <a:ext cx="2945946" cy="14464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据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说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「馬路」的圖片搜尋結果">
            <a:extLst>
              <a:ext uri="{FF2B5EF4-FFF2-40B4-BE49-F238E27FC236}">
                <a16:creationId xmlns:a16="http://schemas.microsoft.com/office/drawing/2014/main" id="{7D71E9D0-9B76-4878-8DB4-DD58B1848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931" y="573383"/>
            <a:ext cx="6695055" cy="46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68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37225D54-1A77-49D3-977F-9C66EF06A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6" y="3766686"/>
            <a:ext cx="4533642" cy="302393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FDED79A-0E83-4C46-A48B-F7EDC8843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36" y="500309"/>
            <a:ext cx="5398224" cy="284117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住院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zhùyuàn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骨头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gǔtou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绿灯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lǜdēng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右转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yòu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zhuǎn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B5AA938-C218-4B2E-98F1-DE0751BD7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248" y="248492"/>
            <a:ext cx="1364851" cy="315242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0E9FE26-8357-4210-A56E-DA197B432B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6" t="1223" r="945" b="2443"/>
          <a:stretch/>
        </p:blipFill>
        <p:spPr>
          <a:xfrm>
            <a:off x="6739488" y="3992732"/>
            <a:ext cx="2758370" cy="27143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948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249638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据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说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，他没买医疗保险，所以在国外看医生很贵。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A7CBE14-078A-4461-8A89-9B65BDE014BA}"/>
              </a:ext>
            </a:extLst>
          </p:cNvPr>
          <p:cNvSpPr/>
          <p:nvPr/>
        </p:nvSpPr>
        <p:spPr>
          <a:xfrm>
            <a:off x="0" y="0"/>
            <a:ext cx="2945946" cy="14464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据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说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BEA9D1B-9465-4924-8EA8-9E7B0B02D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461" y="1642653"/>
            <a:ext cx="5413861" cy="360698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B6FF154-C93E-4C52-BBE5-24B4FA90C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37" y="1642653"/>
            <a:ext cx="6277806" cy="360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8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249638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据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他的同事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说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，他很有钱，每天都开法拉利上班。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A7CBE14-078A-4461-8A89-9B65BDE014BA}"/>
              </a:ext>
            </a:extLst>
          </p:cNvPr>
          <p:cNvSpPr/>
          <p:nvPr/>
        </p:nvSpPr>
        <p:spPr>
          <a:xfrm>
            <a:off x="0" y="0"/>
            <a:ext cx="2945946" cy="14464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据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说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E0A3E6-DAC4-4283-B4BD-C0EDE949E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12" y="1841045"/>
            <a:ext cx="4430214" cy="317590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D4A6979-5A92-4165-B609-515F3093D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" r="518"/>
          <a:stretch/>
        </p:blipFill>
        <p:spPr>
          <a:xfrm>
            <a:off x="6808276" y="1859339"/>
            <a:ext cx="4762926" cy="31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1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249638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据说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，这个房子有鬼，所以没人敢靠近这个房子。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A7CBE14-078A-4461-8A89-9B65BDE014BA}"/>
              </a:ext>
            </a:extLst>
          </p:cNvPr>
          <p:cNvSpPr/>
          <p:nvPr/>
        </p:nvSpPr>
        <p:spPr>
          <a:xfrm>
            <a:off x="0" y="0"/>
            <a:ext cx="2945946" cy="14464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据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说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39BE6D8-7581-42C1-8A47-808501FDA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52" y="1690687"/>
            <a:ext cx="5238750" cy="34766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1606134-2389-4A01-9C58-25A800A7C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082" y="1820638"/>
            <a:ext cx="347653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6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374763"/>
            <a:ext cx="1146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据说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这里的出租车司机大多是个体户。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A7CBE14-078A-4461-8A89-9B65BDE014BA}"/>
              </a:ext>
            </a:extLst>
          </p:cNvPr>
          <p:cNvSpPr/>
          <p:nvPr/>
        </p:nvSpPr>
        <p:spPr>
          <a:xfrm>
            <a:off x="0" y="0"/>
            <a:ext cx="2945946" cy="14464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据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说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BB8FF23-B038-44C8-8D59-A75779F53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946" y="1762125"/>
            <a:ext cx="59245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9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2994882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352425" y="561975"/>
            <a:ext cx="11496675" cy="2133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，加上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89ECD69-B5C8-4DC1-B67C-5296BC79E905}"/>
              </a:ext>
            </a:extLst>
          </p:cNvPr>
          <p:cNvSpPr txBox="1"/>
          <p:nvPr/>
        </p:nvSpPr>
        <p:spPr>
          <a:xfrm>
            <a:off x="352425" y="3228975"/>
            <a:ext cx="1149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，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in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addition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，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…</a:t>
            </a:r>
            <a:endParaRPr lang="zh-TW" alt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3CD0D2-1BF6-4C4D-9B4B-A86599428779}"/>
              </a:ext>
            </a:extLst>
          </p:cNvPr>
          <p:cNvSpPr txBox="1"/>
          <p:nvPr/>
        </p:nvSpPr>
        <p:spPr>
          <a:xfrm>
            <a:off x="0" y="520787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Usage</a:t>
            </a:r>
            <a:r>
              <a:rPr lang="zh-TW" altLang="en-US" sz="4000" dirty="0"/>
              <a:t>：</a:t>
            </a:r>
            <a:r>
              <a:rPr lang="en-US" altLang="zh-TW" sz="4000" dirty="0"/>
              <a:t>first</a:t>
            </a:r>
            <a:r>
              <a:rPr lang="zh-TW" altLang="en-US" sz="4000" dirty="0"/>
              <a:t> </a:t>
            </a:r>
            <a:r>
              <a:rPr lang="en-US" altLang="zh-TW" sz="4000" dirty="0"/>
              <a:t>reason</a:t>
            </a:r>
            <a:r>
              <a:rPr lang="zh-TW" altLang="en-US" sz="4000" dirty="0"/>
              <a:t>，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加上</a:t>
            </a:r>
            <a:r>
              <a:rPr lang="en-US" altLang="zh-TW" sz="4000" dirty="0">
                <a:ea typeface="標楷體" panose="03000509000000000000" pitchFamily="65" charset="-120"/>
              </a:rPr>
              <a:t>+second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ea typeface="標楷體" panose="03000509000000000000" pitchFamily="65" charset="-120"/>
              </a:rPr>
              <a:t>reason</a:t>
            </a:r>
            <a:r>
              <a:rPr lang="zh-TW" altLang="en-US" sz="4000" dirty="0">
                <a:ea typeface="標楷體" panose="03000509000000000000" pitchFamily="65" charset="-120"/>
              </a:rPr>
              <a:t>，</a:t>
            </a:r>
            <a:r>
              <a:rPr lang="en-US" altLang="zh-TW" sz="4000" dirty="0">
                <a:ea typeface="標楷體" panose="03000509000000000000" pitchFamily="65" charset="-120"/>
              </a:rPr>
              <a:t>result</a:t>
            </a:r>
            <a:r>
              <a:rPr lang="en-US" altLang="zh-TW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3901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49" y="5184322"/>
            <a:ext cx="11486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我吃得多了，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是没运动，所以胖了好几公斤。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261711D-2697-487E-8FBC-406C9D3B1F58}"/>
              </a:ext>
            </a:extLst>
          </p:cNvPr>
          <p:cNvSpPr/>
          <p:nvPr/>
        </p:nvSpPr>
        <p:spPr>
          <a:xfrm>
            <a:off x="0" y="0"/>
            <a:ext cx="3967843" cy="13062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，加上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5BAD164-7EF2-431E-8125-EDF33AFEC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49" y="2272163"/>
            <a:ext cx="3856122" cy="231367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EB0BABA-B4AD-4938-B9AD-CE47B658FE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94"/>
          <a:stretch/>
        </p:blipFill>
        <p:spPr>
          <a:xfrm>
            <a:off x="4375215" y="2142983"/>
            <a:ext cx="3808064" cy="244285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1A6BF11-AA59-4810-AF56-B0370A5B7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152" y="2142983"/>
            <a:ext cx="3674058" cy="244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4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184322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据警察说，没买保险，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是我不对，医疗费得我自己出。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8F4032B-1EB9-4055-A6B2-624D6269EA37}"/>
              </a:ext>
            </a:extLst>
          </p:cNvPr>
          <p:cNvSpPr/>
          <p:nvPr/>
        </p:nvSpPr>
        <p:spPr>
          <a:xfrm>
            <a:off x="0" y="0"/>
            <a:ext cx="3967843" cy="13062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，加上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ECDEFB7-4299-4338-B0BD-CAE4F8BC4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564519"/>
            <a:ext cx="2646262" cy="352697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D10EDB4-3E65-4F37-A56F-4F513E4D2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699" y="2546897"/>
            <a:ext cx="4428757" cy="254459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ACAB399-CCC6-4479-8BB0-F78B388D6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601" y="2318551"/>
            <a:ext cx="4294954" cy="286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184322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这家医院有好的医生，再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有好的设备，所以很有名。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0998067-8AD4-49B5-87F4-689A3711D750}"/>
              </a:ext>
            </a:extLst>
          </p:cNvPr>
          <p:cNvSpPr/>
          <p:nvPr/>
        </p:nvSpPr>
        <p:spPr>
          <a:xfrm>
            <a:off x="0" y="0"/>
            <a:ext cx="3967843" cy="13062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，加上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FF5ACC7-DEC5-4D18-8B7A-CD727A0F5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549" y="1976437"/>
            <a:ext cx="4638675" cy="290512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94B5444-6E9E-455D-AD9E-82C82D6CA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89" y="1976436"/>
            <a:ext cx="4357689" cy="29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8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184322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我睡过头了，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路上堵车，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所以我上课迟到了。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0998067-8AD4-49B5-87F4-689A3711D750}"/>
              </a:ext>
            </a:extLst>
          </p:cNvPr>
          <p:cNvSpPr/>
          <p:nvPr/>
        </p:nvSpPr>
        <p:spPr>
          <a:xfrm>
            <a:off x="0" y="0"/>
            <a:ext cx="3967843" cy="13062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，加上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3A56E89-9163-42A3-A95F-E494D2DF5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23" y="1628775"/>
            <a:ext cx="4762500" cy="36004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791850B-8CE8-443F-9415-D11C6F763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703673"/>
            <a:ext cx="5846762" cy="348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8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8E2D08D-DD56-4EE5-982F-0460F4619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646" y="3743868"/>
            <a:ext cx="4232798" cy="296791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83B1769-4A66-4808-97CE-76EEFFBFD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2" y="3743869"/>
            <a:ext cx="5172659" cy="296791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AB6007B-28F4-4B9F-9C5B-A591CB946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186" y="295873"/>
            <a:ext cx="4702629" cy="313312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2ABCBCE-86BF-4B81-8664-00A39B2E3E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3" t="4958" r="2513" b="4913"/>
          <a:stretch/>
        </p:blipFill>
        <p:spPr>
          <a:xfrm>
            <a:off x="327259" y="662134"/>
            <a:ext cx="3975233" cy="2119565"/>
          </a:xfrm>
          <a:prstGeom prst="ellipse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大概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dāchéng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警察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xùnxí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249386" y="5349895"/>
            <a:ext cx="2846614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救护车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zhìdiàn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bānjī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896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184322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他们家靠海，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他爸爸是渔夫，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所以他们家常常有海鲜吃。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0998067-8AD4-49B5-87F4-689A3711D750}"/>
              </a:ext>
            </a:extLst>
          </p:cNvPr>
          <p:cNvSpPr/>
          <p:nvPr/>
        </p:nvSpPr>
        <p:spPr>
          <a:xfrm>
            <a:off x="0" y="0"/>
            <a:ext cx="3967843" cy="13062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，加上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07774C3-53CC-451D-BD1A-4B1D2BD4E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9" y="1568918"/>
            <a:ext cx="3615404" cy="361540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ADCFF1B-B238-4257-AA5F-FA4D18352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709" y="2810577"/>
            <a:ext cx="4219991" cy="237374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13B08E5-F1E7-41EB-A79A-F58F7248F5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20"/>
          <a:stretch/>
        </p:blipFill>
        <p:spPr>
          <a:xfrm>
            <a:off x="8224138" y="2810577"/>
            <a:ext cx="3780655" cy="237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1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292277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352425" y="561975"/>
            <a:ext cx="11496675" cy="2133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耽误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89ECD69-B5C8-4DC1-B67C-5296BC79E905}"/>
              </a:ext>
            </a:extLst>
          </p:cNvPr>
          <p:cNvSpPr txBox="1"/>
          <p:nvPr/>
        </p:nvSpPr>
        <p:spPr>
          <a:xfrm>
            <a:off x="352425" y="3228975"/>
            <a:ext cx="1149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delay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;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to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be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hold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up</a:t>
            </a:r>
            <a:endParaRPr lang="zh-TW" alt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3CD0D2-1BF6-4C4D-9B4B-A86599428779}"/>
              </a:ext>
            </a:extLst>
          </p:cNvPr>
          <p:cNvSpPr txBox="1"/>
          <p:nvPr/>
        </p:nvSpPr>
        <p:spPr>
          <a:xfrm>
            <a:off x="96253" y="4734342"/>
            <a:ext cx="1197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Usage</a:t>
            </a:r>
            <a:r>
              <a:rPr lang="zh-TW" altLang="en-US" sz="4800" dirty="0"/>
              <a:t>：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耽误</a:t>
            </a:r>
            <a:r>
              <a:rPr lang="en-US" altLang="zh-TW" sz="4800" dirty="0">
                <a:ea typeface="標楷體" panose="03000509000000000000" pitchFamily="65" charset="-120"/>
              </a:rPr>
              <a:t>+</a:t>
            </a:r>
            <a:r>
              <a:rPr lang="zh-TW" altLang="en-US" sz="4800" dirty="0"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ea typeface="標楷體" panose="03000509000000000000" pitchFamily="65" charset="-120"/>
              </a:rPr>
              <a:t>something</a:t>
            </a:r>
            <a:r>
              <a:rPr lang="zh-TW" altLang="en-US" sz="4800" dirty="0"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ea typeface="標楷體" panose="03000509000000000000" pitchFamily="65" charset="-120"/>
              </a:rPr>
              <a:t> </a:t>
            </a:r>
            <a:r>
              <a:rPr lang="en-US" altLang="zh-TW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47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463454"/>
            <a:ext cx="1146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她从不因为劳累而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耽误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一天的工作。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DCFB67B-791F-46DE-BEF7-19F7326CA9D2}"/>
              </a:ext>
            </a:extLst>
          </p:cNvPr>
          <p:cNvSpPr/>
          <p:nvPr/>
        </p:nvSpPr>
        <p:spPr>
          <a:xfrm>
            <a:off x="9519" y="23123"/>
            <a:ext cx="2194831" cy="14301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耽误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81091FB-E053-47B9-9E49-82B1F01BF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071207"/>
            <a:ext cx="6451174" cy="322558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BDD28DE-EAF9-46CA-985E-02992E0D1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014" y="1769793"/>
            <a:ext cx="3618296" cy="361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2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184322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他因为整天玩游戏而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耽误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了学习，所以妈妈把她的手机没收了。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DCFB67B-791F-46DE-BEF7-19F7326CA9D2}"/>
              </a:ext>
            </a:extLst>
          </p:cNvPr>
          <p:cNvSpPr/>
          <p:nvPr/>
        </p:nvSpPr>
        <p:spPr>
          <a:xfrm>
            <a:off x="9519" y="23123"/>
            <a:ext cx="2194831" cy="14301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耽误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79CEAAB-E768-4BC1-8273-CAC905464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26"/>
          <a:stretch/>
        </p:blipFill>
        <p:spPr>
          <a:xfrm>
            <a:off x="554925" y="1697862"/>
            <a:ext cx="5367820" cy="348646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0123F6B-4CF3-489A-8E0E-ACD93D246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618" y="2217628"/>
            <a:ext cx="4786814" cy="296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9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550787"/>
            <a:ext cx="1146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你别在这ㄦ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耽误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我的时间，快回去吧！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DCFB67B-791F-46DE-BEF7-19F7326CA9D2}"/>
              </a:ext>
            </a:extLst>
          </p:cNvPr>
          <p:cNvSpPr/>
          <p:nvPr/>
        </p:nvSpPr>
        <p:spPr>
          <a:xfrm>
            <a:off x="9519" y="23123"/>
            <a:ext cx="2194831" cy="14301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耽误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406668F-51E4-4592-AF64-4B9388D13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350" y="1520142"/>
            <a:ext cx="2972803" cy="396373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A7EEF73-8AA5-4488-815A-A67D19A58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488" y="2338938"/>
            <a:ext cx="5625087" cy="260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0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184322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我因为出了车祸，所以把整个出国的计划都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耽误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了。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DCFB67B-791F-46DE-BEF7-19F7326CA9D2}"/>
              </a:ext>
            </a:extLst>
          </p:cNvPr>
          <p:cNvSpPr/>
          <p:nvPr/>
        </p:nvSpPr>
        <p:spPr>
          <a:xfrm>
            <a:off x="9519" y="23123"/>
            <a:ext cx="2194831" cy="14301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耽误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6336D89-3FC8-4368-BB84-600FE38CB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1" y="2156059"/>
            <a:ext cx="5678934" cy="296014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0D23B0B-B43C-4909-BF16-2EE62BFD3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798" y="2190117"/>
            <a:ext cx="4793864" cy="296014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DD8277F-6A88-4719-858F-05382996C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416" y="3120497"/>
            <a:ext cx="2388778" cy="136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3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05493" y="5472144"/>
            <a:ext cx="11581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救火是非常急迫的事，一刻都不能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耽误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DCFB67B-791F-46DE-BEF7-19F7326CA9D2}"/>
              </a:ext>
            </a:extLst>
          </p:cNvPr>
          <p:cNvSpPr/>
          <p:nvPr/>
        </p:nvSpPr>
        <p:spPr>
          <a:xfrm>
            <a:off x="9519" y="23123"/>
            <a:ext cx="2194831" cy="14301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耽误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FC1380D-854A-4270-8C8B-E38BA9099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53" y="1790118"/>
            <a:ext cx="5364788" cy="35765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C492B2E-E763-4761-AA0B-67200C7AD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872" y="1828630"/>
            <a:ext cx="5394575" cy="359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29883672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352425" y="561975"/>
            <a:ext cx="11496675" cy="2133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无所谓，最要紧的是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89ECD69-B5C8-4DC1-B67C-5296BC79E905}"/>
              </a:ext>
            </a:extLst>
          </p:cNvPr>
          <p:cNvSpPr txBox="1"/>
          <p:nvPr/>
        </p:nvSpPr>
        <p:spPr>
          <a:xfrm>
            <a:off x="352425" y="3228975"/>
            <a:ext cx="1149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It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doesn’t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matter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that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，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what’s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most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important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is…</a:t>
            </a:r>
            <a:endParaRPr lang="zh-TW" alt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3CD0D2-1BF6-4C4D-9B4B-A86599428779}"/>
              </a:ext>
            </a:extLst>
          </p:cNvPr>
          <p:cNvSpPr txBox="1"/>
          <p:nvPr/>
        </p:nvSpPr>
        <p:spPr>
          <a:xfrm>
            <a:off x="96253" y="4734342"/>
            <a:ext cx="11973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Usage</a:t>
            </a:r>
            <a:r>
              <a:rPr lang="zh-TW" altLang="en-US" sz="4800" dirty="0"/>
              <a:t>：</a:t>
            </a:r>
            <a:r>
              <a:rPr lang="en-US" altLang="zh-TW" sz="4800" dirty="0">
                <a:ea typeface="標楷體" panose="03000509000000000000" pitchFamily="65" charset="-120"/>
              </a:rPr>
              <a:t>something</a:t>
            </a:r>
            <a:r>
              <a:rPr lang="zh-TW" altLang="en-US" sz="4800" dirty="0"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ea typeface="標楷體" panose="03000509000000000000" pitchFamily="65" charset="-120"/>
              </a:rPr>
              <a:t>you</a:t>
            </a:r>
            <a:r>
              <a:rPr lang="zh-TW" altLang="en-US" sz="4800" dirty="0"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ea typeface="標楷體" panose="03000509000000000000" pitchFamily="65" charset="-120"/>
              </a:rPr>
              <a:t>doesn’t</a:t>
            </a:r>
            <a:r>
              <a:rPr lang="zh-TW" altLang="en-US" sz="4800" dirty="0"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ea typeface="標楷體" panose="03000509000000000000" pitchFamily="65" charset="-120"/>
              </a:rPr>
              <a:t>care</a:t>
            </a:r>
            <a:r>
              <a:rPr lang="zh-TW" altLang="en-US" sz="4800" dirty="0">
                <a:ea typeface="標楷體" panose="03000509000000000000" pitchFamily="65" charset="-120"/>
              </a:rPr>
              <a:t>  </a:t>
            </a:r>
            <a:r>
              <a:rPr lang="en-US" altLang="zh-TW" sz="4800" dirty="0">
                <a:ea typeface="標楷體" panose="03000509000000000000" pitchFamily="65" charset="-120"/>
              </a:rPr>
              <a:t>+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无所谓，最要紧的是</a:t>
            </a:r>
            <a:r>
              <a:rPr lang="en-US" altLang="zh-TW" sz="4800" dirty="0">
                <a:ea typeface="標楷體" panose="03000509000000000000" pitchFamily="65" charset="-120"/>
              </a:rPr>
              <a:t>+most</a:t>
            </a:r>
            <a:r>
              <a:rPr lang="zh-TW" altLang="en-US" sz="4800" dirty="0"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ea typeface="標楷體" panose="03000509000000000000" pitchFamily="65" charset="-120"/>
              </a:rPr>
              <a:t>important</a:t>
            </a:r>
            <a:r>
              <a:rPr lang="zh-TW" altLang="en-US" sz="4800" dirty="0"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ea typeface="標楷體" panose="03000509000000000000" pitchFamily="65" charset="-120"/>
              </a:rPr>
              <a:t>thing</a:t>
            </a:r>
            <a:r>
              <a:rPr lang="en-US" altLang="zh-TW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5740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62A702A-04E0-4E0C-AD96-99FC26DD3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40" y="3307896"/>
            <a:ext cx="3550104" cy="355010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B0888FB-9650-4732-88D1-A7000B5CB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432" y="3705516"/>
            <a:ext cx="4543425" cy="302662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B7CAF48-F477-495F-B783-ACBE00124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104" y="515662"/>
            <a:ext cx="4875978" cy="274194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38D21C7-4802-4E0B-9039-8E14332E3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57" y="587829"/>
            <a:ext cx="4875978" cy="273664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司机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sījī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保险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bǎoxiǎn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48" y="5349895"/>
            <a:ext cx="2190751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负责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fùzé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医疗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yīliáo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70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184322"/>
            <a:ext cx="1146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学不好中文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无所谓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最要紧的是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態度認真。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2EA5602-3373-405D-A8E9-0C078A5A082E}"/>
              </a:ext>
            </a:extLst>
          </p:cNvPr>
          <p:cNvSpPr/>
          <p:nvPr/>
        </p:nvSpPr>
        <p:spPr>
          <a:xfrm>
            <a:off x="123825" y="0"/>
            <a:ext cx="7844518" cy="1397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无所谓，最要紧的是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647F956-BF83-4602-87D9-26D4DC161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87"/>
          <a:stretch/>
        </p:blipFill>
        <p:spPr>
          <a:xfrm>
            <a:off x="4677403" y="2063392"/>
            <a:ext cx="3115773" cy="312093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89C3F7F-AE05-4112-9B0E-2F9559E8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8" y="2165683"/>
            <a:ext cx="4315453" cy="301863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FF15B38-DAFD-4FE6-A869-E7C349E53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342" y="2502568"/>
            <a:ext cx="4022630" cy="26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1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5355" y="4433211"/>
            <a:ext cx="1146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你想租一辆什么样的车？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2EA5602-3373-405D-A8E9-0C078A5A082E}"/>
              </a:ext>
            </a:extLst>
          </p:cNvPr>
          <p:cNvSpPr/>
          <p:nvPr/>
        </p:nvSpPr>
        <p:spPr>
          <a:xfrm>
            <a:off x="123825" y="0"/>
            <a:ext cx="7844518" cy="1397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无所谓，最要紧的是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F906D4A-A961-4749-9DB6-893673490821}"/>
              </a:ext>
            </a:extLst>
          </p:cNvPr>
          <p:cNvSpPr txBox="1"/>
          <p:nvPr/>
        </p:nvSpPr>
        <p:spPr>
          <a:xfrm>
            <a:off x="514350" y="5336722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我想租一辆中档的车。好不好看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无所谓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最要紧的是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安全。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6C41355-1250-49B2-92C4-7A61FCDB1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433711"/>
            <a:ext cx="5526542" cy="310868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30E7946-1184-4471-B7DE-D7EEB6A18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13" y="1677040"/>
            <a:ext cx="4955616" cy="268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2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184322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多花一些钱租房子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无所谓，</a:t>
            </a:r>
            <a:endParaRPr lang="en-US" altLang="zh-TW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最要紧的是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住得舒服。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2EA5602-3373-405D-A8E9-0C078A5A082E}"/>
              </a:ext>
            </a:extLst>
          </p:cNvPr>
          <p:cNvSpPr/>
          <p:nvPr/>
        </p:nvSpPr>
        <p:spPr>
          <a:xfrm>
            <a:off x="123825" y="0"/>
            <a:ext cx="7844518" cy="1397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无所谓，最要紧的是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C96964B-1924-4EB7-8C9D-D985303CF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19"/>
          <a:stretch/>
        </p:blipFill>
        <p:spPr>
          <a:xfrm>
            <a:off x="784057" y="1794552"/>
            <a:ext cx="4584028" cy="326889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2E2579E-D6B7-4735-8846-F1056B012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332" y="1794552"/>
            <a:ext cx="49530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7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49" y="5550082"/>
            <a:ext cx="1146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東西被偷了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无所谓，最要紧的是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護照還在。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2EA5602-3373-405D-A8E9-0C078A5A082E}"/>
              </a:ext>
            </a:extLst>
          </p:cNvPr>
          <p:cNvSpPr/>
          <p:nvPr/>
        </p:nvSpPr>
        <p:spPr>
          <a:xfrm>
            <a:off x="123825" y="0"/>
            <a:ext cx="7844518" cy="1397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无所谓，最要紧的是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A6A376F-03EF-40E1-8C24-BBE031677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49" y="1684421"/>
            <a:ext cx="5474369" cy="364957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7765984-0D40-44F7-AD23-525AA3FBF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" r="-1100"/>
          <a:stretch/>
        </p:blipFill>
        <p:spPr>
          <a:xfrm>
            <a:off x="5905500" y="1684421"/>
            <a:ext cx="6286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22233B-97FE-43E8-983C-8BBECC756961}"/>
              </a:ext>
            </a:extLst>
          </p:cNvPr>
          <p:cNvSpPr txBox="1"/>
          <p:nvPr/>
        </p:nvSpPr>
        <p:spPr>
          <a:xfrm>
            <a:off x="361950" y="5184322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生病了缺席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无所谓，</a:t>
            </a:r>
            <a:endParaRPr lang="en-US" altLang="zh-TW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最要紧的是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你要記得請假。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2EA5602-3373-405D-A8E9-0C078A5A082E}"/>
              </a:ext>
            </a:extLst>
          </p:cNvPr>
          <p:cNvSpPr/>
          <p:nvPr/>
        </p:nvSpPr>
        <p:spPr>
          <a:xfrm>
            <a:off x="123825" y="0"/>
            <a:ext cx="7844518" cy="1397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无所谓，最要紧的是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1EA550B-58D5-4693-A79A-CB0FEB2A5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19" y="1623044"/>
            <a:ext cx="5308332" cy="353888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8FFCDD6-02B6-48BA-B651-A27AF7FCF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551" y="2088682"/>
            <a:ext cx="5527928" cy="30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0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23976512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352425" y="561975"/>
            <a:ext cx="11496675" cy="2133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89ECD69-B5C8-4DC1-B67C-5296BC79E905}"/>
              </a:ext>
            </a:extLst>
          </p:cNvPr>
          <p:cNvSpPr txBox="1"/>
          <p:nvPr/>
        </p:nvSpPr>
        <p:spPr>
          <a:xfrm>
            <a:off x="352425" y="3228975"/>
            <a:ext cx="1149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Need not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; you don't have to</a:t>
            </a:r>
            <a:endParaRPr lang="zh-TW" alt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3CD0D2-1BF6-4C4D-9B4B-A86599428779}"/>
              </a:ext>
            </a:extLst>
          </p:cNvPr>
          <p:cNvSpPr txBox="1"/>
          <p:nvPr/>
        </p:nvSpPr>
        <p:spPr>
          <a:xfrm>
            <a:off x="96253" y="4734342"/>
            <a:ext cx="1197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Usage</a:t>
            </a:r>
            <a:r>
              <a:rPr lang="zh-TW" altLang="en-US" sz="4800" dirty="0"/>
              <a:t>：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r>
              <a:rPr lang="en-US" altLang="zh-TW" sz="4800" dirty="0">
                <a:ea typeface="標楷體" panose="03000509000000000000" pitchFamily="65" charset="-120"/>
              </a:rPr>
              <a:t>+something</a:t>
            </a:r>
            <a:r>
              <a:rPr lang="zh-TW" altLang="en-US" sz="4800" dirty="0"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ea typeface="標楷體" panose="03000509000000000000" pitchFamily="65" charset="-120"/>
              </a:rPr>
              <a:t>you don’t have to do </a:t>
            </a:r>
            <a:r>
              <a:rPr lang="en-US" altLang="zh-TW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50605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911B17C-3BA5-497F-BB89-155887EB155E}"/>
              </a:ext>
            </a:extLst>
          </p:cNvPr>
          <p:cNvSpPr txBox="1"/>
          <p:nvPr/>
        </p:nvSpPr>
        <p:spPr>
          <a:xfrm>
            <a:off x="325438" y="5429250"/>
            <a:ext cx="1146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我會好好照顧自己，你們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擔心。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1A85C45-B404-438C-8F51-99514694F9FA}"/>
              </a:ext>
            </a:extLst>
          </p:cNvPr>
          <p:cNvSpPr/>
          <p:nvPr/>
        </p:nvSpPr>
        <p:spPr>
          <a:xfrm>
            <a:off x="0" y="0"/>
            <a:ext cx="2092392" cy="142082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5B6ADC2-40AC-4B37-94DF-FFDE139E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975757"/>
            <a:ext cx="5704115" cy="320856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40B6AB6-CB52-4606-8D1F-CDD66294C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48" y="1420829"/>
            <a:ext cx="4704367" cy="37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1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911B17C-3BA5-497F-BB89-155887EB155E}"/>
              </a:ext>
            </a:extLst>
          </p:cNvPr>
          <p:cNvSpPr txBox="1"/>
          <p:nvPr/>
        </p:nvSpPr>
        <p:spPr>
          <a:xfrm>
            <a:off x="361950" y="5496441"/>
            <a:ext cx="1146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再說了，我不想聽你解釋。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1A85C45-B404-438C-8F51-99514694F9FA}"/>
              </a:ext>
            </a:extLst>
          </p:cNvPr>
          <p:cNvSpPr/>
          <p:nvPr/>
        </p:nvSpPr>
        <p:spPr>
          <a:xfrm>
            <a:off x="0" y="0"/>
            <a:ext cx="2092392" cy="142082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4E4A070-BB61-4C67-9258-2B74C9ACD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904" y="1828468"/>
            <a:ext cx="4019650" cy="349709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8DF39BF-210D-4788-882C-8FF5754F3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1801314"/>
            <a:ext cx="62865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8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911B17C-3BA5-497F-BB89-155887EB155E}"/>
              </a:ext>
            </a:extLst>
          </p:cNvPr>
          <p:cNvSpPr txBox="1"/>
          <p:nvPr/>
        </p:nvSpPr>
        <p:spPr>
          <a:xfrm>
            <a:off x="361950" y="5463455"/>
            <a:ext cx="1146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這件事我會好好處理，你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擔心。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1A85C45-B404-438C-8F51-99514694F9FA}"/>
              </a:ext>
            </a:extLst>
          </p:cNvPr>
          <p:cNvSpPr/>
          <p:nvPr/>
        </p:nvSpPr>
        <p:spPr>
          <a:xfrm>
            <a:off x="0" y="0"/>
            <a:ext cx="2092392" cy="142082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D6C87A0-DE89-4157-BE34-3B92DA134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442" y="2001730"/>
            <a:ext cx="4267859" cy="284523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E6C41D1-B09B-425B-8203-D05137EB1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8" y="2001730"/>
            <a:ext cx="3789882" cy="284523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E1BA2A2-06E8-42F9-92F4-DC409878B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5" r="26166"/>
          <a:stretch/>
        </p:blipFill>
        <p:spPr>
          <a:xfrm>
            <a:off x="8223973" y="2001730"/>
            <a:ext cx="3865959" cy="285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0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4782867-1FB4-4128-9997-F2E661368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3" y="519359"/>
            <a:ext cx="4484914" cy="280307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费用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fèiyòng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D14317D-C9F1-4BBD-9F05-C6020A8E92F3}"/>
              </a:ext>
            </a:extLst>
          </p:cNvPr>
          <p:cNvSpPr txBox="1"/>
          <p:nvPr/>
        </p:nvSpPr>
        <p:spPr>
          <a:xfrm>
            <a:off x="10755087" y="1920895"/>
            <a:ext cx="1436913" cy="150810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轻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qīng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DFB48DF-8F3B-4B2E-A0B2-32D4C4D3819D}"/>
              </a:ext>
            </a:extLst>
          </p:cNvPr>
          <p:cNvSpPr txBox="1"/>
          <p:nvPr/>
        </p:nvSpPr>
        <p:spPr>
          <a:xfrm>
            <a:off x="4659087" y="5349895"/>
            <a:ext cx="1436913" cy="150810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腿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tuǐ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5AD4A7C-40A2-411F-B9D5-A376DBAC422F}"/>
              </a:ext>
            </a:extLst>
          </p:cNvPr>
          <p:cNvSpPr txBox="1"/>
          <p:nvPr/>
        </p:nvSpPr>
        <p:spPr>
          <a:xfrm>
            <a:off x="10755086" y="5349894"/>
            <a:ext cx="1436913" cy="150810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gěi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ACE0DC5-B01C-459E-A3F4-D908C419C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213" y="316250"/>
            <a:ext cx="4093030" cy="300618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F28FD99-7CFA-49B7-B614-5EFEA1294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83" y="3471730"/>
            <a:ext cx="3051403" cy="328315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4D3C7B1F-7767-484B-92C3-CF4BD3888700}"/>
              </a:ext>
            </a:extLst>
          </p:cNvPr>
          <p:cNvSpPr txBox="1"/>
          <p:nvPr/>
        </p:nvSpPr>
        <p:spPr>
          <a:xfrm>
            <a:off x="6096001" y="3769859"/>
            <a:ext cx="609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/>
              <a:t>Passive  marker , same as </a:t>
            </a:r>
            <a:r>
              <a:rPr lang="zh-TW" altLang="en-US" sz="3200" dirty="0"/>
              <a:t>“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被</a:t>
            </a:r>
            <a:r>
              <a:rPr lang="zh-TW" altLang="en-US" sz="3200" dirty="0"/>
              <a:t>”</a:t>
            </a:r>
            <a:r>
              <a:rPr lang="en-US" altLang="zh-TW" sz="3200" dirty="0"/>
              <a:t> 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E5C04C6-EA0D-4F17-9E59-F86C9BC8381F}"/>
              </a:ext>
            </a:extLst>
          </p:cNvPr>
          <p:cNvSpPr txBox="1"/>
          <p:nvPr/>
        </p:nvSpPr>
        <p:spPr>
          <a:xfrm>
            <a:off x="6096000" y="4610501"/>
            <a:ext cx="46590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他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车撞了。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→他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被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车撞了。</a:t>
            </a:r>
          </a:p>
        </p:txBody>
      </p:sp>
    </p:spTree>
    <p:extLst>
      <p:ext uri="{BB962C8B-B14F-4D97-AF65-F5344CB8AC3E}">
        <p14:creationId xmlns:p14="http://schemas.microsoft.com/office/powerpoint/2010/main" val="407538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911B17C-3BA5-497F-BB89-155887EB155E}"/>
              </a:ext>
            </a:extLst>
          </p:cNvPr>
          <p:cNvSpPr txBox="1"/>
          <p:nvPr/>
        </p:nvSpPr>
        <p:spPr>
          <a:xfrm>
            <a:off x="361950" y="5184322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再待在這兒浪費時間了，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我是不會同意的。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1A85C45-B404-438C-8F51-99514694F9FA}"/>
              </a:ext>
            </a:extLst>
          </p:cNvPr>
          <p:cNvSpPr/>
          <p:nvPr/>
        </p:nvSpPr>
        <p:spPr>
          <a:xfrm>
            <a:off x="0" y="0"/>
            <a:ext cx="2092392" cy="142082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77C1954-7498-42A9-AD2F-EC8556354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011680"/>
            <a:ext cx="5718841" cy="290480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ED65711-A810-41F8-A8D3-D9E243D12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260" y="2016075"/>
            <a:ext cx="3060784" cy="30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4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911B17C-3BA5-497F-BB89-155887EB155E}"/>
              </a:ext>
            </a:extLst>
          </p:cNvPr>
          <p:cNvSpPr txBox="1"/>
          <p:nvPr/>
        </p:nvSpPr>
        <p:spPr>
          <a:xfrm>
            <a:off x="361950" y="5184322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我可以自己搭車回家，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麻煩你到車站接我了。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1A85C45-B404-438C-8F51-99514694F9FA}"/>
              </a:ext>
            </a:extLst>
          </p:cNvPr>
          <p:cNvSpPr/>
          <p:nvPr/>
        </p:nvSpPr>
        <p:spPr>
          <a:xfrm>
            <a:off x="0" y="0"/>
            <a:ext cx="2092392" cy="142082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不必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BD0116C-8749-436C-B086-D305E745E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2" y="1796541"/>
            <a:ext cx="5674476" cy="319189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243F4B7-20A9-42A5-B31E-9C6EBFABC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315" y="1462412"/>
            <a:ext cx="4897253" cy="352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3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16864793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349650" y="542724"/>
            <a:ext cx="11496675" cy="2133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千万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89ECD69-B5C8-4DC1-B67C-5296BC79E905}"/>
              </a:ext>
            </a:extLst>
          </p:cNvPr>
          <p:cNvSpPr txBox="1"/>
          <p:nvPr/>
        </p:nvSpPr>
        <p:spPr>
          <a:xfrm>
            <a:off x="352425" y="3228975"/>
            <a:ext cx="1149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be sure to ; must</a:t>
            </a:r>
            <a:endParaRPr lang="zh-TW" alt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3CD0D2-1BF6-4C4D-9B4B-A86599428779}"/>
              </a:ext>
            </a:extLst>
          </p:cNvPr>
          <p:cNvSpPr txBox="1"/>
          <p:nvPr/>
        </p:nvSpPr>
        <p:spPr>
          <a:xfrm>
            <a:off x="96253" y="4734342"/>
            <a:ext cx="11973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Usage</a:t>
            </a:r>
            <a:r>
              <a:rPr lang="zh-TW" altLang="en-US" sz="4800" dirty="0"/>
              <a:t>：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千萬</a:t>
            </a:r>
            <a:r>
              <a:rPr lang="en-US" altLang="zh-TW" sz="4800" dirty="0">
                <a:ea typeface="標楷體" panose="03000509000000000000" pitchFamily="65" charset="-120"/>
              </a:rPr>
              <a:t>+ something</a:t>
            </a:r>
            <a:r>
              <a:rPr lang="zh-TW" altLang="en-US" sz="4800" dirty="0"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ea typeface="標楷體" panose="03000509000000000000" pitchFamily="65" charset="-120"/>
              </a:rPr>
              <a:t>other person want or don’t want you to do</a:t>
            </a:r>
            <a:r>
              <a:rPr lang="en-US" altLang="zh-TW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85319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911B17C-3BA5-497F-BB89-155887EB155E}"/>
              </a:ext>
            </a:extLst>
          </p:cNvPr>
          <p:cNvSpPr txBox="1"/>
          <p:nvPr/>
        </p:nvSpPr>
        <p:spPr>
          <a:xfrm>
            <a:off x="361950" y="5376828"/>
            <a:ext cx="1146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那家店的自行車你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千萬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別租，都是壞的。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29D749-5BF2-47E3-84E8-8EBE914E5274}"/>
              </a:ext>
            </a:extLst>
          </p:cNvPr>
          <p:cNvSpPr/>
          <p:nvPr/>
        </p:nvSpPr>
        <p:spPr>
          <a:xfrm>
            <a:off x="0" y="0"/>
            <a:ext cx="2162543" cy="146895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千万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3134C7A-DA57-4550-8322-B4F075597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71" y="1857641"/>
            <a:ext cx="4435595" cy="332556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E326306-0776-49FF-9918-07D549DD4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36" y="1321469"/>
            <a:ext cx="4215062" cy="42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9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911B17C-3BA5-497F-BB89-155887EB155E}"/>
              </a:ext>
            </a:extLst>
          </p:cNvPr>
          <p:cNvSpPr txBox="1"/>
          <p:nvPr/>
        </p:nvSpPr>
        <p:spPr>
          <a:xfrm>
            <a:off x="361950" y="5184322"/>
            <a:ext cx="11468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你獨自在外工作，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千萬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要保重。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29D749-5BF2-47E3-84E8-8EBE914E5274}"/>
              </a:ext>
            </a:extLst>
          </p:cNvPr>
          <p:cNvSpPr/>
          <p:nvPr/>
        </p:nvSpPr>
        <p:spPr>
          <a:xfrm>
            <a:off x="0" y="0"/>
            <a:ext cx="2162543" cy="146895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千万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「出差」的圖片搜尋結果">
            <a:extLst>
              <a:ext uri="{FF2B5EF4-FFF2-40B4-BE49-F238E27FC236}">
                <a16:creationId xmlns:a16="http://schemas.microsoft.com/office/drawing/2014/main" id="{72F9B95E-224D-4E99-B35D-F7A97774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011681"/>
            <a:ext cx="5737399" cy="299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914B8C9-4D73-445E-8C52-6993B39A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651" y="1649096"/>
            <a:ext cx="3019884" cy="344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0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911B17C-3BA5-497F-BB89-155887EB155E}"/>
              </a:ext>
            </a:extLst>
          </p:cNvPr>
          <p:cNvSpPr txBox="1"/>
          <p:nvPr/>
        </p:nvSpPr>
        <p:spPr>
          <a:xfrm>
            <a:off x="361950" y="5184322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你一個人在北京，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千萬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要照顧好自己，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別讓我擔心。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29D749-5BF2-47E3-84E8-8EBE914E5274}"/>
              </a:ext>
            </a:extLst>
          </p:cNvPr>
          <p:cNvSpPr/>
          <p:nvPr/>
        </p:nvSpPr>
        <p:spPr>
          <a:xfrm>
            <a:off x="0" y="0"/>
            <a:ext cx="2162543" cy="146895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千万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123F0E6-7C47-4F88-A369-CCD0878E0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03" y="1664295"/>
            <a:ext cx="5268829" cy="343619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9744AFB-3FF2-4DA4-874A-ECBE3AAF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905" y="1653174"/>
            <a:ext cx="3019884" cy="344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2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911B17C-3BA5-497F-BB89-155887EB155E}"/>
              </a:ext>
            </a:extLst>
          </p:cNvPr>
          <p:cNvSpPr txBox="1"/>
          <p:nvPr/>
        </p:nvSpPr>
        <p:spPr>
          <a:xfrm>
            <a:off x="361950" y="5461907"/>
            <a:ext cx="1146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千萬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別用三星手機，不然會爆炸。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29D749-5BF2-47E3-84E8-8EBE914E5274}"/>
              </a:ext>
            </a:extLst>
          </p:cNvPr>
          <p:cNvSpPr/>
          <p:nvPr/>
        </p:nvSpPr>
        <p:spPr>
          <a:xfrm>
            <a:off x="0" y="0"/>
            <a:ext cx="2162543" cy="146895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千万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DD3C0CF-2B38-4D39-8AE1-DFCC714D7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894" y="2150931"/>
            <a:ext cx="5611783" cy="315506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35DEA40-FFCF-47C3-B4B8-0C0444FD9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1771048"/>
            <a:ext cx="4763954" cy="3575835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42D9287-F1CC-46FB-8F76-481128987CB0}"/>
              </a:ext>
            </a:extLst>
          </p:cNvPr>
          <p:cNvCxnSpPr/>
          <p:nvPr/>
        </p:nvCxnSpPr>
        <p:spPr>
          <a:xfrm>
            <a:off x="5216893" y="3826861"/>
            <a:ext cx="879107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CCA0692A-A044-4539-8DF6-A6044F902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3" b="98560" l="4615" r="98462">
                        <a14:foregroundMark x1="50923" y1="5144" x2="52308" y2="13169"/>
                        <a14:foregroundMark x1="90154" y1="31481" x2="92000" y2="29218"/>
                        <a14:foregroundMark x1="94615" y1="49383" x2="98462" y2="50412"/>
                        <a14:foregroundMark x1="78462" y1="90947" x2="58769" y2="84774"/>
                        <a14:foregroundMark x1="58769" y1="84774" x2="58308" y2="84774"/>
                        <a14:foregroundMark x1="51538" y1="89712" x2="52000" y2="98765"/>
                        <a14:foregroundMark x1="9846" y1="71399" x2="22615" y2="65432"/>
                        <a14:foregroundMark x1="4615" y1="50000" x2="17231" y2="526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2943" y="1146812"/>
            <a:ext cx="2795278" cy="20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0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911B17C-3BA5-497F-BB89-155887EB155E}"/>
              </a:ext>
            </a:extLst>
          </p:cNvPr>
          <p:cNvSpPr txBox="1"/>
          <p:nvPr/>
        </p:nvSpPr>
        <p:spPr>
          <a:xfrm>
            <a:off x="361950" y="5184322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千萬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別遲交作業，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不然老師會給你很低的分數。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29D749-5BF2-47E3-84E8-8EBE914E5274}"/>
              </a:ext>
            </a:extLst>
          </p:cNvPr>
          <p:cNvSpPr/>
          <p:nvPr/>
        </p:nvSpPr>
        <p:spPr>
          <a:xfrm>
            <a:off x="0" y="0"/>
            <a:ext cx="2162543" cy="146895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千万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「homework」的圖片搜尋結果">
            <a:extLst>
              <a:ext uri="{FF2B5EF4-FFF2-40B4-BE49-F238E27FC236}">
                <a16:creationId xmlns:a16="http://schemas.microsoft.com/office/drawing/2014/main" id="{168BCA0E-DFD2-40DF-A500-5D5A37FF8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22" y="1955046"/>
            <a:ext cx="4849894" cy="32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E88EAEF-1540-4E5E-A0AD-A5CC59BFC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75" y="3734602"/>
            <a:ext cx="2321378" cy="132602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010F316-3913-494C-B6C6-C73D5C052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723" y="1955046"/>
            <a:ext cx="3229276" cy="322927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C255726-DEBC-42E6-B61A-935C321BA5C8}"/>
              </a:ext>
            </a:extLst>
          </p:cNvPr>
          <p:cNvSpPr txBox="1"/>
          <p:nvPr/>
        </p:nvSpPr>
        <p:spPr>
          <a:xfrm>
            <a:off x="10198969" y="3935951"/>
            <a:ext cx="1993031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>
                <a:solidFill>
                  <a:schemeClr val="bg1"/>
                </a:solidFill>
              </a:rPr>
              <a:t>60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</a:p>
        </p:txBody>
      </p:sp>
    </p:spTree>
    <p:extLst>
      <p:ext uri="{BB962C8B-B14F-4D97-AF65-F5344CB8AC3E}">
        <p14:creationId xmlns:p14="http://schemas.microsoft.com/office/powerpoint/2010/main" val="21512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4162997" y="1879601"/>
            <a:ext cx="8029007" cy="49784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1140491"/>
            <a:ext cx="609600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489889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42F0E92-1BD9-4102-AE4D-6E47094D7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72" y="3935187"/>
            <a:ext cx="4876566" cy="274524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4A66A8F-563E-404E-83FD-46EF751B0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3" y="592934"/>
            <a:ext cx="4795154" cy="2697274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E7354F40-D4D3-4E0F-89A1-C1144AEAF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919843"/>
            <a:ext cx="5454689" cy="250915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D14317D-C9F1-4BBD-9F05-C6020A8E92F3}"/>
              </a:ext>
            </a:extLst>
          </p:cNvPr>
          <p:cNvSpPr txBox="1"/>
          <p:nvPr/>
        </p:nvSpPr>
        <p:spPr>
          <a:xfrm>
            <a:off x="10755087" y="1920895"/>
            <a:ext cx="1436913" cy="150810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guò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DFB48DF-8F3B-4B2E-A0B2-32D4C4D3819D}"/>
              </a:ext>
            </a:extLst>
          </p:cNvPr>
          <p:cNvSpPr txBox="1"/>
          <p:nvPr/>
        </p:nvSpPr>
        <p:spPr>
          <a:xfrm>
            <a:off x="4659087" y="5349895"/>
            <a:ext cx="1436913" cy="150810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命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mìng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5AD4A7C-40A2-411F-B9D5-A376DBAC422F}"/>
              </a:ext>
            </a:extLst>
          </p:cNvPr>
          <p:cNvSpPr txBox="1"/>
          <p:nvPr/>
        </p:nvSpPr>
        <p:spPr>
          <a:xfrm>
            <a:off x="10755086" y="5349894"/>
            <a:ext cx="1436913" cy="150810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tǐng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1961029-BC62-47DA-AD1D-1947A68A5F16}"/>
              </a:ext>
            </a:extLst>
          </p:cNvPr>
          <p:cNvSpPr txBox="1"/>
          <p:nvPr/>
        </p:nvSpPr>
        <p:spPr>
          <a:xfrm>
            <a:off x="4659086" y="1920895"/>
            <a:ext cx="1436913" cy="150810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zhuàng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4782E04-C940-470A-A864-CB2DAEA515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683"/>
          <a:stretch/>
        </p:blipFill>
        <p:spPr>
          <a:xfrm>
            <a:off x="6321442" y="4206734"/>
            <a:ext cx="4294173" cy="24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1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CDE497-A9AE-4C26-B637-E963062B3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9" r="3451"/>
          <a:stretch/>
        </p:blipFill>
        <p:spPr>
          <a:xfrm>
            <a:off x="0" y="1"/>
            <a:ext cx="12256544" cy="685800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FA61BAC-DFBA-4477-9CDE-A803B742D17E}"/>
              </a:ext>
            </a:extLst>
          </p:cNvPr>
          <p:cNvSpPr txBox="1"/>
          <p:nvPr/>
        </p:nvSpPr>
        <p:spPr>
          <a:xfrm>
            <a:off x="3586057" y="2562160"/>
            <a:ext cx="4947920" cy="1733680"/>
          </a:xfrm>
          <a:prstGeom prst="rect">
            <a:avLst/>
          </a:prstGeom>
          <a:solidFill>
            <a:srgbClr val="FFECB7"/>
          </a:solidFill>
          <a:effectLst>
            <a:softEdge rad="1270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10666" dirty="0">
                <a:latin typeface="標楷體" panose="03000509000000000000" pitchFamily="65" charset="-120"/>
                <a:ea typeface="標楷體" panose="03000509000000000000" pitchFamily="65" charset="-120"/>
              </a:rPr>
              <a:t>对话二</a:t>
            </a:r>
          </a:p>
        </p:txBody>
      </p:sp>
    </p:spTree>
    <p:extLst>
      <p:ext uri="{BB962C8B-B14F-4D97-AF65-F5344CB8AC3E}">
        <p14:creationId xmlns:p14="http://schemas.microsoft.com/office/powerpoint/2010/main" val="3835446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6F259F-850C-45C1-81A9-576042D5B083}"/>
              </a:ext>
            </a:extLst>
          </p:cNvPr>
          <p:cNvSpPr/>
          <p:nvPr/>
        </p:nvSpPr>
        <p:spPr>
          <a:xfrm>
            <a:off x="352425" y="561975"/>
            <a:ext cx="11496675" cy="2133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好在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，要不然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89ECD69-B5C8-4DC1-B67C-5296BC79E905}"/>
              </a:ext>
            </a:extLst>
          </p:cNvPr>
          <p:cNvSpPr txBox="1"/>
          <p:nvPr/>
        </p:nvSpPr>
        <p:spPr>
          <a:xfrm>
            <a:off x="352425" y="3228975"/>
            <a:ext cx="1149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accent6">
                    <a:lumMod val="50000"/>
                  </a:schemeClr>
                </a:solidFill>
              </a:rPr>
              <a:t>likely…; otherwise…</a:t>
            </a:r>
            <a:endParaRPr lang="zh-TW" alt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3CD0D2-1BF6-4C4D-9B4B-A86599428779}"/>
              </a:ext>
            </a:extLst>
          </p:cNvPr>
          <p:cNvSpPr txBox="1"/>
          <p:nvPr/>
        </p:nvSpPr>
        <p:spPr>
          <a:xfrm>
            <a:off x="96253" y="4734342"/>
            <a:ext cx="11973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Usage</a:t>
            </a:r>
            <a:r>
              <a:rPr lang="zh-TW" altLang="en-US" sz="4800" dirty="0"/>
              <a:t>：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好在</a:t>
            </a:r>
            <a:r>
              <a:rPr lang="en-US" altLang="zh-TW" sz="4800" dirty="0">
                <a:ea typeface="標楷體" panose="03000509000000000000" pitchFamily="65" charset="-120"/>
              </a:rPr>
              <a:t>+something happened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要不然</a:t>
            </a:r>
            <a:r>
              <a:rPr lang="en-US" altLang="zh-TW" sz="4800" dirty="0"/>
              <a:t>+ bad result.</a:t>
            </a:r>
          </a:p>
        </p:txBody>
      </p:sp>
    </p:spTree>
    <p:extLst>
      <p:ext uri="{BB962C8B-B14F-4D97-AF65-F5344CB8AC3E}">
        <p14:creationId xmlns:p14="http://schemas.microsoft.com/office/powerpoint/2010/main" val="189009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29873D8-5287-4D9D-B5A4-05E36FFE745B}"/>
              </a:ext>
            </a:extLst>
          </p:cNvPr>
          <p:cNvSpPr txBox="1"/>
          <p:nvPr/>
        </p:nvSpPr>
        <p:spPr>
          <a:xfrm>
            <a:off x="361950" y="5167993"/>
            <a:ext cx="1146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那辆车开的不是太快，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要不然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大概连命都没有了。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80E61F6-268A-4DFF-8089-C085D5B05DC9}"/>
              </a:ext>
            </a:extLst>
          </p:cNvPr>
          <p:cNvSpPr/>
          <p:nvPr/>
        </p:nvSpPr>
        <p:spPr>
          <a:xfrm>
            <a:off x="0" y="0"/>
            <a:ext cx="4306202" cy="1430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好在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，要不然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BFD3FAE-FEC3-4B6D-8A1D-517D7A7AE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814" y="1552235"/>
            <a:ext cx="6384471" cy="35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1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1200</Words>
  <Application>Microsoft Office PowerPoint</Application>
  <PresentationFormat>寬螢幕</PresentationFormat>
  <Paragraphs>216</Paragraphs>
  <Slides>70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70</vt:i4>
      </vt:variant>
    </vt:vector>
  </HeadingPairs>
  <TitlesOfParts>
    <vt:vector size="75" baseType="lpstr">
      <vt:lpstr>標楷體</vt:lpstr>
      <vt:lpstr>Arial</vt:lpstr>
      <vt:lpstr>Calibri</vt:lpstr>
      <vt:lpstr>Calibri Light</vt:lpstr>
      <vt:lpstr>Office 佈景主題</vt:lpstr>
      <vt:lpstr>第三课 出了车祸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第三課 出了車禍</dc:title>
  <dc:creator>鄭雅瓈</dc:creator>
  <cp:lastModifiedBy>鄭雅瓈</cp:lastModifiedBy>
  <cp:revision>163</cp:revision>
  <dcterms:created xsi:type="dcterms:W3CDTF">2019-10-07T15:10:27Z</dcterms:created>
  <dcterms:modified xsi:type="dcterms:W3CDTF">2019-10-13T18:48:32Z</dcterms:modified>
</cp:coreProperties>
</file>