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3" r:id="rId3"/>
    <p:sldId id="274" r:id="rId4"/>
    <p:sldId id="275" r:id="rId5"/>
    <p:sldId id="276" r:id="rId6"/>
    <p:sldId id="277" r:id="rId7"/>
    <p:sldId id="278" r:id="rId8"/>
    <p:sldId id="279" r:id="rId9"/>
    <p:sldId id="280" r:id="rId10"/>
    <p:sldId id="364" r:id="rId11"/>
    <p:sldId id="375" r:id="rId12"/>
    <p:sldId id="377" r:id="rId13"/>
    <p:sldId id="376" r:id="rId14"/>
    <p:sldId id="378" r:id="rId15"/>
    <p:sldId id="379" r:id="rId16"/>
    <p:sldId id="294" r:id="rId17"/>
    <p:sldId id="373" r:id="rId18"/>
    <p:sldId id="382" r:id="rId19"/>
    <p:sldId id="383" r:id="rId20"/>
    <p:sldId id="385" r:id="rId21"/>
    <p:sldId id="386" r:id="rId22"/>
    <p:sldId id="384" r:id="rId23"/>
    <p:sldId id="399" r:id="rId24"/>
    <p:sldId id="374" r:id="rId25"/>
    <p:sldId id="389" r:id="rId26"/>
    <p:sldId id="390" r:id="rId27"/>
    <p:sldId id="388" r:id="rId28"/>
    <p:sldId id="387" r:id="rId29"/>
    <p:sldId id="391" r:id="rId30"/>
    <p:sldId id="400" r:id="rId31"/>
    <p:sldId id="365" r:id="rId32"/>
    <p:sldId id="392" r:id="rId33"/>
    <p:sldId id="395" r:id="rId34"/>
    <p:sldId id="394" r:id="rId35"/>
    <p:sldId id="397" r:id="rId36"/>
    <p:sldId id="396" r:id="rId37"/>
    <p:sldId id="393" r:id="rId38"/>
    <p:sldId id="398" r:id="rId39"/>
    <p:sldId id="401" r:id="rId40"/>
    <p:sldId id="366" r:id="rId41"/>
    <p:sldId id="403" r:id="rId42"/>
    <p:sldId id="404" r:id="rId43"/>
    <p:sldId id="405" r:id="rId44"/>
    <p:sldId id="406" r:id="rId45"/>
    <p:sldId id="402" r:id="rId46"/>
    <p:sldId id="407" r:id="rId47"/>
    <p:sldId id="367" r:id="rId48"/>
    <p:sldId id="410" r:id="rId49"/>
    <p:sldId id="409" r:id="rId50"/>
    <p:sldId id="411" r:id="rId51"/>
    <p:sldId id="412" r:id="rId52"/>
    <p:sldId id="408" r:id="rId53"/>
    <p:sldId id="430" r:id="rId54"/>
    <p:sldId id="368" r:id="rId55"/>
    <p:sldId id="417" r:id="rId56"/>
    <p:sldId id="414" r:id="rId57"/>
    <p:sldId id="416" r:id="rId58"/>
    <p:sldId id="415" r:id="rId59"/>
    <p:sldId id="413" r:id="rId60"/>
    <p:sldId id="431" r:id="rId61"/>
    <p:sldId id="369" r:id="rId62"/>
    <p:sldId id="419" r:id="rId63"/>
    <p:sldId id="426" r:id="rId64"/>
    <p:sldId id="427" r:id="rId65"/>
    <p:sldId id="428" r:id="rId66"/>
    <p:sldId id="429" r:id="rId67"/>
    <p:sldId id="432" r:id="rId68"/>
    <p:sldId id="425" r:id="rId69"/>
    <p:sldId id="418" r:id="rId70"/>
    <p:sldId id="420" r:id="rId71"/>
    <p:sldId id="423" r:id="rId72"/>
    <p:sldId id="421" r:id="rId73"/>
    <p:sldId id="370" r:id="rId74"/>
    <p:sldId id="435" r:id="rId75"/>
    <p:sldId id="436" r:id="rId76"/>
    <p:sldId id="434" r:id="rId77"/>
    <p:sldId id="424" r:id="rId78"/>
    <p:sldId id="433" r:id="rId79"/>
    <p:sldId id="372" r:id="rId80"/>
    <p:sldId id="437" r:id="rId81"/>
    <p:sldId id="438" r:id="rId82"/>
    <p:sldId id="439" r:id="rId83"/>
    <p:sldId id="440" r:id="rId84"/>
    <p:sldId id="441" r:id="rId85"/>
    <p:sldId id="442" r:id="rId86"/>
    <p:sldId id="443" r:id="rId87"/>
    <p:sldId id="444" r:id="rId88"/>
    <p:sldId id="446" r:id="rId89"/>
    <p:sldId id="445" r:id="rId90"/>
    <p:sldId id="447" r:id="rId91"/>
    <p:sldId id="329" r:id="rId92"/>
    <p:sldId id="451" r:id="rId93"/>
    <p:sldId id="356" r:id="rId94"/>
    <p:sldId id="448" r:id="rId95"/>
    <p:sldId id="357" r:id="rId96"/>
    <p:sldId id="358" r:id="rId97"/>
    <p:sldId id="454" r:id="rId98"/>
    <p:sldId id="321" r:id="rId99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鄭雅瓈" initials="鄭雅瓈" lastIdx="2" clrIdx="0">
    <p:extLst>
      <p:ext uri="{19B8F6BF-5375-455C-9EA6-DF929625EA0E}">
        <p15:presenceInfo xmlns:p15="http://schemas.microsoft.com/office/powerpoint/2012/main" userId="S::s107138502@mail1.ncnu.edu.tw::aff654db-de55-4672-bffa-3333fb60ef8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107" autoAdjust="0"/>
    <p:restoredTop sz="94660"/>
  </p:normalViewPr>
  <p:slideViewPr>
    <p:cSldViewPr snapToGrid="0" showGuides="1">
      <p:cViewPr varScale="1">
        <p:scale>
          <a:sx n="39" d="100"/>
          <a:sy n="39" d="100"/>
        </p:scale>
        <p:origin x="60" y="5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viewProps" Target="viewProp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commentAuthors" Target="commentAuthor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884F5F4-3FCE-4352-A6FC-DCE73C14FA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FB712945-C0DE-4ADA-B3E7-DF1F6A1378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3C1CDD48-2260-4CF1-9959-53C8B15AF8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ACE60-0FC3-4515-97CE-D1C3C0EC2F33}" type="datetimeFigureOut">
              <a:rPr lang="zh-TW" altLang="en-US" smtClean="0"/>
              <a:t>2019/11/15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91CA2E19-665E-466C-B7AE-3B0EAF4202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74BD4472-1F53-43CC-B403-D854D7CE44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1072D-592D-4C63-B7EE-004557D5647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850278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E9CF310-15D4-413C-82AE-6AD21867B7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FAFBFABB-9039-4685-AFAD-5552428575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A3C4E7D5-3A00-42DC-A004-E2F8DFD34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ACE60-0FC3-4515-97CE-D1C3C0EC2F33}" type="datetimeFigureOut">
              <a:rPr lang="zh-TW" altLang="en-US" smtClean="0"/>
              <a:t>2019/11/15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06C2EC29-5F9E-4846-9713-3779022A4A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208C0812-E69B-4FA8-BFF4-995F73E0FD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1072D-592D-4C63-B7EE-004557D5647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421970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699ABA9B-62BA-473F-81FC-9983426A2F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B1E59771-343A-47AB-BA2E-0AB807293A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6CE5C878-75E6-43A8-A57E-9421BA2187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ACE60-0FC3-4515-97CE-D1C3C0EC2F33}" type="datetimeFigureOut">
              <a:rPr lang="zh-TW" altLang="en-US" smtClean="0"/>
              <a:t>2019/11/15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8745D33B-919C-4B10-8A48-429B9F93EA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BD13AB99-69BA-4DF9-95C5-1135D7A436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1072D-592D-4C63-B7EE-004557D5647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926818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2A14623-77D4-48CB-A8B3-EA2D6AB35D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F53EBCCD-A75E-4025-8E55-CAE7B68276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06234785-C60C-4728-9114-89E20F794C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ACE60-0FC3-4515-97CE-D1C3C0EC2F33}" type="datetimeFigureOut">
              <a:rPr lang="zh-TW" altLang="en-US" smtClean="0"/>
              <a:t>2019/11/15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AB8E23E3-414F-4DE6-B811-4127C4400B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598F5A82-8AF9-4A76-A03F-32C10D60D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1072D-592D-4C63-B7EE-004557D5647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966675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036FD58-3654-4BA6-8AC9-9084B12510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F01FBA35-23D1-4C2C-A07F-9432AEB53C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A4571237-1D48-474A-9DCF-ABC88E4398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ACE60-0FC3-4515-97CE-D1C3C0EC2F33}" type="datetimeFigureOut">
              <a:rPr lang="zh-TW" altLang="en-US" smtClean="0"/>
              <a:t>2019/11/15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997D5A2E-5829-4DB1-B468-BFADB20A7A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805B3270-476C-4E5C-9A13-EA8A8CA608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1072D-592D-4C63-B7EE-004557D5647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444121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DFF4B3D-A65B-4F4A-AA95-00E96F4520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66E2D318-4012-453B-B49F-AE57974B7C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7AE29D1C-D2B6-4488-BEA3-A0D8BAF947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56899D07-C170-4D17-AD4C-D0CEB8B666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ACE60-0FC3-4515-97CE-D1C3C0EC2F33}" type="datetimeFigureOut">
              <a:rPr lang="zh-TW" altLang="en-US" smtClean="0"/>
              <a:t>2019/11/15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92DAA461-D613-4232-95D9-1BDFBCD369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9D6A5553-27B7-4BF0-88F3-8111998A84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1072D-592D-4C63-B7EE-004557D5647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691203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8D3AB43-4A87-4EE4-BD15-5A6CB437AD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A527D02A-98C0-44C7-BB49-1C172EA6D9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ACD0BDA7-1F83-479A-934F-F9FCEEFA99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C78214F9-3AFB-444A-B631-12537F2861A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005C2547-C733-4E26-ADE0-3E423C47441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E4947850-B106-4BB8-A549-7C30CC8D29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ACE60-0FC3-4515-97CE-D1C3C0EC2F33}" type="datetimeFigureOut">
              <a:rPr lang="zh-TW" altLang="en-US" smtClean="0"/>
              <a:t>2019/11/15</a:t>
            </a:fld>
            <a:endParaRPr lang="zh-TW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05E820FF-15DA-4263-BD59-B4ED0E18C5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0F686821-4D91-4F3A-B8D5-A238C5AAC0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1072D-592D-4C63-B7EE-004557D5647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314549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C7B8DCE-9310-4E0C-AB5E-2B5580C422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B56C6B5A-A391-4DAE-98DD-FD4DDE37A1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ACE60-0FC3-4515-97CE-D1C3C0EC2F33}" type="datetimeFigureOut">
              <a:rPr lang="zh-TW" altLang="en-US" smtClean="0"/>
              <a:t>2019/11/15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ABFABB7D-CD3D-4601-B619-0A2366F059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3F86FB67-61B4-42E2-B3FD-C9F9C2F58A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1072D-592D-4C63-B7EE-004557D5647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599670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C218466E-FFD3-490D-BA9B-7DFA84FDE9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ACE60-0FC3-4515-97CE-D1C3C0EC2F33}" type="datetimeFigureOut">
              <a:rPr lang="zh-TW" altLang="en-US" smtClean="0"/>
              <a:t>2019/11/15</a:t>
            </a:fld>
            <a:endParaRPr lang="zh-TW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0B46C739-E87B-4DD7-A84F-99854ECCA6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AF537043-009B-4EDE-A445-3F79DDE0A9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1072D-592D-4C63-B7EE-004557D5647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609941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3B14A73-DD39-4C73-80E1-7A1E2603C3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9599F946-2582-4EBB-976E-6A2CD50F16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704CAF4D-F370-42EF-877E-90EFA06BCA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AA14BB08-0028-49A1-ABE4-6E6646EC3A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ACE60-0FC3-4515-97CE-D1C3C0EC2F33}" type="datetimeFigureOut">
              <a:rPr lang="zh-TW" altLang="en-US" smtClean="0"/>
              <a:t>2019/11/15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6EF819EE-5180-4FA1-B870-7D246159F6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3AAFC9AA-57C9-4F8B-98D4-472057680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1072D-592D-4C63-B7EE-004557D5647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00660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0A49C5F-F794-4158-9AE4-5CDE73E08A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530D8426-FD4E-431F-9E56-46EE9C7EB35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D95FE5B1-018C-459D-88DF-28097423C8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8849A458-9B4D-41FD-96DF-1E84CC72F4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ACE60-0FC3-4515-97CE-D1C3C0EC2F33}" type="datetimeFigureOut">
              <a:rPr lang="zh-TW" altLang="en-US" smtClean="0"/>
              <a:t>2019/11/15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9F783CEE-62D5-4A7B-8CD2-C045E5393A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B6EE629C-00D3-4695-A45E-8B30FBEA50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1072D-592D-4C63-B7EE-004557D5647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925081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6A2795EF-A7D7-4155-92E1-5AC0615399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35C6077E-409C-49E9-ACEB-60296C70FA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B0A4CEA1-6472-4793-9334-658D994E64A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2ACE60-0FC3-4515-97CE-D1C3C0EC2F33}" type="datetimeFigureOut">
              <a:rPr lang="zh-TW" altLang="en-US" smtClean="0"/>
              <a:t>2019/11/15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BA76266A-D497-4A77-949C-C4E34C4838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AE13FBA6-660F-49B1-B523-BB020EE137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01072D-592D-4C63-B7EE-004557D5647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321503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5.png"/><Relationship Id="rId4" Type="http://schemas.openxmlformats.org/officeDocument/2006/relationships/image" Target="../media/image18.jpe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5.png"/><Relationship Id="rId5" Type="http://schemas.openxmlformats.org/officeDocument/2006/relationships/image" Target="../media/image124.png"/><Relationship Id="rId4" Type="http://schemas.openxmlformats.org/officeDocument/2006/relationships/image" Target="../media/image1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5.png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0CB7F2ED-4629-4430-A459-80E52E57D69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" b="15393"/>
          <a:stretch/>
        </p:blipFill>
        <p:spPr>
          <a:xfrm>
            <a:off x="0" y="179615"/>
            <a:ext cx="12192000" cy="6857999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D7C33001-F796-41A0-A787-829E697877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6000" y="4470399"/>
            <a:ext cx="6096000" cy="2387600"/>
          </a:xfrm>
        </p:spPr>
        <p:txBody>
          <a:bodyPr anchor="ctr"/>
          <a:lstStyle/>
          <a:p>
            <a:r>
              <a:rPr lang="zh-TW" altLang="en-US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第六课</a:t>
            </a:r>
            <a:br>
              <a:rPr lang="en-US" altLang="zh-TW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防盗与防火</a:t>
            </a:r>
          </a:p>
        </p:txBody>
      </p:sp>
    </p:spTree>
    <p:extLst>
      <p:ext uri="{BB962C8B-B14F-4D97-AF65-F5344CB8AC3E}">
        <p14:creationId xmlns:p14="http://schemas.microsoft.com/office/powerpoint/2010/main" val="36504995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A6432754-648C-4AD6-A289-25556EFC636D}"/>
              </a:ext>
            </a:extLst>
          </p:cNvPr>
          <p:cNvSpPr txBox="1"/>
          <p:nvPr/>
        </p:nvSpPr>
        <p:spPr>
          <a:xfrm>
            <a:off x="0" y="555123"/>
            <a:ext cx="12191999" cy="1323439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8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为了</a:t>
            </a:r>
            <a:r>
              <a:rPr lang="en-US" altLang="zh-TW" sz="8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…</a:t>
            </a: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042A288C-CA6C-4EC6-8B32-B80140376DCD}"/>
              </a:ext>
            </a:extLst>
          </p:cNvPr>
          <p:cNvSpPr txBox="1"/>
          <p:nvPr/>
        </p:nvSpPr>
        <p:spPr>
          <a:xfrm>
            <a:off x="0" y="2721114"/>
            <a:ext cx="12192000" cy="830997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4800" dirty="0">
                <a:solidFill>
                  <a:schemeClr val="accent6">
                    <a:lumMod val="50000"/>
                  </a:schemeClr>
                </a:solidFill>
              </a:rPr>
              <a:t>In order to ; for the purpose of</a:t>
            </a:r>
            <a:endParaRPr lang="zh-TW" altLang="en-US" sz="48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A389AFC4-EBE4-49CA-8BEE-BC48EF1CF212}"/>
              </a:ext>
            </a:extLst>
          </p:cNvPr>
          <p:cNvSpPr txBox="1"/>
          <p:nvPr/>
        </p:nvSpPr>
        <p:spPr>
          <a:xfrm>
            <a:off x="-1" y="4979439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4800" dirty="0">
                <a:solidFill>
                  <a:schemeClr val="accent6">
                    <a:lumMod val="50000"/>
                  </a:schemeClr>
                </a:solidFill>
              </a:rPr>
              <a:t>Usage</a:t>
            </a:r>
            <a:r>
              <a:rPr lang="zh-TW" altLang="en-US" sz="4800" dirty="0">
                <a:solidFill>
                  <a:schemeClr val="accent6">
                    <a:lumMod val="50000"/>
                  </a:schemeClr>
                </a:solidFill>
              </a:rPr>
              <a:t>：</a:t>
            </a:r>
            <a:r>
              <a:rPr lang="zh-TW" altLang="en-US" sz="4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为了</a:t>
            </a:r>
            <a:r>
              <a:rPr lang="en-US" altLang="zh-TW" sz="4800" dirty="0">
                <a:solidFill>
                  <a:schemeClr val="accent6">
                    <a:lumMod val="50000"/>
                  </a:schemeClr>
                </a:solidFill>
              </a:rPr>
              <a:t>+Noun phrase / Verb phrase.</a:t>
            </a:r>
            <a:endParaRPr lang="zh-TW" altLang="en-US" sz="48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02039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52BF6D70-8B69-4386-AFA7-169448122980}"/>
              </a:ext>
            </a:extLst>
          </p:cNvPr>
          <p:cNvSpPr txBox="1"/>
          <p:nvPr/>
        </p:nvSpPr>
        <p:spPr>
          <a:xfrm>
            <a:off x="0" y="0"/>
            <a:ext cx="2492942" cy="923330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5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为了</a:t>
            </a:r>
            <a:r>
              <a:rPr lang="en-US" altLang="zh-TW" sz="5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…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C6B8AB11-767F-40E5-92A7-61AFAFAF0C08}"/>
              </a:ext>
            </a:extLst>
          </p:cNvPr>
          <p:cNvSpPr txBox="1"/>
          <p:nvPr/>
        </p:nvSpPr>
        <p:spPr>
          <a:xfrm>
            <a:off x="6417" y="5503879"/>
            <a:ext cx="121855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为了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保护环境，大家都应该做垃圾分类。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F39F303D-DDC3-4FE5-AC44-730CF74E81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844821"/>
            <a:ext cx="6096000" cy="4539175"/>
          </a:xfrm>
          <a:prstGeom prst="rect">
            <a:avLst/>
          </a:prstGeom>
        </p:spPr>
      </p:pic>
      <p:pic>
        <p:nvPicPr>
          <p:cNvPr id="1026" name="Picture 2" descr="「保護環境」的圖片搜尋結果">
            <a:extLst>
              <a:ext uri="{FF2B5EF4-FFF2-40B4-BE49-F238E27FC236}">
                <a16:creationId xmlns:a16="http://schemas.microsoft.com/office/drawing/2014/main" id="{FF3427EF-D15E-4AA9-8EC5-53B927D463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7" y="1556984"/>
            <a:ext cx="6089584" cy="3553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83723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52BF6D70-8B69-4386-AFA7-169448122980}"/>
              </a:ext>
            </a:extLst>
          </p:cNvPr>
          <p:cNvSpPr txBox="1"/>
          <p:nvPr/>
        </p:nvSpPr>
        <p:spPr>
          <a:xfrm>
            <a:off x="0" y="0"/>
            <a:ext cx="2492942" cy="923330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5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为了</a:t>
            </a:r>
            <a:r>
              <a:rPr lang="en-US" altLang="zh-TW" sz="5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…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C6B8AB11-767F-40E5-92A7-61AFAFAF0C08}"/>
              </a:ext>
            </a:extLst>
          </p:cNvPr>
          <p:cNvSpPr txBox="1"/>
          <p:nvPr/>
        </p:nvSpPr>
        <p:spPr>
          <a:xfrm>
            <a:off x="0" y="5181305"/>
            <a:ext cx="121855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她</a:t>
            </a:r>
            <a:r>
              <a:rPr lang="zh-TW" altLang="en-US" sz="4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为了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父母，买了飞机票回去看他们。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7B98D482-1C46-43A6-AE86-5D4F6EB731F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809" r="11514"/>
          <a:stretch/>
        </p:blipFill>
        <p:spPr>
          <a:xfrm>
            <a:off x="480" y="1261197"/>
            <a:ext cx="6095520" cy="3648261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7E8C8F4D-F856-4E6C-96AC-C040B47FC1D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9456"/>
          <a:stretch/>
        </p:blipFill>
        <p:spPr>
          <a:xfrm>
            <a:off x="6092791" y="1228187"/>
            <a:ext cx="5767614" cy="3648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153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52BF6D70-8B69-4386-AFA7-169448122980}"/>
              </a:ext>
            </a:extLst>
          </p:cNvPr>
          <p:cNvSpPr txBox="1"/>
          <p:nvPr/>
        </p:nvSpPr>
        <p:spPr>
          <a:xfrm>
            <a:off x="0" y="0"/>
            <a:ext cx="2492942" cy="923330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5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为了</a:t>
            </a:r>
            <a:r>
              <a:rPr lang="en-US" altLang="zh-TW" sz="5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…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C6B8AB11-767F-40E5-92A7-61AFAFAF0C08}"/>
              </a:ext>
            </a:extLst>
          </p:cNvPr>
          <p:cNvSpPr txBox="1"/>
          <p:nvPr/>
        </p:nvSpPr>
        <p:spPr>
          <a:xfrm>
            <a:off x="6417" y="5216893"/>
            <a:ext cx="121855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为了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去听音乐会，美美买了一件新衣服。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8116BDC6-3D77-424E-8697-4DFCACD1FE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7" y="1329848"/>
            <a:ext cx="6089583" cy="3656490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23BF3868-22F6-47FE-B9F2-035013554E0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316"/>
          <a:stretch/>
        </p:blipFill>
        <p:spPr>
          <a:xfrm>
            <a:off x="6096000" y="1329848"/>
            <a:ext cx="6089582" cy="3656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4960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52BF6D70-8B69-4386-AFA7-169448122980}"/>
              </a:ext>
            </a:extLst>
          </p:cNvPr>
          <p:cNvSpPr txBox="1"/>
          <p:nvPr/>
        </p:nvSpPr>
        <p:spPr>
          <a:xfrm>
            <a:off x="0" y="0"/>
            <a:ext cx="2492942" cy="923330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5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为了</a:t>
            </a:r>
            <a:r>
              <a:rPr lang="en-US" altLang="zh-TW" sz="5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…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C6B8AB11-767F-40E5-92A7-61AFAFAF0C08}"/>
              </a:ext>
            </a:extLst>
          </p:cNvPr>
          <p:cNvSpPr txBox="1"/>
          <p:nvPr/>
        </p:nvSpPr>
        <p:spPr>
          <a:xfrm>
            <a:off x="6417" y="5216893"/>
            <a:ext cx="1218558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小明</a:t>
            </a:r>
            <a:r>
              <a:rPr lang="zh-TW" altLang="en-US" sz="4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为了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搬到便宜的公寓去，花了很多时间找房子。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5A30E9E9-8F4C-4456-B1F7-8497E7D833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1676" y="1204172"/>
            <a:ext cx="4748648" cy="3731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6085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52BF6D70-8B69-4386-AFA7-169448122980}"/>
              </a:ext>
            </a:extLst>
          </p:cNvPr>
          <p:cNvSpPr txBox="1"/>
          <p:nvPr/>
        </p:nvSpPr>
        <p:spPr>
          <a:xfrm>
            <a:off x="0" y="0"/>
            <a:ext cx="2492942" cy="923330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5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为了</a:t>
            </a:r>
            <a:r>
              <a:rPr lang="en-US" altLang="zh-TW" sz="5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…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C6B8AB11-767F-40E5-92A7-61AFAFAF0C08}"/>
              </a:ext>
            </a:extLst>
          </p:cNvPr>
          <p:cNvSpPr txBox="1"/>
          <p:nvPr/>
        </p:nvSpPr>
        <p:spPr>
          <a:xfrm>
            <a:off x="6417" y="5216893"/>
            <a:ext cx="1218558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你是不是</a:t>
            </a:r>
            <a:r>
              <a:rPr lang="zh-TW" altLang="en-US" sz="4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为了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帮女朋友照相，所以买了新的照相机？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44E09498-54B8-4753-A29E-56245221681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895"/>
          <a:stretch/>
        </p:blipFill>
        <p:spPr>
          <a:xfrm>
            <a:off x="2939547" y="548640"/>
            <a:ext cx="6558919" cy="4350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3360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5A6360E6-8271-4A87-A11B-966882983F5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481"/>
          <a:stretch/>
        </p:blipFill>
        <p:spPr>
          <a:xfrm>
            <a:off x="4162997" y="1879601"/>
            <a:ext cx="8029007" cy="4978400"/>
          </a:xfrm>
          <a:prstGeom prst="rect">
            <a:avLst/>
          </a:prstGeom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1917107E-AD66-488A-9380-F3EF11F6A70B}"/>
              </a:ext>
            </a:extLst>
          </p:cNvPr>
          <p:cNvSpPr txBox="1"/>
          <p:nvPr/>
        </p:nvSpPr>
        <p:spPr>
          <a:xfrm>
            <a:off x="0" y="1140491"/>
            <a:ext cx="6096000" cy="1569660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96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练习时间</a:t>
            </a:r>
          </a:p>
        </p:txBody>
      </p:sp>
    </p:spTree>
    <p:extLst>
      <p:ext uri="{BB962C8B-B14F-4D97-AF65-F5344CB8AC3E}">
        <p14:creationId xmlns:p14="http://schemas.microsoft.com/office/powerpoint/2010/main" val="11131266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A6432754-648C-4AD6-A289-25556EFC636D}"/>
              </a:ext>
            </a:extLst>
          </p:cNvPr>
          <p:cNvSpPr txBox="1"/>
          <p:nvPr/>
        </p:nvSpPr>
        <p:spPr>
          <a:xfrm>
            <a:off x="0" y="555123"/>
            <a:ext cx="12191999" cy="1323439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8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才</a:t>
            </a:r>
            <a:r>
              <a:rPr lang="en-US" altLang="zh-TW" sz="8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…</a:t>
            </a: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DA6679A4-B10D-4B6B-A9F0-95A80E1A2AA1}"/>
              </a:ext>
            </a:extLst>
          </p:cNvPr>
          <p:cNvSpPr txBox="1"/>
          <p:nvPr/>
        </p:nvSpPr>
        <p:spPr>
          <a:xfrm>
            <a:off x="0" y="2181601"/>
            <a:ext cx="12192000" cy="830997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4800" dirty="0">
                <a:solidFill>
                  <a:schemeClr val="accent6">
                    <a:lumMod val="50000"/>
                  </a:schemeClr>
                </a:solidFill>
              </a:rPr>
              <a:t>then and only then</a:t>
            </a:r>
            <a:endParaRPr lang="zh-TW" altLang="en-US" sz="48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31EB1117-7D2B-4E3D-9B19-9FF7C531F8C0}"/>
              </a:ext>
            </a:extLst>
          </p:cNvPr>
          <p:cNvSpPr txBox="1"/>
          <p:nvPr/>
        </p:nvSpPr>
        <p:spPr>
          <a:xfrm>
            <a:off x="1" y="3392488"/>
            <a:ext cx="12191999" cy="3330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TW" sz="3600" dirty="0">
                <a:solidFill>
                  <a:schemeClr val="accent6">
                    <a:lumMod val="50000"/>
                  </a:schemeClr>
                </a:solidFill>
              </a:rPr>
              <a:t>When the adverb </a:t>
            </a:r>
            <a:r>
              <a:rPr lang="zh-TW" altLang="en-US" sz="36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才</a:t>
            </a:r>
            <a:r>
              <a:rPr lang="zh-TW" altLang="en-US" sz="36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altLang="zh-TW" sz="3600" dirty="0">
                <a:solidFill>
                  <a:schemeClr val="accent6">
                    <a:lumMod val="50000"/>
                  </a:schemeClr>
                </a:solidFill>
              </a:rPr>
              <a:t>is</a:t>
            </a:r>
            <a:r>
              <a:rPr lang="zh-TW" altLang="en-US" sz="36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altLang="zh-TW" sz="3600" dirty="0">
                <a:solidFill>
                  <a:schemeClr val="accent6">
                    <a:lumMod val="50000"/>
                  </a:schemeClr>
                </a:solidFill>
              </a:rPr>
              <a:t>used</a:t>
            </a:r>
            <a:r>
              <a:rPr lang="zh-TW" altLang="en-US" sz="36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altLang="zh-TW" sz="3600" dirty="0">
                <a:solidFill>
                  <a:schemeClr val="accent6">
                    <a:lumMod val="50000"/>
                  </a:schemeClr>
                </a:solidFill>
              </a:rPr>
              <a:t>to</a:t>
            </a:r>
            <a:r>
              <a:rPr lang="zh-TW" altLang="en-US" sz="36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altLang="zh-TW" sz="3600" dirty="0">
                <a:solidFill>
                  <a:schemeClr val="accent6">
                    <a:lumMod val="50000"/>
                  </a:schemeClr>
                </a:solidFill>
              </a:rPr>
              <a:t>second(consequence)</a:t>
            </a:r>
            <a:r>
              <a:rPr lang="zh-TW" altLang="en-US" sz="36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altLang="zh-TW" sz="3600" dirty="0">
                <a:solidFill>
                  <a:schemeClr val="accent6">
                    <a:lumMod val="50000"/>
                  </a:schemeClr>
                </a:solidFill>
              </a:rPr>
              <a:t>clause , it indicates that the consequence takes place only when the condition or circumstance specified in the first clause is obtained successfully. </a:t>
            </a:r>
            <a:endParaRPr lang="zh-TW" altLang="en-US" sz="36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57119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52BF6D70-8B69-4386-AFA7-169448122980}"/>
              </a:ext>
            </a:extLst>
          </p:cNvPr>
          <p:cNvSpPr txBox="1"/>
          <p:nvPr/>
        </p:nvSpPr>
        <p:spPr>
          <a:xfrm>
            <a:off x="0" y="0"/>
            <a:ext cx="2146433" cy="923330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5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才</a:t>
            </a:r>
            <a:r>
              <a:rPr lang="en-US" altLang="zh-TW" sz="5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…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C6B8AB11-767F-40E5-92A7-61AFAFAF0C08}"/>
              </a:ext>
            </a:extLst>
          </p:cNvPr>
          <p:cNvSpPr txBox="1"/>
          <p:nvPr/>
        </p:nvSpPr>
        <p:spPr>
          <a:xfrm>
            <a:off x="6417" y="5664319"/>
            <a:ext cx="121855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新人得先选好日子，</a:t>
            </a:r>
            <a:r>
              <a:rPr lang="zh-TW" altLang="en-US" sz="4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才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能结婚。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033336D1-6264-4C15-BFCB-4AEE01E042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7" y="1159242"/>
            <a:ext cx="6089583" cy="4057651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BC599726-B325-463D-AE8E-AC5BC2A7405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879"/>
          <a:stretch/>
        </p:blipFill>
        <p:spPr>
          <a:xfrm>
            <a:off x="6096000" y="1159241"/>
            <a:ext cx="6096000" cy="4057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8424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52BF6D70-8B69-4386-AFA7-169448122980}"/>
              </a:ext>
            </a:extLst>
          </p:cNvPr>
          <p:cNvSpPr txBox="1"/>
          <p:nvPr/>
        </p:nvSpPr>
        <p:spPr>
          <a:xfrm>
            <a:off x="0" y="0"/>
            <a:ext cx="2146433" cy="923330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5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才</a:t>
            </a:r>
            <a:r>
              <a:rPr lang="en-US" altLang="zh-TW" sz="5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…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C6B8AB11-767F-40E5-92A7-61AFAFAF0C08}"/>
              </a:ext>
            </a:extLst>
          </p:cNvPr>
          <p:cNvSpPr txBox="1"/>
          <p:nvPr/>
        </p:nvSpPr>
        <p:spPr>
          <a:xfrm>
            <a:off x="6417" y="5216893"/>
            <a:ext cx="121855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我们一定要订好旅馆，</a:t>
            </a:r>
            <a:r>
              <a:rPr lang="zh-TW" altLang="en-US" sz="4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才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可以去旅行。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42E5F1B4-20ED-459C-BAD6-9D465E7CDB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7" y="1392524"/>
            <a:ext cx="6089583" cy="3511660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0358D905-EB62-4E30-BD76-D912BBF892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1150" y="1387949"/>
            <a:ext cx="4462914" cy="3516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5337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圖片 12">
            <a:extLst>
              <a:ext uri="{FF2B5EF4-FFF2-40B4-BE49-F238E27FC236}">
                <a16:creationId xmlns:a16="http://schemas.microsoft.com/office/drawing/2014/main" id="{2F645F20-9FD8-404A-AF2A-924F212614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999" y="4146698"/>
            <a:ext cx="4725411" cy="2711301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E583EEB5-D2A4-4F29-9770-9BB758C248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926425"/>
            <a:ext cx="4527255" cy="2952776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6809BEDA-2DA6-49A7-9502-CC465E0C9A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506827"/>
            <a:ext cx="4359349" cy="2906233"/>
          </a:xfrm>
          <a:prstGeom prst="rect">
            <a:avLst/>
          </a:prstGeom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E3C7DCFD-8ED9-4FC4-A146-E62EE7212E01}"/>
              </a:ext>
            </a:extLst>
          </p:cNvPr>
          <p:cNvSpPr txBox="1"/>
          <p:nvPr/>
        </p:nvSpPr>
        <p:spPr>
          <a:xfrm>
            <a:off x="3905250" y="1920895"/>
            <a:ext cx="2190750" cy="1508105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防盗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fángdào</a:t>
            </a:r>
            <a:endParaRPr lang="zh-TW" altLang="en-US" sz="115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8D103DBB-C0DE-4ED3-B517-893B9A33A1B1}"/>
              </a:ext>
            </a:extLst>
          </p:cNvPr>
          <p:cNvSpPr txBox="1"/>
          <p:nvPr/>
        </p:nvSpPr>
        <p:spPr>
          <a:xfrm>
            <a:off x="10001250" y="1904955"/>
            <a:ext cx="2190750" cy="1508105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防火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fánghuǒ</a:t>
            </a:r>
            <a:endParaRPr lang="zh-TW" altLang="en-US" sz="115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4B74BF27-47DF-44E6-B1DB-28273653CB2F}"/>
              </a:ext>
            </a:extLst>
          </p:cNvPr>
          <p:cNvSpPr txBox="1"/>
          <p:nvPr/>
        </p:nvSpPr>
        <p:spPr>
          <a:xfrm>
            <a:off x="3905250" y="5371096"/>
            <a:ext cx="2190750" cy="1508105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校园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xiàoyuán</a:t>
            </a:r>
            <a:endParaRPr lang="zh-TW" altLang="en-US" sz="115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E305CE77-4BB4-49B1-9082-E50B5B4DAE1B}"/>
              </a:ext>
            </a:extLst>
          </p:cNvPr>
          <p:cNvSpPr txBox="1"/>
          <p:nvPr/>
        </p:nvSpPr>
        <p:spPr>
          <a:xfrm>
            <a:off x="10001250" y="5349895"/>
            <a:ext cx="2190750" cy="1508105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跑步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pǎobù</a:t>
            </a:r>
            <a:endParaRPr lang="zh-TW" altLang="en-US" sz="115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3749AD71-B9B7-4C6D-886D-717C5A67A9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99852" y="522768"/>
            <a:ext cx="2929492" cy="29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483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52BF6D70-8B69-4386-AFA7-169448122980}"/>
              </a:ext>
            </a:extLst>
          </p:cNvPr>
          <p:cNvSpPr txBox="1"/>
          <p:nvPr/>
        </p:nvSpPr>
        <p:spPr>
          <a:xfrm>
            <a:off x="0" y="0"/>
            <a:ext cx="2146433" cy="923330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5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才</a:t>
            </a:r>
            <a:r>
              <a:rPr lang="en-US" altLang="zh-TW" sz="5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…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C6B8AB11-767F-40E5-92A7-61AFAFAF0C08}"/>
              </a:ext>
            </a:extLst>
          </p:cNvPr>
          <p:cNvSpPr txBox="1"/>
          <p:nvPr/>
        </p:nvSpPr>
        <p:spPr>
          <a:xfrm>
            <a:off x="6417" y="5216893"/>
            <a:ext cx="121855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是不是要天天练习，中文</a:t>
            </a:r>
            <a:r>
              <a:rPr lang="zh-TW" altLang="en-US" sz="4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才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能说得好？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929D5865-4D60-4236-B2CE-50E7FA0D35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4125" y="1026999"/>
            <a:ext cx="7143750" cy="4086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880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52BF6D70-8B69-4386-AFA7-169448122980}"/>
              </a:ext>
            </a:extLst>
          </p:cNvPr>
          <p:cNvSpPr txBox="1"/>
          <p:nvPr/>
        </p:nvSpPr>
        <p:spPr>
          <a:xfrm>
            <a:off x="0" y="0"/>
            <a:ext cx="2146433" cy="923330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5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才</a:t>
            </a:r>
            <a:r>
              <a:rPr lang="en-US" altLang="zh-TW" sz="5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…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C6B8AB11-767F-40E5-92A7-61AFAFAF0C08}"/>
              </a:ext>
            </a:extLst>
          </p:cNvPr>
          <p:cNvSpPr txBox="1"/>
          <p:nvPr/>
        </p:nvSpPr>
        <p:spPr>
          <a:xfrm>
            <a:off x="6417" y="5454794"/>
            <a:ext cx="121855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观光客得先买票，</a:t>
            </a:r>
            <a:r>
              <a:rPr lang="zh-TW" altLang="en-US" sz="4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才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能参观博物馆。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5F172143-FAD7-4033-BD07-25267B7B10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7" y="1161231"/>
            <a:ext cx="6089583" cy="4055662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223A305C-7931-47B3-9E89-EE6D47371F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161231"/>
            <a:ext cx="6089583" cy="4055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3262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52BF6D70-8B69-4386-AFA7-169448122980}"/>
              </a:ext>
            </a:extLst>
          </p:cNvPr>
          <p:cNvSpPr txBox="1"/>
          <p:nvPr/>
        </p:nvSpPr>
        <p:spPr>
          <a:xfrm>
            <a:off x="0" y="0"/>
            <a:ext cx="2146433" cy="923330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5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才</a:t>
            </a:r>
            <a:r>
              <a:rPr lang="en-US" altLang="zh-TW" sz="5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…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C6B8AB11-767F-40E5-92A7-61AFAFAF0C08}"/>
              </a:ext>
            </a:extLst>
          </p:cNvPr>
          <p:cNvSpPr txBox="1"/>
          <p:nvPr/>
        </p:nvSpPr>
        <p:spPr>
          <a:xfrm>
            <a:off x="0" y="5576121"/>
            <a:ext cx="121855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做饺子得先准备好饺子皮和馅儿，</a:t>
            </a:r>
            <a:r>
              <a:rPr lang="zh-TW" altLang="en-US" sz="4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才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能包。</a:t>
            </a: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D09DCBBB-5B06-40D3-B5A3-A5AFE0C1DB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5613" y="923330"/>
            <a:ext cx="7751103" cy="4359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5291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5A6360E6-8271-4A87-A11B-966882983F5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481"/>
          <a:stretch/>
        </p:blipFill>
        <p:spPr>
          <a:xfrm>
            <a:off x="4162997" y="1879601"/>
            <a:ext cx="8029007" cy="4978400"/>
          </a:xfrm>
          <a:prstGeom prst="rect">
            <a:avLst/>
          </a:prstGeom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1917107E-AD66-488A-9380-F3EF11F6A70B}"/>
              </a:ext>
            </a:extLst>
          </p:cNvPr>
          <p:cNvSpPr txBox="1"/>
          <p:nvPr/>
        </p:nvSpPr>
        <p:spPr>
          <a:xfrm>
            <a:off x="0" y="1140491"/>
            <a:ext cx="6096000" cy="1569660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96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练习时间</a:t>
            </a:r>
          </a:p>
        </p:txBody>
      </p:sp>
    </p:spTree>
    <p:extLst>
      <p:ext uri="{BB962C8B-B14F-4D97-AF65-F5344CB8AC3E}">
        <p14:creationId xmlns:p14="http://schemas.microsoft.com/office/powerpoint/2010/main" val="42910005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A6432754-648C-4AD6-A289-25556EFC636D}"/>
              </a:ext>
            </a:extLst>
          </p:cNvPr>
          <p:cNvSpPr txBox="1"/>
          <p:nvPr/>
        </p:nvSpPr>
        <p:spPr>
          <a:xfrm>
            <a:off x="1" y="699502"/>
            <a:ext cx="12191999" cy="1323439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8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为了</a:t>
            </a:r>
            <a:r>
              <a:rPr lang="en-US" altLang="zh-TW" sz="8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…</a:t>
            </a:r>
            <a:r>
              <a:rPr lang="zh-TW" altLang="en-US" sz="8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才</a:t>
            </a:r>
            <a:r>
              <a:rPr lang="en-US" altLang="zh-TW" sz="8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…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F1080BBE-75AA-4771-97DC-907AA3B1041D}"/>
              </a:ext>
            </a:extLst>
          </p:cNvPr>
          <p:cNvSpPr/>
          <p:nvPr/>
        </p:nvSpPr>
        <p:spPr>
          <a:xfrm>
            <a:off x="0" y="3321334"/>
            <a:ext cx="1219199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4800" dirty="0">
                <a:solidFill>
                  <a:schemeClr val="accent6">
                    <a:lumMod val="50000"/>
                  </a:schemeClr>
                </a:solidFill>
              </a:rPr>
              <a:t>it's only for the sake of sb./sth. that one...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04340067-78EE-4C2A-A5EA-D7B354BA1BFD}"/>
              </a:ext>
            </a:extLst>
          </p:cNvPr>
          <p:cNvSpPr txBox="1"/>
          <p:nvPr/>
        </p:nvSpPr>
        <p:spPr>
          <a:xfrm>
            <a:off x="-1" y="4979439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4400" dirty="0">
                <a:solidFill>
                  <a:schemeClr val="accent6">
                    <a:lumMod val="50000"/>
                  </a:schemeClr>
                </a:solidFill>
              </a:rPr>
              <a:t>Usage</a:t>
            </a:r>
            <a:r>
              <a:rPr lang="zh-TW" altLang="en-US" sz="4400" dirty="0">
                <a:solidFill>
                  <a:schemeClr val="accent6">
                    <a:lumMod val="50000"/>
                  </a:schemeClr>
                </a:solidFill>
              </a:rPr>
              <a:t>：</a:t>
            </a:r>
            <a:r>
              <a:rPr lang="zh-TW" altLang="en-US" sz="4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为了</a:t>
            </a:r>
            <a:r>
              <a:rPr lang="en-US" altLang="zh-TW" sz="4400" dirty="0">
                <a:solidFill>
                  <a:schemeClr val="accent6">
                    <a:lumMod val="50000"/>
                  </a:schemeClr>
                </a:solidFill>
              </a:rPr>
              <a:t>+Noun phrase / Verb phrase+</a:t>
            </a:r>
            <a:r>
              <a:rPr lang="zh-TW" altLang="en-US" sz="4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才</a:t>
            </a:r>
            <a:r>
              <a:rPr lang="en-US" altLang="zh-TW" sz="4400" dirty="0">
                <a:solidFill>
                  <a:schemeClr val="accent6">
                    <a:lumMod val="50000"/>
                  </a:schemeClr>
                </a:solidFill>
              </a:rPr>
              <a:t>...</a:t>
            </a:r>
            <a:endParaRPr lang="zh-TW" altLang="en-US" sz="44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79314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52BF6D70-8B69-4386-AFA7-169448122980}"/>
              </a:ext>
            </a:extLst>
          </p:cNvPr>
          <p:cNvSpPr txBox="1"/>
          <p:nvPr/>
        </p:nvSpPr>
        <p:spPr>
          <a:xfrm>
            <a:off x="0" y="0"/>
            <a:ext cx="4677878" cy="923330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5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为了</a:t>
            </a:r>
            <a:r>
              <a:rPr lang="en-US" altLang="zh-TW" sz="5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…</a:t>
            </a:r>
            <a:r>
              <a:rPr lang="zh-TW" altLang="en-US" sz="5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才</a:t>
            </a:r>
            <a:r>
              <a:rPr lang="en-US" altLang="zh-TW" sz="5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…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C6B8AB11-767F-40E5-92A7-61AFAFAF0C08}"/>
              </a:ext>
            </a:extLst>
          </p:cNvPr>
          <p:cNvSpPr txBox="1"/>
          <p:nvPr/>
        </p:nvSpPr>
        <p:spPr>
          <a:xfrm>
            <a:off x="6417" y="5553777"/>
            <a:ext cx="121855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他是</a:t>
            </a:r>
            <a:r>
              <a:rPr lang="zh-TW" altLang="en-US" sz="4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为了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到中国做生意</a:t>
            </a:r>
            <a:r>
              <a:rPr lang="zh-TW" altLang="en-US" sz="4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才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学中文的。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0E22AB89-0076-4845-8664-85F3B94DE6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7" y="1782705"/>
            <a:ext cx="6089583" cy="3771072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21AE8807-E20A-4429-A74A-1D0767E7EE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304223"/>
            <a:ext cx="6096001" cy="4264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66938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52BF6D70-8B69-4386-AFA7-169448122980}"/>
              </a:ext>
            </a:extLst>
          </p:cNvPr>
          <p:cNvSpPr txBox="1"/>
          <p:nvPr/>
        </p:nvSpPr>
        <p:spPr>
          <a:xfrm>
            <a:off x="0" y="0"/>
            <a:ext cx="4677878" cy="923330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5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为了</a:t>
            </a:r>
            <a:r>
              <a:rPr lang="en-US" altLang="zh-TW" sz="5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…</a:t>
            </a:r>
            <a:r>
              <a:rPr lang="zh-TW" altLang="en-US" sz="5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才</a:t>
            </a:r>
            <a:r>
              <a:rPr lang="en-US" altLang="zh-TW" sz="5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…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C6B8AB11-767F-40E5-92A7-61AFAFAF0C08}"/>
              </a:ext>
            </a:extLst>
          </p:cNvPr>
          <p:cNvSpPr txBox="1"/>
          <p:nvPr/>
        </p:nvSpPr>
        <p:spPr>
          <a:xfrm>
            <a:off x="6417" y="5553777"/>
            <a:ext cx="121855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为了</a:t>
            </a:r>
            <a:r>
              <a:rPr lang="zh-CN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扶老奶奶过马路，我</a:t>
            </a:r>
            <a:r>
              <a:rPr lang="zh-CN" altLang="en-US" sz="4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才</a:t>
            </a:r>
            <a:r>
              <a:rPr lang="zh-CN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迟到了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597AFBC5-A555-4AE5-8267-F98795F8BE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182" r="892"/>
          <a:stretch/>
        </p:blipFill>
        <p:spPr>
          <a:xfrm>
            <a:off x="-11420" y="1035124"/>
            <a:ext cx="6107420" cy="4241066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6831781B-96E0-4078-9F13-B9A205F4811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32" t="3738" r="2284" b="1190"/>
          <a:stretch/>
        </p:blipFill>
        <p:spPr>
          <a:xfrm>
            <a:off x="6096000" y="1035124"/>
            <a:ext cx="6096000" cy="424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55449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52BF6D70-8B69-4386-AFA7-169448122980}"/>
              </a:ext>
            </a:extLst>
          </p:cNvPr>
          <p:cNvSpPr txBox="1"/>
          <p:nvPr/>
        </p:nvSpPr>
        <p:spPr>
          <a:xfrm>
            <a:off x="0" y="0"/>
            <a:ext cx="4677878" cy="923330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5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为了</a:t>
            </a:r>
            <a:r>
              <a:rPr lang="en-US" altLang="zh-TW" sz="5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…</a:t>
            </a:r>
            <a:r>
              <a:rPr lang="zh-TW" altLang="en-US" sz="5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才</a:t>
            </a:r>
            <a:r>
              <a:rPr lang="en-US" altLang="zh-TW" sz="5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…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C6B8AB11-767F-40E5-92A7-61AFAFAF0C08}"/>
              </a:ext>
            </a:extLst>
          </p:cNvPr>
          <p:cNvSpPr txBox="1"/>
          <p:nvPr/>
        </p:nvSpPr>
        <p:spPr>
          <a:xfrm>
            <a:off x="0" y="5742087"/>
            <a:ext cx="121855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大家</a:t>
            </a:r>
            <a:r>
              <a:rPr lang="zh-TW" altLang="en-US" sz="4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为了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帮你，</a:t>
            </a:r>
            <a:r>
              <a:rPr lang="zh-TW" altLang="en-US" sz="4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才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给你这些建议。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6C1EDCC2-7EF4-42C0-86BB-517F2A71EC0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334"/>
          <a:stretch/>
        </p:blipFill>
        <p:spPr>
          <a:xfrm>
            <a:off x="-3209" y="1187075"/>
            <a:ext cx="6096000" cy="4373867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57F85F9B-5BA9-4C16-A9E0-EBEA96B193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5999" y="1187075"/>
            <a:ext cx="6145591" cy="4373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42032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52BF6D70-8B69-4386-AFA7-169448122980}"/>
              </a:ext>
            </a:extLst>
          </p:cNvPr>
          <p:cNvSpPr txBox="1"/>
          <p:nvPr/>
        </p:nvSpPr>
        <p:spPr>
          <a:xfrm>
            <a:off x="0" y="0"/>
            <a:ext cx="4677878" cy="923330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5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为了</a:t>
            </a:r>
            <a:r>
              <a:rPr lang="en-US" altLang="zh-TW" sz="5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…</a:t>
            </a:r>
            <a:r>
              <a:rPr lang="zh-TW" altLang="en-US" sz="5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才</a:t>
            </a:r>
            <a:r>
              <a:rPr lang="en-US" altLang="zh-TW" sz="5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…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C6B8AB11-767F-40E5-92A7-61AFAFAF0C08}"/>
              </a:ext>
            </a:extLst>
          </p:cNvPr>
          <p:cNvSpPr txBox="1"/>
          <p:nvPr/>
        </p:nvSpPr>
        <p:spPr>
          <a:xfrm>
            <a:off x="6417" y="5553777"/>
            <a:ext cx="121855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为了</a:t>
            </a:r>
            <a:r>
              <a:rPr lang="zh-TW" altLang="en-US" sz="4400" dirty="0">
                <a:latin typeface="標楷體" panose="03000509000000000000" pitchFamily="65" charset="-120"/>
                <a:ea typeface="標楷體" panose="03000509000000000000" pitchFamily="65" charset="-120"/>
              </a:rPr>
              <a:t>考试有个好成绩，他</a:t>
            </a:r>
            <a:r>
              <a:rPr lang="zh-TW" altLang="en-US" sz="4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才</a:t>
            </a:r>
            <a:r>
              <a:rPr lang="zh-TW" altLang="en-US" sz="4400" dirty="0">
                <a:latin typeface="標楷體" panose="03000509000000000000" pitchFamily="65" charset="-120"/>
                <a:ea typeface="標楷體" panose="03000509000000000000" pitchFamily="65" charset="-120"/>
              </a:rPr>
              <a:t>每天念那么久的书。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92E7D2A8-8F92-42CD-B1E4-C4028D0244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179" y="1261124"/>
            <a:ext cx="5447899" cy="4292653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5456195E-1A97-492D-A601-C1C82A7AE8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491916"/>
            <a:ext cx="6092792" cy="4061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70930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52BF6D70-8B69-4386-AFA7-169448122980}"/>
              </a:ext>
            </a:extLst>
          </p:cNvPr>
          <p:cNvSpPr txBox="1"/>
          <p:nvPr/>
        </p:nvSpPr>
        <p:spPr>
          <a:xfrm>
            <a:off x="0" y="0"/>
            <a:ext cx="4677878" cy="923330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5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为了</a:t>
            </a:r>
            <a:r>
              <a:rPr lang="en-US" altLang="zh-TW" sz="5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…</a:t>
            </a:r>
            <a:r>
              <a:rPr lang="zh-TW" altLang="en-US" sz="5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才</a:t>
            </a:r>
            <a:r>
              <a:rPr lang="en-US" altLang="zh-TW" sz="5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…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C6B8AB11-767F-40E5-92A7-61AFAFAF0C08}"/>
              </a:ext>
            </a:extLst>
          </p:cNvPr>
          <p:cNvSpPr txBox="1"/>
          <p:nvPr/>
        </p:nvSpPr>
        <p:spPr>
          <a:xfrm>
            <a:off x="0" y="5288340"/>
            <a:ext cx="1218558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我刚到台湾时常常坐出租车，后来</a:t>
            </a:r>
            <a:r>
              <a:rPr lang="zh-TW" altLang="en-US" sz="4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为了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省钱</a:t>
            </a:r>
            <a:r>
              <a:rPr lang="zh-TW" altLang="en-US" sz="4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才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租了辆自行车。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ECE2FD0E-C73D-4647-BEDC-9F99116837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286"/>
          <a:stretch/>
        </p:blipFill>
        <p:spPr>
          <a:xfrm>
            <a:off x="6417" y="1562477"/>
            <a:ext cx="6089583" cy="3725863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3F0DB512-8590-4E9A-B31E-6DF8304AA7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569660"/>
            <a:ext cx="6096000" cy="371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2836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EE171DB7-26C2-44FB-98C7-9ADD790471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999" y="473529"/>
            <a:ext cx="4409297" cy="2939531"/>
          </a:xfrm>
          <a:prstGeom prst="rect">
            <a:avLst/>
          </a:prstGeom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E3C7DCFD-8ED9-4FC4-A146-E62EE7212E01}"/>
              </a:ext>
            </a:extLst>
          </p:cNvPr>
          <p:cNvSpPr txBox="1"/>
          <p:nvPr/>
        </p:nvSpPr>
        <p:spPr>
          <a:xfrm>
            <a:off x="3905250" y="1920895"/>
            <a:ext cx="2190750" cy="1508105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大门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dàmén</a:t>
            </a:r>
            <a:endParaRPr lang="zh-TW" altLang="en-US" sz="115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8D103DBB-C0DE-4ED3-B517-893B9A33A1B1}"/>
              </a:ext>
            </a:extLst>
          </p:cNvPr>
          <p:cNvSpPr txBox="1"/>
          <p:nvPr/>
        </p:nvSpPr>
        <p:spPr>
          <a:xfrm>
            <a:off x="10001250" y="1904955"/>
            <a:ext cx="2190750" cy="1508105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失火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shīhuǒ</a:t>
            </a:r>
            <a:endParaRPr lang="zh-TW" altLang="en-US" sz="115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4B74BF27-47DF-44E6-B1DB-28273653CB2F}"/>
              </a:ext>
            </a:extLst>
          </p:cNvPr>
          <p:cNvSpPr txBox="1"/>
          <p:nvPr/>
        </p:nvSpPr>
        <p:spPr>
          <a:xfrm>
            <a:off x="3905250" y="5371096"/>
            <a:ext cx="2190750" cy="1508105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单位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dānwèi</a:t>
            </a:r>
            <a:endParaRPr lang="zh-TW" altLang="en-US" sz="115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E305CE77-4BB4-49B1-9082-E50B5B4DAE1B}"/>
              </a:ext>
            </a:extLst>
          </p:cNvPr>
          <p:cNvSpPr txBox="1"/>
          <p:nvPr/>
        </p:nvSpPr>
        <p:spPr>
          <a:xfrm>
            <a:off x="10001250" y="5349895"/>
            <a:ext cx="2190750" cy="1508105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重要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zhòngyào</a:t>
            </a:r>
            <a:endParaRPr lang="zh-TW" altLang="en-US" sz="115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829EE390-9E0C-438E-9983-044ED83338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757" y="212663"/>
            <a:ext cx="2400299" cy="3200398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E3353B34-FEFB-4957-A217-2AA7A7EDDF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075198"/>
            <a:ext cx="4444977" cy="1274697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B528C218-4B79-4A5A-9395-AB6EB2F591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78030" y="4474029"/>
            <a:ext cx="3344344" cy="2228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143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5A6360E6-8271-4A87-A11B-966882983F5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481"/>
          <a:stretch/>
        </p:blipFill>
        <p:spPr>
          <a:xfrm>
            <a:off x="4162997" y="1879601"/>
            <a:ext cx="8029007" cy="4978400"/>
          </a:xfrm>
          <a:prstGeom prst="rect">
            <a:avLst/>
          </a:prstGeom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1917107E-AD66-488A-9380-F3EF11F6A70B}"/>
              </a:ext>
            </a:extLst>
          </p:cNvPr>
          <p:cNvSpPr txBox="1"/>
          <p:nvPr/>
        </p:nvSpPr>
        <p:spPr>
          <a:xfrm>
            <a:off x="0" y="1140491"/>
            <a:ext cx="6096000" cy="1569660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96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练习时间</a:t>
            </a:r>
          </a:p>
        </p:txBody>
      </p:sp>
    </p:spTree>
    <p:extLst>
      <p:ext uri="{BB962C8B-B14F-4D97-AF65-F5344CB8AC3E}">
        <p14:creationId xmlns:p14="http://schemas.microsoft.com/office/powerpoint/2010/main" val="176958508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A6432754-648C-4AD6-A289-25556EFC636D}"/>
              </a:ext>
            </a:extLst>
          </p:cNvPr>
          <p:cNvSpPr txBox="1"/>
          <p:nvPr/>
        </p:nvSpPr>
        <p:spPr>
          <a:xfrm>
            <a:off x="1" y="489678"/>
            <a:ext cx="12191999" cy="1323439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8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以为</a:t>
            </a:r>
            <a:endParaRPr lang="en-US" altLang="zh-TW" sz="8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1FD7E824-EAB4-4E58-B78B-DCF582259A75}"/>
              </a:ext>
            </a:extLst>
          </p:cNvPr>
          <p:cNvSpPr/>
          <p:nvPr/>
        </p:nvSpPr>
        <p:spPr>
          <a:xfrm>
            <a:off x="1" y="3949096"/>
            <a:ext cx="12191999" cy="2499467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TW" sz="3600" dirty="0"/>
              <a:t>The verb </a:t>
            </a:r>
            <a:r>
              <a:rPr lang="zh-TW" altLang="en-US" sz="36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以为</a:t>
            </a:r>
            <a:r>
              <a:rPr lang="en-US" altLang="zh-TW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,</a:t>
            </a:r>
            <a:r>
              <a:rPr lang="en-US" altLang="zh-TW" sz="3600" dirty="0">
                <a:ea typeface="標楷體" panose="03000509000000000000" pitchFamily="65" charset="-120"/>
              </a:rPr>
              <a:t>especially when used in colloquial conversations, confesses to a mistaken assumption on the part of the speaker or the subject</a:t>
            </a:r>
            <a:r>
              <a:rPr lang="zh-TW" altLang="en-US" sz="3600" dirty="0"/>
              <a:t>.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5C8B8CCB-10A0-4946-BAC4-899C5C1B06A5}"/>
              </a:ext>
            </a:extLst>
          </p:cNvPr>
          <p:cNvSpPr/>
          <p:nvPr/>
        </p:nvSpPr>
        <p:spPr>
          <a:xfrm>
            <a:off x="-1" y="2171596"/>
            <a:ext cx="12191999" cy="830997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4800" dirty="0">
                <a:solidFill>
                  <a:schemeClr val="accent6">
                    <a:lumMod val="50000"/>
                  </a:schemeClr>
                </a:solidFill>
              </a:rPr>
              <a:t>to have wrongly thought that</a:t>
            </a:r>
            <a:r>
              <a:rPr lang="zh-TW" altLang="en-US" sz="4800" dirty="0">
                <a:solidFill>
                  <a:schemeClr val="accent6">
                    <a:lumMod val="50000"/>
                  </a:schemeClr>
                </a:solidFill>
              </a:rPr>
              <a:t>...</a:t>
            </a:r>
          </a:p>
        </p:txBody>
      </p:sp>
    </p:spTree>
    <p:extLst>
      <p:ext uri="{BB962C8B-B14F-4D97-AF65-F5344CB8AC3E}">
        <p14:creationId xmlns:p14="http://schemas.microsoft.com/office/powerpoint/2010/main" val="246195128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52BF6D70-8B69-4386-AFA7-169448122980}"/>
              </a:ext>
            </a:extLst>
          </p:cNvPr>
          <p:cNvSpPr txBox="1"/>
          <p:nvPr/>
        </p:nvSpPr>
        <p:spPr>
          <a:xfrm>
            <a:off x="0" y="0"/>
            <a:ext cx="2873829" cy="923330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5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以为</a:t>
            </a:r>
            <a:r>
              <a:rPr lang="en-US" altLang="zh-TW" sz="5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…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C6B8AB11-767F-40E5-92A7-61AFAFAF0C08}"/>
              </a:ext>
            </a:extLst>
          </p:cNvPr>
          <p:cNvSpPr txBox="1"/>
          <p:nvPr/>
        </p:nvSpPr>
        <p:spPr>
          <a:xfrm>
            <a:off x="6417" y="5325006"/>
            <a:ext cx="121855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>
                <a:latin typeface="標楷體" panose="03000509000000000000" pitchFamily="65" charset="-120"/>
                <a:ea typeface="標楷體" panose="03000509000000000000" pitchFamily="65" charset="-120"/>
              </a:rPr>
              <a:t>我们本来</a:t>
            </a:r>
            <a:r>
              <a:rPr lang="zh-TW" altLang="en-US" sz="4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以为</a:t>
            </a:r>
            <a:r>
              <a:rPr lang="zh-TW" altLang="en-US" sz="4400" dirty="0">
                <a:latin typeface="標楷體" panose="03000509000000000000" pitchFamily="65" charset="-120"/>
                <a:ea typeface="標楷體" panose="03000509000000000000" pitchFamily="65" charset="-120"/>
              </a:rPr>
              <a:t>他会迟到，没想到他今天很准时。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827E73D0-0452-4A9E-BF96-F832899709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7" y="1714500"/>
            <a:ext cx="6096000" cy="3429000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0472EC49-C8B1-4345-A436-D437E02FC8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2417" y="1191986"/>
            <a:ext cx="6072510" cy="4042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91341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52BF6D70-8B69-4386-AFA7-169448122980}"/>
              </a:ext>
            </a:extLst>
          </p:cNvPr>
          <p:cNvSpPr txBox="1"/>
          <p:nvPr/>
        </p:nvSpPr>
        <p:spPr>
          <a:xfrm>
            <a:off x="0" y="0"/>
            <a:ext cx="2873829" cy="923330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5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以为</a:t>
            </a:r>
            <a:r>
              <a:rPr lang="en-US" altLang="zh-TW" sz="5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…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C6B8AB11-767F-40E5-92A7-61AFAFAF0C08}"/>
              </a:ext>
            </a:extLst>
          </p:cNvPr>
          <p:cNvSpPr txBox="1"/>
          <p:nvPr/>
        </p:nvSpPr>
        <p:spPr>
          <a:xfrm>
            <a:off x="6417" y="5014763"/>
            <a:ext cx="1218558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我本来</a:t>
            </a:r>
            <a:r>
              <a:rPr lang="zh-TW" altLang="en-US" sz="4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以为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你们不熟，没想到你们从小就认识了。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D2E21CC0-4101-4B76-AFCD-18D91277AAA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126" t="8272" r="6880" b="15939"/>
          <a:stretch/>
        </p:blipFill>
        <p:spPr>
          <a:xfrm flipH="1">
            <a:off x="7026442" y="1328286"/>
            <a:ext cx="4109988" cy="3580598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6C044923-16F0-437D-836E-E4B29D434A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604" y="1537836"/>
            <a:ext cx="4998450" cy="3371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30955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52BF6D70-8B69-4386-AFA7-169448122980}"/>
              </a:ext>
            </a:extLst>
          </p:cNvPr>
          <p:cNvSpPr txBox="1"/>
          <p:nvPr/>
        </p:nvSpPr>
        <p:spPr>
          <a:xfrm>
            <a:off x="0" y="0"/>
            <a:ext cx="2873829" cy="923330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5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以为</a:t>
            </a:r>
            <a:r>
              <a:rPr lang="en-US" altLang="zh-TW" sz="5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…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C6B8AB11-767F-40E5-92A7-61AFAFAF0C08}"/>
              </a:ext>
            </a:extLst>
          </p:cNvPr>
          <p:cNvSpPr txBox="1"/>
          <p:nvPr/>
        </p:nvSpPr>
        <p:spPr>
          <a:xfrm>
            <a:off x="6417" y="5227034"/>
            <a:ext cx="1218558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我</a:t>
            </a:r>
            <a:r>
              <a:rPr lang="zh-TW" altLang="en-US" sz="4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以为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有名的餐厅的饭一定很好吃，没想到也有难吃的。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6489EA20-8C72-40F0-B4F3-7A8F9828DE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243" y="1369863"/>
            <a:ext cx="5785757" cy="3857171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0EB21378-7158-4FA8-A20F-5CE36705F6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8505" y="1500414"/>
            <a:ext cx="5223252" cy="3857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24210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175A4E39-3B62-4EC7-BE12-DD5CDE73879D}"/>
              </a:ext>
            </a:extLst>
          </p:cNvPr>
          <p:cNvSpPr txBox="1"/>
          <p:nvPr/>
        </p:nvSpPr>
        <p:spPr>
          <a:xfrm>
            <a:off x="0" y="0"/>
            <a:ext cx="2873829" cy="923330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5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以为</a:t>
            </a:r>
            <a:r>
              <a:rPr lang="en-US" altLang="zh-TW" sz="5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…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6187FAAE-A451-4E6B-814D-52BB57357C3F}"/>
              </a:ext>
            </a:extLst>
          </p:cNvPr>
          <p:cNvSpPr/>
          <p:nvPr/>
        </p:nvSpPr>
        <p:spPr>
          <a:xfrm>
            <a:off x="1" y="2809789"/>
            <a:ext cx="1219199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4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以为</a:t>
            </a:r>
            <a:r>
              <a:rPr lang="zh-TW" altLang="en-US" sz="48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altLang="zh-TW" sz="4800" dirty="0">
                <a:solidFill>
                  <a:schemeClr val="accent6">
                    <a:lumMod val="50000"/>
                  </a:schemeClr>
                </a:solidFill>
              </a:rPr>
              <a:t>is often used together with</a:t>
            </a:r>
            <a:r>
              <a:rPr lang="zh-TW" altLang="en-US" sz="4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其实</a:t>
            </a:r>
            <a:r>
              <a:rPr lang="en-US" altLang="zh-TW" sz="4800" dirty="0">
                <a:solidFill>
                  <a:schemeClr val="accent6">
                    <a:lumMod val="50000"/>
                  </a:schemeClr>
                </a:solidFill>
              </a:rPr>
              <a:t>,which</a:t>
            </a:r>
            <a:r>
              <a:rPr lang="zh-TW" altLang="en-US" sz="48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altLang="zh-TW" sz="4800" dirty="0">
                <a:solidFill>
                  <a:schemeClr val="accent6">
                    <a:lumMod val="50000"/>
                  </a:schemeClr>
                </a:solidFill>
              </a:rPr>
              <a:t>present the truth.</a:t>
            </a:r>
            <a:endParaRPr lang="zh-TW" altLang="en-US" sz="48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946603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52BF6D70-8B69-4386-AFA7-169448122980}"/>
              </a:ext>
            </a:extLst>
          </p:cNvPr>
          <p:cNvSpPr txBox="1"/>
          <p:nvPr/>
        </p:nvSpPr>
        <p:spPr>
          <a:xfrm>
            <a:off x="0" y="0"/>
            <a:ext cx="2873829" cy="923330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5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以为</a:t>
            </a:r>
            <a:r>
              <a:rPr lang="en-US" altLang="zh-TW" sz="5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…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C6B8AB11-767F-40E5-92A7-61AFAFAF0C08}"/>
              </a:ext>
            </a:extLst>
          </p:cNvPr>
          <p:cNvSpPr txBox="1"/>
          <p:nvPr/>
        </p:nvSpPr>
        <p:spPr>
          <a:xfrm>
            <a:off x="6417" y="5535386"/>
            <a:ext cx="121855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我</a:t>
            </a:r>
            <a:r>
              <a:rPr lang="zh-TW" altLang="en-US" sz="4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以为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她还单身，</a:t>
            </a:r>
            <a:r>
              <a:rPr lang="zh-TW" altLang="en-US" sz="4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其实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她已经结婚了。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E4D8EEA2-E235-41A3-B913-A3EC4404FA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5391" y="1636572"/>
            <a:ext cx="5229874" cy="3815506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6A4FAF33-F8D6-4C3E-B989-8002FD62D3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6" y="1636573"/>
            <a:ext cx="6089583" cy="3815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85067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52BF6D70-8B69-4386-AFA7-169448122980}"/>
              </a:ext>
            </a:extLst>
          </p:cNvPr>
          <p:cNvSpPr txBox="1"/>
          <p:nvPr/>
        </p:nvSpPr>
        <p:spPr>
          <a:xfrm>
            <a:off x="0" y="0"/>
            <a:ext cx="2873829" cy="923330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5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以为</a:t>
            </a:r>
            <a:r>
              <a:rPr lang="en-US" altLang="zh-TW" sz="5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…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C6B8AB11-767F-40E5-92A7-61AFAFAF0C08}"/>
              </a:ext>
            </a:extLst>
          </p:cNvPr>
          <p:cNvSpPr txBox="1"/>
          <p:nvPr/>
        </p:nvSpPr>
        <p:spPr>
          <a:xfrm>
            <a:off x="6417" y="5014763"/>
            <a:ext cx="1218558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他看我的门锁着，</a:t>
            </a:r>
            <a:r>
              <a:rPr lang="zh-TW" altLang="en-US" sz="4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以为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我出去了，其实我还在睡觉呢！</a:t>
            </a:r>
          </a:p>
        </p:txBody>
      </p:sp>
      <p:pic>
        <p:nvPicPr>
          <p:cNvPr id="2050" name="Picture 2" descr="「房間的門」的圖片搜尋結果">
            <a:extLst>
              <a:ext uri="{FF2B5EF4-FFF2-40B4-BE49-F238E27FC236}">
                <a16:creationId xmlns:a16="http://schemas.microsoft.com/office/drawing/2014/main" id="{2052F00B-FE99-4F59-BC64-441747CF4C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7398" y="1009676"/>
            <a:ext cx="2252861" cy="4005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DD940791-D678-48D5-911A-572BCD79D9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9280" y="1237102"/>
            <a:ext cx="6134024" cy="3777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26711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52BF6D70-8B69-4386-AFA7-169448122980}"/>
              </a:ext>
            </a:extLst>
          </p:cNvPr>
          <p:cNvSpPr txBox="1"/>
          <p:nvPr/>
        </p:nvSpPr>
        <p:spPr>
          <a:xfrm>
            <a:off x="0" y="0"/>
            <a:ext cx="2873829" cy="923330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5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以为</a:t>
            </a:r>
            <a:r>
              <a:rPr lang="en-US" altLang="zh-TW" sz="5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…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C6B8AB11-767F-40E5-92A7-61AFAFAF0C08}"/>
              </a:ext>
            </a:extLst>
          </p:cNvPr>
          <p:cNvSpPr txBox="1"/>
          <p:nvPr/>
        </p:nvSpPr>
        <p:spPr>
          <a:xfrm>
            <a:off x="0" y="5374132"/>
            <a:ext cx="121855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>
                <a:latin typeface="標楷體" panose="03000509000000000000" pitchFamily="65" charset="-120"/>
                <a:ea typeface="標楷體" panose="03000509000000000000" pitchFamily="65" charset="-120"/>
              </a:rPr>
              <a:t>他</a:t>
            </a:r>
            <a:r>
              <a:rPr lang="zh-TW" altLang="en-US" sz="4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以为</a:t>
            </a:r>
            <a:r>
              <a:rPr lang="zh-TW" altLang="en-US" sz="4400" dirty="0">
                <a:latin typeface="標楷體" panose="03000509000000000000" pitchFamily="65" charset="-120"/>
                <a:ea typeface="標楷體" panose="03000509000000000000" pitchFamily="65" charset="-120"/>
              </a:rPr>
              <a:t>我还住在捷克，其实我早就搬到台湾了！</a:t>
            </a:r>
          </a:p>
        </p:txBody>
      </p:sp>
      <p:pic>
        <p:nvPicPr>
          <p:cNvPr id="3074" name="Picture 2" descr="「布爾諾」的圖片搜尋結果">
            <a:extLst>
              <a:ext uri="{FF2B5EF4-FFF2-40B4-BE49-F238E27FC236}">
                <a16:creationId xmlns:a16="http://schemas.microsoft.com/office/drawing/2014/main" id="{6F09521F-1306-4CF4-BCEF-27D14B6190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987" y="1264957"/>
            <a:ext cx="5938013" cy="3948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1B957B0F-6E91-4C25-9DC9-9E6F8C38BE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210438"/>
            <a:ext cx="5975071" cy="4003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4767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5A6360E6-8271-4A87-A11B-966882983F5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481"/>
          <a:stretch/>
        </p:blipFill>
        <p:spPr>
          <a:xfrm>
            <a:off x="4162997" y="1879601"/>
            <a:ext cx="8029007" cy="4978400"/>
          </a:xfrm>
          <a:prstGeom prst="rect">
            <a:avLst/>
          </a:prstGeom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1917107E-AD66-488A-9380-F3EF11F6A70B}"/>
              </a:ext>
            </a:extLst>
          </p:cNvPr>
          <p:cNvSpPr txBox="1"/>
          <p:nvPr/>
        </p:nvSpPr>
        <p:spPr>
          <a:xfrm>
            <a:off x="0" y="1140491"/>
            <a:ext cx="6096000" cy="1569660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96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练习时间</a:t>
            </a:r>
          </a:p>
        </p:txBody>
      </p:sp>
    </p:spTree>
    <p:extLst>
      <p:ext uri="{BB962C8B-B14F-4D97-AF65-F5344CB8AC3E}">
        <p14:creationId xmlns:p14="http://schemas.microsoft.com/office/powerpoint/2010/main" val="5382747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>
            <a:extLst>
              <a:ext uri="{FF2B5EF4-FFF2-40B4-BE49-F238E27FC236}">
                <a16:creationId xmlns:a16="http://schemas.microsoft.com/office/drawing/2014/main" id="{D7799D30-E8B0-4AB4-AA44-88700F5EB2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2528" y="4156589"/>
            <a:ext cx="4174671" cy="2722612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B2DA25A1-DE77-49A6-B238-FBD84567A2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939670"/>
            <a:ext cx="4409297" cy="2939531"/>
          </a:xfrm>
          <a:prstGeom prst="rect">
            <a:avLst/>
          </a:prstGeom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E3C7DCFD-8ED9-4FC4-A146-E62EE7212E01}"/>
              </a:ext>
            </a:extLst>
          </p:cNvPr>
          <p:cNvSpPr txBox="1"/>
          <p:nvPr/>
        </p:nvSpPr>
        <p:spPr>
          <a:xfrm>
            <a:off x="3905250" y="1920895"/>
            <a:ext cx="2190750" cy="1508105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小偷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xiǎotōu</a:t>
            </a:r>
            <a:endParaRPr lang="zh-TW" altLang="en-US" sz="3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8D103DBB-C0DE-4ED3-B517-893B9A33A1B1}"/>
              </a:ext>
            </a:extLst>
          </p:cNvPr>
          <p:cNvSpPr txBox="1"/>
          <p:nvPr/>
        </p:nvSpPr>
        <p:spPr>
          <a:xfrm>
            <a:off x="10001250" y="1904955"/>
            <a:ext cx="2190750" cy="1508105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防范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fángfàn</a:t>
            </a:r>
            <a:endParaRPr lang="zh-TW" altLang="en-US" sz="115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4B74BF27-47DF-44E6-B1DB-28273653CB2F}"/>
              </a:ext>
            </a:extLst>
          </p:cNvPr>
          <p:cNvSpPr txBox="1"/>
          <p:nvPr/>
        </p:nvSpPr>
        <p:spPr>
          <a:xfrm>
            <a:off x="3905250" y="5371096"/>
            <a:ext cx="2190750" cy="1508105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火灾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huǒzāi</a:t>
            </a:r>
            <a:endParaRPr lang="zh-TW" altLang="en-US" sz="115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E305CE77-4BB4-49B1-9082-E50B5B4DAE1B}"/>
              </a:ext>
            </a:extLst>
          </p:cNvPr>
          <p:cNvSpPr txBox="1"/>
          <p:nvPr/>
        </p:nvSpPr>
        <p:spPr>
          <a:xfrm>
            <a:off x="10001250" y="5349895"/>
            <a:ext cx="2190750" cy="1508105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伤害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shānghài</a:t>
            </a:r>
            <a:endParaRPr lang="zh-TW" altLang="en-US" sz="115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3B7595EC-3B79-47C2-B372-A41FA1327E8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4702"/>
          <a:stretch/>
        </p:blipFill>
        <p:spPr>
          <a:xfrm>
            <a:off x="384615" y="306506"/>
            <a:ext cx="2995599" cy="3106554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721A4706-3346-43AC-9A35-9D2B2C3B4C2F}"/>
              </a:ext>
            </a:extLst>
          </p:cNvPr>
          <p:cNvSpPr/>
          <p:nvPr/>
        </p:nvSpPr>
        <p:spPr>
          <a:xfrm>
            <a:off x="6129477" y="818310"/>
            <a:ext cx="3838295" cy="18406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TW" sz="4000" b="0" i="0" dirty="0">
                <a:solidFill>
                  <a:srgbClr val="3399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be on guard</a:t>
            </a:r>
            <a:r>
              <a:rPr lang="zh-TW" altLang="en-US" sz="4000" b="0" i="0" dirty="0">
                <a:solidFill>
                  <a:srgbClr val="3399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TW" sz="4000" b="0" i="0" dirty="0">
                <a:solidFill>
                  <a:srgbClr val="3399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;</a:t>
            </a:r>
          </a:p>
          <a:p>
            <a:pPr algn="ctr">
              <a:lnSpc>
                <a:spcPct val="150000"/>
              </a:lnSpc>
            </a:pPr>
            <a:r>
              <a:rPr lang="en-US" altLang="zh-TW" sz="4000" b="0" i="0" dirty="0">
                <a:solidFill>
                  <a:srgbClr val="3399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keep a lookout</a:t>
            </a:r>
            <a:endParaRPr lang="zh-TW" altLang="en-US" sz="4000" dirty="0"/>
          </a:p>
        </p:txBody>
      </p:sp>
    </p:spTree>
    <p:extLst>
      <p:ext uri="{BB962C8B-B14F-4D97-AF65-F5344CB8AC3E}">
        <p14:creationId xmlns:p14="http://schemas.microsoft.com/office/powerpoint/2010/main" val="2001992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A6432754-648C-4AD6-A289-25556EFC636D}"/>
              </a:ext>
            </a:extLst>
          </p:cNvPr>
          <p:cNvSpPr txBox="1"/>
          <p:nvPr/>
        </p:nvSpPr>
        <p:spPr>
          <a:xfrm>
            <a:off x="0" y="1546525"/>
            <a:ext cx="12191999" cy="1323439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8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听说</a:t>
            </a:r>
            <a:endParaRPr lang="en-US" altLang="zh-TW" sz="8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97220C85-0199-4019-8A0C-F9D6870E8AF0}"/>
              </a:ext>
            </a:extLst>
          </p:cNvPr>
          <p:cNvSpPr/>
          <p:nvPr/>
        </p:nvSpPr>
        <p:spPr>
          <a:xfrm>
            <a:off x="1" y="3988037"/>
            <a:ext cx="12191999" cy="830997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4800" dirty="0">
                <a:solidFill>
                  <a:schemeClr val="accent6">
                    <a:lumMod val="50000"/>
                  </a:schemeClr>
                </a:solidFill>
              </a:rPr>
              <a:t>to hear that ; be told</a:t>
            </a:r>
            <a:endParaRPr lang="zh-TW" altLang="en-US" sz="48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94902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10B4D7EC-21E2-43CE-A333-3C61D6FFE314}"/>
              </a:ext>
            </a:extLst>
          </p:cNvPr>
          <p:cNvSpPr txBox="1"/>
          <p:nvPr/>
        </p:nvSpPr>
        <p:spPr>
          <a:xfrm>
            <a:off x="0" y="0"/>
            <a:ext cx="2887580" cy="923330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5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听说</a:t>
            </a:r>
            <a:endParaRPr lang="en-US" altLang="zh-TW" sz="54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3B878C13-6F7C-409B-9789-8611CA528BB6}"/>
              </a:ext>
            </a:extLst>
          </p:cNvPr>
          <p:cNvSpPr txBox="1"/>
          <p:nvPr/>
        </p:nvSpPr>
        <p:spPr>
          <a:xfrm>
            <a:off x="0" y="5374132"/>
            <a:ext cx="121855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听说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小明下个月就要去台湾游学了。</a:t>
            </a:r>
            <a:endParaRPr lang="en-US" altLang="zh-TW" sz="4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D4FBDCFB-F940-461B-9BA8-C0D5484893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2791" y="1355271"/>
            <a:ext cx="6134919" cy="3788229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738C1E62-1A38-4DEE-8732-FF8159DF61B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066"/>
          <a:stretch/>
        </p:blipFill>
        <p:spPr>
          <a:xfrm>
            <a:off x="3209" y="1355271"/>
            <a:ext cx="6092791" cy="3834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11357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10B4D7EC-21E2-43CE-A333-3C61D6FFE314}"/>
              </a:ext>
            </a:extLst>
          </p:cNvPr>
          <p:cNvSpPr txBox="1"/>
          <p:nvPr/>
        </p:nvSpPr>
        <p:spPr>
          <a:xfrm>
            <a:off x="0" y="0"/>
            <a:ext cx="2887580" cy="923330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5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听说</a:t>
            </a:r>
            <a:endParaRPr lang="en-US" altLang="zh-TW" sz="54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3B878C13-6F7C-409B-9789-8611CA528BB6}"/>
              </a:ext>
            </a:extLst>
          </p:cNvPr>
          <p:cNvSpPr txBox="1"/>
          <p:nvPr/>
        </p:nvSpPr>
        <p:spPr>
          <a:xfrm>
            <a:off x="0" y="5667970"/>
            <a:ext cx="121855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听说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这家店的小笼包非常的好吃。</a:t>
            </a:r>
            <a:endParaRPr lang="en-US" altLang="zh-TW" sz="4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D8D588DD-78C4-407E-98C6-B2EED91288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050" y="1257300"/>
            <a:ext cx="6112660" cy="4076700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371DEA7B-1781-4D78-801E-260746B243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57300"/>
            <a:ext cx="6115050" cy="407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96911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10B4D7EC-21E2-43CE-A333-3C61D6FFE314}"/>
              </a:ext>
            </a:extLst>
          </p:cNvPr>
          <p:cNvSpPr txBox="1"/>
          <p:nvPr/>
        </p:nvSpPr>
        <p:spPr>
          <a:xfrm>
            <a:off x="0" y="0"/>
            <a:ext cx="2887580" cy="923330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5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听说</a:t>
            </a:r>
            <a:endParaRPr lang="en-US" altLang="zh-TW" sz="54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3B878C13-6F7C-409B-9789-8611CA528BB6}"/>
              </a:ext>
            </a:extLst>
          </p:cNvPr>
          <p:cNvSpPr txBox="1"/>
          <p:nvPr/>
        </p:nvSpPr>
        <p:spPr>
          <a:xfrm>
            <a:off x="0" y="5504761"/>
            <a:ext cx="121855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听说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新来的日文老师非常的严格。</a:t>
            </a:r>
            <a:endParaRPr lang="en-US" altLang="zh-TW" sz="4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A6321D09-FF4A-4133-805D-8F243F5D04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2023" y="1259803"/>
            <a:ext cx="5866432" cy="3932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51266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10B4D7EC-21E2-43CE-A333-3C61D6FFE314}"/>
              </a:ext>
            </a:extLst>
          </p:cNvPr>
          <p:cNvSpPr txBox="1"/>
          <p:nvPr/>
        </p:nvSpPr>
        <p:spPr>
          <a:xfrm>
            <a:off x="0" y="0"/>
            <a:ext cx="2887580" cy="923330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5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听说</a:t>
            </a:r>
            <a:endParaRPr lang="en-US" altLang="zh-TW" sz="54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3B878C13-6F7C-409B-9789-8611CA528BB6}"/>
              </a:ext>
            </a:extLst>
          </p:cNvPr>
          <p:cNvSpPr txBox="1"/>
          <p:nvPr/>
        </p:nvSpPr>
        <p:spPr>
          <a:xfrm>
            <a:off x="0" y="5423118"/>
            <a:ext cx="121855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听说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这家餐厅的牛肉面非常有名。</a:t>
            </a:r>
            <a:endParaRPr lang="en-US" altLang="zh-TW" sz="4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6E0C0B39-861B-4AB9-85CC-891DF294B7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12" y="1522724"/>
            <a:ext cx="4908508" cy="3686175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D646A2B6-0AF0-48AF-AF5E-8D2B9258B4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3500" y="1522724"/>
            <a:ext cx="7048500" cy="3686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18161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10B4D7EC-21E2-43CE-A333-3C61D6FFE314}"/>
              </a:ext>
            </a:extLst>
          </p:cNvPr>
          <p:cNvSpPr txBox="1"/>
          <p:nvPr/>
        </p:nvSpPr>
        <p:spPr>
          <a:xfrm>
            <a:off x="0" y="0"/>
            <a:ext cx="2887580" cy="923330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5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听说</a:t>
            </a:r>
            <a:endParaRPr lang="en-US" altLang="zh-TW" sz="54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3B878C13-6F7C-409B-9789-8611CA528BB6}"/>
              </a:ext>
            </a:extLst>
          </p:cNvPr>
          <p:cNvSpPr txBox="1"/>
          <p:nvPr/>
        </p:nvSpPr>
        <p:spPr>
          <a:xfrm>
            <a:off x="0" y="5374132"/>
            <a:ext cx="121855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听说</a:t>
            </a:r>
            <a:r>
              <a:rPr lang="zh-TW" altLang="en-US" sz="4400" dirty="0">
                <a:latin typeface="標楷體" panose="03000509000000000000" pitchFamily="65" charset="-120"/>
                <a:ea typeface="標楷體" panose="03000509000000000000" pitchFamily="65" charset="-120"/>
              </a:rPr>
              <a:t>明天会下雨，你要记得带一把雨伞去上学。</a:t>
            </a:r>
            <a:endParaRPr lang="en-US" altLang="zh-TW" sz="4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05315A22-986F-4B49-BFD8-1BB513B4FE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7832" y="1283868"/>
            <a:ext cx="4769318" cy="3851224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19294F87-4A37-4055-8910-159B096033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3562" y="924290"/>
            <a:ext cx="4327357" cy="4327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42461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5A6360E6-8271-4A87-A11B-966882983F5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481"/>
          <a:stretch/>
        </p:blipFill>
        <p:spPr>
          <a:xfrm>
            <a:off x="4162997" y="1879601"/>
            <a:ext cx="8029007" cy="4978400"/>
          </a:xfrm>
          <a:prstGeom prst="rect">
            <a:avLst/>
          </a:prstGeom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1917107E-AD66-488A-9380-F3EF11F6A70B}"/>
              </a:ext>
            </a:extLst>
          </p:cNvPr>
          <p:cNvSpPr txBox="1"/>
          <p:nvPr/>
        </p:nvSpPr>
        <p:spPr>
          <a:xfrm>
            <a:off x="0" y="1140491"/>
            <a:ext cx="6096000" cy="1569660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96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练习时间</a:t>
            </a:r>
          </a:p>
        </p:txBody>
      </p:sp>
    </p:spTree>
    <p:extLst>
      <p:ext uri="{BB962C8B-B14F-4D97-AF65-F5344CB8AC3E}">
        <p14:creationId xmlns:p14="http://schemas.microsoft.com/office/powerpoint/2010/main" val="257164805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A6432754-648C-4AD6-A289-25556EFC636D}"/>
              </a:ext>
            </a:extLst>
          </p:cNvPr>
          <p:cNvSpPr txBox="1"/>
          <p:nvPr/>
        </p:nvSpPr>
        <p:spPr>
          <a:xfrm>
            <a:off x="-2" y="1007682"/>
            <a:ext cx="12191999" cy="1323439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8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固然</a:t>
            </a:r>
            <a:r>
              <a:rPr lang="en-US" altLang="zh-TW" sz="8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…</a:t>
            </a:r>
            <a:r>
              <a:rPr lang="zh-TW" altLang="en-US" sz="8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但是</a:t>
            </a:r>
            <a:r>
              <a:rPr lang="en-US" altLang="zh-TW" sz="8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…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877A8B65-9281-4F22-B562-3D7EAAF51A31}"/>
              </a:ext>
            </a:extLst>
          </p:cNvPr>
          <p:cNvSpPr/>
          <p:nvPr/>
        </p:nvSpPr>
        <p:spPr>
          <a:xfrm>
            <a:off x="-3" y="2724610"/>
            <a:ext cx="12191999" cy="830997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4800" dirty="0">
                <a:solidFill>
                  <a:schemeClr val="accent6">
                    <a:lumMod val="50000"/>
                  </a:schemeClr>
                </a:solidFill>
              </a:rPr>
              <a:t>It is true that…,but…</a:t>
            </a:r>
            <a:endParaRPr lang="zh-TW" altLang="en-US" sz="48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E49C14F0-A1AD-42CD-94AB-B426C9458D7D}"/>
              </a:ext>
            </a:extLst>
          </p:cNvPr>
          <p:cNvSpPr/>
          <p:nvPr/>
        </p:nvSpPr>
        <p:spPr>
          <a:xfrm>
            <a:off x="1" y="4365845"/>
            <a:ext cx="12191999" cy="1665969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3600" dirty="0">
                <a:solidFill>
                  <a:srgbClr val="FF0000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固然</a:t>
            </a:r>
            <a:r>
              <a:rPr lang="en-US" altLang="zh-TW" sz="3600" dirty="0">
                <a:latin typeface="Calibri" panose="020F0502020204030204" pitchFamily="34" charset="0"/>
                <a:ea typeface="標楷體" panose="03000509000000000000" pitchFamily="65" charset="-120"/>
              </a:rPr>
              <a:t>used with a predicative phrase ,and almost never used to start a sentence</a:t>
            </a:r>
            <a:r>
              <a:rPr lang="zh-TW" altLang="en-US" sz="3600" dirty="0">
                <a:latin typeface="Calibri" panose="020F0502020204030204" pitchFamily="34" charset="0"/>
                <a:ea typeface="標楷體" panose="03000509000000000000" pitchFamily="65" charset="-12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6305290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DB710713-D8E4-4B3D-A9E5-DC44DA1F2464}"/>
              </a:ext>
            </a:extLst>
          </p:cNvPr>
          <p:cNvSpPr txBox="1"/>
          <p:nvPr/>
        </p:nvSpPr>
        <p:spPr>
          <a:xfrm>
            <a:off x="0" y="0"/>
            <a:ext cx="4359728" cy="923330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5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固然</a:t>
            </a:r>
            <a:r>
              <a:rPr lang="en-US" altLang="zh-TW" sz="5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…</a:t>
            </a:r>
            <a:r>
              <a:rPr lang="zh-TW" altLang="en-US" sz="5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但是</a:t>
            </a:r>
            <a:r>
              <a:rPr lang="en-US" altLang="zh-TW" sz="5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…</a:t>
            </a: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3207274F-FA24-4F94-9486-D69C48A05FB7}"/>
              </a:ext>
            </a:extLst>
          </p:cNvPr>
          <p:cNvSpPr txBox="1"/>
          <p:nvPr/>
        </p:nvSpPr>
        <p:spPr>
          <a:xfrm>
            <a:off x="0" y="5423118"/>
            <a:ext cx="121855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现金</a:t>
            </a:r>
            <a:r>
              <a:rPr lang="zh-TW" altLang="en-US" sz="4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固然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很重要，</a:t>
            </a:r>
            <a:r>
              <a:rPr lang="zh-TW" altLang="en-US" sz="4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但是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人品</a:t>
            </a:r>
            <a:r>
              <a:rPr lang="en-US" altLang="zh-TW" sz="2400" dirty="0">
                <a:ea typeface="標楷體" panose="03000509000000000000" pitchFamily="65" charset="-120"/>
              </a:rPr>
              <a:t>(</a:t>
            </a:r>
            <a:r>
              <a:rPr lang="en-US" altLang="zh-TW" sz="2400" dirty="0"/>
              <a:t>personality</a:t>
            </a:r>
            <a:r>
              <a:rPr lang="en-US" altLang="zh-TW" sz="2400" dirty="0">
                <a:ea typeface="標楷體" panose="03000509000000000000" pitchFamily="65" charset="-120"/>
              </a:rPr>
              <a:t>)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更重要。</a:t>
            </a:r>
            <a:endParaRPr lang="en-US" altLang="zh-TW" sz="4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DD6501C4-ECEA-49EA-A8B9-102BE06741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406" y="1715247"/>
            <a:ext cx="4738487" cy="3427506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1060D27C-E9AD-41B3-850D-ABEB7C68F99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182" r="892"/>
          <a:stretch/>
        </p:blipFill>
        <p:spPr>
          <a:xfrm>
            <a:off x="6092790" y="1260909"/>
            <a:ext cx="5791989" cy="4022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66171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DB710713-D8E4-4B3D-A9E5-DC44DA1F2464}"/>
              </a:ext>
            </a:extLst>
          </p:cNvPr>
          <p:cNvSpPr txBox="1"/>
          <p:nvPr/>
        </p:nvSpPr>
        <p:spPr>
          <a:xfrm>
            <a:off x="0" y="0"/>
            <a:ext cx="4359728" cy="923330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5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固然</a:t>
            </a:r>
            <a:r>
              <a:rPr lang="en-US" altLang="zh-TW" sz="5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…</a:t>
            </a:r>
            <a:r>
              <a:rPr lang="zh-TW" altLang="en-US" sz="5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但是</a:t>
            </a:r>
            <a:r>
              <a:rPr lang="en-US" altLang="zh-TW" sz="5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…</a:t>
            </a: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3207274F-FA24-4F94-9486-D69C48A05FB7}"/>
              </a:ext>
            </a:extLst>
          </p:cNvPr>
          <p:cNvSpPr txBox="1"/>
          <p:nvPr/>
        </p:nvSpPr>
        <p:spPr>
          <a:xfrm>
            <a:off x="0" y="5423118"/>
            <a:ext cx="121855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考好成绩</a:t>
            </a:r>
            <a:r>
              <a:rPr lang="zh-TW" altLang="en-US" sz="4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固然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重要，</a:t>
            </a:r>
            <a:r>
              <a:rPr lang="zh-TW" altLang="en-US" sz="4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但是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我们也不能作弊。</a:t>
            </a:r>
            <a:endParaRPr lang="en-US" altLang="zh-TW" sz="4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1D0B0D9B-7259-467C-BE61-81C9CE8A10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179" y="1261124"/>
            <a:ext cx="5447899" cy="4292653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7501F486-F309-4FDE-AEB0-9A3F0A92DA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4924" y="1438259"/>
            <a:ext cx="5313145" cy="3984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8772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>
            <a:extLst>
              <a:ext uri="{FF2B5EF4-FFF2-40B4-BE49-F238E27FC236}">
                <a16:creationId xmlns:a16="http://schemas.microsoft.com/office/drawing/2014/main" id="{A99EA3BA-5EFE-4E8B-B804-45A90EF1AF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289" r="26264"/>
          <a:stretch/>
        </p:blipFill>
        <p:spPr>
          <a:xfrm>
            <a:off x="6095999" y="4138864"/>
            <a:ext cx="4139165" cy="2180924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C1473A8E-D5AA-45BF-81F8-78C4261DDD0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547" b="8611"/>
          <a:stretch/>
        </p:blipFill>
        <p:spPr>
          <a:xfrm>
            <a:off x="6061303" y="317634"/>
            <a:ext cx="3828975" cy="3095425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0016D778-CD03-4460-B261-535A9474BE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84802"/>
            <a:ext cx="4392386" cy="2928257"/>
          </a:xfrm>
          <a:prstGeom prst="rect">
            <a:avLst/>
          </a:prstGeom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E3C7DCFD-8ED9-4FC4-A146-E62EE7212E01}"/>
              </a:ext>
            </a:extLst>
          </p:cNvPr>
          <p:cNvSpPr txBox="1"/>
          <p:nvPr/>
        </p:nvSpPr>
        <p:spPr>
          <a:xfrm>
            <a:off x="3905250" y="1920895"/>
            <a:ext cx="2190750" cy="1508105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偷窃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tōuqiè</a:t>
            </a:r>
            <a:endParaRPr lang="zh-TW" altLang="en-US" sz="115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8D103DBB-C0DE-4ED3-B517-893B9A33A1B1}"/>
              </a:ext>
            </a:extLst>
          </p:cNvPr>
          <p:cNvSpPr txBox="1"/>
          <p:nvPr/>
        </p:nvSpPr>
        <p:spPr>
          <a:xfrm>
            <a:off x="9686260" y="1904955"/>
            <a:ext cx="2505740" cy="1508105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照相机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zhàoxiàngjī</a:t>
            </a:r>
            <a:endParaRPr lang="zh-TW" altLang="en-US" sz="115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4B74BF27-47DF-44E6-B1DB-28273653CB2F}"/>
              </a:ext>
            </a:extLst>
          </p:cNvPr>
          <p:cNvSpPr txBox="1"/>
          <p:nvPr/>
        </p:nvSpPr>
        <p:spPr>
          <a:xfrm>
            <a:off x="3905250" y="5371096"/>
            <a:ext cx="2190750" cy="1508105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现金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xiànjīn</a:t>
            </a:r>
            <a:endParaRPr lang="zh-TW" altLang="en-US" sz="115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E305CE77-4BB4-49B1-9082-E50B5B4DAE1B}"/>
              </a:ext>
            </a:extLst>
          </p:cNvPr>
          <p:cNvSpPr txBox="1"/>
          <p:nvPr/>
        </p:nvSpPr>
        <p:spPr>
          <a:xfrm>
            <a:off x="10001250" y="5349895"/>
            <a:ext cx="2190750" cy="1508105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可能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kěnéng</a:t>
            </a:r>
            <a:endParaRPr lang="zh-TW" altLang="en-US" sz="115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15EED6BD-53FD-404A-BAA9-1BA46F02F7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5" y="3995359"/>
            <a:ext cx="3803881" cy="2751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895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DB710713-D8E4-4B3D-A9E5-DC44DA1F2464}"/>
              </a:ext>
            </a:extLst>
          </p:cNvPr>
          <p:cNvSpPr txBox="1"/>
          <p:nvPr/>
        </p:nvSpPr>
        <p:spPr>
          <a:xfrm>
            <a:off x="0" y="0"/>
            <a:ext cx="4359728" cy="923330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5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固然</a:t>
            </a:r>
            <a:r>
              <a:rPr lang="en-US" altLang="zh-TW" sz="5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…</a:t>
            </a:r>
            <a:r>
              <a:rPr lang="zh-TW" altLang="en-US" sz="5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但是</a:t>
            </a:r>
            <a:r>
              <a:rPr lang="en-US" altLang="zh-TW" sz="5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…</a:t>
            </a: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3207274F-FA24-4F94-9486-D69C48A05FB7}"/>
              </a:ext>
            </a:extLst>
          </p:cNvPr>
          <p:cNvSpPr txBox="1"/>
          <p:nvPr/>
        </p:nvSpPr>
        <p:spPr>
          <a:xfrm>
            <a:off x="6417" y="5063889"/>
            <a:ext cx="1218558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传统</a:t>
            </a:r>
            <a:r>
              <a:rPr lang="zh-TW" altLang="en-US" sz="4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固然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重要，</a:t>
            </a:r>
            <a:r>
              <a:rPr lang="zh-TW" altLang="en-US" sz="4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但是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我们不应该为了坚持传统而不要进步。</a:t>
            </a:r>
            <a:endParaRPr lang="en-US" altLang="zh-TW" sz="4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58202A3B-6D79-41FD-B19F-A0F7CE8E12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8600" y="1167531"/>
            <a:ext cx="3652157" cy="3652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29619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DB710713-D8E4-4B3D-A9E5-DC44DA1F2464}"/>
              </a:ext>
            </a:extLst>
          </p:cNvPr>
          <p:cNvSpPr txBox="1"/>
          <p:nvPr/>
        </p:nvSpPr>
        <p:spPr>
          <a:xfrm>
            <a:off x="0" y="0"/>
            <a:ext cx="4359728" cy="923330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5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固然</a:t>
            </a:r>
            <a:r>
              <a:rPr lang="en-US" altLang="zh-TW" sz="5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…</a:t>
            </a:r>
            <a:r>
              <a:rPr lang="zh-TW" altLang="en-US" sz="5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但是</a:t>
            </a:r>
            <a:r>
              <a:rPr lang="en-US" altLang="zh-TW" sz="5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…</a:t>
            </a: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3207274F-FA24-4F94-9486-D69C48A05FB7}"/>
              </a:ext>
            </a:extLst>
          </p:cNvPr>
          <p:cNvSpPr txBox="1"/>
          <p:nvPr/>
        </p:nvSpPr>
        <p:spPr>
          <a:xfrm>
            <a:off x="0" y="5288340"/>
            <a:ext cx="1218558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你说的</a:t>
            </a:r>
            <a:r>
              <a:rPr lang="zh-TW" altLang="en-US" sz="4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固然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比他说得有道理</a:t>
            </a:r>
            <a:r>
              <a:rPr lang="en-US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en-US" altLang="zh-TW" sz="2400" dirty="0"/>
              <a:t>reasonable </a:t>
            </a:r>
            <a:r>
              <a:rPr lang="en-US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en-US" altLang="zh-TW" sz="2400" dirty="0"/>
              <a:t> 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lang="zh-TW" altLang="en-US" sz="4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但是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他是领导，我得听她的。</a:t>
            </a:r>
            <a:endParaRPr lang="en-US" altLang="zh-TW" sz="4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D98E1E9F-804E-4F8A-B4D2-DBC115831C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6488" y="1218530"/>
            <a:ext cx="6189095" cy="4128645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B1C0624D-EB8D-48BC-9843-712B9308EF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983" y="1218530"/>
            <a:ext cx="5416927" cy="4133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69705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DB710713-D8E4-4B3D-A9E5-DC44DA1F2464}"/>
              </a:ext>
            </a:extLst>
          </p:cNvPr>
          <p:cNvSpPr txBox="1"/>
          <p:nvPr/>
        </p:nvSpPr>
        <p:spPr>
          <a:xfrm>
            <a:off x="0" y="0"/>
            <a:ext cx="4359728" cy="923330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5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固然</a:t>
            </a:r>
            <a:r>
              <a:rPr lang="en-US" altLang="zh-TW" sz="5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…</a:t>
            </a:r>
            <a:r>
              <a:rPr lang="zh-TW" altLang="en-US" sz="5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但是</a:t>
            </a:r>
            <a:r>
              <a:rPr lang="en-US" altLang="zh-TW" sz="5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…</a:t>
            </a: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3207274F-FA24-4F94-9486-D69C48A05FB7}"/>
              </a:ext>
            </a:extLst>
          </p:cNvPr>
          <p:cNvSpPr txBox="1"/>
          <p:nvPr/>
        </p:nvSpPr>
        <p:spPr>
          <a:xfrm>
            <a:off x="6417" y="5080218"/>
            <a:ext cx="1218558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一个人的事业</a:t>
            </a:r>
            <a:r>
              <a:rPr lang="en-US" altLang="zh-TW" sz="2400" dirty="0">
                <a:ea typeface="標楷體" panose="03000509000000000000" pitchFamily="65" charset="-120"/>
              </a:rPr>
              <a:t>(career)</a:t>
            </a:r>
            <a:r>
              <a:rPr lang="zh-TW" altLang="en-US" sz="4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固然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重要，</a:t>
            </a:r>
            <a:r>
              <a:rPr lang="zh-TW" altLang="en-US" sz="4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但是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身体健康才是最大的财富</a:t>
            </a:r>
            <a:r>
              <a:rPr lang="en-US" altLang="zh-TW" sz="2400" dirty="0">
                <a:ea typeface="標楷體" panose="03000509000000000000" pitchFamily="65" charset="-120"/>
              </a:rPr>
              <a:t>(wealth)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sz="4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7CC9F34F-FE7E-4AD8-8E82-2A958885DC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6872" y="995401"/>
            <a:ext cx="5350329" cy="4012747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3EEE1688-D296-44BF-98F9-2F3D6D6B967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4547"/>
          <a:stretch/>
        </p:blipFill>
        <p:spPr>
          <a:xfrm>
            <a:off x="0" y="1031435"/>
            <a:ext cx="6096000" cy="4012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27292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5A6360E6-8271-4A87-A11B-966882983F5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481"/>
          <a:stretch/>
        </p:blipFill>
        <p:spPr>
          <a:xfrm>
            <a:off x="4162997" y="1879601"/>
            <a:ext cx="8029007" cy="4978400"/>
          </a:xfrm>
          <a:prstGeom prst="rect">
            <a:avLst/>
          </a:prstGeom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1917107E-AD66-488A-9380-F3EF11F6A70B}"/>
              </a:ext>
            </a:extLst>
          </p:cNvPr>
          <p:cNvSpPr txBox="1"/>
          <p:nvPr/>
        </p:nvSpPr>
        <p:spPr>
          <a:xfrm>
            <a:off x="0" y="1140491"/>
            <a:ext cx="6096000" cy="1569660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96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练习时间</a:t>
            </a:r>
          </a:p>
        </p:txBody>
      </p:sp>
    </p:spTree>
    <p:extLst>
      <p:ext uri="{BB962C8B-B14F-4D97-AF65-F5344CB8AC3E}">
        <p14:creationId xmlns:p14="http://schemas.microsoft.com/office/powerpoint/2010/main" val="326664527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A6432754-648C-4AD6-A289-25556EFC636D}"/>
              </a:ext>
            </a:extLst>
          </p:cNvPr>
          <p:cNvSpPr txBox="1"/>
          <p:nvPr/>
        </p:nvSpPr>
        <p:spPr>
          <a:xfrm>
            <a:off x="1" y="1123013"/>
            <a:ext cx="12191999" cy="1323439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8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顶多</a:t>
            </a:r>
            <a:endParaRPr lang="en-US" altLang="zh-TW" sz="8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F07A34E8-8FC5-4147-9EB1-149314C0BAB0}"/>
              </a:ext>
            </a:extLst>
          </p:cNvPr>
          <p:cNvSpPr/>
          <p:nvPr/>
        </p:nvSpPr>
        <p:spPr>
          <a:xfrm>
            <a:off x="1" y="3128871"/>
            <a:ext cx="12191999" cy="830997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4800" dirty="0">
                <a:solidFill>
                  <a:schemeClr val="accent6">
                    <a:lumMod val="50000"/>
                  </a:schemeClr>
                </a:solidFill>
              </a:rPr>
              <a:t>at</a:t>
            </a:r>
            <a:r>
              <a:rPr lang="zh-TW" altLang="en-US" sz="48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altLang="zh-TW" sz="4800" dirty="0">
                <a:solidFill>
                  <a:schemeClr val="accent6">
                    <a:lumMod val="50000"/>
                  </a:schemeClr>
                </a:solidFill>
              </a:rPr>
              <a:t>(the)</a:t>
            </a:r>
            <a:r>
              <a:rPr lang="zh-TW" altLang="en-US" sz="48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altLang="zh-TW" sz="4800" dirty="0">
                <a:solidFill>
                  <a:schemeClr val="accent6">
                    <a:lumMod val="50000"/>
                  </a:schemeClr>
                </a:solidFill>
              </a:rPr>
              <a:t>most</a:t>
            </a:r>
            <a:r>
              <a:rPr lang="zh-TW" altLang="en-US" sz="48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altLang="zh-TW" sz="4800" dirty="0">
                <a:solidFill>
                  <a:schemeClr val="accent6">
                    <a:lumMod val="50000"/>
                  </a:schemeClr>
                </a:solidFill>
              </a:rPr>
              <a:t>;</a:t>
            </a:r>
            <a:r>
              <a:rPr lang="zh-TW" altLang="en-US" sz="48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altLang="zh-TW" sz="4800" dirty="0">
                <a:solidFill>
                  <a:schemeClr val="accent6">
                    <a:lumMod val="50000"/>
                  </a:schemeClr>
                </a:solidFill>
              </a:rPr>
              <a:t>at best</a:t>
            </a:r>
            <a:endParaRPr lang="zh-TW" altLang="en-US" sz="48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28332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A6432754-648C-4AD6-A289-25556EFC636D}"/>
              </a:ext>
            </a:extLst>
          </p:cNvPr>
          <p:cNvSpPr txBox="1"/>
          <p:nvPr/>
        </p:nvSpPr>
        <p:spPr>
          <a:xfrm>
            <a:off x="0" y="0"/>
            <a:ext cx="2492943" cy="830997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顶多</a:t>
            </a:r>
            <a:endParaRPr lang="en-US" altLang="zh-TW" sz="48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75CB3E16-D364-4186-AB63-9CEA94632EA8}"/>
              </a:ext>
            </a:extLst>
          </p:cNvPr>
          <p:cNvSpPr txBox="1"/>
          <p:nvPr/>
        </p:nvSpPr>
        <p:spPr>
          <a:xfrm>
            <a:off x="6417" y="5253472"/>
            <a:ext cx="121855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这地区可以玩的地方</a:t>
            </a:r>
            <a:r>
              <a:rPr lang="zh-TW" altLang="en-US" sz="4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顶多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不会超过三处。</a:t>
            </a:r>
            <a:endParaRPr lang="en-US" altLang="zh-TW" sz="4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7609ADA2-1036-4AFC-B957-DCA5A257D9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9756" y="536608"/>
            <a:ext cx="6096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4022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A6432754-648C-4AD6-A289-25556EFC636D}"/>
              </a:ext>
            </a:extLst>
          </p:cNvPr>
          <p:cNvSpPr txBox="1"/>
          <p:nvPr/>
        </p:nvSpPr>
        <p:spPr>
          <a:xfrm>
            <a:off x="0" y="0"/>
            <a:ext cx="2492943" cy="830997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顶多</a:t>
            </a:r>
            <a:endParaRPr lang="en-US" altLang="zh-TW" sz="48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75CB3E16-D364-4186-AB63-9CEA94632EA8}"/>
              </a:ext>
            </a:extLst>
          </p:cNvPr>
          <p:cNvSpPr txBox="1"/>
          <p:nvPr/>
        </p:nvSpPr>
        <p:spPr>
          <a:xfrm>
            <a:off x="6417" y="5080218"/>
            <a:ext cx="1218558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她不喜欢和人聊天，见到朋友</a:t>
            </a:r>
            <a:r>
              <a:rPr lang="zh-TW" altLang="en-US" sz="4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顶多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笑一笑就走了。</a:t>
            </a:r>
            <a:endParaRPr lang="en-US" altLang="zh-TW" sz="4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3B9027CC-737E-427D-B859-CD0E6EC508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8272" y="1146724"/>
            <a:ext cx="5428256" cy="3617765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01FE250C-71D6-49E9-8A93-E610B045A8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555" y="1146725"/>
            <a:ext cx="5864445" cy="3617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43996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A6432754-648C-4AD6-A289-25556EFC636D}"/>
              </a:ext>
            </a:extLst>
          </p:cNvPr>
          <p:cNvSpPr txBox="1"/>
          <p:nvPr/>
        </p:nvSpPr>
        <p:spPr>
          <a:xfrm>
            <a:off x="0" y="0"/>
            <a:ext cx="2492943" cy="830997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顶多</a:t>
            </a:r>
            <a:endParaRPr lang="en-US" altLang="zh-TW" sz="48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75CB3E16-D364-4186-AB63-9CEA94632EA8}"/>
              </a:ext>
            </a:extLst>
          </p:cNvPr>
          <p:cNvSpPr txBox="1"/>
          <p:nvPr/>
        </p:nvSpPr>
        <p:spPr>
          <a:xfrm>
            <a:off x="6417" y="5080218"/>
            <a:ext cx="1218558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她看起来</a:t>
            </a:r>
            <a:r>
              <a:rPr lang="zh-TW" altLang="en-US" sz="4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顶多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只有二十岁，实际上他已经五十岁了。</a:t>
            </a:r>
            <a:endParaRPr lang="en-US" altLang="zh-TW" sz="4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8FCF8435-81BE-44B4-891D-D40BCE99B4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6243" y="774918"/>
            <a:ext cx="3228975" cy="430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46275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A6432754-648C-4AD6-A289-25556EFC636D}"/>
              </a:ext>
            </a:extLst>
          </p:cNvPr>
          <p:cNvSpPr txBox="1"/>
          <p:nvPr/>
        </p:nvSpPr>
        <p:spPr>
          <a:xfrm>
            <a:off x="0" y="0"/>
            <a:ext cx="2492943" cy="830997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顶多</a:t>
            </a:r>
            <a:endParaRPr lang="en-US" altLang="zh-TW" sz="48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75CB3E16-D364-4186-AB63-9CEA94632EA8}"/>
              </a:ext>
            </a:extLst>
          </p:cNvPr>
          <p:cNvSpPr txBox="1"/>
          <p:nvPr/>
        </p:nvSpPr>
        <p:spPr>
          <a:xfrm>
            <a:off x="6417" y="5080218"/>
            <a:ext cx="1218558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我</a:t>
            </a:r>
            <a:r>
              <a:rPr lang="zh-TW" altLang="en-US" sz="4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顶多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能出</a:t>
            </a:r>
            <a:r>
              <a:rPr lang="en-US" altLang="zh-TW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500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克朗，这样你愿意把这件衣服卖给我吗？</a:t>
            </a:r>
            <a:endParaRPr lang="en-US" altLang="zh-TW" sz="4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96DF23BA-2A9C-4B02-BA7C-CE472D05C2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9162" y="1095568"/>
            <a:ext cx="3720079" cy="3720079"/>
          </a:xfrm>
          <a:prstGeom prst="rect">
            <a:avLst/>
          </a:prstGeo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43444CD8-C410-4054-83EA-BD7DB7B66933}"/>
              </a:ext>
            </a:extLst>
          </p:cNvPr>
          <p:cNvSpPr txBox="1"/>
          <p:nvPr/>
        </p:nvSpPr>
        <p:spPr>
          <a:xfrm>
            <a:off x="7679241" y="3698814"/>
            <a:ext cx="24640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4000" dirty="0">
                <a:solidFill>
                  <a:srgbClr val="7030A0"/>
                </a:solidFill>
                <a:ea typeface="標楷體" panose="03000509000000000000" pitchFamily="65" charset="-120"/>
              </a:rPr>
              <a:t>$599</a:t>
            </a:r>
            <a:r>
              <a:rPr lang="zh-TW" altLang="en-US" sz="4000" dirty="0">
                <a:solidFill>
                  <a:srgbClr val="7030A0"/>
                </a:solidFill>
                <a:ea typeface="標楷體" panose="03000509000000000000" pitchFamily="65" charset="-120"/>
              </a:rPr>
              <a:t>元</a:t>
            </a:r>
          </a:p>
        </p:txBody>
      </p:sp>
    </p:spTree>
    <p:extLst>
      <p:ext uri="{BB962C8B-B14F-4D97-AF65-F5344CB8AC3E}">
        <p14:creationId xmlns:p14="http://schemas.microsoft.com/office/powerpoint/2010/main" val="12614870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A6432754-648C-4AD6-A289-25556EFC636D}"/>
              </a:ext>
            </a:extLst>
          </p:cNvPr>
          <p:cNvSpPr txBox="1"/>
          <p:nvPr/>
        </p:nvSpPr>
        <p:spPr>
          <a:xfrm>
            <a:off x="0" y="0"/>
            <a:ext cx="2492943" cy="830997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顶多</a:t>
            </a:r>
            <a:endParaRPr lang="en-US" altLang="zh-TW" sz="48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75CB3E16-D364-4186-AB63-9CEA94632EA8}"/>
              </a:ext>
            </a:extLst>
          </p:cNvPr>
          <p:cNvSpPr txBox="1"/>
          <p:nvPr/>
        </p:nvSpPr>
        <p:spPr>
          <a:xfrm>
            <a:off x="6417" y="5080218"/>
            <a:ext cx="1218558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这辆自行车这么旧了，</a:t>
            </a:r>
            <a:r>
              <a:rPr lang="zh-TW" altLang="en-US" sz="4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顶多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能骑几个月，你还是买辆高档的新车吧。</a:t>
            </a:r>
            <a:endParaRPr lang="en-US" altLang="zh-TW" sz="4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E948A808-1904-4C0A-AC9C-FC0DCF046F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873" y="1258980"/>
            <a:ext cx="5227184" cy="3653199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420119A1-E4DB-425D-8633-B3CCC9CF38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7876" y="1258980"/>
            <a:ext cx="6197115" cy="3653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8705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>
            <a:extLst>
              <a:ext uri="{FF2B5EF4-FFF2-40B4-BE49-F238E27FC236}">
                <a16:creationId xmlns:a16="http://schemas.microsoft.com/office/drawing/2014/main" id="{333326C0-2116-4D02-837E-F40E8B7E74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999" y="587829"/>
            <a:ext cx="4019869" cy="2841631"/>
          </a:xfrm>
          <a:prstGeom prst="rect">
            <a:avLst/>
          </a:prstGeom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E3C7DCFD-8ED9-4FC4-A146-E62EE7212E01}"/>
              </a:ext>
            </a:extLst>
          </p:cNvPr>
          <p:cNvSpPr txBox="1"/>
          <p:nvPr/>
        </p:nvSpPr>
        <p:spPr>
          <a:xfrm>
            <a:off x="3905250" y="1920895"/>
            <a:ext cx="2190750" cy="1508105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财产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cáichǎn</a:t>
            </a:r>
            <a:endParaRPr lang="zh-TW" altLang="en-US" sz="115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8D103DBB-C0DE-4ED3-B517-893B9A33A1B1}"/>
              </a:ext>
            </a:extLst>
          </p:cNvPr>
          <p:cNvSpPr txBox="1"/>
          <p:nvPr/>
        </p:nvSpPr>
        <p:spPr>
          <a:xfrm>
            <a:off x="10001250" y="1904955"/>
            <a:ext cx="2190750" cy="1508105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损失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sǔnshī</a:t>
            </a:r>
            <a:endParaRPr lang="zh-TW" altLang="en-US" sz="115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4B74BF27-47DF-44E6-B1DB-28273653CB2F}"/>
              </a:ext>
            </a:extLst>
          </p:cNvPr>
          <p:cNvSpPr txBox="1"/>
          <p:nvPr/>
        </p:nvSpPr>
        <p:spPr>
          <a:xfrm>
            <a:off x="3905250" y="5371096"/>
            <a:ext cx="2190750" cy="1508105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远远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yuǎn</a:t>
            </a:r>
            <a:r>
              <a:rPr lang="en-US" altLang="zh-TW" sz="3200" dirty="0">
                <a:solidFill>
                  <a:schemeClr val="bg1"/>
                </a:solidFill>
              </a:rPr>
              <a:t> </a:t>
            </a:r>
            <a:r>
              <a:rPr lang="en-US" altLang="zh-TW" sz="3200" dirty="0" err="1">
                <a:solidFill>
                  <a:schemeClr val="bg1"/>
                </a:solidFill>
              </a:rPr>
              <a:t>yuǎn</a:t>
            </a:r>
            <a:endParaRPr lang="zh-TW" altLang="en-US" sz="115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E305CE77-4BB4-49B1-9082-E50B5B4DAE1B}"/>
              </a:ext>
            </a:extLst>
          </p:cNvPr>
          <p:cNvSpPr txBox="1"/>
          <p:nvPr/>
        </p:nvSpPr>
        <p:spPr>
          <a:xfrm>
            <a:off x="10001250" y="5349895"/>
            <a:ext cx="2190750" cy="1508105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超过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chāoguò</a:t>
            </a:r>
            <a:endParaRPr lang="zh-TW" altLang="en-US" sz="115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DA893DCA-3947-43C5-9FD3-FB59A004FF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92934"/>
            <a:ext cx="2324501" cy="1420126"/>
          </a:xfrm>
          <a:prstGeom prst="rect">
            <a:avLst/>
          </a:prstGeom>
        </p:spPr>
      </p:pic>
      <p:pic>
        <p:nvPicPr>
          <p:cNvPr id="1026" name="Picture 2" descr="「房子」的圖片搜尋結果">
            <a:extLst>
              <a:ext uri="{FF2B5EF4-FFF2-40B4-BE49-F238E27FC236}">
                <a16:creationId xmlns:a16="http://schemas.microsoft.com/office/drawing/2014/main" id="{31D9076A-D543-4E54-AB00-F058B97973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750"/>
            <a:ext cx="2324501" cy="1548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D81E4535-5D87-422F-BE95-84AEAF88177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9594" y="118058"/>
            <a:ext cx="2324501" cy="1681389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4F3338B7-1434-4C79-9063-0B1D32DE9597}"/>
              </a:ext>
            </a:extLst>
          </p:cNvPr>
          <p:cNvSpPr/>
          <p:nvPr/>
        </p:nvSpPr>
        <p:spPr>
          <a:xfrm>
            <a:off x="79484" y="4057224"/>
            <a:ext cx="4766561" cy="27640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TW" sz="4000" b="0" i="0" dirty="0">
                <a:solidFill>
                  <a:srgbClr val="3399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To a great  degree;</a:t>
            </a:r>
          </a:p>
          <a:p>
            <a:pPr algn="ctr">
              <a:lnSpc>
                <a:spcPct val="150000"/>
              </a:lnSpc>
            </a:pPr>
            <a:r>
              <a:rPr lang="en-US" altLang="zh-TW" sz="4000" dirty="0">
                <a:solidFill>
                  <a:srgbClr val="3399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extremely ; </a:t>
            </a:r>
          </a:p>
          <a:p>
            <a:pPr algn="ctr">
              <a:lnSpc>
                <a:spcPct val="150000"/>
              </a:lnSpc>
            </a:pPr>
            <a:r>
              <a:rPr lang="en-US" altLang="zh-TW" sz="4000" dirty="0">
                <a:solidFill>
                  <a:srgbClr val="3399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greatly</a:t>
            </a:r>
            <a:endParaRPr lang="zh-TW" altLang="en-US" sz="4000" dirty="0"/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202D08E4-88D6-41B5-8831-CFFAB136A01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5948" t="40858" r="8518" b="45725"/>
          <a:stretch/>
        </p:blipFill>
        <p:spPr>
          <a:xfrm>
            <a:off x="6135102" y="4447971"/>
            <a:ext cx="5494331" cy="885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844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5A6360E6-8271-4A87-A11B-966882983F5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481"/>
          <a:stretch/>
        </p:blipFill>
        <p:spPr>
          <a:xfrm>
            <a:off x="4162997" y="1879601"/>
            <a:ext cx="8029007" cy="4978400"/>
          </a:xfrm>
          <a:prstGeom prst="rect">
            <a:avLst/>
          </a:prstGeom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1917107E-AD66-488A-9380-F3EF11F6A70B}"/>
              </a:ext>
            </a:extLst>
          </p:cNvPr>
          <p:cNvSpPr txBox="1"/>
          <p:nvPr/>
        </p:nvSpPr>
        <p:spPr>
          <a:xfrm>
            <a:off x="0" y="1140491"/>
            <a:ext cx="6096000" cy="1569660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96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练习时间</a:t>
            </a:r>
          </a:p>
        </p:txBody>
      </p:sp>
    </p:spTree>
    <p:extLst>
      <p:ext uri="{BB962C8B-B14F-4D97-AF65-F5344CB8AC3E}">
        <p14:creationId xmlns:p14="http://schemas.microsoft.com/office/powerpoint/2010/main" val="50268762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A6432754-648C-4AD6-A289-25556EFC636D}"/>
              </a:ext>
            </a:extLst>
          </p:cNvPr>
          <p:cNvSpPr txBox="1"/>
          <p:nvPr/>
        </p:nvSpPr>
        <p:spPr>
          <a:xfrm>
            <a:off x="0" y="1546525"/>
            <a:ext cx="12191999" cy="1323439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8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不过</a:t>
            </a:r>
            <a:endParaRPr lang="en-US" altLang="zh-TW" sz="8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F50D44E4-00D4-4DB8-8124-E6131AC1B0F5}"/>
              </a:ext>
            </a:extLst>
          </p:cNvPr>
          <p:cNvSpPr/>
          <p:nvPr/>
        </p:nvSpPr>
        <p:spPr>
          <a:xfrm>
            <a:off x="-1" y="3687137"/>
            <a:ext cx="12191999" cy="830997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4800" dirty="0">
                <a:solidFill>
                  <a:schemeClr val="accent6">
                    <a:lumMod val="50000"/>
                  </a:schemeClr>
                </a:solidFill>
              </a:rPr>
              <a:t>1.but</a:t>
            </a:r>
            <a:endParaRPr lang="zh-TW" altLang="en-US" sz="48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10493610-686D-48F7-80C7-9CCF6A3FEE1A}"/>
              </a:ext>
            </a:extLst>
          </p:cNvPr>
          <p:cNvSpPr/>
          <p:nvPr/>
        </p:nvSpPr>
        <p:spPr>
          <a:xfrm>
            <a:off x="1" y="4919808"/>
            <a:ext cx="12191999" cy="830997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4800" dirty="0">
                <a:solidFill>
                  <a:schemeClr val="accent6">
                    <a:lumMod val="50000"/>
                  </a:schemeClr>
                </a:solidFill>
              </a:rPr>
              <a:t>2.merely</a:t>
            </a:r>
            <a:r>
              <a:rPr lang="zh-TW" altLang="en-US" sz="48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altLang="zh-TW" sz="4800" dirty="0">
                <a:solidFill>
                  <a:schemeClr val="accent6">
                    <a:lumMod val="50000"/>
                  </a:schemeClr>
                </a:solidFill>
              </a:rPr>
              <a:t>;</a:t>
            </a:r>
            <a:r>
              <a:rPr lang="zh-TW" altLang="en-US" sz="48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altLang="zh-TW" sz="4800" dirty="0">
                <a:solidFill>
                  <a:schemeClr val="accent6">
                    <a:lumMod val="50000"/>
                  </a:schemeClr>
                </a:solidFill>
              </a:rPr>
              <a:t>only ; just</a:t>
            </a:r>
            <a:endParaRPr lang="zh-TW" altLang="en-US" sz="48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159380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75CB3E16-D364-4186-AB63-9CEA94632EA8}"/>
              </a:ext>
            </a:extLst>
          </p:cNvPr>
          <p:cNvSpPr txBox="1"/>
          <p:nvPr/>
        </p:nvSpPr>
        <p:spPr>
          <a:xfrm>
            <a:off x="0" y="5495716"/>
            <a:ext cx="121855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这件衣服我很喜欢，</a:t>
            </a:r>
            <a:r>
              <a:rPr lang="zh-CN" altLang="en-US" sz="4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不过</a:t>
            </a:r>
            <a:r>
              <a:rPr lang="zh-CN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有点贵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sz="4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F0EF628C-F871-40C9-92D7-595E5E6132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7088" y="1126155"/>
            <a:ext cx="3126412" cy="4088385"/>
          </a:xfrm>
          <a:prstGeom prst="rect">
            <a:avLst/>
          </a:prstGeom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9A970469-1B9A-4B1D-AB0D-8DB0A50A66D8}"/>
              </a:ext>
            </a:extLst>
          </p:cNvPr>
          <p:cNvSpPr txBox="1"/>
          <p:nvPr/>
        </p:nvSpPr>
        <p:spPr>
          <a:xfrm>
            <a:off x="6506678" y="4235116"/>
            <a:ext cx="30223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4000" dirty="0">
                <a:ea typeface="標楷體" panose="03000509000000000000" pitchFamily="65" charset="-120"/>
              </a:rPr>
              <a:t>$2999</a:t>
            </a:r>
            <a:r>
              <a:rPr lang="zh-TW" altLang="en-US" sz="4000" dirty="0">
                <a:ea typeface="標楷體" panose="03000509000000000000" pitchFamily="65" charset="-120"/>
              </a:rPr>
              <a:t>元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A3ADC23F-8CE6-4EFF-AFCD-D7BF9A53FA9A}"/>
              </a:ext>
            </a:extLst>
          </p:cNvPr>
          <p:cNvSpPr txBox="1"/>
          <p:nvPr/>
        </p:nvSpPr>
        <p:spPr>
          <a:xfrm>
            <a:off x="0" y="0"/>
            <a:ext cx="2492943" cy="830997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不过</a:t>
            </a:r>
            <a:r>
              <a:rPr lang="en-US" altLang="zh-TW" sz="2400" dirty="0">
                <a:solidFill>
                  <a:schemeClr val="bg1"/>
                </a:solidFill>
                <a:ea typeface="標楷體" panose="03000509000000000000" pitchFamily="65" charset="-120"/>
              </a:rPr>
              <a:t>but</a:t>
            </a:r>
            <a:endParaRPr lang="en-US" altLang="zh-TW" sz="4800" dirty="0">
              <a:solidFill>
                <a:schemeClr val="bg1"/>
              </a:solidFill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92750491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75CB3E16-D364-4186-AB63-9CEA94632EA8}"/>
              </a:ext>
            </a:extLst>
          </p:cNvPr>
          <p:cNvSpPr txBox="1"/>
          <p:nvPr/>
        </p:nvSpPr>
        <p:spPr>
          <a:xfrm>
            <a:off x="0" y="5495716"/>
            <a:ext cx="121855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这家餐厅我没去过，</a:t>
            </a:r>
            <a:r>
              <a:rPr lang="zh-CN" altLang="en-US" sz="4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不过</a:t>
            </a:r>
            <a:r>
              <a:rPr lang="zh-CN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我听说还不错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sz="4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789E0623-3814-4E2D-9690-ED144535BF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8361" y="703981"/>
            <a:ext cx="7002780" cy="4668520"/>
          </a:xfrm>
          <a:prstGeom prst="rect">
            <a:avLst/>
          </a:prstGeom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4F113F42-F289-4A7F-B928-C30C28A4FE09}"/>
              </a:ext>
            </a:extLst>
          </p:cNvPr>
          <p:cNvSpPr txBox="1"/>
          <p:nvPr/>
        </p:nvSpPr>
        <p:spPr>
          <a:xfrm>
            <a:off x="0" y="0"/>
            <a:ext cx="2492943" cy="830997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不过</a:t>
            </a:r>
            <a:r>
              <a:rPr lang="en-US" altLang="zh-TW" sz="2400" dirty="0">
                <a:solidFill>
                  <a:schemeClr val="bg1"/>
                </a:solidFill>
                <a:ea typeface="標楷體" panose="03000509000000000000" pitchFamily="65" charset="-120"/>
              </a:rPr>
              <a:t>but</a:t>
            </a:r>
            <a:endParaRPr lang="en-US" altLang="zh-TW" sz="4800" dirty="0">
              <a:solidFill>
                <a:schemeClr val="bg1"/>
              </a:solidFill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57184240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75CB3E16-D364-4186-AB63-9CEA94632EA8}"/>
              </a:ext>
            </a:extLst>
          </p:cNvPr>
          <p:cNvSpPr txBox="1"/>
          <p:nvPr/>
        </p:nvSpPr>
        <p:spPr>
          <a:xfrm>
            <a:off x="0" y="5495716"/>
            <a:ext cx="121855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那儿的天气不太好，</a:t>
            </a:r>
            <a:r>
              <a:rPr lang="zh-CN" altLang="en-US" sz="4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不过</a:t>
            </a:r>
            <a:r>
              <a:rPr lang="zh-CN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我们玩得很开心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sz="4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9A8585BA-FEC8-4B57-A12E-D3B57EED62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1899" y="1270534"/>
            <a:ext cx="6749984" cy="3796866"/>
          </a:xfrm>
          <a:prstGeom prst="rect">
            <a:avLst/>
          </a:prstGeom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5F0C3F0B-EA41-4690-9696-1BBCABABF774}"/>
              </a:ext>
            </a:extLst>
          </p:cNvPr>
          <p:cNvSpPr txBox="1"/>
          <p:nvPr/>
        </p:nvSpPr>
        <p:spPr>
          <a:xfrm>
            <a:off x="0" y="0"/>
            <a:ext cx="2492943" cy="830997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不过</a:t>
            </a:r>
            <a:r>
              <a:rPr lang="en-US" altLang="zh-TW" sz="2400" dirty="0">
                <a:solidFill>
                  <a:schemeClr val="bg1"/>
                </a:solidFill>
                <a:ea typeface="標楷體" panose="03000509000000000000" pitchFamily="65" charset="-120"/>
              </a:rPr>
              <a:t>but</a:t>
            </a:r>
            <a:endParaRPr lang="en-US" altLang="zh-TW" sz="4800" dirty="0">
              <a:solidFill>
                <a:schemeClr val="bg1"/>
              </a:solidFill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01558678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75CB3E16-D364-4186-AB63-9CEA94632EA8}"/>
              </a:ext>
            </a:extLst>
          </p:cNvPr>
          <p:cNvSpPr txBox="1"/>
          <p:nvPr/>
        </p:nvSpPr>
        <p:spPr>
          <a:xfrm>
            <a:off x="0" y="5495716"/>
            <a:ext cx="121855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他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的中文</a:t>
            </a:r>
            <a:r>
              <a:rPr lang="zh-CN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说得不错，</a:t>
            </a:r>
            <a:r>
              <a:rPr lang="zh-CN" altLang="en-US" sz="4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不过</a:t>
            </a:r>
            <a:r>
              <a:rPr lang="zh-CN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不认识汉字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sz="4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F415593C-CAC9-494A-9CB9-9C930F35AC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0597" y="1347536"/>
            <a:ext cx="5024388" cy="3768291"/>
          </a:xfrm>
          <a:prstGeom prst="rect">
            <a:avLst/>
          </a:prstGeom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09C31F04-6494-412C-8D76-A3EC382BF0B7}"/>
              </a:ext>
            </a:extLst>
          </p:cNvPr>
          <p:cNvSpPr txBox="1"/>
          <p:nvPr/>
        </p:nvSpPr>
        <p:spPr>
          <a:xfrm>
            <a:off x="0" y="0"/>
            <a:ext cx="2492943" cy="830997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不过</a:t>
            </a:r>
            <a:r>
              <a:rPr lang="en-US" altLang="zh-TW" sz="2400" dirty="0">
                <a:solidFill>
                  <a:schemeClr val="bg1"/>
                </a:solidFill>
                <a:ea typeface="標楷體" panose="03000509000000000000" pitchFamily="65" charset="-120"/>
              </a:rPr>
              <a:t>but</a:t>
            </a:r>
            <a:endParaRPr lang="en-US" altLang="zh-TW" sz="4800" dirty="0">
              <a:solidFill>
                <a:schemeClr val="bg1"/>
              </a:solidFill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35247381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75CB3E16-D364-4186-AB63-9CEA94632EA8}"/>
              </a:ext>
            </a:extLst>
          </p:cNvPr>
          <p:cNvSpPr txBox="1"/>
          <p:nvPr/>
        </p:nvSpPr>
        <p:spPr>
          <a:xfrm>
            <a:off x="0" y="5495716"/>
            <a:ext cx="121855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我的钱包丢了，</a:t>
            </a:r>
            <a:r>
              <a:rPr lang="zh-CN" altLang="en-US" sz="4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不过</a:t>
            </a:r>
            <a:r>
              <a:rPr lang="zh-CN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没丢什么重要的东西 。</a:t>
            </a:r>
            <a:endParaRPr lang="en-US" altLang="zh-TW" sz="4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337E6247-D4EE-4723-A9F8-024EEE794B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5984" y="1356626"/>
            <a:ext cx="6418647" cy="3613461"/>
          </a:xfrm>
          <a:prstGeom prst="rect">
            <a:avLst/>
          </a:prstGeom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6BC63C34-2700-40BF-9889-9C74070EF4D0}"/>
              </a:ext>
            </a:extLst>
          </p:cNvPr>
          <p:cNvSpPr txBox="1"/>
          <p:nvPr/>
        </p:nvSpPr>
        <p:spPr>
          <a:xfrm>
            <a:off x="0" y="0"/>
            <a:ext cx="2492943" cy="830997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不过</a:t>
            </a:r>
            <a:r>
              <a:rPr lang="en-US" altLang="zh-TW" sz="2400" dirty="0">
                <a:solidFill>
                  <a:schemeClr val="bg1"/>
                </a:solidFill>
                <a:ea typeface="標楷體" panose="03000509000000000000" pitchFamily="65" charset="-120"/>
              </a:rPr>
              <a:t>but</a:t>
            </a:r>
            <a:endParaRPr lang="en-US" altLang="zh-TW" sz="4800" dirty="0">
              <a:solidFill>
                <a:schemeClr val="bg1"/>
              </a:solidFill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00534876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5A6360E6-8271-4A87-A11B-966882983F5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481"/>
          <a:stretch/>
        </p:blipFill>
        <p:spPr>
          <a:xfrm>
            <a:off x="4162997" y="1879601"/>
            <a:ext cx="8029007" cy="4978400"/>
          </a:xfrm>
          <a:prstGeom prst="rect">
            <a:avLst/>
          </a:prstGeom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1917107E-AD66-488A-9380-F3EF11F6A70B}"/>
              </a:ext>
            </a:extLst>
          </p:cNvPr>
          <p:cNvSpPr txBox="1"/>
          <p:nvPr/>
        </p:nvSpPr>
        <p:spPr>
          <a:xfrm>
            <a:off x="0" y="1140491"/>
            <a:ext cx="6096000" cy="1569660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96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练习时间</a:t>
            </a:r>
          </a:p>
        </p:txBody>
      </p:sp>
    </p:spTree>
    <p:extLst>
      <p:ext uri="{BB962C8B-B14F-4D97-AF65-F5344CB8AC3E}">
        <p14:creationId xmlns:p14="http://schemas.microsoft.com/office/powerpoint/2010/main" val="175784076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75CB3E16-D364-4186-AB63-9CEA94632EA8}"/>
              </a:ext>
            </a:extLst>
          </p:cNvPr>
          <p:cNvSpPr txBox="1"/>
          <p:nvPr/>
        </p:nvSpPr>
        <p:spPr>
          <a:xfrm>
            <a:off x="0" y="5495716"/>
            <a:ext cx="121855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不过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是一点小事，你就别太计较</a:t>
            </a:r>
            <a:r>
              <a:rPr lang="en-US" altLang="zh-TW" sz="2400" dirty="0">
                <a:ea typeface="標楷體" panose="03000509000000000000" pitchFamily="65" charset="-120"/>
              </a:rPr>
              <a:t>(fuss)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了。</a:t>
            </a:r>
            <a:endParaRPr lang="en-US" altLang="zh-TW" sz="4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CCA40BB8-B2D2-4B2F-8468-F500E27721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0528" y="531287"/>
            <a:ext cx="7955425" cy="4564588"/>
          </a:xfrm>
          <a:prstGeom prst="rect">
            <a:avLst/>
          </a:prstGeo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0CDCBC6F-4A76-400E-8582-EE501D271894}"/>
              </a:ext>
            </a:extLst>
          </p:cNvPr>
          <p:cNvSpPr txBox="1"/>
          <p:nvPr/>
        </p:nvSpPr>
        <p:spPr>
          <a:xfrm>
            <a:off x="0" y="0"/>
            <a:ext cx="2492943" cy="830997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不过</a:t>
            </a:r>
            <a:r>
              <a:rPr lang="en-US" altLang="zh-TW" sz="2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j</a:t>
            </a:r>
            <a:r>
              <a:rPr lang="en-US" altLang="zh-TW" sz="2400" dirty="0">
                <a:solidFill>
                  <a:schemeClr val="bg1"/>
                </a:solidFill>
                <a:ea typeface="標楷體" panose="03000509000000000000" pitchFamily="65" charset="-120"/>
              </a:rPr>
              <a:t>ust</a:t>
            </a:r>
            <a:endParaRPr lang="en-US" altLang="zh-TW" sz="4800" dirty="0">
              <a:solidFill>
                <a:schemeClr val="bg1"/>
              </a:solidFill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98133759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75CB3E16-D364-4186-AB63-9CEA94632EA8}"/>
              </a:ext>
            </a:extLst>
          </p:cNvPr>
          <p:cNvSpPr txBox="1"/>
          <p:nvPr/>
        </p:nvSpPr>
        <p:spPr>
          <a:xfrm>
            <a:off x="6417" y="5465228"/>
            <a:ext cx="121855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她</a:t>
            </a:r>
            <a:r>
              <a:rPr lang="zh-TW" altLang="en-US" sz="4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不过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是个小孩子，你干嘛对她那么凶？</a:t>
            </a:r>
            <a:endParaRPr lang="en-US" altLang="zh-TW" sz="4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99475ECD-0EF0-4293-B480-E3BCB5D24B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0312" y="1012371"/>
            <a:ext cx="7888757" cy="4440691"/>
          </a:xfrm>
          <a:prstGeom prst="rect">
            <a:avLst/>
          </a:prstGeom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D09AB4D9-E1F9-4489-9F26-95BAA2AA02A4}"/>
              </a:ext>
            </a:extLst>
          </p:cNvPr>
          <p:cNvSpPr txBox="1"/>
          <p:nvPr/>
        </p:nvSpPr>
        <p:spPr>
          <a:xfrm>
            <a:off x="0" y="0"/>
            <a:ext cx="2492943" cy="830997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不过</a:t>
            </a:r>
            <a:r>
              <a:rPr lang="en-US" altLang="zh-TW" sz="2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j</a:t>
            </a:r>
            <a:r>
              <a:rPr lang="en-US" altLang="zh-TW" sz="2400" dirty="0">
                <a:solidFill>
                  <a:schemeClr val="bg1"/>
                </a:solidFill>
                <a:ea typeface="標楷體" panose="03000509000000000000" pitchFamily="65" charset="-120"/>
              </a:rPr>
              <a:t>ust</a:t>
            </a:r>
            <a:endParaRPr lang="en-US" altLang="zh-TW" sz="4800" dirty="0">
              <a:solidFill>
                <a:schemeClr val="bg1"/>
              </a:solidFill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4015937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752BB4BD-BF62-43F2-950F-F7F5E7049D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296" r="9403"/>
          <a:stretch/>
        </p:blipFill>
        <p:spPr>
          <a:xfrm>
            <a:off x="0" y="4122437"/>
            <a:ext cx="3905250" cy="2735563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78A77196-9588-42E0-A84B-072A9A816B7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0000" b="26012"/>
          <a:stretch/>
        </p:blipFill>
        <p:spPr>
          <a:xfrm>
            <a:off x="6096000" y="270103"/>
            <a:ext cx="4414838" cy="2064884"/>
          </a:xfrm>
          <a:prstGeom prst="rect">
            <a:avLst/>
          </a:prstGeom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E3C7DCFD-8ED9-4FC4-A146-E62EE7212E01}"/>
              </a:ext>
            </a:extLst>
          </p:cNvPr>
          <p:cNvSpPr txBox="1"/>
          <p:nvPr/>
        </p:nvSpPr>
        <p:spPr>
          <a:xfrm>
            <a:off x="3615070" y="1904955"/>
            <a:ext cx="2480930" cy="1508105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一辈子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yībèizi</a:t>
            </a:r>
            <a:endParaRPr lang="zh-TW" altLang="en-US" sz="115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8D103DBB-C0DE-4ED3-B517-893B9A33A1B1}"/>
              </a:ext>
            </a:extLst>
          </p:cNvPr>
          <p:cNvSpPr txBox="1"/>
          <p:nvPr/>
        </p:nvSpPr>
        <p:spPr>
          <a:xfrm>
            <a:off x="10001250" y="1904955"/>
            <a:ext cx="2190750" cy="1508105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主要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zhǔyào</a:t>
            </a:r>
            <a:endParaRPr lang="zh-TW" altLang="en-US" sz="115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4B74BF27-47DF-44E6-B1DB-28273653CB2F}"/>
              </a:ext>
            </a:extLst>
          </p:cNvPr>
          <p:cNvSpPr txBox="1"/>
          <p:nvPr/>
        </p:nvSpPr>
        <p:spPr>
          <a:xfrm>
            <a:off x="3905250" y="5371096"/>
            <a:ext cx="2190750" cy="1508105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领导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lǐngdǎo</a:t>
            </a:r>
            <a:endParaRPr lang="zh-TW" altLang="en-US" sz="115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E305CE77-4BB4-49B1-9082-E50B5B4DAE1B}"/>
              </a:ext>
            </a:extLst>
          </p:cNvPr>
          <p:cNvSpPr txBox="1"/>
          <p:nvPr/>
        </p:nvSpPr>
        <p:spPr>
          <a:xfrm>
            <a:off x="10001250" y="5371096"/>
            <a:ext cx="2190750" cy="1508105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汇报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huìbào</a:t>
            </a:r>
            <a:endParaRPr lang="zh-TW" altLang="en-US" sz="115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8F2B4497-A5BE-444A-95BD-DE4762159A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189" y="603138"/>
            <a:ext cx="2603634" cy="2603634"/>
          </a:xfrm>
          <a:prstGeom prst="ellipse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AB2DC8DD-7FFD-4AB4-92E2-923C91544CE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8427"/>
          <a:stretch/>
        </p:blipFill>
        <p:spPr>
          <a:xfrm>
            <a:off x="6651057" y="3495939"/>
            <a:ext cx="2522219" cy="3362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362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75CB3E16-D364-4186-AB63-9CEA94632EA8}"/>
              </a:ext>
            </a:extLst>
          </p:cNvPr>
          <p:cNvSpPr txBox="1"/>
          <p:nvPr/>
        </p:nvSpPr>
        <p:spPr>
          <a:xfrm>
            <a:off x="330068" y="5467806"/>
            <a:ext cx="115378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这</a:t>
            </a:r>
            <a:r>
              <a:rPr lang="zh-TW" altLang="en-US" sz="4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不过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是一只小虫子，你怕什么？</a:t>
            </a:r>
            <a:endParaRPr lang="en-US" altLang="zh-TW" sz="4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06734ED3-2EC9-4F57-98EA-D83CC05E3F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2943" y="1045029"/>
            <a:ext cx="7229928" cy="3795712"/>
          </a:xfrm>
          <a:prstGeom prst="rect">
            <a:avLst/>
          </a:prstGeo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3FED0CCE-5427-445B-84D2-8A1A76B44573}"/>
              </a:ext>
            </a:extLst>
          </p:cNvPr>
          <p:cNvSpPr txBox="1"/>
          <p:nvPr/>
        </p:nvSpPr>
        <p:spPr>
          <a:xfrm>
            <a:off x="0" y="0"/>
            <a:ext cx="2492943" cy="830997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不过</a:t>
            </a:r>
            <a:r>
              <a:rPr lang="en-US" altLang="zh-TW" sz="2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j</a:t>
            </a:r>
            <a:r>
              <a:rPr lang="en-US" altLang="zh-TW" sz="2400" dirty="0">
                <a:solidFill>
                  <a:schemeClr val="bg1"/>
                </a:solidFill>
                <a:ea typeface="標楷體" panose="03000509000000000000" pitchFamily="65" charset="-120"/>
              </a:rPr>
              <a:t>ust</a:t>
            </a:r>
            <a:endParaRPr lang="en-US" altLang="zh-TW" sz="4800" dirty="0">
              <a:solidFill>
                <a:schemeClr val="bg1"/>
              </a:solidFill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36113554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75CB3E16-D364-4186-AB63-9CEA94632EA8}"/>
              </a:ext>
            </a:extLst>
          </p:cNvPr>
          <p:cNvSpPr txBox="1"/>
          <p:nvPr/>
        </p:nvSpPr>
        <p:spPr>
          <a:xfrm>
            <a:off x="6417" y="5551856"/>
            <a:ext cx="121855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不过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是一颗石头，他却当成了宝贝。</a:t>
            </a:r>
            <a:endParaRPr lang="en-US" altLang="zh-TW" sz="4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883840DA-C4F4-4EA7-B01C-9CECDC1C68E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831" b="39355"/>
          <a:stretch/>
        </p:blipFill>
        <p:spPr>
          <a:xfrm>
            <a:off x="3863827" y="1270534"/>
            <a:ext cx="4464346" cy="4040690"/>
          </a:xfrm>
          <a:prstGeom prst="rect">
            <a:avLst/>
          </a:prstGeo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C172EF18-E055-4537-8F31-38218531DC66}"/>
              </a:ext>
            </a:extLst>
          </p:cNvPr>
          <p:cNvSpPr txBox="1"/>
          <p:nvPr/>
        </p:nvSpPr>
        <p:spPr>
          <a:xfrm>
            <a:off x="0" y="0"/>
            <a:ext cx="2492943" cy="830997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不过</a:t>
            </a:r>
            <a:r>
              <a:rPr lang="en-US" altLang="zh-TW" sz="2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j</a:t>
            </a:r>
            <a:r>
              <a:rPr lang="en-US" altLang="zh-TW" sz="2400" dirty="0">
                <a:solidFill>
                  <a:schemeClr val="bg1"/>
                </a:solidFill>
                <a:ea typeface="標楷體" panose="03000509000000000000" pitchFamily="65" charset="-120"/>
              </a:rPr>
              <a:t>ust</a:t>
            </a:r>
            <a:endParaRPr lang="en-US" altLang="zh-TW" sz="4800" dirty="0">
              <a:solidFill>
                <a:schemeClr val="bg1"/>
              </a:solidFill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72964693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75CB3E16-D364-4186-AB63-9CEA94632EA8}"/>
              </a:ext>
            </a:extLst>
          </p:cNvPr>
          <p:cNvSpPr txBox="1"/>
          <p:nvPr/>
        </p:nvSpPr>
        <p:spPr>
          <a:xfrm>
            <a:off x="6417" y="5124711"/>
            <a:ext cx="1218558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4800" dirty="0">
                <a:latin typeface="Calibri" panose="020F0502020204030204" pitchFamily="34" charset="0"/>
                <a:ea typeface="標楷體" panose="03000509000000000000" pitchFamily="65" charset="-120"/>
              </a:rPr>
              <a:t>A</a:t>
            </a:r>
            <a:r>
              <a:rPr lang="zh-TW" altLang="en-US" sz="4800" dirty="0">
                <a:latin typeface="Calibri" panose="020F0502020204030204" pitchFamily="34" charset="0"/>
                <a:ea typeface="標楷體" panose="03000509000000000000" pitchFamily="65" charset="-120"/>
              </a:rPr>
              <a:t>：我的笔掉了！</a:t>
            </a:r>
            <a:endParaRPr lang="en-US" altLang="zh-TW" sz="4800" dirty="0">
              <a:latin typeface="Calibri" panose="020F0502020204030204" pitchFamily="34" charset="0"/>
              <a:ea typeface="標楷體" panose="03000509000000000000" pitchFamily="65" charset="-120"/>
            </a:endParaRPr>
          </a:p>
          <a:p>
            <a:pPr algn="ctr"/>
            <a:r>
              <a:rPr lang="en-US" altLang="zh-TW" sz="4800" dirty="0">
                <a:latin typeface="Calibri" panose="020F0502020204030204" pitchFamily="34" charset="0"/>
                <a:ea typeface="標楷體" panose="03000509000000000000" pitchFamily="65" charset="-120"/>
              </a:rPr>
              <a:t>B</a:t>
            </a:r>
            <a:r>
              <a:rPr lang="zh-TW" altLang="en-US" sz="4800" dirty="0">
                <a:latin typeface="Calibri" panose="020F0502020204030204" pitchFamily="34" charset="0"/>
                <a:ea typeface="標楷體" panose="03000509000000000000" pitchFamily="65" charset="-120"/>
              </a:rPr>
              <a:t>：</a:t>
            </a:r>
            <a:r>
              <a:rPr lang="zh-TW" altLang="en-US" sz="4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不过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是一两块钱的东西，掉了就掉了吧！</a:t>
            </a:r>
            <a:endParaRPr lang="en-US" altLang="zh-TW" sz="4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B490B03E-D3A3-48B5-92F7-E39CC1151A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0221" y="1751797"/>
            <a:ext cx="3242209" cy="3242209"/>
          </a:xfrm>
          <a:prstGeom prst="rect">
            <a:avLst/>
          </a:prstGeo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C6356B70-061B-48EC-ABA0-820D9CC57A67}"/>
              </a:ext>
            </a:extLst>
          </p:cNvPr>
          <p:cNvSpPr txBox="1"/>
          <p:nvPr/>
        </p:nvSpPr>
        <p:spPr>
          <a:xfrm>
            <a:off x="0" y="0"/>
            <a:ext cx="2492943" cy="830997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不过</a:t>
            </a:r>
            <a:r>
              <a:rPr lang="en-US" altLang="zh-TW" sz="2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j</a:t>
            </a:r>
            <a:r>
              <a:rPr lang="en-US" altLang="zh-TW" sz="2400" dirty="0">
                <a:solidFill>
                  <a:schemeClr val="bg1"/>
                </a:solidFill>
                <a:ea typeface="標楷體" panose="03000509000000000000" pitchFamily="65" charset="-120"/>
              </a:rPr>
              <a:t>ust</a:t>
            </a:r>
            <a:endParaRPr lang="en-US" altLang="zh-TW" sz="4800" dirty="0">
              <a:solidFill>
                <a:schemeClr val="bg1"/>
              </a:solidFill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40633658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A6432754-648C-4AD6-A289-25556EFC636D}"/>
              </a:ext>
            </a:extLst>
          </p:cNvPr>
          <p:cNvSpPr txBox="1"/>
          <p:nvPr/>
        </p:nvSpPr>
        <p:spPr>
          <a:xfrm>
            <a:off x="0" y="530862"/>
            <a:ext cx="12191999" cy="1323439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8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一旦</a:t>
            </a:r>
            <a:endParaRPr lang="en-US" altLang="zh-TW" sz="8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34421AFE-C3FC-422E-98A3-4C72617E09C6}"/>
              </a:ext>
            </a:extLst>
          </p:cNvPr>
          <p:cNvSpPr/>
          <p:nvPr/>
        </p:nvSpPr>
        <p:spPr>
          <a:xfrm>
            <a:off x="-2" y="3429000"/>
            <a:ext cx="1219199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fr-FR" sz="4400" dirty="0">
                <a:solidFill>
                  <a:srgbClr val="FF0000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一旦</a:t>
            </a:r>
            <a:r>
              <a:rPr lang="zh-TW" altLang="fr-FR" sz="4400" dirty="0">
                <a:solidFill>
                  <a:srgbClr val="333333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 </a:t>
            </a:r>
            <a:r>
              <a:rPr lang="fr-FR" altLang="zh-TW" sz="4400" dirty="0">
                <a:solidFill>
                  <a:srgbClr val="333333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+ Condition</a:t>
            </a:r>
            <a:r>
              <a:rPr lang="zh-TW" altLang="fr-FR" sz="4400" dirty="0">
                <a:solidFill>
                  <a:srgbClr val="333333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，</a:t>
            </a:r>
            <a:r>
              <a:rPr lang="fr-FR" altLang="zh-TW" sz="4400" dirty="0">
                <a:solidFill>
                  <a:srgbClr val="333333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Subj. + </a:t>
            </a:r>
            <a:r>
              <a:rPr lang="zh-TW" altLang="fr-FR" sz="4400" dirty="0">
                <a:solidFill>
                  <a:srgbClr val="FF0000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就</a:t>
            </a:r>
            <a:r>
              <a:rPr lang="zh-TW" altLang="fr-FR" sz="4400" dirty="0">
                <a:solidFill>
                  <a:srgbClr val="333333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 </a:t>
            </a:r>
            <a:r>
              <a:rPr lang="fr-FR" altLang="zh-TW" sz="4400" dirty="0">
                <a:solidFill>
                  <a:srgbClr val="333333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+ Consequence</a:t>
            </a:r>
            <a:endParaRPr lang="zh-TW" altLang="en-US" sz="4400" dirty="0">
              <a:latin typeface="Calibri" panose="020F0502020204030204" pitchFamily="34" charset="0"/>
              <a:ea typeface="標楷體" panose="03000509000000000000" pitchFamily="65" charset="-120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F035D5ED-2F7F-4740-9342-BFCF5A1DC128}"/>
              </a:ext>
            </a:extLst>
          </p:cNvPr>
          <p:cNvSpPr/>
          <p:nvPr/>
        </p:nvSpPr>
        <p:spPr>
          <a:xfrm>
            <a:off x="-1" y="2012340"/>
            <a:ext cx="12191999" cy="830997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4800" dirty="0">
                <a:solidFill>
                  <a:schemeClr val="accent6">
                    <a:lumMod val="50000"/>
                  </a:schemeClr>
                </a:solidFill>
              </a:rPr>
              <a:t>once</a:t>
            </a:r>
            <a:endParaRPr lang="zh-TW" altLang="en-US" sz="48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AFD8F935-4095-4345-80BB-AF74ED409FF5}"/>
              </a:ext>
            </a:extLst>
          </p:cNvPr>
          <p:cNvSpPr/>
          <p:nvPr/>
        </p:nvSpPr>
        <p:spPr>
          <a:xfrm>
            <a:off x="335280" y="4418036"/>
            <a:ext cx="1152144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3600" dirty="0">
                <a:ea typeface="標楷體" panose="03000509000000000000" pitchFamily="65" charset="-120"/>
              </a:rPr>
              <a:t>一旦is used to express what would happen after a certain condition is met. Usually it is used with 就. This grammar pattern expresses that once one thing happens, something else will happen.</a:t>
            </a:r>
          </a:p>
        </p:txBody>
      </p:sp>
    </p:spTree>
    <p:extLst>
      <p:ext uri="{BB962C8B-B14F-4D97-AF65-F5344CB8AC3E}">
        <p14:creationId xmlns:p14="http://schemas.microsoft.com/office/powerpoint/2010/main" val="242698318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F12652EF-375B-4BC1-AA7C-037F6B5F9388}"/>
              </a:ext>
            </a:extLst>
          </p:cNvPr>
          <p:cNvSpPr txBox="1"/>
          <p:nvPr/>
        </p:nvSpPr>
        <p:spPr>
          <a:xfrm>
            <a:off x="0" y="0"/>
            <a:ext cx="2512194" cy="830997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一旦</a:t>
            </a:r>
            <a:endParaRPr lang="en-US" altLang="zh-TW" sz="48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07FCC76E-E5B6-401A-9978-C8F35E98CFEC}"/>
              </a:ext>
            </a:extLst>
          </p:cNvPr>
          <p:cNvSpPr txBox="1"/>
          <p:nvPr/>
        </p:nvSpPr>
        <p:spPr>
          <a:xfrm>
            <a:off x="0" y="5423118"/>
            <a:ext cx="121855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一旦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下雨，我</a:t>
            </a:r>
            <a:r>
              <a:rPr lang="zh-TW" altLang="en-US" sz="4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就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不能去爬山了。</a:t>
            </a:r>
            <a:endParaRPr lang="en-US" altLang="zh-TW" sz="4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07360DFA-EE3A-4638-B814-44B72CFA8C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659" y="1240971"/>
            <a:ext cx="5449662" cy="3633108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F972D576-216D-40DE-B75A-A46AB56044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4680" y="1240971"/>
            <a:ext cx="5471033" cy="3633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26859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F12652EF-375B-4BC1-AA7C-037F6B5F9388}"/>
              </a:ext>
            </a:extLst>
          </p:cNvPr>
          <p:cNvSpPr txBox="1"/>
          <p:nvPr/>
        </p:nvSpPr>
        <p:spPr>
          <a:xfrm>
            <a:off x="0" y="0"/>
            <a:ext cx="2512194" cy="830997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一旦</a:t>
            </a:r>
            <a:endParaRPr lang="en-US" altLang="zh-TW" sz="48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07FCC76E-E5B6-401A-9978-C8F35E98CFEC}"/>
              </a:ext>
            </a:extLst>
          </p:cNvPr>
          <p:cNvSpPr txBox="1"/>
          <p:nvPr/>
        </p:nvSpPr>
        <p:spPr>
          <a:xfrm>
            <a:off x="0" y="5472104"/>
            <a:ext cx="121855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一旦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出门，</a:t>
            </a:r>
            <a:r>
              <a:rPr lang="zh-TW" altLang="en-US" sz="4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就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要好好保护自己。</a:t>
            </a:r>
            <a:endParaRPr lang="en-US" altLang="zh-TW" sz="4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3F36F953-885F-47B5-92C3-7E1E410C58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786" y="1574856"/>
            <a:ext cx="5559716" cy="3708287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35152EB3-D0C5-4598-8F2A-93571E7590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7589" y="1435937"/>
            <a:ext cx="3841296" cy="3847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603863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F12652EF-375B-4BC1-AA7C-037F6B5F9388}"/>
              </a:ext>
            </a:extLst>
          </p:cNvPr>
          <p:cNvSpPr txBox="1"/>
          <p:nvPr/>
        </p:nvSpPr>
        <p:spPr>
          <a:xfrm>
            <a:off x="0" y="0"/>
            <a:ext cx="2512194" cy="830997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一旦</a:t>
            </a:r>
            <a:endParaRPr lang="en-US" altLang="zh-TW" sz="48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07FCC76E-E5B6-401A-9978-C8F35E98CFEC}"/>
              </a:ext>
            </a:extLst>
          </p:cNvPr>
          <p:cNvSpPr txBox="1"/>
          <p:nvPr/>
        </p:nvSpPr>
        <p:spPr>
          <a:xfrm>
            <a:off x="6417" y="5503000"/>
            <a:ext cx="121855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一旦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我考试考不好，我</a:t>
            </a:r>
            <a:r>
              <a:rPr lang="zh-TW" altLang="en-US" sz="4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就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会被妈妈骂。</a:t>
            </a:r>
            <a:endParaRPr lang="en-US" altLang="zh-TW" sz="4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4D883A37-35A2-4EB0-82C6-CE5C604AB8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303" y="1322615"/>
            <a:ext cx="5621111" cy="3747407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E6F2B30E-2C85-4F9B-AEE8-FF9A750E9F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8989" y="939422"/>
            <a:ext cx="4298497" cy="4305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185991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F12652EF-375B-4BC1-AA7C-037F6B5F9388}"/>
              </a:ext>
            </a:extLst>
          </p:cNvPr>
          <p:cNvSpPr txBox="1"/>
          <p:nvPr/>
        </p:nvSpPr>
        <p:spPr>
          <a:xfrm>
            <a:off x="0" y="0"/>
            <a:ext cx="2512194" cy="830997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一旦</a:t>
            </a:r>
            <a:endParaRPr lang="en-US" altLang="zh-TW" sz="48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07FCC76E-E5B6-401A-9978-C8F35E98CFEC}"/>
              </a:ext>
            </a:extLst>
          </p:cNvPr>
          <p:cNvSpPr txBox="1"/>
          <p:nvPr/>
        </p:nvSpPr>
        <p:spPr>
          <a:xfrm>
            <a:off x="0" y="5357804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一旦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发生车祸，</a:t>
            </a:r>
            <a:r>
              <a:rPr lang="zh-TW" altLang="en-US" sz="4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就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马上打电话给警察。</a:t>
            </a:r>
            <a:endParaRPr lang="en-US" altLang="zh-TW" sz="4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AA7CA3FF-5F7C-44D1-B9FC-410F54647B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5881" y="669199"/>
            <a:ext cx="6240237" cy="4160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79424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F12652EF-375B-4BC1-AA7C-037F6B5F9388}"/>
              </a:ext>
            </a:extLst>
          </p:cNvPr>
          <p:cNvSpPr txBox="1"/>
          <p:nvPr/>
        </p:nvSpPr>
        <p:spPr>
          <a:xfrm>
            <a:off x="0" y="0"/>
            <a:ext cx="2512194" cy="830997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一旦</a:t>
            </a:r>
            <a:endParaRPr lang="en-US" altLang="zh-TW" sz="48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07FCC76E-E5B6-401A-9978-C8F35E98CFEC}"/>
              </a:ext>
            </a:extLst>
          </p:cNvPr>
          <p:cNvSpPr txBox="1"/>
          <p:nvPr/>
        </p:nvSpPr>
        <p:spPr>
          <a:xfrm>
            <a:off x="0" y="5253473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一旦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看到有人受伤，</a:t>
            </a:r>
            <a:r>
              <a:rPr lang="zh-TW" altLang="en-US" sz="4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就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得马上叫救护车。</a:t>
            </a:r>
            <a:endParaRPr lang="en-US" altLang="zh-TW" sz="4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D72A7066-416C-4166-BD2D-3CD80537DF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1567" y="1288732"/>
            <a:ext cx="5943056" cy="3409950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20F5F3D3-57E1-4058-AE26-544407ED66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88732"/>
            <a:ext cx="6096000" cy="3409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727777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A6432754-648C-4AD6-A289-25556EFC636D}"/>
              </a:ext>
            </a:extLst>
          </p:cNvPr>
          <p:cNvSpPr txBox="1"/>
          <p:nvPr/>
        </p:nvSpPr>
        <p:spPr>
          <a:xfrm>
            <a:off x="0" y="1579183"/>
            <a:ext cx="12191999" cy="1323439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8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着想</a:t>
            </a:r>
            <a:endParaRPr lang="en-US" altLang="zh-TW" sz="8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F41C154A-B69D-4B5C-AA8E-0E1D45CD029F}"/>
              </a:ext>
            </a:extLst>
          </p:cNvPr>
          <p:cNvSpPr/>
          <p:nvPr/>
        </p:nvSpPr>
        <p:spPr>
          <a:xfrm>
            <a:off x="1" y="3710511"/>
            <a:ext cx="12191999" cy="830997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4800" dirty="0">
                <a:solidFill>
                  <a:schemeClr val="accent6">
                    <a:lumMod val="50000"/>
                  </a:schemeClr>
                </a:solidFill>
              </a:rPr>
              <a:t>Consider; take into consideration</a:t>
            </a:r>
            <a:endParaRPr lang="zh-TW" altLang="en-US" sz="48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87744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圖片 11">
            <a:extLst>
              <a:ext uri="{FF2B5EF4-FFF2-40B4-BE49-F238E27FC236}">
                <a16:creationId xmlns:a16="http://schemas.microsoft.com/office/drawing/2014/main" id="{BAE13CBA-D4BE-481F-BC55-193C18BCF2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669"/>
          <a:stretch/>
        </p:blipFill>
        <p:spPr>
          <a:xfrm>
            <a:off x="6096000" y="4448877"/>
            <a:ext cx="4762500" cy="2409123"/>
          </a:xfrm>
          <a:prstGeom prst="rect">
            <a:avLst/>
          </a:prstGeom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E3C7DCFD-8ED9-4FC4-A146-E62EE7212E01}"/>
              </a:ext>
            </a:extLst>
          </p:cNvPr>
          <p:cNvSpPr txBox="1"/>
          <p:nvPr/>
        </p:nvSpPr>
        <p:spPr>
          <a:xfrm>
            <a:off x="4667692" y="1904955"/>
            <a:ext cx="1428307" cy="1508105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碰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pèng</a:t>
            </a:r>
            <a:endParaRPr lang="zh-TW" altLang="en-US" sz="115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646FFDDC-2BD1-45CA-BD26-31411AB9DBFE}"/>
              </a:ext>
            </a:extLst>
          </p:cNvPr>
          <p:cNvSpPr txBox="1"/>
          <p:nvPr/>
        </p:nvSpPr>
        <p:spPr>
          <a:xfrm>
            <a:off x="10777869" y="1904954"/>
            <a:ext cx="1428307" cy="1508105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或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huò</a:t>
            </a:r>
            <a:endParaRPr lang="zh-TW" altLang="en-US" sz="115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2B2EA9E5-C906-4C04-AEF3-BB8FE1730895}"/>
              </a:ext>
            </a:extLst>
          </p:cNvPr>
          <p:cNvSpPr txBox="1"/>
          <p:nvPr/>
        </p:nvSpPr>
        <p:spPr>
          <a:xfrm>
            <a:off x="4667691" y="5349895"/>
            <a:ext cx="1428307" cy="1508105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偷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tōu</a:t>
            </a:r>
            <a:endParaRPr lang="zh-TW" altLang="en-US" sz="115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41CADAB0-DF2D-4478-919A-1132AC57ECFF}"/>
              </a:ext>
            </a:extLst>
          </p:cNvPr>
          <p:cNvSpPr txBox="1"/>
          <p:nvPr/>
        </p:nvSpPr>
        <p:spPr>
          <a:xfrm>
            <a:off x="10763693" y="5349894"/>
            <a:ext cx="1428307" cy="1508105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死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sǐ</a:t>
            </a:r>
            <a:endParaRPr lang="zh-TW" altLang="en-US" sz="115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35648E09-9D8D-4E00-8BF1-FA35459A64E7}"/>
              </a:ext>
            </a:extLst>
          </p:cNvPr>
          <p:cNvSpPr/>
          <p:nvPr/>
        </p:nvSpPr>
        <p:spPr>
          <a:xfrm>
            <a:off x="346510" y="702645"/>
            <a:ext cx="3599848" cy="20040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TW" sz="4400" b="0" i="0" dirty="0">
                <a:solidFill>
                  <a:srgbClr val="3399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encounter;</a:t>
            </a:r>
          </a:p>
          <a:p>
            <a:pPr algn="ctr">
              <a:lnSpc>
                <a:spcPct val="150000"/>
              </a:lnSpc>
            </a:pPr>
            <a:r>
              <a:rPr lang="en-US" altLang="zh-TW" sz="4400" dirty="0">
                <a:solidFill>
                  <a:srgbClr val="3399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run into ;</a:t>
            </a: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4099BAC1-6272-461C-942B-24BB8ACA607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712" t="9884" r="21052" b="44918"/>
          <a:stretch/>
        </p:blipFill>
        <p:spPr>
          <a:xfrm>
            <a:off x="6481120" y="393116"/>
            <a:ext cx="3911627" cy="3035884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8E10577F-2EB1-43E9-A729-E1AFF37002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6509" y="4151346"/>
            <a:ext cx="3797969" cy="2698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165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 animBg="1"/>
      <p:bldP spid="8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821313AC-3316-4BDF-8036-8E079959BA86}"/>
              </a:ext>
            </a:extLst>
          </p:cNvPr>
          <p:cNvSpPr txBox="1"/>
          <p:nvPr/>
        </p:nvSpPr>
        <p:spPr>
          <a:xfrm>
            <a:off x="0" y="0"/>
            <a:ext cx="2171701" cy="830997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着想</a:t>
            </a:r>
            <a:endParaRPr lang="en-US" altLang="zh-TW" sz="48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89806CAA-CB8E-458F-9657-B80D25276E52}"/>
              </a:ext>
            </a:extLst>
          </p:cNvPr>
          <p:cNvSpPr/>
          <p:nvPr/>
        </p:nvSpPr>
        <p:spPr>
          <a:xfrm>
            <a:off x="-1" y="5374802"/>
            <a:ext cx="1219200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4800" dirty="0">
                <a:solidFill>
                  <a:srgbClr val="2B2B2B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为了你的健康</a:t>
            </a:r>
            <a:r>
              <a:rPr lang="zh-TW" altLang="en-US" sz="4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着想</a:t>
            </a:r>
            <a:r>
              <a:rPr lang="zh-TW" altLang="en-US" sz="4800" dirty="0">
                <a:solidFill>
                  <a:srgbClr val="2B2B2B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，还是不要抽烟的好！</a:t>
            </a:r>
            <a:endParaRPr lang="zh-TW" altLang="en-US" sz="4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F668A6F4-0B1B-4C28-8C24-8F22C53137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7974" y="1010647"/>
            <a:ext cx="4163016" cy="4163016"/>
          </a:xfrm>
          <a:prstGeom prst="ellipse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8FBB46A6-D47A-47E6-8592-B8F4C0DCF9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1230" y="1010646"/>
            <a:ext cx="4412797" cy="4163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152799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EB64603D-9A41-4FA7-B161-F9FDAC8D67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33656"/>
            <a:ext cx="6354412" cy="4536207"/>
          </a:xfrm>
          <a:prstGeom prst="rect">
            <a:avLst/>
          </a:prstGeom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821313AC-3316-4BDF-8036-8E079959BA86}"/>
              </a:ext>
            </a:extLst>
          </p:cNvPr>
          <p:cNvSpPr txBox="1"/>
          <p:nvPr/>
        </p:nvSpPr>
        <p:spPr>
          <a:xfrm>
            <a:off x="0" y="0"/>
            <a:ext cx="2171701" cy="830997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着想</a:t>
            </a:r>
            <a:endParaRPr lang="en-US" altLang="zh-TW" sz="48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D30FF06B-2681-40EE-88D4-6226DD60E7C9}"/>
              </a:ext>
            </a:extLst>
          </p:cNvPr>
          <p:cNvSpPr/>
          <p:nvPr/>
        </p:nvSpPr>
        <p:spPr>
          <a:xfrm>
            <a:off x="0" y="5358473"/>
            <a:ext cx="1219200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4800" dirty="0">
                <a:solidFill>
                  <a:srgbClr val="2B2B2B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他是为你</a:t>
            </a:r>
            <a:r>
              <a:rPr lang="zh-TW" altLang="en-US" sz="4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着想</a:t>
            </a:r>
            <a:r>
              <a:rPr lang="zh-TW" altLang="en-US" sz="4800" dirty="0">
                <a:solidFill>
                  <a:srgbClr val="2B2B2B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，才劝你少喝酒的！</a:t>
            </a:r>
            <a:endParaRPr lang="zh-TW" altLang="en-US" sz="4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C27F3B33-8009-4DE4-A98D-AD14A73220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6306" y="1355271"/>
            <a:ext cx="5430851" cy="3692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708858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821313AC-3316-4BDF-8036-8E079959BA86}"/>
              </a:ext>
            </a:extLst>
          </p:cNvPr>
          <p:cNvSpPr txBox="1"/>
          <p:nvPr/>
        </p:nvSpPr>
        <p:spPr>
          <a:xfrm>
            <a:off x="0" y="0"/>
            <a:ext cx="2171701" cy="830997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着想</a:t>
            </a:r>
            <a:endParaRPr lang="en-US" altLang="zh-TW" sz="48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DD3DE166-04D3-4D38-837D-36E6E07C291A}"/>
              </a:ext>
            </a:extLst>
          </p:cNvPr>
          <p:cNvSpPr/>
          <p:nvPr/>
        </p:nvSpPr>
        <p:spPr>
          <a:xfrm>
            <a:off x="-1" y="5374802"/>
            <a:ext cx="1219200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4800" dirty="0">
                <a:solidFill>
                  <a:srgbClr val="2B2B2B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他从不为别人</a:t>
            </a:r>
            <a:r>
              <a:rPr lang="zh-TW" altLang="en-US" sz="4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着想</a:t>
            </a:r>
            <a:r>
              <a:rPr lang="zh-TW" altLang="en-US" sz="4800" dirty="0">
                <a:solidFill>
                  <a:srgbClr val="2B2B2B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，是一个自私</a:t>
            </a:r>
            <a:r>
              <a:rPr lang="en-US" altLang="zh-TW" sz="2400" dirty="0">
                <a:solidFill>
                  <a:srgbClr val="2B2B2B"/>
                </a:solidFill>
                <a:ea typeface="標楷體" panose="03000509000000000000" pitchFamily="65" charset="-120"/>
              </a:rPr>
              <a:t>(selfish)</a:t>
            </a:r>
            <a:r>
              <a:rPr lang="zh-TW" altLang="en-US" sz="4800" dirty="0">
                <a:solidFill>
                  <a:srgbClr val="2B2B2B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的人。</a:t>
            </a:r>
            <a:endParaRPr lang="zh-TW" altLang="en-US" sz="4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4B537D6F-C7EC-4CC7-9747-D2D0B1D5550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0097"/>
          <a:stretch/>
        </p:blipFill>
        <p:spPr>
          <a:xfrm>
            <a:off x="3777002" y="464381"/>
            <a:ext cx="4557713" cy="4530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747167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821313AC-3316-4BDF-8036-8E079959BA86}"/>
              </a:ext>
            </a:extLst>
          </p:cNvPr>
          <p:cNvSpPr txBox="1"/>
          <p:nvPr/>
        </p:nvSpPr>
        <p:spPr>
          <a:xfrm>
            <a:off x="0" y="0"/>
            <a:ext cx="2171701" cy="830997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着想</a:t>
            </a:r>
            <a:endParaRPr lang="en-US" altLang="zh-TW" sz="48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EAAD55DD-0BBB-4242-A5B0-0249C46B506C}"/>
              </a:ext>
            </a:extLst>
          </p:cNvPr>
          <p:cNvSpPr/>
          <p:nvPr/>
        </p:nvSpPr>
        <p:spPr>
          <a:xfrm>
            <a:off x="-1" y="5374802"/>
            <a:ext cx="1219200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4800" dirty="0">
                <a:solidFill>
                  <a:srgbClr val="2B2B2B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我们提倡用纸袋，是从环境保护</a:t>
            </a:r>
            <a:r>
              <a:rPr lang="zh-TW" altLang="en-US" sz="4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着想</a:t>
            </a:r>
            <a:r>
              <a:rPr lang="zh-TW" altLang="en-US" sz="4800" dirty="0">
                <a:solidFill>
                  <a:srgbClr val="2B2B2B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zh-TW" altLang="en-US" sz="4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7C81B291-051F-4DA6-82B0-859C71BE6E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515" y="1074074"/>
            <a:ext cx="6096000" cy="4057650"/>
          </a:xfrm>
          <a:prstGeom prst="rect">
            <a:avLst/>
          </a:prstGeom>
        </p:spPr>
      </p:pic>
      <p:pic>
        <p:nvPicPr>
          <p:cNvPr id="1026" name="Picture 2" descr="「環境保護」的圖片搜尋結果">
            <a:extLst>
              <a:ext uri="{FF2B5EF4-FFF2-40B4-BE49-F238E27FC236}">
                <a16:creationId xmlns:a16="http://schemas.microsoft.com/office/drawing/2014/main" id="{50170836-7567-42C4-B41D-4D00477133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3258" y="1504377"/>
            <a:ext cx="6089739" cy="3466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2480627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821313AC-3316-4BDF-8036-8E079959BA86}"/>
              </a:ext>
            </a:extLst>
          </p:cNvPr>
          <p:cNvSpPr txBox="1"/>
          <p:nvPr/>
        </p:nvSpPr>
        <p:spPr>
          <a:xfrm>
            <a:off x="0" y="0"/>
            <a:ext cx="2171701" cy="830997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着想</a:t>
            </a:r>
            <a:endParaRPr lang="en-US" altLang="zh-TW" sz="48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C9F8042D-0346-42F7-93F3-2B92C1C28355}"/>
              </a:ext>
            </a:extLst>
          </p:cNvPr>
          <p:cNvSpPr/>
          <p:nvPr/>
        </p:nvSpPr>
        <p:spPr>
          <a:xfrm>
            <a:off x="1" y="5593433"/>
            <a:ext cx="1219199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4400" dirty="0">
                <a:solidFill>
                  <a:srgbClr val="2B2B2B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交通规则，是为了大家的安全</a:t>
            </a:r>
            <a:r>
              <a:rPr lang="zh-TW" altLang="en-US" sz="4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着想</a:t>
            </a:r>
            <a:r>
              <a:rPr lang="zh-TW" altLang="en-US" sz="4400" dirty="0">
                <a:solidFill>
                  <a:srgbClr val="2B2B2B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所设立</a:t>
            </a:r>
            <a:r>
              <a:rPr lang="en-US" altLang="zh-TW" sz="2400" dirty="0">
                <a:solidFill>
                  <a:srgbClr val="2B2B2B"/>
                </a:solidFill>
                <a:ea typeface="標楷體" panose="03000509000000000000" pitchFamily="65" charset="-120"/>
              </a:rPr>
              <a:t>(set up)</a:t>
            </a:r>
            <a:r>
              <a:rPr lang="zh-TW" altLang="en-US" sz="4400" dirty="0">
                <a:solidFill>
                  <a:srgbClr val="2B2B2B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的。</a:t>
            </a:r>
            <a:endParaRPr lang="zh-TW" altLang="en-US" sz="4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07D6144D-F747-4FC6-85FA-789030A4A9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9474"/>
          <a:stretch/>
        </p:blipFill>
        <p:spPr>
          <a:xfrm>
            <a:off x="268400" y="1382522"/>
            <a:ext cx="5357567" cy="4092956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68467CD4-C115-4EB0-BBE8-1A8238E391C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9286"/>
          <a:stretch/>
        </p:blipFill>
        <p:spPr>
          <a:xfrm>
            <a:off x="6566035" y="1382520"/>
            <a:ext cx="5337796" cy="4092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41649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A6432754-648C-4AD6-A289-25556EFC636D}"/>
              </a:ext>
            </a:extLst>
          </p:cNvPr>
          <p:cNvSpPr txBox="1"/>
          <p:nvPr/>
        </p:nvSpPr>
        <p:spPr>
          <a:xfrm>
            <a:off x="1" y="512668"/>
            <a:ext cx="12191999" cy="1323439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8000" dirty="0">
                <a:solidFill>
                  <a:schemeClr val="bg1"/>
                </a:solidFill>
                <a:ea typeface="標楷體" panose="03000509000000000000" pitchFamily="65" charset="-120"/>
              </a:rPr>
              <a:t>连</a:t>
            </a:r>
            <a:r>
              <a:rPr lang="en-US" altLang="zh-TW" sz="8000" dirty="0">
                <a:solidFill>
                  <a:schemeClr val="bg1"/>
                </a:solidFill>
                <a:ea typeface="標楷體" panose="03000509000000000000" pitchFamily="65" charset="-120"/>
              </a:rPr>
              <a:t>A</a:t>
            </a:r>
            <a:r>
              <a:rPr lang="zh-TW" altLang="en-US" sz="8000" dirty="0">
                <a:solidFill>
                  <a:schemeClr val="bg1"/>
                </a:solidFill>
                <a:ea typeface="標楷體" panose="03000509000000000000" pitchFamily="65" charset="-120"/>
              </a:rPr>
              <a:t>都</a:t>
            </a:r>
            <a:r>
              <a:rPr lang="en-US" altLang="zh-TW" sz="8000" dirty="0">
                <a:solidFill>
                  <a:schemeClr val="bg1"/>
                </a:solidFill>
                <a:ea typeface="標楷體" panose="03000509000000000000" pitchFamily="65" charset="-120"/>
              </a:rPr>
              <a:t>B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C5AF345A-79F7-43AE-B4AE-DA5182D3C119}"/>
              </a:ext>
            </a:extLst>
          </p:cNvPr>
          <p:cNvSpPr/>
          <p:nvPr/>
        </p:nvSpPr>
        <p:spPr>
          <a:xfrm>
            <a:off x="0" y="1854667"/>
            <a:ext cx="12191999" cy="830997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4800" dirty="0">
                <a:solidFill>
                  <a:schemeClr val="accent6">
                    <a:lumMod val="50000"/>
                  </a:schemeClr>
                </a:solidFill>
              </a:rPr>
              <a:t>even</a:t>
            </a:r>
            <a:endParaRPr lang="zh-TW" altLang="en-US" sz="48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AC7B577F-0805-4075-A9D2-103B73B5922A}"/>
              </a:ext>
            </a:extLst>
          </p:cNvPr>
          <p:cNvSpPr/>
          <p:nvPr/>
        </p:nvSpPr>
        <p:spPr>
          <a:xfrm>
            <a:off x="342900" y="4564692"/>
            <a:ext cx="1152797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4000" dirty="0">
                <a:ea typeface="標楷體" panose="03000509000000000000" pitchFamily="65" charset="-120"/>
              </a:rPr>
              <a:t>連</a:t>
            </a:r>
            <a:r>
              <a:rPr lang="en-US" altLang="zh-TW" sz="4000" dirty="0">
                <a:ea typeface="標楷體" panose="03000509000000000000" pitchFamily="65" charset="-120"/>
              </a:rPr>
              <a:t>introduces the focus of a sentence , highlighting a noun against all other related nouns in a given context  </a:t>
            </a:r>
            <a:r>
              <a:rPr lang="zh-TW" altLang="en-US" sz="4000" dirty="0">
                <a:ea typeface="標楷體" panose="03000509000000000000" pitchFamily="65" charset="-120"/>
              </a:rPr>
              <a:t>.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1B4DE301-A229-4FDB-9185-89FFA074C2D6}"/>
              </a:ext>
            </a:extLst>
          </p:cNvPr>
          <p:cNvSpPr/>
          <p:nvPr/>
        </p:nvSpPr>
        <p:spPr>
          <a:xfrm>
            <a:off x="1" y="3013501"/>
            <a:ext cx="1219199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4800" dirty="0">
                <a:solidFill>
                  <a:srgbClr val="FF0000"/>
                </a:solidFill>
                <a:ea typeface="標楷體" panose="03000509000000000000" pitchFamily="65" charset="-120"/>
              </a:rPr>
              <a:t>连</a:t>
            </a:r>
            <a:r>
              <a:rPr lang="zh-TW" altLang="en-US" sz="4800" dirty="0">
                <a:solidFill>
                  <a:srgbClr val="333333"/>
                </a:solidFill>
                <a:ea typeface="標楷體" panose="03000509000000000000" pitchFamily="65" charset="-120"/>
              </a:rPr>
              <a:t> </a:t>
            </a:r>
            <a:r>
              <a:rPr lang="en-US" altLang="zh-TW" sz="4800" dirty="0">
                <a:solidFill>
                  <a:srgbClr val="333333"/>
                </a:solidFill>
                <a:ea typeface="標楷體" panose="03000509000000000000" pitchFamily="65" charset="-120"/>
              </a:rPr>
              <a:t>+ Obj. + </a:t>
            </a:r>
            <a:r>
              <a:rPr lang="zh-TW" altLang="en-US" sz="4800" dirty="0">
                <a:solidFill>
                  <a:srgbClr val="FF0000"/>
                </a:solidFill>
                <a:ea typeface="標楷體" panose="03000509000000000000" pitchFamily="65" charset="-120"/>
              </a:rPr>
              <a:t>都</a:t>
            </a:r>
            <a:r>
              <a:rPr lang="zh-TW" altLang="en-US" sz="4800" dirty="0">
                <a:solidFill>
                  <a:srgbClr val="333333"/>
                </a:solidFill>
                <a:ea typeface="標楷體" panose="03000509000000000000" pitchFamily="65" charset="-120"/>
              </a:rPr>
              <a:t> </a:t>
            </a:r>
            <a:r>
              <a:rPr lang="en-US" altLang="zh-TW" sz="4800" dirty="0">
                <a:solidFill>
                  <a:srgbClr val="333333"/>
                </a:solidFill>
                <a:ea typeface="標楷體" panose="03000509000000000000" pitchFamily="65" charset="-120"/>
              </a:rPr>
              <a:t>(+ </a:t>
            </a:r>
            <a:r>
              <a:rPr lang="zh-TW" altLang="en-US" sz="4800" dirty="0">
                <a:solidFill>
                  <a:srgbClr val="333333"/>
                </a:solidFill>
                <a:ea typeface="標楷體" panose="03000509000000000000" pitchFamily="65" charset="-120"/>
              </a:rPr>
              <a:t>不 </a:t>
            </a:r>
            <a:r>
              <a:rPr lang="en-US" altLang="zh-TW" sz="4800" dirty="0">
                <a:solidFill>
                  <a:srgbClr val="333333"/>
                </a:solidFill>
                <a:ea typeface="標楷體" panose="03000509000000000000" pitchFamily="65" charset="-120"/>
              </a:rPr>
              <a:t>/ </a:t>
            </a:r>
            <a:r>
              <a:rPr lang="zh-TW" altLang="en-US" sz="4800" dirty="0">
                <a:solidFill>
                  <a:srgbClr val="333333"/>
                </a:solidFill>
                <a:ea typeface="標楷體" panose="03000509000000000000" pitchFamily="65" charset="-120"/>
              </a:rPr>
              <a:t>没</a:t>
            </a:r>
            <a:r>
              <a:rPr lang="en-US" altLang="zh-TW" sz="4800" dirty="0">
                <a:solidFill>
                  <a:srgbClr val="333333"/>
                </a:solidFill>
                <a:ea typeface="標楷體" panose="03000509000000000000" pitchFamily="65" charset="-120"/>
              </a:rPr>
              <a:t>) + Verb</a:t>
            </a:r>
            <a:endParaRPr lang="zh-TW" altLang="en-US" sz="4800" dirty="0"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202744240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0C45CFC9-25E2-44FF-9516-45B0C3222FFA}"/>
              </a:ext>
            </a:extLst>
          </p:cNvPr>
          <p:cNvSpPr txBox="1"/>
          <p:nvPr/>
        </p:nvSpPr>
        <p:spPr>
          <a:xfrm>
            <a:off x="0" y="0"/>
            <a:ext cx="3624943" cy="830997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solidFill>
                  <a:schemeClr val="bg1"/>
                </a:solidFill>
                <a:ea typeface="標楷體" panose="03000509000000000000" pitchFamily="65" charset="-120"/>
              </a:rPr>
              <a:t>连</a:t>
            </a:r>
            <a:r>
              <a:rPr lang="en-US" altLang="zh-TW" sz="4800" dirty="0">
                <a:solidFill>
                  <a:schemeClr val="bg1"/>
                </a:solidFill>
                <a:ea typeface="標楷體" panose="03000509000000000000" pitchFamily="65" charset="-120"/>
              </a:rPr>
              <a:t>A</a:t>
            </a:r>
            <a:r>
              <a:rPr lang="zh-TW" altLang="en-US" sz="4800" dirty="0">
                <a:solidFill>
                  <a:schemeClr val="bg1"/>
                </a:solidFill>
                <a:ea typeface="標楷體" panose="03000509000000000000" pitchFamily="65" charset="-120"/>
              </a:rPr>
              <a:t>都</a:t>
            </a:r>
            <a:r>
              <a:rPr lang="en-US" altLang="zh-TW" sz="4800" dirty="0">
                <a:solidFill>
                  <a:schemeClr val="bg1"/>
                </a:solidFill>
                <a:ea typeface="標楷體" panose="03000509000000000000" pitchFamily="65" charset="-120"/>
              </a:rPr>
              <a:t>B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0E8EE67A-17A1-44B0-9C7E-195D25500F28}"/>
              </a:ext>
            </a:extLst>
          </p:cNvPr>
          <p:cNvSpPr/>
          <p:nvPr/>
        </p:nvSpPr>
        <p:spPr>
          <a:xfrm>
            <a:off x="1" y="5593433"/>
            <a:ext cx="1219199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4800" dirty="0">
                <a:solidFill>
                  <a:srgbClr val="2B2B2B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她喜歡到處吃小吃，</a:t>
            </a:r>
            <a:r>
              <a:rPr lang="zh-TW" altLang="en-US" sz="4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連</a:t>
            </a:r>
            <a:r>
              <a:rPr lang="zh-TW" altLang="en-US" sz="4800" dirty="0">
                <a:solidFill>
                  <a:srgbClr val="2B2B2B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南部夜市</a:t>
            </a:r>
            <a:r>
              <a:rPr lang="zh-TW" altLang="en-US" sz="4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都</a:t>
            </a:r>
            <a:r>
              <a:rPr lang="zh-TW" altLang="en-US" sz="4800" dirty="0">
                <a:solidFill>
                  <a:srgbClr val="2B2B2B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去過。</a:t>
            </a:r>
            <a:endParaRPr lang="zh-TW" altLang="en-US" sz="4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2050" name="Picture 2" descr="「台北夜市」的圖片搜尋結果">
            <a:extLst>
              <a:ext uri="{FF2B5EF4-FFF2-40B4-BE49-F238E27FC236}">
                <a16:creationId xmlns:a16="http://schemas.microsoft.com/office/drawing/2014/main" id="{B790C10E-FD3B-4100-AFCC-38ABCA74CC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710" y="1280159"/>
            <a:ext cx="6080087" cy="4053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「瑞豐夜市」的圖片搜尋結果">
            <a:extLst>
              <a:ext uri="{FF2B5EF4-FFF2-40B4-BE49-F238E27FC236}">
                <a16:creationId xmlns:a16="http://schemas.microsoft.com/office/drawing/2014/main" id="{2D9A1AA8-83A3-452A-8DC7-0A4B6BC7FA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2625" y="1280159"/>
            <a:ext cx="6059376" cy="4053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8894638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0C45CFC9-25E2-44FF-9516-45B0C3222FFA}"/>
              </a:ext>
            </a:extLst>
          </p:cNvPr>
          <p:cNvSpPr txBox="1"/>
          <p:nvPr/>
        </p:nvSpPr>
        <p:spPr>
          <a:xfrm>
            <a:off x="0" y="0"/>
            <a:ext cx="3624943" cy="830997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solidFill>
                  <a:schemeClr val="bg1"/>
                </a:solidFill>
                <a:ea typeface="標楷體" panose="03000509000000000000" pitchFamily="65" charset="-120"/>
              </a:rPr>
              <a:t>连</a:t>
            </a:r>
            <a:r>
              <a:rPr lang="en-US" altLang="zh-TW" sz="4800" dirty="0">
                <a:solidFill>
                  <a:schemeClr val="bg1"/>
                </a:solidFill>
                <a:ea typeface="標楷體" panose="03000509000000000000" pitchFamily="65" charset="-120"/>
              </a:rPr>
              <a:t>A</a:t>
            </a:r>
            <a:r>
              <a:rPr lang="zh-TW" altLang="en-US" sz="4800" dirty="0">
                <a:solidFill>
                  <a:schemeClr val="bg1"/>
                </a:solidFill>
                <a:ea typeface="標楷體" panose="03000509000000000000" pitchFamily="65" charset="-120"/>
              </a:rPr>
              <a:t>都</a:t>
            </a:r>
            <a:r>
              <a:rPr lang="en-US" altLang="zh-TW" sz="4800" dirty="0">
                <a:solidFill>
                  <a:schemeClr val="bg1"/>
                </a:solidFill>
                <a:ea typeface="標楷體" panose="03000509000000000000" pitchFamily="65" charset="-120"/>
              </a:rPr>
              <a:t>B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0E8EE67A-17A1-44B0-9C7E-195D25500F28}"/>
              </a:ext>
            </a:extLst>
          </p:cNvPr>
          <p:cNvSpPr/>
          <p:nvPr/>
        </p:nvSpPr>
        <p:spPr>
          <a:xfrm>
            <a:off x="1" y="5593433"/>
            <a:ext cx="1219199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4400" dirty="0">
                <a:solidFill>
                  <a:srgbClr val="2B2B2B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zh-TW" altLang="en-US" sz="4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4978A43C-0950-48DD-94F2-E16E80821BF3}"/>
              </a:ext>
            </a:extLst>
          </p:cNvPr>
          <p:cNvSpPr/>
          <p:nvPr/>
        </p:nvSpPr>
        <p:spPr>
          <a:xfrm>
            <a:off x="1" y="5063657"/>
            <a:ext cx="1219199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5400" dirty="0">
                <a:solidFill>
                  <a:srgbClr val="2B2B2B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他把錢都花完了，現在</a:t>
            </a:r>
            <a:r>
              <a:rPr lang="zh-TW" altLang="en-US" sz="5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連</a:t>
            </a:r>
            <a:r>
              <a:rPr lang="en-US" altLang="zh-TW" sz="5400" dirty="0">
                <a:solidFill>
                  <a:srgbClr val="2B2B2B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30</a:t>
            </a:r>
            <a:r>
              <a:rPr lang="zh-TW" altLang="en-US" sz="5400" dirty="0">
                <a:solidFill>
                  <a:srgbClr val="2B2B2B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塊的咖啡</a:t>
            </a:r>
            <a:r>
              <a:rPr lang="zh-TW" altLang="en-US" sz="5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都</a:t>
            </a:r>
            <a:r>
              <a:rPr lang="zh-TW" altLang="en-US" sz="5400" dirty="0">
                <a:solidFill>
                  <a:srgbClr val="2B2B2B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喝不起。</a:t>
            </a:r>
            <a:endParaRPr lang="zh-TW" altLang="en-US" sz="5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FB03EC51-9917-4789-B52F-AFE82A50B2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606" y="1267798"/>
            <a:ext cx="5370175" cy="3580899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07F91B7F-AB94-41BA-AC09-1D4D91FE09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2392" y="1267798"/>
            <a:ext cx="4774532" cy="3580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565814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0C45CFC9-25E2-44FF-9516-45B0C3222FFA}"/>
              </a:ext>
            </a:extLst>
          </p:cNvPr>
          <p:cNvSpPr txBox="1"/>
          <p:nvPr/>
        </p:nvSpPr>
        <p:spPr>
          <a:xfrm>
            <a:off x="0" y="0"/>
            <a:ext cx="3624943" cy="830997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solidFill>
                  <a:schemeClr val="bg1"/>
                </a:solidFill>
                <a:ea typeface="標楷體" panose="03000509000000000000" pitchFamily="65" charset="-120"/>
              </a:rPr>
              <a:t>连</a:t>
            </a:r>
            <a:r>
              <a:rPr lang="en-US" altLang="zh-TW" sz="4800" dirty="0">
                <a:solidFill>
                  <a:schemeClr val="bg1"/>
                </a:solidFill>
                <a:ea typeface="標楷體" panose="03000509000000000000" pitchFamily="65" charset="-120"/>
              </a:rPr>
              <a:t>A</a:t>
            </a:r>
            <a:r>
              <a:rPr lang="zh-TW" altLang="en-US" sz="4800" dirty="0">
                <a:solidFill>
                  <a:schemeClr val="bg1"/>
                </a:solidFill>
                <a:ea typeface="標楷體" panose="03000509000000000000" pitchFamily="65" charset="-120"/>
              </a:rPr>
              <a:t>都</a:t>
            </a:r>
            <a:r>
              <a:rPr lang="en-US" altLang="zh-TW" sz="4800" dirty="0">
                <a:solidFill>
                  <a:schemeClr val="bg1"/>
                </a:solidFill>
                <a:ea typeface="標楷體" panose="03000509000000000000" pitchFamily="65" charset="-120"/>
              </a:rPr>
              <a:t>B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0E8EE67A-17A1-44B0-9C7E-195D25500F28}"/>
              </a:ext>
            </a:extLst>
          </p:cNvPr>
          <p:cNvSpPr/>
          <p:nvPr/>
        </p:nvSpPr>
        <p:spPr>
          <a:xfrm>
            <a:off x="1" y="5593433"/>
            <a:ext cx="1219199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4800" dirty="0">
                <a:solidFill>
                  <a:srgbClr val="2B2B2B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王朋會說很多種語言，</a:t>
            </a:r>
            <a:r>
              <a:rPr lang="zh-TW" altLang="en-US" sz="4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連</a:t>
            </a:r>
            <a:r>
              <a:rPr lang="zh-TW" altLang="en-US" sz="4800" dirty="0">
                <a:solidFill>
                  <a:srgbClr val="2B2B2B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中文</a:t>
            </a:r>
            <a:r>
              <a:rPr lang="zh-TW" altLang="en-US" sz="4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都</a:t>
            </a:r>
            <a:r>
              <a:rPr lang="zh-TW" altLang="en-US" sz="4800" dirty="0">
                <a:solidFill>
                  <a:srgbClr val="2B2B2B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會說。</a:t>
            </a:r>
            <a:endParaRPr lang="zh-TW" altLang="en-US" sz="4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43CDA351-D401-4F73-B95C-00541FA0756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345"/>
          <a:stretch/>
        </p:blipFill>
        <p:spPr>
          <a:xfrm>
            <a:off x="2843212" y="830997"/>
            <a:ext cx="6505575" cy="4762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262616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0C45CFC9-25E2-44FF-9516-45B0C3222FFA}"/>
              </a:ext>
            </a:extLst>
          </p:cNvPr>
          <p:cNvSpPr txBox="1"/>
          <p:nvPr/>
        </p:nvSpPr>
        <p:spPr>
          <a:xfrm>
            <a:off x="0" y="0"/>
            <a:ext cx="3624943" cy="830997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solidFill>
                  <a:schemeClr val="bg1"/>
                </a:solidFill>
                <a:ea typeface="標楷體" panose="03000509000000000000" pitchFamily="65" charset="-120"/>
              </a:rPr>
              <a:t>连</a:t>
            </a:r>
            <a:r>
              <a:rPr lang="en-US" altLang="zh-TW" sz="4800" dirty="0">
                <a:solidFill>
                  <a:schemeClr val="bg1"/>
                </a:solidFill>
                <a:ea typeface="標楷體" panose="03000509000000000000" pitchFamily="65" charset="-120"/>
              </a:rPr>
              <a:t>A</a:t>
            </a:r>
            <a:r>
              <a:rPr lang="zh-TW" altLang="en-US" sz="4800" dirty="0">
                <a:solidFill>
                  <a:schemeClr val="bg1"/>
                </a:solidFill>
                <a:ea typeface="標楷體" panose="03000509000000000000" pitchFamily="65" charset="-120"/>
              </a:rPr>
              <a:t>都</a:t>
            </a:r>
            <a:r>
              <a:rPr lang="en-US" altLang="zh-TW" sz="4800" dirty="0">
                <a:solidFill>
                  <a:schemeClr val="bg1"/>
                </a:solidFill>
                <a:ea typeface="標楷體" panose="03000509000000000000" pitchFamily="65" charset="-120"/>
              </a:rPr>
              <a:t>B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0E8EE67A-17A1-44B0-9C7E-195D25500F28}"/>
              </a:ext>
            </a:extLst>
          </p:cNvPr>
          <p:cNvSpPr/>
          <p:nvPr/>
        </p:nvSpPr>
        <p:spPr>
          <a:xfrm>
            <a:off x="0" y="5915191"/>
            <a:ext cx="1219199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4400" dirty="0">
                <a:solidFill>
                  <a:srgbClr val="2B2B2B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王老師什麼菜都會做，</a:t>
            </a:r>
            <a:r>
              <a:rPr lang="zh-TW" altLang="en-US" sz="4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連</a:t>
            </a:r>
            <a:r>
              <a:rPr lang="zh-TW" altLang="en-US" sz="4400" dirty="0">
                <a:solidFill>
                  <a:srgbClr val="2B2B2B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義大利菜</a:t>
            </a:r>
            <a:r>
              <a:rPr lang="zh-TW" altLang="en-US" sz="4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也</a:t>
            </a:r>
            <a:r>
              <a:rPr lang="zh-TW" altLang="en-US" sz="4400" dirty="0">
                <a:solidFill>
                  <a:srgbClr val="2B2B2B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會。</a:t>
            </a:r>
            <a:endParaRPr lang="zh-TW" altLang="en-US" sz="4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899FC20A-353D-4C3D-918D-F7209D528D0D}"/>
              </a:ext>
            </a:extLst>
          </p:cNvPr>
          <p:cNvSpPr txBox="1"/>
          <p:nvPr/>
        </p:nvSpPr>
        <p:spPr>
          <a:xfrm>
            <a:off x="3975233" y="103467"/>
            <a:ext cx="7873466" cy="646331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>
                <a:ea typeface="標楷體" panose="03000509000000000000" pitchFamily="65" charset="-120"/>
              </a:rPr>
              <a:t>都 </a:t>
            </a:r>
            <a:r>
              <a:rPr lang="en-US" altLang="zh-TW" sz="3600" dirty="0">
                <a:ea typeface="標楷體" panose="03000509000000000000" pitchFamily="65" charset="-120"/>
              </a:rPr>
              <a:t>can</a:t>
            </a:r>
            <a:r>
              <a:rPr lang="zh-TW" altLang="en-US" sz="3600" dirty="0">
                <a:ea typeface="標楷體" panose="03000509000000000000" pitchFamily="65" charset="-120"/>
              </a:rPr>
              <a:t> </a:t>
            </a:r>
            <a:r>
              <a:rPr lang="en-US" altLang="zh-TW" sz="3600" dirty="0">
                <a:ea typeface="標楷體" panose="03000509000000000000" pitchFamily="65" charset="-120"/>
              </a:rPr>
              <a:t>be</a:t>
            </a:r>
            <a:r>
              <a:rPr lang="zh-TW" altLang="en-US" sz="3600" dirty="0">
                <a:ea typeface="標楷體" panose="03000509000000000000" pitchFamily="65" charset="-120"/>
              </a:rPr>
              <a:t> </a:t>
            </a:r>
            <a:r>
              <a:rPr lang="en-US" altLang="zh-TW" sz="3600" dirty="0">
                <a:ea typeface="標楷體" panose="03000509000000000000" pitchFamily="65" charset="-120"/>
              </a:rPr>
              <a:t>replaced</a:t>
            </a:r>
            <a:r>
              <a:rPr lang="zh-TW" altLang="en-US" sz="3600" dirty="0">
                <a:ea typeface="標楷體" panose="03000509000000000000" pitchFamily="65" charset="-120"/>
              </a:rPr>
              <a:t> </a:t>
            </a:r>
            <a:r>
              <a:rPr lang="en-US" altLang="zh-TW" sz="3600" dirty="0">
                <a:ea typeface="標楷體" panose="03000509000000000000" pitchFamily="65" charset="-120"/>
              </a:rPr>
              <a:t>by</a:t>
            </a:r>
            <a:r>
              <a:rPr lang="zh-TW" altLang="en-US" sz="3600" dirty="0">
                <a:ea typeface="標楷體" panose="03000509000000000000" pitchFamily="65" charset="-120"/>
              </a:rPr>
              <a:t> 也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20E7887B-04B4-4466-8C09-DF92ABE8BE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61980" y="942808"/>
            <a:ext cx="3186719" cy="2390039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793CBF11-8052-497E-BA0F-9AB86C1681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788" y="942807"/>
            <a:ext cx="4243993" cy="2390039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D71291F8-6AF0-4D19-9300-4AB7734B34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14521" y="942808"/>
            <a:ext cx="3186719" cy="2390039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C0467DF5-3FD5-4FE4-A15E-154330CDE4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31584" y="3420930"/>
            <a:ext cx="3912568" cy="2494261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9FD09A7F-43B9-4AF6-8FDA-487627AFCF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58015" y="3429000"/>
            <a:ext cx="3314921" cy="2486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0227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E3C7DCFD-8ED9-4FC4-A146-E62EE7212E01}"/>
              </a:ext>
            </a:extLst>
          </p:cNvPr>
          <p:cNvSpPr txBox="1"/>
          <p:nvPr/>
        </p:nvSpPr>
        <p:spPr>
          <a:xfrm>
            <a:off x="4667692" y="1904955"/>
            <a:ext cx="1428307" cy="1508105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烧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shāo</a:t>
            </a:r>
            <a:endParaRPr lang="zh-TW" altLang="en-US" sz="115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646FFDDC-2BD1-45CA-BD26-31411AB9DBFE}"/>
              </a:ext>
            </a:extLst>
          </p:cNvPr>
          <p:cNvSpPr txBox="1"/>
          <p:nvPr/>
        </p:nvSpPr>
        <p:spPr>
          <a:xfrm>
            <a:off x="10777869" y="1904954"/>
            <a:ext cx="1428307" cy="1508105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锁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suǒ</a:t>
            </a:r>
            <a:endParaRPr lang="zh-TW" altLang="en-US" sz="115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156F704E-D90E-480D-9FD4-135A0BD3D53F}"/>
              </a:ext>
            </a:extLst>
          </p:cNvPr>
          <p:cNvSpPr txBox="1"/>
          <p:nvPr/>
        </p:nvSpPr>
        <p:spPr>
          <a:xfrm>
            <a:off x="8907679" y="5349895"/>
            <a:ext cx="1428307" cy="1508105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防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fáng</a:t>
            </a:r>
            <a:endParaRPr lang="zh-TW" altLang="en-US" sz="115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5E816F4D-818E-4C7A-9A39-B2D0B95809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928" y="659406"/>
            <a:ext cx="3914150" cy="2753653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0D26F7CA-ADFD-4905-ACDD-F5E603B61B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9978" y="182992"/>
            <a:ext cx="3246008" cy="3246008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97643AC4-1D5C-4A9B-8AAB-A76260D46E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2890" y="4555671"/>
            <a:ext cx="5809072" cy="1740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239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9" grpId="0" animBg="1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0C45CFC9-25E2-44FF-9516-45B0C3222FFA}"/>
              </a:ext>
            </a:extLst>
          </p:cNvPr>
          <p:cNvSpPr txBox="1"/>
          <p:nvPr/>
        </p:nvSpPr>
        <p:spPr>
          <a:xfrm>
            <a:off x="0" y="0"/>
            <a:ext cx="3624943" cy="830997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solidFill>
                  <a:schemeClr val="bg1"/>
                </a:solidFill>
                <a:ea typeface="標楷體" panose="03000509000000000000" pitchFamily="65" charset="-120"/>
              </a:rPr>
              <a:t>连</a:t>
            </a:r>
            <a:r>
              <a:rPr lang="en-US" altLang="zh-TW" sz="4800" dirty="0">
                <a:solidFill>
                  <a:schemeClr val="bg1"/>
                </a:solidFill>
                <a:ea typeface="標楷體" panose="03000509000000000000" pitchFamily="65" charset="-120"/>
              </a:rPr>
              <a:t>A</a:t>
            </a:r>
            <a:r>
              <a:rPr lang="zh-TW" altLang="en-US" sz="4800" dirty="0">
                <a:solidFill>
                  <a:schemeClr val="bg1"/>
                </a:solidFill>
                <a:ea typeface="標楷體" panose="03000509000000000000" pitchFamily="65" charset="-120"/>
              </a:rPr>
              <a:t>都</a:t>
            </a:r>
            <a:r>
              <a:rPr lang="en-US" altLang="zh-TW" sz="4800" dirty="0">
                <a:solidFill>
                  <a:schemeClr val="bg1"/>
                </a:solidFill>
                <a:ea typeface="標楷體" panose="03000509000000000000" pitchFamily="65" charset="-120"/>
              </a:rPr>
              <a:t>B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0E8EE67A-17A1-44B0-9C7E-195D25500F28}"/>
              </a:ext>
            </a:extLst>
          </p:cNvPr>
          <p:cNvSpPr/>
          <p:nvPr/>
        </p:nvSpPr>
        <p:spPr>
          <a:xfrm>
            <a:off x="0" y="5208423"/>
            <a:ext cx="1219199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這次考試很難，就</a:t>
            </a:r>
            <a:r>
              <a:rPr lang="zh-TW" altLang="en-US" sz="4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連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最聰明的張天明</a:t>
            </a:r>
            <a:r>
              <a:rPr lang="zh-TW" altLang="en-US" sz="4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也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只考了七十分</a:t>
            </a:r>
            <a:r>
              <a:rPr lang="zh-TW" altLang="en-US" sz="4800" dirty="0">
                <a:solidFill>
                  <a:srgbClr val="2B2B2B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zh-TW" altLang="en-US" sz="4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C1BA834B-6F99-43ED-ACF6-944F1F72A774}"/>
              </a:ext>
            </a:extLst>
          </p:cNvPr>
          <p:cNvSpPr txBox="1"/>
          <p:nvPr/>
        </p:nvSpPr>
        <p:spPr>
          <a:xfrm>
            <a:off x="3965608" y="606392"/>
            <a:ext cx="7873466" cy="646331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>
                <a:ea typeface="標楷體" panose="03000509000000000000" pitchFamily="65" charset="-120"/>
              </a:rPr>
              <a:t>都 </a:t>
            </a:r>
            <a:r>
              <a:rPr lang="en-US" altLang="zh-TW" sz="3600" dirty="0">
                <a:ea typeface="標楷體" panose="03000509000000000000" pitchFamily="65" charset="-120"/>
              </a:rPr>
              <a:t>can</a:t>
            </a:r>
            <a:r>
              <a:rPr lang="zh-TW" altLang="en-US" sz="3600" dirty="0">
                <a:ea typeface="標楷體" panose="03000509000000000000" pitchFamily="65" charset="-120"/>
              </a:rPr>
              <a:t> </a:t>
            </a:r>
            <a:r>
              <a:rPr lang="en-US" altLang="zh-TW" sz="3600" dirty="0">
                <a:ea typeface="標楷體" panose="03000509000000000000" pitchFamily="65" charset="-120"/>
              </a:rPr>
              <a:t>be</a:t>
            </a:r>
            <a:r>
              <a:rPr lang="zh-TW" altLang="en-US" sz="3600" dirty="0">
                <a:ea typeface="標楷體" panose="03000509000000000000" pitchFamily="65" charset="-120"/>
              </a:rPr>
              <a:t> </a:t>
            </a:r>
            <a:r>
              <a:rPr lang="en-US" altLang="zh-TW" sz="3600" dirty="0">
                <a:ea typeface="標楷體" panose="03000509000000000000" pitchFamily="65" charset="-120"/>
              </a:rPr>
              <a:t>replaced</a:t>
            </a:r>
            <a:r>
              <a:rPr lang="zh-TW" altLang="en-US" sz="3600" dirty="0">
                <a:ea typeface="標楷體" panose="03000509000000000000" pitchFamily="65" charset="-120"/>
              </a:rPr>
              <a:t> </a:t>
            </a:r>
            <a:r>
              <a:rPr lang="en-US" altLang="zh-TW" sz="3600" dirty="0">
                <a:ea typeface="標楷體" panose="03000509000000000000" pitchFamily="65" charset="-120"/>
              </a:rPr>
              <a:t>by</a:t>
            </a:r>
            <a:r>
              <a:rPr lang="zh-TW" altLang="en-US" sz="3600" dirty="0">
                <a:ea typeface="標楷體" panose="03000509000000000000" pitchFamily="65" charset="-120"/>
              </a:rPr>
              <a:t> 也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50F7DC42-5886-47A5-8227-9D0A5461B7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303" y="1322615"/>
            <a:ext cx="5621111" cy="3747407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AFE737D8-FE58-4598-8C8A-8606F5F59E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2614" y="1391124"/>
            <a:ext cx="4067175" cy="3895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103886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A06F259F-850C-45C1-81A9-576042D5B083}"/>
              </a:ext>
            </a:extLst>
          </p:cNvPr>
          <p:cNvSpPr/>
          <p:nvPr/>
        </p:nvSpPr>
        <p:spPr>
          <a:xfrm>
            <a:off x="0" y="561975"/>
            <a:ext cx="12192000" cy="2133600"/>
          </a:xfrm>
          <a:prstGeom prst="rect">
            <a:avLst/>
          </a:prstGeom>
          <a:solidFill>
            <a:srgbClr val="339933"/>
          </a:solidFill>
          <a:ln>
            <a:solidFill>
              <a:srgbClr val="33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7200" dirty="0">
                <a:latin typeface="標楷體" panose="03000509000000000000" pitchFamily="65" charset="-120"/>
                <a:ea typeface="標楷體" panose="03000509000000000000" pitchFamily="65" charset="-120"/>
              </a:rPr>
              <a:t>甚至</a:t>
            </a:r>
            <a:endParaRPr lang="en-US" altLang="zh-TW" sz="7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803AF355-228A-40D1-BC28-F7FFF7E3CCE6}"/>
              </a:ext>
            </a:extLst>
          </p:cNvPr>
          <p:cNvSpPr txBox="1"/>
          <p:nvPr/>
        </p:nvSpPr>
        <p:spPr>
          <a:xfrm>
            <a:off x="347662" y="3044279"/>
            <a:ext cx="11496675" cy="769441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4400" dirty="0">
                <a:ea typeface="標楷體" panose="03000509000000000000" pitchFamily="65" charset="-120"/>
              </a:rPr>
              <a:t>Even ; even to the point that ;so much so that </a:t>
            </a:r>
            <a:endParaRPr lang="zh-TW" altLang="en-US" sz="4400" dirty="0">
              <a:ea typeface="標楷體" panose="03000509000000000000" pitchFamily="65" charset="-12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70E8E2E7-B1FD-4F85-AB55-2C353982F20B}"/>
              </a:ext>
            </a:extLst>
          </p:cNvPr>
          <p:cNvSpPr txBox="1"/>
          <p:nvPr/>
        </p:nvSpPr>
        <p:spPr>
          <a:xfrm>
            <a:off x="347661" y="4162425"/>
            <a:ext cx="11496675" cy="1446550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>
                <a:ea typeface="標楷體" panose="03000509000000000000" pitchFamily="65" charset="-120"/>
              </a:rPr>
              <a:t>甚至 </a:t>
            </a:r>
            <a:r>
              <a:rPr lang="en-US" altLang="zh-TW" sz="4400" dirty="0">
                <a:ea typeface="標楷體" panose="03000509000000000000" pitchFamily="65" charset="-120"/>
              </a:rPr>
              <a:t>is an adverb which marks something in the sentence as extraordinary.</a:t>
            </a:r>
            <a:endParaRPr lang="zh-TW" altLang="en-US" sz="4400" dirty="0"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311448928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636EE423-2902-4798-A487-7FD5D28FBFD0}"/>
              </a:ext>
            </a:extLst>
          </p:cNvPr>
          <p:cNvSpPr/>
          <p:nvPr/>
        </p:nvSpPr>
        <p:spPr>
          <a:xfrm>
            <a:off x="0" y="0"/>
            <a:ext cx="2506133" cy="1289785"/>
          </a:xfrm>
          <a:prstGeom prst="rect">
            <a:avLst/>
          </a:prstGeom>
          <a:solidFill>
            <a:srgbClr val="339933"/>
          </a:solidFill>
          <a:ln>
            <a:solidFill>
              <a:srgbClr val="33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甚至</a:t>
            </a:r>
            <a:endParaRPr lang="en-US" altLang="zh-TW" sz="4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5A1EB0DA-32DC-4FEB-8DF3-789D116D321D}"/>
              </a:ext>
            </a:extLst>
          </p:cNvPr>
          <p:cNvSpPr txBox="1"/>
          <p:nvPr/>
        </p:nvSpPr>
        <p:spPr>
          <a:xfrm>
            <a:off x="347662" y="2622383"/>
            <a:ext cx="11496675" cy="2123658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>
                <a:ea typeface="標楷體" panose="03000509000000000000" pitchFamily="65" charset="-120"/>
              </a:rPr>
              <a:t>甚至 </a:t>
            </a:r>
            <a:r>
              <a:rPr lang="en-US" altLang="zh-TW" sz="4400" dirty="0">
                <a:ea typeface="標楷體" panose="03000509000000000000" pitchFamily="65" charset="-120"/>
              </a:rPr>
              <a:t>is often followed by </a:t>
            </a:r>
            <a:r>
              <a:rPr lang="zh-TW" altLang="en-US" sz="4400" dirty="0">
                <a:ea typeface="標楷體" panose="03000509000000000000" pitchFamily="65" charset="-120"/>
              </a:rPr>
              <a:t>连</a:t>
            </a:r>
            <a:r>
              <a:rPr lang="en-US" altLang="zh-TW" sz="4400" dirty="0">
                <a:ea typeface="標楷體" panose="03000509000000000000" pitchFamily="65" charset="-120"/>
              </a:rPr>
              <a:t>, which mark in special cases  .</a:t>
            </a:r>
          </a:p>
          <a:p>
            <a:pPr algn="ctr"/>
            <a:r>
              <a:rPr lang="en-US" altLang="zh-TW" sz="4400" dirty="0">
                <a:ea typeface="標楷體" panose="03000509000000000000" pitchFamily="65" charset="-120"/>
              </a:rPr>
              <a:t>Please refer to </a:t>
            </a:r>
            <a:r>
              <a:rPr lang="zh-TW" altLang="en-US" sz="4400" dirty="0">
                <a:ea typeface="標楷體" panose="03000509000000000000" pitchFamily="65" charset="-120"/>
              </a:rPr>
              <a:t>连</a:t>
            </a:r>
            <a:r>
              <a:rPr lang="en-US" altLang="zh-TW" sz="4400" dirty="0">
                <a:ea typeface="標楷體" panose="03000509000000000000" pitchFamily="65" charset="-120"/>
              </a:rPr>
              <a:t>A</a:t>
            </a:r>
            <a:r>
              <a:rPr lang="zh-TW" altLang="en-US" sz="4400" dirty="0">
                <a:ea typeface="標楷體" panose="03000509000000000000" pitchFamily="65" charset="-120"/>
              </a:rPr>
              <a:t>都</a:t>
            </a:r>
            <a:r>
              <a:rPr lang="en-US" altLang="zh-TW" sz="4400" dirty="0">
                <a:ea typeface="標楷體" panose="03000509000000000000" pitchFamily="65" charset="-120"/>
              </a:rPr>
              <a:t>B</a:t>
            </a:r>
            <a:endParaRPr lang="zh-TW" altLang="en-US" sz="4400" dirty="0"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257380442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78EE0FB3-B9FB-4EF7-9EFD-2026DBC4C335}"/>
              </a:ext>
            </a:extLst>
          </p:cNvPr>
          <p:cNvSpPr/>
          <p:nvPr/>
        </p:nvSpPr>
        <p:spPr>
          <a:xfrm>
            <a:off x="0" y="1"/>
            <a:ext cx="2506133" cy="1270416"/>
          </a:xfrm>
          <a:prstGeom prst="rect">
            <a:avLst/>
          </a:prstGeom>
          <a:solidFill>
            <a:srgbClr val="339933"/>
          </a:solidFill>
          <a:ln>
            <a:solidFill>
              <a:srgbClr val="33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甚至</a:t>
            </a:r>
            <a:endParaRPr lang="en-US" altLang="zh-TW" sz="4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5F09D1CC-6332-40AA-836B-DCAF4D12CD30}"/>
              </a:ext>
            </a:extLst>
          </p:cNvPr>
          <p:cNvSpPr/>
          <p:nvPr/>
        </p:nvSpPr>
        <p:spPr>
          <a:xfrm>
            <a:off x="340092" y="5143203"/>
            <a:ext cx="1150860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她什么垃圾都不扔，</a:t>
            </a:r>
            <a:r>
              <a:rPr lang="zh-TW" altLang="en-US" sz="4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甚至</a:t>
            </a:r>
            <a:r>
              <a:rPr lang="zh-TW" altLang="en-US" sz="4800" dirty="0"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連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吃剩的食物，她</a:t>
            </a:r>
            <a:r>
              <a:rPr lang="zh-TW" altLang="en-US" sz="4800" dirty="0"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都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不扔。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5242D6CB-5AC1-419A-9D5F-C13E50CC9F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35" y="1270417"/>
            <a:ext cx="5833024" cy="3872788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1D4B5F63-795E-44D6-A462-7247D5A464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4863" y="1270416"/>
            <a:ext cx="5163715" cy="3872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145950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78EE0FB3-B9FB-4EF7-9EFD-2026DBC4C335}"/>
              </a:ext>
            </a:extLst>
          </p:cNvPr>
          <p:cNvSpPr/>
          <p:nvPr/>
        </p:nvSpPr>
        <p:spPr>
          <a:xfrm>
            <a:off x="0" y="0"/>
            <a:ext cx="2506133" cy="1315811"/>
          </a:xfrm>
          <a:prstGeom prst="rect">
            <a:avLst/>
          </a:prstGeom>
          <a:solidFill>
            <a:srgbClr val="339933"/>
          </a:solidFill>
          <a:ln>
            <a:solidFill>
              <a:srgbClr val="33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甚至</a:t>
            </a:r>
            <a:endParaRPr lang="en-US" altLang="zh-TW" sz="4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5F09D1CC-6332-40AA-836B-DCAF4D12CD30}"/>
              </a:ext>
            </a:extLst>
          </p:cNvPr>
          <p:cNvSpPr/>
          <p:nvPr/>
        </p:nvSpPr>
        <p:spPr>
          <a:xfrm>
            <a:off x="340092" y="5143203"/>
            <a:ext cx="1150860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爸爸爱玩手機遊戲，</a:t>
            </a:r>
            <a:r>
              <a:rPr lang="zh-TW" altLang="en-US" sz="4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甚至</a:t>
            </a:r>
            <a:r>
              <a:rPr lang="zh-TW" altLang="en-US" sz="4800" dirty="0"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連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上厕所时</a:t>
            </a:r>
            <a:r>
              <a:rPr lang="zh-TW" altLang="en-US" sz="4800" dirty="0"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也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要带手機去玩。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06E4CB3D-8E68-493A-B031-C6591FED99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092" y="1315811"/>
            <a:ext cx="5703180" cy="3535972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0E6929CE-9041-43C0-AEB7-D88E556A15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1085" y="554156"/>
            <a:ext cx="4291026" cy="4297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900918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5F09D1CC-6332-40AA-836B-DCAF4D12CD30}"/>
              </a:ext>
            </a:extLst>
          </p:cNvPr>
          <p:cNvSpPr/>
          <p:nvPr/>
        </p:nvSpPr>
        <p:spPr>
          <a:xfrm>
            <a:off x="341696" y="5345333"/>
            <a:ext cx="1150860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他太忙了，</a:t>
            </a:r>
            <a:r>
              <a:rPr lang="zh-TW" altLang="en-US" sz="4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甚至</a:t>
            </a:r>
            <a:r>
              <a:rPr lang="zh-TW" altLang="en-US" sz="4800" dirty="0"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连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吃中饭的时间</a:t>
            </a:r>
            <a:r>
              <a:rPr lang="zh-TW" altLang="en-US" sz="4800" dirty="0"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都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没有。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4D149F8B-C566-40FD-97EF-915FAB99550D}"/>
              </a:ext>
            </a:extLst>
          </p:cNvPr>
          <p:cNvSpPr/>
          <p:nvPr/>
        </p:nvSpPr>
        <p:spPr>
          <a:xfrm>
            <a:off x="0" y="0"/>
            <a:ext cx="2506133" cy="1315811"/>
          </a:xfrm>
          <a:prstGeom prst="rect">
            <a:avLst/>
          </a:prstGeom>
          <a:solidFill>
            <a:srgbClr val="339933"/>
          </a:solidFill>
          <a:ln>
            <a:solidFill>
              <a:srgbClr val="33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甚至</a:t>
            </a:r>
            <a:endParaRPr lang="en-US" altLang="zh-TW" sz="4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2177A3EC-E1A9-4FD9-BACF-CD27E8880A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089" y="1607419"/>
            <a:ext cx="5320316" cy="3280861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F71EC583-76A2-4797-AE06-44ACE1E1DF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1472" y="1631787"/>
            <a:ext cx="4305124" cy="3228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617737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5F09D1CC-6332-40AA-836B-DCAF4D12CD30}"/>
              </a:ext>
            </a:extLst>
          </p:cNvPr>
          <p:cNvSpPr/>
          <p:nvPr/>
        </p:nvSpPr>
        <p:spPr>
          <a:xfrm>
            <a:off x="341696" y="5302692"/>
            <a:ext cx="1150860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他很喜欢去海边游泳，</a:t>
            </a:r>
            <a:r>
              <a:rPr lang="zh-TW" altLang="en-US" sz="4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甚至</a:t>
            </a:r>
            <a:r>
              <a:rPr lang="zh-TW" altLang="en-US" sz="4800" dirty="0"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连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下雪的時候</a:t>
            </a:r>
            <a:r>
              <a:rPr lang="zh-TW" altLang="en-US" sz="4800" dirty="0"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都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去。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8D264874-7E98-4114-90AD-B55B8FB382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59796"/>
            <a:ext cx="5672730" cy="3298911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3ACC5847-E3BC-4938-AEC0-4557E67487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7241" y="1659796"/>
            <a:ext cx="4402802" cy="3298911"/>
          </a:xfrm>
          <a:prstGeom prst="rect">
            <a:avLst/>
          </a:prstGeom>
        </p:spPr>
      </p:pic>
      <p:pic>
        <p:nvPicPr>
          <p:cNvPr id="2" name="圖片 1">
            <a:extLst>
              <a:ext uri="{FF2B5EF4-FFF2-40B4-BE49-F238E27FC236}">
                <a16:creationId xmlns:a16="http://schemas.microsoft.com/office/drawing/2014/main" id="{3B5CD08D-AD97-4904-948A-FD5E75C7F5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01250" y="2939950"/>
            <a:ext cx="2190750" cy="219075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37C8AB8B-CF4D-4119-BEDE-8DFF59BE5C4C}"/>
              </a:ext>
            </a:extLst>
          </p:cNvPr>
          <p:cNvSpPr/>
          <p:nvPr/>
        </p:nvSpPr>
        <p:spPr>
          <a:xfrm>
            <a:off x="0" y="0"/>
            <a:ext cx="2506133" cy="1315811"/>
          </a:xfrm>
          <a:prstGeom prst="rect">
            <a:avLst/>
          </a:prstGeom>
          <a:solidFill>
            <a:srgbClr val="339933"/>
          </a:solidFill>
          <a:ln>
            <a:solidFill>
              <a:srgbClr val="33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甚至</a:t>
            </a:r>
            <a:endParaRPr lang="en-US" altLang="zh-TW" sz="4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737223267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5F09D1CC-6332-40AA-836B-DCAF4D12CD30}"/>
              </a:ext>
            </a:extLst>
          </p:cNvPr>
          <p:cNvSpPr/>
          <p:nvPr/>
        </p:nvSpPr>
        <p:spPr>
          <a:xfrm>
            <a:off x="341696" y="5444746"/>
            <a:ext cx="1150860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这个问题很简单，</a:t>
            </a:r>
            <a:r>
              <a:rPr lang="zh-TW" altLang="en-US" sz="4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甚至</a:t>
            </a:r>
            <a:r>
              <a:rPr lang="zh-TW" altLang="en-US" sz="4800" dirty="0"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连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小孩</a:t>
            </a:r>
            <a:r>
              <a:rPr lang="zh-TW" altLang="en-US" sz="4800" dirty="0"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都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知道。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868E3C64-E4AF-4D97-9905-D4827051548F}"/>
              </a:ext>
            </a:extLst>
          </p:cNvPr>
          <p:cNvSpPr txBox="1"/>
          <p:nvPr/>
        </p:nvSpPr>
        <p:spPr>
          <a:xfrm>
            <a:off x="341696" y="2054618"/>
            <a:ext cx="719076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3800" dirty="0"/>
              <a:t>1+1=2</a:t>
            </a:r>
            <a:endParaRPr lang="zh-TW" altLang="en-US" sz="13800" dirty="0"/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FA7E3019-6682-41E6-A931-B58D8AE84BF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456" t="10505" r="8344" b="6968"/>
          <a:stretch/>
        </p:blipFill>
        <p:spPr>
          <a:xfrm>
            <a:off x="7796464" y="1987354"/>
            <a:ext cx="2906828" cy="2883291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DDEA3725-3AD5-4DD3-9511-6D3C9AAE9B0D}"/>
              </a:ext>
            </a:extLst>
          </p:cNvPr>
          <p:cNvSpPr/>
          <p:nvPr/>
        </p:nvSpPr>
        <p:spPr>
          <a:xfrm>
            <a:off x="0" y="0"/>
            <a:ext cx="2506133" cy="1315811"/>
          </a:xfrm>
          <a:prstGeom prst="rect">
            <a:avLst/>
          </a:prstGeom>
          <a:solidFill>
            <a:srgbClr val="339933"/>
          </a:solidFill>
          <a:ln>
            <a:solidFill>
              <a:srgbClr val="33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甚至</a:t>
            </a:r>
            <a:endParaRPr lang="en-US" altLang="zh-TW" sz="4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524884680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D0CDE497-A9AE-4C26-B637-E963062B32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59" r="3451"/>
          <a:stretch/>
        </p:blipFill>
        <p:spPr>
          <a:xfrm>
            <a:off x="0" y="1"/>
            <a:ext cx="12256544" cy="6858001"/>
          </a:xfrm>
          <a:prstGeom prst="rect">
            <a:avLst/>
          </a:prstGeom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9FA61BAC-DFBA-4477-9CDE-A803B742D17E}"/>
              </a:ext>
            </a:extLst>
          </p:cNvPr>
          <p:cNvSpPr txBox="1"/>
          <p:nvPr/>
        </p:nvSpPr>
        <p:spPr>
          <a:xfrm>
            <a:off x="3586057" y="2562160"/>
            <a:ext cx="4947920" cy="1733680"/>
          </a:xfrm>
          <a:prstGeom prst="rect">
            <a:avLst/>
          </a:prstGeom>
          <a:solidFill>
            <a:srgbClr val="00B050"/>
          </a:solidFill>
          <a:effectLst>
            <a:softEdge rad="127000"/>
          </a:effectLst>
        </p:spPr>
        <p:txBody>
          <a:bodyPr wrap="square" rtlCol="0" anchor="ctr">
            <a:spAutoFit/>
          </a:bodyPr>
          <a:lstStyle/>
          <a:p>
            <a:pPr algn="ctr"/>
            <a:r>
              <a:rPr lang="zh-TW" altLang="en-US" sz="10666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对话</a:t>
            </a:r>
          </a:p>
        </p:txBody>
      </p:sp>
    </p:spTree>
    <p:extLst>
      <p:ext uri="{BB962C8B-B14F-4D97-AF65-F5344CB8AC3E}">
        <p14:creationId xmlns:p14="http://schemas.microsoft.com/office/powerpoint/2010/main" val="420179772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859</TotalTime>
  <Words>1777</Words>
  <Application>Microsoft Office PowerPoint</Application>
  <PresentationFormat>寬螢幕</PresentationFormat>
  <Paragraphs>258</Paragraphs>
  <Slides>98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5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98</vt:i4>
      </vt:variant>
    </vt:vector>
  </HeadingPairs>
  <TitlesOfParts>
    <vt:vector size="104" baseType="lpstr">
      <vt:lpstr>Microsoft Yahei</vt:lpstr>
      <vt:lpstr>標楷體</vt:lpstr>
      <vt:lpstr>Arial</vt:lpstr>
      <vt:lpstr>Calibri</vt:lpstr>
      <vt:lpstr>Calibri Light</vt:lpstr>
      <vt:lpstr>Office 佈景主題</vt:lpstr>
      <vt:lpstr>第六课 防盗与防火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第六課 防盜與防火</dc:title>
  <dc:creator>鄭雅瓈</dc:creator>
  <cp:lastModifiedBy>鄭雅瓈</cp:lastModifiedBy>
  <cp:revision>221</cp:revision>
  <dcterms:created xsi:type="dcterms:W3CDTF">2019-11-09T08:58:53Z</dcterms:created>
  <dcterms:modified xsi:type="dcterms:W3CDTF">2019-11-15T17:09:37Z</dcterms:modified>
</cp:coreProperties>
</file>