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302" r:id="rId15"/>
    <p:sldId id="284" r:id="rId16"/>
    <p:sldId id="285" r:id="rId17"/>
    <p:sldId id="300" r:id="rId18"/>
    <p:sldId id="301" r:id="rId19"/>
    <p:sldId id="380" r:id="rId20"/>
    <p:sldId id="327" r:id="rId21"/>
    <p:sldId id="338" r:id="rId22"/>
    <p:sldId id="339" r:id="rId23"/>
    <p:sldId id="340" r:id="rId24"/>
    <p:sldId id="341" r:id="rId25"/>
    <p:sldId id="342" r:id="rId26"/>
    <p:sldId id="328" r:id="rId27"/>
    <p:sldId id="343" r:id="rId28"/>
    <p:sldId id="346" r:id="rId29"/>
    <p:sldId id="347" r:id="rId30"/>
    <p:sldId id="345" r:id="rId31"/>
    <p:sldId id="344" r:id="rId32"/>
    <p:sldId id="329" r:id="rId33"/>
    <p:sldId id="350" r:id="rId34"/>
    <p:sldId id="352" r:id="rId35"/>
    <p:sldId id="353" r:id="rId36"/>
    <p:sldId id="349" r:id="rId37"/>
    <p:sldId id="354" r:id="rId38"/>
    <p:sldId id="351" r:id="rId39"/>
    <p:sldId id="330" r:id="rId40"/>
    <p:sldId id="356" r:id="rId41"/>
    <p:sldId id="355" r:id="rId42"/>
    <p:sldId id="357" r:id="rId43"/>
    <p:sldId id="358" r:id="rId44"/>
    <p:sldId id="359" r:id="rId45"/>
    <p:sldId id="331" r:id="rId46"/>
    <p:sldId id="360" r:id="rId47"/>
    <p:sldId id="361" r:id="rId48"/>
    <p:sldId id="364" r:id="rId49"/>
    <p:sldId id="362" r:id="rId50"/>
    <p:sldId id="363" r:id="rId51"/>
    <p:sldId id="332" r:id="rId52"/>
    <p:sldId id="382" r:id="rId53"/>
    <p:sldId id="383" r:id="rId54"/>
    <p:sldId id="385" r:id="rId55"/>
    <p:sldId id="381" r:id="rId56"/>
    <p:sldId id="384" r:id="rId57"/>
    <p:sldId id="333" r:id="rId58"/>
    <p:sldId id="365" r:id="rId59"/>
    <p:sldId id="366" r:id="rId60"/>
    <p:sldId id="367" r:id="rId61"/>
    <p:sldId id="368" r:id="rId62"/>
    <p:sldId id="369" r:id="rId63"/>
    <p:sldId id="334" r:id="rId64"/>
    <p:sldId id="386" r:id="rId65"/>
    <p:sldId id="389" r:id="rId66"/>
    <p:sldId id="390" r:id="rId67"/>
    <p:sldId id="388" r:id="rId68"/>
    <p:sldId id="387" r:id="rId69"/>
    <p:sldId id="335" r:id="rId70"/>
    <p:sldId id="394" r:id="rId71"/>
    <p:sldId id="392" r:id="rId72"/>
    <p:sldId id="391" r:id="rId73"/>
    <p:sldId id="395" r:id="rId74"/>
    <p:sldId id="393" r:id="rId75"/>
    <p:sldId id="336" r:id="rId76"/>
    <p:sldId id="372" r:id="rId77"/>
    <p:sldId id="370" r:id="rId78"/>
    <p:sldId id="371" r:id="rId79"/>
    <p:sldId id="373" r:id="rId80"/>
    <p:sldId id="374" r:id="rId81"/>
    <p:sldId id="337" r:id="rId82"/>
    <p:sldId id="377" r:id="rId83"/>
    <p:sldId id="376" r:id="rId84"/>
    <p:sldId id="375" r:id="rId85"/>
    <p:sldId id="379" r:id="rId86"/>
    <p:sldId id="378" r:id="rId87"/>
    <p:sldId id="396" r:id="rId88"/>
    <p:sldId id="397" r:id="rId89"/>
    <p:sldId id="398" r:id="rId90"/>
    <p:sldId id="399" r:id="rId91"/>
    <p:sldId id="401" r:id="rId92"/>
    <p:sldId id="400" r:id="rId93"/>
    <p:sldId id="321" r:id="rId9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93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62EB76-82A3-421C-955B-218524411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B29C35B-4B1F-4239-8853-3275BEBB4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CBD094-9790-41E6-9C1D-6FD5EE25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FBB096-C544-4FB0-961D-F6BFD396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79046DC-32BD-4630-80B8-8517DBB0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788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788578-9EEB-4BCA-A93D-A4B5D357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DFCA8B-9BE6-4D7B-A5D5-0A825EFFE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038468-EAF1-4B0C-BA2F-F4DD0FE2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7D3F68-8723-426E-9474-204D4FF6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9A4960-7F14-4615-8DEF-07686F36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5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84268CB-9B5A-4FCD-9E7B-ABC3F9292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BB92823-FF0D-44EF-9BFF-4A5669016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F4D7C2-2B9F-4C45-A108-AC224987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A7D9B3-4968-445E-9D40-D9829B2E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318B41-B894-4A3D-BAC3-B2D60659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70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38D586-5E76-4671-9B57-7DC94967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FD85C-3625-464A-B1DF-90DEBE626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83BE6E7-270F-436F-B115-694F85FA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F01B12-084B-4F65-8CB9-F0214635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EFF541-66F0-4EA7-A117-1E94FC7C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54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548ED8-C229-4B41-BE98-182E31D9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EB7E58-87F9-4FF6-B8AB-518FABAC6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442D7F-668B-4CC1-B8A4-271A1F33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6BEB06-1A05-4883-9DEA-DF8074D8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8586EC-57C2-4E4B-A7FE-CD6D445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7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81C4D5-95F3-4D6F-A75F-190666D0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617659-7FDF-4272-B182-D9739D3A7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51ABE2F-D171-46F4-9616-B5BF6160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DECF14B-99BB-4622-8BAA-96B18D8D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CFDFDB-43D7-41F6-BAB2-B7F50355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887D2A1-B8CF-480C-A02D-8A6E6070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63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7ECFA6-5E53-4821-A4D5-ADCFA4B33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A04B432-7F8F-4F31-A8B2-51AA79730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4E70BAF-0496-442F-B273-A6D077764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49E2105-427C-4091-B705-AB819FE08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3CF5A3-44EF-469F-80BB-2A3CB8977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E073600-1D34-4823-AF1F-E6ACF063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26B5386-825D-4747-BFCA-54AE3CA8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F295627-64ED-428D-A5CB-2EA23124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17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A097B3-15CC-423F-A797-378A8C6D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CB456DF-18A4-40F2-8E75-2A774DD1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6E44458-9DB5-4E7F-A0D7-DABA8493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462B80E-3676-4C0D-A0B4-DFCD6DF0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78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9CAC1CC-9B7E-4C4E-80CA-4E3AEFEB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E7907CE-7D7B-401D-9881-3BBC4601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4FABAC-E2E2-4347-AD4D-6305BDCC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93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465396-A43C-4AA7-9091-049539D3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761F09-53AF-4A1C-A347-D5F4305F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04D0C24-1F63-4854-8B06-4B895E993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4EF37B-7B51-4689-BE0E-95C4B562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11EF5F3-348E-458E-8121-4FDB3D4B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4D7020E-960B-438C-B768-2C34BD44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96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B28497-5B11-4BC0-BE53-C539D52A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E7793AE-3FBA-43CE-A2CB-CB2B0839B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977319F-98DE-4703-9268-CE220D491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0F2F7A9-9B50-4E19-97E5-4D634940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60F6A1-FDBB-4942-9057-EA3F537F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3714F3-9647-44DB-9AE9-BC82E732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07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A8AF208-5B10-4271-B2FB-4E4C684B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B4B45F6-F564-4DEE-88AD-EDD5392ED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6BF613-98D7-433C-9545-0547B8694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56CE-F25B-4E58-A39B-98CAFE3FC05E}" type="datetimeFigureOut">
              <a:rPr lang="zh-TW" altLang="en-US" smtClean="0"/>
              <a:t>2019/11/22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3DEF4B-CA80-462B-AAFB-C3CB0BE1B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6766E2-0E16-4DA2-93E8-B3F3C31BE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6BCAD-F555-42B5-9F51-2E16D8E60A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44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WI3l4PHzKk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B7AEC1B-61DA-4CB2-9BA9-9D0CB0D2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79BC69D-9F83-4467-84A0-92A481F43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1406" y="4774982"/>
            <a:ext cx="4950594" cy="2018047"/>
          </a:xfrm>
          <a:solidFill>
            <a:schemeClr val="bg2">
              <a:lumMod val="75000"/>
            </a:schemeClr>
          </a:solidFill>
          <a:effectLst>
            <a:softEdge rad="635000"/>
          </a:effectLst>
        </p:spPr>
        <p:txBody>
          <a:bodyPr anchor="ctr"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第七课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我不给乞丐钱</a:t>
            </a:r>
          </a:p>
        </p:txBody>
      </p:sp>
    </p:spTree>
    <p:extLst>
      <p:ext uri="{BB962C8B-B14F-4D97-AF65-F5344CB8AC3E}">
        <p14:creationId xmlns:p14="http://schemas.microsoft.com/office/powerpoint/2010/main" val="4885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EB37C4C-1C47-4687-A8BF-B8CEAA504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67"/>
          <a:stretch/>
        </p:blipFill>
        <p:spPr>
          <a:xfrm>
            <a:off x="6084187" y="4167267"/>
            <a:ext cx="4808389" cy="26907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A0B7440-7667-4CA9-ADAF-435B1A1F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4286250" cy="3429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B1304A-A4F1-4503-88B9-7130A21F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4636"/>
            <a:ext cx="4616881" cy="28743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8D64D4-9C94-4C47-81FA-642E4D89E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4636"/>
            <a:ext cx="4314916" cy="287436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614287" y="1920895"/>
            <a:ext cx="2481713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办公室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bàngōngshì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喝茶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hē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chá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5349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bào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gōngzī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3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>
            <a:extLst>
              <a:ext uri="{FF2B5EF4-FFF2-40B4-BE49-F238E27FC236}">
                <a16:creationId xmlns:a16="http://schemas.microsoft.com/office/drawing/2014/main" id="{88EB663B-9330-491F-BD3B-ABB533B7E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 b="16507"/>
          <a:stretch/>
        </p:blipFill>
        <p:spPr bwMode="auto">
          <a:xfrm>
            <a:off x="6068364" y="4571999"/>
            <a:ext cx="4122466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81320E9-E791-4209-8D51-41E3F087A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1"/>
          <a:stretch/>
        </p:blipFill>
        <p:spPr>
          <a:xfrm>
            <a:off x="6095999" y="539647"/>
            <a:ext cx="4904551" cy="288935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48" y="1920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</a:t>
            </a:r>
            <a:r>
              <a:rPr lang="en-US" altLang="zh-TW" sz="3200" dirty="0" err="1">
                <a:solidFill>
                  <a:schemeClr val="bg1"/>
                </a:solidFill>
              </a:rPr>
              <a:t>nénglì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害怕</a:t>
            </a:r>
            <a:r>
              <a:rPr lang="en-US" altLang="zh-TW" sz="3200" dirty="0" err="1">
                <a:solidFill>
                  <a:schemeClr val="bg1"/>
                </a:solidFill>
              </a:rPr>
              <a:t>hàipà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5349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同情</a:t>
            </a:r>
            <a:r>
              <a:rPr lang="en-US" altLang="zh-TW" sz="3200" dirty="0" err="1">
                <a:solidFill>
                  <a:schemeClr val="bg1"/>
                </a:solidFill>
              </a:rPr>
              <a:t>tóngqíng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残酷</a:t>
            </a:r>
            <a:r>
              <a:rPr lang="en-US" altLang="zh-TW" sz="3200" dirty="0" err="1">
                <a:solidFill>
                  <a:schemeClr val="bg1"/>
                </a:solidFill>
              </a:rPr>
              <a:t>cánkù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ABCECCF-A715-41EB-A6E4-F4CFA934B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71189"/>
            <a:ext cx="3905250" cy="30578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80E6F63-6C06-4572-9EF6-CB1F2BF1A0B8}"/>
              </a:ext>
            </a:extLst>
          </p:cNvPr>
          <p:cNvSpPr/>
          <p:nvPr/>
        </p:nvSpPr>
        <p:spPr>
          <a:xfrm>
            <a:off x="273736" y="4888230"/>
            <a:ext cx="33577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/>
              <a:t>sympathize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2043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F3CDD39-AA62-4408-8211-B3DD6AE2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3877"/>
            <a:ext cx="4674264" cy="30451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DF9FD21-CE6B-4D8D-9070-3E124C5C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2875"/>
            <a:ext cx="4060166" cy="30451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F68BE10-0699-4C5B-9317-4935A693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12875"/>
            <a:ext cx="4060165" cy="30451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48" y="1920895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代价</a:t>
            </a:r>
            <a:r>
              <a:rPr lang="en-US" altLang="zh-TW" sz="3200" dirty="0" err="1">
                <a:solidFill>
                  <a:schemeClr val="bg1"/>
                </a:solidFill>
              </a:rPr>
              <a:t>dàijià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怀疑</a:t>
            </a:r>
            <a:r>
              <a:rPr lang="en-US" altLang="zh-TW" sz="3200" dirty="0" err="1">
                <a:solidFill>
                  <a:schemeClr val="bg1"/>
                </a:solidFill>
              </a:rPr>
              <a:t>huáiyí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xīfàn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472624-8676-479A-8F95-F005A4E08319}"/>
              </a:ext>
            </a:extLst>
          </p:cNvPr>
          <p:cNvSpPr txBox="1"/>
          <p:nvPr/>
        </p:nvSpPr>
        <p:spPr>
          <a:xfrm>
            <a:off x="3905248" y="5349894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馒头</a:t>
            </a:r>
            <a:r>
              <a:rPr lang="en-US" altLang="zh-TW" sz="3200" dirty="0" err="1">
                <a:solidFill>
                  <a:schemeClr val="bg1"/>
                </a:solidFill>
              </a:rPr>
              <a:t>mántou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C0C1ABA-39FC-4058-B3B1-D21DB304D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24" r="17096"/>
          <a:stretch/>
        </p:blipFill>
        <p:spPr>
          <a:xfrm>
            <a:off x="106476" y="78214"/>
            <a:ext cx="3692294" cy="33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692640" y="1920895"/>
            <a:ext cx="249936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大锅饭</a:t>
            </a:r>
            <a:r>
              <a:rPr lang="en-US" altLang="zh-TW" sz="3200" dirty="0" err="1">
                <a:solidFill>
                  <a:schemeClr val="bg1"/>
                </a:solidFill>
              </a:rPr>
              <a:t>dàguōfàn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A022146-CD89-430F-A06C-6528BF5F1823}"/>
              </a:ext>
            </a:extLst>
          </p:cNvPr>
          <p:cNvSpPr txBox="1"/>
          <p:nvPr/>
        </p:nvSpPr>
        <p:spPr>
          <a:xfrm>
            <a:off x="8866472" y="5349895"/>
            <a:ext cx="3325528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改革开放</a:t>
            </a:r>
            <a:r>
              <a:rPr lang="en-US" altLang="zh-TW" sz="3200" dirty="0" err="1">
                <a:solidFill>
                  <a:schemeClr val="bg1"/>
                </a:solidFill>
              </a:rPr>
              <a:t>gǎigé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kāifàng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E02B42A-9215-4F53-BB11-5ECE5ACD4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57"/>
          <a:stretch/>
        </p:blipFill>
        <p:spPr>
          <a:xfrm>
            <a:off x="3210444" y="-18115"/>
            <a:ext cx="4778176" cy="34471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36C3C0-B072-41CF-A714-47E4125B4DAA}"/>
              </a:ext>
            </a:extLst>
          </p:cNvPr>
          <p:cNvSpPr/>
          <p:nvPr/>
        </p:nvSpPr>
        <p:spPr>
          <a:xfrm>
            <a:off x="308241" y="4057233"/>
            <a:ext cx="85582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The economic reform and open up policy that began in 1979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613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8866472" y="1920895"/>
            <a:ext cx="3325528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社会制度</a:t>
            </a:r>
            <a:r>
              <a:rPr lang="en-US" altLang="zh-TW" sz="3200" dirty="0" err="1">
                <a:solidFill>
                  <a:schemeClr val="bg1"/>
                </a:solidFill>
              </a:rPr>
              <a:t>shèhuì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zhìdù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A022146-CD89-430F-A06C-6528BF5F1823}"/>
              </a:ext>
            </a:extLst>
          </p:cNvPr>
          <p:cNvSpPr txBox="1"/>
          <p:nvPr/>
        </p:nvSpPr>
        <p:spPr>
          <a:xfrm>
            <a:off x="8866472" y="5349895"/>
            <a:ext cx="3325528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贫富不均</a:t>
            </a:r>
            <a:r>
              <a:rPr lang="en-US" altLang="zh-TW" sz="3200" dirty="0" err="1">
                <a:solidFill>
                  <a:schemeClr val="bg1"/>
                </a:solidFill>
              </a:rPr>
              <a:t>pínfù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jūn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CC5E2C9-5CA9-4165-AC7F-94D61A2BA267}"/>
              </a:ext>
            </a:extLst>
          </p:cNvPr>
          <p:cNvSpPr/>
          <p:nvPr/>
        </p:nvSpPr>
        <p:spPr>
          <a:xfrm>
            <a:off x="3173404" y="1751617"/>
            <a:ext cx="3919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/>
              <a:t>Social system</a:t>
            </a:r>
            <a:endParaRPr lang="zh-TW" altLang="en-US" sz="5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707708-9AA6-4037-B94F-E8C236C7A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95" y="3429000"/>
            <a:ext cx="5117305" cy="34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7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146AB4-0AD4-44C1-B800-033AA2D2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524656"/>
            <a:ext cx="5572286" cy="290434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FD727EA-BF04-4E8F-9D3F-44916DC6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77774"/>
            <a:ext cx="4873972" cy="32512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4639376" y="1920895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ná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81A21C-E21B-4192-B7FE-029865FC1564}"/>
              </a:ext>
            </a:extLst>
          </p:cNvPr>
          <p:cNvSpPr txBox="1"/>
          <p:nvPr/>
        </p:nvSpPr>
        <p:spPr>
          <a:xfrm>
            <a:off x="10735377" y="1920894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穷</a:t>
            </a:r>
            <a:r>
              <a:rPr lang="en-US" altLang="zh-TW" sz="3200" dirty="0" err="1">
                <a:solidFill>
                  <a:schemeClr val="bg1"/>
                </a:solidFill>
              </a:rPr>
              <a:t>qióng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81E8ED-DD4E-4176-A41C-537312DC835E}"/>
              </a:ext>
            </a:extLst>
          </p:cNvPr>
          <p:cNvSpPr txBox="1"/>
          <p:nvPr/>
        </p:nvSpPr>
        <p:spPr>
          <a:xfrm>
            <a:off x="4639375" y="5349895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lǎn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894730-FD0D-431A-889F-DB15FFE2001C}"/>
              </a:ext>
            </a:extLst>
          </p:cNvPr>
          <p:cNvSpPr txBox="1"/>
          <p:nvPr/>
        </p:nvSpPr>
        <p:spPr>
          <a:xfrm>
            <a:off x="10735377" y="5349894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E019992-16F4-437D-BD44-815F89031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50"/>
          <a:stretch/>
        </p:blipFill>
        <p:spPr>
          <a:xfrm>
            <a:off x="375668" y="3605194"/>
            <a:ext cx="4151361" cy="325280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BC97739-B249-4E39-B9C9-A4A069736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3" r="29803" b="43556"/>
          <a:stretch/>
        </p:blipFill>
        <p:spPr>
          <a:xfrm>
            <a:off x="6133288" y="4495453"/>
            <a:ext cx="4564798" cy="20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4639376" y="1920895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máo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81A21C-E21B-4192-B7FE-029865FC1564}"/>
              </a:ext>
            </a:extLst>
          </p:cNvPr>
          <p:cNvSpPr txBox="1"/>
          <p:nvPr/>
        </p:nvSpPr>
        <p:spPr>
          <a:xfrm>
            <a:off x="10735377" y="1920894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tiáo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81E8ED-DD4E-4176-A41C-537312DC835E}"/>
              </a:ext>
            </a:extLst>
          </p:cNvPr>
          <p:cNvSpPr txBox="1"/>
          <p:nvPr/>
        </p:nvSpPr>
        <p:spPr>
          <a:xfrm>
            <a:off x="4639375" y="5349895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qiáo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894730-FD0D-431A-889F-DB15FFE2001C}"/>
              </a:ext>
            </a:extLst>
          </p:cNvPr>
          <p:cNvSpPr txBox="1"/>
          <p:nvPr/>
        </p:nvSpPr>
        <p:spPr>
          <a:xfrm>
            <a:off x="10735377" y="5349895"/>
            <a:ext cx="1456623" cy="150810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qún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DD75DD-D452-4634-B8E0-9D210FC5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85" y="323881"/>
            <a:ext cx="3000022" cy="31051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CABA29-F816-4AD5-8921-815458EC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153" y="699931"/>
            <a:ext cx="2729069" cy="27290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83DBEC-70EE-4AD1-B29E-067E89DE7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9909"/>
            <a:ext cx="4686492" cy="19647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53CEC54-2AA9-4540-8B02-E999FB492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884" y="4128931"/>
            <a:ext cx="4091606" cy="27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9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不劳而获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bùláo'érhuò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211361" y="569542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reap without sowing ; </a:t>
            </a:r>
          </a:p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get without any labor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358" y="3844498"/>
            <a:ext cx="7978973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世界上没有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不劳而获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的事，想要成功就得努力！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27A9C1-3CD2-494B-9251-32BAD1F4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69" y="2570672"/>
            <a:ext cx="3715828" cy="37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6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无家可归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wú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jiā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kě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guī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69542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Be homeless ; wander about without a home to go back to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798332"/>
            <a:ext cx="647700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因为她们家失火了，所以她现在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无家可归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E6EA14-86B6-4220-9B00-9F59FA03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458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54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￣ﾀﾐYTOA-￤ﾸﾍ￨ﾊﾱ￩ﾌﾢ￩ﾁﾎ￤ﾸﾀ￥ﾤﾩ￣ﾀﾑ￣ﾀﾊ￨ﾶﾅ￧ﾋﾂ￤ﾸﾀ￦ﾗﾥ￧ﾳﾻ￥ﾈﾗ￧ﾬﾬ￤ﾸﾀ￩ﾛﾆ￣ﾀﾋ￥ﾜﾨ￥ﾏﾰ￥ﾌﾗ￧ﾕﾶ￤ﾸﾀ￦ﾗﾥ￤ﾹﾞ￤ﾸﾐ￦ﾔﾶ￥ﾅﾥ￧ﾫﾟ￧ﾄﾶ￨ﾶﾅ￩ﾩﾚ￤ﾺﾺ￯ﾼﾁ￯ﾽﾜ￣ﾀﾐ￦ﾖﾜ￦ﾧﾓ￥ﾮﾅ￧ﾔﾷ￣ﾀﾑ">
            <a:hlinkClick r:id="" action="ppaction://media"/>
            <a:extLst>
              <a:ext uri="{FF2B5EF4-FFF2-40B4-BE49-F238E27FC236}">
                <a16:creationId xmlns:a16="http://schemas.microsoft.com/office/drawing/2014/main" id="{82C965BC-8364-4746-AC19-EB01CFE8E2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206" y="101366"/>
            <a:ext cx="11831587" cy="66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1736B53-95FE-4785-9A28-8D40AA65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" y="3792511"/>
            <a:ext cx="3957746" cy="307082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194B3C7-689F-4B9F-BE44-71B2AD8A3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169" y="849657"/>
            <a:ext cx="4252091" cy="121851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4672378-AA04-4F6B-8E94-2B9BB11BB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9626"/>
            <a:ext cx="4292698" cy="285937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乞丐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qǐgài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围住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wéi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9983998" y="5349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扯住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chě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80334B3-2A42-449A-9AC3-9AB2E5795FF2}"/>
              </a:ext>
            </a:extLst>
          </p:cNvPr>
          <p:cNvSpPr txBox="1"/>
          <p:nvPr/>
        </p:nvSpPr>
        <p:spPr>
          <a:xfrm>
            <a:off x="10001250" y="1920894"/>
            <a:ext cx="2190752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永远</a:t>
            </a:r>
            <a:r>
              <a:rPr lang="en-US" altLang="zh-TW" sz="3200" dirty="0" err="1">
                <a:solidFill>
                  <a:schemeClr val="bg1"/>
                </a:solidFill>
              </a:rPr>
              <a:t>yǒngyuǎn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4C10AF9-B160-46FD-B1CC-3487D6AA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169" y="4107305"/>
            <a:ext cx="4015614" cy="27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822AA7-5458-48FE-AC9A-C52EA5155B19}"/>
              </a:ext>
            </a:extLst>
          </p:cNvPr>
          <p:cNvSpPr txBox="1"/>
          <p:nvPr/>
        </p:nvSpPr>
        <p:spPr>
          <a:xfrm>
            <a:off x="0" y="3013501"/>
            <a:ext cx="1210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among</a:t>
            </a:r>
            <a:endParaRPr lang="zh-TW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5CB43A-1737-4618-A94D-7A8982931F8B}"/>
              </a:ext>
            </a:extLst>
          </p:cNvPr>
          <p:cNvSpPr/>
          <p:nvPr/>
        </p:nvSpPr>
        <p:spPr>
          <a:xfrm>
            <a:off x="0" y="4822876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Category / Group / Context + 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其中</a:t>
            </a:r>
          </a:p>
        </p:txBody>
      </p:sp>
    </p:spTree>
    <p:extLst>
      <p:ext uri="{BB962C8B-B14F-4D97-AF65-F5344CB8AC3E}">
        <p14:creationId xmlns:p14="http://schemas.microsoft.com/office/powerpoint/2010/main" val="3033200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AC8C98A-84C8-4E8E-96E1-AEF57585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38" y="754052"/>
            <a:ext cx="4792362" cy="269330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82647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我有四辆汽车，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三辆都是宝马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169FF9-B89A-4F8E-82CF-CB9417DF9417}"/>
              </a:ext>
            </a:extLst>
          </p:cNvPr>
          <p:cNvSpPr txBox="1"/>
          <p:nvPr/>
        </p:nvSpPr>
        <p:spPr>
          <a:xfrm>
            <a:off x="0" y="0"/>
            <a:ext cx="1811547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3AA1B78-4895-4959-8AF7-9018EF3D06CF}"/>
              </a:ext>
            </a:extLst>
          </p:cNvPr>
          <p:cNvSpPr/>
          <p:nvPr/>
        </p:nvSpPr>
        <p:spPr>
          <a:xfrm>
            <a:off x="3936733" y="169277"/>
            <a:ext cx="825526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Category / Group / Context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其中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84D2312-6B87-45B2-8525-493BC57B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1816"/>
            <a:ext cx="4083170" cy="27243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4AF67A-87B9-468A-B199-80014F190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19" y="3428999"/>
            <a:ext cx="3542581" cy="23628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98E3D5B-BB86-4330-87F6-4BF94350D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35" r="9129" b="34133"/>
          <a:stretch/>
        </p:blipFill>
        <p:spPr>
          <a:xfrm>
            <a:off x="6096000" y="3444831"/>
            <a:ext cx="4238633" cy="23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4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78871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我有五本书，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一本是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事事关心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B8AE7D-ECE5-45AF-AB95-4E1292C14744}"/>
              </a:ext>
            </a:extLst>
          </p:cNvPr>
          <p:cNvSpPr txBox="1"/>
          <p:nvPr/>
        </p:nvSpPr>
        <p:spPr>
          <a:xfrm>
            <a:off x="0" y="0"/>
            <a:ext cx="1811547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E189942-3357-46EB-8B6B-FF656F667C0B}"/>
              </a:ext>
            </a:extLst>
          </p:cNvPr>
          <p:cNvSpPr/>
          <p:nvPr/>
        </p:nvSpPr>
        <p:spPr>
          <a:xfrm>
            <a:off x="3936733" y="169277"/>
            <a:ext cx="825526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Category / Group / Context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其中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6010ABF-31DF-44A4-B3A5-717EDA06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732" y="2453632"/>
            <a:ext cx="2455243" cy="316580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BED7B6-A0C0-4CEA-B6DB-027D16496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49" r="12203"/>
          <a:stretch/>
        </p:blipFill>
        <p:spPr>
          <a:xfrm>
            <a:off x="7071489" y="956034"/>
            <a:ext cx="2455243" cy="33337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3E3F32-19D8-4990-B0F2-916D132FB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056" y="2466806"/>
            <a:ext cx="2344433" cy="310871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07192EB-28CD-4828-905E-A0866CE22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43" t="7579" r="8882" b="8211"/>
          <a:stretch/>
        </p:blipFill>
        <p:spPr>
          <a:xfrm>
            <a:off x="2420373" y="934156"/>
            <a:ext cx="2268933" cy="30319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E2ABACC-59C6-4570-81A0-EE99471C7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42" y="2646947"/>
            <a:ext cx="2196982" cy="29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10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493975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这个学期我教了三个年级，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一个年级是大学三年级。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9EC48EC-03D4-4E3B-A5C7-A41EC220010E}"/>
              </a:ext>
            </a:extLst>
          </p:cNvPr>
          <p:cNvSpPr txBox="1"/>
          <p:nvPr/>
        </p:nvSpPr>
        <p:spPr>
          <a:xfrm>
            <a:off x="0" y="0"/>
            <a:ext cx="1811547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13EDA3F-0578-405D-AF2C-E853B525A229}"/>
              </a:ext>
            </a:extLst>
          </p:cNvPr>
          <p:cNvSpPr/>
          <p:nvPr/>
        </p:nvSpPr>
        <p:spPr>
          <a:xfrm>
            <a:off x="3936733" y="169277"/>
            <a:ext cx="825526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Category / Group / Context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其中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34EC65-DDB2-442F-953A-28383E733594}"/>
              </a:ext>
            </a:extLst>
          </p:cNvPr>
          <p:cNvSpPr/>
          <p:nvPr/>
        </p:nvSpPr>
        <p:spPr>
          <a:xfrm>
            <a:off x="582329" y="1583008"/>
            <a:ext cx="5190228" cy="14465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000000"/>
                </a:solidFill>
              </a:rPr>
              <a:t>a first grader in a master's program</a:t>
            </a:r>
            <a:endParaRPr lang="zh-TW" altLang="en-US" sz="4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9C1731-A904-4DBF-B0C1-B440ABABB989}"/>
              </a:ext>
            </a:extLst>
          </p:cNvPr>
          <p:cNvSpPr/>
          <p:nvPr/>
        </p:nvSpPr>
        <p:spPr>
          <a:xfrm>
            <a:off x="6419443" y="1577377"/>
            <a:ext cx="5190228" cy="14465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000000"/>
                </a:solidFill>
              </a:rPr>
              <a:t>second grader in a master's program</a:t>
            </a:r>
            <a:endParaRPr lang="zh-TW" altLang="en-US" sz="4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DC0D5BC-F1D0-4A4F-82D9-A555AAF31A5C}"/>
              </a:ext>
            </a:extLst>
          </p:cNvPr>
          <p:cNvSpPr/>
          <p:nvPr/>
        </p:nvSpPr>
        <p:spPr>
          <a:xfrm>
            <a:off x="3741766" y="3691378"/>
            <a:ext cx="4708468" cy="7694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rgbClr val="333333"/>
                </a:solidFill>
              </a:rPr>
              <a:t>third year in college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10645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56D376A-3F78-4603-B6E4-521427D76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072" y="641363"/>
            <a:ext cx="3316292" cy="331629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28102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这个学期我选了四门课，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功课最重的就是中文课。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43D76EA-A659-4D73-978F-645C36618544}"/>
              </a:ext>
            </a:extLst>
          </p:cNvPr>
          <p:cNvSpPr txBox="1"/>
          <p:nvPr/>
        </p:nvSpPr>
        <p:spPr>
          <a:xfrm>
            <a:off x="0" y="0"/>
            <a:ext cx="1811547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7E4164-48A4-4DC0-9940-AD8349B6ACB2}"/>
              </a:ext>
            </a:extLst>
          </p:cNvPr>
          <p:cNvSpPr/>
          <p:nvPr/>
        </p:nvSpPr>
        <p:spPr>
          <a:xfrm>
            <a:off x="3936733" y="169277"/>
            <a:ext cx="825526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Category / Group / Context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其中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64F7EE5-86CD-40B6-A2AD-729F67F01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10"/>
          <a:stretch/>
        </p:blipFill>
        <p:spPr>
          <a:xfrm>
            <a:off x="6267815" y="2299509"/>
            <a:ext cx="2890998" cy="2865922"/>
          </a:xfrm>
          <a:prstGeom prst="rect">
            <a:avLst/>
          </a:prstGeom>
        </p:spPr>
      </p:pic>
      <p:pic>
        <p:nvPicPr>
          <p:cNvPr id="1026" name="Picture 2" descr="「japanese class」的圖片搜尋結果">
            <a:extLst>
              <a:ext uri="{FF2B5EF4-FFF2-40B4-BE49-F238E27FC236}">
                <a16:creationId xmlns:a16="http://schemas.microsoft.com/office/drawing/2014/main" id="{70E6806A-A922-440E-8AB1-55FDD0D3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39" y="754052"/>
            <a:ext cx="3382069" cy="22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BE1D3DB-C6B4-420D-95D7-A91461466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5" y="3021805"/>
            <a:ext cx="4016396" cy="22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2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D20C93B-4C66-479B-8053-790DC2B4BA65}"/>
              </a:ext>
            </a:extLst>
          </p:cNvPr>
          <p:cNvSpPr txBox="1"/>
          <p:nvPr/>
        </p:nvSpPr>
        <p:spPr>
          <a:xfrm>
            <a:off x="0" y="0"/>
            <a:ext cx="1811547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3CC37A-04BF-4D1F-AB49-4900FF23C581}"/>
              </a:ext>
            </a:extLst>
          </p:cNvPr>
          <p:cNvSpPr txBox="1"/>
          <p:nvPr/>
        </p:nvSpPr>
        <p:spPr>
          <a:xfrm>
            <a:off x="0" y="502057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中国的社会问题很多，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贫富不均是最严重的一个。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7F6FE5-02FF-40B5-A4D4-0104A7B3622F}"/>
              </a:ext>
            </a:extLst>
          </p:cNvPr>
          <p:cNvSpPr/>
          <p:nvPr/>
        </p:nvSpPr>
        <p:spPr>
          <a:xfrm>
            <a:off x="3936733" y="169277"/>
            <a:ext cx="825526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Category / Group / Context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其中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0C65934-7A34-4676-A20F-FB7CC3F2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800"/>
            <a:ext cx="3834190" cy="25682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AC36E77-ACED-41B3-9353-0E644B380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493" y="2008438"/>
            <a:ext cx="3944450" cy="29583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14B383-3C54-4332-A4D9-72FFB2536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46" y="1000800"/>
            <a:ext cx="4454754" cy="25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8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49943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9E67F53-E62B-49D7-A947-23EC5390122E}"/>
              </a:ext>
            </a:extLst>
          </p:cNvPr>
          <p:cNvSpPr txBox="1"/>
          <p:nvPr/>
        </p:nvSpPr>
        <p:spPr>
          <a:xfrm>
            <a:off x="0" y="199511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to make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6050BE-0C6D-4DD9-B977-1ABCA646AED6}"/>
              </a:ext>
            </a:extLst>
          </p:cNvPr>
          <p:cNvSpPr txBox="1"/>
          <p:nvPr/>
        </p:nvSpPr>
        <p:spPr>
          <a:xfrm>
            <a:off x="327259" y="3192579"/>
            <a:ext cx="115310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弄 </a:t>
            </a:r>
            <a:r>
              <a:rPr lang="en-US" altLang="zh-TW" sz="4400" dirty="0">
                <a:ea typeface="標楷體" panose="03000509000000000000" pitchFamily="65" charset="-120"/>
              </a:rPr>
              <a:t>is general causative verb like</a:t>
            </a:r>
            <a:r>
              <a:rPr lang="zh-TW" altLang="en-US" sz="4400" dirty="0">
                <a:ea typeface="標楷體" panose="03000509000000000000" pitchFamily="65" charset="-120"/>
              </a:rPr>
              <a:t>‘</a:t>
            </a:r>
            <a:r>
              <a:rPr lang="en-US" altLang="zh-TW" sz="4400" dirty="0">
                <a:ea typeface="標楷體" panose="03000509000000000000" pitchFamily="65" charset="-120"/>
              </a:rPr>
              <a:t>make</a:t>
            </a:r>
            <a:r>
              <a:rPr lang="zh-TW" altLang="en-US" sz="4400" dirty="0">
                <a:ea typeface="標楷體" panose="03000509000000000000" pitchFamily="65" charset="-120"/>
              </a:rPr>
              <a:t>’</a:t>
            </a:r>
            <a:r>
              <a:rPr lang="en-US" altLang="zh-TW" sz="4400" dirty="0">
                <a:ea typeface="標楷體" panose="03000509000000000000" pitchFamily="65" charset="-120"/>
              </a:rPr>
              <a:t>in English .The verb causes something to change it own properties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171E29-4B41-4FE4-BF23-4D5BD886DB64}"/>
              </a:ext>
            </a:extLst>
          </p:cNvPr>
          <p:cNvSpPr/>
          <p:nvPr/>
        </p:nvSpPr>
        <p:spPr>
          <a:xfrm>
            <a:off x="0" y="5682704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弄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4400" dirty="0"/>
              <a:t>Complement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007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CD57F65-4F51-48E8-B65F-A61310B950D4}"/>
              </a:ext>
            </a:extLst>
          </p:cNvPr>
          <p:cNvSpPr txBox="1"/>
          <p:nvPr/>
        </p:nvSpPr>
        <p:spPr>
          <a:xfrm>
            <a:off x="0" y="0"/>
            <a:ext cx="179992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CB1DC8-C3E0-4C4D-BD2E-855075F5EB5E}"/>
              </a:ext>
            </a:extLst>
          </p:cNvPr>
          <p:cNvSpPr txBox="1"/>
          <p:nvPr/>
        </p:nvSpPr>
        <p:spPr>
          <a:xfrm>
            <a:off x="0" y="565070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是谁把我的玻璃瓶子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破。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FF79FB4-DE34-4E2D-8F58-AB11E10073F5}"/>
              </a:ext>
            </a:extLst>
          </p:cNvPr>
          <p:cNvSpPr/>
          <p:nvPr/>
        </p:nvSpPr>
        <p:spPr>
          <a:xfrm>
            <a:off x="6824312" y="169277"/>
            <a:ext cx="53676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Complement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42456A0-F847-4AD9-B975-80ABAC136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0" b="4571"/>
          <a:stretch/>
        </p:blipFill>
        <p:spPr>
          <a:xfrm>
            <a:off x="6096000" y="1315416"/>
            <a:ext cx="4410075" cy="42271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27DAE8-07DD-4DBE-BD0B-0A1555FB1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4" b="39816"/>
          <a:stretch/>
        </p:blipFill>
        <p:spPr>
          <a:xfrm>
            <a:off x="717164" y="2372617"/>
            <a:ext cx="4819593" cy="17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15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CD57F65-4F51-48E8-B65F-A61310B950D4}"/>
              </a:ext>
            </a:extLst>
          </p:cNvPr>
          <p:cNvSpPr txBox="1"/>
          <p:nvPr/>
        </p:nvSpPr>
        <p:spPr>
          <a:xfrm>
            <a:off x="0" y="0"/>
            <a:ext cx="179992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CB1DC8-C3E0-4C4D-BD2E-855075F5EB5E}"/>
              </a:ext>
            </a:extLst>
          </p:cNvPr>
          <p:cNvSpPr txBox="1"/>
          <p:nvPr/>
        </p:nvSpPr>
        <p:spPr>
          <a:xfrm>
            <a:off x="0" y="551146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小心别把衣服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脏了。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0748B7C-D025-49FF-852B-1F22B7720F6D}"/>
              </a:ext>
            </a:extLst>
          </p:cNvPr>
          <p:cNvSpPr/>
          <p:nvPr/>
        </p:nvSpPr>
        <p:spPr>
          <a:xfrm>
            <a:off x="6824312" y="169277"/>
            <a:ext cx="53676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Complement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856663-979A-43FD-8AA8-1E5BAF2AA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727" y="1762125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26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CD57F65-4F51-48E8-B65F-A61310B950D4}"/>
              </a:ext>
            </a:extLst>
          </p:cNvPr>
          <p:cNvSpPr txBox="1"/>
          <p:nvPr/>
        </p:nvSpPr>
        <p:spPr>
          <a:xfrm>
            <a:off x="0" y="0"/>
            <a:ext cx="179992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CB1DC8-C3E0-4C4D-BD2E-855075F5EB5E}"/>
              </a:ext>
            </a:extLst>
          </p:cNvPr>
          <p:cNvSpPr txBox="1"/>
          <p:nvPr/>
        </p:nvSpPr>
        <p:spPr>
          <a:xfrm>
            <a:off x="0" y="564621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他的话真把我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胡涂</a:t>
            </a:r>
            <a:r>
              <a:rPr lang="en-US" altLang="zh-TW" sz="2400" dirty="0">
                <a:ea typeface="+mj-ea"/>
              </a:rPr>
              <a:t>(confused)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1F46A8C-6D9E-4629-B155-19AED3CA8F61}"/>
              </a:ext>
            </a:extLst>
          </p:cNvPr>
          <p:cNvSpPr/>
          <p:nvPr/>
        </p:nvSpPr>
        <p:spPr>
          <a:xfrm>
            <a:off x="6824312" y="169277"/>
            <a:ext cx="53676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Complement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B1A290-6717-4984-A38A-64E1E7E90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5" t="2468" r="16312" b="12421"/>
          <a:stretch/>
        </p:blipFill>
        <p:spPr>
          <a:xfrm>
            <a:off x="6096000" y="758717"/>
            <a:ext cx="3442636" cy="46308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3B46A09-684E-4061-A15A-964BBB17F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444" y="1740010"/>
            <a:ext cx="2398581" cy="36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64335CF-5CE8-4745-8FDD-FA0A4B91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77840"/>
            <a:ext cx="5026739" cy="335115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E61DDFF-43A0-4960-935F-C382B1BF5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75"/>
          <a:stretch/>
        </p:blipFill>
        <p:spPr>
          <a:xfrm>
            <a:off x="6266411" y="4311167"/>
            <a:ext cx="4348920" cy="25468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裙子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qúnzi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609475" y="5349895"/>
            <a:ext cx="2486526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同情心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tóngqíng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xīn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gǔlì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5DAADD-104B-42FF-A1A1-25A14BD85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59" y="556360"/>
            <a:ext cx="2729069" cy="27290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E168B7C-9CEA-48D4-A310-5E8D9EE1CB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b="8962"/>
          <a:stretch/>
        </p:blipFill>
        <p:spPr>
          <a:xfrm>
            <a:off x="289359" y="3724670"/>
            <a:ext cx="3068440" cy="314264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6FF8F05-200B-425E-A03A-B942066F6BED}"/>
              </a:ext>
            </a:extLst>
          </p:cNvPr>
          <p:cNvSpPr txBox="1"/>
          <p:nvPr/>
        </p:nvSpPr>
        <p:spPr>
          <a:xfrm>
            <a:off x="8778240" y="1920895"/>
            <a:ext cx="341376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购物中心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gòuwù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zhòng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xīn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27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CD57F65-4F51-48E8-B65F-A61310B950D4}"/>
              </a:ext>
            </a:extLst>
          </p:cNvPr>
          <p:cNvSpPr txBox="1"/>
          <p:nvPr/>
        </p:nvSpPr>
        <p:spPr>
          <a:xfrm>
            <a:off x="0" y="0"/>
            <a:ext cx="179992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CB1DC8-C3E0-4C4D-BD2E-855075F5EB5E}"/>
              </a:ext>
            </a:extLst>
          </p:cNvPr>
          <p:cNvSpPr txBox="1"/>
          <p:nvPr/>
        </p:nvSpPr>
        <p:spPr>
          <a:xfrm>
            <a:off x="0" y="569434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雨好大，把我的衣服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湿了。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5BD658-E27E-45DA-A4CE-C8E38780EF81}"/>
              </a:ext>
            </a:extLst>
          </p:cNvPr>
          <p:cNvSpPr/>
          <p:nvPr/>
        </p:nvSpPr>
        <p:spPr>
          <a:xfrm>
            <a:off x="6824312" y="169277"/>
            <a:ext cx="53676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Complement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0DC420-0983-43C3-A594-8691C4E8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18" y="1290801"/>
            <a:ext cx="5167223" cy="417253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61BCA37-1CC7-4424-B6FE-ADA7C6D0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04" y="1290802"/>
            <a:ext cx="6263617" cy="41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8E8733D-02E6-4484-AE99-FD4B56A9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73" y="3458895"/>
            <a:ext cx="4184721" cy="235390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CD57F65-4F51-48E8-B65F-A61310B950D4}"/>
              </a:ext>
            </a:extLst>
          </p:cNvPr>
          <p:cNvSpPr txBox="1"/>
          <p:nvPr/>
        </p:nvSpPr>
        <p:spPr>
          <a:xfrm>
            <a:off x="0" y="0"/>
            <a:ext cx="179992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CB1DC8-C3E0-4C4D-BD2E-855075F5EB5E}"/>
              </a:ext>
            </a:extLst>
          </p:cNvPr>
          <p:cNvSpPr txBox="1"/>
          <p:nvPr/>
        </p:nvSpPr>
        <p:spPr>
          <a:xfrm>
            <a:off x="0" y="580965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这一课的语法好难，我看了半天还是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弄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不清楚。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7AC9E0-6C50-4292-A4A5-C29BC7C54D2F}"/>
              </a:ext>
            </a:extLst>
          </p:cNvPr>
          <p:cNvSpPr/>
          <p:nvPr/>
        </p:nvSpPr>
        <p:spPr>
          <a:xfrm>
            <a:off x="6824312" y="169277"/>
            <a:ext cx="53676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Complement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4F7791-F5EF-4D44-9850-5B23AB6A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034" y="1111211"/>
            <a:ext cx="4347563" cy="23476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F072723-F1CB-435E-B129-033AE7977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06" y="1108136"/>
            <a:ext cx="4184721" cy="23539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5BF88C-AF2B-49CA-B571-DB6832D57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906" y="3458895"/>
            <a:ext cx="4184721" cy="23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1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290061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03CC6B6-AD8A-4BD7-88D3-BAA6EA75B878}"/>
              </a:ext>
            </a:extLst>
          </p:cNvPr>
          <p:cNvSpPr txBox="1"/>
          <p:nvPr/>
        </p:nvSpPr>
        <p:spPr>
          <a:xfrm>
            <a:off x="0" y="161781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to have no choice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41338F-03D6-4A10-9482-1E748C47A7F6}"/>
              </a:ext>
            </a:extLst>
          </p:cNvPr>
          <p:cNvSpPr/>
          <p:nvPr/>
        </p:nvSpPr>
        <p:spPr>
          <a:xfrm>
            <a:off x="0" y="2705725"/>
            <a:ext cx="12192000" cy="144655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 1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subject+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才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+something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</a:t>
            </a:r>
            <a:r>
              <a:rPr lang="en-US" altLang="zh-TW" sz="4400" dirty="0">
                <a:ea typeface="標楷體" panose="03000509000000000000" pitchFamily="65" charset="-120"/>
              </a:rPr>
              <a:t>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4ABD57-31E3-411E-B948-EC4247461345}"/>
              </a:ext>
            </a:extLst>
          </p:cNvPr>
          <p:cNvSpPr/>
          <p:nvPr/>
        </p:nvSpPr>
        <p:spPr>
          <a:xfrm>
            <a:off x="0" y="4802428"/>
            <a:ext cx="12192000" cy="144655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 2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4400" dirty="0" err="1">
                <a:solidFill>
                  <a:srgbClr val="333333"/>
                </a:solidFill>
                <a:ea typeface="標楷體" panose="03000509000000000000" pitchFamily="65" charset="-120"/>
              </a:rPr>
              <a:t>subject+something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+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4400" dirty="0">
                <a:ea typeface="標楷體" panose="03000509000000000000" pitchFamily="65" charset="-120"/>
              </a:rPr>
              <a:t>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9435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45BB3D8-DAFA-4DB6-A738-49F287BAE479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CEC395-8FD4-48BC-A4AA-AF9BA190A849}"/>
              </a:ext>
            </a:extLst>
          </p:cNvPr>
          <p:cNvSpPr txBox="1"/>
          <p:nvPr/>
        </p:nvSpPr>
        <p:spPr>
          <a:xfrm>
            <a:off x="0" y="54671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因为我生病，我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才请了几天假。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609F035-FDCF-45CF-A7A4-A4215F52E346}"/>
              </a:ext>
            </a:extLst>
          </p:cNvPr>
          <p:cNvSpPr/>
          <p:nvPr/>
        </p:nvSpPr>
        <p:spPr>
          <a:xfrm>
            <a:off x="2492943" y="0"/>
            <a:ext cx="969905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 1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subject+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才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+something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F3CD134-9D55-496E-BD12-219B1F1CD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73" y="1933684"/>
            <a:ext cx="4987161" cy="33795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1620E2-91FE-430B-B981-300EB3396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567" y="1509712"/>
            <a:ext cx="6096000" cy="38385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5CA62342-B25D-42B2-8099-ABABFD224D53}"/>
              </a:ext>
            </a:extLst>
          </p:cNvPr>
          <p:cNvSpPr/>
          <p:nvPr/>
        </p:nvSpPr>
        <p:spPr>
          <a:xfrm>
            <a:off x="5380522" y="3429000"/>
            <a:ext cx="1722922" cy="988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399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2E210F5-A242-49B7-B8C8-5C2C04541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2" y="1972484"/>
            <a:ext cx="5149172" cy="336984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45BB3D8-DAFA-4DB6-A738-49F287BAE479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CEC395-8FD4-48BC-A4AA-AF9BA190A849}"/>
              </a:ext>
            </a:extLst>
          </p:cNvPr>
          <p:cNvSpPr txBox="1"/>
          <p:nvPr/>
        </p:nvSpPr>
        <p:spPr>
          <a:xfrm>
            <a:off x="0" y="546715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他是因为想省钱，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才买了二手衣服的。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5CE5EAC-B7AD-4B6E-BD92-A654D0260D65}"/>
              </a:ext>
            </a:extLst>
          </p:cNvPr>
          <p:cNvSpPr/>
          <p:nvPr/>
        </p:nvSpPr>
        <p:spPr>
          <a:xfrm>
            <a:off x="2492943" y="0"/>
            <a:ext cx="969905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 1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subject+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才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+something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3805D70-324F-499E-976F-9BF7A39E4F6F}"/>
              </a:ext>
            </a:extLst>
          </p:cNvPr>
          <p:cNvSpPr/>
          <p:nvPr/>
        </p:nvSpPr>
        <p:spPr>
          <a:xfrm>
            <a:off x="5277364" y="3429000"/>
            <a:ext cx="1722922" cy="988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7DB3711-36EA-40B6-AFC9-90CE9C43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286" y="1972484"/>
            <a:ext cx="5067438" cy="33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14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45BB3D8-DAFA-4DB6-A738-49F287BAE479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CEC395-8FD4-48BC-A4AA-AF9BA190A849}"/>
              </a:ext>
            </a:extLst>
          </p:cNvPr>
          <p:cNvSpPr txBox="1"/>
          <p:nvPr/>
        </p:nvSpPr>
        <p:spPr>
          <a:xfrm>
            <a:off x="0" y="556747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他是因为想赚钱，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才卖了他最喜欢的车。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E06C6D-79E6-4D9E-B01F-3E0D9A8E5580}"/>
              </a:ext>
            </a:extLst>
          </p:cNvPr>
          <p:cNvSpPr/>
          <p:nvPr/>
        </p:nvSpPr>
        <p:spPr>
          <a:xfrm>
            <a:off x="2492943" y="0"/>
            <a:ext cx="969905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 1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subject+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才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+something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A44A88F-BB09-490F-B461-694D01204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53" y="2087592"/>
            <a:ext cx="6042526" cy="28221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E99905D-AAA8-4460-A676-17D2ABC3F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" y="1940548"/>
            <a:ext cx="4876444" cy="3256381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06C98B3-8962-4AA4-8506-DC4B4A4E4A38}"/>
              </a:ext>
            </a:extLst>
          </p:cNvPr>
          <p:cNvSpPr/>
          <p:nvPr/>
        </p:nvSpPr>
        <p:spPr>
          <a:xfrm>
            <a:off x="4786475" y="3755115"/>
            <a:ext cx="1722922" cy="988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8267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45BB3D8-DAFA-4DB6-A738-49F287BAE479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CEC395-8FD4-48BC-A4AA-AF9BA190A849}"/>
              </a:ext>
            </a:extLst>
          </p:cNvPr>
          <p:cNvSpPr txBox="1"/>
          <p:nvPr/>
        </p:nvSpPr>
        <p:spPr>
          <a:xfrm>
            <a:off x="0" y="54671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他为了工作，熬夜也是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AD2BFA-A061-473E-BA8E-CA1893CB89EB}"/>
              </a:ext>
            </a:extLst>
          </p:cNvPr>
          <p:cNvSpPr/>
          <p:nvPr/>
        </p:nvSpPr>
        <p:spPr>
          <a:xfrm>
            <a:off x="2483315" y="11619"/>
            <a:ext cx="969905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 2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 err="1">
                <a:solidFill>
                  <a:srgbClr val="333333"/>
                </a:solidFill>
                <a:ea typeface="標楷體" panose="03000509000000000000" pitchFamily="65" charset="-120"/>
              </a:rPr>
              <a:t>subject+something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F90ECB-3695-4CBA-A0D9-887B01098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02" y="2072666"/>
            <a:ext cx="4762500" cy="32289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DF47E93-AAB5-4657-83BE-DCE6ABEE4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399" y="2072667"/>
            <a:ext cx="4764920" cy="32289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150AF306-0A1E-45FC-85B9-CD3267E25E5F}"/>
              </a:ext>
            </a:extLst>
          </p:cNvPr>
          <p:cNvSpPr/>
          <p:nvPr/>
        </p:nvSpPr>
        <p:spPr>
          <a:xfrm>
            <a:off x="5234539" y="3639027"/>
            <a:ext cx="1722922" cy="988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5150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45BB3D8-DAFA-4DB6-A738-49F287BAE479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CEC395-8FD4-48BC-A4AA-AF9BA190A849}"/>
              </a:ext>
            </a:extLst>
          </p:cNvPr>
          <p:cNvSpPr txBox="1"/>
          <p:nvPr/>
        </p:nvSpPr>
        <p:spPr>
          <a:xfrm>
            <a:off x="0" y="54671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他为了生活，捡垃圾也是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20E6D0-1CA4-4D75-8E55-75EAC58FE739}"/>
              </a:ext>
            </a:extLst>
          </p:cNvPr>
          <p:cNvSpPr/>
          <p:nvPr/>
        </p:nvSpPr>
        <p:spPr>
          <a:xfrm>
            <a:off x="2483315" y="11619"/>
            <a:ext cx="969905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 2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 err="1">
                <a:solidFill>
                  <a:srgbClr val="333333"/>
                </a:solidFill>
                <a:ea typeface="標楷體" panose="03000509000000000000" pitchFamily="65" charset="-120"/>
              </a:rPr>
              <a:t>subject+something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2050" name="Picture 2" descr="「拾荒老人」的圖片搜尋結果">
            <a:extLst>
              <a:ext uri="{FF2B5EF4-FFF2-40B4-BE49-F238E27FC236}">
                <a16:creationId xmlns:a16="http://schemas.microsoft.com/office/drawing/2014/main" id="{AAF89702-4EDC-464F-8226-81240D80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62" y="1643062"/>
            <a:ext cx="53244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9447AE8-0A6A-4221-B7AF-E7D81AF47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95"/>
          <a:stretch/>
        </p:blipFill>
        <p:spPr>
          <a:xfrm>
            <a:off x="328763" y="2045368"/>
            <a:ext cx="4632934" cy="3036770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4B829583-71F2-43BC-943F-152F93214520}"/>
              </a:ext>
            </a:extLst>
          </p:cNvPr>
          <p:cNvSpPr/>
          <p:nvPr/>
        </p:nvSpPr>
        <p:spPr>
          <a:xfrm>
            <a:off x="4551146" y="2440004"/>
            <a:ext cx="1722922" cy="988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3044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45BB3D8-DAFA-4DB6-A738-49F287BAE479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CEC395-8FD4-48BC-A4AA-AF9BA190A849}"/>
              </a:ext>
            </a:extLst>
          </p:cNvPr>
          <p:cNvSpPr txBox="1"/>
          <p:nvPr/>
        </p:nvSpPr>
        <p:spPr>
          <a:xfrm>
            <a:off x="0" y="546715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因为家里很穷，所以他偷东西也是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不得已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啊！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B13375-AD79-46AE-BA1C-0CAEEE8F37D7}"/>
              </a:ext>
            </a:extLst>
          </p:cNvPr>
          <p:cNvSpPr/>
          <p:nvPr/>
        </p:nvSpPr>
        <p:spPr>
          <a:xfrm>
            <a:off x="2483315" y="11619"/>
            <a:ext cx="969905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 2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dirty="0" err="1">
                <a:solidFill>
                  <a:srgbClr val="333333"/>
                </a:solidFill>
                <a:ea typeface="標楷體" panose="03000509000000000000" pitchFamily="65" charset="-120"/>
              </a:rPr>
              <a:t>subject+something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you have no choice to do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不得已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5C00C6-09CC-44FC-8633-A685AE5F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5715000" cy="3733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D53A4B6-9C4E-40C6-9B78-EBE1DB50F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28" y="2095952"/>
            <a:ext cx="5844186" cy="32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41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369951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D01E8A4-FDD0-4E60-B9BB-BF749E891B91}"/>
              </a:ext>
            </a:extLst>
          </p:cNvPr>
          <p:cNvSpPr txBox="1"/>
          <p:nvPr/>
        </p:nvSpPr>
        <p:spPr>
          <a:xfrm>
            <a:off x="0" y="23060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the so-called 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EB9E3F-469A-44A3-9C87-C6ACF5932733}"/>
              </a:ext>
            </a:extLst>
          </p:cNvPr>
          <p:cNvSpPr/>
          <p:nvPr/>
        </p:nvSpPr>
        <p:spPr>
          <a:xfrm>
            <a:off x="0" y="4868888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所谓的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4400" dirty="0"/>
              <a:t>N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232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E934C7D-3056-4D73-B4F0-67011A38C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06174"/>
            <a:ext cx="5596449" cy="27982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1944674-9BA0-40B3-976F-9775C803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09" y="4433977"/>
            <a:ext cx="4242040" cy="242402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gōngpíng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解决</a:t>
            </a:r>
            <a:r>
              <a:rPr lang="en-US" altLang="zh-TW" sz="3200" dirty="0" err="1">
                <a:solidFill>
                  <a:schemeClr val="bg1"/>
                </a:solidFill>
              </a:rPr>
              <a:t>jiějué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养成</a:t>
            </a:r>
            <a:r>
              <a:rPr lang="en-US" altLang="zh-TW" sz="3200" dirty="0" err="1">
                <a:solidFill>
                  <a:schemeClr val="bg1"/>
                </a:solidFill>
              </a:rPr>
              <a:t>yǎngchéng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懒惰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lǎnduò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41D0885-A63D-43D5-A85D-0487E8220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597"/>
            <a:ext cx="3789872" cy="28424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34E8413-BC2A-4480-888F-889C8F1C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86597"/>
            <a:ext cx="4468933" cy="13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23465F1-EA17-496E-AF06-156D70BEC2EF}"/>
              </a:ext>
            </a:extLst>
          </p:cNvPr>
          <p:cNvSpPr txBox="1"/>
          <p:nvPr/>
        </p:nvSpPr>
        <p:spPr>
          <a:xfrm>
            <a:off x="0" y="0"/>
            <a:ext cx="25146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AAECDC-C372-4EC2-B580-593D62FA0018}"/>
              </a:ext>
            </a:extLst>
          </p:cNvPr>
          <p:cNvSpPr/>
          <p:nvPr/>
        </p:nvSpPr>
        <p:spPr>
          <a:xfrm>
            <a:off x="5411972" y="0"/>
            <a:ext cx="64645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所谓的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N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8397C5-0754-4BCA-B29C-80897C6C2B65}"/>
              </a:ext>
            </a:extLst>
          </p:cNvPr>
          <p:cNvSpPr txBox="1"/>
          <p:nvPr/>
        </p:nvSpPr>
        <p:spPr>
          <a:xfrm>
            <a:off x="0" y="564040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“幸福”，就是回家吃妈妈煮的饭。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81933F-2C99-4B53-A63F-9CE0D65F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06" y="1713298"/>
            <a:ext cx="5659650" cy="28298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129D4E-9F67-4FC6-8B4B-68C65300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97" y="1288728"/>
            <a:ext cx="5823697" cy="3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7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23465F1-EA17-496E-AF06-156D70BEC2EF}"/>
              </a:ext>
            </a:extLst>
          </p:cNvPr>
          <p:cNvSpPr txBox="1"/>
          <p:nvPr/>
        </p:nvSpPr>
        <p:spPr>
          <a:xfrm>
            <a:off x="0" y="0"/>
            <a:ext cx="25146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AAECDC-C372-4EC2-B580-593D62FA0018}"/>
              </a:ext>
            </a:extLst>
          </p:cNvPr>
          <p:cNvSpPr/>
          <p:nvPr/>
        </p:nvSpPr>
        <p:spPr>
          <a:xfrm>
            <a:off x="5411972" y="0"/>
            <a:ext cx="64645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所谓的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N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8397C5-0754-4BCA-B29C-80897C6C2B65}"/>
              </a:ext>
            </a:extLst>
          </p:cNvPr>
          <p:cNvSpPr txBox="1"/>
          <p:nvPr/>
        </p:nvSpPr>
        <p:spPr>
          <a:xfrm>
            <a:off x="0" y="516321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“自由”，就是你可以去任何你想去的地方 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3258AF-6E21-4164-9FBC-3858006A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259457"/>
            <a:ext cx="3615546" cy="36155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76320E3-D081-4CA4-8813-69C3EE50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417" y="880164"/>
            <a:ext cx="6254151" cy="39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5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23465F1-EA17-496E-AF06-156D70BEC2EF}"/>
              </a:ext>
            </a:extLst>
          </p:cNvPr>
          <p:cNvSpPr txBox="1"/>
          <p:nvPr/>
        </p:nvSpPr>
        <p:spPr>
          <a:xfrm>
            <a:off x="0" y="0"/>
            <a:ext cx="25146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AAECDC-C372-4EC2-B580-593D62FA0018}"/>
              </a:ext>
            </a:extLst>
          </p:cNvPr>
          <p:cNvSpPr/>
          <p:nvPr/>
        </p:nvSpPr>
        <p:spPr>
          <a:xfrm>
            <a:off x="5411972" y="0"/>
            <a:ext cx="64645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所谓的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N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8397C5-0754-4BCA-B29C-80897C6C2B65}"/>
              </a:ext>
            </a:extLst>
          </p:cNvPr>
          <p:cNvSpPr txBox="1"/>
          <p:nvPr/>
        </p:nvSpPr>
        <p:spPr>
          <a:xfrm>
            <a:off x="0" y="513149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“休闲活动</a:t>
            </a:r>
            <a:r>
              <a:rPr lang="en-US" altLang="zh-TW" sz="2400" dirty="0">
                <a:ea typeface="標楷體" panose="03000509000000000000" pitchFamily="65" charset="-120"/>
              </a:rPr>
              <a:t>(Leisure activities)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” ，其实就是放假时整天躺在家里睡觉。 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EAFD2D-6F65-48FC-A005-FCF800336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98"/>
          <a:stretch/>
        </p:blipFill>
        <p:spPr>
          <a:xfrm>
            <a:off x="6096000" y="1164925"/>
            <a:ext cx="5757588" cy="37249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098ED2E-4533-496A-A2DB-DB509F1A7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84"/>
          <a:stretch/>
        </p:blipFill>
        <p:spPr>
          <a:xfrm>
            <a:off x="932748" y="987364"/>
            <a:ext cx="4479224" cy="42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1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23465F1-EA17-496E-AF06-156D70BEC2EF}"/>
              </a:ext>
            </a:extLst>
          </p:cNvPr>
          <p:cNvSpPr txBox="1"/>
          <p:nvPr/>
        </p:nvSpPr>
        <p:spPr>
          <a:xfrm>
            <a:off x="0" y="0"/>
            <a:ext cx="25146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AAECDC-C372-4EC2-B580-593D62FA0018}"/>
              </a:ext>
            </a:extLst>
          </p:cNvPr>
          <p:cNvSpPr/>
          <p:nvPr/>
        </p:nvSpPr>
        <p:spPr>
          <a:xfrm>
            <a:off x="5411972" y="0"/>
            <a:ext cx="64645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所谓的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N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8397C5-0754-4BCA-B29C-80897C6C2B65}"/>
              </a:ext>
            </a:extLst>
          </p:cNvPr>
          <p:cNvSpPr txBox="1"/>
          <p:nvPr/>
        </p:nvSpPr>
        <p:spPr>
          <a:xfrm>
            <a:off x="0" y="515011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它们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“垃圾分类”，只把垃圾分成两类，做得很不够 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CB484D-C924-416D-BAB8-F12329DB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1109"/>
            <a:ext cx="6008134" cy="29590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38F6FCD-0739-4F05-A456-22D09CBCA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27" b="18175"/>
          <a:stretch/>
        </p:blipFill>
        <p:spPr>
          <a:xfrm>
            <a:off x="6351968" y="1718790"/>
            <a:ext cx="5496197" cy="3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80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23465F1-EA17-496E-AF06-156D70BEC2EF}"/>
              </a:ext>
            </a:extLst>
          </p:cNvPr>
          <p:cNvSpPr txBox="1"/>
          <p:nvPr/>
        </p:nvSpPr>
        <p:spPr>
          <a:xfrm>
            <a:off x="0" y="0"/>
            <a:ext cx="25146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AAECDC-C372-4EC2-B580-593D62FA0018}"/>
              </a:ext>
            </a:extLst>
          </p:cNvPr>
          <p:cNvSpPr/>
          <p:nvPr/>
        </p:nvSpPr>
        <p:spPr>
          <a:xfrm>
            <a:off x="5411972" y="0"/>
            <a:ext cx="64645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所谓的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</a:t>
            </a:r>
            <a:r>
              <a:rPr lang="en-US" altLang="zh-TW" sz="3200" dirty="0"/>
              <a:t>N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8397C5-0754-4BCA-B29C-80897C6C2B65}"/>
              </a:ext>
            </a:extLst>
          </p:cNvPr>
          <p:cNvSpPr txBox="1"/>
          <p:nvPr/>
        </p:nvSpPr>
        <p:spPr>
          <a:xfrm>
            <a:off x="0" y="517137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那个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所谓的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“风景区”，只是几个破旧的建筑，没什么好看的。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C52FA6-1145-4FFE-B631-9CEAC4F51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92"/>
          <a:stretch/>
        </p:blipFill>
        <p:spPr>
          <a:xfrm>
            <a:off x="2807984" y="800813"/>
            <a:ext cx="657603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31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1031207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sb.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8B1A6B-25CD-45F5-B9F5-8020403E0BE7}"/>
              </a:ext>
            </a:extLst>
          </p:cNvPr>
          <p:cNvSpPr txBox="1"/>
          <p:nvPr/>
        </p:nvSpPr>
        <p:spPr>
          <a:xfrm>
            <a:off x="0" y="32733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in sb. view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FBA4A0-F15B-4B7C-A5B3-F9C04C2DF079}"/>
              </a:ext>
            </a:extLst>
          </p:cNvPr>
          <p:cNvSpPr/>
          <p:nvPr/>
        </p:nvSpPr>
        <p:spPr>
          <a:xfrm>
            <a:off x="0" y="4868888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4400" dirty="0">
                <a:ea typeface="標楷體" panose="03000509000000000000" pitchFamily="65" charset="-120"/>
              </a:rPr>
              <a:t>+ Person + 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看来 </a:t>
            </a:r>
            <a:r>
              <a:rPr lang="en-US" altLang="zh-TW" sz="4400" dirty="0">
                <a:ea typeface="標楷體" panose="03000509000000000000" pitchFamily="65" charset="-120"/>
              </a:rPr>
              <a:t>+ Perspective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840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93DFDE-05E4-45E1-B4CA-BFB6245D5F5D}"/>
              </a:ext>
            </a:extLst>
          </p:cNvPr>
          <p:cNvSpPr txBox="1"/>
          <p:nvPr/>
        </p:nvSpPr>
        <p:spPr>
          <a:xfrm>
            <a:off x="0" y="0"/>
            <a:ext cx="324371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sb.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A322FA-4854-452F-AB6C-82C200AB0B54}"/>
              </a:ext>
            </a:extLst>
          </p:cNvPr>
          <p:cNvSpPr txBox="1"/>
          <p:nvPr/>
        </p:nvSpPr>
        <p:spPr>
          <a:xfrm>
            <a:off x="0" y="555435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，学好中文是一件很重要的事。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2D5DEB-8D95-4EB0-97FE-502818EE1632}"/>
              </a:ext>
            </a:extLst>
          </p:cNvPr>
          <p:cNvSpPr/>
          <p:nvPr/>
        </p:nvSpPr>
        <p:spPr>
          <a:xfrm>
            <a:off x="4649001" y="0"/>
            <a:ext cx="75429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3200" dirty="0">
                <a:ea typeface="標楷體" panose="03000509000000000000" pitchFamily="65" charset="-120"/>
              </a:rPr>
              <a:t>+ Person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看来 </a:t>
            </a:r>
            <a:r>
              <a:rPr lang="en-US" altLang="zh-TW" sz="3200" dirty="0">
                <a:ea typeface="標楷體" panose="03000509000000000000" pitchFamily="65" charset="-120"/>
              </a:rPr>
              <a:t>+ Perspective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2C5CB2-FFF5-4C71-90FA-245D3D09C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923330"/>
            <a:ext cx="6374466" cy="42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34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93DFDE-05E4-45E1-B4CA-BFB6245D5F5D}"/>
              </a:ext>
            </a:extLst>
          </p:cNvPr>
          <p:cNvSpPr txBox="1"/>
          <p:nvPr/>
        </p:nvSpPr>
        <p:spPr>
          <a:xfrm>
            <a:off x="0" y="0"/>
            <a:ext cx="324371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sb.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A322FA-4854-452F-AB6C-82C200AB0B54}"/>
              </a:ext>
            </a:extLst>
          </p:cNvPr>
          <p:cNvSpPr txBox="1"/>
          <p:nvPr/>
        </p:nvSpPr>
        <p:spPr>
          <a:xfrm>
            <a:off x="0" y="550317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，每天运动是一件很普通的事。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2D5DEB-8D95-4EB0-97FE-502818EE1632}"/>
              </a:ext>
            </a:extLst>
          </p:cNvPr>
          <p:cNvSpPr/>
          <p:nvPr/>
        </p:nvSpPr>
        <p:spPr>
          <a:xfrm>
            <a:off x="4649001" y="0"/>
            <a:ext cx="75429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3200" dirty="0">
                <a:ea typeface="標楷體" panose="03000509000000000000" pitchFamily="65" charset="-120"/>
              </a:rPr>
              <a:t>+ Person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看来 </a:t>
            </a:r>
            <a:r>
              <a:rPr lang="en-US" altLang="zh-TW" sz="3200" dirty="0">
                <a:ea typeface="標楷體" panose="03000509000000000000" pitchFamily="65" charset="-120"/>
              </a:rPr>
              <a:t>+ Perspective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FBA246-687C-442C-B926-349C3ABE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261" y="1535502"/>
            <a:ext cx="5625477" cy="37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7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93DFDE-05E4-45E1-B4CA-BFB6245D5F5D}"/>
              </a:ext>
            </a:extLst>
          </p:cNvPr>
          <p:cNvSpPr txBox="1"/>
          <p:nvPr/>
        </p:nvSpPr>
        <p:spPr>
          <a:xfrm>
            <a:off x="0" y="0"/>
            <a:ext cx="324371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sb.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A322FA-4854-452F-AB6C-82C200AB0B54}"/>
              </a:ext>
            </a:extLst>
          </p:cNvPr>
          <p:cNvSpPr txBox="1"/>
          <p:nvPr/>
        </p:nvSpPr>
        <p:spPr>
          <a:xfrm>
            <a:off x="-19248" y="52883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美国人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，言论自由</a:t>
            </a:r>
            <a:r>
              <a:rPr lang="en-US" altLang="zh-TW" sz="2400" dirty="0"/>
              <a:t> (freedom of speech)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是最基本的人权</a:t>
            </a:r>
            <a:r>
              <a:rPr lang="en-US" altLang="zh-TW" dirty="0"/>
              <a:t> </a:t>
            </a:r>
            <a:r>
              <a:rPr lang="en-US" altLang="zh-TW" sz="2400" dirty="0"/>
              <a:t>(human rights)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2D5DEB-8D95-4EB0-97FE-502818EE1632}"/>
              </a:ext>
            </a:extLst>
          </p:cNvPr>
          <p:cNvSpPr/>
          <p:nvPr/>
        </p:nvSpPr>
        <p:spPr>
          <a:xfrm>
            <a:off x="4649001" y="0"/>
            <a:ext cx="75429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3200" dirty="0">
                <a:ea typeface="標楷體" panose="03000509000000000000" pitchFamily="65" charset="-120"/>
              </a:rPr>
              <a:t>+ Person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看来 </a:t>
            </a:r>
            <a:r>
              <a:rPr lang="en-US" altLang="zh-TW" sz="3200" dirty="0">
                <a:ea typeface="標楷體" panose="03000509000000000000" pitchFamily="65" charset="-120"/>
              </a:rPr>
              <a:t>+ Perspective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628D87-8BCC-48DC-9E4B-436FDDAE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58" y="1726388"/>
            <a:ext cx="5529585" cy="341444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BF5155F-A743-420C-99F7-5A5B93A7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80" y="1726388"/>
            <a:ext cx="6316720" cy="34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74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93DFDE-05E4-45E1-B4CA-BFB6245D5F5D}"/>
              </a:ext>
            </a:extLst>
          </p:cNvPr>
          <p:cNvSpPr txBox="1"/>
          <p:nvPr/>
        </p:nvSpPr>
        <p:spPr>
          <a:xfrm>
            <a:off x="0" y="0"/>
            <a:ext cx="324371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sb.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A322FA-4854-452F-AB6C-82C200AB0B54}"/>
              </a:ext>
            </a:extLst>
          </p:cNvPr>
          <p:cNvSpPr txBox="1"/>
          <p:nvPr/>
        </p:nvSpPr>
        <p:spPr>
          <a:xfrm>
            <a:off x="0" y="513287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工作累不累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不重要，重要的是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钱多不多。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2D5DEB-8D95-4EB0-97FE-502818EE1632}"/>
              </a:ext>
            </a:extLst>
          </p:cNvPr>
          <p:cNvSpPr/>
          <p:nvPr/>
        </p:nvSpPr>
        <p:spPr>
          <a:xfrm>
            <a:off x="4649001" y="0"/>
            <a:ext cx="75429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3200" dirty="0">
                <a:ea typeface="標楷體" panose="03000509000000000000" pitchFamily="65" charset="-120"/>
              </a:rPr>
              <a:t>+ Person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看来 </a:t>
            </a:r>
            <a:r>
              <a:rPr lang="en-US" altLang="zh-TW" sz="3200" dirty="0">
                <a:ea typeface="標楷體" panose="03000509000000000000" pitchFamily="65" charset="-120"/>
              </a:rPr>
              <a:t>+ Perspective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100B0B-7F91-468B-AC50-C1107980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64" y="1292380"/>
            <a:ext cx="6096000" cy="381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8D8854-EB45-4CA3-97E1-458F8C69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377" y="1292380"/>
            <a:ext cx="524825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3A2F539-686D-4C2D-AC50-77859C26E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31" b="29862"/>
          <a:stretch/>
        </p:blipFill>
        <p:spPr>
          <a:xfrm>
            <a:off x="6096000" y="4752474"/>
            <a:ext cx="3994597" cy="157999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4186081-6A26-48CD-91AD-ABB04F73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6943"/>
            <a:ext cx="3946588" cy="26310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58C8A71-D148-4794-AB2E-4881A5D7B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10" r="9210"/>
          <a:stretch/>
        </p:blipFill>
        <p:spPr>
          <a:xfrm>
            <a:off x="6095999" y="746185"/>
            <a:ext cx="3905251" cy="268281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45B27FE-EAB7-48D2-A30F-30068187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53" t="29333" r="32491" b="29404"/>
          <a:stretch/>
        </p:blipFill>
        <p:spPr>
          <a:xfrm>
            <a:off x="0" y="1020278"/>
            <a:ext cx="4136255" cy="240872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yīkào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习惯</a:t>
            </a:r>
            <a:r>
              <a:rPr lang="en-US" altLang="zh-TW" sz="3200" dirty="0" err="1">
                <a:solidFill>
                  <a:schemeClr val="bg1"/>
                </a:solidFill>
              </a:rPr>
              <a:t>xíguàn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hélǐ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过错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guòcuò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2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93DFDE-05E4-45E1-B4CA-BFB6245D5F5D}"/>
              </a:ext>
            </a:extLst>
          </p:cNvPr>
          <p:cNvSpPr txBox="1"/>
          <p:nvPr/>
        </p:nvSpPr>
        <p:spPr>
          <a:xfrm>
            <a:off x="0" y="0"/>
            <a:ext cx="324371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sb.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A322FA-4854-452F-AB6C-82C200AB0B54}"/>
              </a:ext>
            </a:extLst>
          </p:cNvPr>
          <p:cNvSpPr txBox="1"/>
          <p:nvPr/>
        </p:nvSpPr>
        <p:spPr>
          <a:xfrm>
            <a:off x="0" y="517137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，这件事很简单，可是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却困难的很。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2D5DEB-8D95-4EB0-97FE-502818EE1632}"/>
              </a:ext>
            </a:extLst>
          </p:cNvPr>
          <p:cNvSpPr/>
          <p:nvPr/>
        </p:nvSpPr>
        <p:spPr>
          <a:xfrm>
            <a:off x="4649001" y="0"/>
            <a:ext cx="75429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3200" dirty="0">
                <a:ea typeface="標楷體" panose="03000509000000000000" pitchFamily="65" charset="-120"/>
              </a:rPr>
              <a:t>+ Person +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看来 </a:t>
            </a:r>
            <a:r>
              <a:rPr lang="en-US" altLang="zh-TW" sz="3200" dirty="0">
                <a:ea typeface="標楷體" panose="03000509000000000000" pitchFamily="65" charset="-120"/>
              </a:rPr>
              <a:t>+ Perspective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CD74D8-7F0E-40A8-8642-A24B230E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389" y="1947862"/>
            <a:ext cx="3676650" cy="29622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F8A2E4-D956-4D7F-992A-97CA6429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1374"/>
            <a:ext cx="5672620" cy="37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2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40318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，反而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A9092-B994-49F9-B79F-5DC2BDCF33F3}"/>
              </a:ext>
            </a:extLst>
          </p:cNvPr>
          <p:cNvSpPr txBox="1"/>
          <p:nvPr/>
        </p:nvSpPr>
        <p:spPr>
          <a:xfrm>
            <a:off x="0" y="19835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not only…,on the contrary…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BAF9F54-2BD5-41B5-806D-26157AB04355}"/>
              </a:ext>
            </a:extLst>
          </p:cNvPr>
          <p:cNvSpPr/>
          <p:nvPr/>
        </p:nvSpPr>
        <p:spPr>
          <a:xfrm>
            <a:off x="0" y="5220982"/>
            <a:ext cx="12192000" cy="144655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ea typeface="標楷體" panose="03000509000000000000" pitchFamily="65" charset="-120"/>
              </a:rPr>
              <a:t>Subj. +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不但不</a:t>
            </a:r>
            <a:r>
              <a:rPr lang="zh-TW" altLang="en-US" sz="4400" dirty="0">
                <a:ea typeface="標楷體" panose="03000509000000000000" pitchFamily="65" charset="-120"/>
              </a:rPr>
              <a:t>⋯⋯，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反而</a:t>
            </a:r>
            <a:r>
              <a:rPr lang="zh-TW" altLang="en-US" sz="4400" dirty="0"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ea typeface="標楷體" panose="03000509000000000000" pitchFamily="65" charset="-120"/>
              </a:rPr>
              <a:t>+ unexpected outcome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4DF3C80-C5FD-4F43-AAC1-AB221844C726}"/>
              </a:ext>
            </a:extLst>
          </p:cNvPr>
          <p:cNvSpPr txBox="1"/>
          <p:nvPr/>
        </p:nvSpPr>
        <p:spPr>
          <a:xfrm>
            <a:off x="330467" y="3294513"/>
            <a:ext cx="11531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反而 </a:t>
            </a:r>
            <a:r>
              <a:rPr lang="en-US" altLang="zh-TW" sz="4400" dirty="0">
                <a:ea typeface="標楷體" panose="03000509000000000000" pitchFamily="65" charset="-120"/>
              </a:rPr>
              <a:t>introduces an action or situation that is contrary to the expectation of the speaker. 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8738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DB2380F-2CAD-4A6F-84E8-F80054436C7C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，反而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373CAB-7182-4FCC-A384-C3F16DE6529F}"/>
              </a:ext>
            </a:extLst>
          </p:cNvPr>
          <p:cNvSpPr txBox="1"/>
          <p:nvPr/>
        </p:nvSpPr>
        <p:spPr>
          <a:xfrm>
            <a:off x="0" y="547938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帮我，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反而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给我找麻烦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48027E-24CB-4615-B643-0CE0E552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0" y="1539308"/>
            <a:ext cx="5672620" cy="37793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55EF583-B937-4251-B420-641300B40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143" y="1242204"/>
            <a:ext cx="4317350" cy="4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DB2380F-2CAD-4A6F-84E8-F80054436C7C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，反而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373CAB-7182-4FCC-A384-C3F16DE6529F}"/>
              </a:ext>
            </a:extLst>
          </p:cNvPr>
          <p:cNvSpPr txBox="1"/>
          <p:nvPr/>
        </p:nvSpPr>
        <p:spPr>
          <a:xfrm>
            <a:off x="0" y="547938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我运动以后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累，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更有精神。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8D6FF1-4044-474A-9EEE-85C0016B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9" y="2258264"/>
            <a:ext cx="5383422" cy="32300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934715-2643-488D-8E27-948C7D66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320" y="1655545"/>
            <a:ext cx="5447070" cy="382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86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DB2380F-2CAD-4A6F-84E8-F80054436C7C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，反而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373CAB-7182-4FCC-A384-C3F16DE6529F}"/>
              </a:ext>
            </a:extLst>
          </p:cNvPr>
          <p:cNvSpPr txBox="1"/>
          <p:nvPr/>
        </p:nvSpPr>
        <p:spPr>
          <a:xfrm>
            <a:off x="0" y="5751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中国人在服装方面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保守，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反而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开放的很。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19E4070-5A69-41DC-AE50-09CEBD6F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445" y="1303045"/>
            <a:ext cx="2708765" cy="42468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300C3E3-FF23-4A59-98B9-A3B2D5CE9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28" y="1303045"/>
            <a:ext cx="2831228" cy="42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0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DB2380F-2CAD-4A6F-84E8-F80054436C7C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，反而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373CAB-7182-4FCC-A384-C3F16DE6529F}"/>
              </a:ext>
            </a:extLst>
          </p:cNvPr>
          <p:cNvSpPr txBox="1"/>
          <p:nvPr/>
        </p:nvSpPr>
        <p:spPr>
          <a:xfrm>
            <a:off x="0" y="509437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你妈妈那么爱你，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感激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grateful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反而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说她不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为你着想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5C3F72-6D04-4A45-9C17-362F2F3E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125" y="1175606"/>
            <a:ext cx="5569403" cy="37129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03BC715-C853-4AC3-9739-E3F032F43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2" y="1175606"/>
            <a:ext cx="5565055" cy="37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9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DB2380F-2CAD-4A6F-84E8-F80054436C7C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，反而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373CAB-7182-4FCC-A384-C3F16DE6529F}"/>
              </a:ext>
            </a:extLst>
          </p:cNvPr>
          <p:cNvSpPr txBox="1"/>
          <p:nvPr/>
        </p:nvSpPr>
        <p:spPr>
          <a:xfrm>
            <a:off x="0" y="514250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在我看来，用塑料产品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不但不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是一种进步，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会严重地污染环境。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E93E1AA-3A8E-4114-883A-096BD19E3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09" y="1173823"/>
            <a:ext cx="5567757" cy="387406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28A298-9C13-4018-972D-E7272382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35" y="1715497"/>
            <a:ext cx="5924259" cy="33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01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03947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80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8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30156D-977F-46E5-AB22-9DCBD0B979B0}"/>
              </a:ext>
            </a:extLst>
          </p:cNvPr>
          <p:cNvSpPr txBox="1"/>
          <p:nvPr/>
        </p:nvSpPr>
        <p:spPr>
          <a:xfrm>
            <a:off x="0" y="259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not A , rather B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00DA4A-DD3F-4923-83B4-278AAC59374A}"/>
              </a:ext>
            </a:extLst>
          </p:cNvPr>
          <p:cNvSpPr txBox="1"/>
          <p:nvPr/>
        </p:nvSpPr>
        <p:spPr>
          <a:xfrm>
            <a:off x="330467" y="4214882"/>
            <a:ext cx="11531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This structure negates a claim and present the correct answer.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3952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E1DA81-87C3-489F-8F4F-C958850A40C5}"/>
              </a:ext>
            </a:extLst>
          </p:cNvPr>
          <p:cNvSpPr txBox="1"/>
          <p:nvPr/>
        </p:nvSpPr>
        <p:spPr>
          <a:xfrm>
            <a:off x="0" y="0"/>
            <a:ext cx="509176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4E2954-1A1C-4B7B-B4F4-88B5858C3930}"/>
              </a:ext>
            </a:extLst>
          </p:cNvPr>
          <p:cNvSpPr txBox="1"/>
          <p:nvPr/>
        </p:nvSpPr>
        <p:spPr>
          <a:xfrm>
            <a:off x="0" y="566226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他喜欢的人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李小姐，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白小姐。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CEAFCE-84A4-4614-A795-4355C3725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69" y="1270239"/>
            <a:ext cx="3854929" cy="43175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7B443BB-5307-4208-A7A3-590C8311E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426" y="1270239"/>
            <a:ext cx="3985505" cy="439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323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E1DA81-87C3-489F-8F4F-C958850A40C5}"/>
              </a:ext>
            </a:extLst>
          </p:cNvPr>
          <p:cNvSpPr txBox="1"/>
          <p:nvPr/>
        </p:nvSpPr>
        <p:spPr>
          <a:xfrm>
            <a:off x="0" y="0"/>
            <a:ext cx="509176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CB71673-BD3A-42E8-BE1E-F2356228512D}"/>
              </a:ext>
            </a:extLst>
          </p:cNvPr>
          <p:cNvSpPr txBox="1"/>
          <p:nvPr/>
        </p:nvSpPr>
        <p:spPr>
          <a:xfrm>
            <a:off x="0" y="545050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他来台湾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为了旅行，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为了学中文。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D0A88C-BB62-40DA-8EFA-F4BFAF36C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559"/>
            <a:ext cx="4158114" cy="27859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49643FF-90D0-4B61-B1F0-5F34C097F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4"/>
          <a:stretch/>
        </p:blipFill>
        <p:spPr>
          <a:xfrm>
            <a:off x="8705198" y="923330"/>
            <a:ext cx="3209925" cy="42598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C671BE-F048-4565-A906-1B3F91FE2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113" y="2644617"/>
            <a:ext cx="4176815" cy="27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6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E77624-2BDD-403B-8559-C2048BA4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58233"/>
            <a:ext cx="4088321" cy="25253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F28C71-0B88-4C3A-83A5-993A9D80D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23224" cy="287690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788239" y="5349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失败</a:t>
            </a:r>
            <a:r>
              <a:rPr lang="en-US" altLang="zh-TW" sz="3200" dirty="0" err="1">
                <a:solidFill>
                  <a:schemeClr val="bg1"/>
                </a:solidFill>
              </a:rPr>
              <a:t>shībài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1920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责任</a:t>
            </a:r>
            <a:r>
              <a:rPr lang="en-US" altLang="zh-TW" sz="3200" dirty="0" err="1">
                <a:solidFill>
                  <a:schemeClr val="bg1"/>
                </a:solidFill>
              </a:rPr>
              <a:t>zérèn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9692640" y="1920895"/>
            <a:ext cx="249936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负责任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zérèn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A3CE7D-33CE-4708-9901-E8CDF1F6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753" y="3359720"/>
            <a:ext cx="4664373" cy="349828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1B4CEB3-443B-4047-85D7-459935C1B78A}"/>
              </a:ext>
            </a:extLst>
          </p:cNvPr>
          <p:cNvSpPr txBox="1"/>
          <p:nvPr/>
        </p:nvSpPr>
        <p:spPr>
          <a:xfrm>
            <a:off x="9281663" y="5349894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chénggōng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6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E1DA81-87C3-489F-8F4F-C958850A40C5}"/>
              </a:ext>
            </a:extLst>
          </p:cNvPr>
          <p:cNvSpPr txBox="1"/>
          <p:nvPr/>
        </p:nvSpPr>
        <p:spPr>
          <a:xfrm>
            <a:off x="0" y="0"/>
            <a:ext cx="509176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554C025-9A74-4018-A814-6A8D0620E04E}"/>
              </a:ext>
            </a:extLst>
          </p:cNvPr>
          <p:cNvSpPr txBox="1"/>
          <p:nvPr/>
        </p:nvSpPr>
        <p:spPr>
          <a:xfrm>
            <a:off x="0" y="545050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不想参观博物馆，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最近忙死了。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5745D9-BA7E-4C73-B581-CA090BFB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61" y="1842229"/>
            <a:ext cx="5667039" cy="31735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59B5286-937F-44F6-A8D8-BF35574F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782" y="1842229"/>
            <a:ext cx="5146285" cy="31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77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E1DA81-87C3-489F-8F4F-C958850A40C5}"/>
              </a:ext>
            </a:extLst>
          </p:cNvPr>
          <p:cNvSpPr txBox="1"/>
          <p:nvPr/>
        </p:nvSpPr>
        <p:spPr>
          <a:xfrm>
            <a:off x="0" y="0"/>
            <a:ext cx="509176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3B5D13-BE71-4546-814D-5AE5DEB60C04}"/>
              </a:ext>
            </a:extLst>
          </p:cNvPr>
          <p:cNvSpPr txBox="1"/>
          <p:nvPr/>
        </p:nvSpPr>
        <p:spPr>
          <a:xfrm>
            <a:off x="0" y="509437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有些人很成功并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因为他们很努力，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因为他们依靠父母。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8FF443-4E89-498E-ABD8-AA01BA928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94" y="1353154"/>
            <a:ext cx="3735470" cy="37412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5A638F-A037-472E-BF06-57DDA209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599" y="1945286"/>
            <a:ext cx="5572975" cy="29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13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E1DA81-87C3-489F-8F4F-C958850A40C5}"/>
              </a:ext>
            </a:extLst>
          </p:cNvPr>
          <p:cNvSpPr txBox="1"/>
          <p:nvPr/>
        </p:nvSpPr>
        <p:spPr>
          <a:xfrm>
            <a:off x="0" y="0"/>
            <a:ext cx="5091764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C79AE4-E57E-4D8F-B507-182CEBB7894C}"/>
              </a:ext>
            </a:extLst>
          </p:cNvPr>
          <p:cNvSpPr txBox="1"/>
          <p:nvPr/>
        </p:nvSpPr>
        <p:spPr>
          <a:xfrm>
            <a:off x="0" y="510399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对他来说，最大的痛苦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没有钱，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没有朋友。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D118312-C051-4E17-9784-C5D69729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7" y="1277092"/>
            <a:ext cx="5715000" cy="3733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06D9EE1-2E93-43C2-BBDB-45EA97B92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972" y="1323646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28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9B7AA91-D5C0-4BCB-9800-E6AF103D637A}"/>
              </a:ext>
            </a:extLst>
          </p:cNvPr>
          <p:cNvSpPr txBox="1"/>
          <p:nvPr/>
        </p:nvSpPr>
        <p:spPr>
          <a:xfrm>
            <a:off x="0" y="259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Inevitable ; unavoidable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F089D5-2BEA-4F52-A0D9-2EDC9D694E70}"/>
              </a:ext>
            </a:extLst>
          </p:cNvPr>
          <p:cNvSpPr/>
          <p:nvPr/>
        </p:nvSpPr>
        <p:spPr>
          <a:xfrm>
            <a:off x="0" y="5011120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免不了</a:t>
            </a:r>
            <a:r>
              <a:rPr lang="en-US" altLang="zh-TW" sz="4400" dirty="0">
                <a:ea typeface="標楷體" panose="03000509000000000000" pitchFamily="65" charset="-120"/>
              </a:rPr>
              <a:t>+ something unavoidable.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29823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29F098E-39BA-4DAF-B98E-F519812511A5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61E9CA-B05B-427C-9786-7CF7583C5C8B}"/>
              </a:ext>
            </a:extLst>
          </p:cNvPr>
          <p:cNvSpPr txBox="1"/>
          <p:nvPr/>
        </p:nvSpPr>
        <p:spPr>
          <a:xfrm>
            <a:off x="0" y="548492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想要出去玩，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就要花钱。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843323A-5BC1-4DA4-B454-6E946B878DD4}"/>
              </a:ext>
            </a:extLst>
          </p:cNvPr>
          <p:cNvSpPr/>
          <p:nvPr/>
        </p:nvSpPr>
        <p:spPr>
          <a:xfrm>
            <a:off x="3917483" y="245605"/>
            <a:ext cx="794084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免不了</a:t>
            </a:r>
            <a:r>
              <a:rPr lang="en-US" altLang="zh-TW" sz="3200" dirty="0">
                <a:ea typeface="標楷體" panose="03000509000000000000" pitchFamily="65" charset="-120"/>
              </a:rPr>
              <a:t>+ something unavoidable.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3EC2DC8-56DE-4FCA-8E0D-92DB4A259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6" y="1373077"/>
            <a:ext cx="5440407" cy="40229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560A3C5-65AC-4E72-A233-8A57FC351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9"/>
          <a:stretch/>
        </p:blipFill>
        <p:spPr>
          <a:xfrm>
            <a:off x="6656254" y="1460767"/>
            <a:ext cx="4499426" cy="393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29F098E-39BA-4DAF-B98E-F519812511A5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61E9CA-B05B-427C-9786-7CF7583C5C8B}"/>
              </a:ext>
            </a:extLst>
          </p:cNvPr>
          <p:cNvSpPr txBox="1"/>
          <p:nvPr/>
        </p:nvSpPr>
        <p:spPr>
          <a:xfrm>
            <a:off x="0" y="578139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考试考得不好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让他很难过。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46BB0B9-01A8-4DBB-A8A5-8F4875C14B06}"/>
              </a:ext>
            </a:extLst>
          </p:cNvPr>
          <p:cNvSpPr/>
          <p:nvPr/>
        </p:nvSpPr>
        <p:spPr>
          <a:xfrm>
            <a:off x="3917483" y="245605"/>
            <a:ext cx="794084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免不了</a:t>
            </a:r>
            <a:r>
              <a:rPr lang="en-US" altLang="zh-TW" sz="3200" dirty="0">
                <a:ea typeface="標楷體" panose="03000509000000000000" pitchFamily="65" charset="-120"/>
              </a:rPr>
              <a:t>+ something unavoidable.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B3E818F-47F4-48D7-A76A-84CDBBF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1835"/>
            <a:ext cx="5715000" cy="40671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EDF816A-CB7B-4D4F-940C-216D4FB49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3" y="1888761"/>
            <a:ext cx="5902217" cy="374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29F098E-39BA-4DAF-B98E-F519812511A5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61E9CA-B05B-427C-9786-7CF7583C5C8B}"/>
              </a:ext>
            </a:extLst>
          </p:cNvPr>
          <p:cNvSpPr txBox="1"/>
          <p:nvPr/>
        </p:nvSpPr>
        <p:spPr>
          <a:xfrm>
            <a:off x="0" y="548901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刚到国外，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有点儿不习惯。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15388D-5CE6-4B27-BEB9-D40141B80645}"/>
              </a:ext>
            </a:extLst>
          </p:cNvPr>
          <p:cNvSpPr/>
          <p:nvPr/>
        </p:nvSpPr>
        <p:spPr>
          <a:xfrm>
            <a:off x="3917483" y="245605"/>
            <a:ext cx="794084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免不了</a:t>
            </a:r>
            <a:r>
              <a:rPr lang="en-US" altLang="zh-TW" sz="3200" dirty="0">
                <a:ea typeface="標楷體" panose="03000509000000000000" pitchFamily="65" charset="-120"/>
              </a:rPr>
              <a:t>+ something unavoidable.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2E5F1EA-27B5-44F1-A860-3000E11CA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39" y="1484026"/>
            <a:ext cx="5698463" cy="37966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4BEBD3-0C35-4026-A11A-903095CA6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84026"/>
            <a:ext cx="5905824" cy="37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29F098E-39BA-4DAF-B98E-F519812511A5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61E9CA-B05B-427C-9786-7CF7583C5C8B}"/>
              </a:ext>
            </a:extLst>
          </p:cNvPr>
          <p:cNvSpPr txBox="1"/>
          <p:nvPr/>
        </p:nvSpPr>
        <p:spPr>
          <a:xfrm>
            <a:off x="0" y="548901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他们一碰面，就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要吵架。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0088BCF-4B99-475C-9CEF-DC94CE78995D}"/>
              </a:ext>
            </a:extLst>
          </p:cNvPr>
          <p:cNvSpPr/>
          <p:nvPr/>
        </p:nvSpPr>
        <p:spPr>
          <a:xfrm>
            <a:off x="3917483" y="245605"/>
            <a:ext cx="794084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免不了</a:t>
            </a:r>
            <a:r>
              <a:rPr lang="en-US" altLang="zh-TW" sz="3200" dirty="0">
                <a:ea typeface="標楷體" panose="03000509000000000000" pitchFamily="65" charset="-120"/>
              </a:rPr>
              <a:t>+ something unavoidable.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958BFC-1092-419D-B511-41E06232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82" y="1326867"/>
            <a:ext cx="5624435" cy="40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29F098E-39BA-4DAF-B98E-F519812511A5}"/>
              </a:ext>
            </a:extLst>
          </p:cNvPr>
          <p:cNvSpPr txBox="1"/>
          <p:nvPr/>
        </p:nvSpPr>
        <p:spPr>
          <a:xfrm>
            <a:off x="0" y="0"/>
            <a:ext cx="249294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61E9CA-B05B-427C-9786-7CF7583C5C8B}"/>
              </a:ext>
            </a:extLst>
          </p:cNvPr>
          <p:cNvSpPr txBox="1"/>
          <p:nvPr/>
        </p:nvSpPr>
        <p:spPr>
          <a:xfrm>
            <a:off x="0" y="554123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他把衣服弄脏了，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被妈妈骂。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E675A3-9D72-4169-9660-3005E3CABB61}"/>
              </a:ext>
            </a:extLst>
          </p:cNvPr>
          <p:cNvSpPr/>
          <p:nvPr/>
        </p:nvSpPr>
        <p:spPr>
          <a:xfrm>
            <a:off x="3917483" y="245605"/>
            <a:ext cx="794084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免不了</a:t>
            </a:r>
            <a:r>
              <a:rPr lang="en-US" altLang="zh-TW" sz="3200" dirty="0">
                <a:ea typeface="標楷體" panose="03000509000000000000" pitchFamily="65" charset="-120"/>
              </a:rPr>
              <a:t>+ something unavoidable.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262BD4-C47E-45D0-A96E-48C65954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8" y="2248524"/>
            <a:ext cx="5381756" cy="27985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C82873C-0708-4F0A-A219-1A40599E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641" y="1487138"/>
            <a:ext cx="3955061" cy="39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，其实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400783F-89C8-4CBA-8C4C-28657D757D0B}"/>
              </a:ext>
            </a:extLst>
          </p:cNvPr>
          <p:cNvSpPr txBox="1"/>
          <p:nvPr/>
        </p:nvSpPr>
        <p:spPr>
          <a:xfrm>
            <a:off x="77002" y="30135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on the surface…,in fact… </a:t>
            </a:r>
          </a:p>
        </p:txBody>
      </p:sp>
    </p:spTree>
    <p:extLst>
      <p:ext uri="{BB962C8B-B14F-4D97-AF65-F5344CB8AC3E}">
        <p14:creationId xmlns:p14="http://schemas.microsoft.com/office/powerpoint/2010/main" val="89707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6B2E5B4-4DF1-4CC1-8197-A982D4E69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209"/>
            <a:ext cx="6034685" cy="26467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3BF17FA-30C6-4375-B58D-D7C5055B8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9" r="12049"/>
          <a:stretch/>
        </p:blipFill>
        <p:spPr>
          <a:xfrm>
            <a:off x="6096000" y="534838"/>
            <a:ext cx="3905250" cy="28941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4FBA4F-2CD7-4D69-B0A1-B61A8FACC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634"/>
            <a:ext cx="4482021" cy="229031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态度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tàidù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任何</a:t>
            </a:r>
            <a:r>
              <a:rPr lang="en-US" altLang="zh-TW" sz="3200" dirty="0" err="1">
                <a:solidFill>
                  <a:schemeClr val="bg1"/>
                </a:solidFill>
              </a:rPr>
              <a:t>rènhé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zhēng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变成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biànchéng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7505DE7-3A76-4A32-832D-829426F1C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815057"/>
            <a:ext cx="3891320" cy="20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4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517D2C0-3B01-4BDC-9EA7-78FA6B13825B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，其实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4440E6-B8B4-4DA9-BC8C-5F9F41BB459D}"/>
              </a:ext>
            </a:extLst>
          </p:cNvPr>
          <p:cNvSpPr txBox="1"/>
          <p:nvPr/>
        </p:nvSpPr>
        <p:spPr>
          <a:xfrm>
            <a:off x="0" y="54793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看起来很健康，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他常常生病。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0D6766-A59F-4450-92C3-0DFDA8D6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8" y="1565918"/>
            <a:ext cx="5007964" cy="37261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F3D848B-0EF4-4738-89FF-E0BA80855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5918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517D2C0-3B01-4BDC-9EA7-78FA6B13825B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，其实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4440E6-B8B4-4DA9-BC8C-5F9F41BB459D}"/>
              </a:ext>
            </a:extLst>
          </p:cNvPr>
          <p:cNvSpPr txBox="1"/>
          <p:nvPr/>
        </p:nvSpPr>
        <p:spPr>
          <a:xfrm>
            <a:off x="0" y="51498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看起来是个好人，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他做过很多坏事。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6EF98C-47CC-48B6-AE62-F8804A62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8" y="1565918"/>
            <a:ext cx="5007964" cy="37261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86D564-9D53-40C9-9080-02C612665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4203"/>
            <a:ext cx="2622415" cy="26907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D96CEF7-0C27-4B4C-B6DD-7D139B2B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415" y="2728599"/>
            <a:ext cx="328612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517D2C0-3B01-4BDC-9EA7-78FA6B13825B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，其实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4440E6-B8B4-4DA9-BC8C-5F9F41BB459D}"/>
              </a:ext>
            </a:extLst>
          </p:cNvPr>
          <p:cNvSpPr txBox="1"/>
          <p:nvPr/>
        </p:nvSpPr>
        <p:spPr>
          <a:xfrm>
            <a:off x="0" y="510384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看起来每天都过得很开心，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她有忧郁症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melancholia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CEC64F-9E57-4926-9792-C9942D6DF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5" y="1528997"/>
            <a:ext cx="3331720" cy="33317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26730B9-AA40-46D9-B3F3-F36813889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328" y="1528997"/>
            <a:ext cx="5020610" cy="33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517D2C0-3B01-4BDC-9EA7-78FA6B13825B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，其实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4440E6-B8B4-4DA9-BC8C-5F9F41BB459D}"/>
              </a:ext>
            </a:extLst>
          </p:cNvPr>
          <p:cNvSpPr txBox="1"/>
          <p:nvPr/>
        </p:nvSpPr>
        <p:spPr>
          <a:xfrm>
            <a:off x="0" y="513287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看起来很喜欢这个礼物，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她一点都不喜欢。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相關圖片">
            <a:extLst>
              <a:ext uri="{FF2B5EF4-FFF2-40B4-BE49-F238E27FC236}">
                <a16:creationId xmlns:a16="http://schemas.microsoft.com/office/drawing/2014/main" id="{91771F42-4814-41C2-8A8E-A3AC2F74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4" y="1421197"/>
            <a:ext cx="5571815" cy="37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B5D11FC-6A22-4F19-A48F-421C4D12C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78" y="1042083"/>
            <a:ext cx="34385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5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517D2C0-3B01-4BDC-9EA7-78FA6B13825B}"/>
              </a:ext>
            </a:extLst>
          </p:cNvPr>
          <p:cNvSpPr txBox="1"/>
          <p:nvPr/>
        </p:nvSpPr>
        <p:spPr>
          <a:xfrm>
            <a:off x="0" y="0"/>
            <a:ext cx="609600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，其实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4440E6-B8B4-4DA9-BC8C-5F9F41BB459D}"/>
              </a:ext>
            </a:extLst>
          </p:cNvPr>
          <p:cNvSpPr txBox="1"/>
          <p:nvPr/>
        </p:nvSpPr>
        <p:spPr>
          <a:xfrm>
            <a:off x="0" y="499812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在中国，汽车快速增加，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表面上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是为人们提供方便，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造成了严重的交通堵塞。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CB7CBC-CC66-4915-87A2-F2D13427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1270476"/>
            <a:ext cx="6604000" cy="37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535778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9A0D7C0-DCF3-4E6F-9528-15428B842968}"/>
              </a:ext>
            </a:extLst>
          </p:cNvPr>
          <p:cNvSpPr txBox="1"/>
          <p:nvPr/>
        </p:nvSpPr>
        <p:spPr>
          <a:xfrm>
            <a:off x="0" y="259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4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729384C-B15F-42B4-849C-E9B24EAF9A59}"/>
              </a:ext>
            </a:extLst>
          </p:cNvPr>
          <p:cNvSpPr txBox="1"/>
          <p:nvPr/>
        </p:nvSpPr>
        <p:spPr>
          <a:xfrm>
            <a:off x="0" y="22081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as long as…,all…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B6CF4D-12BC-4D2A-90E7-491C1B14AADA}"/>
              </a:ext>
            </a:extLst>
          </p:cNvPr>
          <p:cNvSpPr/>
          <p:nvPr/>
        </p:nvSpPr>
        <p:spPr>
          <a:xfrm>
            <a:off x="0" y="5514466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凡是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 Noun +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 Predicate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CA616C-E78E-4EC2-80E0-2B8C34D081D8}"/>
              </a:ext>
            </a:extLst>
          </p:cNvPr>
          <p:cNvSpPr/>
          <p:nvPr/>
        </p:nvSpPr>
        <p:spPr>
          <a:xfrm>
            <a:off x="340092" y="3429000"/>
            <a:ext cx="11511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ea typeface="標楷體" panose="03000509000000000000" pitchFamily="65" charset="-120"/>
              </a:rPr>
              <a:t>凡是refers to all things or situations within a certain range, without exception</a:t>
            </a:r>
            <a:r>
              <a:rPr lang="en-US" altLang="zh-TW" sz="4800" dirty="0">
                <a:ea typeface="標楷體" panose="03000509000000000000" pitchFamily="65" charset="-120"/>
              </a:rPr>
              <a:t>.</a:t>
            </a:r>
            <a:endParaRPr lang="zh-TW" altLang="en-US" sz="48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529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E01DDA6-7B6B-417A-A53B-29D81A4E9BD6}"/>
              </a:ext>
            </a:extLst>
          </p:cNvPr>
          <p:cNvSpPr txBox="1"/>
          <p:nvPr/>
        </p:nvSpPr>
        <p:spPr>
          <a:xfrm>
            <a:off x="0" y="0"/>
            <a:ext cx="395598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7E309B-ECFC-4D91-9FA0-30ADFF0466CD}"/>
              </a:ext>
            </a:extLst>
          </p:cNvPr>
          <p:cNvSpPr txBox="1"/>
          <p:nvPr/>
        </p:nvSpPr>
        <p:spPr>
          <a:xfrm>
            <a:off x="0" y="548901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会员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，买东西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有折扣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ADBD5E-F5D1-4830-89C8-A27BFC0603AA}"/>
              </a:ext>
            </a:extLst>
          </p:cNvPr>
          <p:cNvSpPr/>
          <p:nvPr/>
        </p:nvSpPr>
        <p:spPr>
          <a:xfrm>
            <a:off x="4899259" y="0"/>
            <a:ext cx="69783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凡是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Noun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Predicate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3C93A68-0516-492E-823E-F2A51CB8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53420"/>
          <a:stretch/>
        </p:blipFill>
        <p:spPr>
          <a:xfrm>
            <a:off x="1977991" y="1281357"/>
            <a:ext cx="3263590" cy="39778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0ED2BCA-2D85-4AAC-832C-11DD98F81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31" r="50000" b="2801"/>
          <a:stretch/>
        </p:blipFill>
        <p:spPr>
          <a:xfrm>
            <a:off x="6662057" y="1253763"/>
            <a:ext cx="3075709" cy="40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E01DDA6-7B6B-417A-A53B-29D81A4E9BD6}"/>
              </a:ext>
            </a:extLst>
          </p:cNvPr>
          <p:cNvSpPr txBox="1"/>
          <p:nvPr/>
        </p:nvSpPr>
        <p:spPr>
          <a:xfrm>
            <a:off x="0" y="0"/>
            <a:ext cx="395598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7E309B-ECFC-4D91-9FA0-30ADFF0466CD}"/>
              </a:ext>
            </a:extLst>
          </p:cNvPr>
          <p:cNvSpPr txBox="1"/>
          <p:nvPr/>
        </p:nvSpPr>
        <p:spPr>
          <a:xfrm>
            <a:off x="0" y="549863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用鸡蛋做的菜，他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不喜欢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F9CCCF-39A4-41B4-A432-820022D425F4}"/>
              </a:ext>
            </a:extLst>
          </p:cNvPr>
          <p:cNvSpPr/>
          <p:nvPr/>
        </p:nvSpPr>
        <p:spPr>
          <a:xfrm>
            <a:off x="4899259" y="0"/>
            <a:ext cx="69783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凡是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Noun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Predicate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BD4C71-EB3E-464B-B6DE-C7209ED28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078"/>
            <a:ext cx="5800764" cy="38738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3397FB0-D2BC-4169-AB69-6DE52D66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64" y="1852139"/>
            <a:ext cx="6246725" cy="35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E01DDA6-7B6B-417A-A53B-29D81A4E9BD6}"/>
              </a:ext>
            </a:extLst>
          </p:cNvPr>
          <p:cNvSpPr txBox="1"/>
          <p:nvPr/>
        </p:nvSpPr>
        <p:spPr>
          <a:xfrm>
            <a:off x="0" y="0"/>
            <a:ext cx="395598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7E309B-ECFC-4D91-9FA0-30ADFF0466CD}"/>
              </a:ext>
            </a:extLst>
          </p:cNvPr>
          <p:cNvSpPr txBox="1"/>
          <p:nvPr/>
        </p:nvSpPr>
        <p:spPr>
          <a:xfrm>
            <a:off x="0" y="54697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不听话的孩子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没有糖吃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EE9B50-4E51-4EC2-A074-785F44CE5D9D}"/>
              </a:ext>
            </a:extLst>
          </p:cNvPr>
          <p:cNvSpPr/>
          <p:nvPr/>
        </p:nvSpPr>
        <p:spPr>
          <a:xfrm>
            <a:off x="4899259" y="0"/>
            <a:ext cx="69783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凡是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Noun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Predicate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147D6C-743F-49B0-8471-478B6E264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1"/>
          <a:stretch/>
        </p:blipFill>
        <p:spPr>
          <a:xfrm>
            <a:off x="189015" y="1511704"/>
            <a:ext cx="5906985" cy="3619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8C89D-18EB-4BB2-A897-E7E32A1A7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1" r="10219"/>
          <a:stretch/>
        </p:blipFill>
        <p:spPr>
          <a:xfrm>
            <a:off x="6612556" y="1511704"/>
            <a:ext cx="508213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E01DDA6-7B6B-417A-A53B-29D81A4E9BD6}"/>
              </a:ext>
            </a:extLst>
          </p:cNvPr>
          <p:cNvSpPr txBox="1"/>
          <p:nvPr/>
        </p:nvSpPr>
        <p:spPr>
          <a:xfrm>
            <a:off x="0" y="0"/>
            <a:ext cx="395598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7E309B-ECFC-4D91-9FA0-30ADFF0466CD}"/>
              </a:ext>
            </a:extLst>
          </p:cNvPr>
          <p:cNvSpPr txBox="1"/>
          <p:nvPr/>
        </p:nvSpPr>
        <p:spPr>
          <a:xfrm>
            <a:off x="0" y="54601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到了十八岁的人，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有选举权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suffrage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EAB615-9C65-4F74-9455-CF79496BE6E8}"/>
              </a:ext>
            </a:extLst>
          </p:cNvPr>
          <p:cNvSpPr/>
          <p:nvPr/>
        </p:nvSpPr>
        <p:spPr>
          <a:xfrm>
            <a:off x="4899259" y="0"/>
            <a:ext cx="69783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凡是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Noun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Predicate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E1F6EA-07F0-4942-8B14-EA9AC0F5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14" y="1164128"/>
            <a:ext cx="3805245" cy="38052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6E0679F-3802-4FD0-86EA-E637535F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5535"/>
            <a:ext cx="5571473" cy="36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233B72E-F861-4ABA-B75C-0FC3BEDB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9601"/>
            <a:ext cx="4510281" cy="28893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负担</a:t>
            </a:r>
            <a:r>
              <a:rPr lang="en-US" altLang="zh-TW" sz="3200" dirty="0" err="1">
                <a:solidFill>
                  <a:schemeClr val="bg1"/>
                </a:solidFill>
              </a:rPr>
              <a:t>fùdān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看来</a:t>
            </a:r>
            <a:br>
              <a:rPr lang="zh-TW" altLang="en-US" dirty="0">
                <a:solidFill>
                  <a:schemeClr val="bg1"/>
                </a:solidFill>
              </a:rPr>
            </a:br>
            <a:r>
              <a:rPr lang="en-US" altLang="zh-TW" sz="3200" dirty="0" err="1">
                <a:solidFill>
                  <a:schemeClr val="bg1"/>
                </a:solidFill>
              </a:rPr>
              <a:t>kàn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lái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充满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chōngmǎn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3B0B5CC-4E8A-414C-AE9B-160D5BA0A8AA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个人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gèrén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05AAE9F-FF85-402B-A8D6-6FFD5DE2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13" y="539601"/>
            <a:ext cx="2894424" cy="28893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FA1E84B-D142-4BC5-94E9-B7CEF251606C}"/>
              </a:ext>
            </a:extLst>
          </p:cNvPr>
          <p:cNvSpPr/>
          <p:nvPr/>
        </p:nvSpPr>
        <p:spPr>
          <a:xfrm>
            <a:off x="413763" y="4349621"/>
            <a:ext cx="298607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It </a:t>
            </a:r>
            <a:r>
              <a:rPr lang="en-US" altLang="zh-TW" sz="5400" dirty="0"/>
              <a:t>look</a:t>
            </a:r>
            <a:r>
              <a:rPr lang="zh-TW" altLang="en-US" sz="5400" dirty="0"/>
              <a:t>s </a:t>
            </a:r>
            <a:r>
              <a:rPr lang="en-US" altLang="zh-TW" sz="5400" dirty="0"/>
              <a:t>;</a:t>
            </a:r>
          </a:p>
          <a:p>
            <a:r>
              <a:rPr lang="en-US" altLang="zh-TW" sz="5400" dirty="0"/>
              <a:t>It appears</a:t>
            </a:r>
            <a:endParaRPr lang="zh-TW" altLang="en-US" sz="5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AF5E47-DF35-4805-8ED9-A5C454E9FC72}"/>
              </a:ext>
            </a:extLst>
          </p:cNvPr>
          <p:cNvSpPr/>
          <p:nvPr/>
        </p:nvSpPr>
        <p:spPr>
          <a:xfrm>
            <a:off x="6096001" y="4765119"/>
            <a:ext cx="3617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be full of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9006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E01DDA6-7B6B-417A-A53B-29D81A4E9BD6}"/>
              </a:ext>
            </a:extLst>
          </p:cNvPr>
          <p:cNvSpPr txBox="1"/>
          <p:nvPr/>
        </p:nvSpPr>
        <p:spPr>
          <a:xfrm>
            <a:off x="0" y="0"/>
            <a:ext cx="395598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7E309B-ECFC-4D91-9FA0-30ADFF0466CD}"/>
              </a:ext>
            </a:extLst>
          </p:cNvPr>
          <p:cNvSpPr txBox="1"/>
          <p:nvPr/>
        </p:nvSpPr>
        <p:spPr>
          <a:xfrm>
            <a:off x="0" y="504624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你搬家的时候，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你不要的东西，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可以留给我。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16C852-BC24-4626-9A41-18B0E5831952}"/>
              </a:ext>
            </a:extLst>
          </p:cNvPr>
          <p:cNvSpPr/>
          <p:nvPr/>
        </p:nvSpPr>
        <p:spPr>
          <a:xfrm>
            <a:off x="4899259" y="0"/>
            <a:ext cx="69783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凡是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Noun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都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Predicate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B0B47B-71EA-4A4B-AD5E-C2955CDE5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79" y="1617247"/>
            <a:ext cx="5143500" cy="3429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EABA0CA-E03C-4EAA-AE67-C1C27E5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18" y="1617247"/>
            <a:ext cx="5373047" cy="37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524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238E36-A4DB-4A1F-A175-54BDE027ADEE}"/>
              </a:ext>
            </a:extLst>
          </p:cNvPr>
          <p:cNvSpPr txBox="1"/>
          <p:nvPr/>
        </p:nvSpPr>
        <p:spPr>
          <a:xfrm>
            <a:off x="-2" y="223068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under the … ; due to the…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705876-BADE-4302-9589-4DB226802C86}"/>
              </a:ext>
            </a:extLst>
          </p:cNvPr>
          <p:cNvSpPr/>
          <p:nvPr/>
        </p:nvSpPr>
        <p:spPr>
          <a:xfrm>
            <a:off x="-2" y="5502393"/>
            <a:ext cx="12192000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Structure</a:t>
            </a:r>
            <a:r>
              <a:rPr lang="zh-TW" altLang="en-US" sz="44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在</a:t>
            </a:r>
            <a:r>
              <a:rPr lang="en-US" altLang="zh-TW" sz="4400" dirty="0">
                <a:solidFill>
                  <a:srgbClr val="333333"/>
                </a:solidFill>
                <a:ea typeface="標楷體" panose="03000509000000000000" pitchFamily="65" charset="-120"/>
              </a:rPr>
              <a:t>+ Topic +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D56952-F07C-4202-AEE5-82802CCD8D29}"/>
              </a:ext>
            </a:extLst>
          </p:cNvPr>
          <p:cNvSpPr/>
          <p:nvPr/>
        </p:nvSpPr>
        <p:spPr>
          <a:xfrm>
            <a:off x="349718" y="3441865"/>
            <a:ext cx="115503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This pattern</a:t>
            </a:r>
            <a:r>
              <a:rPr lang="zh-TW" altLang="en-US" sz="4400" dirty="0">
                <a:ea typeface="標楷體" panose="03000509000000000000" pitchFamily="65" charset="-120"/>
              </a:rPr>
              <a:t>在</a:t>
            </a:r>
            <a:r>
              <a:rPr lang="en-US" altLang="zh-TW" sz="4400" dirty="0">
                <a:ea typeface="標楷體" panose="03000509000000000000" pitchFamily="65" charset="-120"/>
              </a:rPr>
              <a:t>…</a:t>
            </a:r>
            <a:r>
              <a:rPr lang="zh-TW" altLang="en-US" sz="4400" dirty="0">
                <a:ea typeface="標楷體" panose="03000509000000000000" pitchFamily="65" charset="-120"/>
              </a:rPr>
              <a:t>下</a:t>
            </a:r>
            <a:r>
              <a:rPr lang="en-US" altLang="zh-TW" sz="4400" dirty="0">
                <a:ea typeface="標楷體" panose="03000509000000000000" pitchFamily="65" charset="-120"/>
              </a:rPr>
              <a:t>presents the circumstances ,the pre-conditions of a given fact.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0957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B719F6-ED42-472D-9501-D0E0FC808EAB}"/>
              </a:ext>
            </a:extLst>
          </p:cNvPr>
          <p:cNvSpPr txBox="1"/>
          <p:nvPr/>
        </p:nvSpPr>
        <p:spPr>
          <a:xfrm>
            <a:off x="0" y="0"/>
            <a:ext cx="322446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37ED25-0AC6-44E4-89BD-70DBC68E65A8}"/>
              </a:ext>
            </a:extLst>
          </p:cNvPr>
          <p:cNvSpPr txBox="1"/>
          <p:nvPr/>
        </p:nvSpPr>
        <p:spPr>
          <a:xfrm>
            <a:off x="0" y="54697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学校的教育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，孩子学会了礼貌。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EA94DE-7202-4D8A-BC5A-E49C4E2D1871}"/>
              </a:ext>
            </a:extLst>
          </p:cNvPr>
          <p:cNvSpPr/>
          <p:nvPr/>
        </p:nvSpPr>
        <p:spPr>
          <a:xfrm>
            <a:off x="4610502" y="0"/>
            <a:ext cx="71996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Topic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6B0075-3A21-4FCD-B3C0-046286EF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0" y="1461563"/>
            <a:ext cx="5902310" cy="39348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02993CD-6308-4FF8-A020-27F234FA6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43" y="1461562"/>
            <a:ext cx="5918704" cy="39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B719F6-ED42-472D-9501-D0E0FC808EAB}"/>
              </a:ext>
            </a:extLst>
          </p:cNvPr>
          <p:cNvSpPr txBox="1"/>
          <p:nvPr/>
        </p:nvSpPr>
        <p:spPr>
          <a:xfrm>
            <a:off x="0" y="0"/>
            <a:ext cx="322446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37ED25-0AC6-44E4-89BD-70DBC68E65A8}"/>
              </a:ext>
            </a:extLst>
          </p:cNvPr>
          <p:cNvSpPr txBox="1"/>
          <p:nvPr/>
        </p:nvSpPr>
        <p:spPr>
          <a:xfrm>
            <a:off x="0" y="553713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妈妈辛苦的照顾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，她的身体越来越健康了。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FFA574-38DF-4A7A-9E6E-779B6803371C}"/>
              </a:ext>
            </a:extLst>
          </p:cNvPr>
          <p:cNvSpPr/>
          <p:nvPr/>
        </p:nvSpPr>
        <p:spPr>
          <a:xfrm>
            <a:off x="4610502" y="0"/>
            <a:ext cx="71996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Topic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A781AC-FF4F-4D64-8786-9DA31BBAC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88" y="1651672"/>
            <a:ext cx="5238750" cy="34956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1EF0265-1C85-4698-9999-69279C911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880" y="1347891"/>
            <a:ext cx="4103235" cy="41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B719F6-ED42-472D-9501-D0E0FC808EAB}"/>
              </a:ext>
            </a:extLst>
          </p:cNvPr>
          <p:cNvSpPr txBox="1"/>
          <p:nvPr/>
        </p:nvSpPr>
        <p:spPr>
          <a:xfrm>
            <a:off x="0" y="0"/>
            <a:ext cx="322446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37ED25-0AC6-44E4-89BD-70DBC68E65A8}"/>
              </a:ext>
            </a:extLst>
          </p:cNvPr>
          <p:cNvSpPr txBox="1"/>
          <p:nvPr/>
        </p:nvSpPr>
        <p:spPr>
          <a:xfrm>
            <a:off x="0" y="546976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老师的鼓励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，她的成绩越来越进步了。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EF9D585-A350-43CA-B1F3-B82757D6CA2F}"/>
              </a:ext>
            </a:extLst>
          </p:cNvPr>
          <p:cNvSpPr/>
          <p:nvPr/>
        </p:nvSpPr>
        <p:spPr>
          <a:xfrm>
            <a:off x="4610502" y="0"/>
            <a:ext cx="71996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Topic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54FA7F-F4CE-410D-9322-CE906A83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485"/>
            <a:ext cx="5972175" cy="38766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308C15D-A37E-4ECA-923A-8E6273F7F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71" y="1747837"/>
            <a:ext cx="42672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B719F6-ED42-472D-9501-D0E0FC808EAB}"/>
              </a:ext>
            </a:extLst>
          </p:cNvPr>
          <p:cNvSpPr txBox="1"/>
          <p:nvPr/>
        </p:nvSpPr>
        <p:spPr>
          <a:xfrm>
            <a:off x="0" y="0"/>
            <a:ext cx="322446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37ED25-0AC6-44E4-89BD-70DBC68E65A8}"/>
              </a:ext>
            </a:extLst>
          </p:cNvPr>
          <p:cNvSpPr txBox="1"/>
          <p:nvPr/>
        </p:nvSpPr>
        <p:spPr>
          <a:xfrm>
            <a:off x="0" y="553681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市场经济的条件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，贫富不均是避免不了的。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4B620D-0E23-49D0-B449-A6D474FD8BB5}"/>
              </a:ext>
            </a:extLst>
          </p:cNvPr>
          <p:cNvSpPr/>
          <p:nvPr/>
        </p:nvSpPr>
        <p:spPr>
          <a:xfrm>
            <a:off x="4610502" y="0"/>
            <a:ext cx="71996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Topic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4AA56A-C305-42CA-8502-A6406E407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03" y="1436914"/>
            <a:ext cx="5737161" cy="376134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B23FBB-1BD7-497B-B696-31ADBF87F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064" y="1347985"/>
            <a:ext cx="60007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AB719F6-ED42-472D-9501-D0E0FC808EAB}"/>
              </a:ext>
            </a:extLst>
          </p:cNvPr>
          <p:cNvSpPr txBox="1"/>
          <p:nvPr/>
        </p:nvSpPr>
        <p:spPr>
          <a:xfrm>
            <a:off x="0" y="0"/>
            <a:ext cx="322446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37ED25-0AC6-44E4-89BD-70DBC68E65A8}"/>
              </a:ext>
            </a:extLst>
          </p:cNvPr>
          <p:cNvSpPr txBox="1"/>
          <p:nvPr/>
        </p:nvSpPr>
        <p:spPr>
          <a:xfrm>
            <a:off x="0" y="513287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目前人口多而资源少的情况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，中国提倡使用一次性产品是很不环保的。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58F339-7852-4B15-933C-D6A4C2E4C243}"/>
              </a:ext>
            </a:extLst>
          </p:cNvPr>
          <p:cNvSpPr/>
          <p:nvPr/>
        </p:nvSpPr>
        <p:spPr>
          <a:xfrm>
            <a:off x="4610502" y="0"/>
            <a:ext cx="719969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在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 Topic +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238C31-8B61-45D1-BF72-AA3210BC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68" y="1316192"/>
            <a:ext cx="4889500" cy="3667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6605D84-73AB-4023-98A0-6CC66EF5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6192"/>
            <a:ext cx="57150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790575"/>
            <a:ext cx="1219200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705876-BADE-4302-9589-4DB226802C86}"/>
              </a:ext>
            </a:extLst>
          </p:cNvPr>
          <p:cNvSpPr/>
          <p:nvPr/>
        </p:nvSpPr>
        <p:spPr>
          <a:xfrm>
            <a:off x="-2" y="5502393"/>
            <a:ext cx="12192000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ea typeface="標楷體" panose="03000509000000000000" pitchFamily="65" charset="-120"/>
              </a:rPr>
              <a:t>Structure</a:t>
            </a:r>
            <a:r>
              <a:rPr lang="zh-TW" altLang="en-US" sz="48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4800" dirty="0">
                <a:solidFill>
                  <a:srgbClr val="FF0000"/>
                </a:solidFill>
                <a:ea typeface="標楷體" panose="03000509000000000000" pitchFamily="65" charset="-120"/>
              </a:rPr>
              <a:t>给</a:t>
            </a:r>
            <a:r>
              <a:rPr lang="en-US" altLang="zh-TW" sz="4800" dirty="0">
                <a:solidFill>
                  <a:srgbClr val="333333"/>
                </a:solidFill>
                <a:ea typeface="標楷體" panose="03000509000000000000" pitchFamily="65" charset="-120"/>
              </a:rPr>
              <a:t>+v.</a:t>
            </a:r>
            <a:endParaRPr lang="zh-TW" altLang="en-US" sz="48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D56952-F07C-4202-AEE5-82802CCD8D29}"/>
              </a:ext>
            </a:extLst>
          </p:cNvPr>
          <p:cNvSpPr/>
          <p:nvPr/>
        </p:nvSpPr>
        <p:spPr>
          <a:xfrm>
            <a:off x="349718" y="3441865"/>
            <a:ext cx="115503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给 </a:t>
            </a:r>
            <a:r>
              <a:rPr lang="en-US" altLang="zh-TW" sz="4400" dirty="0">
                <a:ea typeface="標楷體" panose="03000509000000000000" pitchFamily="65" charset="-120"/>
              </a:rPr>
              <a:t>used in a passive sentence to introduce either the doer of the action or the action itself. </a:t>
            </a:r>
            <a:endParaRPr lang="zh-TW" altLang="en-US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74414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0F099AB-A0D1-45C3-981F-A871CC3D9FA7}"/>
              </a:ext>
            </a:extLst>
          </p:cNvPr>
          <p:cNvSpPr txBox="1"/>
          <p:nvPr/>
        </p:nvSpPr>
        <p:spPr>
          <a:xfrm>
            <a:off x="0" y="0"/>
            <a:ext cx="146649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678DF37-D157-45D3-9029-7A1D170B4400}"/>
              </a:ext>
            </a:extLst>
          </p:cNvPr>
          <p:cNvSpPr txBox="1"/>
          <p:nvPr/>
        </p:nvSpPr>
        <p:spPr>
          <a:xfrm>
            <a:off x="0" y="542617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他把我要送人的东西，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扔了。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57CEC3-02CB-45E4-8EA6-8500ADFDC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47"/>
          <a:stretch/>
        </p:blipFill>
        <p:spPr>
          <a:xfrm>
            <a:off x="6872815" y="704439"/>
            <a:ext cx="4590873" cy="45389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764F158-367B-41DD-AAD0-16B4D158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2" y="2971800"/>
            <a:ext cx="4543124" cy="22715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E1FFDF7-1333-49FC-B037-97F7EC52CE90}"/>
              </a:ext>
            </a:extLst>
          </p:cNvPr>
          <p:cNvSpPr/>
          <p:nvPr/>
        </p:nvSpPr>
        <p:spPr>
          <a:xfrm>
            <a:off x="6095999" y="9159"/>
            <a:ext cx="574221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给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+v.</a:t>
            </a:r>
            <a:endParaRPr lang="zh-TW" altLang="en-US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568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0F099AB-A0D1-45C3-981F-A871CC3D9FA7}"/>
              </a:ext>
            </a:extLst>
          </p:cNvPr>
          <p:cNvSpPr txBox="1"/>
          <p:nvPr/>
        </p:nvSpPr>
        <p:spPr>
          <a:xfrm>
            <a:off x="0" y="0"/>
            <a:ext cx="146649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2434F8-4C81-4E1B-BA5C-E83E231377CB}"/>
              </a:ext>
            </a:extLst>
          </p:cNvPr>
          <p:cNvSpPr txBox="1"/>
          <p:nvPr/>
        </p:nvSpPr>
        <p:spPr>
          <a:xfrm>
            <a:off x="0" y="542617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因为我们今天吵架，所以她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我打了。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638786-77A7-4F9C-965B-6918947E112D}"/>
              </a:ext>
            </a:extLst>
          </p:cNvPr>
          <p:cNvSpPr/>
          <p:nvPr/>
        </p:nvSpPr>
        <p:spPr>
          <a:xfrm>
            <a:off x="6095999" y="9159"/>
            <a:ext cx="574221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给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+v.</a:t>
            </a:r>
            <a:endParaRPr lang="zh-TW" altLang="en-US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BD04A8-420C-4989-9753-6FD8B12FE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5"/>
          <a:stretch/>
        </p:blipFill>
        <p:spPr>
          <a:xfrm>
            <a:off x="0" y="1714500"/>
            <a:ext cx="5925912" cy="31194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77A30FC-6AC9-48EC-B410-34A3FDFDC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64" y="1714500"/>
            <a:ext cx="5543250" cy="31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zuòfǎ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阻碍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zǔ'ài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551723" y="5349895"/>
            <a:ext cx="2544278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有道理</a:t>
            </a:r>
            <a:r>
              <a:rPr lang="en-US" altLang="zh-TW" sz="3200" dirty="0" err="1">
                <a:solidFill>
                  <a:schemeClr val="bg1"/>
                </a:solidFill>
              </a:rPr>
              <a:t>yǒu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dàolǐ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49" y="5349895"/>
            <a:ext cx="2190751" cy="15081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从前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cóngqián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820775-1908-44DE-8DAA-8083DD3F3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12" t="13837" b="31321"/>
          <a:stretch/>
        </p:blipFill>
        <p:spPr>
          <a:xfrm>
            <a:off x="6096000" y="611295"/>
            <a:ext cx="3905249" cy="28177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F8B6729-001F-429B-A90E-7E83ABFDB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7" t="39298" r="7802" b="44842"/>
          <a:stretch/>
        </p:blipFill>
        <p:spPr>
          <a:xfrm>
            <a:off x="0" y="4074169"/>
            <a:ext cx="5784783" cy="108765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A2DB1F9-32F1-4F77-99F1-6B3E5D851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17" y="3822938"/>
            <a:ext cx="3541814" cy="303506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5D4E28C-8B62-44EF-AC3F-AB02B4A15584}"/>
              </a:ext>
            </a:extLst>
          </p:cNvPr>
          <p:cNvSpPr/>
          <p:nvPr/>
        </p:nvSpPr>
        <p:spPr>
          <a:xfrm>
            <a:off x="565649" y="819014"/>
            <a:ext cx="5195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/>
              <a:t>a method of work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859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0F099AB-A0D1-45C3-981F-A871CC3D9FA7}"/>
              </a:ext>
            </a:extLst>
          </p:cNvPr>
          <p:cNvSpPr txBox="1"/>
          <p:nvPr/>
        </p:nvSpPr>
        <p:spPr>
          <a:xfrm>
            <a:off x="0" y="0"/>
            <a:ext cx="146649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BC529D4-8BC7-477A-A985-4A5C017E2852}"/>
              </a:ext>
            </a:extLst>
          </p:cNvPr>
          <p:cNvSpPr txBox="1"/>
          <p:nvPr/>
        </p:nvSpPr>
        <p:spPr>
          <a:xfrm>
            <a:off x="-1" y="57046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她把我放在冰箱的饮料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喝了。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19B139-CF8C-4E78-885E-C0CCA3B232F5}"/>
              </a:ext>
            </a:extLst>
          </p:cNvPr>
          <p:cNvSpPr/>
          <p:nvPr/>
        </p:nvSpPr>
        <p:spPr>
          <a:xfrm>
            <a:off x="6095999" y="9159"/>
            <a:ext cx="574221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给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+v.</a:t>
            </a:r>
            <a:endParaRPr lang="zh-TW" altLang="en-US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4D5CD2-216F-4212-8165-F5AF38AB0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5" y="1093321"/>
            <a:ext cx="4441371" cy="4441371"/>
          </a:xfrm>
          <a:prstGeom prst="rect">
            <a:avLst/>
          </a:prstGeom>
        </p:spPr>
      </p:pic>
      <p:pic>
        <p:nvPicPr>
          <p:cNvPr id="2050" name="Picture 2" descr="「喝百事」的圖片搜尋結果">
            <a:extLst>
              <a:ext uri="{FF2B5EF4-FFF2-40B4-BE49-F238E27FC236}">
                <a16:creationId xmlns:a16="http://schemas.microsoft.com/office/drawing/2014/main" id="{31F2FAB3-B94D-481D-8C85-832FA6E1C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7"/>
          <a:stretch/>
        </p:blipFill>
        <p:spPr bwMode="auto">
          <a:xfrm>
            <a:off x="5800053" y="1763486"/>
            <a:ext cx="6038161" cy="37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3915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0F099AB-A0D1-45C3-981F-A871CC3D9FA7}"/>
              </a:ext>
            </a:extLst>
          </p:cNvPr>
          <p:cNvSpPr txBox="1"/>
          <p:nvPr/>
        </p:nvSpPr>
        <p:spPr>
          <a:xfrm>
            <a:off x="0" y="0"/>
            <a:ext cx="146649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EC1FD3-60E4-466C-84F5-2BF356D781C1}"/>
              </a:ext>
            </a:extLst>
          </p:cNvPr>
          <p:cNvSpPr txBox="1"/>
          <p:nvPr/>
        </p:nvSpPr>
        <p:spPr>
          <a:xfrm>
            <a:off x="0" y="544342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那个小偷刚要偷东西的时候就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抓住了。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B17929E-6B76-47EB-BACB-B856D900ABA6}"/>
              </a:ext>
            </a:extLst>
          </p:cNvPr>
          <p:cNvSpPr/>
          <p:nvPr/>
        </p:nvSpPr>
        <p:spPr>
          <a:xfrm>
            <a:off x="6095999" y="9159"/>
            <a:ext cx="574221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给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+v.</a:t>
            </a:r>
            <a:endParaRPr lang="zh-TW" altLang="en-US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D724E8-B88D-4064-A802-A73766D6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7" y="1278377"/>
            <a:ext cx="5715000" cy="381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00CB78-99E8-445C-BB28-0263FB84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58" y="948982"/>
            <a:ext cx="4455695" cy="44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0F099AB-A0D1-45C3-981F-A871CC3D9FA7}"/>
              </a:ext>
            </a:extLst>
          </p:cNvPr>
          <p:cNvSpPr txBox="1"/>
          <p:nvPr/>
        </p:nvSpPr>
        <p:spPr>
          <a:xfrm>
            <a:off x="0" y="0"/>
            <a:ext cx="1466490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648E577-AE83-4220-9151-004F4E941837}"/>
              </a:ext>
            </a:extLst>
          </p:cNvPr>
          <p:cNvSpPr txBox="1"/>
          <p:nvPr/>
        </p:nvSpPr>
        <p:spPr>
          <a:xfrm>
            <a:off x="0" y="509836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今天我去市场买东西，后来我才发现我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小贩</a:t>
            </a:r>
            <a:r>
              <a:rPr lang="en-US" altLang="zh-TW" sz="2400" dirty="0">
                <a:ea typeface="標楷體" panose="03000509000000000000" pitchFamily="65" charset="-120"/>
              </a:rPr>
              <a:t>(vendor)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骗了。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DD9C6B-F00C-49D1-AE71-FF219951011C}"/>
              </a:ext>
            </a:extLst>
          </p:cNvPr>
          <p:cNvSpPr/>
          <p:nvPr/>
        </p:nvSpPr>
        <p:spPr>
          <a:xfrm>
            <a:off x="6095999" y="9159"/>
            <a:ext cx="574221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ea typeface="標楷體" panose="03000509000000000000" pitchFamily="65" charset="-120"/>
              </a:rPr>
              <a:t>Structure</a:t>
            </a:r>
            <a:r>
              <a:rPr lang="zh-TW" altLang="en-US" sz="3200" dirty="0">
                <a:solidFill>
                  <a:srgbClr val="333333"/>
                </a:solidFill>
                <a:ea typeface="標楷體" panose="03000509000000000000" pitchFamily="65" charset="-120"/>
              </a:rPr>
              <a:t>：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给</a:t>
            </a:r>
            <a:r>
              <a:rPr lang="en-US" altLang="zh-TW" sz="3200" dirty="0">
                <a:solidFill>
                  <a:srgbClr val="333333"/>
                </a:solidFill>
                <a:ea typeface="標楷體" panose="03000509000000000000" pitchFamily="65" charset="-120"/>
              </a:rPr>
              <a:t>+v.</a:t>
            </a:r>
            <a:endParaRPr lang="zh-TW" altLang="en-US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65A6F0-286B-481B-8F3F-5EE5E33EC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33" y="1260239"/>
            <a:ext cx="5467785" cy="36415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18B6CBE-48B4-46BA-AE37-04992B3C3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443789"/>
            <a:ext cx="5681645" cy="341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1"/>
            <a:ext cx="12256544" cy="68580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3586057" y="2562160"/>
            <a:ext cx="4947920" cy="1733680"/>
          </a:xfrm>
          <a:prstGeom prst="rect">
            <a:avLst/>
          </a:prstGeom>
          <a:solidFill>
            <a:srgbClr val="00B050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0666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对话</a:t>
            </a:r>
          </a:p>
        </p:txBody>
      </p:sp>
    </p:spTree>
    <p:extLst>
      <p:ext uri="{BB962C8B-B14F-4D97-AF65-F5344CB8AC3E}">
        <p14:creationId xmlns:p14="http://schemas.microsoft.com/office/powerpoint/2010/main" val="2994006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2212</Words>
  <Application>Microsoft Office PowerPoint</Application>
  <PresentationFormat>寬螢幕</PresentationFormat>
  <Paragraphs>319</Paragraphs>
  <Slides>93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93</vt:i4>
      </vt:variant>
    </vt:vector>
  </HeadingPairs>
  <TitlesOfParts>
    <vt:vector size="98" baseType="lpstr">
      <vt:lpstr>標楷體</vt:lpstr>
      <vt:lpstr>Arial</vt:lpstr>
      <vt:lpstr>Calibri</vt:lpstr>
      <vt:lpstr>Calibri Light</vt:lpstr>
      <vt:lpstr>Office 佈景主題</vt:lpstr>
      <vt:lpstr>第七课 我不给乞丐钱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第七課 我不給乞丐錢</dc:title>
  <dc:creator>鄭雅瓈</dc:creator>
  <cp:lastModifiedBy>鄭雅瓈</cp:lastModifiedBy>
  <cp:revision>277</cp:revision>
  <dcterms:created xsi:type="dcterms:W3CDTF">2019-11-16T09:53:07Z</dcterms:created>
  <dcterms:modified xsi:type="dcterms:W3CDTF">2019-11-22T08:37:53Z</dcterms:modified>
</cp:coreProperties>
</file>