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sldIdLst>
    <p:sldId id="256" r:id="rId2"/>
    <p:sldId id="270" r:id="rId3"/>
    <p:sldId id="272" r:id="rId4"/>
    <p:sldId id="273" r:id="rId5"/>
    <p:sldId id="257" r:id="rId6"/>
    <p:sldId id="274" r:id="rId7"/>
    <p:sldId id="275" r:id="rId8"/>
    <p:sldId id="276" r:id="rId9"/>
    <p:sldId id="280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92" r:id="rId18"/>
    <p:sldId id="290" r:id="rId19"/>
    <p:sldId id="291" r:id="rId20"/>
    <p:sldId id="258" r:id="rId21"/>
    <p:sldId id="294" r:id="rId22"/>
    <p:sldId id="295" r:id="rId23"/>
    <p:sldId id="336" r:id="rId24"/>
    <p:sldId id="338" r:id="rId25"/>
    <p:sldId id="339" r:id="rId26"/>
    <p:sldId id="340" r:id="rId27"/>
    <p:sldId id="337" r:id="rId28"/>
    <p:sldId id="341" r:id="rId29"/>
    <p:sldId id="342" r:id="rId30"/>
    <p:sldId id="343" r:id="rId31"/>
    <p:sldId id="300" r:id="rId32"/>
    <p:sldId id="329" r:id="rId33"/>
    <p:sldId id="326" r:id="rId34"/>
    <p:sldId id="332" r:id="rId35"/>
    <p:sldId id="333" r:id="rId36"/>
    <p:sldId id="330" r:id="rId37"/>
    <p:sldId id="259" r:id="rId38"/>
    <p:sldId id="334" r:id="rId39"/>
    <p:sldId id="344" r:id="rId40"/>
    <p:sldId id="260" r:id="rId41"/>
    <p:sldId id="346" r:id="rId42"/>
    <p:sldId id="347" r:id="rId43"/>
    <p:sldId id="349" r:id="rId44"/>
    <p:sldId id="345" r:id="rId45"/>
    <p:sldId id="371" r:id="rId46"/>
    <p:sldId id="372" r:id="rId47"/>
    <p:sldId id="374" r:id="rId48"/>
    <p:sldId id="373" r:id="rId49"/>
    <p:sldId id="350" r:id="rId50"/>
    <p:sldId id="375" r:id="rId51"/>
    <p:sldId id="376" r:id="rId52"/>
    <p:sldId id="378" r:id="rId53"/>
    <p:sldId id="264" r:id="rId54"/>
    <p:sldId id="352" r:id="rId55"/>
    <p:sldId id="353" r:id="rId56"/>
    <p:sldId id="262" r:id="rId57"/>
    <p:sldId id="354" r:id="rId58"/>
    <p:sldId id="355" r:id="rId59"/>
    <p:sldId id="356" r:id="rId60"/>
    <p:sldId id="357" r:id="rId61"/>
    <p:sldId id="367" r:id="rId62"/>
    <p:sldId id="379" r:id="rId63"/>
    <p:sldId id="380" r:id="rId64"/>
    <p:sldId id="381" r:id="rId65"/>
    <p:sldId id="382" r:id="rId66"/>
    <p:sldId id="383" r:id="rId67"/>
    <p:sldId id="385" r:id="rId68"/>
    <p:sldId id="386" r:id="rId69"/>
    <p:sldId id="263" r:id="rId70"/>
    <p:sldId id="360" r:id="rId71"/>
    <p:sldId id="361" r:id="rId72"/>
    <p:sldId id="387" r:id="rId73"/>
    <p:sldId id="358" r:id="rId74"/>
    <p:sldId id="359" r:id="rId75"/>
    <p:sldId id="265" r:id="rId76"/>
    <p:sldId id="362" r:id="rId77"/>
    <p:sldId id="364" r:id="rId78"/>
    <p:sldId id="363" r:id="rId79"/>
    <p:sldId id="267" r:id="rId80"/>
    <p:sldId id="365" r:id="rId81"/>
    <p:sldId id="366" r:id="rId82"/>
    <p:sldId id="351" r:id="rId83"/>
    <p:sldId id="388" r:id="rId84"/>
    <p:sldId id="389" r:id="rId85"/>
    <p:sldId id="390" r:id="rId86"/>
    <p:sldId id="368" r:id="rId87"/>
    <p:sldId id="391" r:id="rId88"/>
    <p:sldId id="393" r:id="rId89"/>
    <p:sldId id="392" r:id="rId90"/>
    <p:sldId id="394" r:id="rId91"/>
    <p:sldId id="268" r:id="rId92"/>
    <p:sldId id="369" r:id="rId93"/>
    <p:sldId id="370" r:id="rId94"/>
    <p:sldId id="266" r:id="rId95"/>
    <p:sldId id="409" r:id="rId96"/>
    <p:sldId id="408" r:id="rId97"/>
    <p:sldId id="410" r:id="rId98"/>
    <p:sldId id="411" r:id="rId99"/>
    <p:sldId id="418" r:id="rId100"/>
    <p:sldId id="419" r:id="rId101"/>
    <p:sldId id="413" r:id="rId102"/>
    <p:sldId id="421" r:id="rId103"/>
    <p:sldId id="420" r:id="rId104"/>
    <p:sldId id="422" r:id="rId105"/>
    <p:sldId id="423" r:id="rId106"/>
    <p:sldId id="424" r:id="rId107"/>
    <p:sldId id="425" r:id="rId108"/>
    <p:sldId id="426" r:id="rId109"/>
    <p:sldId id="427" r:id="rId110"/>
    <p:sldId id="428" r:id="rId111"/>
    <p:sldId id="429" r:id="rId11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鄭雅瓈" initials="鄭雅瓈" lastIdx="11" clrIdx="0">
    <p:extLst>
      <p:ext uri="{19B8F6BF-5375-455C-9EA6-DF929625EA0E}">
        <p15:presenceInfo xmlns:p15="http://schemas.microsoft.com/office/powerpoint/2012/main" userId="S::s107138502@mail1.ncnu.edu.tw::aff654db-de55-4672-bffa-3333fb60ef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993366"/>
    <a:srgbClr val="00808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7" autoAdjust="0"/>
    <p:restoredTop sz="93775" autoAdjust="0"/>
  </p:normalViewPr>
  <p:slideViewPr>
    <p:cSldViewPr snapToGrid="0" showGuides="1">
      <p:cViewPr varScale="1">
        <p:scale>
          <a:sx n="62" d="100"/>
          <a:sy n="62" d="100"/>
        </p:scale>
        <p:origin x="640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CCDAD-30C8-43C7-ABC4-0C4161607645}" type="datetimeFigureOut">
              <a:rPr lang="zh-TW" altLang="en-US" smtClean="0"/>
              <a:t>2019/10/24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BC27C-3E8D-4AEB-8356-F7FD2BBFE6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0500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BC27C-3E8D-4AEB-8356-F7FD2BBFE698}" type="slidenum">
              <a:rPr lang="zh-TW" altLang="en-US" smtClean="0"/>
              <a:t>48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2724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BC27C-3E8D-4AEB-8356-F7FD2BBFE698}" type="slidenum">
              <a:rPr lang="zh-TW" altLang="en-US" smtClean="0"/>
              <a:t>85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0850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E19358-5CAE-48A8-BF36-B11711C17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E57EAC9-880F-49CD-9321-D7963DAE8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FB59AE2-C859-4B2A-9576-C055309A2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CF72-FF19-460E-821D-6672D625374B}" type="datetimeFigureOut">
              <a:rPr lang="zh-TW" altLang="en-US" smtClean="0"/>
              <a:t>2019/10/24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DEE0C73-2F8B-4BFD-93E0-4C160F782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0D9DC54-AEF7-4DD1-911D-BB7A8BE00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EEDE-6A13-4A66-8551-47EFFEB4BD3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5335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C2C1D5-34D4-44F4-BA60-EFF9EA44A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A3FCFF4-1FA9-4CAA-8D09-42B2B7913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F5A5F7-540E-41CA-A770-328CA86E2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CF72-FF19-460E-821D-6672D625374B}" type="datetimeFigureOut">
              <a:rPr lang="zh-TW" altLang="en-US" smtClean="0"/>
              <a:t>2019/10/24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DB083A-357B-4C19-B8C2-6B3F2BB2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3AF8E67-21C0-4BE8-A2C8-91BD3C818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EEDE-6A13-4A66-8551-47EFFEB4BD3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2976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49F838B-C353-440F-AF21-D7D403F65A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B1B7DA8-BA94-47A1-A9B0-225DB7087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41CB20-C871-4D0F-BE86-F0E223452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CF72-FF19-460E-821D-6672D625374B}" type="datetimeFigureOut">
              <a:rPr lang="zh-TW" altLang="en-US" smtClean="0"/>
              <a:t>2019/10/24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F64626E-28F2-49EE-BC44-D7B74CCB4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5E7DBF-1068-477C-8BDC-1D0FD8FE5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EEDE-6A13-4A66-8551-47EFFEB4BD3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2684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02DF17-7EDC-433D-918C-9A38DB25D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8CE32B-18CC-40CD-A099-A6E7EBBFF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BD7ABE5-C038-4896-9894-DEF8535B7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CF72-FF19-460E-821D-6672D625374B}" type="datetimeFigureOut">
              <a:rPr lang="zh-TW" altLang="en-US" smtClean="0"/>
              <a:t>2019/10/24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C0981E9-FBBF-4AB9-83DE-1A48F0D7A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264589C-B39F-4192-A623-4715FFE30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EEDE-6A13-4A66-8551-47EFFEB4BD3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5024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1CB2D7-B8DF-4F13-8A91-8D30FD9C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8507D7-F23E-441F-A0D4-05049F702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5E8F76A-B020-4189-A800-6B1A43EDC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CF72-FF19-460E-821D-6672D625374B}" type="datetimeFigureOut">
              <a:rPr lang="zh-TW" altLang="en-US" smtClean="0"/>
              <a:t>2019/10/24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2732BE3-6EDD-4FA8-80DE-2374BBA6F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4A82F14-C6DF-4DD4-AB69-5E7F00439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EEDE-6A13-4A66-8551-47EFFEB4BD3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6403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BD61EF-69CC-4A9F-9E98-1A5A26ED4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E84220-F3A5-40A7-8BA7-C6E572B46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3DD8175-B710-4FA6-BCE0-9152D02D0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D176DCD-48AB-48E2-B0C1-03A882C3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CF72-FF19-460E-821D-6672D625374B}" type="datetimeFigureOut">
              <a:rPr lang="zh-TW" altLang="en-US" smtClean="0"/>
              <a:t>2019/10/24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A20B379-FF1B-4DA9-A752-45F1FC064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9EF6B5B-A1F5-4EC3-86B6-8E3DD93F0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EEDE-6A13-4A66-8551-47EFFEB4BD3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4745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DFEC0D-2FB9-442B-AD73-1DA6363A7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5E7114-B4D4-4407-BF17-19A4931E1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759C679-D4DB-4658-B647-33CD4EF9A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9BD1EF1-185A-46CB-A729-23205AD110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2490D99-D1FC-43FC-B255-EFA50525A4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B3A8CC1A-8218-43DF-A2F6-DCD612EE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CF72-FF19-460E-821D-6672D625374B}" type="datetimeFigureOut">
              <a:rPr lang="zh-TW" altLang="en-US" smtClean="0"/>
              <a:t>2019/10/24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09CBBA8-C789-4C27-B122-2C41140B5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7CE21E0-4156-45DA-BED6-3B0738C7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EEDE-6A13-4A66-8551-47EFFEB4BD3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471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B68A72-1D7E-40FB-AE3E-8E063669D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D938E53-44FB-4DBE-9AE7-C97D6719D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CF72-FF19-460E-821D-6672D625374B}" type="datetimeFigureOut">
              <a:rPr lang="zh-TW" altLang="en-US" smtClean="0"/>
              <a:t>2019/10/24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1EE17EB-61BF-486E-9D94-28448B313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BBDF677-D495-4F87-83F3-6D28D588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EEDE-6A13-4A66-8551-47EFFEB4BD3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503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5A02B67-0099-41CF-B019-F397E061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CF72-FF19-460E-821D-6672D625374B}" type="datetimeFigureOut">
              <a:rPr lang="zh-TW" altLang="en-US" smtClean="0"/>
              <a:t>2019/10/24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C7324D0-21FD-4843-8B97-9EFB4C95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3748334-27FE-4258-8693-06A2C1A2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EEDE-6A13-4A66-8551-47EFFEB4BD3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7933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24D910-B1F4-4E7E-80B2-31CC51FF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8E5A26-9F65-41E5-BEA8-B9AB9453D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32690CA-0008-4E1E-9C7C-F55339FE2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7F9FD4C-8A66-4781-AB6B-348F060C5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CF72-FF19-460E-821D-6672D625374B}" type="datetimeFigureOut">
              <a:rPr lang="zh-TW" altLang="en-US" smtClean="0"/>
              <a:t>2019/10/24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97015AA-1A79-4642-AEA1-AF5D7FF05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0071D5B-00D3-49BA-85F8-CD5C7ABB1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EEDE-6A13-4A66-8551-47EFFEB4BD3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713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A5D876-3422-4CD1-BE80-00454ECF0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21B4502-7B77-47DA-AD89-B5D983EEF3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0A57AAB-29C9-4E0D-8466-0BE199BE0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4B2BC39-1CF4-4783-A8F3-945CA8F5D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CF72-FF19-460E-821D-6672D625374B}" type="datetimeFigureOut">
              <a:rPr lang="zh-TW" altLang="en-US" smtClean="0"/>
              <a:t>2019/10/24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229B616-45A6-467B-AD8E-365A3AAE0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9004FD9-EAE7-4A40-9050-ED1E43A81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EEDE-6A13-4A66-8551-47EFFEB4BD3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2949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D0763FF-CF2E-4611-AE5B-056BB53D5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935A84B-926D-41FF-8FE4-FCD817E13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7D79FDD-A5BB-47F4-AF5D-73F339411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8CF72-FF19-460E-821D-6672D625374B}" type="datetimeFigureOut">
              <a:rPr lang="zh-TW" altLang="en-US" smtClean="0"/>
              <a:t>2019/10/24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AFF39B1-1D64-407B-9DEC-16CC6488D4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441B83F-EA0F-4757-81D5-5A497B91E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6EEDE-6A13-4A66-8551-47EFFEB4BD3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894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8FD0C28-FE7C-4920-9E3B-4245761D58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1" r="19250" b="2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7D6E2F6-E05F-4AA4-BFE0-DB7F8B27D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874" y="1963553"/>
            <a:ext cx="3583173" cy="2916455"/>
          </a:xfrm>
          <a:noFill/>
        </p:spPr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TW" altLang="en-US" sz="6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第二课</a:t>
            </a:r>
            <a:br>
              <a:rPr lang="en-US" altLang="zh-TW" sz="6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请按</a:t>
            </a:r>
          </a:p>
        </p:txBody>
      </p:sp>
    </p:spTree>
    <p:extLst>
      <p:ext uri="{BB962C8B-B14F-4D97-AF65-F5344CB8AC3E}">
        <p14:creationId xmlns:p14="http://schemas.microsoft.com/office/powerpoint/2010/main" val="2142943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búbì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未必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wèibì</a:t>
            </a:r>
            <a:endParaRPr lang="zh-TW" altLang="en-US" sz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1010134"/>
            <a:ext cx="5730243" cy="3077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840586"/>
              </p:ext>
            </p:extLst>
          </p:nvPr>
        </p:nvGraphicFramePr>
        <p:xfrm>
          <a:off x="330516" y="2007870"/>
          <a:ext cx="11530972" cy="39731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771901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5759071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1114023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  <a:endParaRPr lang="zh-TW" altLang="en-US" sz="4000" b="0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77633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不必</a:t>
                      </a:r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未必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08273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“必须”的否定。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不需要、用不着。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“必定”的否定。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不一定。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3101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52627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57EA022F-FA6D-469D-91C6-44FB5E688961}"/>
              </a:ext>
            </a:extLst>
          </p:cNvPr>
          <p:cNvSpPr txBox="1"/>
          <p:nvPr/>
        </p:nvSpPr>
        <p:spPr>
          <a:xfrm>
            <a:off x="0" y="1417833"/>
            <a:ext cx="12192000" cy="4866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6.</a:t>
            </a:r>
            <a:r>
              <a:rPr lang="zh-TW" altLang="en-US" sz="3000" dirty="0">
                <a:ea typeface="標楷體" panose="03000509000000000000" pitchFamily="65" charset="-120"/>
              </a:rPr>
              <a:t>地处陕西的华山，以山势险峻着称，那里山峰</a:t>
            </a:r>
            <a:r>
              <a:rPr lang="en-US" altLang="zh-TW" sz="3000" dirty="0">
                <a:ea typeface="標楷體" panose="03000509000000000000" pitchFamily="65" charset="-120"/>
              </a:rPr>
              <a:t>______ </a:t>
            </a:r>
            <a:r>
              <a:rPr lang="zh-TW" altLang="en-US" sz="3000" dirty="0">
                <a:ea typeface="標楷體" panose="03000509000000000000" pitchFamily="65" charset="-120"/>
              </a:rPr>
              <a:t>，悬崖林立，使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人心惊。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7.</a:t>
            </a:r>
            <a:r>
              <a:rPr lang="zh-TW" altLang="en-US" sz="3000" dirty="0">
                <a:ea typeface="標楷體" panose="03000509000000000000" pitchFamily="65" charset="-120"/>
              </a:rPr>
              <a:t>这本书的语言晦涩难懂，有很多内容让人 </a:t>
            </a:r>
            <a:r>
              <a:rPr lang="en-US" altLang="zh-TW" sz="3000" dirty="0">
                <a:ea typeface="標楷體" panose="03000509000000000000" pitchFamily="65" charset="-120"/>
              </a:rPr>
              <a:t>______</a:t>
            </a:r>
            <a:r>
              <a:rPr lang="zh-TW" altLang="en-US" sz="3000" dirty="0">
                <a:ea typeface="標楷體" panose="03000509000000000000" pitchFamily="65" charset="-120"/>
              </a:rPr>
              <a:t>不解</a:t>
            </a:r>
            <a:r>
              <a:rPr lang="en-US" altLang="zh-TW" sz="3000" dirty="0">
                <a:ea typeface="標楷體" panose="03000509000000000000" pitchFamily="65" charset="-120"/>
              </a:rPr>
              <a:t> 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8.</a:t>
            </a:r>
            <a:r>
              <a:rPr lang="zh-TW" altLang="en-US" sz="3000" dirty="0">
                <a:ea typeface="標楷體" panose="03000509000000000000" pitchFamily="65" charset="-120"/>
              </a:rPr>
              <a:t>农民们在稻田里面插上稻草人是为了</a:t>
            </a:r>
            <a:r>
              <a:rPr lang="en-US" altLang="zh-TW" sz="3000" dirty="0">
                <a:ea typeface="標楷體" panose="03000509000000000000" pitchFamily="65" charset="-120"/>
              </a:rPr>
              <a:t>______</a:t>
            </a:r>
            <a:r>
              <a:rPr lang="zh-TW" altLang="en-US" sz="3000" dirty="0">
                <a:ea typeface="標楷體" panose="03000509000000000000" pitchFamily="65" charset="-120"/>
              </a:rPr>
              <a:t>来偷吃的鸟类</a:t>
            </a:r>
            <a:r>
              <a:rPr lang="en-US" altLang="zh-TW" sz="3000" dirty="0">
                <a:ea typeface="標楷體" panose="03000509000000000000" pitchFamily="65" charset="-120"/>
              </a:rPr>
              <a:t> 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9.</a:t>
            </a:r>
            <a:r>
              <a:rPr lang="zh-TW" altLang="en-US" sz="3000" dirty="0">
                <a:ea typeface="標楷體" panose="03000509000000000000" pitchFamily="65" charset="-120"/>
              </a:rPr>
              <a:t> 国家已经制定了专门的制度和法律，来杜绝</a:t>
            </a:r>
            <a:r>
              <a:rPr lang="en-US" altLang="zh-TW" sz="3000" dirty="0">
                <a:ea typeface="標楷體" panose="03000509000000000000" pitchFamily="65" charset="-120"/>
              </a:rPr>
              <a:t>______</a:t>
            </a:r>
            <a:r>
              <a:rPr lang="zh-TW" altLang="en-US" sz="3000" dirty="0">
                <a:ea typeface="標楷體" panose="03000509000000000000" pitchFamily="65" charset="-120"/>
              </a:rPr>
              <a:t>广告的泛滥</a:t>
            </a:r>
            <a:r>
              <a:rPr lang="en-US" altLang="zh-TW" sz="3000" dirty="0">
                <a:ea typeface="標楷體" panose="03000509000000000000" pitchFamily="65" charset="-120"/>
              </a:rPr>
              <a:t> 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10.</a:t>
            </a:r>
            <a:r>
              <a:rPr lang="zh-TW" altLang="en-US" sz="3000" dirty="0">
                <a:ea typeface="標楷體" panose="03000509000000000000" pitchFamily="65" charset="-120"/>
              </a:rPr>
              <a:t>对普通学生来说，在学校的食堂吃饭比较经济</a:t>
            </a:r>
            <a:r>
              <a:rPr lang="en-US" altLang="zh-TW" sz="3000" dirty="0">
                <a:ea typeface="標楷體" panose="03000509000000000000" pitchFamily="65" charset="-120"/>
              </a:rPr>
              <a:t>______</a:t>
            </a:r>
            <a:r>
              <a:rPr lang="zh-TW" altLang="en-US" sz="3000" dirty="0">
                <a:ea typeface="標楷體" panose="03000509000000000000" pitchFamily="65" charset="-120"/>
              </a:rPr>
              <a:t>，是个不错的选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  择</a:t>
            </a:r>
            <a:r>
              <a:rPr lang="en-US" altLang="zh-TW" sz="3000" dirty="0">
                <a:ea typeface="標楷體" panose="03000509000000000000" pitchFamily="65" charset="-120"/>
              </a:rPr>
              <a:t> 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20BD5592-44EF-4434-9D2E-08D345130E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334786"/>
              </p:ext>
            </p:extLst>
          </p:nvPr>
        </p:nvGraphicFramePr>
        <p:xfrm>
          <a:off x="0" y="-24563"/>
          <a:ext cx="12192000" cy="1280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48015772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87807723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098857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6521005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6539713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35367109"/>
                    </a:ext>
                  </a:extLst>
                </a:gridCol>
              </a:tblGrid>
              <a:tr h="5311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不必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实惠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介意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虚伪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突兀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迷惑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371062"/>
                  </a:ext>
                </a:extLst>
              </a:tr>
              <a:tr h="5311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未必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优惠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在意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虚假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突然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困惑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000754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1914B8C2-F5EE-406E-8279-2B76E224A323}"/>
              </a:ext>
            </a:extLst>
          </p:cNvPr>
          <p:cNvSpPr txBox="1"/>
          <p:nvPr/>
        </p:nvSpPr>
        <p:spPr>
          <a:xfrm>
            <a:off x="8022404" y="1458929"/>
            <a:ext cx="1140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突兀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E53A39D-0258-4EFC-BDED-3524DE3ACE5D}"/>
              </a:ext>
            </a:extLst>
          </p:cNvPr>
          <p:cNvSpPr txBox="1"/>
          <p:nvPr/>
        </p:nvSpPr>
        <p:spPr>
          <a:xfrm>
            <a:off x="7260404" y="2823679"/>
            <a:ext cx="1140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困惑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0F31F3F-221C-4F3F-888E-1225A4BE174A}"/>
              </a:ext>
            </a:extLst>
          </p:cNvPr>
          <p:cNvSpPr txBox="1"/>
          <p:nvPr/>
        </p:nvSpPr>
        <p:spPr>
          <a:xfrm>
            <a:off x="6436757" y="3511642"/>
            <a:ext cx="1140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迷惑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7DA1E99-A27A-4745-AB94-E77A766EC04E}"/>
              </a:ext>
            </a:extLst>
          </p:cNvPr>
          <p:cNvSpPr txBox="1"/>
          <p:nvPr/>
        </p:nvSpPr>
        <p:spPr>
          <a:xfrm>
            <a:off x="7709040" y="4198703"/>
            <a:ext cx="1140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虚假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07E8EEF-51DD-4FA2-B90B-595656B6A928}"/>
              </a:ext>
            </a:extLst>
          </p:cNvPr>
          <p:cNvSpPr txBox="1"/>
          <p:nvPr/>
        </p:nvSpPr>
        <p:spPr>
          <a:xfrm>
            <a:off x="8169664" y="4886169"/>
            <a:ext cx="1140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实惠</a:t>
            </a:r>
          </a:p>
        </p:txBody>
      </p:sp>
    </p:spTree>
    <p:extLst>
      <p:ext uri="{BB962C8B-B14F-4D97-AF65-F5344CB8AC3E}">
        <p14:creationId xmlns:p14="http://schemas.microsoft.com/office/powerpoint/2010/main" val="162354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57EA022F-FA6D-469D-91C6-44FB5E688961}"/>
              </a:ext>
            </a:extLst>
          </p:cNvPr>
          <p:cNvSpPr txBox="1"/>
          <p:nvPr/>
        </p:nvSpPr>
        <p:spPr>
          <a:xfrm>
            <a:off x="0" y="2794571"/>
            <a:ext cx="12192000" cy="2096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11.</a:t>
            </a:r>
            <a:r>
              <a:rPr lang="zh-TW" altLang="en-US" sz="3000" dirty="0">
                <a:ea typeface="標楷體" panose="03000509000000000000" pitchFamily="65" charset="-120"/>
              </a:rPr>
              <a:t>老师讲解这个问题的时候我没有</a:t>
            </a:r>
            <a:r>
              <a:rPr lang="en-US" altLang="zh-TW" sz="3000" dirty="0">
                <a:ea typeface="標楷體" panose="03000509000000000000" pitchFamily="65" charset="-120"/>
              </a:rPr>
              <a:t>______</a:t>
            </a:r>
            <a:r>
              <a:rPr lang="zh-TW" altLang="en-US" sz="3000" dirty="0">
                <a:ea typeface="標楷體" panose="03000509000000000000" pitchFamily="65" charset="-120"/>
              </a:rPr>
              <a:t>，结果考试的时候我就胡涂了</a:t>
            </a:r>
            <a:r>
              <a:rPr lang="en-US" altLang="zh-TW" sz="3000" dirty="0">
                <a:ea typeface="標楷體" panose="03000509000000000000" pitchFamily="65" charset="-120"/>
              </a:rPr>
              <a:t> 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12.</a:t>
            </a:r>
            <a:r>
              <a:rPr lang="zh-TW" altLang="en-US" sz="3000" dirty="0">
                <a:ea typeface="標楷體" panose="03000509000000000000" pitchFamily="65" charset="-120"/>
              </a:rPr>
              <a:t>从医生的角度来说，靠不吃饭来减肥</a:t>
            </a:r>
            <a:r>
              <a:rPr lang="en-US" altLang="zh-TW" sz="3000" dirty="0">
                <a:ea typeface="標楷體" panose="03000509000000000000" pitchFamily="65" charset="-120"/>
              </a:rPr>
              <a:t>______</a:t>
            </a:r>
            <a:r>
              <a:rPr lang="zh-TW" altLang="en-US" sz="3000" dirty="0">
                <a:ea typeface="標楷體" panose="03000509000000000000" pitchFamily="65" charset="-120"/>
              </a:rPr>
              <a:t>是一个好办法</a:t>
            </a:r>
            <a:r>
              <a:rPr lang="en-US" altLang="zh-TW" sz="3000" dirty="0">
                <a:ea typeface="標楷體" panose="03000509000000000000" pitchFamily="65" charset="-120"/>
              </a:rPr>
              <a:t> 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13.</a:t>
            </a:r>
            <a:r>
              <a:rPr lang="zh-TW" altLang="en-US" sz="3000" dirty="0">
                <a:ea typeface="標楷體" panose="03000509000000000000" pitchFamily="65" charset="-120"/>
              </a:rPr>
              <a:t>商家在假日的时候会搞一些</a:t>
            </a:r>
            <a:r>
              <a:rPr lang="en-US" altLang="zh-TW" sz="3000" dirty="0">
                <a:ea typeface="標楷體" panose="03000509000000000000" pitchFamily="65" charset="-120"/>
              </a:rPr>
              <a:t>______</a:t>
            </a:r>
            <a:r>
              <a:rPr lang="zh-TW" altLang="en-US" sz="3000" dirty="0">
                <a:ea typeface="標楷體" panose="03000509000000000000" pitchFamily="65" charset="-120"/>
              </a:rPr>
              <a:t>消费者的活动，以促进销售</a:t>
            </a:r>
            <a:r>
              <a:rPr lang="en-US" altLang="zh-TW" sz="3000" dirty="0">
                <a:ea typeface="標楷體" panose="03000509000000000000" pitchFamily="65" charset="-120"/>
              </a:rPr>
              <a:t> 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20BD5592-44EF-4434-9D2E-08D345130E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434552"/>
              </p:ext>
            </p:extLst>
          </p:nvPr>
        </p:nvGraphicFramePr>
        <p:xfrm>
          <a:off x="0" y="-24563"/>
          <a:ext cx="12192000" cy="1280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48015772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87807723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098857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6521005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6539713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35367109"/>
                    </a:ext>
                  </a:extLst>
                </a:gridCol>
              </a:tblGrid>
              <a:tr h="5311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不必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实惠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介意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虚伪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突兀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迷惑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371062"/>
                  </a:ext>
                </a:extLst>
              </a:tr>
              <a:tr h="5311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未必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优惠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在意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虚假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突然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困惑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000754"/>
                  </a:ext>
                </a:extLst>
              </a:tr>
            </a:tbl>
          </a:graphicData>
        </a:graphic>
      </p:graphicFrame>
      <p:sp>
        <p:nvSpPr>
          <p:cNvPr id="18" name="文字方塊 17">
            <a:extLst>
              <a:ext uri="{FF2B5EF4-FFF2-40B4-BE49-F238E27FC236}">
                <a16:creationId xmlns:a16="http://schemas.microsoft.com/office/drawing/2014/main" id="{101CDCE4-C806-44A5-9809-CB58180BA8D7}"/>
              </a:ext>
            </a:extLst>
          </p:cNvPr>
          <p:cNvSpPr txBox="1"/>
          <p:nvPr/>
        </p:nvSpPr>
        <p:spPr>
          <a:xfrm>
            <a:off x="6003528" y="2835667"/>
            <a:ext cx="1140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困惑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EF3581C-D455-4AC5-AD07-DBD35FC8ED26}"/>
              </a:ext>
            </a:extLst>
          </p:cNvPr>
          <p:cNvSpPr txBox="1"/>
          <p:nvPr/>
        </p:nvSpPr>
        <p:spPr>
          <a:xfrm>
            <a:off x="6604566" y="3529980"/>
            <a:ext cx="1140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未必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832F52C-6958-4B62-A6C0-8F457201648F}"/>
              </a:ext>
            </a:extLst>
          </p:cNvPr>
          <p:cNvSpPr txBox="1"/>
          <p:nvPr/>
        </p:nvSpPr>
        <p:spPr>
          <a:xfrm>
            <a:off x="5123375" y="4237185"/>
            <a:ext cx="1140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优惠</a:t>
            </a:r>
          </a:p>
        </p:txBody>
      </p:sp>
    </p:spTree>
    <p:extLst>
      <p:ext uri="{BB962C8B-B14F-4D97-AF65-F5344CB8AC3E}">
        <p14:creationId xmlns:p14="http://schemas.microsoft.com/office/powerpoint/2010/main" val="46068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57EA022F-FA6D-469D-91C6-44FB5E688961}"/>
              </a:ext>
            </a:extLst>
          </p:cNvPr>
          <p:cNvSpPr txBox="1"/>
          <p:nvPr/>
        </p:nvSpPr>
        <p:spPr>
          <a:xfrm>
            <a:off x="0" y="1315677"/>
            <a:ext cx="12192000" cy="5558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1.</a:t>
            </a:r>
            <a:r>
              <a:rPr lang="zh-TW" altLang="en-US" sz="3000" dirty="0">
                <a:ea typeface="標楷體" panose="03000509000000000000" pitchFamily="65" charset="-120"/>
              </a:rPr>
              <a:t>我把刚买回来的一幅国画</a:t>
            </a:r>
            <a:r>
              <a:rPr lang="en-US" altLang="zh-TW" sz="3000" dirty="0">
                <a:ea typeface="標楷體" panose="03000509000000000000" pitchFamily="65" charset="-120"/>
              </a:rPr>
              <a:t>______</a:t>
            </a:r>
            <a:r>
              <a:rPr lang="zh-TW" altLang="en-US" sz="3000" dirty="0">
                <a:ea typeface="標楷體" panose="03000509000000000000" pitchFamily="65" charset="-120"/>
              </a:rPr>
              <a:t>在房间北面的墙上，屋子 里顿时增色不少。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2.</a:t>
            </a:r>
            <a:r>
              <a:rPr lang="zh-TW" altLang="en-US" sz="3000" dirty="0">
                <a:ea typeface="標楷體" panose="03000509000000000000" pitchFamily="65" charset="-120"/>
              </a:rPr>
              <a:t> 他感激</a:t>
            </a:r>
            <a:r>
              <a:rPr lang="en-US" altLang="zh-TW" sz="3000" dirty="0">
                <a:ea typeface="標楷體" panose="03000509000000000000" pitchFamily="65" charset="-120"/>
              </a:rPr>
              <a:t>______</a:t>
            </a:r>
            <a:r>
              <a:rPr lang="zh-TW" altLang="en-US" sz="3000" dirty="0">
                <a:ea typeface="標楷體" panose="03000509000000000000" pitchFamily="65" charset="-120"/>
              </a:rPr>
              <a:t>地说：“如果没有各位无私相助，也许就没有我的今天了。”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3.</a:t>
            </a:r>
            <a:r>
              <a:rPr lang="zh-TW" altLang="en-US" sz="3000" dirty="0">
                <a:ea typeface="標楷體" panose="03000509000000000000" pitchFamily="65" charset="-120"/>
              </a:rPr>
              <a:t> 他决定要去完成一个壮举，就是独自</a:t>
            </a:r>
            <a:r>
              <a:rPr lang="en-US" altLang="zh-TW" sz="3000" dirty="0">
                <a:ea typeface="標楷體" panose="03000509000000000000" pitchFamily="65" charset="-120"/>
              </a:rPr>
              <a:t>______</a:t>
            </a:r>
            <a:r>
              <a:rPr lang="zh-TW" altLang="en-US" sz="3000" dirty="0">
                <a:ea typeface="標楷體" panose="03000509000000000000" pitchFamily="65" charset="-120"/>
              </a:rPr>
              <a:t>穿行塔克拉玛干大沙漠</a:t>
            </a:r>
            <a:r>
              <a:rPr lang="en-US" altLang="zh-TW" sz="3000" dirty="0">
                <a:ea typeface="標楷體" panose="03000509000000000000" pitchFamily="65" charset="-120"/>
              </a:rPr>
              <a:t> 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4.</a:t>
            </a:r>
            <a:r>
              <a:rPr lang="zh-TW" altLang="en-US" sz="3000" dirty="0">
                <a:ea typeface="標楷體" panose="03000509000000000000" pitchFamily="65" charset="-120"/>
              </a:rPr>
              <a:t>他在一个网站工作，负责</a:t>
            </a:r>
            <a:r>
              <a:rPr lang="en-US" altLang="zh-TW" sz="3000" dirty="0">
                <a:ea typeface="標楷體" panose="03000509000000000000" pitchFamily="65" charset="-120"/>
              </a:rPr>
              <a:t>______</a:t>
            </a:r>
            <a:r>
              <a:rPr lang="zh-TW" altLang="en-US" sz="3000" dirty="0">
                <a:ea typeface="標楷體" panose="03000509000000000000" pitchFamily="65" charset="-120"/>
              </a:rPr>
              <a:t>每天的文艺和体育新闻。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5.</a:t>
            </a:r>
            <a:r>
              <a:rPr lang="zh-TW" altLang="en-US" sz="3000" dirty="0">
                <a:ea typeface="標楷體" panose="03000509000000000000" pitchFamily="65" charset="-120"/>
              </a:rPr>
              <a:t>由于有些人对工作马虎失职，造成了这次可怕的事故，公安局决定要</a:t>
            </a:r>
            <a:r>
              <a:rPr lang="en-US" altLang="zh-TW" sz="3000" dirty="0">
                <a:ea typeface="標楷體" panose="03000509000000000000" pitchFamily="65" charset="-120"/>
              </a:rPr>
              <a:t>______</a:t>
            </a:r>
            <a:r>
              <a:rPr lang="zh-TW" altLang="en-US" sz="3000" dirty="0">
                <a:ea typeface="標楷體" panose="03000509000000000000" pitchFamily="65" charset="-120"/>
              </a:rPr>
              <a:t>有关人员的法律责任。</a:t>
            </a: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20BD5592-44EF-4434-9D2E-08D345130EE5}"/>
              </a:ext>
            </a:extLst>
          </p:cNvPr>
          <p:cNvGraphicFramePr>
            <a:graphicFrameLocks noGrp="1"/>
          </p:cNvGraphicFramePr>
          <p:nvPr/>
        </p:nvGraphicFramePr>
        <p:xfrm>
          <a:off x="0" y="-24564"/>
          <a:ext cx="12192000" cy="13180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48015772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7807723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3098857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6521005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65397137"/>
                    </a:ext>
                  </a:extLst>
                </a:gridCol>
              </a:tblGrid>
              <a:tr h="65900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固定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编辑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流涕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失误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涉及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371062"/>
                  </a:ext>
                </a:extLst>
              </a:tr>
              <a:tr h="65900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追究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计较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寒暄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沟通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徒步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000754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2A7EB905-038F-4A8C-AC2F-FD0ABFEC28FE}"/>
              </a:ext>
            </a:extLst>
          </p:cNvPr>
          <p:cNvSpPr txBox="1"/>
          <p:nvPr/>
        </p:nvSpPr>
        <p:spPr>
          <a:xfrm>
            <a:off x="4530903" y="1367047"/>
            <a:ext cx="1246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固定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089E207-893B-47B5-8911-5E74A252DE7E}"/>
              </a:ext>
            </a:extLst>
          </p:cNvPr>
          <p:cNvSpPr txBox="1"/>
          <p:nvPr/>
        </p:nvSpPr>
        <p:spPr>
          <a:xfrm>
            <a:off x="1539409" y="2752346"/>
            <a:ext cx="1246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流涕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E382F4C-6824-47DE-8030-1B3866F40CD2}"/>
              </a:ext>
            </a:extLst>
          </p:cNvPr>
          <p:cNvSpPr txBox="1"/>
          <p:nvPr/>
        </p:nvSpPr>
        <p:spPr>
          <a:xfrm>
            <a:off x="6428195" y="4115575"/>
            <a:ext cx="1246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徒步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1936DE0-6398-4744-9019-F56D1D280F2B}"/>
              </a:ext>
            </a:extLst>
          </p:cNvPr>
          <p:cNvSpPr txBox="1"/>
          <p:nvPr/>
        </p:nvSpPr>
        <p:spPr>
          <a:xfrm>
            <a:off x="4530903" y="4791957"/>
            <a:ext cx="1246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编辑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901C5C7-ED48-4C4B-875E-E80F6057C838}"/>
              </a:ext>
            </a:extLst>
          </p:cNvPr>
          <p:cNvSpPr txBox="1"/>
          <p:nvPr/>
        </p:nvSpPr>
        <p:spPr>
          <a:xfrm>
            <a:off x="51370" y="6156707"/>
            <a:ext cx="1246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追究</a:t>
            </a:r>
          </a:p>
        </p:txBody>
      </p:sp>
    </p:spTree>
    <p:extLst>
      <p:ext uri="{BB962C8B-B14F-4D97-AF65-F5344CB8AC3E}">
        <p14:creationId xmlns:p14="http://schemas.microsoft.com/office/powerpoint/2010/main" val="255618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57EA022F-FA6D-469D-91C6-44FB5E688961}"/>
              </a:ext>
            </a:extLst>
          </p:cNvPr>
          <p:cNvSpPr txBox="1"/>
          <p:nvPr/>
        </p:nvSpPr>
        <p:spPr>
          <a:xfrm>
            <a:off x="3" y="1293450"/>
            <a:ext cx="12192000" cy="5558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6.A</a:t>
            </a:r>
            <a:r>
              <a:rPr lang="zh-TW" altLang="en-US" sz="3000" dirty="0">
                <a:ea typeface="標楷體" panose="03000509000000000000" pitchFamily="65" charset="-120"/>
              </a:rPr>
              <a:t>：弟弟真讨厌，借了我</a:t>
            </a:r>
            <a:r>
              <a:rPr lang="en-US" altLang="zh-TW" sz="3000" dirty="0">
                <a:ea typeface="標楷體" panose="03000509000000000000" pitchFamily="65" charset="-120"/>
              </a:rPr>
              <a:t>50</a:t>
            </a:r>
            <a:r>
              <a:rPr lang="zh-TW" altLang="en-US" sz="3000" dirty="0">
                <a:ea typeface="標楷體" panose="03000509000000000000" pitchFamily="65" charset="-120"/>
              </a:rPr>
              <a:t>块钱，到现在还没有还我。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</a:t>
            </a:r>
            <a:r>
              <a:rPr lang="en-US" altLang="zh-TW" sz="3000" dirty="0">
                <a:ea typeface="標楷體" panose="03000509000000000000" pitchFamily="65" charset="-120"/>
              </a:rPr>
              <a:t>B</a:t>
            </a:r>
            <a:r>
              <a:rPr lang="zh-TW" altLang="en-US" sz="3000" dirty="0">
                <a:ea typeface="標楷體" panose="03000509000000000000" pitchFamily="65" charset="-120"/>
              </a:rPr>
              <a:t>：他肯定不是故意的，也许是忘了。你是哥哥，应该宽宏大量一些，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      不要这么斤斤</a:t>
            </a:r>
            <a:r>
              <a:rPr lang="en-US" altLang="zh-TW" sz="3000" dirty="0">
                <a:ea typeface="標楷體" panose="03000509000000000000" pitchFamily="65" charset="-120"/>
              </a:rPr>
              <a:t>______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7.</a:t>
            </a:r>
            <a:r>
              <a:rPr lang="zh-TW" altLang="en-US" sz="3000" dirty="0">
                <a:ea typeface="標楷體" panose="03000509000000000000" pitchFamily="65" charset="-120"/>
              </a:rPr>
              <a:t> 老里和老刘每次散步时碰上都要</a:t>
            </a:r>
            <a:r>
              <a:rPr lang="en-US" altLang="zh-TW" sz="3000" dirty="0">
                <a:ea typeface="標楷體" panose="03000509000000000000" pitchFamily="65" charset="-120"/>
              </a:rPr>
              <a:t>______</a:t>
            </a:r>
            <a:r>
              <a:rPr lang="zh-TW" altLang="en-US" sz="3000" dirty="0">
                <a:ea typeface="標楷體" panose="03000509000000000000" pitchFamily="65" charset="-120"/>
              </a:rPr>
              <a:t>一番，互相问候。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8.</a:t>
            </a:r>
            <a:r>
              <a:rPr lang="zh-TW" altLang="en-US" sz="3000" dirty="0">
                <a:ea typeface="標楷體" panose="03000509000000000000" pitchFamily="65" charset="-120"/>
              </a:rPr>
              <a:t> 这次比赛失败的原因是战术</a:t>
            </a:r>
            <a:r>
              <a:rPr lang="en-US" altLang="zh-TW" sz="3000" dirty="0">
                <a:ea typeface="標楷體" panose="03000509000000000000" pitchFamily="65" charset="-120"/>
              </a:rPr>
              <a:t>______</a:t>
            </a:r>
            <a:r>
              <a:rPr lang="zh-TW" altLang="en-US" sz="3000" dirty="0">
                <a:ea typeface="標楷體" panose="03000509000000000000" pitchFamily="65" charset="-120"/>
              </a:rPr>
              <a:t>，下次我们一定要吸取教训。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9.</a:t>
            </a:r>
            <a:r>
              <a:rPr lang="zh-TW" altLang="en-US" sz="3000" dirty="0">
                <a:ea typeface="標楷體" panose="03000509000000000000" pitchFamily="65" charset="-120"/>
              </a:rPr>
              <a:t>这个问题</a:t>
            </a:r>
            <a:r>
              <a:rPr lang="en-US" altLang="zh-TW" sz="3000" dirty="0">
                <a:ea typeface="標楷體" panose="03000509000000000000" pitchFamily="65" charset="-120"/>
              </a:rPr>
              <a:t> ______</a:t>
            </a:r>
            <a:r>
              <a:rPr lang="zh-TW" altLang="en-US" sz="3000" dirty="0">
                <a:ea typeface="標楷體" panose="03000509000000000000" pitchFamily="65" charset="-120"/>
              </a:rPr>
              <a:t>个人隐私，我们还是不要多问了。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10. </a:t>
            </a:r>
            <a:r>
              <a:rPr lang="zh-TW" altLang="en-US" sz="3000" dirty="0">
                <a:ea typeface="標楷體" panose="03000509000000000000" pitchFamily="65" charset="-120"/>
              </a:rPr>
              <a:t>在谈判中，双方产生了一些误会，但经过接触和</a:t>
            </a:r>
            <a:r>
              <a:rPr lang="en-US" altLang="zh-TW" sz="3000" dirty="0">
                <a:ea typeface="標楷體" panose="03000509000000000000" pitchFamily="65" charset="-120"/>
              </a:rPr>
              <a:t>______</a:t>
            </a:r>
            <a:r>
              <a:rPr lang="zh-TW" altLang="en-US" sz="3000" dirty="0">
                <a:ea typeface="標楷體" panose="03000509000000000000" pitchFamily="65" charset="-120"/>
              </a:rPr>
              <a:t>，误会已经消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    除了。</a:t>
            </a: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20BD5592-44EF-4434-9D2E-08D345130E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389279"/>
              </p:ext>
            </p:extLst>
          </p:nvPr>
        </p:nvGraphicFramePr>
        <p:xfrm>
          <a:off x="0" y="-24564"/>
          <a:ext cx="12192000" cy="13180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48015772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7807723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3098857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6521005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65397137"/>
                    </a:ext>
                  </a:extLst>
                </a:gridCol>
              </a:tblGrid>
              <a:tr h="65900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固定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编辑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流涕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失误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涉及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371062"/>
                  </a:ext>
                </a:extLst>
              </a:tr>
              <a:tr h="65900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追究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计较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寒暄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沟通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徒步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000754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DFE89905-813E-4B7C-8117-B5427C777DBE}"/>
              </a:ext>
            </a:extLst>
          </p:cNvPr>
          <p:cNvSpPr txBox="1"/>
          <p:nvPr/>
        </p:nvSpPr>
        <p:spPr>
          <a:xfrm>
            <a:off x="3116171" y="2714982"/>
            <a:ext cx="1246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计较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6825F90-D862-4B27-94FF-1FDE5CB6CD09}"/>
              </a:ext>
            </a:extLst>
          </p:cNvPr>
          <p:cNvSpPr txBox="1"/>
          <p:nvPr/>
        </p:nvSpPr>
        <p:spPr>
          <a:xfrm>
            <a:off x="5701220" y="3389751"/>
            <a:ext cx="1246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寒暄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FCA7238-52EB-42CB-94FB-604FAF532A1A}"/>
              </a:ext>
            </a:extLst>
          </p:cNvPr>
          <p:cNvSpPr txBox="1"/>
          <p:nvPr/>
        </p:nvSpPr>
        <p:spPr>
          <a:xfrm>
            <a:off x="4935671" y="4107306"/>
            <a:ext cx="1246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失误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CB81667-E94D-4897-9404-49AD8843E9B8}"/>
              </a:ext>
            </a:extLst>
          </p:cNvPr>
          <p:cNvSpPr txBox="1"/>
          <p:nvPr/>
        </p:nvSpPr>
        <p:spPr>
          <a:xfrm>
            <a:off x="1971733" y="4783566"/>
            <a:ext cx="1246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涉及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1238FD5-74B4-426E-A550-29BA40571C6F}"/>
              </a:ext>
            </a:extLst>
          </p:cNvPr>
          <p:cNvSpPr txBox="1"/>
          <p:nvPr/>
        </p:nvSpPr>
        <p:spPr>
          <a:xfrm>
            <a:off x="8559440" y="5444646"/>
            <a:ext cx="1246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沟通</a:t>
            </a:r>
          </a:p>
        </p:txBody>
      </p:sp>
    </p:spTree>
    <p:extLst>
      <p:ext uri="{BB962C8B-B14F-4D97-AF65-F5344CB8AC3E}">
        <p14:creationId xmlns:p14="http://schemas.microsoft.com/office/powerpoint/2010/main" val="183891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851346-9056-4751-BCD1-DCACF5FD452A}"/>
              </a:ext>
            </a:extLst>
          </p:cNvPr>
          <p:cNvSpPr txBox="1"/>
          <p:nvPr/>
        </p:nvSpPr>
        <p:spPr>
          <a:xfrm>
            <a:off x="334296" y="30940"/>
            <a:ext cx="11486981" cy="120032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与录音机谈话简单扼要，省却寒暄问候，</a:t>
            </a:r>
            <a:r>
              <a:rPr lang="zh-TW" altLang="en-US" sz="36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口不对心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的虚伪。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1A19A4-5A3E-4F1E-A1D8-009078BFA833}"/>
              </a:ext>
            </a:extLst>
          </p:cNvPr>
          <p:cNvSpPr txBox="1"/>
          <p:nvPr/>
        </p:nvSpPr>
        <p:spPr>
          <a:xfrm>
            <a:off x="370724" y="1739646"/>
            <a:ext cx="3066002" cy="13234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说话的内容不对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F5062F-EB5C-4EC8-A1EA-0A297EB97722}"/>
              </a:ext>
            </a:extLst>
          </p:cNvPr>
          <p:cNvSpPr txBox="1"/>
          <p:nvPr/>
        </p:nvSpPr>
        <p:spPr>
          <a:xfrm>
            <a:off x="4044211" y="1739646"/>
            <a:ext cx="4413749" cy="13234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说的话与心里想的不一样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7321C7-F41C-4275-861A-153094FC4559}"/>
              </a:ext>
            </a:extLst>
          </p:cNvPr>
          <p:cNvSpPr txBox="1"/>
          <p:nvPr/>
        </p:nvSpPr>
        <p:spPr>
          <a:xfrm>
            <a:off x="9052590" y="1739646"/>
            <a:ext cx="2768687" cy="13234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说的不对想的对</a:t>
            </a:r>
            <a:endParaRPr lang="zh-TW" altLang="en-US" sz="4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CC2B6E-AA03-4C7A-B9ED-B8AF22A3421F}"/>
              </a:ext>
            </a:extLst>
          </p:cNvPr>
          <p:cNvSpPr txBox="1"/>
          <p:nvPr/>
        </p:nvSpPr>
        <p:spPr>
          <a:xfrm>
            <a:off x="0" y="3471750"/>
            <a:ext cx="12191999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生活沉闷极了，</a:t>
            </a:r>
            <a:r>
              <a:rPr lang="zh-TW" altLang="en-US" sz="36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对前途十分彷徨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，渴望爱人与被爱。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DFA677-7454-4BA3-8A9F-4FDBFE0D69BB}"/>
              </a:ext>
            </a:extLst>
          </p:cNvPr>
          <p:cNvSpPr txBox="1"/>
          <p:nvPr/>
        </p:nvSpPr>
        <p:spPr>
          <a:xfrm>
            <a:off x="334296" y="4923034"/>
            <a:ext cx="3342959" cy="13234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对前途失去信心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B06E1EB-3B84-40B2-8C3B-E5969650ED1E}"/>
              </a:ext>
            </a:extLst>
          </p:cNvPr>
          <p:cNvSpPr txBox="1"/>
          <p:nvPr/>
        </p:nvSpPr>
        <p:spPr>
          <a:xfrm>
            <a:off x="4313905" y="4923034"/>
            <a:ext cx="3259381" cy="13234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对前途很不放心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768B185-449D-4236-A5EF-3E56774B22AD}"/>
              </a:ext>
            </a:extLst>
          </p:cNvPr>
          <p:cNvSpPr txBox="1"/>
          <p:nvPr/>
        </p:nvSpPr>
        <p:spPr>
          <a:xfrm>
            <a:off x="8209936" y="4929432"/>
            <a:ext cx="3647768" cy="13234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对前途感到茫然和犹豫</a:t>
            </a:r>
            <a:endParaRPr lang="zh-TW" altLang="en-US" sz="40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750427C-0522-4621-81A6-50711AB6FE35}"/>
              </a:ext>
            </a:extLst>
          </p:cNvPr>
          <p:cNvSpPr/>
          <p:nvPr/>
        </p:nvSpPr>
        <p:spPr>
          <a:xfrm>
            <a:off x="3677255" y="1396815"/>
            <a:ext cx="5253104" cy="1846798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74CF162-1D72-4363-9640-47D27957F462}"/>
              </a:ext>
            </a:extLst>
          </p:cNvPr>
          <p:cNvSpPr/>
          <p:nvPr/>
        </p:nvSpPr>
        <p:spPr>
          <a:xfrm>
            <a:off x="8026043" y="4515853"/>
            <a:ext cx="3944284" cy="1919451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584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851346-9056-4751-BCD1-DCACF5FD452A}"/>
              </a:ext>
            </a:extLst>
          </p:cNvPr>
          <p:cNvSpPr txBox="1"/>
          <p:nvPr/>
        </p:nvSpPr>
        <p:spPr>
          <a:xfrm>
            <a:off x="0" y="30940"/>
            <a:ext cx="12191999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唉，</a:t>
            </a:r>
            <a:r>
              <a:rPr lang="zh-TW" altLang="en-US" sz="36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谈何容易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，我最怕寂寞。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1A19A4-5A3E-4F1E-A1D8-009078BFA833}"/>
              </a:ext>
            </a:extLst>
          </p:cNvPr>
          <p:cNvSpPr txBox="1"/>
          <p:nvPr/>
        </p:nvSpPr>
        <p:spPr>
          <a:xfrm>
            <a:off x="370723" y="1739646"/>
            <a:ext cx="3304129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不那么容易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F5062F-EB5C-4EC8-A1EA-0A297EB97722}"/>
              </a:ext>
            </a:extLst>
          </p:cNvPr>
          <p:cNvSpPr txBox="1"/>
          <p:nvPr/>
        </p:nvSpPr>
        <p:spPr>
          <a:xfrm>
            <a:off x="4157932" y="1739646"/>
            <a:ext cx="3709359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说起来很容易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7321C7-F41C-4275-861A-153094FC4559}"/>
              </a:ext>
            </a:extLst>
          </p:cNvPr>
          <p:cNvSpPr txBox="1"/>
          <p:nvPr/>
        </p:nvSpPr>
        <p:spPr>
          <a:xfrm>
            <a:off x="8350370" y="1739646"/>
            <a:ext cx="3470907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其实很容易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CC2B6E-AA03-4C7A-B9ED-B8AF22A3421F}"/>
              </a:ext>
            </a:extLst>
          </p:cNvPr>
          <p:cNvSpPr txBox="1"/>
          <p:nvPr/>
        </p:nvSpPr>
        <p:spPr>
          <a:xfrm>
            <a:off x="0" y="3471750"/>
            <a:ext cx="12191999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ea typeface="標楷體" panose="03000509000000000000" pitchFamily="65" charset="-120"/>
              </a:rPr>
              <a:t>“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在，在”世平</a:t>
            </a:r>
            <a:r>
              <a:rPr lang="zh-TW" altLang="en-US" sz="36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如梦初醒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600" dirty="0">
                <a:ea typeface="標楷體" panose="03000509000000000000" pitchFamily="65" charset="-120"/>
              </a:rPr>
              <a:t> “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最近精神不大好。 ”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DFA677-7454-4BA3-8A9F-4FDBFE0D69BB}"/>
              </a:ext>
            </a:extLst>
          </p:cNvPr>
          <p:cNvSpPr txBox="1"/>
          <p:nvPr/>
        </p:nvSpPr>
        <p:spPr>
          <a:xfrm>
            <a:off x="334296" y="4923034"/>
            <a:ext cx="3342959" cy="13234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做梦以后刚醒过来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B06E1EB-3B84-40B2-8C3B-E5969650ED1E}"/>
              </a:ext>
            </a:extLst>
          </p:cNvPr>
          <p:cNvSpPr txBox="1"/>
          <p:nvPr/>
        </p:nvSpPr>
        <p:spPr>
          <a:xfrm>
            <a:off x="4313905" y="4923034"/>
            <a:ext cx="3259381" cy="13234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刚清醒和明白过来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768B185-449D-4236-A5EF-3E56774B22AD}"/>
              </a:ext>
            </a:extLst>
          </p:cNvPr>
          <p:cNvSpPr txBox="1"/>
          <p:nvPr/>
        </p:nvSpPr>
        <p:spPr>
          <a:xfrm>
            <a:off x="8209936" y="4929432"/>
            <a:ext cx="3647768" cy="13234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好像做了一场梦一样</a:t>
            </a:r>
            <a:endParaRPr lang="zh-TW" altLang="en-US" sz="40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750427C-0522-4621-81A6-50711AB6FE35}"/>
              </a:ext>
            </a:extLst>
          </p:cNvPr>
          <p:cNvSpPr/>
          <p:nvPr/>
        </p:nvSpPr>
        <p:spPr>
          <a:xfrm>
            <a:off x="334296" y="1227180"/>
            <a:ext cx="3507335" cy="1846798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74CF162-1D72-4363-9640-47D27957F462}"/>
              </a:ext>
            </a:extLst>
          </p:cNvPr>
          <p:cNvSpPr/>
          <p:nvPr/>
        </p:nvSpPr>
        <p:spPr>
          <a:xfrm>
            <a:off x="3923007" y="4515853"/>
            <a:ext cx="3944284" cy="1919451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439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851346-9056-4751-BCD1-DCACF5FD452A}"/>
              </a:ext>
            </a:extLst>
          </p:cNvPr>
          <p:cNvSpPr txBox="1"/>
          <p:nvPr/>
        </p:nvSpPr>
        <p:spPr>
          <a:xfrm>
            <a:off x="1" y="30941"/>
            <a:ext cx="12191998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5.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不是疲倦，我们都给枯燥的生活害得</a:t>
            </a:r>
            <a:r>
              <a:rPr lang="zh-TW" altLang="en-US" sz="36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奄奄一息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1A19A4-5A3E-4F1E-A1D8-009078BFA833}"/>
              </a:ext>
            </a:extLst>
          </p:cNvPr>
          <p:cNvSpPr txBox="1"/>
          <p:nvPr/>
        </p:nvSpPr>
        <p:spPr>
          <a:xfrm>
            <a:off x="370723" y="1739646"/>
            <a:ext cx="3304129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呼吸很微弱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F5062F-EB5C-4EC8-A1EA-0A297EB97722}"/>
              </a:ext>
            </a:extLst>
          </p:cNvPr>
          <p:cNvSpPr txBox="1"/>
          <p:nvPr/>
        </p:nvSpPr>
        <p:spPr>
          <a:xfrm>
            <a:off x="4157932" y="1739646"/>
            <a:ext cx="3709359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累得直喘气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7321C7-F41C-4275-861A-153094FC4559}"/>
              </a:ext>
            </a:extLst>
          </p:cNvPr>
          <p:cNvSpPr txBox="1"/>
          <p:nvPr/>
        </p:nvSpPr>
        <p:spPr>
          <a:xfrm>
            <a:off x="8183592" y="1739646"/>
            <a:ext cx="3637685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只想休息一下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CC2B6E-AA03-4C7A-B9ED-B8AF22A3421F}"/>
              </a:ext>
            </a:extLst>
          </p:cNvPr>
          <p:cNvSpPr txBox="1"/>
          <p:nvPr/>
        </p:nvSpPr>
        <p:spPr>
          <a:xfrm>
            <a:off x="0" y="3471750"/>
            <a:ext cx="12191999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6.</a:t>
            </a:r>
            <a:r>
              <a:rPr lang="zh-TW" altLang="en-US" sz="3600" dirty="0">
                <a:ea typeface="標楷體" panose="03000509000000000000" pitchFamily="65" charset="-120"/>
              </a:rPr>
              <a:t>她独自在客厅坐了一会儿，忽然</a:t>
            </a:r>
            <a:r>
              <a:rPr lang="zh-TW" altLang="en-US" sz="3600" u="sng" dirty="0">
                <a:solidFill>
                  <a:srgbClr val="FF0000"/>
                </a:solidFill>
                <a:ea typeface="標楷體" panose="03000509000000000000" pitchFamily="65" charset="-120"/>
              </a:rPr>
              <a:t>身不由主</a:t>
            </a:r>
            <a:r>
              <a:rPr lang="zh-TW" altLang="en-US" sz="3600" dirty="0">
                <a:ea typeface="標楷體" panose="03000509000000000000" pitchFamily="65" charset="-120"/>
              </a:rPr>
              <a:t>，回放</a:t>
            </a:r>
            <a:r>
              <a:rPr lang="en-US" altLang="zh-TW" sz="3600" dirty="0">
                <a:ea typeface="標楷體" panose="03000509000000000000" pitchFamily="65" charset="-120"/>
              </a:rPr>
              <a:t>55573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DFA677-7454-4BA3-8A9F-4FDBFE0D69BB}"/>
              </a:ext>
            </a:extLst>
          </p:cNvPr>
          <p:cNvSpPr txBox="1"/>
          <p:nvPr/>
        </p:nvSpPr>
        <p:spPr>
          <a:xfrm>
            <a:off x="334296" y="4923034"/>
            <a:ext cx="3342959" cy="13234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自己不能控制身体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B06E1EB-3B84-40B2-8C3B-E5969650ED1E}"/>
              </a:ext>
            </a:extLst>
          </p:cNvPr>
          <p:cNvSpPr txBox="1"/>
          <p:nvPr/>
        </p:nvSpPr>
        <p:spPr>
          <a:xfrm>
            <a:off x="4313905" y="4923034"/>
            <a:ext cx="3259381" cy="13234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身体失去了控制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768B185-449D-4236-A5EF-3E56774B22AD}"/>
              </a:ext>
            </a:extLst>
          </p:cNvPr>
          <p:cNvSpPr txBox="1"/>
          <p:nvPr/>
        </p:nvSpPr>
        <p:spPr>
          <a:xfrm>
            <a:off x="8209936" y="4929432"/>
            <a:ext cx="3647768" cy="13234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身体不由自己作主</a:t>
            </a:r>
            <a:endParaRPr lang="zh-TW" altLang="en-US" sz="40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750427C-0522-4621-81A6-50711AB6FE35}"/>
              </a:ext>
            </a:extLst>
          </p:cNvPr>
          <p:cNvSpPr/>
          <p:nvPr/>
        </p:nvSpPr>
        <p:spPr>
          <a:xfrm>
            <a:off x="334296" y="1227180"/>
            <a:ext cx="3507335" cy="1846798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74CF162-1D72-4363-9640-47D27957F462}"/>
              </a:ext>
            </a:extLst>
          </p:cNvPr>
          <p:cNvSpPr/>
          <p:nvPr/>
        </p:nvSpPr>
        <p:spPr>
          <a:xfrm>
            <a:off x="8026043" y="4515853"/>
            <a:ext cx="3944284" cy="1919451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0271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0DB6B41-7C6A-422D-8FCC-1BD1EECA5D34}"/>
              </a:ext>
            </a:extLst>
          </p:cNvPr>
          <p:cNvSpPr txBox="1"/>
          <p:nvPr/>
        </p:nvSpPr>
        <p:spPr>
          <a:xfrm>
            <a:off x="352746" y="1266236"/>
            <a:ext cx="11486507" cy="166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你安心在医院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A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修养，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担心公司的工作，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C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我已经把一切都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D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安排好了。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E8437C1-472F-4814-A8E9-B75AA3AD3629}"/>
              </a:ext>
            </a:extLst>
          </p:cNvPr>
          <p:cNvSpPr/>
          <p:nvPr/>
        </p:nvSpPr>
        <p:spPr>
          <a:xfrm>
            <a:off x="0" y="0"/>
            <a:ext cx="1741182" cy="769441"/>
          </a:xfrm>
          <a:prstGeom prst="rect">
            <a:avLst/>
          </a:prstGeom>
          <a:solidFill>
            <a:srgbClr val="008080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4400" dirty="0">
                <a:solidFill>
                  <a:schemeClr val="bg1"/>
                </a:solidFill>
                <a:ea typeface="標楷體" panose="03000509000000000000" pitchFamily="65" charset="-120"/>
              </a:rPr>
              <a:t>1.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A54A2B5-C2D2-49CF-A654-D9935AC44CB3}"/>
              </a:ext>
            </a:extLst>
          </p:cNvPr>
          <p:cNvSpPr/>
          <p:nvPr/>
        </p:nvSpPr>
        <p:spPr>
          <a:xfrm>
            <a:off x="0" y="3429000"/>
            <a:ext cx="1741182" cy="769441"/>
          </a:xfrm>
          <a:prstGeom prst="rect">
            <a:avLst/>
          </a:prstGeom>
          <a:solidFill>
            <a:srgbClr val="00808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solidFill>
                  <a:schemeClr val="bg1"/>
                </a:solidFill>
                <a:ea typeface="標楷體" panose="03000509000000000000" pitchFamily="65" charset="-120"/>
              </a:rPr>
              <a:t>2.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故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5FC026E-D840-4EA2-9EF6-E4F69CEB7FA6}"/>
              </a:ext>
            </a:extLst>
          </p:cNvPr>
          <p:cNvSpPr txBox="1"/>
          <p:nvPr/>
        </p:nvSpPr>
        <p:spPr>
          <a:xfrm>
            <a:off x="352746" y="4472388"/>
            <a:ext cx="11486507" cy="166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A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早晨大雾弥漫，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能见度很差，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C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所有班机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D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只得推迟起飞。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863915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0DB6B41-7C6A-422D-8FCC-1BD1EECA5D34}"/>
              </a:ext>
            </a:extLst>
          </p:cNvPr>
          <p:cNvSpPr txBox="1"/>
          <p:nvPr/>
        </p:nvSpPr>
        <p:spPr>
          <a:xfrm>
            <a:off x="352746" y="1266236"/>
            <a:ext cx="11486507" cy="166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事情很急，请你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A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给我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答复，我得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C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根据你的答复才能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D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作出决定。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E8437C1-472F-4814-A8E9-B75AA3AD3629}"/>
              </a:ext>
            </a:extLst>
          </p:cNvPr>
          <p:cNvSpPr/>
          <p:nvPr/>
        </p:nvSpPr>
        <p:spPr>
          <a:xfrm>
            <a:off x="1" y="0"/>
            <a:ext cx="1741182" cy="769441"/>
          </a:xfrm>
          <a:prstGeom prst="rect">
            <a:avLst/>
          </a:prstGeom>
          <a:solidFill>
            <a:srgbClr val="008080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4400" dirty="0">
                <a:solidFill>
                  <a:schemeClr val="bg1"/>
                </a:solidFill>
                <a:ea typeface="標楷體" panose="03000509000000000000" pitchFamily="65" charset="-120"/>
              </a:rPr>
              <a:t>3.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尽快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A54A2B5-C2D2-49CF-A654-D9935AC44CB3}"/>
              </a:ext>
            </a:extLst>
          </p:cNvPr>
          <p:cNvSpPr/>
          <p:nvPr/>
        </p:nvSpPr>
        <p:spPr>
          <a:xfrm>
            <a:off x="0" y="3429000"/>
            <a:ext cx="1741182" cy="769441"/>
          </a:xfrm>
          <a:prstGeom prst="rect">
            <a:avLst/>
          </a:prstGeom>
          <a:solidFill>
            <a:srgbClr val="00808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solidFill>
                  <a:schemeClr val="bg1"/>
                </a:solidFill>
                <a:ea typeface="標楷體" panose="03000509000000000000" pitchFamily="65" charset="-120"/>
              </a:rPr>
              <a:t>4.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好不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5FC026E-D840-4EA2-9EF6-E4F69CEB7FA6}"/>
              </a:ext>
            </a:extLst>
          </p:cNvPr>
          <p:cNvSpPr txBox="1"/>
          <p:nvPr/>
        </p:nvSpPr>
        <p:spPr>
          <a:xfrm>
            <a:off x="352745" y="4198441"/>
            <a:ext cx="11486507" cy="249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我的爸爸妈妈关系非常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A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亲密，他们以前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青梅竹马，现在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C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恩爱有加，将来一定也会白头偕老，我觉得他们      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D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幸福。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707491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0DB6B41-7C6A-422D-8FCC-1BD1EECA5D34}"/>
              </a:ext>
            </a:extLst>
          </p:cNvPr>
          <p:cNvSpPr txBox="1"/>
          <p:nvPr/>
        </p:nvSpPr>
        <p:spPr>
          <a:xfrm>
            <a:off x="352746" y="1266236"/>
            <a:ext cx="11486507" cy="166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这个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A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生长在贫困地区的少年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考上名牌大学的热门专业，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C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让人不能不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D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刮目相看。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E8437C1-472F-4814-A8E9-B75AA3AD3629}"/>
              </a:ext>
            </a:extLst>
          </p:cNvPr>
          <p:cNvSpPr/>
          <p:nvPr/>
        </p:nvSpPr>
        <p:spPr>
          <a:xfrm>
            <a:off x="2" y="0"/>
            <a:ext cx="1741181" cy="769441"/>
          </a:xfrm>
          <a:prstGeom prst="rect">
            <a:avLst/>
          </a:prstGeom>
          <a:solidFill>
            <a:srgbClr val="008080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4400" dirty="0">
                <a:solidFill>
                  <a:schemeClr val="bg1"/>
                </a:solidFill>
                <a:ea typeface="標楷體" panose="03000509000000000000" pitchFamily="65" charset="-120"/>
              </a:rPr>
              <a:t>5.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居然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A54A2B5-C2D2-49CF-A654-D9935AC44CB3}"/>
              </a:ext>
            </a:extLst>
          </p:cNvPr>
          <p:cNvSpPr/>
          <p:nvPr/>
        </p:nvSpPr>
        <p:spPr>
          <a:xfrm>
            <a:off x="0" y="3429000"/>
            <a:ext cx="1741182" cy="769441"/>
          </a:xfrm>
          <a:prstGeom prst="rect">
            <a:avLst/>
          </a:prstGeom>
          <a:solidFill>
            <a:srgbClr val="00808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solidFill>
                  <a:schemeClr val="bg1"/>
                </a:solidFill>
                <a:ea typeface="標楷體" panose="03000509000000000000" pitchFamily="65" charset="-120"/>
              </a:rPr>
              <a:t>6.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早已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5FC026E-D840-4EA2-9EF6-E4F69CEB7FA6}"/>
              </a:ext>
            </a:extLst>
          </p:cNvPr>
          <p:cNvSpPr txBox="1"/>
          <p:nvPr/>
        </p:nvSpPr>
        <p:spPr>
          <a:xfrm>
            <a:off x="352745" y="4198441"/>
            <a:ext cx="11486507" cy="249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歌星周华健北京演唱会的票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A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卖完了。演唱会当天，很多没有票的歌迷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来到场外，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C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希望能有运气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D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得到一张退票。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5000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93A0BB8E-B676-479F-898E-9DD1B5254B61}"/>
              </a:ext>
            </a:extLst>
          </p:cNvPr>
          <p:cNvSpPr txBox="1"/>
          <p:nvPr/>
        </p:nvSpPr>
        <p:spPr>
          <a:xfrm>
            <a:off x="330513" y="2720340"/>
            <a:ext cx="11530975" cy="245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54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5400" dirty="0">
                <a:latin typeface="Calibri" panose="020F0502020204030204" pitchFamily="34" charset="0"/>
                <a:ea typeface="標楷體" panose="03000509000000000000" pitchFamily="65" charset="-120"/>
              </a:rPr>
              <a:t>他</a:t>
            </a:r>
            <a:r>
              <a:rPr lang="zh-TW" altLang="en-US" sz="5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不必</a:t>
            </a:r>
            <a:r>
              <a:rPr lang="zh-TW" altLang="en-US" sz="5400" dirty="0">
                <a:latin typeface="Calibri" panose="020F0502020204030204" pitchFamily="34" charset="0"/>
                <a:ea typeface="標楷體" panose="03000509000000000000" pitchFamily="65" charset="-120"/>
              </a:rPr>
              <a:t>来了。→他</a:t>
            </a:r>
            <a:r>
              <a:rPr lang="zh-TW" altLang="en-US" sz="5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用不着</a:t>
            </a:r>
            <a:r>
              <a:rPr lang="zh-TW" altLang="en-US" sz="5400" dirty="0">
                <a:latin typeface="Calibri" panose="020F0502020204030204" pitchFamily="34" charset="0"/>
                <a:ea typeface="標楷體" panose="03000509000000000000" pitchFamily="65" charset="-120"/>
              </a:rPr>
              <a:t>来了。</a:t>
            </a:r>
            <a:endParaRPr lang="en-US" altLang="zh-TW" sz="5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4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5400" dirty="0">
                <a:latin typeface="Calibri" panose="020F0502020204030204" pitchFamily="34" charset="0"/>
                <a:ea typeface="標楷體" panose="03000509000000000000" pitchFamily="65" charset="-120"/>
              </a:rPr>
              <a:t>他</a:t>
            </a:r>
            <a:r>
              <a:rPr lang="zh-TW" altLang="en-US" sz="5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未必会</a:t>
            </a:r>
            <a:r>
              <a:rPr lang="zh-TW" altLang="en-US" sz="5400" dirty="0">
                <a:latin typeface="Calibri" panose="020F0502020204030204" pitchFamily="34" charset="0"/>
                <a:ea typeface="標楷體" panose="03000509000000000000" pitchFamily="65" charset="-120"/>
              </a:rPr>
              <a:t>来。→他</a:t>
            </a:r>
            <a:r>
              <a:rPr lang="zh-TW" altLang="en-US" sz="5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不一定</a:t>
            </a:r>
            <a:r>
              <a:rPr lang="zh-TW" altLang="en-US" sz="5400" dirty="0">
                <a:latin typeface="Calibri" panose="020F0502020204030204" pitchFamily="34" charset="0"/>
                <a:ea typeface="標楷體" panose="03000509000000000000" pitchFamily="65" charset="-120"/>
              </a:rPr>
              <a:t>会来</a:t>
            </a:r>
            <a:endParaRPr lang="en-US" altLang="zh-TW" sz="54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2028888-DFD3-48FA-84A9-857AC92809A8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búbì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98D1B3D-7CAD-4636-AD59-21FD0991735F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未必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wèibì</a:t>
            </a:r>
            <a:endParaRPr lang="zh-TW" altLang="en-US" sz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716109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0DB6B41-7C6A-422D-8FCC-1BD1EECA5D34}"/>
              </a:ext>
            </a:extLst>
          </p:cNvPr>
          <p:cNvSpPr txBox="1"/>
          <p:nvPr/>
        </p:nvSpPr>
        <p:spPr>
          <a:xfrm>
            <a:off x="352746" y="1266236"/>
            <a:ext cx="11486507" cy="166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她不仅对待工作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A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非常认真负责，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对待婚姻和家庭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C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是如此，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D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是一个公认的具有传统美德的女性。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E8437C1-472F-4814-A8E9-B75AA3AD3629}"/>
              </a:ext>
            </a:extLst>
          </p:cNvPr>
          <p:cNvSpPr/>
          <p:nvPr/>
        </p:nvSpPr>
        <p:spPr>
          <a:xfrm>
            <a:off x="0" y="0"/>
            <a:ext cx="1741181" cy="769441"/>
          </a:xfrm>
          <a:prstGeom prst="rect">
            <a:avLst/>
          </a:prstGeom>
          <a:solidFill>
            <a:srgbClr val="00808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solidFill>
                  <a:schemeClr val="bg1"/>
                </a:solidFill>
                <a:ea typeface="標楷體" panose="03000509000000000000" pitchFamily="65" charset="-120"/>
              </a:rPr>
              <a:t>7.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亦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A54A2B5-C2D2-49CF-A654-D9935AC44CB3}"/>
              </a:ext>
            </a:extLst>
          </p:cNvPr>
          <p:cNvSpPr/>
          <p:nvPr/>
        </p:nvSpPr>
        <p:spPr>
          <a:xfrm>
            <a:off x="0" y="3429000"/>
            <a:ext cx="1741182" cy="769441"/>
          </a:xfrm>
          <a:prstGeom prst="rect">
            <a:avLst/>
          </a:prstGeom>
          <a:solidFill>
            <a:srgbClr val="00808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solidFill>
                  <a:schemeClr val="bg1"/>
                </a:solidFill>
                <a:ea typeface="標楷體" panose="03000509000000000000" pitchFamily="65" charset="-120"/>
              </a:rPr>
              <a:t>8.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独自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5FC026E-D840-4EA2-9EF6-E4F69CEB7FA6}"/>
              </a:ext>
            </a:extLst>
          </p:cNvPr>
          <p:cNvSpPr txBox="1"/>
          <p:nvPr/>
        </p:nvSpPr>
        <p:spPr>
          <a:xfrm>
            <a:off x="352745" y="4198441"/>
            <a:ext cx="11486507" cy="249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有的国家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A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有这样的法律规定：不能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让不满九岁的孩子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C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留在家里，这主要是为了更好地保护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D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儿童的人身安全。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962600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0DB6B41-7C6A-422D-8FCC-1BD1EECA5D34}"/>
              </a:ext>
            </a:extLst>
          </p:cNvPr>
          <p:cNvSpPr txBox="1"/>
          <p:nvPr/>
        </p:nvSpPr>
        <p:spPr>
          <a:xfrm>
            <a:off x="352746" y="1266236"/>
            <a:ext cx="11486507" cy="166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此时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A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世界上又不知道有多少婴儿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诞生了，有多少老人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C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去世了。</a:t>
            </a:r>
            <a:r>
              <a:rPr lang="zh-TW" altLang="en-US" sz="3600" dirty="0"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D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CC0066"/>
                </a:highlight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人生就是这样，再生生死死之间循环。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E8437C1-472F-4814-A8E9-B75AA3AD3629}"/>
              </a:ext>
            </a:extLst>
          </p:cNvPr>
          <p:cNvSpPr/>
          <p:nvPr/>
        </p:nvSpPr>
        <p:spPr>
          <a:xfrm>
            <a:off x="0" y="0"/>
            <a:ext cx="1741181" cy="769441"/>
          </a:xfrm>
          <a:prstGeom prst="rect">
            <a:avLst/>
          </a:prstGeom>
          <a:solidFill>
            <a:srgbClr val="00808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solidFill>
                  <a:schemeClr val="bg1"/>
                </a:solidFill>
                <a:ea typeface="標楷體" panose="03000509000000000000" pitchFamily="65" charset="-120"/>
              </a:rPr>
              <a:t>9.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亦</a:t>
            </a:r>
          </a:p>
        </p:txBody>
      </p:sp>
    </p:spTree>
    <p:extLst>
      <p:ext uri="{BB962C8B-B14F-4D97-AF65-F5344CB8AC3E}">
        <p14:creationId xmlns:p14="http://schemas.microsoft.com/office/powerpoint/2010/main" val="2254982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439675"/>
              </p:ext>
            </p:extLst>
          </p:nvPr>
        </p:nvGraphicFramePr>
        <p:xfrm>
          <a:off x="330516" y="2007869"/>
          <a:ext cx="11530972" cy="430148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530972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</a:tblGrid>
              <a:tr h="85564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用法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344583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4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都是</a:t>
                      </a:r>
                      <a:r>
                        <a:rPr lang="en-US" altLang="zh-TW" sz="4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adv.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4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“不必”和“未必”主要区别在词义上。</a:t>
                      </a:r>
                      <a:endParaRPr lang="en-US" altLang="zh-TW" sz="44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2E3297EF-F796-40E8-8A01-9D3A021DB2CA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búbì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54087D-3829-416D-8EA6-786B562B1BC8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未必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wèibì</a:t>
            </a:r>
            <a:endParaRPr lang="zh-TW" altLang="en-US" sz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6422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93A0BB8E-B676-479F-898E-9DD1B5254B61}"/>
              </a:ext>
            </a:extLst>
          </p:cNvPr>
          <p:cNvSpPr txBox="1"/>
          <p:nvPr/>
        </p:nvSpPr>
        <p:spPr>
          <a:xfrm>
            <a:off x="330513" y="2720340"/>
            <a:ext cx="11530975" cy="3327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明天的考试你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未必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太过担心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，你已经准备得很充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 分了，一定能顺利通过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父母的细心照料对孩子来说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未必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是好事，有时反而会使孩子更加无能。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05326965-B486-44AC-8240-534A62439052}"/>
              </a:ext>
            </a:extLst>
          </p:cNvPr>
          <p:cNvSpPr/>
          <p:nvPr/>
        </p:nvSpPr>
        <p:spPr>
          <a:xfrm>
            <a:off x="3254402" y="2812808"/>
            <a:ext cx="1352550" cy="8667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409C8671-5E23-4DF4-949F-8A1984125AA7}"/>
              </a:ext>
            </a:extLst>
          </p:cNvPr>
          <p:cNvSpPr/>
          <p:nvPr/>
        </p:nvSpPr>
        <p:spPr>
          <a:xfrm>
            <a:off x="7179817" y="4498849"/>
            <a:ext cx="1352550" cy="8667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4EACD60-F90B-4649-A51C-9E47EDC9C6D8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búbì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75B8766-ECAA-405C-96A0-F6CD689C839F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未必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wèibì</a:t>
            </a:r>
            <a:endParaRPr lang="zh-TW" altLang="en-US" sz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712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87771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实惠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shíhuì</a:t>
            </a:r>
            <a:endParaRPr lang="zh-TW" altLang="en-US" sz="148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优惠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yōuhuì</a:t>
            </a:r>
            <a:endParaRPr lang="zh-TW" altLang="en-US" sz="148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966208" y="3382833"/>
            <a:ext cx="4259586" cy="4616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ea typeface="標楷體" panose="03000509000000000000" pitchFamily="65" charset="-120"/>
              </a:rPr>
              <a:t>1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7352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实惠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shíhuì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优惠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yōuhuì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1010134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756179"/>
              </p:ext>
            </p:extLst>
          </p:nvPr>
        </p:nvGraphicFramePr>
        <p:xfrm>
          <a:off x="330516" y="2007870"/>
          <a:ext cx="11530972" cy="443305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3597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9499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0605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8838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1.adj.</a:t>
                      </a: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都有“相比之下价格更便宜，有实际好处”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的意思。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117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实惠→只有“价格更便宜”的意思。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优惠→“商家打折销售”的意思。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58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8E39A8F0-0CAA-406A-A413-56BB14A83944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1E9E0FDE-7B77-43C1-B36E-DE7A44F71186}"/>
              </a:ext>
            </a:extLst>
          </p:cNvPr>
          <p:cNvSpPr txBox="1"/>
          <p:nvPr/>
        </p:nvSpPr>
        <p:spPr>
          <a:xfrm>
            <a:off x="330512" y="2482556"/>
            <a:ext cx="11530975" cy="8349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最近你们商店有什么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优惠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活动？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B54E296-727E-43DC-AD99-373FBC2805A4}"/>
              </a:ext>
            </a:extLst>
          </p:cNvPr>
          <p:cNvSpPr txBox="1"/>
          <p:nvPr/>
        </p:nvSpPr>
        <p:spPr>
          <a:xfrm>
            <a:off x="330512" y="4022600"/>
            <a:ext cx="1153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听说超市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优惠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销售食用油，大家都去采购。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5067833-E1D6-4905-AE1B-1295D945B535}"/>
              </a:ext>
            </a:extLst>
          </p:cNvPr>
          <p:cNvSpPr txBox="1"/>
          <p:nvPr/>
        </p:nvSpPr>
        <p:spPr>
          <a:xfrm>
            <a:off x="330511" y="5296276"/>
            <a:ext cx="1153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如果你有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优惠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券，买东西可以便宜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20%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F23D5F1-380F-436A-8800-EEF093E47D72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实惠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shíhuì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0202CF2-0BEC-45D6-A721-502C53F64845}"/>
              </a:ext>
            </a:extLst>
          </p:cNvPr>
          <p:cNvSpPr txBox="1"/>
          <p:nvPr/>
        </p:nvSpPr>
        <p:spPr>
          <a:xfrm>
            <a:off x="8961122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优惠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yōuhuì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1165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3001214-A3E6-4525-BFBA-6692CF437724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0B4A99DB-E5AA-4149-9811-4E80471D3D6A}"/>
              </a:ext>
            </a:extLst>
          </p:cNvPr>
          <p:cNvSpPr txBox="1"/>
          <p:nvPr/>
        </p:nvSpPr>
        <p:spPr>
          <a:xfrm>
            <a:off x="330512" y="1902688"/>
            <a:ext cx="11530975" cy="70788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常常可以在同一语境中使用。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7B64F70-6F1B-4D08-9B56-1D03E1B80062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实惠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shíhuì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8434F6C-AF2A-4EFD-A993-6445F4497DC2}"/>
              </a:ext>
            </a:extLst>
          </p:cNvPr>
          <p:cNvSpPr txBox="1"/>
          <p:nvPr/>
        </p:nvSpPr>
        <p:spPr>
          <a:xfrm>
            <a:off x="8961122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优惠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yōuhuì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AC74C32-E830-40B7-9A55-0ADDC7FF894F}"/>
              </a:ext>
            </a:extLst>
          </p:cNvPr>
          <p:cNvSpPr txBox="1"/>
          <p:nvPr/>
        </p:nvSpPr>
        <p:spPr>
          <a:xfrm>
            <a:off x="330512" y="2702905"/>
            <a:ext cx="11530975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这家超市有丰富的商品，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实惠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优惠</a:t>
            </a:r>
            <a:r>
              <a:rPr lang="zh-TW" altLang="en-US" sz="3600" dirty="0">
                <a:ea typeface="標楷體" panose="03000509000000000000" pitchFamily="65" charset="-120"/>
              </a:rPr>
              <a:t>的价格和周到的服 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务，所以附近的居民们都爱光顾。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 我觉得到书市去买特价书比去大书店更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实惠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优惠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跟那家公司做生意有很多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实惠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优惠</a:t>
            </a:r>
            <a:r>
              <a:rPr lang="zh-TW" altLang="en-US" sz="3600" dirty="0">
                <a:ea typeface="標楷體" panose="03000509000000000000" pitchFamily="65" charset="-120"/>
              </a:rPr>
              <a:t>的条件。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实惠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优惠</a:t>
            </a:r>
            <a:r>
              <a:rPr lang="zh-TW" altLang="en-US" sz="3600" dirty="0">
                <a:ea typeface="標楷體" panose="03000509000000000000" pitchFamily="65" charset="-120"/>
              </a:rPr>
              <a:t>的待遇是每个找工作的人都会考虑的。</a:t>
            </a:r>
          </a:p>
        </p:txBody>
      </p:sp>
    </p:spTree>
    <p:extLst>
      <p:ext uri="{BB962C8B-B14F-4D97-AF65-F5344CB8AC3E}">
        <p14:creationId xmlns:p14="http://schemas.microsoft.com/office/powerpoint/2010/main" val="3065617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8E39A8F0-0CAA-406A-A413-56BB14A83944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1E9E0FDE-7B77-43C1-B36E-DE7A44F71186}"/>
              </a:ext>
            </a:extLst>
          </p:cNvPr>
          <p:cNvSpPr txBox="1"/>
          <p:nvPr/>
        </p:nvSpPr>
        <p:spPr>
          <a:xfrm>
            <a:off x="330512" y="2702905"/>
            <a:ext cx="11530975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顾客们能从这家商店得到很多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实惠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他是个讲求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实惠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的人，不喜欢那些</a:t>
            </a:r>
            <a:r>
              <a:rPr lang="zh-TW" altLang="en-US" sz="36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虚无飘渺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的玩意ㄦ。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743108F-CFF8-448E-AAB6-E639DEF2B4B7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实惠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shíhuì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E8D7D6F-84D7-4233-A0B6-D066729B5468}"/>
              </a:ext>
            </a:extLst>
          </p:cNvPr>
          <p:cNvSpPr txBox="1"/>
          <p:nvPr/>
        </p:nvSpPr>
        <p:spPr>
          <a:xfrm>
            <a:off x="8961122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优惠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yōuhuì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F641F11-FE1F-4943-91C3-B9B2EEF95BC3}"/>
              </a:ext>
            </a:extLst>
          </p:cNvPr>
          <p:cNvSpPr txBox="1"/>
          <p:nvPr/>
        </p:nvSpPr>
        <p:spPr>
          <a:xfrm>
            <a:off x="330512" y="1902688"/>
            <a:ext cx="11530975" cy="70788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“实惠”可以当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N.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D23B771-F37F-4CF4-BDD9-F8EAB1489806}"/>
              </a:ext>
            </a:extLst>
          </p:cNvPr>
          <p:cNvSpPr/>
          <p:nvPr/>
        </p:nvSpPr>
        <p:spPr>
          <a:xfrm>
            <a:off x="330512" y="4641620"/>
            <a:ext cx="2662908" cy="1200329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虚无飘渺</a:t>
            </a:r>
            <a:endParaRPr lang="en-US" altLang="zh-TW" sz="4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/>
              <a:t>xū</a:t>
            </a:r>
            <a:r>
              <a:rPr lang="en-US" altLang="zh-TW" sz="2800" dirty="0"/>
              <a:t> </a:t>
            </a:r>
            <a:r>
              <a:rPr lang="en-US" altLang="zh-TW" sz="2800" dirty="0" err="1"/>
              <a:t>wú</a:t>
            </a:r>
            <a:r>
              <a:rPr lang="en-US" altLang="zh-TW" sz="2800" dirty="0"/>
              <a:t> </a:t>
            </a:r>
            <a:r>
              <a:rPr lang="en-US" altLang="zh-TW" sz="2800" dirty="0" err="1"/>
              <a:t>piāo</a:t>
            </a:r>
            <a:r>
              <a:rPr lang="en-US" altLang="zh-TW" sz="2800" dirty="0"/>
              <a:t> </a:t>
            </a:r>
            <a:r>
              <a:rPr lang="en-US" altLang="zh-TW" sz="2800" dirty="0" err="1"/>
              <a:t>miǎo</a:t>
            </a:r>
            <a:r>
              <a:rPr lang="en-US" altLang="zh-TW" sz="2800" b="1" dirty="0"/>
              <a:t> </a:t>
            </a:r>
            <a:endParaRPr lang="zh-TW" altLang="en-US" sz="5400" dirty="0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C3B62E17-DA4A-497E-A48D-F2EF6868500B}"/>
              </a:ext>
            </a:extLst>
          </p:cNvPr>
          <p:cNvCxnSpPr/>
          <p:nvPr/>
        </p:nvCxnSpPr>
        <p:spPr>
          <a:xfrm>
            <a:off x="2993420" y="5241784"/>
            <a:ext cx="1628797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91FCC98A-C829-45F5-8656-ECA519C7F637}"/>
              </a:ext>
            </a:extLst>
          </p:cNvPr>
          <p:cNvSpPr/>
          <p:nvPr/>
        </p:nvSpPr>
        <p:spPr>
          <a:xfrm>
            <a:off x="4622217" y="4949396"/>
            <a:ext cx="4199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/>
              <a:t>Describe the emptiness.</a:t>
            </a:r>
          </a:p>
        </p:txBody>
      </p:sp>
    </p:spTree>
    <p:extLst>
      <p:ext uri="{BB962C8B-B14F-4D97-AF65-F5344CB8AC3E}">
        <p14:creationId xmlns:p14="http://schemas.microsoft.com/office/powerpoint/2010/main" val="1115632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3001214-A3E6-4525-BFBA-6692CF437724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0B4A99DB-E5AA-4149-9811-4E80471D3D6A}"/>
              </a:ext>
            </a:extLst>
          </p:cNvPr>
          <p:cNvSpPr txBox="1"/>
          <p:nvPr/>
        </p:nvSpPr>
        <p:spPr>
          <a:xfrm>
            <a:off x="330513" y="2032924"/>
            <a:ext cx="11530975" cy="76944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“优惠”可以当</a:t>
            </a:r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V.</a:t>
            </a:r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，有给人好处、实惠的意思。</a:t>
            </a:r>
            <a:endParaRPr lang="en-US" altLang="zh-TW" sz="44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7B64F70-6F1B-4D08-9B56-1D03E1B80062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实惠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shíhuì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8434F6C-AF2A-4EFD-A993-6445F4497DC2}"/>
              </a:ext>
            </a:extLst>
          </p:cNvPr>
          <p:cNvSpPr txBox="1"/>
          <p:nvPr/>
        </p:nvSpPr>
        <p:spPr>
          <a:xfrm>
            <a:off x="8961122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优惠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yōuhuì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AC74C32-E830-40B7-9A55-0ADDC7FF894F}"/>
              </a:ext>
            </a:extLst>
          </p:cNvPr>
          <p:cNvSpPr txBox="1"/>
          <p:nvPr/>
        </p:nvSpPr>
        <p:spPr>
          <a:xfrm>
            <a:off x="330513" y="3429000"/>
            <a:ext cx="1153097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这种洗发水从今天开始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优惠</a:t>
            </a:r>
            <a:r>
              <a:rPr lang="zh-TW" altLang="en-US" sz="3600" dirty="0">
                <a:ea typeface="標楷體" panose="03000509000000000000" pitchFamily="65" charset="-120"/>
              </a:rPr>
              <a:t>三天，大家快来买吧。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你们是我第一位顾客，所以我给你们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优惠</a:t>
            </a:r>
            <a:r>
              <a:rPr lang="en-US" altLang="zh-TW" sz="3600" dirty="0">
                <a:ea typeface="標楷體" panose="03000509000000000000" pitchFamily="65" charset="-120"/>
              </a:rPr>
              <a:t>100</a:t>
            </a:r>
            <a:r>
              <a:rPr lang="zh-TW" altLang="en-US" sz="3600" dirty="0">
                <a:ea typeface="標楷體" panose="03000509000000000000" pitchFamily="65" charset="-120"/>
              </a:rPr>
              <a:t>块钱。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这家商店从不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优惠</a:t>
            </a:r>
            <a:r>
              <a:rPr lang="zh-TW" altLang="en-US" sz="3600" dirty="0">
                <a:ea typeface="標楷體" panose="03000509000000000000" pitchFamily="65" charset="-120"/>
              </a:rPr>
              <a:t>顾客，所以现在顾客越来越少了。</a:t>
            </a:r>
          </a:p>
        </p:txBody>
      </p:sp>
    </p:spTree>
    <p:extLst>
      <p:ext uri="{BB962C8B-B14F-4D97-AF65-F5344CB8AC3E}">
        <p14:creationId xmlns:p14="http://schemas.microsoft.com/office/powerpoint/2010/main" val="1798589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DECCAAD-F58F-41AC-9F38-FF90712C8F7D}"/>
              </a:ext>
            </a:extLst>
          </p:cNvPr>
          <p:cNvSpPr txBox="1"/>
          <p:nvPr/>
        </p:nvSpPr>
        <p:spPr>
          <a:xfrm>
            <a:off x="333375" y="101266"/>
            <a:ext cx="5753100" cy="1107996"/>
          </a:xfrm>
          <a:prstGeom prst="rect">
            <a:avLst/>
          </a:prstGeom>
          <a:solidFill>
            <a:srgbClr val="9933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想一想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22E204-46D8-4DC4-BFE2-2A0CC3005A62}"/>
              </a:ext>
            </a:extLst>
          </p:cNvPr>
          <p:cNvSpPr txBox="1"/>
          <p:nvPr/>
        </p:nvSpPr>
        <p:spPr>
          <a:xfrm>
            <a:off x="333375" y="1232593"/>
            <a:ext cx="11525250" cy="5524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你知道电话是由谁在什么时候发明的吗？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从发明到现在，电话发生过哪些变化？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你觉得电话在你的生活中占有什么样的位置？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在孤独寂寞的时候，你会用什么方法排除？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5.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在现代社会中，你觉得电话是缩短人们之间的距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  离还是加大？</a:t>
            </a:r>
          </a:p>
        </p:txBody>
      </p:sp>
    </p:spTree>
    <p:extLst>
      <p:ext uri="{BB962C8B-B14F-4D97-AF65-F5344CB8AC3E}">
        <p14:creationId xmlns:p14="http://schemas.microsoft.com/office/powerpoint/2010/main" val="3124542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9042F7D-F182-421C-9AA4-DEFFBA235547}"/>
              </a:ext>
            </a:extLst>
          </p:cNvPr>
          <p:cNvSpPr/>
          <p:nvPr/>
        </p:nvSpPr>
        <p:spPr>
          <a:xfrm>
            <a:off x="320842" y="840791"/>
            <a:ext cx="11550315" cy="517641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世平挂断电话。真好，以后人与人不必再打交道，只需布置一架机器，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省却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人工，既方便又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实惠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，反正答案是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固定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的，错不了。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过一阵子，这种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作风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渐渐流行。世平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订阅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的一本杂志没收到，故拨电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追究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，电话接通，也是录音带声音：“这是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宇宙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杂志社，如果你找的是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发行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部，请按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223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，如果找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编辑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部，请按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225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，如果找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订阅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部，请按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226……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9166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3359897D-E13A-448A-BB81-219F51925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5" y="3927992"/>
            <a:ext cx="4570395" cy="278794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796459A-A3AD-4F74-8BC5-688C184D1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983" y="377406"/>
            <a:ext cx="4132975" cy="308697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介意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jièyì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计较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jìjiào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尽快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jǐnkuài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38083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细节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xìjié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322E6C4-86B7-4BAD-962B-0E72A91698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12"/>
          <a:stretch/>
        </p:blipFill>
        <p:spPr>
          <a:xfrm>
            <a:off x="14187" y="342025"/>
            <a:ext cx="3211898" cy="308697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4760DA8-45FA-415C-88BA-A0927928A671}"/>
              </a:ext>
            </a:extLst>
          </p:cNvPr>
          <p:cNvSpPr/>
          <p:nvPr/>
        </p:nvSpPr>
        <p:spPr>
          <a:xfrm>
            <a:off x="3226085" y="1436080"/>
            <a:ext cx="28699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993366"/>
                </a:solidFill>
                <a:ea typeface="Microsoft Yahei" panose="020B0503020204020204" pitchFamily="34" charset="-122"/>
              </a:rPr>
              <a:t>as quickly as possible</a:t>
            </a:r>
            <a:endParaRPr lang="zh-TW" altLang="en-US" sz="2400" dirty="0">
              <a:solidFill>
                <a:srgbClr val="993366"/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5BEFF1BA-B109-4BA3-9ADF-B09673CCE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911" y="3695679"/>
            <a:ext cx="2810953" cy="316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6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A124495-3C9D-4165-9B9A-CA7742DD4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339" y="594402"/>
            <a:ext cx="4095750" cy="28575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寒暄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hánxuān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扼要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>
                <a:solidFill>
                  <a:schemeClr val="bg1"/>
                </a:solidFill>
              </a:rPr>
              <a:t> </a:t>
            </a:r>
            <a:r>
              <a:rPr lang="en-US" altLang="zh-TW" sz="3200" dirty="0" err="1">
                <a:solidFill>
                  <a:schemeClr val="bg1"/>
                </a:solidFill>
              </a:rPr>
              <a:t>èyào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8708366" y="5325532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虚伪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>
                <a:solidFill>
                  <a:schemeClr val="bg1"/>
                </a:solidFill>
              </a:rPr>
              <a:t> </a:t>
            </a:r>
            <a:r>
              <a:rPr lang="en-US" altLang="zh-TW" sz="3200" dirty="0" err="1">
                <a:solidFill>
                  <a:schemeClr val="bg1"/>
                </a:solidFill>
              </a:rPr>
              <a:t>xūwěi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E736883-2AEF-4D29-A970-55E6EDA2A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64" y="217355"/>
            <a:ext cx="3234547" cy="323454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E661B8F-0DDE-4D08-8A1F-244B4F280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26" y="3866152"/>
            <a:ext cx="5266964" cy="29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4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介意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jièyì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在意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zàiyì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ea typeface="標楷體" panose="03000509000000000000" pitchFamily="65" charset="-120"/>
              </a:rPr>
              <a:t>2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5311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介意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jièyì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在意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zàiyì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1010134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476896"/>
              </p:ext>
            </p:extLst>
          </p:nvPr>
        </p:nvGraphicFramePr>
        <p:xfrm>
          <a:off x="330516" y="2007870"/>
          <a:ext cx="11530972" cy="439667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3597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9499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0605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8838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1.V.</a:t>
                      </a: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都有“把不愉快的事情放在心上”的意思。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117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在意→“思想上重视、留意”的意思。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5428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3001214-A3E6-4525-BFBA-6692CF437724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2AC74C32-E830-40B7-9A55-0ADDC7FF894F}"/>
              </a:ext>
            </a:extLst>
          </p:cNvPr>
          <p:cNvSpPr txBox="1"/>
          <p:nvPr/>
        </p:nvSpPr>
        <p:spPr>
          <a:xfrm>
            <a:off x="102742" y="1922069"/>
            <a:ext cx="11989941" cy="4445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我多次提醒她要注意安全，可是他就不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在意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ea typeface="標楷體" panose="03000509000000000000" pitchFamily="65" charset="-120"/>
              </a:rPr>
              <a:t>A</a:t>
            </a:r>
            <a:r>
              <a:rPr lang="zh-TW" altLang="en-US" sz="3200" dirty="0">
                <a:ea typeface="標楷體" panose="03000509000000000000" pitchFamily="65" charset="-120"/>
              </a:rPr>
              <a:t>：你注意了吗？今天那个马拉松比赛的冠军长得很帅。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    B</a:t>
            </a:r>
            <a:r>
              <a:rPr lang="zh-TW" altLang="en-US" sz="3200" dirty="0">
                <a:ea typeface="標楷體" panose="03000509000000000000" pitchFamily="65" charset="-120"/>
              </a:rPr>
              <a:t>：抱歉，我还真没怎么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在意</a:t>
            </a:r>
            <a:r>
              <a:rPr lang="zh-TW" altLang="en-US" sz="3200" dirty="0">
                <a:ea typeface="標楷體" panose="03000509000000000000" pitchFamily="65" charset="-120"/>
              </a:rPr>
              <a:t>，等晚上看电视的时候我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       一定专门留意一下。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 他对自己的衣着毫不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在意</a:t>
            </a:r>
            <a:r>
              <a:rPr lang="zh-TW" altLang="en-US" sz="3200" dirty="0">
                <a:ea typeface="標楷體" panose="03000509000000000000" pitchFamily="65" charset="-120"/>
              </a:rPr>
              <a:t>，因此常被人笑话。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 如果在饮食方面太不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在意</a:t>
            </a:r>
            <a:r>
              <a:rPr lang="zh-TW" altLang="en-US" sz="3200" dirty="0">
                <a:ea typeface="標楷體" panose="03000509000000000000" pitchFamily="65" charset="-120"/>
              </a:rPr>
              <a:t>，时间长了会引起健康方面的问题。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CC3C3F7-AC2D-4C3F-A4B8-5BD3552D8BA6}"/>
              </a:ext>
            </a:extLst>
          </p:cNvPr>
          <p:cNvSpPr txBox="1"/>
          <p:nvPr/>
        </p:nvSpPr>
        <p:spPr>
          <a:xfrm>
            <a:off x="330512" y="0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介意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jièyì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4C4A7CB-622F-4061-B289-2F0FB07E0ED8}"/>
              </a:ext>
            </a:extLst>
          </p:cNvPr>
          <p:cNvSpPr txBox="1"/>
          <p:nvPr/>
        </p:nvSpPr>
        <p:spPr>
          <a:xfrm>
            <a:off x="8961122" y="0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在意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zàiyì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2773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3001214-A3E6-4525-BFBA-6692CF437724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0B4A99DB-E5AA-4149-9811-4E80471D3D6A}"/>
              </a:ext>
            </a:extLst>
          </p:cNvPr>
          <p:cNvSpPr txBox="1"/>
          <p:nvPr/>
        </p:nvSpPr>
        <p:spPr>
          <a:xfrm>
            <a:off x="330512" y="1902688"/>
            <a:ext cx="11530975" cy="70788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常常可以在同一语境中使用。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AC74C32-E830-40B7-9A55-0ADDC7FF894F}"/>
              </a:ext>
            </a:extLst>
          </p:cNvPr>
          <p:cNvSpPr txBox="1"/>
          <p:nvPr/>
        </p:nvSpPr>
        <p:spPr>
          <a:xfrm>
            <a:off x="330511" y="3165242"/>
            <a:ext cx="11530975" cy="166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我刚才是跟你开个玩笑你可千万别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介意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在意</a:t>
            </a:r>
            <a:r>
              <a:rPr lang="zh-TW" altLang="en-US" sz="3600" dirty="0">
                <a:ea typeface="標楷體" panose="03000509000000000000" pitchFamily="65" charset="-120"/>
              </a:rPr>
              <a:t>呀。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他是个谨慎小心的人，很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介意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在意</a:t>
            </a:r>
            <a:r>
              <a:rPr lang="zh-TW" altLang="en-US" sz="3600" dirty="0">
                <a:ea typeface="標楷體" panose="03000509000000000000" pitchFamily="65" charset="-120"/>
              </a:rPr>
              <a:t>别人对自己的看法。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795B884-147A-4C75-A30D-AFD5E21AF5F6}"/>
              </a:ext>
            </a:extLst>
          </p:cNvPr>
          <p:cNvSpPr txBox="1"/>
          <p:nvPr/>
        </p:nvSpPr>
        <p:spPr>
          <a:xfrm>
            <a:off x="330512" y="0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介意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jièyì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ABE669C-E615-4862-ADDE-497CEE40D770}"/>
              </a:ext>
            </a:extLst>
          </p:cNvPr>
          <p:cNvSpPr txBox="1"/>
          <p:nvPr/>
        </p:nvSpPr>
        <p:spPr>
          <a:xfrm>
            <a:off x="8961122" y="0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在意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zàiyì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8578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虚伪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xūwěi</a:t>
            </a:r>
            <a:endParaRPr lang="zh-TW" altLang="en-US" sz="400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虚假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xūjiǎ</a:t>
            </a:r>
            <a:endParaRPr lang="zh-TW" altLang="en-US" sz="400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ea typeface="標楷體" panose="03000509000000000000" pitchFamily="65" charset="-120"/>
              </a:rPr>
              <a:t>3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4271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虚伪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xūwěi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虚假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xūjiǎ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1010134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687968"/>
              </p:ext>
            </p:extLst>
          </p:nvPr>
        </p:nvGraphicFramePr>
        <p:xfrm>
          <a:off x="330512" y="1794170"/>
          <a:ext cx="11530972" cy="491531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3597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9499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35697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7412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1.V.</a:t>
                      </a: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贬抑词 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实际不相符、不一致的意思。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229403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虚伪→“真诚”的反面，指人的语言、作风、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     行为不诚实。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在意→“真实”的反面，指情况与事实不一样。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1009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D8A24CC-CAD1-4493-A376-F614D4E04691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虚伪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xūwěi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A75CD52D-B9E0-418B-A8EC-ADBD113B5C3D}"/>
              </a:ext>
            </a:extLst>
          </p:cNvPr>
          <p:cNvCxnSpPr>
            <a:cxnSpLocks/>
          </p:cNvCxnSpPr>
          <p:nvPr/>
        </p:nvCxnSpPr>
        <p:spPr>
          <a:xfrm>
            <a:off x="3230879" y="1010134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F4D6E005-9B5A-4C5A-8049-6C37272AB03C}"/>
              </a:ext>
            </a:extLst>
          </p:cNvPr>
          <p:cNvSpPr txBox="1"/>
          <p:nvPr/>
        </p:nvSpPr>
        <p:spPr>
          <a:xfrm>
            <a:off x="8961122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虚假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xūjiǎ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9D51003-5322-494B-ABD7-9F39FAFA2AF7}"/>
              </a:ext>
            </a:extLst>
          </p:cNvPr>
          <p:cNvSpPr txBox="1"/>
          <p:nvPr/>
        </p:nvSpPr>
        <p:spPr>
          <a:xfrm>
            <a:off x="123290" y="2003694"/>
            <a:ext cx="11938571" cy="4717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1.</a:t>
            </a:r>
            <a:r>
              <a:rPr lang="zh-TW" altLang="en-US" sz="3400" dirty="0">
                <a:ea typeface="標楷體" panose="03000509000000000000" pitchFamily="65" charset="-120"/>
              </a:rPr>
              <a:t>我觉得他对我的感情是</a:t>
            </a:r>
            <a:r>
              <a:rPr lang="zh-TW" altLang="en-US" sz="3400" dirty="0">
                <a:solidFill>
                  <a:srgbClr val="FF0000"/>
                </a:solidFill>
                <a:ea typeface="標楷體" panose="03000509000000000000" pitchFamily="65" charset="-120"/>
              </a:rPr>
              <a:t>虚伪</a:t>
            </a:r>
            <a:r>
              <a:rPr lang="en-US" altLang="zh-TW" sz="34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400" dirty="0">
                <a:solidFill>
                  <a:srgbClr val="FF0000"/>
                </a:solidFill>
                <a:ea typeface="標楷體" panose="03000509000000000000" pitchFamily="65" charset="-120"/>
              </a:rPr>
              <a:t>虚假</a:t>
            </a:r>
            <a:r>
              <a:rPr lang="zh-TW" altLang="en-US" sz="3400" dirty="0">
                <a:ea typeface="標楷體" panose="03000509000000000000" pitchFamily="65" charset="-120"/>
              </a:rPr>
              <a:t>的，他追求我主要是想利用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ea typeface="標楷體" panose="03000509000000000000" pitchFamily="65" charset="-120"/>
              </a:rPr>
              <a:t>   我。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2.</a:t>
            </a:r>
            <a:r>
              <a:rPr lang="zh-TW" altLang="en-US" sz="3400" dirty="0">
                <a:ea typeface="標楷體" panose="03000509000000000000" pitchFamily="65" charset="-120"/>
              </a:rPr>
              <a:t>你们的道歉一点都不真诚，我讨厌你们这种</a:t>
            </a:r>
            <a:r>
              <a:rPr lang="zh-TW" altLang="en-US" sz="3400" dirty="0">
                <a:solidFill>
                  <a:srgbClr val="FF0000"/>
                </a:solidFill>
                <a:ea typeface="標楷體" panose="03000509000000000000" pitchFamily="65" charset="-120"/>
              </a:rPr>
              <a:t>虚伪</a:t>
            </a:r>
            <a:r>
              <a:rPr lang="en-US" altLang="zh-TW" sz="34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400" dirty="0">
                <a:solidFill>
                  <a:srgbClr val="FF0000"/>
                </a:solidFill>
                <a:ea typeface="標楷體" panose="03000509000000000000" pitchFamily="65" charset="-120"/>
              </a:rPr>
              <a:t>虚假</a:t>
            </a:r>
            <a:r>
              <a:rPr lang="zh-TW" altLang="en-US" sz="3400" dirty="0">
                <a:ea typeface="標楷體" panose="03000509000000000000" pitchFamily="65" charset="-120"/>
              </a:rPr>
              <a:t>的态度。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3.</a:t>
            </a:r>
            <a:r>
              <a:rPr lang="zh-TW" altLang="en-US" sz="3400" dirty="0">
                <a:ea typeface="標楷體" panose="03000509000000000000" pitchFamily="65" charset="-120"/>
              </a:rPr>
              <a:t>这篇报告上的数字全是</a:t>
            </a:r>
            <a:r>
              <a:rPr lang="zh-TW" altLang="en-US" sz="3400" dirty="0">
                <a:solidFill>
                  <a:srgbClr val="FF0000"/>
                </a:solidFill>
                <a:ea typeface="標楷體" panose="03000509000000000000" pitchFamily="65" charset="-120"/>
              </a:rPr>
              <a:t>虚假</a:t>
            </a:r>
            <a:r>
              <a:rPr lang="zh-TW" altLang="en-US" sz="3400" dirty="0">
                <a:ea typeface="標楷體" panose="03000509000000000000" pitchFamily="65" charset="-120"/>
              </a:rPr>
              <a:t>的，对我们的研究完全没有参考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ea typeface="標楷體" panose="03000509000000000000" pitchFamily="65" charset="-120"/>
              </a:rPr>
              <a:t>   价值。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4.</a:t>
            </a:r>
            <a:r>
              <a:rPr lang="zh-TW" altLang="en-US" sz="3400" dirty="0">
                <a:ea typeface="標楷體" panose="03000509000000000000" pitchFamily="65" charset="-120"/>
              </a:rPr>
              <a:t>他这个人真</a:t>
            </a:r>
            <a:r>
              <a:rPr lang="zh-TW" altLang="en-US" sz="3400" dirty="0">
                <a:solidFill>
                  <a:srgbClr val="FF0000"/>
                </a:solidFill>
                <a:ea typeface="標楷體" panose="03000509000000000000" pitchFamily="65" charset="-120"/>
              </a:rPr>
              <a:t>虚伪</a:t>
            </a:r>
            <a:r>
              <a:rPr lang="zh-TW" altLang="en-US" sz="3400" dirty="0">
                <a:ea typeface="標楷體" panose="03000509000000000000" pitchFamily="65" charset="-120"/>
              </a:rPr>
              <a:t>，当面说人话，背后说鬼话。</a:t>
            </a:r>
            <a:endParaRPr lang="en-US" altLang="zh-TW" sz="3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5522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B3AC643-F778-4862-9F20-E6151212D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4" y="3657600"/>
            <a:ext cx="5292999" cy="297860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5C00239-3194-49C0-A198-1474089F5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81" y="3512231"/>
            <a:ext cx="4461025" cy="3345769"/>
          </a:xfrm>
          <a:prstGeom prst="rect">
            <a:avLst/>
          </a:prstGeom>
        </p:spPr>
      </p:pic>
      <p:pic>
        <p:nvPicPr>
          <p:cNvPr id="1026" name="Picture 2" descr="「搭飛機」的圖片搜尋結果">
            <a:extLst>
              <a:ext uri="{FF2B5EF4-FFF2-40B4-BE49-F238E27FC236}">
                <a16:creationId xmlns:a16="http://schemas.microsoft.com/office/drawing/2014/main" id="{6750C8F6-20C8-4C99-861A-82EAA8C26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81" y="221791"/>
            <a:ext cx="4815737" cy="321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搭乘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dāchéng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讯息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xùnxí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致电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zhìdiàn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bānjī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64B568C-5A58-4582-87A8-E0E8541CA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188" y="221791"/>
            <a:ext cx="2005776" cy="32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2D6DF8C-879B-4CCA-AFE1-8D82D4C57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758" y="4053257"/>
            <a:ext cx="4435408" cy="2804743"/>
          </a:xfrm>
          <a:prstGeom prst="rect">
            <a:avLst/>
          </a:prstGeom>
        </p:spPr>
      </p:pic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3001214-A3E6-4525-BFBA-6692CF437724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0B4A99DB-E5AA-4149-9811-4E80471D3D6A}"/>
              </a:ext>
            </a:extLst>
          </p:cNvPr>
          <p:cNvSpPr txBox="1"/>
          <p:nvPr/>
        </p:nvSpPr>
        <p:spPr>
          <a:xfrm>
            <a:off x="330512" y="1902688"/>
            <a:ext cx="11530975" cy="70788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“虚假”可以重迭使用→“虚虚假假”。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AC74C32-E830-40B7-9A55-0ADDC7FF894F}"/>
              </a:ext>
            </a:extLst>
          </p:cNvPr>
          <p:cNvSpPr txBox="1"/>
          <p:nvPr/>
        </p:nvSpPr>
        <p:spPr>
          <a:xfrm>
            <a:off x="330511" y="3165242"/>
            <a:ext cx="11530975" cy="8349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他说话经常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虚虚假假</a:t>
            </a:r>
            <a:r>
              <a:rPr lang="zh-TW" altLang="en-US" sz="3600" dirty="0">
                <a:ea typeface="標楷體" panose="03000509000000000000" pitchFamily="65" charset="-120"/>
              </a:rPr>
              <a:t>，早在朋友面前失去信誉了。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4B1814D-A474-44AE-BA64-EA40B6860D20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虚伪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xūwěi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20D2EDA-7882-471C-8881-A24E67D50079}"/>
              </a:ext>
            </a:extLst>
          </p:cNvPr>
          <p:cNvSpPr txBox="1"/>
          <p:nvPr/>
        </p:nvSpPr>
        <p:spPr>
          <a:xfrm>
            <a:off x="8961122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虚假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xūjiǎ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3150875-0DD4-4B0A-A6E2-6CE59110350A}"/>
              </a:ext>
            </a:extLst>
          </p:cNvPr>
          <p:cNvSpPr/>
          <p:nvPr/>
        </p:nvSpPr>
        <p:spPr>
          <a:xfrm>
            <a:off x="877136" y="4533900"/>
            <a:ext cx="1569660" cy="1415772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lang="zh-TW" altLang="en-US" sz="5400" dirty="0">
                <a:latin typeface="Calibri" panose="020F0502020204030204" pitchFamily="34" charset="0"/>
                <a:ea typeface="標楷體" panose="03000509000000000000" pitchFamily="65" charset="-120"/>
              </a:rPr>
              <a:t>信誉</a:t>
            </a:r>
            <a:endParaRPr lang="en-US" altLang="zh-TW" sz="5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xìnyù</a:t>
            </a:r>
            <a:endParaRPr lang="zh-TW" altLang="en-US" sz="8000" dirty="0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D745B11E-485E-4FE1-9F96-19C61D55BEFE}"/>
              </a:ext>
            </a:extLst>
          </p:cNvPr>
          <p:cNvCxnSpPr/>
          <p:nvPr/>
        </p:nvCxnSpPr>
        <p:spPr>
          <a:xfrm>
            <a:off x="2446796" y="5282881"/>
            <a:ext cx="1628797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8FDAEE94-969C-458B-AB5D-A4820BB3269F}"/>
              </a:ext>
            </a:extLst>
          </p:cNvPr>
          <p:cNvSpPr/>
          <p:nvPr/>
        </p:nvSpPr>
        <p:spPr>
          <a:xfrm>
            <a:off x="4183758" y="3974670"/>
            <a:ext cx="20281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solidFill>
                  <a:schemeClr val="bg1"/>
                </a:solidFill>
              </a:rPr>
              <a:t>Reputation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42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口不对心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kǒu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bú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duì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xīn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935474"/>
            <a:ext cx="771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duplicity; say yes and mean no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3775" y="3513634"/>
            <a:ext cx="7609143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他说话总是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口不对心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，所以大家都不愿意跟他当朋友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DE45BF7-7670-4AF0-8548-0E9A1573B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55" y="2722398"/>
            <a:ext cx="3340103" cy="315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2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4C860A4-CD2D-42C6-A82F-2C33828903AF}"/>
              </a:ext>
            </a:extLst>
          </p:cNvPr>
          <p:cNvSpPr txBox="1"/>
          <p:nvPr/>
        </p:nvSpPr>
        <p:spPr>
          <a:xfrm>
            <a:off x="318499" y="562512"/>
            <a:ext cx="11593745" cy="368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这孩子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谈不上</a:t>
            </a:r>
            <a:r>
              <a:rPr lang="zh-TW" altLang="en-US" sz="4000" dirty="0">
                <a:ea typeface="標楷體" panose="03000509000000000000" pitchFamily="65" charset="-120"/>
              </a:rPr>
              <a:t>很聪明，但他做什么都非常认真、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ea typeface="標楷體" panose="03000509000000000000" pitchFamily="65" charset="-120"/>
              </a:rPr>
              <a:t>   努力，从来都是老师眼中的好学生。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ea typeface="標楷體" panose="03000509000000000000" pitchFamily="65" charset="-120"/>
              </a:rPr>
              <a:t>这个地方虽然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谈不上</a:t>
            </a:r>
            <a:r>
              <a:rPr lang="zh-TW" altLang="en-US" sz="4000" dirty="0">
                <a:ea typeface="標楷體" panose="03000509000000000000" pitchFamily="65" charset="-120"/>
              </a:rPr>
              <a:t>是风景名胜，但也是个</a:t>
            </a:r>
            <a:r>
              <a:rPr lang="zh-TW" altLang="en-US" sz="4000" dirty="0">
                <a:highlight>
                  <a:srgbClr val="FFFF00"/>
                </a:highlight>
                <a:ea typeface="標楷體" panose="03000509000000000000" pitchFamily="65" charset="-120"/>
              </a:rPr>
              <a:t>碧波</a:t>
            </a:r>
            <a:endParaRPr lang="en-US" altLang="zh-TW" sz="4000" dirty="0">
              <a:highlight>
                <a:srgbClr val="FFFF00"/>
              </a:highlight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highlight>
                  <a:srgbClr val="FFFF00"/>
                </a:highlight>
                <a:ea typeface="標楷體" panose="03000509000000000000" pitchFamily="65" charset="-120"/>
              </a:rPr>
              <a:t>   荡漾</a:t>
            </a:r>
            <a:r>
              <a:rPr lang="zh-TW" altLang="en-US" sz="4000" dirty="0">
                <a:ea typeface="標楷體" panose="03000509000000000000" pitchFamily="65" charset="-120"/>
              </a:rPr>
              <a:t>、绿树成荫的好地方。</a:t>
            </a:r>
            <a:endParaRPr lang="en-US" altLang="zh-TW" sz="4000" dirty="0"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41F72B1-FDAB-41C5-A5D9-2F75448EDE66}"/>
              </a:ext>
            </a:extLst>
          </p:cNvPr>
          <p:cNvSpPr/>
          <p:nvPr/>
        </p:nvSpPr>
        <p:spPr>
          <a:xfrm>
            <a:off x="318499" y="4703786"/>
            <a:ext cx="2856216" cy="1200329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4400" dirty="0">
                <a:ea typeface="標楷體" panose="03000509000000000000" pitchFamily="65" charset="-120"/>
              </a:rPr>
              <a:t>碧波荡漾</a:t>
            </a:r>
            <a:r>
              <a:rPr lang="en-US" altLang="zh-TW" sz="2800" b="1" dirty="0"/>
              <a:t> </a:t>
            </a:r>
          </a:p>
          <a:p>
            <a:pPr algn="ctr"/>
            <a:r>
              <a:rPr lang="en-US" altLang="zh-TW" sz="2800" dirty="0" err="1"/>
              <a:t>bìbō</a:t>
            </a:r>
            <a:r>
              <a:rPr lang="en-US" altLang="zh-TW" sz="2800" dirty="0"/>
              <a:t> </a:t>
            </a:r>
            <a:r>
              <a:rPr lang="en-US" altLang="zh-TW" sz="2800" dirty="0" err="1"/>
              <a:t>dàngyàng</a:t>
            </a:r>
            <a:endParaRPr lang="zh-TW" altLang="en-US" sz="72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D4F99F6-D044-430E-9637-4C2F27A66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253" y="4249996"/>
            <a:ext cx="4307121" cy="2422756"/>
          </a:xfrm>
          <a:prstGeom prst="rect">
            <a:avLst/>
          </a:prstGeo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C99027D4-4CE0-4D6F-B1CB-8A3940C7318F}"/>
              </a:ext>
            </a:extLst>
          </p:cNvPr>
          <p:cNvCxnSpPr/>
          <p:nvPr/>
        </p:nvCxnSpPr>
        <p:spPr>
          <a:xfrm>
            <a:off x="3174715" y="5293155"/>
            <a:ext cx="1628797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876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790575"/>
            <a:ext cx="11525250" cy="181588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谈不上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</a:p>
          <a:p>
            <a:r>
              <a:rPr lang="zh-TW" altLang="en-US" sz="3200" dirty="0">
                <a:solidFill>
                  <a:schemeClr val="bg1"/>
                </a:solidFill>
              </a:rPr>
              <a:t>                                          </a:t>
            </a:r>
            <a:r>
              <a:rPr lang="en-US" altLang="zh-TW" sz="3200" dirty="0" err="1">
                <a:solidFill>
                  <a:schemeClr val="bg1"/>
                </a:solidFill>
              </a:rPr>
              <a:t>tánbúshàng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706CEF0-1384-42B7-82BD-B926081AD6D9}"/>
              </a:ext>
            </a:extLst>
          </p:cNvPr>
          <p:cNvSpPr/>
          <p:nvPr/>
        </p:nvSpPr>
        <p:spPr>
          <a:xfrm>
            <a:off x="333375" y="3135931"/>
            <a:ext cx="115402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/>
              <a:t>question simply does not arise</a:t>
            </a:r>
            <a:r>
              <a:rPr lang="zh-TW" altLang="en-US" sz="3600" dirty="0"/>
              <a:t> </a:t>
            </a:r>
            <a:endParaRPr lang="en-US" altLang="zh-TW" sz="3600" dirty="0"/>
          </a:p>
          <a:p>
            <a:pPr algn="ctr"/>
            <a:r>
              <a:rPr lang="zh-TW" altLang="en-US" sz="3600" dirty="0"/>
              <a:t> </a:t>
            </a:r>
            <a:r>
              <a:rPr lang="en-US" altLang="zh-TW" sz="3600" dirty="0"/>
              <a:t>be out of the question</a:t>
            </a:r>
            <a:r>
              <a:rPr lang="zh-TW" altLang="en-US" sz="3600" dirty="0"/>
              <a:t> </a:t>
            </a:r>
            <a:endParaRPr lang="en-US" altLang="zh-TW" sz="3600" dirty="0"/>
          </a:p>
          <a:p>
            <a:pPr algn="ctr"/>
            <a:r>
              <a:rPr lang="en-US" altLang="zh-TW" sz="3600" dirty="0"/>
              <a:t>far from being</a:t>
            </a:r>
            <a:r>
              <a:rPr lang="zh-TW" altLang="en-US" sz="3600" dirty="0"/>
              <a:t> </a:t>
            </a:r>
            <a:endParaRPr lang="en-US" altLang="zh-TW" sz="3600" dirty="0"/>
          </a:p>
          <a:p>
            <a:pPr algn="ctr"/>
            <a:r>
              <a:rPr lang="en-US" altLang="zh-TW" sz="3600" dirty="0"/>
              <a:t>not to mention</a:t>
            </a:r>
            <a:endParaRPr lang="zh-TW" altLang="en-US" sz="7200" dirty="0">
              <a:solidFill>
                <a:srgbClr val="008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375" y="5661061"/>
            <a:ext cx="11525250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“条件不够或不可靠而无须提或不值得提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”的意思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97044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8E39A8F0-0CAA-406A-A413-56BB14A83944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F23D5F1-380F-436A-8800-EEF093E47D72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谈不上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tánbúshàng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0202CF2-0BEC-45D6-A721-502C53F64845}"/>
              </a:ext>
            </a:extLst>
          </p:cNvPr>
          <p:cNvSpPr txBox="1"/>
          <p:nvPr/>
        </p:nvSpPr>
        <p:spPr>
          <a:xfrm>
            <a:off x="8961122" y="179137"/>
            <a:ext cx="2900366" cy="166199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说不上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shuōbúshàng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8" name="表格 16">
            <a:extLst>
              <a:ext uri="{FF2B5EF4-FFF2-40B4-BE49-F238E27FC236}">
                <a16:creationId xmlns:a16="http://schemas.microsoft.com/office/drawing/2014/main" id="{21393BAF-82E1-4965-9715-6096F6E7A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285358"/>
              </p:ext>
            </p:extLst>
          </p:nvPr>
        </p:nvGraphicFramePr>
        <p:xfrm>
          <a:off x="330516" y="1925680"/>
          <a:ext cx="11530972" cy="342091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3597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9499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55912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3864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都有“因条件不够或不可靠而无须提或不值得提”的意思。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33341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“说不上”还有因为“了解、认识不清而无法说出来”的意思。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022420DF-F91C-47F1-B304-0CE0817BE093}"/>
              </a:ext>
            </a:extLst>
          </p:cNvPr>
          <p:cNvSpPr txBox="1"/>
          <p:nvPr/>
        </p:nvSpPr>
        <p:spPr>
          <a:xfrm>
            <a:off x="330513" y="5671335"/>
            <a:ext cx="1153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我也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说不上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是北京好还是老家好，反正各有各的特色。</a:t>
            </a:r>
          </a:p>
        </p:txBody>
      </p:sp>
    </p:spTree>
    <p:extLst>
      <p:ext uri="{BB962C8B-B14F-4D97-AF65-F5344CB8AC3E}">
        <p14:creationId xmlns:p14="http://schemas.microsoft.com/office/powerpoint/2010/main" val="4151208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02F4337-67A9-4FE6-9EAF-EB5F9BCB4B7D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谈得上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tán</a:t>
            </a:r>
            <a:r>
              <a:rPr lang="en-US" altLang="zh-TW" sz="3200" dirty="0" err="1">
                <a:solidFill>
                  <a:schemeClr val="bg1"/>
                </a:solidFill>
              </a:rPr>
              <a:t>dé</a:t>
            </a:r>
            <a:r>
              <a:rPr lang="en-US" altLang="zh-TW" sz="3600" dirty="0" err="1">
                <a:solidFill>
                  <a:schemeClr val="bg1"/>
                </a:solidFill>
              </a:rPr>
              <a:t>shàng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B26DEBB-C90F-4BEC-95DB-548A97E791A6}"/>
              </a:ext>
            </a:extLst>
          </p:cNvPr>
          <p:cNvSpPr txBox="1"/>
          <p:nvPr/>
        </p:nvSpPr>
        <p:spPr>
          <a:xfrm>
            <a:off x="8961122" y="179137"/>
            <a:ext cx="2900366" cy="166199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说得上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shuōdéshàng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EEA3F6D2-C8BF-425D-85BF-F3616D5941FB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72FCF7CE-785C-4B8E-B6F0-30B34F78EC66}"/>
              </a:ext>
            </a:extLst>
          </p:cNvPr>
          <p:cNvSpPr txBox="1"/>
          <p:nvPr/>
        </p:nvSpPr>
        <p:spPr>
          <a:xfrm>
            <a:off x="330513" y="2056574"/>
            <a:ext cx="11525250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谈不上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说不上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的相反意思，说话常用“说得上”。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6FF04D1-714E-4831-B127-B280D558C2A9}"/>
              </a:ext>
            </a:extLst>
          </p:cNvPr>
          <p:cNvSpPr txBox="1"/>
          <p:nvPr/>
        </p:nvSpPr>
        <p:spPr>
          <a:xfrm>
            <a:off x="333375" y="2929279"/>
            <a:ext cx="11525250" cy="15785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1.《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哈里</a:t>
            </a: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·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波特</a:t>
            </a: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》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的作者真</a:t>
            </a:r>
            <a:r>
              <a:rPr lang="zh-TW" altLang="en-US" sz="3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说得上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是一位很有才华的女作家。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我们俩青梅竹马，</a:t>
            </a:r>
            <a:r>
              <a:rPr lang="zh-TW" altLang="en-US" sz="3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说得上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是无话不说的密友。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5E7BE70-96E6-4F3C-8468-D3B01109040F}"/>
              </a:ext>
            </a:extLst>
          </p:cNvPr>
          <p:cNvSpPr/>
          <p:nvPr/>
        </p:nvSpPr>
        <p:spPr>
          <a:xfrm>
            <a:off x="330513" y="4867653"/>
            <a:ext cx="2664512" cy="1200329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青梅竹马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/>
              <a:t>qīng</a:t>
            </a:r>
            <a:r>
              <a:rPr lang="en-US" altLang="zh-TW" sz="2800" dirty="0"/>
              <a:t> </a:t>
            </a:r>
            <a:r>
              <a:rPr lang="en-US" altLang="zh-TW" sz="2800" dirty="0" err="1"/>
              <a:t>méi</a:t>
            </a:r>
            <a:r>
              <a:rPr lang="en-US" altLang="zh-TW" sz="2800" dirty="0"/>
              <a:t> </a:t>
            </a:r>
            <a:r>
              <a:rPr lang="en-US" altLang="zh-TW" sz="2800" dirty="0" err="1"/>
              <a:t>zhúmǎ</a:t>
            </a:r>
            <a:r>
              <a:rPr lang="en-US" altLang="zh-TW" sz="2800" dirty="0"/>
              <a:t>  </a:t>
            </a:r>
            <a:endParaRPr lang="zh-TW" altLang="en-US" sz="2800" dirty="0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1A5B0A97-DEA9-473A-A9F3-628E0B77ED6B}"/>
              </a:ext>
            </a:extLst>
          </p:cNvPr>
          <p:cNvCxnSpPr/>
          <p:nvPr/>
        </p:nvCxnSpPr>
        <p:spPr>
          <a:xfrm>
            <a:off x="2995025" y="5478090"/>
            <a:ext cx="1628797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21732CBD-B02D-46B8-887E-224318BB5303}"/>
              </a:ext>
            </a:extLst>
          </p:cNvPr>
          <p:cNvSpPr txBox="1"/>
          <p:nvPr/>
        </p:nvSpPr>
        <p:spPr>
          <a:xfrm>
            <a:off x="4623822" y="5232313"/>
            <a:ext cx="7231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男生和女生从小到大都是好朋友。</a:t>
            </a:r>
          </a:p>
        </p:txBody>
      </p:sp>
    </p:spTree>
    <p:extLst>
      <p:ext uri="{BB962C8B-B14F-4D97-AF65-F5344CB8AC3E}">
        <p14:creationId xmlns:p14="http://schemas.microsoft.com/office/powerpoint/2010/main" val="4255774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4C860A4-CD2D-42C6-A82F-2C33828903AF}"/>
              </a:ext>
            </a:extLst>
          </p:cNvPr>
          <p:cNvSpPr txBox="1"/>
          <p:nvPr/>
        </p:nvSpPr>
        <p:spPr>
          <a:xfrm>
            <a:off x="361950" y="1323796"/>
            <a:ext cx="11468100" cy="4445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那家公司</a:t>
            </a:r>
            <a:r>
              <a:rPr lang="en-US" altLang="zh-TW" sz="3200" dirty="0">
                <a:ea typeface="標楷體" panose="03000509000000000000" pitchFamily="65" charset="-120"/>
              </a:rPr>
              <a:t>___________</a:t>
            </a:r>
            <a:r>
              <a:rPr lang="zh-TW" altLang="en-US" sz="3200" dirty="0">
                <a:ea typeface="標楷體" panose="03000509000000000000" pitchFamily="65" charset="-120"/>
              </a:rPr>
              <a:t>是知名大企业，但在当地已经很有名了。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在我看来，他作为一个演员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ea typeface="標楷體" panose="03000509000000000000" pitchFamily="65" charset="-120"/>
              </a:rPr>
              <a:t>A</a:t>
            </a:r>
            <a:r>
              <a:rPr lang="zh-TW" altLang="en-US" sz="3200" dirty="0">
                <a:ea typeface="標楷體" panose="03000509000000000000" pitchFamily="65" charset="-120"/>
              </a:rPr>
              <a:t>：你知道唐代有个叫李白的大诗人吗？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  </a:t>
            </a:r>
            <a:r>
              <a:rPr lang="zh-TW" altLang="en-US" sz="3200" dirty="0"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ea typeface="標楷體" panose="03000509000000000000" pitchFamily="65" charset="-120"/>
              </a:rPr>
              <a:t> B</a:t>
            </a:r>
            <a:r>
              <a:rPr lang="zh-TW" altLang="en-US" sz="3200" dirty="0"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 A</a:t>
            </a:r>
            <a:r>
              <a:rPr lang="zh-TW" altLang="en-US" sz="3200" dirty="0">
                <a:ea typeface="標楷體" panose="03000509000000000000" pitchFamily="65" charset="-120"/>
              </a:rPr>
              <a:t>：你看，这是我刚买的计算机，名牌的。怎么样？</a:t>
            </a:r>
            <a:r>
              <a:rPr lang="en-US" altLang="zh-TW" sz="3200" dirty="0">
                <a:ea typeface="標楷體" panose="03000509000000000000" pitchFamily="65" charset="-12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ea typeface="標楷體" panose="03000509000000000000" pitchFamily="65" charset="-120"/>
              </a:rPr>
              <a:t>  </a:t>
            </a:r>
            <a:r>
              <a:rPr lang="zh-TW" altLang="en-US" sz="3200" dirty="0"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ea typeface="標楷體" panose="03000509000000000000" pitchFamily="65" charset="-120"/>
              </a:rPr>
              <a:t>B</a:t>
            </a:r>
            <a:r>
              <a:rPr lang="zh-TW" altLang="en-US" sz="3200" dirty="0"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 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7AC4919-A588-4FE6-BC82-C331A5B7E8F3}"/>
              </a:ext>
            </a:extLst>
          </p:cNvPr>
          <p:cNvSpPr txBox="1"/>
          <p:nvPr/>
        </p:nvSpPr>
        <p:spPr>
          <a:xfrm>
            <a:off x="2455523" y="1354618"/>
            <a:ext cx="2188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谈不上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A78F32E-DE95-4CEA-B83B-B15DD2B8F10C}"/>
              </a:ext>
            </a:extLst>
          </p:cNvPr>
          <p:cNvSpPr txBox="1"/>
          <p:nvPr/>
        </p:nvSpPr>
        <p:spPr>
          <a:xfrm>
            <a:off x="5577153" y="2102919"/>
            <a:ext cx="5313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谈不上演技精湛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122CDCD-7AFD-4C58-A265-7E3B2BED9119}"/>
              </a:ext>
            </a:extLst>
          </p:cNvPr>
          <p:cNvSpPr txBox="1"/>
          <p:nvPr/>
        </p:nvSpPr>
        <p:spPr>
          <a:xfrm>
            <a:off x="1407560" y="3564562"/>
            <a:ext cx="632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我知道，但谈不上非常熟悉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A130B61-4A00-48F8-81F2-F8590DB388F0}"/>
              </a:ext>
            </a:extLst>
          </p:cNvPr>
          <p:cNvSpPr txBox="1"/>
          <p:nvPr/>
        </p:nvSpPr>
        <p:spPr>
          <a:xfrm>
            <a:off x="1407560" y="5023070"/>
            <a:ext cx="632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还不错，但谈不上非常实用</a:t>
            </a:r>
          </a:p>
        </p:txBody>
      </p:sp>
    </p:spTree>
    <p:extLst>
      <p:ext uri="{BB962C8B-B14F-4D97-AF65-F5344CB8AC3E}">
        <p14:creationId xmlns:p14="http://schemas.microsoft.com/office/powerpoint/2010/main" val="22648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416573A-87F5-4D38-B590-20A3752A8587}"/>
              </a:ext>
            </a:extLst>
          </p:cNvPr>
          <p:cNvSpPr/>
          <p:nvPr/>
        </p:nvSpPr>
        <p:spPr>
          <a:xfrm>
            <a:off x="359343" y="307184"/>
            <a:ext cx="11473314" cy="624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世平按二二六。</a:t>
            </a:r>
            <a:b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“请将你的电话号码及讯息留下，我们会</a:t>
            </a:r>
            <a:r>
              <a:rPr lang="zh-TW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尽快</a:t>
            </a: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答复你。”</a:t>
            </a:r>
            <a:b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世平连忙说：“我的电话是</a:t>
            </a:r>
            <a:r>
              <a:rPr lang="en-US" altLang="zh-TW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13448</a:t>
            </a: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，我没收到九月份的宇宙杂志，请补寄。”</a:t>
            </a:r>
            <a:b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当日下午，宇宙杂志由专人送上。</a:t>
            </a:r>
            <a:b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同许多人相反，世平不</a:t>
            </a:r>
            <a:r>
              <a:rPr lang="zh-TW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介意</a:t>
            </a: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与机器说话，她是一个办事的人，很多时候不动感情，也</a:t>
            </a:r>
            <a:r>
              <a:rPr lang="zh-TW" altLang="en-US" sz="3000" dirty="0">
                <a:solidFill>
                  <a:srgbClr val="00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谈不上</a:t>
            </a: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喜恶，只要可迅速达到目的，一切</a:t>
            </a:r>
            <a:r>
              <a:rPr lang="zh-TW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细节</a:t>
            </a: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都不</a:t>
            </a:r>
            <a:r>
              <a:rPr lang="zh-TW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计较</a:t>
            </a: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b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与录音机谈话简单</a:t>
            </a:r>
            <a:r>
              <a:rPr lang="zh-TW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扼要</a:t>
            </a: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，省却</a:t>
            </a:r>
            <a:r>
              <a:rPr lang="zh-TW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寒暄</a:t>
            </a: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问候，</a:t>
            </a:r>
            <a:r>
              <a:rPr lang="zh-TW" altLang="en-US" sz="3000" dirty="0">
                <a:solidFill>
                  <a:srgbClr val="000000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口不对心</a:t>
            </a: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虚伪</a:t>
            </a: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3804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330C8A7-15B3-42AC-9E9C-20F52623F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3849179"/>
            <a:ext cx="4173849" cy="278256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C58F486-7D21-4D02-8257-8C419CFB5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30" y="3902668"/>
            <a:ext cx="5129841" cy="272907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E7A35D1-7884-43DD-B5ED-EE00600FB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873" y="741871"/>
            <a:ext cx="3959976" cy="268712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158C11E-844B-4206-854D-51A531DE2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31" y="226256"/>
            <a:ext cx="4042912" cy="320274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值班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zhíbān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偶然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ǒurán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公众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>
                <a:solidFill>
                  <a:schemeClr val="bg1"/>
                </a:solidFill>
              </a:rPr>
              <a:t> </a:t>
            </a:r>
            <a:r>
              <a:rPr lang="en-US" altLang="zh-TW" sz="3200" dirty="0" err="1">
                <a:solidFill>
                  <a:schemeClr val="bg1"/>
                </a:solidFill>
              </a:rPr>
              <a:t>gōngzhòng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住宅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zhùzhái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776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5004039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失误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shīwù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B40BC4A-8AC4-4501-9D0D-9C55DA5B0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39" y="270733"/>
            <a:ext cx="47625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7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97EA6FC-15FE-480C-9158-B5DCA3A3B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264" y="500332"/>
            <a:ext cx="5618547" cy="292866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9D6C6FB-163F-40B8-B175-FFB8184604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92" b="5250"/>
          <a:stretch/>
        </p:blipFill>
        <p:spPr>
          <a:xfrm>
            <a:off x="231115" y="0"/>
            <a:ext cx="4064839" cy="3429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按钮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ànniǔ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离境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lí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jìng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8598568" y="5348144"/>
            <a:ext cx="3593432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航空公司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hángkōng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gōngsī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ECD94C4-1E40-4AA2-96E9-E2B99A047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44" y="4266106"/>
            <a:ext cx="6925042" cy="216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2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EBC5871-0333-4A41-9A46-A19BAAC1A1F7}"/>
              </a:ext>
            </a:extLst>
          </p:cNvPr>
          <p:cNvSpPr/>
          <p:nvPr/>
        </p:nvSpPr>
        <p:spPr>
          <a:xfrm>
            <a:off x="336884" y="519764"/>
            <a:ext cx="11521440" cy="5915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近日几乎每间公司都设有这种服务，特别是在周末或是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公众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假期，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值班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的通常是机器。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世平没想到私人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住宅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电话也会有这样的装置。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完全是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偶然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，世平拨电话给好友丘珠英，可是一时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失误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，按错一个号码，她听到录音机说：“这是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55573……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珠英的号码是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55576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，世平刚想挂断，忽然听到录音机说：“假如你找余仁邦，请按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，假如你找余仁杰，请按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，假如你打错号码，请按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。”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20626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F5B508BA-1B6A-45D5-A9D4-A08270FD0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943" y="3980676"/>
            <a:ext cx="4575449" cy="285965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FC012E6-B261-4586-B522-82E70E9826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6" r="10816"/>
          <a:stretch/>
        </p:blipFill>
        <p:spPr>
          <a:xfrm>
            <a:off x="123289" y="3986534"/>
            <a:ext cx="5123335" cy="285965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C1AE2D1-DDFB-462A-A3DB-264D5CC37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944" y="552091"/>
            <a:ext cx="4357569" cy="285965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C23DC65-C8CC-4ED3-97A2-61435C24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62" y="376326"/>
            <a:ext cx="4047227" cy="303542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8954219" y="1920895"/>
            <a:ext cx="3237781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心理学家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xīnlǐ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xué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jiā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寂寞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jìmò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幽默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yōumò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38083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沟通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gōutōng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2F5A2B1-8E0A-413A-B769-3D85D6D509ED}"/>
              </a:ext>
            </a:extLst>
          </p:cNvPr>
          <p:cNvSpPr/>
          <p:nvPr/>
        </p:nvSpPr>
        <p:spPr>
          <a:xfrm>
            <a:off x="4637552" y="-6380"/>
            <a:ext cx="1441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/>
              <a:t>humor</a:t>
            </a:r>
            <a:endParaRPr lang="zh-TW" altLang="en-US" sz="36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B6356A9-326A-498B-A766-D8FEADA4CE71}"/>
              </a:ext>
            </a:extLst>
          </p:cNvPr>
          <p:cNvSpPr/>
          <p:nvPr/>
        </p:nvSpPr>
        <p:spPr>
          <a:xfrm>
            <a:off x="9692165" y="-23217"/>
            <a:ext cx="24842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/>
              <a:t>psychologist</a:t>
            </a:r>
          </a:p>
        </p:txBody>
      </p:sp>
    </p:spTree>
    <p:extLst>
      <p:ext uri="{BB962C8B-B14F-4D97-AF65-F5344CB8AC3E}">
        <p14:creationId xmlns:p14="http://schemas.microsoft.com/office/powerpoint/2010/main" val="284023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72894EC1-5164-4C57-9BD1-3D82DB3BB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02" t="21723" r="13308" b="22060"/>
          <a:stretch/>
        </p:blipFill>
        <p:spPr>
          <a:xfrm>
            <a:off x="6114608" y="1623316"/>
            <a:ext cx="4065032" cy="180568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1D8DB8D-B264-4DE7-9995-EDE746D54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129" y="3988744"/>
            <a:ext cx="5714888" cy="285744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EB30C79-F2F9-42B2-9774-5A3FDA1E4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33" y="3988744"/>
            <a:ext cx="4311436" cy="287259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59458E3-65CE-4AA6-8927-C6B263153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33" y="556600"/>
            <a:ext cx="4306444" cy="287239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9989751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涉及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shèjí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作答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zuòdá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诧异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chàyì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38083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隐私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yǐnsī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2676A7-875A-4B0D-978D-23CC6761BF66}"/>
              </a:ext>
            </a:extLst>
          </p:cNvPr>
          <p:cNvSpPr/>
          <p:nvPr/>
        </p:nvSpPr>
        <p:spPr>
          <a:xfrm>
            <a:off x="1248339" y="-3144"/>
            <a:ext cx="4866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ea typeface="Microsoft Yahei" panose="020B0503020204020204" pitchFamily="34" charset="-122"/>
              </a:rPr>
              <a:t>be amazed ; be surprised</a:t>
            </a:r>
            <a:endParaRPr lang="zh-TW" altLang="en-US" sz="36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2AAB1DA-F18A-48ED-A48E-B5BB0FB8509B}"/>
              </a:ext>
            </a:extLst>
          </p:cNvPr>
          <p:cNvSpPr/>
          <p:nvPr/>
        </p:nvSpPr>
        <p:spPr>
          <a:xfrm>
            <a:off x="8013843" y="0"/>
            <a:ext cx="41666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/>
              <a:t>1.</a:t>
            </a:r>
            <a:r>
              <a:rPr lang="zh-TW" altLang="en-US" sz="3600" dirty="0"/>
              <a:t>Involve</a:t>
            </a:r>
            <a:r>
              <a:rPr lang="en-US" altLang="zh-TW" sz="3600" dirty="0"/>
              <a:t>; cover</a:t>
            </a:r>
          </a:p>
          <a:p>
            <a:r>
              <a:rPr lang="en-US" altLang="zh-TW" sz="3600" dirty="0"/>
              <a:t>2. Concern ; relate to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62799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BB5574E-C1A5-47AF-99F3-92152DC44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517" y="617867"/>
            <a:ext cx="4997569" cy="281113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26E8B23-EF8C-468C-95DD-C344CEB3F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24"/>
            <a:ext cx="4616098" cy="343322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9989751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大方</a:t>
            </a:r>
            <a:r>
              <a:rPr lang="en-US" altLang="zh-TW" sz="3200" dirty="0" err="1">
                <a:solidFill>
                  <a:schemeClr val="bg1"/>
                </a:solidFill>
              </a:rPr>
              <a:t>dàfāng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活泼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huópō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290871F-8E0B-49DA-8B76-71295742B084}"/>
              </a:ext>
            </a:extLst>
          </p:cNvPr>
          <p:cNvSpPr/>
          <p:nvPr/>
        </p:nvSpPr>
        <p:spPr>
          <a:xfrm>
            <a:off x="4943903" y="18053"/>
            <a:ext cx="1143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ea typeface="Microsoft Yahei" panose="020B0503020204020204" pitchFamily="34" charset="-122"/>
              </a:rPr>
              <a:t>lively</a:t>
            </a:r>
            <a:endParaRPr lang="zh-TW" altLang="en-US" sz="36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22B91AD-8168-4CD0-9A81-89668682640C}"/>
              </a:ext>
            </a:extLst>
          </p:cNvPr>
          <p:cNvSpPr/>
          <p:nvPr/>
        </p:nvSpPr>
        <p:spPr>
          <a:xfrm>
            <a:off x="10264965" y="18053"/>
            <a:ext cx="1919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ea typeface="Microsoft Yahei" panose="020B0503020204020204" pitchFamily="34" charset="-122"/>
              </a:rPr>
              <a:t>generous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98540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突兀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túwù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突然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túrán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93080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>
            <a:off x="3230879" y="1010134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743147"/>
              </p:ext>
            </p:extLst>
          </p:nvPr>
        </p:nvGraphicFramePr>
        <p:xfrm>
          <a:off x="330512" y="1794170"/>
          <a:ext cx="11530972" cy="473633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3597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9499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35697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7412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1.adj.</a:t>
                      </a: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</a:t>
                      </a: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情况</a:t>
                      </a: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发生的急促而出乎意料”的意思。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229403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突兀→“高耸的样子”的意思。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5D72EB9E-EC04-46DF-9EB5-0E05FA0FD69E}"/>
              </a:ext>
            </a:extLst>
          </p:cNvPr>
          <p:cNvSpPr txBox="1"/>
          <p:nvPr/>
        </p:nvSpPr>
        <p:spPr>
          <a:xfrm>
            <a:off x="330512" y="0"/>
            <a:ext cx="2900368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突兀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túwù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D34494B-D997-41CE-A523-3C4650C3DBA2}"/>
              </a:ext>
            </a:extLst>
          </p:cNvPr>
          <p:cNvSpPr txBox="1"/>
          <p:nvPr/>
        </p:nvSpPr>
        <p:spPr>
          <a:xfrm>
            <a:off x="8961122" y="0"/>
            <a:ext cx="2877507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突然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túrán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79421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>
            <a:off x="3230879" y="1010134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5D72EB9E-EC04-46DF-9EB5-0E05FA0FD69E}"/>
              </a:ext>
            </a:extLst>
          </p:cNvPr>
          <p:cNvSpPr txBox="1"/>
          <p:nvPr/>
        </p:nvSpPr>
        <p:spPr>
          <a:xfrm>
            <a:off x="330512" y="0"/>
            <a:ext cx="2900368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突兀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túwù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D34494B-D997-41CE-A523-3C4650C3DBA2}"/>
              </a:ext>
            </a:extLst>
          </p:cNvPr>
          <p:cNvSpPr txBox="1"/>
          <p:nvPr/>
        </p:nvSpPr>
        <p:spPr>
          <a:xfrm>
            <a:off x="8961122" y="0"/>
            <a:ext cx="2877507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突然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túrán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47F1159-42C1-41D7-B1C2-72FE6E2562F2}"/>
              </a:ext>
            </a:extLst>
          </p:cNvPr>
          <p:cNvSpPr txBox="1"/>
          <p:nvPr/>
        </p:nvSpPr>
        <p:spPr>
          <a:xfrm>
            <a:off x="158652" y="1972638"/>
            <a:ext cx="11679977" cy="834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事情发生的实在是很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突然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突兀</a:t>
            </a:r>
            <a:r>
              <a:rPr lang="zh-TW" altLang="en-US" sz="3600" dirty="0">
                <a:ea typeface="標楷體" panose="03000509000000000000" pitchFamily="65" charset="-120"/>
              </a:rPr>
              <a:t>，让所有人</a:t>
            </a:r>
            <a:r>
              <a:rPr lang="zh-TW" altLang="en-US" sz="3600" dirty="0">
                <a:highlight>
                  <a:srgbClr val="FFFF00"/>
                </a:highlight>
                <a:ea typeface="標楷體" panose="03000509000000000000" pitchFamily="65" charset="-120"/>
              </a:rPr>
              <a:t>措手不及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B25A5DB-5B03-43DF-9301-775E333F2D1A}"/>
              </a:ext>
            </a:extLst>
          </p:cNvPr>
          <p:cNvSpPr/>
          <p:nvPr/>
        </p:nvSpPr>
        <p:spPr>
          <a:xfrm>
            <a:off x="158652" y="4489603"/>
            <a:ext cx="11851838" cy="166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张教授正在给同学解释一个经济方面的问题，小李却问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   </a:t>
            </a:r>
            <a:r>
              <a:rPr lang="zh-TW" altLang="en-US" sz="3600" dirty="0">
                <a:ea typeface="標楷體" panose="03000509000000000000" pitchFamily="65" charset="-120"/>
              </a:rPr>
              <a:t>了他一个有关中国文化的问题，让大家觉得很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突然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突兀。</a:t>
            </a:r>
            <a:endParaRPr lang="en-US" altLang="zh-TW" sz="3600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FABA18A-3DD5-4639-97D1-D9EED8F927EF}"/>
              </a:ext>
            </a:extLst>
          </p:cNvPr>
          <p:cNvSpPr/>
          <p:nvPr/>
        </p:nvSpPr>
        <p:spPr>
          <a:xfrm>
            <a:off x="330512" y="3056699"/>
            <a:ext cx="2236510" cy="1138773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4000" dirty="0">
                <a:ea typeface="標楷體" panose="03000509000000000000" pitchFamily="65" charset="-120"/>
              </a:rPr>
              <a:t>措手不及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/>
              <a:t>cuòshǒubùjí</a:t>
            </a:r>
            <a:endParaRPr lang="zh-TW" altLang="en-US" sz="28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45B73B1-F04F-4918-AAAB-D41C8AD0CADA}"/>
              </a:ext>
            </a:extLst>
          </p:cNvPr>
          <p:cNvSpPr/>
          <p:nvPr/>
        </p:nvSpPr>
        <p:spPr>
          <a:xfrm>
            <a:off x="3476583" y="3302919"/>
            <a:ext cx="39419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solidFill>
                  <a:srgbClr val="7030A0"/>
                </a:solidFill>
              </a:rPr>
              <a:t>be caught unawares</a:t>
            </a: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2BD71404-7D22-4435-835D-3CB0288AAC9E}"/>
              </a:ext>
            </a:extLst>
          </p:cNvPr>
          <p:cNvCxnSpPr>
            <a:stCxn id="4" idx="3"/>
          </p:cNvCxnSpPr>
          <p:nvPr/>
        </p:nvCxnSpPr>
        <p:spPr>
          <a:xfrm flipV="1">
            <a:off x="2567022" y="3626085"/>
            <a:ext cx="802902" cy="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橢圓 10">
            <a:extLst>
              <a:ext uri="{FF2B5EF4-FFF2-40B4-BE49-F238E27FC236}">
                <a16:creationId xmlns:a16="http://schemas.microsoft.com/office/drawing/2014/main" id="{38522882-FDCF-4F18-9ADC-ACCF9A6BF849}"/>
              </a:ext>
            </a:extLst>
          </p:cNvPr>
          <p:cNvSpPr/>
          <p:nvPr/>
        </p:nvSpPr>
        <p:spPr>
          <a:xfrm>
            <a:off x="4366517" y="1939022"/>
            <a:ext cx="2876764" cy="1117675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EF44AFD9-0D69-4BD1-AE78-55FF216DFD79}"/>
              </a:ext>
            </a:extLst>
          </p:cNvPr>
          <p:cNvSpPr/>
          <p:nvPr/>
        </p:nvSpPr>
        <p:spPr>
          <a:xfrm>
            <a:off x="9156584" y="5337213"/>
            <a:ext cx="2876764" cy="1117675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449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>
            <a:off x="3230879" y="1010134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5D72EB9E-EC04-46DF-9EB5-0E05FA0FD69E}"/>
              </a:ext>
            </a:extLst>
          </p:cNvPr>
          <p:cNvSpPr txBox="1"/>
          <p:nvPr/>
        </p:nvSpPr>
        <p:spPr>
          <a:xfrm>
            <a:off x="330512" y="0"/>
            <a:ext cx="2900368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突兀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túwù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D34494B-D997-41CE-A523-3C4650C3DBA2}"/>
              </a:ext>
            </a:extLst>
          </p:cNvPr>
          <p:cNvSpPr txBox="1"/>
          <p:nvPr/>
        </p:nvSpPr>
        <p:spPr>
          <a:xfrm>
            <a:off x="8961122" y="0"/>
            <a:ext cx="2877507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突然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túrán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47F1159-42C1-41D7-B1C2-72FE6E2562F2}"/>
              </a:ext>
            </a:extLst>
          </p:cNvPr>
          <p:cNvSpPr txBox="1"/>
          <p:nvPr/>
        </p:nvSpPr>
        <p:spPr>
          <a:xfrm>
            <a:off x="330512" y="1972638"/>
            <a:ext cx="11508117" cy="834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三峡的“神女峰”拔地而起，显得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突然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突兀</a:t>
            </a:r>
            <a:r>
              <a:rPr lang="zh-TW" altLang="en-US" sz="3600" dirty="0">
                <a:ea typeface="標楷體" panose="03000509000000000000" pitchFamily="65" charset="-120"/>
              </a:rPr>
              <a:t>险峻 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38522882-FDCF-4F18-9ADC-ACCF9A6BF849}"/>
              </a:ext>
            </a:extLst>
          </p:cNvPr>
          <p:cNvSpPr/>
          <p:nvPr/>
        </p:nvSpPr>
        <p:spPr>
          <a:xfrm>
            <a:off x="8313369" y="1962189"/>
            <a:ext cx="1686430" cy="1150706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EF44AFD9-0D69-4BD1-AE78-55FF216DFD79}"/>
              </a:ext>
            </a:extLst>
          </p:cNvPr>
          <p:cNvSpPr/>
          <p:nvPr/>
        </p:nvSpPr>
        <p:spPr>
          <a:xfrm>
            <a:off x="7074911" y="5422985"/>
            <a:ext cx="1333331" cy="1117675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1FEF4A9-D4AE-4712-9DC9-D060715DD8B4}"/>
              </a:ext>
            </a:extLst>
          </p:cNvPr>
          <p:cNvSpPr/>
          <p:nvPr/>
        </p:nvSpPr>
        <p:spPr>
          <a:xfrm>
            <a:off x="330512" y="3056699"/>
            <a:ext cx="2236510" cy="1200329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4000" dirty="0">
                <a:ea typeface="標楷體" panose="03000509000000000000" pitchFamily="65" charset="-120"/>
              </a:rPr>
              <a:t>拔地而起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bá</a:t>
            </a:r>
            <a:r>
              <a:rPr lang="en-US" altLang="zh-TW" sz="3200" dirty="0"/>
              <a:t> </a:t>
            </a:r>
            <a:r>
              <a:rPr lang="en-US" altLang="zh-TW" sz="3200" dirty="0" err="1"/>
              <a:t>dì</a:t>
            </a:r>
            <a:r>
              <a:rPr lang="en-US" altLang="zh-TW" sz="3200" dirty="0"/>
              <a:t> </a:t>
            </a:r>
            <a:r>
              <a:rPr lang="en-US" altLang="zh-TW" sz="3200" dirty="0" err="1"/>
              <a:t>ér</a:t>
            </a:r>
            <a:r>
              <a:rPr lang="en-US" altLang="zh-TW" sz="3200" dirty="0"/>
              <a:t> </a:t>
            </a:r>
            <a:r>
              <a:rPr lang="en-US" altLang="zh-TW" sz="3200" dirty="0" err="1"/>
              <a:t>qǐ</a:t>
            </a:r>
            <a:endParaRPr lang="zh-TW" altLang="en-US" sz="4400" dirty="0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19BE0716-6DCC-4A7E-A929-0475E866F049}"/>
              </a:ext>
            </a:extLst>
          </p:cNvPr>
          <p:cNvCxnSpPr/>
          <p:nvPr/>
        </p:nvCxnSpPr>
        <p:spPr>
          <a:xfrm>
            <a:off x="2567022" y="3661115"/>
            <a:ext cx="1628797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44AD9EB1-33EA-4C82-8897-00A66F7FADF6}"/>
              </a:ext>
            </a:extLst>
          </p:cNvPr>
          <p:cNvSpPr txBox="1"/>
          <p:nvPr/>
        </p:nvSpPr>
        <p:spPr>
          <a:xfrm>
            <a:off x="4356243" y="3298004"/>
            <a:ext cx="6770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山、树、建筑物很高。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192537E-D861-499E-BD61-143959431E48}"/>
              </a:ext>
            </a:extLst>
          </p:cNvPr>
          <p:cNvSpPr txBox="1"/>
          <p:nvPr/>
        </p:nvSpPr>
        <p:spPr>
          <a:xfrm>
            <a:off x="330512" y="5430380"/>
            <a:ext cx="11679977" cy="834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ea typeface="標楷體" panose="03000509000000000000" pitchFamily="65" charset="-120"/>
              </a:rPr>
              <a:t>我的家乡开门见山，一座座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突然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突兀</a:t>
            </a:r>
            <a:r>
              <a:rPr lang="zh-TW" altLang="en-US" sz="3600" dirty="0">
                <a:ea typeface="標楷體" panose="03000509000000000000" pitchFamily="65" charset="-120"/>
              </a:rPr>
              <a:t>的山峰高入云天。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D7F73F0-B24D-48DB-876F-9869622427DE}"/>
              </a:ext>
            </a:extLst>
          </p:cNvPr>
          <p:cNvSpPr/>
          <p:nvPr/>
        </p:nvSpPr>
        <p:spPr>
          <a:xfrm>
            <a:off x="330513" y="4324590"/>
            <a:ext cx="1477740" cy="1200329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ea typeface="標楷體" panose="03000509000000000000" pitchFamily="65" charset="-120"/>
              </a:rPr>
              <a:t>险峻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xiǎnjùn</a:t>
            </a:r>
            <a:endParaRPr lang="zh-TW" altLang="en-US" sz="6600" dirty="0"/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490C97C6-D691-4B63-8820-FBD310B2BBD4}"/>
              </a:ext>
            </a:extLst>
          </p:cNvPr>
          <p:cNvCxnSpPr/>
          <p:nvPr/>
        </p:nvCxnSpPr>
        <p:spPr>
          <a:xfrm>
            <a:off x="1808253" y="4912851"/>
            <a:ext cx="1628797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237E7F08-6917-4524-8F67-92BEF2F58E69}"/>
              </a:ext>
            </a:extLst>
          </p:cNvPr>
          <p:cNvSpPr/>
          <p:nvPr/>
        </p:nvSpPr>
        <p:spPr>
          <a:xfrm>
            <a:off x="3464040" y="4644184"/>
            <a:ext cx="5497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solidFill>
                  <a:srgbClr val="7030A0"/>
                </a:solidFill>
              </a:rPr>
              <a:t>dangerous steep;precipitous</a:t>
            </a:r>
          </a:p>
        </p:txBody>
      </p:sp>
    </p:spTree>
    <p:extLst>
      <p:ext uri="{BB962C8B-B14F-4D97-AF65-F5344CB8AC3E}">
        <p14:creationId xmlns:p14="http://schemas.microsoft.com/office/powerpoint/2010/main" val="24083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3001214-A3E6-4525-BFBA-6692CF437724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0B4A99DB-E5AA-4149-9811-4E80471D3D6A}"/>
              </a:ext>
            </a:extLst>
          </p:cNvPr>
          <p:cNvSpPr txBox="1"/>
          <p:nvPr/>
        </p:nvSpPr>
        <p:spPr>
          <a:xfrm>
            <a:off x="330512" y="1902688"/>
            <a:ext cx="11530975" cy="70788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“突然”可以当“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Adv.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”。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AC74C32-E830-40B7-9A55-0ADDC7FF894F}"/>
              </a:ext>
            </a:extLst>
          </p:cNvPr>
          <p:cNvSpPr txBox="1"/>
          <p:nvPr/>
        </p:nvSpPr>
        <p:spPr>
          <a:xfrm>
            <a:off x="330512" y="3303120"/>
            <a:ext cx="11530975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病人的心脏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突然</a:t>
            </a:r>
            <a:r>
              <a:rPr lang="zh-TW" altLang="en-US" sz="3600" dirty="0">
                <a:ea typeface="標楷體" panose="03000509000000000000" pitchFamily="65" charset="-120"/>
              </a:rPr>
              <a:t>停止跳动医生立即开始进行抢救。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一辆汽车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突然</a:t>
            </a:r>
            <a:r>
              <a:rPr lang="zh-TW" altLang="en-US" sz="3600" dirty="0">
                <a:ea typeface="標楷體" panose="03000509000000000000" pitchFamily="65" charset="-120"/>
              </a:rPr>
              <a:t>失去控制，冲上人行道。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C30011B-BDA8-48C2-BA74-619F236EA05A}"/>
              </a:ext>
            </a:extLst>
          </p:cNvPr>
          <p:cNvSpPr txBox="1"/>
          <p:nvPr/>
        </p:nvSpPr>
        <p:spPr>
          <a:xfrm>
            <a:off x="330512" y="0"/>
            <a:ext cx="2900368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突兀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túwù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6C1E2A1-CCF8-4FBE-8C83-82393F0C478E}"/>
              </a:ext>
            </a:extLst>
          </p:cNvPr>
          <p:cNvSpPr txBox="1"/>
          <p:nvPr/>
        </p:nvSpPr>
        <p:spPr>
          <a:xfrm>
            <a:off x="8961122" y="0"/>
            <a:ext cx="2877507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突然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túrán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46303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400157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好不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3" name="表格 4">
            <a:extLst>
              <a:ext uri="{FF2B5EF4-FFF2-40B4-BE49-F238E27FC236}">
                <a16:creationId xmlns:a16="http://schemas.microsoft.com/office/drawing/2014/main" id="{A3EF30DE-6CD1-4C9F-9EE1-0D70A9D8BB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317106"/>
              </p:ext>
            </p:extLst>
          </p:nvPr>
        </p:nvGraphicFramePr>
        <p:xfrm>
          <a:off x="333375" y="2547991"/>
          <a:ext cx="11540277" cy="377061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444054">
                  <a:extLst>
                    <a:ext uri="{9D8B030D-6E8A-4147-A177-3AD203B41FA5}">
                      <a16:colId xmlns:a16="http://schemas.microsoft.com/office/drawing/2014/main" val="2747169138"/>
                    </a:ext>
                  </a:extLst>
                </a:gridCol>
                <a:gridCol w="10096223">
                  <a:extLst>
                    <a:ext uri="{9D8B030D-6E8A-4147-A177-3AD203B41FA5}">
                      <a16:colId xmlns:a16="http://schemas.microsoft.com/office/drawing/2014/main" val="3986876781"/>
                    </a:ext>
                  </a:extLst>
                </a:gridCol>
              </a:tblGrid>
              <a:tr h="27574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4000" b="0" baseline="0" dirty="0">
                          <a:solidFill>
                            <a:schemeClr val="bg1"/>
                          </a:solidFill>
                          <a:ea typeface="標楷體" panose="03000509000000000000" pitchFamily="65" charset="-120"/>
                        </a:rPr>
                        <a:t>语意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0" baseline="0" dirty="0"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600" b="0" baseline="0" dirty="0">
                          <a:ea typeface="標楷體" panose="03000509000000000000" pitchFamily="65" charset="-120"/>
                        </a:rPr>
                        <a:t>表示程度很深，并带有感叹的语气</a:t>
                      </a:r>
                      <a:endParaRPr lang="en-US" altLang="zh-TW" sz="3600" b="0" baseline="0" dirty="0"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baseline="0" dirty="0">
                          <a:ea typeface="標楷體" panose="03000509000000000000" pitchFamily="65" charset="-120"/>
                        </a:rPr>
                        <a:t>    </a:t>
                      </a:r>
                      <a:r>
                        <a:rPr lang="en-US" altLang="zh-TW" sz="3600" b="0" baseline="0" dirty="0">
                          <a:ea typeface="標楷體" panose="03000509000000000000" pitchFamily="65" charset="-120"/>
                        </a:rPr>
                        <a:t>(Expressively deep and with a sigh of tone.)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0" baseline="0" dirty="0"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600" b="0" baseline="0" dirty="0">
                          <a:ea typeface="標楷體" panose="03000509000000000000" pitchFamily="65" charset="-120"/>
                        </a:rPr>
                        <a:t>“好不”</a:t>
                      </a:r>
                      <a:r>
                        <a:rPr lang="zh-TW" altLang="en-US" sz="3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↔</a:t>
                      </a:r>
                      <a:r>
                        <a:rPr lang="zh-TW" altLang="en-US" sz="3600" b="0" baseline="0" dirty="0">
                          <a:ea typeface="標楷體" panose="03000509000000000000" pitchFamily="65" charset="-120"/>
                        </a:rPr>
                        <a:t>“好”，表示肯定的意思。</a:t>
                      </a:r>
                      <a:endParaRPr lang="en-US" altLang="zh-TW" sz="3600" b="0" baseline="0" dirty="0"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496936"/>
                  </a:ext>
                </a:extLst>
              </a:tr>
              <a:tr h="10131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4000" b="0" baseline="0" dirty="0">
                          <a:solidFill>
                            <a:schemeClr val="bg1"/>
                          </a:solidFill>
                          <a:ea typeface="標楷體" panose="03000509000000000000" pitchFamily="65" charset="-120"/>
                        </a:rPr>
                        <a:t>用法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3600" b="0" baseline="0" dirty="0">
                          <a:solidFill>
                            <a:srgbClr val="FF0000"/>
                          </a:solidFill>
                          <a:ea typeface="標楷體" panose="03000509000000000000" pitchFamily="65" charset="-120"/>
                        </a:rPr>
                        <a:t>好不</a:t>
                      </a:r>
                      <a:r>
                        <a:rPr lang="en-US" altLang="zh-TW" sz="3600" b="0" baseline="0" dirty="0">
                          <a:solidFill>
                            <a:schemeClr val="tx1"/>
                          </a:solidFill>
                          <a:ea typeface="標楷體" panose="03000509000000000000" pitchFamily="65" charset="-120"/>
                        </a:rPr>
                        <a:t>+2syllable</a:t>
                      </a:r>
                      <a:r>
                        <a:rPr lang="zh-TW" altLang="en-US" sz="3600" b="0" baseline="0" dirty="0">
                          <a:solidFill>
                            <a:schemeClr val="tx1"/>
                          </a:solidFill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3600" b="0" baseline="0" dirty="0">
                          <a:solidFill>
                            <a:schemeClr val="tx1"/>
                          </a:solidFill>
                          <a:ea typeface="標楷體" panose="03000509000000000000" pitchFamily="65" charset="-120"/>
                        </a:rPr>
                        <a:t>Adj.</a:t>
                      </a:r>
                      <a:r>
                        <a:rPr lang="zh-TW" altLang="en-US" sz="3600" b="0" baseline="0" dirty="0">
                          <a:solidFill>
                            <a:schemeClr val="tx1"/>
                          </a:solidFill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3600" b="0" baseline="0" dirty="0">
                          <a:solidFill>
                            <a:schemeClr val="tx1"/>
                          </a:solidFill>
                          <a:ea typeface="標楷體" panose="03000509000000000000" pitchFamily="65" charset="-120"/>
                        </a:rPr>
                        <a:t>or</a:t>
                      </a:r>
                      <a:r>
                        <a:rPr lang="zh-TW" altLang="en-US" sz="3600" b="0" baseline="0" dirty="0">
                          <a:solidFill>
                            <a:schemeClr val="tx1"/>
                          </a:solidFill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3600" b="0" baseline="0" dirty="0">
                          <a:solidFill>
                            <a:schemeClr val="tx1"/>
                          </a:solidFill>
                          <a:ea typeface="標楷體" panose="03000509000000000000" pitchFamily="65" charset="-120"/>
                        </a:rPr>
                        <a:t>V. representing mental activity</a:t>
                      </a:r>
                      <a:endParaRPr lang="zh-TW" altLang="en-US" sz="3600" b="0" baseline="0" dirty="0">
                        <a:solidFill>
                          <a:schemeClr val="tx1"/>
                        </a:solidFill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809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1884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9CDF4B5-8732-4CFD-A6C9-B0EFA66566A2}"/>
              </a:ext>
            </a:extLst>
          </p:cNvPr>
          <p:cNvSpPr/>
          <p:nvPr/>
        </p:nvSpPr>
        <p:spPr>
          <a:xfrm>
            <a:off x="349717" y="102127"/>
            <a:ext cx="11492565" cy="6653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事情不知道是从几时开始的，江世平有一日打电话到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航空公司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询问父母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搭乘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的飞机何时由温哥华抵港，就听到了以下的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讯息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“多谢你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致电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华东航空公司，假如你想知道今日班机抵港时间，请按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403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，假如你想知道班机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离境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号码，请按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228……”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世平用的正是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按钮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号码，她把这个录音讯息听到一半已经忘记抵港班机时间该按什么号码，只得重听一次，才按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403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，她听到录音带说：“自温哥华抵港第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838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班机抵港时间为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13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00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，自多伦多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52762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43BC0EB-D73F-420E-8431-186395E22DD1}"/>
              </a:ext>
            </a:extLst>
          </p:cNvPr>
          <p:cNvSpPr txBox="1"/>
          <p:nvPr/>
        </p:nvSpPr>
        <p:spPr>
          <a:xfrm>
            <a:off x="0" y="0"/>
            <a:ext cx="2173519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好不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083BDFA-5414-4660-9AA3-8F6A59BAD18A}"/>
              </a:ext>
            </a:extLst>
          </p:cNvPr>
          <p:cNvSpPr txBox="1"/>
          <p:nvPr/>
        </p:nvSpPr>
        <p:spPr>
          <a:xfrm>
            <a:off x="315075" y="1143921"/>
            <a:ext cx="11876925" cy="8349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这个市场很有人气，熙熙攘攘，摩肩接踵，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好不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好</a:t>
            </a:r>
            <a:r>
              <a:rPr lang="zh-TW" altLang="en-US" sz="3600" dirty="0">
                <a:ea typeface="標楷體" panose="03000509000000000000" pitchFamily="65" charset="-120"/>
              </a:rPr>
              <a:t>热闹。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29581C6-FC78-4A43-B7BB-FD4E677B756D}"/>
              </a:ext>
            </a:extLst>
          </p:cNvPr>
          <p:cNvSpPr/>
          <p:nvPr/>
        </p:nvSpPr>
        <p:spPr>
          <a:xfrm>
            <a:off x="330512" y="2397247"/>
            <a:ext cx="2355132" cy="1200329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4000" dirty="0">
                <a:ea typeface="標楷體" panose="03000509000000000000" pitchFamily="65" charset="-120"/>
              </a:rPr>
              <a:t>熙熙攘攘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xīxī-rǎngrǎng</a:t>
            </a:r>
            <a:endParaRPr lang="zh-TW" altLang="en-US" sz="66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721AEB1-0698-4EFC-8EA2-0F70999D50AD}"/>
              </a:ext>
            </a:extLst>
          </p:cNvPr>
          <p:cNvCxnSpPr/>
          <p:nvPr/>
        </p:nvCxnSpPr>
        <p:spPr>
          <a:xfrm>
            <a:off x="2685644" y="2997411"/>
            <a:ext cx="1628797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83CF98C5-FDC0-4ABA-B2AF-3AADB435D466}"/>
              </a:ext>
            </a:extLst>
          </p:cNvPr>
          <p:cNvSpPr txBox="1"/>
          <p:nvPr/>
        </p:nvSpPr>
        <p:spPr>
          <a:xfrm>
            <a:off x="4576072" y="2705023"/>
            <a:ext cx="5106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路上行人很多、声音很吵杂。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199C474-188A-4905-A802-EFBC30A2CC71}"/>
              </a:ext>
            </a:extLst>
          </p:cNvPr>
          <p:cNvSpPr/>
          <p:nvPr/>
        </p:nvSpPr>
        <p:spPr>
          <a:xfrm>
            <a:off x="330512" y="3781226"/>
            <a:ext cx="2857642" cy="1200329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4000" dirty="0">
                <a:ea typeface="標楷體" panose="03000509000000000000" pitchFamily="65" charset="-120"/>
              </a:rPr>
              <a:t>摩肩接踵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mójiān-jiēzhǒng</a:t>
            </a:r>
            <a:endParaRPr lang="zh-TW" altLang="en-US" sz="9600" dirty="0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2D4F98C0-4971-4749-82AA-74BB2E00CBF0}"/>
              </a:ext>
            </a:extLst>
          </p:cNvPr>
          <p:cNvCxnSpPr/>
          <p:nvPr/>
        </p:nvCxnSpPr>
        <p:spPr>
          <a:xfrm>
            <a:off x="3188154" y="4397815"/>
            <a:ext cx="1628797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F3077A03-2A72-463C-AB07-AAE6E8E2E12A}"/>
              </a:ext>
            </a:extLst>
          </p:cNvPr>
          <p:cNvSpPr txBox="1"/>
          <p:nvPr/>
        </p:nvSpPr>
        <p:spPr>
          <a:xfrm>
            <a:off x="4821923" y="4105427"/>
            <a:ext cx="5106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路上行人很多、很挤。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B96AB50-CB7E-430C-A9F6-1C552D6B9910}"/>
              </a:ext>
            </a:extLst>
          </p:cNvPr>
          <p:cNvSpPr txBox="1"/>
          <p:nvPr/>
        </p:nvSpPr>
        <p:spPr>
          <a:xfrm>
            <a:off x="330512" y="5599012"/>
            <a:ext cx="11876925" cy="8349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相处一年的男朋友离她而去，令她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好不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好</a:t>
            </a:r>
            <a:r>
              <a:rPr lang="zh-TW" altLang="en-US" sz="3600" dirty="0">
                <a:ea typeface="標楷體" panose="03000509000000000000" pitchFamily="65" charset="-120"/>
              </a:rPr>
              <a:t>伤心。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53095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0A5E783-9453-4761-A4D3-EDD94F3F6C3B}"/>
              </a:ext>
            </a:extLst>
          </p:cNvPr>
          <p:cNvSpPr txBox="1"/>
          <p:nvPr/>
        </p:nvSpPr>
        <p:spPr>
          <a:xfrm>
            <a:off x="0" y="0"/>
            <a:ext cx="2173519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好不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77C2B4B-7E10-45CE-9F03-5545E0ECBCEA}"/>
              </a:ext>
            </a:extLst>
          </p:cNvPr>
          <p:cNvSpPr txBox="1"/>
          <p:nvPr/>
        </p:nvSpPr>
        <p:spPr>
          <a:xfrm>
            <a:off x="330512" y="1275964"/>
            <a:ext cx="11530975" cy="132343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“好容易”、 “好不容易”→表示否定，“不容易”的意思。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269DA49-EC6D-4389-9D79-EAB5F254B3E4}"/>
              </a:ext>
            </a:extLst>
          </p:cNvPr>
          <p:cNvSpPr/>
          <p:nvPr/>
        </p:nvSpPr>
        <p:spPr>
          <a:xfrm>
            <a:off x="330513" y="3244334"/>
            <a:ext cx="11530974" cy="1840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solidFill>
                  <a:srgbClr val="000000"/>
                </a:solidFill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我们尝试了很多次，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好容易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才成功了。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solidFill>
                  <a:srgbClr val="000000"/>
                </a:solidFill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solidFill>
                  <a:srgbClr val="000000"/>
                </a:solidFill>
                <a:ea typeface="標楷體" panose="03000509000000000000" pitchFamily="65" charset="-120"/>
              </a:rPr>
              <a:t>那辆公共汽车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好不容易</a:t>
            </a:r>
            <a:r>
              <a:rPr lang="zh-TW" altLang="en-US" sz="4000" dirty="0">
                <a:solidFill>
                  <a:srgbClr val="000000"/>
                </a:solidFill>
                <a:ea typeface="標楷體" panose="03000509000000000000" pitchFamily="65" charset="-120"/>
              </a:rPr>
              <a:t>塞进了四十个人。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86522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597602-0068-4E2B-893A-71DEFB69A1FF}"/>
              </a:ext>
            </a:extLst>
          </p:cNvPr>
          <p:cNvSpPr txBox="1"/>
          <p:nvPr/>
        </p:nvSpPr>
        <p:spPr>
          <a:xfrm>
            <a:off x="0" y="0"/>
            <a:ext cx="2173519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好不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BAA9BC7-6545-4557-B4AA-2A764968F92C}"/>
              </a:ext>
            </a:extLst>
          </p:cNvPr>
          <p:cNvSpPr txBox="1"/>
          <p:nvPr/>
        </p:nvSpPr>
        <p:spPr>
          <a:xfrm>
            <a:off x="321923" y="1263722"/>
            <a:ext cx="11548153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姚明打篮球的时候非常厉害，怪不得现在成为</a:t>
            </a:r>
            <a:r>
              <a:rPr lang="en-US" altLang="zh-TW" sz="3200" dirty="0">
                <a:ea typeface="標楷體" panose="03000509000000000000" pitchFamily="65" charset="-120"/>
              </a:rPr>
              <a:t>NBA</a:t>
            </a:r>
            <a:r>
              <a:rPr lang="zh-TW" altLang="en-US" sz="3200" dirty="0">
                <a:ea typeface="標楷體" panose="03000509000000000000" pitchFamily="65" charset="-120"/>
              </a:rPr>
              <a:t>的明星。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5EE534E-C9BA-4248-9299-1A7B915F000A}"/>
              </a:ext>
            </a:extLst>
          </p:cNvPr>
          <p:cNvSpPr txBox="1"/>
          <p:nvPr/>
        </p:nvSpPr>
        <p:spPr>
          <a:xfrm>
            <a:off x="321921" y="2030356"/>
            <a:ext cx="11548153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→姚明打篮球的时候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好不</a:t>
            </a:r>
            <a:r>
              <a:rPr lang="en-US" altLang="zh-TW" sz="32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好</a:t>
            </a:r>
            <a:r>
              <a:rPr lang="zh-TW" altLang="en-US" sz="3200" dirty="0">
                <a:ea typeface="標楷體" panose="03000509000000000000" pitchFamily="65" charset="-120"/>
              </a:rPr>
              <a:t>厉害，怪不得现在成为</a:t>
            </a:r>
            <a:r>
              <a:rPr lang="en-US" altLang="zh-TW" sz="3200" dirty="0">
                <a:ea typeface="標楷體" panose="03000509000000000000" pitchFamily="65" charset="-120"/>
              </a:rPr>
              <a:t>NBA</a:t>
            </a:r>
            <a:r>
              <a:rPr lang="zh-TW" altLang="en-US" sz="3200" dirty="0">
                <a:ea typeface="標楷體" panose="03000509000000000000" pitchFamily="65" charset="-120"/>
              </a:rPr>
              <a:t>的明星。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D9D94B5-6E03-417E-A708-9ACB964050FF}"/>
              </a:ext>
            </a:extLst>
          </p:cNvPr>
          <p:cNvSpPr/>
          <p:nvPr/>
        </p:nvSpPr>
        <p:spPr>
          <a:xfrm>
            <a:off x="321920" y="2829829"/>
            <a:ext cx="11548153" cy="370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当她接到名牌大学的录取通知书的时候，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3.A</a:t>
            </a:r>
            <a:r>
              <a:rPr lang="zh-TW" altLang="en-US" sz="3200" dirty="0">
                <a:ea typeface="標楷體" panose="03000509000000000000" pitchFamily="65" charset="-120"/>
              </a:rPr>
              <a:t>：在你昨天看的电影中，成龙的表现怎么样？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</a:t>
            </a:r>
            <a:r>
              <a:rPr lang="en-US" altLang="zh-TW" sz="3200" dirty="0">
                <a:ea typeface="標楷體" panose="03000509000000000000" pitchFamily="65" charset="-120"/>
              </a:rPr>
              <a:t>B</a:t>
            </a:r>
            <a:r>
              <a:rPr lang="zh-TW" altLang="en-US" sz="3200" dirty="0"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4.A</a:t>
            </a:r>
            <a:r>
              <a:rPr lang="zh-TW" altLang="en-US" sz="3200" dirty="0">
                <a:ea typeface="標楷體" panose="03000509000000000000" pitchFamily="65" charset="-120"/>
              </a:rPr>
              <a:t>：听说周末你和你朋友出去郊游了？玩得过瘾吗？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</a:t>
            </a:r>
            <a:r>
              <a:rPr lang="en-US" altLang="zh-TW" sz="3200" dirty="0">
                <a:ea typeface="標楷體" panose="03000509000000000000" pitchFamily="65" charset="-120"/>
              </a:rPr>
              <a:t>B</a:t>
            </a:r>
            <a:r>
              <a:rPr lang="zh-TW" altLang="en-US" sz="3200" dirty="0"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ea typeface="標楷體" panose="03000509000000000000" pitchFamily="65" charset="-120"/>
              </a:rPr>
              <a:t> __________________________________________________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9BFFECE-FE64-483A-9683-4D7C37FB72D4}"/>
              </a:ext>
            </a:extLst>
          </p:cNvPr>
          <p:cNvSpPr txBox="1"/>
          <p:nvPr/>
        </p:nvSpPr>
        <p:spPr>
          <a:xfrm>
            <a:off x="8167955" y="2844225"/>
            <a:ext cx="3113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好不开心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3E28863-A51C-4636-B6BB-1B0E0EB03904}"/>
              </a:ext>
            </a:extLst>
          </p:cNvPr>
          <p:cNvSpPr txBox="1"/>
          <p:nvPr/>
        </p:nvSpPr>
        <p:spPr>
          <a:xfrm>
            <a:off x="1303104" y="4332264"/>
            <a:ext cx="615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成龙的表现好不出色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5797193-F7F2-4AA2-87A0-0005394DBC9B}"/>
              </a:ext>
            </a:extLst>
          </p:cNvPr>
          <p:cNvSpPr txBox="1"/>
          <p:nvPr/>
        </p:nvSpPr>
        <p:spPr>
          <a:xfrm>
            <a:off x="1476053" y="5834699"/>
            <a:ext cx="615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我们玩得好不过瘾</a:t>
            </a:r>
          </a:p>
        </p:txBody>
      </p:sp>
    </p:spTree>
    <p:extLst>
      <p:ext uri="{BB962C8B-B14F-4D97-AF65-F5344CB8AC3E}">
        <p14:creationId xmlns:p14="http://schemas.microsoft.com/office/powerpoint/2010/main" val="342833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92F05FB-8D88-4AA2-861B-87A4D27BD32A}"/>
              </a:ext>
            </a:extLst>
          </p:cNvPr>
          <p:cNvSpPr/>
          <p:nvPr/>
        </p:nvSpPr>
        <p:spPr>
          <a:xfrm>
            <a:off x="52939" y="102127"/>
            <a:ext cx="12066872" cy="6653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世平笑出来，太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幽默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了，她很想试试，按下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字。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录音机里的男声愉快地说：“其实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心理学家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说，打错电话是因为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心急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想与同伴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沟通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，可见你是一个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寂寞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的人，如果我说对了，请按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，我说错的话，请按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。”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世平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诧异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，这余家两兄弟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好不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奇怪，竟想出这种游戏来。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她按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，“啊，你不寂寞？好极了，那是信心的表现，刚才的问题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涉及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隐私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，你仍肯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作答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，可见你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活泼大方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……”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世平听到这里，忽觉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突兀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，挂断电话。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真的，陌生人的电话录音问她是否寂寞，她居然作答，太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轻率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81406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EF403E7-169D-46CA-B880-608988C9C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119391"/>
            <a:ext cx="3726796" cy="372679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E8E6DDD-63A3-4F58-8877-5CF2FEECB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9" y="4122037"/>
            <a:ext cx="4130163" cy="27241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81A19A0-A39C-4419-89FB-C888C6B7E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9" y="654501"/>
            <a:ext cx="3893751" cy="203773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8436649-85BF-42A2-A2D3-C2484E719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24110"/>
            <a:ext cx="4635260" cy="310488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9989751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回电</a:t>
            </a:r>
            <a:r>
              <a:rPr lang="en-US" altLang="zh-TW" sz="3200" dirty="0" err="1">
                <a:solidFill>
                  <a:schemeClr val="bg1"/>
                </a:solidFill>
              </a:rPr>
              <a:t>huídiàn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口讯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kǒu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xùn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38083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显示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xiǎnshì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4AAA4B4-D654-421C-B75E-CBAF1997C85A}"/>
              </a:ext>
            </a:extLst>
          </p:cNvPr>
          <p:cNvSpPr txBox="1"/>
          <p:nvPr/>
        </p:nvSpPr>
        <p:spPr>
          <a:xfrm>
            <a:off x="9592575" y="5338082"/>
            <a:ext cx="2599426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荧光屏</a:t>
            </a:r>
            <a:r>
              <a:rPr lang="en-US" altLang="zh-TW" sz="3200" dirty="0" err="1">
                <a:solidFill>
                  <a:schemeClr val="bg1"/>
                </a:solidFill>
              </a:rPr>
              <a:t>yíngguāngpíng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820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880098B-B8F6-4CC9-9085-DF4D8B5A7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011" y="1113592"/>
            <a:ext cx="2476072" cy="247607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07625C3-45A7-40B9-8F6B-1DC419710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880"/>
            <a:ext cx="4606506" cy="345487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5B5480B-565A-4496-AC9C-0F0F4B2EA8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46" b="9416"/>
          <a:stretch/>
        </p:blipFill>
        <p:spPr>
          <a:xfrm>
            <a:off x="8106309" y="-25880"/>
            <a:ext cx="2643650" cy="2184660"/>
          </a:xfrm>
          <a:prstGeom prst="roundRect">
            <a:avLst>
              <a:gd name="adj" fmla="val 40652"/>
            </a:avLst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9989751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听筒</a:t>
            </a:r>
            <a:r>
              <a:rPr lang="en-US" altLang="zh-TW" sz="3200" dirty="0" err="1">
                <a:solidFill>
                  <a:schemeClr val="bg1"/>
                </a:solidFill>
              </a:rPr>
              <a:t>tīngtǒng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单身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dānshēn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5AE13F2-FA82-4B63-BED6-23FCCDDD13FA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回复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huífù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A8DA62F-4AB7-4E0D-A07F-0DE03097413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标准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biāozhǔn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EB510A1-AA26-48DB-9098-D6126DA9C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97" y="5014103"/>
            <a:ext cx="3400746" cy="84626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5707924-0521-41E9-BDED-EB8A5E8C0E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39" t="2696" r="6065" b="3221"/>
          <a:stretch/>
        </p:blipFill>
        <p:spPr>
          <a:xfrm>
            <a:off x="6709025" y="4221705"/>
            <a:ext cx="3010328" cy="248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3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4" grpId="0" animBg="1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4B9888A-2029-48F7-9316-A7011F5FBE1F}"/>
              </a:ext>
            </a:extLst>
          </p:cNvPr>
          <p:cNvSpPr/>
          <p:nvPr/>
        </p:nvSpPr>
        <p:spPr>
          <a:xfrm>
            <a:off x="333675" y="744538"/>
            <a:ext cx="11524649" cy="5176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她终于找到了丘珠英，但是珠英不在家，只得到“请留下电话号码与</a:t>
            </a:r>
            <a:r>
              <a:rPr lang="zh-TW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口讯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，我会尽快</a:t>
            </a:r>
            <a:r>
              <a:rPr lang="zh-TW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回复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你”的</a:t>
            </a:r>
            <a:r>
              <a:rPr lang="zh-TW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标准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答案。</a:t>
            </a: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傍晚</a:t>
            </a:r>
            <a:r>
              <a:rPr lang="zh-TW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回电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来了，世平的电话设有来电</a:t>
            </a:r>
            <a:r>
              <a:rPr lang="zh-TW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显示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，那意思是，电话铃一响，一个小小</a:t>
            </a:r>
            <a:r>
              <a:rPr lang="zh-TW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荧光屏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会显示来电者的电话号码，那么，世平可以选择听与不听。</a:t>
            </a: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世平觉得</a:t>
            </a:r>
            <a:r>
              <a:rPr lang="zh-TW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单身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女子需要这样的设备。</a:t>
            </a: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见是珠英，便拿起</a:t>
            </a:r>
            <a:r>
              <a:rPr lang="zh-TW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听筒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，与她谈了几句。</a:t>
            </a:r>
          </a:p>
        </p:txBody>
      </p:sp>
    </p:spTree>
    <p:extLst>
      <p:ext uri="{BB962C8B-B14F-4D97-AF65-F5344CB8AC3E}">
        <p14:creationId xmlns:p14="http://schemas.microsoft.com/office/powerpoint/2010/main" val="17487882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BEAC188D-71F7-4E25-9DE7-CF9F97C66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197144"/>
            <a:ext cx="4434760" cy="266085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C4904BB-1541-4E45-9040-03F4DC9F0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34"/>
          <a:stretch/>
        </p:blipFill>
        <p:spPr>
          <a:xfrm>
            <a:off x="17609" y="569342"/>
            <a:ext cx="4556924" cy="289101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9989751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彷徨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pánghuáng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沉闷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chénmèn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38083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渴望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kěwàng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4AAA4B4-D654-421C-B75E-CBAF1997C85A}"/>
              </a:ext>
            </a:extLst>
          </p:cNvPr>
          <p:cNvSpPr txBox="1"/>
          <p:nvPr/>
        </p:nvSpPr>
        <p:spPr>
          <a:xfrm>
            <a:off x="10001249" y="5349895"/>
            <a:ext cx="2190751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惊惶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jīnghuáng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E162DB-9BC2-49C2-BD43-550C0FB6343A}"/>
              </a:ext>
            </a:extLst>
          </p:cNvPr>
          <p:cNvSpPr/>
          <p:nvPr/>
        </p:nvSpPr>
        <p:spPr>
          <a:xfrm>
            <a:off x="3760518" y="9276"/>
            <a:ext cx="2335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/>
              <a:t>d</a:t>
            </a:r>
            <a:r>
              <a:rPr lang="zh-TW" altLang="en-US" sz="3600" dirty="0"/>
              <a:t>epressing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F056FB5-19E1-44E6-A839-5DAF1A925977}"/>
              </a:ext>
            </a:extLst>
          </p:cNvPr>
          <p:cNvSpPr/>
          <p:nvPr/>
        </p:nvSpPr>
        <p:spPr>
          <a:xfrm>
            <a:off x="10488160" y="9275"/>
            <a:ext cx="16862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/>
              <a:t>hesitate</a:t>
            </a:r>
            <a:endParaRPr lang="zh-TW" altLang="en-US" sz="36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E646CD4-247D-4F70-81B7-C76B677348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302"/>
          <a:stretch/>
        </p:blipFill>
        <p:spPr>
          <a:xfrm>
            <a:off x="6680086" y="559469"/>
            <a:ext cx="2926251" cy="290088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C672409-EA65-44FF-84E0-F5E91E31B1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07" t="22839" r="25707" b="25681"/>
          <a:stretch/>
        </p:blipFill>
        <p:spPr>
          <a:xfrm>
            <a:off x="353496" y="4551452"/>
            <a:ext cx="3239349" cy="194268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3DAEE45-0C8C-4439-946C-82195A977186}"/>
              </a:ext>
            </a:extLst>
          </p:cNvPr>
          <p:cNvSpPr/>
          <p:nvPr/>
        </p:nvSpPr>
        <p:spPr>
          <a:xfrm>
            <a:off x="9401684" y="3477463"/>
            <a:ext cx="2790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/>
              <a:t>panic-stricken</a:t>
            </a:r>
          </a:p>
        </p:txBody>
      </p:sp>
    </p:spTree>
    <p:extLst>
      <p:ext uri="{BB962C8B-B14F-4D97-AF65-F5344CB8AC3E}">
        <p14:creationId xmlns:p14="http://schemas.microsoft.com/office/powerpoint/2010/main" val="209002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576CAC97-BC50-4BB8-A723-8AC76EA8A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851" y="3931838"/>
            <a:ext cx="3641619" cy="29143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5CEAAE1-0AC4-4310-B69D-5EC3D5CB7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669" y="603850"/>
            <a:ext cx="4240555" cy="282515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A7379D3-BE1B-44AF-ACA4-424D1ED74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9" y="603849"/>
            <a:ext cx="5757245" cy="282515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9989751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感激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gǎnjī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徒步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túbù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38083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流涕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liú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tì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4AAA4B4-D654-421C-B75E-CBAF1997C85A}"/>
              </a:ext>
            </a:extLst>
          </p:cNvPr>
          <p:cNvSpPr txBox="1"/>
          <p:nvPr/>
        </p:nvSpPr>
        <p:spPr>
          <a:xfrm>
            <a:off x="10001249" y="5349895"/>
            <a:ext cx="2190751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zuòwéi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B6C145A-C37A-49C1-B2B8-059A905361AD}"/>
              </a:ext>
            </a:extLst>
          </p:cNvPr>
          <p:cNvSpPr/>
          <p:nvPr/>
        </p:nvSpPr>
        <p:spPr>
          <a:xfrm>
            <a:off x="3996170" y="3450564"/>
            <a:ext cx="21162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600" dirty="0"/>
              <a:t>shed tears</a:t>
            </a:r>
            <a:endParaRPr lang="zh-TW" altLang="en-US" sz="36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390F1A9-E91A-4696-BA47-6C30D845B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92" y="3560986"/>
            <a:ext cx="3072102" cy="329701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BDDEBCD-A3EE-4403-A058-2ABDCB13A07F}"/>
              </a:ext>
            </a:extLst>
          </p:cNvPr>
          <p:cNvSpPr/>
          <p:nvPr/>
        </p:nvSpPr>
        <p:spPr>
          <a:xfrm>
            <a:off x="8990845" y="3450564"/>
            <a:ext cx="31896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/>
              <a:t>c</a:t>
            </a:r>
            <a:r>
              <a:rPr lang="zh-TW" altLang="en-US" sz="3600" dirty="0"/>
              <a:t>onduct ; action</a:t>
            </a:r>
          </a:p>
        </p:txBody>
      </p:sp>
    </p:spTree>
    <p:extLst>
      <p:ext uri="{BB962C8B-B14F-4D97-AF65-F5344CB8AC3E}">
        <p14:creationId xmlns:p14="http://schemas.microsoft.com/office/powerpoint/2010/main" val="22826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5B854F7-3D68-45DB-BDE0-8F74AA838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122" y="552091"/>
            <a:ext cx="4389319" cy="285654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4C012FE-1A6B-4D80-8918-C984DE17A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9" y="1133474"/>
            <a:ext cx="4191000" cy="229552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9989751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梦境</a:t>
            </a:r>
            <a:r>
              <a:rPr lang="en-US" altLang="zh-TW" sz="3200" dirty="0" err="1">
                <a:solidFill>
                  <a:schemeClr val="bg1"/>
                </a:solidFill>
              </a:rPr>
              <a:t>mèngjìng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891414" y="1920894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分手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fēnshǒu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8304722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叹气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tànqì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467853-3E57-40DC-B254-304EF8430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043" y="4073045"/>
            <a:ext cx="3062377" cy="27523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902669-3CB2-4212-93FC-AF7136811BA5}"/>
              </a:ext>
            </a:extLst>
          </p:cNvPr>
          <p:cNvSpPr/>
          <p:nvPr/>
        </p:nvSpPr>
        <p:spPr>
          <a:xfrm>
            <a:off x="8265858" y="4454270"/>
            <a:ext cx="281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>
                <a:ea typeface="Microsoft Yahei" panose="020B0503020204020204" pitchFamily="34" charset="-122"/>
              </a:rPr>
              <a:t>heave a sigh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94842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25D19DD6-C315-47E1-B151-285867E79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72" y="3832261"/>
            <a:ext cx="3857652" cy="289323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317C4AA-9B3B-4605-84B7-D7EB67C658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03" t="4120" r="21086" b="24020"/>
          <a:stretch/>
        </p:blipFill>
        <p:spPr>
          <a:xfrm>
            <a:off x="6106170" y="3585076"/>
            <a:ext cx="4250613" cy="314042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7161585-5E6C-41EE-B9EE-38676CF2E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833" y="483079"/>
            <a:ext cx="4439775" cy="294592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省却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shěngquè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gùdìng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búbì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38083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实惠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shíhuì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FF4AABF-9F90-4B2E-8126-3595A7345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72" y="218766"/>
            <a:ext cx="3210234" cy="321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1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谈何容易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tánhéróngyì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540154"/>
            <a:ext cx="77139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7030A0"/>
                </a:solidFill>
              </a:rPr>
              <a:t>be easier said than done ; </a:t>
            </a:r>
          </a:p>
          <a:p>
            <a:pPr algn="ctr"/>
            <a:r>
              <a:rPr lang="en-US" altLang="zh-TW" sz="3200" dirty="0">
                <a:solidFill>
                  <a:srgbClr val="7030A0"/>
                </a:solidFill>
              </a:rPr>
              <a:t>by no means easy</a:t>
            </a:r>
            <a:endParaRPr lang="zh-TW" altLang="en-US" sz="54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783" y="3513634"/>
            <a:ext cx="7162217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每天读书说起来很简单，但实际去做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谈何容易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啊！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752858A-4F38-40F5-BF11-ADC080293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2" y="2729211"/>
            <a:ext cx="4710701" cy="3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58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790575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706CEF0-1384-42B7-82BD-B926081AD6D9}"/>
              </a:ext>
            </a:extLst>
          </p:cNvPr>
          <p:cNvSpPr/>
          <p:nvPr/>
        </p:nvSpPr>
        <p:spPr>
          <a:xfrm>
            <a:off x="318348" y="2967335"/>
            <a:ext cx="115402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if it's not A, then it's B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26D9ED4-EC97-4BBF-B3E0-2E1D2A612A94}"/>
              </a:ext>
            </a:extLst>
          </p:cNvPr>
          <p:cNvSpPr txBox="1"/>
          <p:nvPr/>
        </p:nvSpPr>
        <p:spPr>
          <a:xfrm>
            <a:off x="318348" y="4592548"/>
            <a:ext cx="1152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Usage</a:t>
            </a:r>
            <a:r>
              <a:rPr lang="zh-TW" altLang="en-US" sz="4000" dirty="0">
                <a:ea typeface="標楷體" panose="03000509000000000000" pitchFamily="65" charset="-120"/>
              </a:rPr>
              <a:t>：不是 </a:t>
            </a:r>
            <a:r>
              <a:rPr lang="en-US" altLang="zh-TW" sz="4000" dirty="0">
                <a:ea typeface="標楷體" panose="03000509000000000000" pitchFamily="65" charset="-120"/>
              </a:rPr>
              <a:t>+ A</a:t>
            </a:r>
            <a:r>
              <a:rPr lang="zh-TW" altLang="en-US" sz="4000" dirty="0">
                <a:ea typeface="標楷體" panose="03000509000000000000" pitchFamily="65" charset="-120"/>
              </a:rPr>
              <a:t>，就是 </a:t>
            </a:r>
            <a:r>
              <a:rPr lang="en-US" altLang="zh-TW" sz="4000" dirty="0">
                <a:ea typeface="標楷體" panose="03000509000000000000" pitchFamily="65" charset="-120"/>
              </a:rPr>
              <a:t>+ B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2FFE593-C217-4EC4-ACA0-DD6A5A99F340}"/>
              </a:ext>
            </a:extLst>
          </p:cNvPr>
          <p:cNvSpPr/>
          <p:nvPr/>
        </p:nvSpPr>
        <p:spPr>
          <a:xfrm>
            <a:off x="4664467" y="5817650"/>
            <a:ext cx="7194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333333"/>
                </a:solidFill>
              </a:rPr>
              <a:t>→ </a:t>
            </a:r>
            <a:r>
              <a:rPr lang="en-US" altLang="zh-TW" sz="2800" dirty="0">
                <a:solidFill>
                  <a:srgbClr val="333333"/>
                </a:solidFill>
              </a:rPr>
              <a:t>A and B can be verbs, adjectives or nouns.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540733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4997B43-98B1-424B-BE66-C8F70C02EA1C}"/>
              </a:ext>
            </a:extLst>
          </p:cNvPr>
          <p:cNvSpPr txBox="1"/>
          <p:nvPr/>
        </p:nvSpPr>
        <p:spPr>
          <a:xfrm>
            <a:off x="0" y="0"/>
            <a:ext cx="4372189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C376D9-608C-44C1-A9AD-EDF343B945A3}"/>
              </a:ext>
            </a:extLst>
          </p:cNvPr>
          <p:cNvSpPr/>
          <p:nvPr/>
        </p:nvSpPr>
        <p:spPr>
          <a:xfrm>
            <a:off x="332197" y="5399550"/>
            <a:ext cx="115276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他整天</a:t>
            </a:r>
            <a:r>
              <a:rPr lang="zh-CN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打游戏</a:t>
            </a:r>
            <a:r>
              <a:rPr lang="zh-CN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睡觉。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1F6C4BF-371F-4909-ACCC-4EA037BA5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99" y="1757775"/>
            <a:ext cx="5126416" cy="34154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90EFA40-6F7C-495F-99DD-17B7CF0BB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587" y="1757775"/>
            <a:ext cx="5123212" cy="341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174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4997B43-98B1-424B-BE66-C8F70C02EA1C}"/>
              </a:ext>
            </a:extLst>
          </p:cNvPr>
          <p:cNvSpPr txBox="1"/>
          <p:nvPr/>
        </p:nvSpPr>
        <p:spPr>
          <a:xfrm>
            <a:off x="0" y="0"/>
            <a:ext cx="4372189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C376D9-608C-44C1-A9AD-EDF343B945A3}"/>
              </a:ext>
            </a:extLst>
          </p:cNvPr>
          <p:cNvSpPr/>
          <p:nvPr/>
        </p:nvSpPr>
        <p:spPr>
          <a:xfrm>
            <a:off x="332197" y="5779112"/>
            <a:ext cx="115276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们约会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去咖啡馆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去电影院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6370A5A-1EB0-4951-87D4-9EEDF5B80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86" y="1285875"/>
            <a:ext cx="5010150" cy="42862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D63185A-CE70-4D1D-9269-07060FFDC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066" y="1846053"/>
            <a:ext cx="5589108" cy="372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767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4997B43-98B1-424B-BE66-C8F70C02EA1C}"/>
              </a:ext>
            </a:extLst>
          </p:cNvPr>
          <p:cNvSpPr txBox="1"/>
          <p:nvPr/>
        </p:nvSpPr>
        <p:spPr>
          <a:xfrm>
            <a:off x="0" y="0"/>
            <a:ext cx="4372189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C376D9-608C-44C1-A9AD-EDF343B945A3}"/>
              </a:ext>
            </a:extLst>
          </p:cNvPr>
          <p:cNvSpPr/>
          <p:nvPr/>
        </p:nvSpPr>
        <p:spPr>
          <a:xfrm>
            <a:off x="332197" y="5103674"/>
            <a:ext cx="115276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小王去旅游的地方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云南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广西，我记不请楚了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6E675AD-215C-49B1-A1D6-A2B8DCE27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251" y="-337076"/>
            <a:ext cx="3918151" cy="294020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FCEBC24-0BBB-44EC-B57C-9EF93AF5B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4" y="1004614"/>
            <a:ext cx="4603695" cy="239775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362DBA7-ECFA-4D7E-85BA-A52717B8C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705" y="2404153"/>
            <a:ext cx="4219488" cy="28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168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4997B43-98B1-424B-BE66-C8F70C02EA1C}"/>
              </a:ext>
            </a:extLst>
          </p:cNvPr>
          <p:cNvSpPr txBox="1"/>
          <p:nvPr/>
        </p:nvSpPr>
        <p:spPr>
          <a:xfrm>
            <a:off x="0" y="0"/>
            <a:ext cx="4372189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C376D9-608C-44C1-A9AD-EDF343B945A3}"/>
              </a:ext>
            </a:extLst>
          </p:cNvPr>
          <p:cNvSpPr/>
          <p:nvPr/>
        </p:nvSpPr>
        <p:spPr>
          <a:xfrm>
            <a:off x="332197" y="5451308"/>
            <a:ext cx="11527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最近的天气真糟糕，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刮风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下雨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BCCE420-9D90-408B-8A8A-D7B85230F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585912"/>
            <a:ext cx="5715000" cy="36861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94818DF-509F-499F-8A9B-82BD59F16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233" y="1462087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571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4997B43-98B1-424B-BE66-C8F70C02EA1C}"/>
              </a:ext>
            </a:extLst>
          </p:cNvPr>
          <p:cNvSpPr txBox="1"/>
          <p:nvPr/>
        </p:nvSpPr>
        <p:spPr>
          <a:xfrm>
            <a:off x="0" y="0"/>
            <a:ext cx="4372189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C376D9-608C-44C1-A9AD-EDF343B945A3}"/>
              </a:ext>
            </a:extLst>
          </p:cNvPr>
          <p:cNvSpPr/>
          <p:nvPr/>
        </p:nvSpPr>
        <p:spPr>
          <a:xfrm>
            <a:off x="332197" y="5103674"/>
            <a:ext cx="115276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周末在家里，妈妈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洗衣服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打扫房间，比平时还要辛苦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518DB22-13D6-42DC-8918-F650E434F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76" b="6322"/>
          <a:stretch/>
        </p:blipFill>
        <p:spPr>
          <a:xfrm>
            <a:off x="6280933" y="850356"/>
            <a:ext cx="5236397" cy="425331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984C929-D3F3-41BE-A935-69761AC12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58" y="1286958"/>
            <a:ext cx="3778376" cy="377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598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EB78D8D-A9B1-4664-917E-62E5E713132F}"/>
              </a:ext>
            </a:extLst>
          </p:cNvPr>
          <p:cNvSpPr txBox="1"/>
          <p:nvPr/>
        </p:nvSpPr>
        <p:spPr>
          <a:xfrm>
            <a:off x="0" y="0"/>
            <a:ext cx="4372189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40D954B-D36B-4406-A544-F83B1B48E789}"/>
              </a:ext>
            </a:extLst>
          </p:cNvPr>
          <p:cNvSpPr txBox="1"/>
          <p:nvPr/>
        </p:nvSpPr>
        <p:spPr>
          <a:xfrm>
            <a:off x="321923" y="1263722"/>
            <a:ext cx="11548153" cy="166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他平时喜欢看的句子就是爱情片和武侠片，对其他的都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不太感兴趣。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A83ED62-7507-4CA8-A256-75267AD4B7A1}"/>
              </a:ext>
            </a:extLst>
          </p:cNvPr>
          <p:cNvSpPr txBox="1"/>
          <p:nvPr/>
        </p:nvSpPr>
        <p:spPr>
          <a:xfrm>
            <a:off x="321923" y="2912044"/>
            <a:ext cx="11688568" cy="166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→他平时喜欢看的句子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ea typeface="標楷體" panose="03000509000000000000" pitchFamily="65" charset="-120"/>
              </a:rPr>
              <a:t>不是</a:t>
            </a:r>
            <a:r>
              <a:rPr lang="zh-TW" altLang="en-US" sz="3600" dirty="0">
                <a:highlight>
                  <a:srgbClr val="FFFF00"/>
                </a:highlight>
                <a:ea typeface="標楷體" panose="03000509000000000000" pitchFamily="65" charset="-120"/>
              </a:rPr>
              <a:t>爱情片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ea typeface="標楷體" panose="03000509000000000000" pitchFamily="65" charset="-120"/>
              </a:rPr>
              <a:t>就是</a:t>
            </a:r>
            <a:r>
              <a:rPr lang="zh-TW" altLang="en-US" sz="3600" dirty="0">
                <a:highlight>
                  <a:srgbClr val="FFFF00"/>
                </a:highlight>
                <a:ea typeface="標楷體" panose="03000509000000000000" pitchFamily="65" charset="-120"/>
              </a:rPr>
              <a:t>武侠片</a:t>
            </a:r>
            <a:r>
              <a:rPr lang="zh-TW" altLang="en-US" sz="3600" dirty="0">
                <a:ea typeface="標楷體" panose="03000509000000000000" pitchFamily="65" charset="-120"/>
              </a:rPr>
              <a:t>，对其他的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都不太感兴趣。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50D261A-AEBB-48F6-BE0D-4D8E869F0629}"/>
              </a:ext>
            </a:extLst>
          </p:cNvPr>
          <p:cNvSpPr txBox="1"/>
          <p:nvPr/>
        </p:nvSpPr>
        <p:spPr>
          <a:xfrm>
            <a:off x="321923" y="5036973"/>
            <a:ext cx="11548153" cy="834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在学校里我常常参加的体育活动，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88415E7-6DF3-41A9-B263-B476C221EB4A}"/>
              </a:ext>
            </a:extLst>
          </p:cNvPr>
          <p:cNvSpPr txBox="1"/>
          <p:nvPr/>
        </p:nvSpPr>
        <p:spPr>
          <a:xfrm>
            <a:off x="7633699" y="5106256"/>
            <a:ext cx="4058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不是篮球就是足球</a:t>
            </a:r>
          </a:p>
        </p:txBody>
      </p:sp>
    </p:spTree>
    <p:extLst>
      <p:ext uri="{BB962C8B-B14F-4D97-AF65-F5344CB8AC3E}">
        <p14:creationId xmlns:p14="http://schemas.microsoft.com/office/powerpoint/2010/main" val="394110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0A7A4F7-B210-43B2-A0CE-B1BB388BBC31}"/>
              </a:ext>
            </a:extLst>
          </p:cNvPr>
          <p:cNvSpPr txBox="1"/>
          <p:nvPr/>
        </p:nvSpPr>
        <p:spPr>
          <a:xfrm>
            <a:off x="0" y="0"/>
            <a:ext cx="4372189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2843F77-A87D-477D-ACC8-F515CAD85078}"/>
              </a:ext>
            </a:extLst>
          </p:cNvPr>
          <p:cNvSpPr/>
          <p:nvPr/>
        </p:nvSpPr>
        <p:spPr>
          <a:xfrm>
            <a:off x="321923" y="923330"/>
            <a:ext cx="11548153" cy="5820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3.A</a:t>
            </a:r>
            <a:r>
              <a:rPr lang="zh-TW" altLang="en-US" sz="3600" dirty="0">
                <a:ea typeface="標楷體" panose="03000509000000000000" pitchFamily="65" charset="-120"/>
              </a:rPr>
              <a:t>：你认为他们俩发生矛盾的主要原因是什么？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4.A</a:t>
            </a:r>
            <a:r>
              <a:rPr lang="zh-TW" altLang="en-US" sz="3600" dirty="0">
                <a:ea typeface="標楷體" panose="03000509000000000000" pitchFamily="65" charset="-120"/>
              </a:rPr>
              <a:t>：我看你是个喜欢动物的人，你们家里养宠物吗？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5.A</a:t>
            </a:r>
            <a:r>
              <a:rPr lang="zh-TW" altLang="en-US" sz="3600" dirty="0">
                <a:ea typeface="標楷體" panose="03000509000000000000" pitchFamily="65" charset="-120"/>
              </a:rPr>
              <a:t>：你大学毕业想找什么样的工作？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ea typeface="標楷體" panose="03000509000000000000" pitchFamily="65" charset="-120"/>
              </a:rPr>
              <a:t> ___________________________________________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C4848FC-D955-4FB7-950C-4A6B3C894973}"/>
              </a:ext>
            </a:extLst>
          </p:cNvPr>
          <p:cNvSpPr txBox="1"/>
          <p:nvPr/>
        </p:nvSpPr>
        <p:spPr>
          <a:xfrm>
            <a:off x="1335640" y="1797979"/>
            <a:ext cx="10150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他们俩发生矛盾的原因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为了工作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就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是为了钱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413C92A-9546-4F5D-9602-B633D8BA9CF8}"/>
              </a:ext>
            </a:extLst>
          </p:cNvPr>
          <p:cNvSpPr txBox="1"/>
          <p:nvPr/>
        </p:nvSpPr>
        <p:spPr>
          <a:xfrm>
            <a:off x="1529137" y="3468306"/>
            <a:ext cx="9951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我家里养的宠物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兔子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猫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7D2F2A2-2760-4488-901F-73A4E313A3EA}"/>
              </a:ext>
            </a:extLst>
          </p:cNvPr>
          <p:cNvSpPr txBox="1"/>
          <p:nvPr/>
        </p:nvSpPr>
        <p:spPr>
          <a:xfrm>
            <a:off x="1529137" y="5392582"/>
            <a:ext cx="9731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我大学毕业想找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跟教学有关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跟编教材有关的工作。</a:t>
            </a:r>
          </a:p>
        </p:txBody>
      </p:sp>
    </p:spTree>
    <p:extLst>
      <p:ext uri="{BB962C8B-B14F-4D97-AF65-F5344CB8AC3E}">
        <p14:creationId xmlns:p14="http://schemas.microsoft.com/office/powerpoint/2010/main" val="26514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E1688A8-EA40-40AA-B387-6B43B147AB71}"/>
              </a:ext>
            </a:extLst>
          </p:cNvPr>
          <p:cNvSpPr/>
          <p:nvPr/>
        </p:nvSpPr>
        <p:spPr>
          <a:xfrm>
            <a:off x="320842" y="117630"/>
            <a:ext cx="11550316" cy="6653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珠英说：“生活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沉闷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极了，对前途十分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彷徨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渴望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爱人与被爱。”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又道：“昨夜做梦，有急事，在马路边用公众电话，拨了三四遍，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打不通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无人接，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惊惶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极了，终于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徒步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跑回家，有人忽然拉住我，说愿意帮我忙，我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感激流涕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。”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世平问：“那人是你男友区和平吗？”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“不，他哪里有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作为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，梦中救我的是陌生人。”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“珠英，你还是与区某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分手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吧，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梦境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已说明一切。”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珠英长长地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叹了一口气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，“唉，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谈何容易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，我最怕寂寞。”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4972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7401CC19-BE40-44D3-947D-0A9CD3EAD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866813"/>
            <a:ext cx="4762500" cy="267652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5521EA8-F073-44BA-9A62-2DF6749E33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" t="3119" r="1739" b="9387"/>
          <a:stretch/>
        </p:blipFill>
        <p:spPr>
          <a:xfrm>
            <a:off x="152598" y="4957011"/>
            <a:ext cx="3811605" cy="100102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3905250" y="5349894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订阅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dìngyuè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3A9352C-403B-4DDB-9CDB-7136D5C68575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作风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zuòfēng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A1107CB-0FFE-4F77-9CD1-7DF2861AE153}"/>
              </a:ext>
            </a:extLst>
          </p:cNvPr>
          <p:cNvSpPr txBox="1"/>
          <p:nvPr/>
        </p:nvSpPr>
        <p:spPr>
          <a:xfrm>
            <a:off x="10001250" y="5349893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宇宙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yǔzhòu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AC2A267-0FFA-400F-9EFB-973B01F5FE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88" r="2237"/>
          <a:stretch/>
        </p:blipFill>
        <p:spPr>
          <a:xfrm>
            <a:off x="760394" y="426801"/>
            <a:ext cx="2566134" cy="30022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E0889DF-61F4-4B70-AA8F-8C59C15B1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889" y="420707"/>
            <a:ext cx="53340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4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7C3049A3-83FB-42A8-94F9-B384E318B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34839"/>
            <a:ext cx="5788322" cy="289416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05DC561-A4F0-4AE9-98B0-1C56241CD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4838"/>
            <a:ext cx="4396013" cy="293067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0024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登记</a:t>
            </a:r>
            <a:r>
              <a:rPr lang="en-US" altLang="zh-TW" sz="3200" dirty="0" err="1">
                <a:solidFill>
                  <a:schemeClr val="bg1"/>
                </a:solidFill>
              </a:rPr>
              <a:t>dēngjì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A0FB8FC-495C-4BB5-B359-20A03AFEC28D}"/>
              </a:ext>
            </a:extLst>
          </p:cNvPr>
          <p:cNvSpPr txBox="1"/>
          <p:nvPr/>
        </p:nvSpPr>
        <p:spPr>
          <a:xfrm>
            <a:off x="3905250" y="1957408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疲倦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píjuàn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4182D02-E3B8-426E-BF7E-FD9947C74F76}"/>
              </a:ext>
            </a:extLst>
          </p:cNvPr>
          <p:cNvSpPr txBox="1"/>
          <p:nvPr/>
        </p:nvSpPr>
        <p:spPr>
          <a:xfrm>
            <a:off x="7920222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枯燥</a:t>
            </a:r>
            <a:r>
              <a:rPr lang="en-US" altLang="zh-TW" sz="3200" dirty="0" err="1">
                <a:solidFill>
                  <a:schemeClr val="bg1"/>
                </a:solidFill>
              </a:rPr>
              <a:t>kūzào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6EE5BA79-D61A-4DFF-9F44-FC2F4500E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09" y="3903986"/>
            <a:ext cx="4396013" cy="297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9C2B847E-724F-4324-A687-982E79C7B1DE}"/>
              </a:ext>
            </a:extLst>
          </p:cNvPr>
          <p:cNvSpPr txBox="1"/>
          <p:nvPr/>
        </p:nvSpPr>
        <p:spPr>
          <a:xfrm>
            <a:off x="306858" y="3520512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早已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zǎoyǐ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309B4CA-38DF-4ADC-9403-37EAC796C01B}"/>
              </a:ext>
            </a:extLst>
          </p:cNvPr>
          <p:cNvSpPr/>
          <p:nvPr/>
        </p:nvSpPr>
        <p:spPr>
          <a:xfrm>
            <a:off x="4317885" y="3554733"/>
            <a:ext cx="17781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/>
              <a:t>long ago</a:t>
            </a:r>
            <a:endParaRPr lang="zh-TW" altLang="en-US" sz="36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4522B2F-85CD-4CC3-919B-A5BEF0DB5AFC}"/>
              </a:ext>
            </a:extLst>
          </p:cNvPr>
          <p:cNvSpPr/>
          <p:nvPr/>
        </p:nvSpPr>
        <p:spPr>
          <a:xfrm>
            <a:off x="0" y="5250976"/>
            <a:ext cx="694381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开演时间还没到</a:t>
            </a:r>
            <a:r>
              <a:rPr lang="en-US" altLang="zh-CN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电影</a:t>
            </a:r>
            <a:r>
              <a:rPr lang="zh-CN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院门口</a:t>
            </a:r>
            <a:r>
              <a:rPr lang="zh-CN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早已</a:t>
            </a:r>
            <a:r>
              <a:rPr lang="zh-CN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挤满了观众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8247450-C3BE-4BA3-AB19-4AB2FFF72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895" y="3465513"/>
            <a:ext cx="5086247" cy="339248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FF0695B-1267-401F-BF33-BF4242B4D8A7}"/>
              </a:ext>
            </a:extLst>
          </p:cNvPr>
          <p:cNvSpPr txBox="1"/>
          <p:nvPr/>
        </p:nvSpPr>
        <p:spPr>
          <a:xfrm>
            <a:off x="322411" y="12903"/>
            <a:ext cx="2190751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亦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yì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BBCB08-52E2-4713-8CEA-EDE8A1DE4DD0}"/>
              </a:ext>
            </a:extLst>
          </p:cNvPr>
          <p:cNvSpPr/>
          <p:nvPr/>
        </p:nvSpPr>
        <p:spPr>
          <a:xfrm>
            <a:off x="2619155" y="-16916"/>
            <a:ext cx="34921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/>
              <a:t>also, too; likewise</a:t>
            </a:r>
            <a:endParaRPr lang="zh-TW" altLang="en-US" sz="36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C904163-5E81-4077-A782-C42486F77DAB}"/>
              </a:ext>
            </a:extLst>
          </p:cNvPr>
          <p:cNvSpPr/>
          <p:nvPr/>
        </p:nvSpPr>
        <p:spPr>
          <a:xfrm>
            <a:off x="322411" y="2108540"/>
            <a:ext cx="69557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此事虽小，但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亦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不可忽视。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D6552E4-E7D4-4B6D-8A09-E9317E602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432" y="629415"/>
            <a:ext cx="4168157" cy="250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7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46DFA671-0D94-42A8-9E29-C850818813DF}"/>
              </a:ext>
            </a:extLst>
          </p:cNvPr>
          <p:cNvSpPr txBox="1"/>
          <p:nvPr/>
        </p:nvSpPr>
        <p:spPr>
          <a:xfrm>
            <a:off x="138022" y="138278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固然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gùrán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43A2F0-1168-461E-94DB-39F812691DFA}"/>
              </a:ext>
            </a:extLst>
          </p:cNvPr>
          <p:cNvSpPr/>
          <p:nvPr/>
        </p:nvSpPr>
        <p:spPr>
          <a:xfrm>
            <a:off x="2829442" y="816844"/>
            <a:ext cx="30135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/>
              <a:t>no doubt</a:t>
            </a:r>
            <a:r>
              <a:rPr lang="zh-TW" altLang="en-US" sz="3600" dirty="0"/>
              <a:t> </a:t>
            </a:r>
            <a:r>
              <a:rPr lang="en-US" altLang="zh-TW" sz="3600" dirty="0"/>
              <a:t>;</a:t>
            </a:r>
            <a:r>
              <a:rPr lang="zh-TW" altLang="en-US" sz="3600" dirty="0"/>
              <a:t> </a:t>
            </a:r>
            <a:r>
              <a:rPr lang="en-US" altLang="zh-TW" sz="3600" dirty="0"/>
              <a:t>true</a:t>
            </a:r>
            <a:endParaRPr lang="zh-TW" altLang="en-US" sz="36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61719D6-2CBC-4F95-9C52-55BA1C676173}"/>
              </a:ext>
            </a:extLst>
          </p:cNvPr>
          <p:cNvSpPr/>
          <p:nvPr/>
        </p:nvSpPr>
        <p:spPr>
          <a:xfrm>
            <a:off x="342180" y="5073020"/>
            <a:ext cx="115076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工作</a:t>
            </a:r>
            <a:r>
              <a:rPr lang="zh-CN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固然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很忙</a:t>
            </a:r>
            <a:r>
              <a:rPr lang="en-US" altLang="zh-CN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但还是可以抽出一些时间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出去玩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3FA5AF7-14A6-4319-99BC-6679D109E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397" y="1700195"/>
            <a:ext cx="3319013" cy="331901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6C6A3F9-0408-4BCE-93AB-FFB9CC3DF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454" y="1700195"/>
            <a:ext cx="4986310" cy="331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7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如梦初醒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rúmèngchūxǐng</a:t>
            </a:r>
            <a:endParaRPr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935474"/>
            <a:ext cx="771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as if awakening from a dream</a:t>
            </a:r>
            <a:endParaRPr lang="zh-TW" altLang="en-US" sz="60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2548" y="3462668"/>
            <a:ext cx="7307184" cy="212365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经过我耐心地说明、解释，他才</a:t>
            </a:r>
            <a:r>
              <a:rPr lang="zh-CN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如梦初醒</a:t>
            </a:r>
            <a:r>
              <a:rPr lang="zh-CN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，知道自己受骗了。</a:t>
            </a:r>
            <a:endParaRPr lang="zh-TW" altLang="zh-TW" sz="9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E8AD18B-F663-4719-87F3-B90BE1575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8" y="2805551"/>
            <a:ext cx="47625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254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奄奄一息</a:t>
            </a:r>
            <a:r>
              <a:rPr lang="en-US" altLang="zh-TW" sz="3200" dirty="0" err="1">
                <a:solidFill>
                  <a:schemeClr val="bg1"/>
                </a:solidFill>
              </a:rPr>
              <a:t>yǎnyǎn-yīxī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384877"/>
            <a:ext cx="7713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at one's last gasp ;</a:t>
            </a:r>
          </a:p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on the verge of death</a:t>
            </a:r>
            <a:endParaRPr lang="zh-TW" altLang="en-US" sz="60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849" y="3144302"/>
            <a:ext cx="6697069" cy="23083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这个病患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奄奄一息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躺在床上，随时都有可能死去。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8DA116A-DCF2-49E7-8610-CE5A6C85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58" y="2743200"/>
            <a:ext cx="5177259" cy="320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612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F3E667-9724-473D-AC57-198C2BB422D6}"/>
              </a:ext>
            </a:extLst>
          </p:cNvPr>
          <p:cNvSpPr/>
          <p:nvPr/>
        </p:nvSpPr>
        <p:spPr>
          <a:xfrm>
            <a:off x="385009" y="102127"/>
            <a:ext cx="11588817" cy="6653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世平心一动。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 “你是一个寂寞的人吗，如果我说对了，请按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 ”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对方也可能有来电显示，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早已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记录了她的电话号码及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登记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电话的姓名。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她</a:t>
            </a:r>
            <a:r>
              <a:rPr lang="zh-TW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固然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知道他们是余氏兄弟，他们也许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亦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知道她叫江世平。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“世平，世平，你还在那一头吗？”珠英直叫她。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“在，在，”世平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如梦初醒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，“最近精神不大好。”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“不是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疲倦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，我们都给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枯燥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的生活害得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奄奄一息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。”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世平同意，她挂了电话。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01228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theme」的圖片搜尋結果">
            <a:extLst>
              <a:ext uri="{FF2B5EF4-FFF2-40B4-BE49-F238E27FC236}">
                <a16:creationId xmlns:a16="http://schemas.microsoft.com/office/drawing/2014/main" id="{97105BA1-3441-4C27-BFF4-C68634048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40" y="4884067"/>
            <a:ext cx="4132414" cy="139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D188071-E3A6-490C-9E26-54161E1CF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68" y="603850"/>
            <a:ext cx="5753818" cy="287690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0024" y="1972654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好奇</a:t>
            </a:r>
            <a:r>
              <a:rPr lang="en-US" altLang="zh-TW" sz="3200" dirty="0" err="1">
                <a:solidFill>
                  <a:schemeClr val="bg1"/>
                </a:solidFill>
              </a:rPr>
              <a:t>hàoqí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89906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独自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dúzì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38083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题材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tícái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4AAA4B4-D654-421C-B75E-CBAF1997C85A}"/>
              </a:ext>
            </a:extLst>
          </p:cNvPr>
          <p:cNvSpPr txBox="1"/>
          <p:nvPr/>
        </p:nvSpPr>
        <p:spPr>
          <a:xfrm>
            <a:off x="10001249" y="5349895"/>
            <a:ext cx="2190751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局势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júshì</a:t>
            </a:r>
            <a:endParaRPr lang="en-US" altLang="zh-TW" sz="8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B676855-A283-43A6-B39B-EA7FA1250D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39"/>
          <a:stretch/>
        </p:blipFill>
        <p:spPr>
          <a:xfrm>
            <a:off x="6170846" y="499866"/>
            <a:ext cx="3829178" cy="299814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89E3D5B-3429-414D-80CD-08C57F33AD94}"/>
              </a:ext>
            </a:extLst>
          </p:cNvPr>
          <p:cNvSpPr/>
          <p:nvPr/>
        </p:nvSpPr>
        <p:spPr>
          <a:xfrm>
            <a:off x="10000024" y="1309070"/>
            <a:ext cx="2191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/>
              <a:t>curious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2693E41-001F-4FF4-921C-7849A1BB126D}"/>
              </a:ext>
            </a:extLst>
          </p:cNvPr>
          <p:cNvSpPr/>
          <p:nvPr/>
        </p:nvSpPr>
        <p:spPr>
          <a:xfrm>
            <a:off x="10269179" y="4591679"/>
            <a:ext cx="16524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ea typeface="標楷體" panose="03000509000000000000" pitchFamily="65" charset="-120"/>
              </a:rPr>
              <a:t>situation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1028" name="Picture 4" descr="「situation]」的圖片搜尋結果">
            <a:extLst>
              <a:ext uri="{FF2B5EF4-FFF2-40B4-BE49-F238E27FC236}">
                <a16:creationId xmlns:a16="http://schemas.microsoft.com/office/drawing/2014/main" id="{A62C7DC3-4FFB-4CC0-9DE4-DE7D80384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24" y="3951716"/>
            <a:ext cx="2990407" cy="299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13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6506810" y="475000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走势</a:t>
            </a:r>
            <a:r>
              <a:rPr lang="en-US" altLang="zh-TW" sz="3200" dirty="0" err="1">
                <a:solidFill>
                  <a:schemeClr val="bg1"/>
                </a:solidFill>
              </a:rPr>
              <a:t>jièyì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13879" y="475000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股票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gǔpiào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AE2E92B-B133-48DF-BF08-AFAF3EFF1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02" y="2969230"/>
            <a:ext cx="4371818" cy="291272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5EE4B50-1BA9-4C6B-8354-FA1618BBC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1" y="3175280"/>
            <a:ext cx="4439915" cy="309976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B6D6479-E660-4CF7-9F6A-97CE39211154}"/>
              </a:ext>
            </a:extLst>
          </p:cNvPr>
          <p:cNvSpPr txBox="1"/>
          <p:nvPr/>
        </p:nvSpPr>
        <p:spPr>
          <a:xfrm>
            <a:off x="2835667" y="647272"/>
            <a:ext cx="219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/>
              <a:t>stock</a:t>
            </a:r>
            <a:endParaRPr lang="zh-TW" altLang="en-US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9798195-F543-4171-8DAF-39A13907C9D0}"/>
              </a:ext>
            </a:extLst>
          </p:cNvPr>
          <p:cNvSpPr txBox="1"/>
          <p:nvPr/>
        </p:nvSpPr>
        <p:spPr>
          <a:xfrm>
            <a:off x="9028598" y="647272"/>
            <a:ext cx="219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/>
              <a:t>trend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85217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身不由主</a:t>
            </a:r>
            <a:r>
              <a:rPr lang="en-US" altLang="zh-TW" sz="3200" dirty="0" err="1">
                <a:solidFill>
                  <a:schemeClr val="bg1"/>
                </a:solidFill>
              </a:rPr>
              <a:t>shēn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bù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yóu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zhǔ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538764"/>
            <a:ext cx="7713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/>
              <a:t>without the freedom to act independently (idiom)​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838" y="3582646"/>
            <a:ext cx="6766079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长官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指示，我只能照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做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，我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身不由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啊！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C46DBAC-840B-4720-965D-6B74757AD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54" y="2798758"/>
            <a:ext cx="5274981" cy="313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435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285A498-198C-4D2B-88B9-952EAC79F10E}"/>
              </a:ext>
            </a:extLst>
          </p:cNvPr>
          <p:cNvSpPr/>
          <p:nvPr/>
        </p:nvSpPr>
        <p:spPr>
          <a:xfrm>
            <a:off x="375385" y="620797"/>
            <a:ext cx="11521440" cy="591508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她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独自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在客厅坐了一会儿，忽然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身不由主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，重拨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55573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电话录音并没有从头开始，录音这样说：“你是江世平小姐吧，欢迎你致电余宅，假如你想多聊几句，请按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，如果只是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好奇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。”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世平按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。“你想谈何种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题材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？假如要讲中东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局势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，美国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股票走势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9;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人类感情问题，请按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10……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世平按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。“很好很好，有关父母与子女问题，请按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，有关男女感情，请按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12……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7800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0E9A89F-DA3F-4888-B745-3F0BAE728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826" y="4080294"/>
            <a:ext cx="3703608" cy="277770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E67D2D4-FC8B-40FC-86A2-6C33926D8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34" b="19584"/>
          <a:stretch/>
        </p:blipFill>
        <p:spPr>
          <a:xfrm>
            <a:off x="546011" y="3614040"/>
            <a:ext cx="4350880" cy="31362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DF2CC78-DD16-4575-AB6B-0B1DFBA82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925" y="441528"/>
            <a:ext cx="5012314" cy="298747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5EE78AE3-5EB0-49AE-BF91-741214BA8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94" y="107760"/>
            <a:ext cx="5012314" cy="333338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3A9352C-403B-4DDB-9CDB-7136D5C68575}"/>
              </a:ext>
            </a:extLst>
          </p:cNvPr>
          <p:cNvSpPr txBox="1"/>
          <p:nvPr/>
        </p:nvSpPr>
        <p:spPr>
          <a:xfrm>
            <a:off x="3905785" y="537145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编辑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biānjí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0A0D02B-AE13-49FD-95AD-58867B70FE81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架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jià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E0D2CE8-348C-4E9C-B1E2-686F50242DD8}"/>
              </a:ext>
            </a:extLst>
          </p:cNvPr>
          <p:cNvSpPr txBox="1"/>
          <p:nvPr/>
        </p:nvSpPr>
        <p:spPr>
          <a:xfrm>
            <a:off x="3905250" y="1940916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发行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fāxíng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E8BA6E2-10A8-490A-B478-BC14B57FAA70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追究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zhuījiù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750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AF45C565-D8ED-4287-AA92-D1B4F7275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515" y="4126942"/>
            <a:ext cx="3998645" cy="268831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9628469-F95A-4673-8283-01CAE8852F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4" t="4391" r="3996" b="8130"/>
          <a:stretch/>
        </p:blipFill>
        <p:spPr>
          <a:xfrm>
            <a:off x="6096000" y="404019"/>
            <a:ext cx="4448080" cy="233993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24177B1-F4EF-4496-BF09-38A4CE890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321"/>
            <a:ext cx="4603676" cy="306911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0024" y="1989907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过分</a:t>
            </a:r>
            <a:r>
              <a:rPr lang="en-US" altLang="zh-TW" sz="3200" dirty="0" err="1">
                <a:solidFill>
                  <a:schemeClr val="bg1"/>
                </a:solidFill>
              </a:rPr>
              <a:t>guòfèn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89906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私人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sīrén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38083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鼓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gǔ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4AAA4B4-D654-421C-B75E-CBAF1997C85A}"/>
              </a:ext>
            </a:extLst>
          </p:cNvPr>
          <p:cNvSpPr txBox="1"/>
          <p:nvPr/>
        </p:nvSpPr>
        <p:spPr>
          <a:xfrm>
            <a:off x="10001249" y="5349895"/>
            <a:ext cx="2190751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摆脱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bǎituō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1485E24-114B-43DD-957A-72E4511399E3}"/>
              </a:ext>
            </a:extLst>
          </p:cNvPr>
          <p:cNvSpPr/>
          <p:nvPr/>
        </p:nvSpPr>
        <p:spPr>
          <a:xfrm>
            <a:off x="3977114" y="4245477"/>
            <a:ext cx="20823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rouse</a:t>
            </a:r>
            <a:r>
              <a:rPr lang="zh-TW" altLang="en-US" sz="3200" dirty="0"/>
              <a:t> </a:t>
            </a:r>
            <a:r>
              <a:rPr lang="en-US" altLang="zh-TW" sz="3200" dirty="0"/>
              <a:t>;</a:t>
            </a:r>
          </a:p>
          <a:p>
            <a:pPr algn="ctr"/>
            <a:r>
              <a:rPr lang="zh-TW" altLang="en-US" sz="3200" dirty="0"/>
              <a:t> </a:t>
            </a:r>
            <a:r>
              <a:rPr lang="en-US" altLang="zh-TW" sz="3200" dirty="0"/>
              <a:t>pluck up</a:t>
            </a:r>
            <a:endParaRPr lang="zh-TW" altLang="en-US" sz="32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7FED5A2-004A-4A06-B323-6C8408F946BC}"/>
              </a:ext>
            </a:extLst>
          </p:cNvPr>
          <p:cNvSpPr txBox="1"/>
          <p:nvPr/>
        </p:nvSpPr>
        <p:spPr>
          <a:xfrm>
            <a:off x="1" y="6092135"/>
            <a:ext cx="390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鼓起勇气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30311BA-8363-40BB-A7A8-110ACB736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93" y="3771236"/>
            <a:ext cx="3488932" cy="23208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EB0E888-BF87-4637-A3BC-B1A08F31E93A}"/>
              </a:ext>
            </a:extLst>
          </p:cNvPr>
          <p:cNvSpPr/>
          <p:nvPr/>
        </p:nvSpPr>
        <p:spPr>
          <a:xfrm>
            <a:off x="10116305" y="4764220"/>
            <a:ext cx="2082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get rid of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3951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9994887" y="1918744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设计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shèjì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1874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迷惑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míhuò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8681357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机密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jīmì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9ED7047-E156-41AA-9749-321B7B77C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8"/>
            <a:ext cx="3930493" cy="3429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194BEAC-D65F-4E5D-A56F-0F533F1E5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12" r="19418"/>
          <a:stretch/>
        </p:blipFill>
        <p:spPr>
          <a:xfrm>
            <a:off x="6277510" y="542534"/>
            <a:ext cx="3499222" cy="289474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957CEF6-B323-41E4-9D58-FB600AFFC8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715"/>
          <a:stretch/>
        </p:blipFill>
        <p:spPr>
          <a:xfrm>
            <a:off x="3704913" y="4556779"/>
            <a:ext cx="4314825" cy="230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1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迷惑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míhuò</a:t>
            </a:r>
            <a:endParaRPr lang="zh-TW" altLang="en-US" sz="21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困惑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kùnhuò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39841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>
            <a:off x="3230879" y="1010134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134822"/>
              </p:ext>
            </p:extLst>
          </p:nvPr>
        </p:nvGraphicFramePr>
        <p:xfrm>
          <a:off x="330512" y="1794170"/>
          <a:ext cx="11530972" cy="499687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3597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9499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35697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7412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1.adj.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“不清楚、不明白”的意思。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21746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迷惑→“搞不清楚、不懂” 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困惑→“觉得困难、不知道怎么处理”。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迷惑→可当</a:t>
                      </a: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V.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F1FB73F0-7F7F-4BEA-A225-CE6BCC1154B6}"/>
              </a:ext>
            </a:extLst>
          </p:cNvPr>
          <p:cNvSpPr txBox="1"/>
          <p:nvPr/>
        </p:nvSpPr>
        <p:spPr>
          <a:xfrm>
            <a:off x="330512" y="0"/>
            <a:ext cx="2900367" cy="150810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迷惑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míhuò</a:t>
            </a:r>
            <a:endParaRPr lang="zh-TW" altLang="en-US" sz="8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EA85D1F-2B00-4A91-8E3A-90548605D2D4}"/>
              </a:ext>
            </a:extLst>
          </p:cNvPr>
          <p:cNvSpPr txBox="1"/>
          <p:nvPr/>
        </p:nvSpPr>
        <p:spPr>
          <a:xfrm>
            <a:off x="8961122" y="0"/>
            <a:ext cx="2921667" cy="160043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困惑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kùnhuò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17668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>
            <a:off x="3230879" y="1010134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F1FB73F0-7F7F-4BEA-A225-CE6BCC1154B6}"/>
              </a:ext>
            </a:extLst>
          </p:cNvPr>
          <p:cNvSpPr txBox="1"/>
          <p:nvPr/>
        </p:nvSpPr>
        <p:spPr>
          <a:xfrm>
            <a:off x="330512" y="0"/>
            <a:ext cx="2900367" cy="150810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迷惑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míhuò</a:t>
            </a:r>
            <a:endParaRPr lang="zh-TW" altLang="en-US" sz="8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EA85D1F-2B00-4A91-8E3A-90548605D2D4}"/>
              </a:ext>
            </a:extLst>
          </p:cNvPr>
          <p:cNvSpPr txBox="1"/>
          <p:nvPr/>
        </p:nvSpPr>
        <p:spPr>
          <a:xfrm>
            <a:off x="8961122" y="0"/>
            <a:ext cx="2921667" cy="160043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困惑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kùnhuò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DD7243A-10CD-43EB-9C06-6A72F5D7CE82}"/>
              </a:ext>
            </a:extLst>
          </p:cNvPr>
          <p:cNvSpPr txBox="1"/>
          <p:nvPr/>
        </p:nvSpPr>
        <p:spPr>
          <a:xfrm>
            <a:off x="330512" y="1900719"/>
            <a:ext cx="11552277" cy="166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他完全没有做这种事的动机，为什么会铤而走险呢？真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让人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迷惑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困惑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35AA2A4-278A-4EE0-8A6C-91F2A5B1C4FD}"/>
              </a:ext>
            </a:extLst>
          </p:cNvPr>
          <p:cNvSpPr/>
          <p:nvPr/>
        </p:nvSpPr>
        <p:spPr>
          <a:xfrm>
            <a:off x="330512" y="4041112"/>
            <a:ext cx="2427051" cy="1138773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ea typeface="標楷體" panose="03000509000000000000" pitchFamily="65" charset="-120"/>
              </a:rPr>
              <a:t>铤而走险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/>
              <a:t>tǐng’érzǒuxiǎn</a:t>
            </a:r>
            <a:endParaRPr lang="zh-TW" altLang="en-US" sz="88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8B3DA15-818B-4D40-81B9-C40ED2D140E5}"/>
              </a:ext>
            </a:extLst>
          </p:cNvPr>
          <p:cNvSpPr/>
          <p:nvPr/>
        </p:nvSpPr>
        <p:spPr>
          <a:xfrm>
            <a:off x="4017241" y="4318110"/>
            <a:ext cx="7028719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没有办法,只得冒险</a:t>
            </a:r>
          </a:p>
          <a:p>
            <a:r>
              <a:rPr lang="en-US" altLang="zh-TW" sz="3200" dirty="0"/>
              <a:t>(to take a risk out of desperation (idiom)</a:t>
            </a:r>
            <a:endParaRPr lang="zh-TW" altLang="en-US" sz="32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7D94FFC9-7CBA-4D60-AFDC-73BF6B579DF7}"/>
              </a:ext>
            </a:extLst>
          </p:cNvPr>
          <p:cNvCxnSpPr>
            <a:stCxn id="7" idx="3"/>
          </p:cNvCxnSpPr>
          <p:nvPr/>
        </p:nvCxnSpPr>
        <p:spPr>
          <a:xfrm flipV="1">
            <a:off x="2757563" y="4610498"/>
            <a:ext cx="1126068" cy="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橢圓 11">
            <a:extLst>
              <a:ext uri="{FF2B5EF4-FFF2-40B4-BE49-F238E27FC236}">
                <a16:creationId xmlns:a16="http://schemas.microsoft.com/office/drawing/2014/main" id="{9299EFA8-16CA-42DA-B302-E94CDFB3FE59}"/>
              </a:ext>
            </a:extLst>
          </p:cNvPr>
          <p:cNvSpPr/>
          <p:nvPr/>
        </p:nvSpPr>
        <p:spPr>
          <a:xfrm>
            <a:off x="1428108" y="2673742"/>
            <a:ext cx="2427051" cy="1150706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352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>
            <a:off x="3230879" y="1010134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F1FB73F0-7F7F-4BEA-A225-CE6BCC1154B6}"/>
              </a:ext>
            </a:extLst>
          </p:cNvPr>
          <p:cNvSpPr txBox="1"/>
          <p:nvPr/>
        </p:nvSpPr>
        <p:spPr>
          <a:xfrm>
            <a:off x="330512" y="0"/>
            <a:ext cx="2900367" cy="150810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迷惑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míhuò</a:t>
            </a:r>
            <a:endParaRPr lang="zh-TW" altLang="en-US" sz="8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EA85D1F-2B00-4A91-8E3A-90548605D2D4}"/>
              </a:ext>
            </a:extLst>
          </p:cNvPr>
          <p:cNvSpPr txBox="1"/>
          <p:nvPr/>
        </p:nvSpPr>
        <p:spPr>
          <a:xfrm>
            <a:off x="8961122" y="0"/>
            <a:ext cx="2921667" cy="160043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困惑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kùnhuò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DD7243A-10CD-43EB-9C06-6A72F5D7CE82}"/>
              </a:ext>
            </a:extLst>
          </p:cNvPr>
          <p:cNvSpPr txBox="1"/>
          <p:nvPr/>
        </p:nvSpPr>
        <p:spPr>
          <a:xfrm>
            <a:off x="330512" y="1900719"/>
            <a:ext cx="11552277" cy="4158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 孩子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迷惑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困惑</a:t>
            </a:r>
            <a:r>
              <a:rPr lang="zh-TW" altLang="en-US" sz="3600" dirty="0">
                <a:ea typeface="標楷體" panose="03000509000000000000" pitchFamily="65" charset="-120"/>
              </a:rPr>
              <a:t>地望着正在吵架的父母，那样子真可怜。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很多动物身上的颜色是伪装色，这是用来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迷惑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困惑</a:t>
            </a:r>
            <a:r>
              <a:rPr lang="zh-TW" altLang="en-US" sz="3600" dirty="0">
                <a:ea typeface="標楷體" panose="03000509000000000000" pitchFamily="65" charset="-120"/>
              </a:rPr>
              <a:t>周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   </a:t>
            </a:r>
            <a:r>
              <a:rPr lang="zh-TW" altLang="en-US" sz="3600" dirty="0">
                <a:ea typeface="標楷體" panose="03000509000000000000" pitchFamily="65" charset="-120"/>
              </a:rPr>
              <a:t>围其他生物的。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ea typeface="標楷體" panose="03000509000000000000" pitchFamily="65" charset="-120"/>
              </a:rPr>
              <a:t>那个骗子说了一堆花言巧语，把很多人都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迷惑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困惑</a:t>
            </a:r>
            <a:r>
              <a:rPr lang="zh-TW" altLang="en-US" sz="3600" dirty="0">
                <a:ea typeface="標楷體" panose="03000509000000000000" pitchFamily="65" charset="-120"/>
              </a:rPr>
              <a:t>住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了，但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迷惑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困惑</a:t>
            </a:r>
            <a:r>
              <a:rPr lang="zh-TW" altLang="en-US" sz="3600" dirty="0">
                <a:ea typeface="標楷體" panose="03000509000000000000" pitchFamily="65" charset="-120"/>
              </a:rPr>
              <a:t>不了我。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8C22E73D-E9EC-4407-AF47-6FD2F5AB1D9B}"/>
              </a:ext>
            </a:extLst>
          </p:cNvPr>
          <p:cNvSpPr/>
          <p:nvPr/>
        </p:nvSpPr>
        <p:spPr>
          <a:xfrm>
            <a:off x="1655715" y="1823336"/>
            <a:ext cx="2217642" cy="1150706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717F077-C534-4833-9C42-9FF27A724293}"/>
              </a:ext>
            </a:extLst>
          </p:cNvPr>
          <p:cNvSpPr/>
          <p:nvPr/>
        </p:nvSpPr>
        <p:spPr>
          <a:xfrm>
            <a:off x="8961121" y="2677027"/>
            <a:ext cx="1108821" cy="1150706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0EFF4FB2-3680-4DC5-960F-71F26E268F54}"/>
              </a:ext>
            </a:extLst>
          </p:cNvPr>
          <p:cNvSpPr/>
          <p:nvPr/>
        </p:nvSpPr>
        <p:spPr>
          <a:xfrm>
            <a:off x="8961120" y="4355682"/>
            <a:ext cx="1108821" cy="1150706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6E3961A4-EDC1-49B6-AEBB-8497B2AC26AF}"/>
              </a:ext>
            </a:extLst>
          </p:cNvPr>
          <p:cNvSpPr/>
          <p:nvPr/>
        </p:nvSpPr>
        <p:spPr>
          <a:xfrm>
            <a:off x="2014078" y="5209253"/>
            <a:ext cx="1108821" cy="1150706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964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790575"/>
            <a:ext cx="11525250" cy="187743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ea typeface="標楷體" panose="03000509000000000000" pitchFamily="65" charset="-120"/>
              </a:rPr>
              <a:t>如此</a:t>
            </a:r>
            <a:endParaRPr lang="en-US" altLang="zh-TW" sz="8000" dirty="0">
              <a:solidFill>
                <a:schemeClr val="bg1"/>
              </a:solidFill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chemeClr val="bg1"/>
                </a:solidFill>
                <a:ea typeface="標楷體" panose="03000509000000000000" pitchFamily="65" charset="-120"/>
              </a:rPr>
              <a:t>                                                    </a:t>
            </a:r>
            <a:r>
              <a:rPr lang="en-US" altLang="zh-TW" sz="3600" dirty="0" err="1">
                <a:solidFill>
                  <a:schemeClr val="bg1"/>
                </a:solidFill>
                <a:ea typeface="標楷體" panose="03000509000000000000" pitchFamily="65" charset="-120"/>
              </a:rPr>
              <a:t>rúcǐ</a:t>
            </a:r>
            <a:endParaRPr lang="en-US" altLang="zh-TW" sz="36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706CEF0-1384-42B7-82BD-B926081AD6D9}"/>
              </a:ext>
            </a:extLst>
          </p:cNvPr>
          <p:cNvSpPr/>
          <p:nvPr/>
        </p:nvSpPr>
        <p:spPr>
          <a:xfrm>
            <a:off x="333375" y="3135931"/>
            <a:ext cx="115402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>
                <a:solidFill>
                  <a:schemeClr val="accent6">
                    <a:lumMod val="75000"/>
                  </a:schemeClr>
                </a:solidFill>
              </a:rPr>
              <a:t>So</a:t>
            </a:r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</a:rPr>
              <a:t> → </a:t>
            </a:r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表示程度深</a:t>
            </a:r>
            <a:endParaRPr lang="en-US" altLang="zh-TW" sz="4000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2D57B3B-52FA-4D9D-8E70-5746576C2D9F}"/>
              </a:ext>
            </a:extLst>
          </p:cNvPr>
          <p:cNvSpPr txBox="1"/>
          <p:nvPr/>
        </p:nvSpPr>
        <p:spPr>
          <a:xfrm>
            <a:off x="348402" y="4198720"/>
            <a:ext cx="11525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ea typeface="標楷體" panose="03000509000000000000" pitchFamily="65" charset="-120"/>
              </a:rPr>
              <a:t>Usage</a:t>
            </a:r>
            <a:r>
              <a:rPr lang="zh-TW" altLang="en-US" sz="4800" dirty="0">
                <a:ea typeface="標楷體" panose="03000509000000000000" pitchFamily="65" charset="-120"/>
              </a:rPr>
              <a:t>：如此 </a:t>
            </a:r>
            <a:r>
              <a:rPr lang="en-US" altLang="zh-TW" sz="4800" dirty="0">
                <a:ea typeface="標楷體" panose="03000509000000000000" pitchFamily="65" charset="-120"/>
              </a:rPr>
              <a:t>+ adj./v.</a:t>
            </a:r>
            <a:endParaRPr lang="zh-TW" altLang="en-US" sz="4800" dirty="0"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3F7FD70-D576-489D-9BC3-18D0629AC968}"/>
              </a:ext>
            </a:extLst>
          </p:cNvPr>
          <p:cNvSpPr/>
          <p:nvPr/>
        </p:nvSpPr>
        <p:spPr>
          <a:xfrm>
            <a:off x="348402" y="5513158"/>
            <a:ext cx="11510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※adj./v. </a:t>
            </a:r>
            <a:r>
              <a:rPr lang="zh-TW" altLang="en-US" sz="4000" dirty="0">
                <a:ea typeface="標楷體" panose="03000509000000000000" pitchFamily="65" charset="-120"/>
              </a:rPr>
              <a:t>→</a:t>
            </a:r>
            <a:r>
              <a:rPr lang="en-US" altLang="zh-TW" sz="4000" dirty="0">
                <a:ea typeface="標楷體" panose="03000509000000000000" pitchFamily="65" charset="-120"/>
              </a:rPr>
              <a:t>2 syllable or more than 2 syllable.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576934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94E0BF0-B660-447D-98FA-E24AC3D29597}"/>
              </a:ext>
            </a:extLst>
          </p:cNvPr>
          <p:cNvSpPr txBox="1"/>
          <p:nvPr/>
        </p:nvSpPr>
        <p:spPr>
          <a:xfrm>
            <a:off x="0" y="0"/>
            <a:ext cx="2163245" cy="1015663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ea typeface="標楷體" panose="03000509000000000000" pitchFamily="65" charset="-120"/>
              </a:rPr>
              <a:t>如此</a:t>
            </a:r>
            <a:endParaRPr lang="en-US" altLang="zh-TW" sz="60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B7C8490-0361-452C-803D-67BE95A0C9AC}"/>
              </a:ext>
            </a:extLst>
          </p:cNvPr>
          <p:cNvSpPr txBox="1"/>
          <p:nvPr/>
        </p:nvSpPr>
        <p:spPr>
          <a:xfrm>
            <a:off x="337335" y="2063601"/>
            <a:ext cx="11517330" cy="4158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想不到海底的世界竟是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如此</a:t>
            </a:r>
            <a:r>
              <a:rPr lang="zh-TW" altLang="en-US" sz="3600" dirty="0">
                <a:ea typeface="標楷體" panose="03000509000000000000" pitchFamily="65" charset="-120"/>
              </a:rPr>
              <a:t>有趣而有丰富，以前我们对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这里的了解太少了。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朋友们对我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如此</a:t>
            </a:r>
            <a:r>
              <a:rPr lang="zh-TW" altLang="en-US" sz="3600" dirty="0">
                <a:ea typeface="標楷體" panose="03000509000000000000" pitchFamily="65" charset="-120"/>
              </a:rPr>
              <a:t>关心，真使我深受感动。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桂林漓江的风景是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如此</a:t>
            </a:r>
            <a:r>
              <a:rPr lang="zh-TW" altLang="en-US" sz="3600" dirty="0">
                <a:ea typeface="標楷體" panose="03000509000000000000" pitchFamily="65" charset="-120"/>
              </a:rPr>
              <a:t>迷人，以至于大家都</a:t>
            </a:r>
            <a:r>
              <a:rPr lang="zh-TW" altLang="en-US" sz="3600" dirty="0">
                <a:highlight>
                  <a:srgbClr val="FF00FF"/>
                </a:highlight>
                <a:ea typeface="標楷體" panose="03000509000000000000" pitchFamily="65" charset="-120"/>
              </a:rPr>
              <a:t>流连忘返</a:t>
            </a:r>
            <a:r>
              <a:rPr lang="zh-TW" altLang="en-US" sz="3600" dirty="0">
                <a:ea typeface="標楷體" panose="03000509000000000000" pitchFamily="65" charset="-120"/>
              </a:rPr>
              <a:t>，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zh-TW" altLang="en-US" sz="3600" dirty="0">
                <a:highlight>
                  <a:srgbClr val="FF00FF"/>
                </a:highlight>
                <a:ea typeface="標楷體" panose="03000509000000000000" pitchFamily="65" charset="-120"/>
              </a:rPr>
              <a:t>乐不思蜀</a:t>
            </a:r>
            <a:r>
              <a:rPr lang="zh-TW" altLang="en-US" sz="3600" dirty="0">
                <a:ea typeface="標楷體" panose="03000509000000000000" pitchFamily="65" charset="-120"/>
              </a:rPr>
              <a:t>了。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8A67B03-040A-43CF-A13E-065BC52B2DC0}"/>
              </a:ext>
            </a:extLst>
          </p:cNvPr>
          <p:cNvSpPr/>
          <p:nvPr/>
        </p:nvSpPr>
        <p:spPr>
          <a:xfrm>
            <a:off x="344442" y="1152719"/>
            <a:ext cx="11510223" cy="76944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adj./v. </a:t>
            </a:r>
            <a:r>
              <a:rPr lang="zh-TW" altLang="en-US" sz="4400" dirty="0">
                <a:ea typeface="標楷體" panose="03000509000000000000" pitchFamily="65" charset="-120"/>
              </a:rPr>
              <a:t>→ </a:t>
            </a:r>
            <a:r>
              <a:rPr lang="en-US" altLang="zh-TW" sz="4400" dirty="0">
                <a:ea typeface="標楷體" panose="03000509000000000000" pitchFamily="65" charset="-120"/>
              </a:rPr>
              <a:t>2 syllable or more than 2 syllable.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2802367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流连忘返</a:t>
            </a:r>
            <a:r>
              <a:rPr lang="en-US" altLang="zh-TW" sz="3600" dirty="0" err="1"/>
              <a:t>liúlián-wàngfǎn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538764"/>
            <a:ext cx="7713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/>
              <a:t>to remain enjoying oneself and forget to go home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7F104BC-1518-4071-922E-DD80FC449832}"/>
              </a:ext>
            </a:extLst>
          </p:cNvPr>
          <p:cNvSpPr txBox="1"/>
          <p:nvPr/>
        </p:nvSpPr>
        <p:spPr>
          <a:xfrm>
            <a:off x="319083" y="3429000"/>
            <a:ext cx="3627275" cy="156966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乐不思蜀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/>
              <a:t>lè</a:t>
            </a:r>
            <a:r>
              <a:rPr lang="en-US" altLang="zh-TW" sz="3600" dirty="0"/>
              <a:t> </a:t>
            </a:r>
            <a:r>
              <a:rPr lang="en-US" altLang="zh-TW" sz="3600" dirty="0" err="1"/>
              <a:t>bù</a:t>
            </a:r>
            <a:r>
              <a:rPr lang="en-US" altLang="zh-TW" sz="3600" dirty="0"/>
              <a:t> </a:t>
            </a:r>
            <a:r>
              <a:rPr lang="en-US" altLang="zh-TW" sz="3600" dirty="0" err="1"/>
              <a:t>sī</a:t>
            </a:r>
            <a:r>
              <a:rPr lang="en-US" altLang="zh-TW" sz="3600" dirty="0"/>
              <a:t> </a:t>
            </a:r>
            <a:r>
              <a:rPr lang="en-US" altLang="zh-TW" sz="3600" dirty="0" err="1"/>
              <a:t>shǔ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2621D0E-35D6-469E-AD3D-47201169284E}"/>
              </a:ext>
            </a:extLst>
          </p:cNvPr>
          <p:cNvSpPr/>
          <p:nvPr/>
        </p:nvSpPr>
        <p:spPr>
          <a:xfrm>
            <a:off x="3946358" y="3613665"/>
            <a:ext cx="792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/>
              <a:t>have much enjoyment and forget to go back home</a:t>
            </a:r>
          </a:p>
        </p:txBody>
      </p:sp>
    </p:spTree>
    <p:extLst>
      <p:ext uri="{BB962C8B-B14F-4D97-AF65-F5344CB8AC3E}">
        <p14:creationId xmlns:p14="http://schemas.microsoft.com/office/powerpoint/2010/main" val="29020590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94E0BF0-B660-447D-98FA-E24AC3D29597}"/>
              </a:ext>
            </a:extLst>
          </p:cNvPr>
          <p:cNvSpPr txBox="1"/>
          <p:nvPr/>
        </p:nvSpPr>
        <p:spPr>
          <a:xfrm>
            <a:off x="0" y="0"/>
            <a:ext cx="2163245" cy="1015663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ea typeface="標楷體" panose="03000509000000000000" pitchFamily="65" charset="-120"/>
              </a:rPr>
              <a:t>如此</a:t>
            </a:r>
            <a:endParaRPr lang="en-US" altLang="zh-TW" sz="60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B7C8490-0361-452C-803D-67BE95A0C9AC}"/>
              </a:ext>
            </a:extLst>
          </p:cNvPr>
          <p:cNvSpPr txBox="1"/>
          <p:nvPr/>
        </p:nvSpPr>
        <p:spPr>
          <a:xfrm>
            <a:off x="344442" y="2820589"/>
            <a:ext cx="11517330" cy="166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作为一个外国人，他的书法写得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如此</a:t>
            </a:r>
            <a:r>
              <a:rPr lang="zh-TW" altLang="en-US" sz="3600" dirty="0">
                <a:highlight>
                  <a:srgbClr val="FFFF00"/>
                </a:highlight>
                <a:ea typeface="標楷體" panose="03000509000000000000" pitchFamily="65" charset="-120"/>
              </a:rPr>
              <a:t>之</a:t>
            </a:r>
            <a:r>
              <a:rPr lang="zh-TW" altLang="en-US" sz="3600" dirty="0">
                <a:ea typeface="標楷體" panose="03000509000000000000" pitchFamily="65" charset="-120"/>
              </a:rPr>
              <a:t>好，是大家</a:t>
            </a:r>
            <a:r>
              <a:rPr lang="zh-TW" altLang="en-US" sz="3600" dirty="0">
                <a:highlight>
                  <a:srgbClr val="FF00FF"/>
                </a:highlight>
                <a:ea typeface="標楷體" panose="03000509000000000000" pitchFamily="65" charset="-120"/>
              </a:rPr>
              <a:t>始</a:t>
            </a:r>
            <a:endParaRPr lang="en-US" altLang="zh-TW" sz="3600" dirty="0">
              <a:highlight>
                <a:srgbClr val="FF00FF"/>
              </a:highlight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highlight>
                  <a:srgbClr val="FF00FF"/>
                </a:highlight>
                <a:ea typeface="標楷體" panose="03000509000000000000" pitchFamily="65" charset="-120"/>
              </a:rPr>
              <a:t>   料未及</a:t>
            </a:r>
            <a:r>
              <a:rPr lang="zh-TW" altLang="en-US" sz="3600" dirty="0">
                <a:ea typeface="標楷體" panose="03000509000000000000" pitchFamily="65" charset="-120"/>
              </a:rPr>
              <a:t>的。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8A67B03-040A-43CF-A13E-065BC52B2DC0}"/>
              </a:ext>
            </a:extLst>
          </p:cNvPr>
          <p:cNvSpPr/>
          <p:nvPr/>
        </p:nvSpPr>
        <p:spPr>
          <a:xfrm>
            <a:off x="344442" y="1126093"/>
            <a:ext cx="11510223" cy="144655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adj./v. </a:t>
            </a:r>
            <a:r>
              <a:rPr lang="zh-TW" altLang="en-US" sz="4400" dirty="0">
                <a:ea typeface="標楷體" panose="03000509000000000000" pitchFamily="65" charset="-120"/>
              </a:rPr>
              <a:t>→ </a:t>
            </a:r>
            <a:r>
              <a:rPr lang="en-US" altLang="zh-TW" sz="4400" dirty="0">
                <a:ea typeface="標楷體" panose="03000509000000000000" pitchFamily="65" charset="-120"/>
              </a:rPr>
              <a:t>1 syllable </a:t>
            </a:r>
          </a:p>
          <a:p>
            <a:pPr algn="ctr"/>
            <a:r>
              <a:rPr lang="zh-TW" altLang="en-US" sz="4400" dirty="0">
                <a:ea typeface="標楷體" panose="03000509000000000000" pitchFamily="65" charset="-120"/>
              </a:rPr>
              <a:t>“如此”的后面要加“之”这个字</a:t>
            </a:r>
            <a:endParaRPr lang="zh-TW" altLang="en-US" sz="44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31FC007-0CCA-4685-8791-7F30C2E225AF}"/>
              </a:ext>
            </a:extLst>
          </p:cNvPr>
          <p:cNvSpPr txBox="1"/>
          <p:nvPr/>
        </p:nvSpPr>
        <p:spPr>
          <a:xfrm>
            <a:off x="247164" y="5210554"/>
            <a:ext cx="3627275" cy="141577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始料未及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lè</a:t>
            </a:r>
            <a:r>
              <a:rPr lang="en-US" altLang="zh-TW" sz="3200" dirty="0"/>
              <a:t> </a:t>
            </a:r>
            <a:r>
              <a:rPr lang="en-US" altLang="zh-TW" sz="3200" dirty="0" err="1"/>
              <a:t>bù</a:t>
            </a:r>
            <a:r>
              <a:rPr lang="en-US" altLang="zh-TW" sz="3200" dirty="0"/>
              <a:t> </a:t>
            </a:r>
            <a:r>
              <a:rPr lang="en-US" altLang="zh-TW" sz="3200" dirty="0" err="1"/>
              <a:t>sī</a:t>
            </a:r>
            <a:r>
              <a:rPr lang="en-US" altLang="zh-TW" sz="3200" dirty="0"/>
              <a:t> </a:t>
            </a:r>
            <a:r>
              <a:rPr lang="en-US" altLang="zh-TW" sz="3200" dirty="0" err="1"/>
              <a:t>shǔ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1CA2F4-BAAD-4C3B-9F4D-ADFD8FC9F826}"/>
              </a:ext>
            </a:extLst>
          </p:cNvPr>
          <p:cNvSpPr/>
          <p:nvPr/>
        </p:nvSpPr>
        <p:spPr>
          <a:xfrm>
            <a:off x="6096000" y="5360650"/>
            <a:ext cx="51480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一开始没有想到</a:t>
            </a:r>
            <a:endParaRPr lang="en-US" altLang="zh-TW" sz="3600" dirty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dirty="0">
                <a:solidFill>
                  <a:srgbClr val="333333"/>
                </a:solidFill>
                <a:ea typeface="標楷體" panose="03000509000000000000" pitchFamily="65" charset="-120"/>
              </a:rPr>
              <a:t>not expected at the outset</a:t>
            </a:r>
            <a:endParaRPr lang="zh-TW" altLang="en-US" sz="3600" dirty="0"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189A1C8C-5095-4BE2-A44B-FEBC97963AF0}"/>
              </a:ext>
            </a:extLst>
          </p:cNvPr>
          <p:cNvCxnSpPr/>
          <p:nvPr/>
        </p:nvCxnSpPr>
        <p:spPr>
          <a:xfrm>
            <a:off x="3874439" y="5960815"/>
            <a:ext cx="1628797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35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87771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búbì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8777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未必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wèibì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966208" y="3428999"/>
            <a:ext cx="4259586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3248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C6E0A06-FC4E-40EF-BF68-F94459BD71BA}"/>
              </a:ext>
            </a:extLst>
          </p:cNvPr>
          <p:cNvSpPr txBox="1"/>
          <p:nvPr/>
        </p:nvSpPr>
        <p:spPr>
          <a:xfrm>
            <a:off x="0" y="0"/>
            <a:ext cx="2163245" cy="1015663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ea typeface="標楷體" panose="03000509000000000000" pitchFamily="65" charset="-120"/>
              </a:rPr>
              <a:t>如此</a:t>
            </a:r>
            <a:endParaRPr lang="en-US" altLang="zh-TW" sz="60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4D050C0-D018-4B9F-9DED-07185186BAB7}"/>
              </a:ext>
            </a:extLst>
          </p:cNvPr>
          <p:cNvSpPr txBox="1"/>
          <p:nvPr/>
        </p:nvSpPr>
        <p:spPr>
          <a:xfrm>
            <a:off x="347609" y="1027417"/>
            <a:ext cx="11496782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我家新来了一只小狗，长得非常可爱，全家人没有不喜欢它的。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0EBAB76-4A37-4350-8A80-0BE9ACBA1EC2}"/>
              </a:ext>
            </a:extLst>
          </p:cNvPr>
          <p:cNvSpPr/>
          <p:nvPr/>
        </p:nvSpPr>
        <p:spPr>
          <a:xfrm>
            <a:off x="347609" y="1905770"/>
            <a:ext cx="116371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ea typeface="標楷體" panose="03000509000000000000" pitchFamily="65" charset="-120"/>
              </a:rPr>
              <a:t>→我家新来了一只小狗，长得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如此</a:t>
            </a:r>
            <a:r>
              <a:rPr lang="zh-TW" altLang="en-US" sz="3200" dirty="0">
                <a:ea typeface="標楷體" panose="03000509000000000000" pitchFamily="65" charset="-120"/>
              </a:rPr>
              <a:t>可爱，全家人没有不喜欢它的。</a:t>
            </a:r>
            <a:endParaRPr lang="zh-TW" altLang="en-US" sz="32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A058F80-AC92-473E-8CBA-5F273291F3C9}"/>
              </a:ext>
            </a:extLst>
          </p:cNvPr>
          <p:cNvSpPr txBox="1"/>
          <p:nvPr/>
        </p:nvSpPr>
        <p:spPr>
          <a:xfrm>
            <a:off x="347609" y="2616384"/>
            <a:ext cx="11496782" cy="370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 经过一番修饰打扮，她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3.A</a:t>
            </a:r>
            <a:r>
              <a:rPr lang="zh-TW" altLang="en-US" sz="3200" dirty="0">
                <a:ea typeface="標楷體" panose="03000509000000000000" pitchFamily="65" charset="-120"/>
              </a:rPr>
              <a:t>：在学生的眼里，音乐老师是怎么样的人？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</a:t>
            </a:r>
            <a:r>
              <a:rPr lang="en-US" altLang="zh-TW" sz="3200" dirty="0">
                <a:ea typeface="標楷體" panose="03000509000000000000" pitchFamily="65" charset="-120"/>
              </a:rPr>
              <a:t>B</a:t>
            </a:r>
            <a:r>
              <a:rPr lang="zh-TW" altLang="en-US" sz="3200" dirty="0"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ea typeface="標楷體" panose="03000509000000000000" pitchFamily="65" charset="-120"/>
              </a:rPr>
              <a:t> __________________________________________________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4.A</a:t>
            </a:r>
            <a:r>
              <a:rPr lang="zh-TW" altLang="en-US" sz="3200" dirty="0">
                <a:ea typeface="標楷體" panose="03000509000000000000" pitchFamily="65" charset="-120"/>
              </a:rPr>
              <a:t>：上海为什么对你有这么大的吸引力呀？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</a:t>
            </a:r>
            <a:r>
              <a:rPr lang="en-US" altLang="zh-TW" sz="3200" dirty="0">
                <a:ea typeface="標楷體" panose="03000509000000000000" pitchFamily="65" charset="-120"/>
              </a:rPr>
              <a:t>B</a:t>
            </a:r>
            <a:r>
              <a:rPr lang="zh-TW" altLang="en-US" sz="3200" dirty="0"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ea typeface="標楷體" panose="03000509000000000000" pitchFamily="65" charset="-120"/>
              </a:rPr>
              <a:t> __________________________________________________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901A2F0-0A5C-4A69-A4A6-8565771F4E08}"/>
              </a:ext>
            </a:extLst>
          </p:cNvPr>
          <p:cNvSpPr txBox="1"/>
          <p:nvPr/>
        </p:nvSpPr>
        <p:spPr>
          <a:xfrm>
            <a:off x="4900773" y="2647206"/>
            <a:ext cx="6647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变得如此美丽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7DE2A20-4AFD-4EDE-8769-C5401925E515}"/>
              </a:ext>
            </a:extLst>
          </p:cNvPr>
          <p:cNvSpPr txBox="1"/>
          <p:nvPr/>
        </p:nvSpPr>
        <p:spPr>
          <a:xfrm>
            <a:off x="1467492" y="4146758"/>
            <a:ext cx="10090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在学生眼里，音乐老师是如此优雅</a:t>
            </a:r>
            <a:r>
              <a:rPr lang="en-US" altLang="zh-TW" sz="2000" dirty="0">
                <a:solidFill>
                  <a:srgbClr val="FF0000"/>
                </a:solidFill>
                <a:ea typeface="標楷體" panose="03000509000000000000" pitchFamily="65" charset="-120"/>
              </a:rPr>
              <a:t>(</a:t>
            </a:r>
            <a:r>
              <a:rPr lang="en-US" altLang="zh-TW" dirty="0">
                <a:solidFill>
                  <a:srgbClr val="FF0000"/>
                </a:solidFill>
              </a:rPr>
              <a:t>graceful</a:t>
            </a:r>
            <a:r>
              <a:rPr lang="en-US" altLang="zh-TW" sz="2000" dirty="0">
                <a:solidFill>
                  <a:srgbClr val="FF0000"/>
                </a:solidFill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的人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26A49B7-A9B0-4A78-86F5-80764C150B47}"/>
              </a:ext>
            </a:extLst>
          </p:cNvPr>
          <p:cNvSpPr txBox="1"/>
          <p:nvPr/>
        </p:nvSpPr>
        <p:spPr>
          <a:xfrm>
            <a:off x="1383585" y="5615488"/>
            <a:ext cx="10090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因为对我来说，上海是如此有趣</a:t>
            </a:r>
            <a:endParaRPr lang="zh-TW" altLang="en-US" sz="2000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595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285A498-198C-4D2B-88B9-952EAC79F10E}"/>
              </a:ext>
            </a:extLst>
          </p:cNvPr>
          <p:cNvSpPr/>
          <p:nvPr/>
        </p:nvSpPr>
        <p:spPr>
          <a:xfrm>
            <a:off x="375385" y="1359461"/>
            <a:ext cx="11521440" cy="443775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世平按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。“啊，我们开始谈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私人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问题了，如果你觉得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过份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13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，如不，请按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。”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世平又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鼓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起勇气按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。“如果你想</a:t>
            </a:r>
            <a:r>
              <a:rPr lang="zh-TW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摆脱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一段感情，请按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，如果你渴望爱人与被爱，请按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。”</a:t>
            </a:r>
            <a:endParaRPr lang="en-US" altLang="zh-TW" sz="3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457200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世平</a:t>
            </a:r>
            <a:r>
              <a:rPr lang="zh-TW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迷惑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了，这余氏兄弟到底是什么人？他们竟</a:t>
            </a:r>
            <a:r>
              <a:rPr lang="zh-TW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设计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了</a:t>
            </a:r>
            <a:r>
              <a:rPr lang="zh-TW" altLang="en-US" sz="3200" dirty="0"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如此</a:t>
            </a:r>
            <a:r>
              <a:rPr lang="zh-TW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精密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的录音设备，世平忍不住按下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号。</a:t>
            </a:r>
          </a:p>
        </p:txBody>
      </p:sp>
    </p:spTree>
    <p:extLst>
      <p:ext uri="{BB962C8B-B14F-4D97-AF65-F5344CB8AC3E}">
        <p14:creationId xmlns:p14="http://schemas.microsoft.com/office/powerpoint/2010/main" val="3878553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B730CAE-B438-44A6-82B7-66868FCA8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0" t="12302"/>
          <a:stretch/>
        </p:blipFill>
        <p:spPr>
          <a:xfrm>
            <a:off x="-1" y="763499"/>
            <a:ext cx="4123633" cy="266550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1249" y="1920894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更换</a:t>
            </a:r>
            <a:r>
              <a:rPr lang="en-US" altLang="zh-TW" sz="3200" dirty="0" err="1">
                <a:solidFill>
                  <a:schemeClr val="bg1"/>
                </a:solidFill>
              </a:rPr>
              <a:t>gēnghuàn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唏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xī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38083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此刻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cǐkè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4AAA4B4-D654-421C-B75E-CBAF1997C85A}"/>
              </a:ext>
            </a:extLst>
          </p:cNvPr>
          <p:cNvSpPr txBox="1"/>
          <p:nvPr/>
        </p:nvSpPr>
        <p:spPr>
          <a:xfrm>
            <a:off x="10001249" y="5349895"/>
            <a:ext cx="2190751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愿意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yuànyì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BCC0C93-D6FB-4222-9389-434A635BC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49" y="4238625"/>
            <a:ext cx="3810000" cy="26193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264A7E4-D68B-452A-91B1-A48EFFAE62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60"/>
          <a:stretch/>
        </p:blipFill>
        <p:spPr>
          <a:xfrm>
            <a:off x="7039830" y="0"/>
            <a:ext cx="2690765" cy="346295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054C05C-ED90-4819-9002-19E9B99D1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625000"/>
            <a:ext cx="3781088" cy="22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9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7200540" y="316488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约会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yuēhuì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81A9BC8-BF9F-494E-9DD2-E7E603940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01115"/>
            <a:ext cx="57150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285A498-198C-4D2B-88B9-952EAC79F10E}"/>
              </a:ext>
            </a:extLst>
          </p:cNvPr>
          <p:cNvSpPr/>
          <p:nvPr/>
        </p:nvSpPr>
        <p:spPr>
          <a:xfrm>
            <a:off x="375385" y="990128"/>
            <a:ext cx="11521440" cy="517641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“假如你目前已有爱人，请按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17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，无，则按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18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。”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世平按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18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，因是通过电话与录音机器谈话，世平不觉得危险。</a:t>
            </a:r>
            <a:r>
              <a:rPr lang="zh-TW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唏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，有什么事，最多</a:t>
            </a:r>
            <a:r>
              <a:rPr lang="zh-TW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更换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电话号码好了，</a:t>
            </a:r>
            <a:r>
              <a:rPr lang="zh-TW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此刻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她真需要有人陪她聊聊。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“如果你</a:t>
            </a:r>
            <a:r>
              <a:rPr lang="zh-TW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愿意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跟我余仁邦</a:t>
            </a:r>
            <a:r>
              <a:rPr lang="zh-TW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约会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，请按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19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，如果你选择我弟弟余仁杰，请按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，如果你不愿与任何一人见面，请按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21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。”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世平笑了，她轻轻按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19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1183209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D2B528-1813-4755-9E59-7BAE8242ED7D}"/>
              </a:ext>
            </a:extLst>
          </p:cNvPr>
          <p:cNvSpPr txBox="1"/>
          <p:nvPr/>
        </p:nvSpPr>
        <p:spPr>
          <a:xfrm>
            <a:off x="195423" y="1380946"/>
            <a:ext cx="11801154" cy="4717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1.</a:t>
            </a:r>
            <a:r>
              <a:rPr lang="zh-TW" altLang="en-US" sz="3400" dirty="0">
                <a:ea typeface="標楷體" panose="03000509000000000000" pitchFamily="65" charset="-120"/>
              </a:rPr>
              <a:t>江世平给航空公司打电话的目的是为父母买飞机票。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2.</a:t>
            </a:r>
            <a:r>
              <a:rPr lang="zh-TW" altLang="en-US" sz="3400" dirty="0">
                <a:ea typeface="標楷體" panose="03000509000000000000" pitchFamily="65" charset="-120"/>
              </a:rPr>
              <a:t>江世平之所以觉得“真好”，是因为她觉得这种通过按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ea typeface="標楷體" panose="03000509000000000000" pitchFamily="65" charset="-120"/>
              </a:rPr>
              <a:t>   按钮获取信息的方式有很多好处。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3.</a:t>
            </a:r>
            <a:r>
              <a:rPr lang="zh-TW" altLang="en-US" sz="3400" dirty="0">
                <a:ea typeface="標楷體" panose="03000509000000000000" pitchFamily="65" charset="-120"/>
              </a:rPr>
              <a:t>江世平给宇宙杂志社打电话后马上收到迟到的杂志。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4.</a:t>
            </a:r>
            <a:r>
              <a:rPr lang="zh-TW" altLang="en-US" sz="3400" dirty="0">
                <a:ea typeface="標楷體" panose="03000509000000000000" pitchFamily="65" charset="-120"/>
              </a:rPr>
              <a:t>江世平觉得与机器说话让人不太舒服，而许多人觉得无所谓。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5.</a:t>
            </a:r>
            <a:r>
              <a:rPr lang="zh-TW" altLang="en-US" sz="3400" dirty="0">
                <a:ea typeface="標楷體" panose="03000509000000000000" pitchFamily="65" charset="-120"/>
              </a:rPr>
              <a:t>与录音机谈话比较简单，可以直接地说出自己真实的想法。。</a:t>
            </a:r>
            <a:endParaRPr lang="en-US" altLang="zh-TW" sz="34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5037F0-9328-42F7-AE9A-1C186743798C}"/>
              </a:ext>
            </a:extLst>
          </p:cNvPr>
          <p:cNvSpPr txBox="1"/>
          <p:nvPr/>
        </p:nvSpPr>
        <p:spPr>
          <a:xfrm>
            <a:off x="0" y="0"/>
            <a:ext cx="3589020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课文理解</a:t>
            </a:r>
          </a:p>
        </p:txBody>
      </p:sp>
    </p:spTree>
    <p:extLst>
      <p:ext uri="{BB962C8B-B14F-4D97-AF65-F5344CB8AC3E}">
        <p14:creationId xmlns:p14="http://schemas.microsoft.com/office/powerpoint/2010/main" val="314053095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D2B528-1813-4755-9E59-7BAE8242ED7D}"/>
              </a:ext>
            </a:extLst>
          </p:cNvPr>
          <p:cNvSpPr txBox="1"/>
          <p:nvPr/>
        </p:nvSpPr>
        <p:spPr>
          <a:xfrm>
            <a:off x="200560" y="964653"/>
            <a:ext cx="11790880" cy="5558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6.</a:t>
            </a:r>
            <a:r>
              <a:rPr lang="zh-TW" altLang="en-US" sz="3000" dirty="0">
                <a:ea typeface="標楷體" panose="03000509000000000000" pitchFamily="65" charset="-120"/>
              </a:rPr>
              <a:t>江世平原来不知道私人电话也有这样的功能，是因为打错了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电话才了解到的。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7.</a:t>
            </a:r>
            <a:r>
              <a:rPr lang="zh-TW" altLang="en-US" sz="3000" dirty="0">
                <a:ea typeface="標楷體" panose="03000509000000000000" pitchFamily="65" charset="-120"/>
              </a:rPr>
              <a:t>余家的录音电话说江世平“活泼大方”，这使她觉得“突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兀”，所以挂断了电话 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8.</a:t>
            </a:r>
            <a:r>
              <a:rPr lang="zh-TW" altLang="en-US" sz="3000" dirty="0">
                <a:ea typeface="標楷體" panose="03000509000000000000" pitchFamily="65" charset="-120"/>
              </a:rPr>
              <a:t>从丘珠英的话中可以看出来她是一个对生活积极乐观的人。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9.</a:t>
            </a:r>
            <a:r>
              <a:rPr lang="zh-TW" altLang="en-US" sz="3000" dirty="0">
                <a:ea typeface="標楷體" panose="03000509000000000000" pitchFamily="65" charset="-120"/>
              </a:rPr>
              <a:t> 丘珠英之所以不和男朋友分手，是因为她很爱她的男朋友。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10.</a:t>
            </a:r>
            <a:r>
              <a:rPr lang="zh-TW" altLang="en-US" sz="3000" dirty="0">
                <a:ea typeface="標楷體" panose="03000509000000000000" pitchFamily="65" charset="-120"/>
              </a:rPr>
              <a:t>再给丘珠英打电话时， 江世平一度走神了，因为丘珠英提到的  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“寂寞”使她想起了给余家兄弟打电话的事 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4D6CB0B-E309-4B18-B52E-1E1A3615DF78}"/>
              </a:ext>
            </a:extLst>
          </p:cNvPr>
          <p:cNvSpPr txBox="1"/>
          <p:nvPr/>
        </p:nvSpPr>
        <p:spPr>
          <a:xfrm>
            <a:off x="0" y="0"/>
            <a:ext cx="3589020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课文理解</a:t>
            </a:r>
          </a:p>
        </p:txBody>
      </p:sp>
    </p:spTree>
    <p:extLst>
      <p:ext uri="{BB962C8B-B14F-4D97-AF65-F5344CB8AC3E}">
        <p14:creationId xmlns:p14="http://schemas.microsoft.com/office/powerpoint/2010/main" val="68713746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D2B528-1813-4755-9E59-7BAE8242ED7D}"/>
              </a:ext>
            </a:extLst>
          </p:cNvPr>
          <p:cNvSpPr txBox="1"/>
          <p:nvPr/>
        </p:nvSpPr>
        <p:spPr>
          <a:xfrm>
            <a:off x="200560" y="1673570"/>
            <a:ext cx="11790880" cy="4158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11.</a:t>
            </a:r>
            <a:r>
              <a:rPr lang="zh-TW" altLang="en-US" sz="3600" dirty="0">
                <a:ea typeface="標楷體" panose="03000509000000000000" pitchFamily="65" charset="-120"/>
              </a:rPr>
              <a:t> 丘珠英认为大家都精神不好是因为生活太枯燥了。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12.</a:t>
            </a:r>
            <a:r>
              <a:rPr lang="zh-TW" altLang="en-US" sz="3600" dirty="0">
                <a:ea typeface="標楷體" panose="03000509000000000000" pitchFamily="65" charset="-120"/>
              </a:rPr>
              <a:t> 余家兄弟已经知道江世平会再给他们打电话，所以专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   门为她设计了录音电话。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13.</a:t>
            </a:r>
            <a:r>
              <a:rPr lang="zh-TW" altLang="en-US" sz="3600" dirty="0">
                <a:ea typeface="標楷體" panose="03000509000000000000" pitchFamily="65" charset="-120"/>
              </a:rPr>
              <a:t> 与陌生人谈论感情问题，使江世平觉得不太安全。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14.</a:t>
            </a:r>
            <a:r>
              <a:rPr lang="zh-TW" altLang="en-US" sz="3600" dirty="0">
                <a:ea typeface="標楷體" panose="03000509000000000000" pitchFamily="65" charset="-120"/>
              </a:rPr>
              <a:t> 江世平最后选择的</a:t>
            </a:r>
            <a:r>
              <a:rPr lang="en-US" altLang="zh-TW" sz="3600" dirty="0">
                <a:ea typeface="標楷體" panose="03000509000000000000" pitchFamily="65" charset="-120"/>
              </a:rPr>
              <a:t>19</a:t>
            </a:r>
            <a:r>
              <a:rPr lang="zh-TW" altLang="en-US" sz="3600" dirty="0">
                <a:ea typeface="標楷體" panose="03000509000000000000" pitchFamily="65" charset="-120"/>
              </a:rPr>
              <a:t>，是拒绝与余家兄弟见面。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4D6CB0B-E309-4B18-B52E-1E1A3615DF78}"/>
              </a:ext>
            </a:extLst>
          </p:cNvPr>
          <p:cNvSpPr txBox="1"/>
          <p:nvPr/>
        </p:nvSpPr>
        <p:spPr>
          <a:xfrm>
            <a:off x="0" y="0"/>
            <a:ext cx="3589020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课文理解</a:t>
            </a:r>
          </a:p>
        </p:txBody>
      </p:sp>
    </p:spTree>
    <p:extLst>
      <p:ext uri="{BB962C8B-B14F-4D97-AF65-F5344CB8AC3E}">
        <p14:creationId xmlns:p14="http://schemas.microsoft.com/office/powerpoint/2010/main" val="33655703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DECCAAD-F58F-41AC-9F38-FF90712C8F7D}"/>
              </a:ext>
            </a:extLst>
          </p:cNvPr>
          <p:cNvSpPr txBox="1"/>
          <p:nvPr/>
        </p:nvSpPr>
        <p:spPr>
          <a:xfrm>
            <a:off x="0" y="0"/>
            <a:ext cx="3226085" cy="923330"/>
          </a:xfrm>
          <a:prstGeom prst="rect">
            <a:avLst/>
          </a:prstGeom>
          <a:solidFill>
            <a:srgbClr val="9933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思考讨论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22E204-46D8-4DC4-BFE2-2A0CC3005A62}"/>
              </a:ext>
            </a:extLst>
          </p:cNvPr>
          <p:cNvSpPr txBox="1"/>
          <p:nvPr/>
        </p:nvSpPr>
        <p:spPr>
          <a:xfrm>
            <a:off x="333375" y="1111823"/>
            <a:ext cx="11525250" cy="5536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江世平是个怎么样的人？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江世平的生活状态怎么样？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江世平为什么会“身不由主”地给余家兄弟打电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   话，而且还同意与余仁邦见面？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丘珠英是个怎么样的人？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5.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丘珠英的梦境说明了什么？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7741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57EA022F-FA6D-469D-91C6-44FB5E688961}"/>
              </a:ext>
            </a:extLst>
          </p:cNvPr>
          <p:cNvSpPr txBox="1"/>
          <p:nvPr/>
        </p:nvSpPr>
        <p:spPr>
          <a:xfrm>
            <a:off x="0" y="1181529"/>
            <a:ext cx="12192000" cy="5558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1.</a:t>
            </a:r>
            <a:r>
              <a:rPr lang="zh-TW" altLang="en-US" sz="3000" dirty="0">
                <a:ea typeface="標楷體" panose="03000509000000000000" pitchFamily="65" charset="-120"/>
              </a:rPr>
              <a:t>这个人真</a:t>
            </a:r>
            <a:r>
              <a:rPr lang="en-US" altLang="zh-TW" sz="3000" dirty="0">
                <a:ea typeface="標楷體" panose="03000509000000000000" pitchFamily="65" charset="-120"/>
              </a:rPr>
              <a:t>_____</a:t>
            </a:r>
            <a:r>
              <a:rPr lang="zh-TW" altLang="en-US" sz="3000" dirty="0">
                <a:ea typeface="標楷體" panose="03000509000000000000" pitchFamily="65" charset="-120"/>
              </a:rPr>
              <a:t>，昨天还说不同意领导的意见，可是今天在会上却说了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这么多赞同的话。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2.</a:t>
            </a:r>
            <a:r>
              <a:rPr lang="zh-TW" altLang="en-US" sz="3000" dirty="0">
                <a:ea typeface="標楷體" panose="03000509000000000000" pitchFamily="65" charset="-120"/>
              </a:rPr>
              <a:t> 为这么一件小事而烦恼，我认为大可</a:t>
            </a:r>
            <a:r>
              <a:rPr lang="en-US" altLang="zh-TW" sz="3000" dirty="0">
                <a:ea typeface="標楷體" panose="03000509000000000000" pitchFamily="65" charset="-120"/>
              </a:rPr>
              <a:t>______ 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3.</a:t>
            </a:r>
            <a:r>
              <a:rPr lang="zh-TW" altLang="en-US" sz="3000" dirty="0">
                <a:ea typeface="標楷體" panose="03000509000000000000" pitchFamily="65" charset="-120"/>
              </a:rPr>
              <a:t>大家顺着山道往前走， </a:t>
            </a:r>
            <a:r>
              <a:rPr lang="en-US" altLang="zh-TW" sz="3000" dirty="0">
                <a:ea typeface="標楷體" panose="03000509000000000000" pitchFamily="65" charset="-120"/>
              </a:rPr>
              <a:t>______</a:t>
            </a:r>
            <a:r>
              <a:rPr lang="zh-TW" altLang="en-US" sz="3000" dirty="0">
                <a:ea typeface="標楷體" panose="03000509000000000000" pitchFamily="65" charset="-120"/>
              </a:rPr>
              <a:t>，从草丛里跑出来一只兔子，把大家惊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喜坏了</a:t>
            </a:r>
            <a:r>
              <a:rPr lang="en-US" altLang="zh-TW" sz="3000" dirty="0">
                <a:ea typeface="標楷體" panose="03000509000000000000" pitchFamily="65" charset="-120"/>
              </a:rPr>
              <a:t> 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4.</a:t>
            </a:r>
            <a:r>
              <a:rPr lang="zh-TW" altLang="en-US" sz="3000" dirty="0">
                <a:ea typeface="標楷體" panose="03000509000000000000" pitchFamily="65" charset="-120"/>
              </a:rPr>
              <a:t>小孩子说话没轻没重，请你千万不要</a:t>
            </a:r>
            <a:r>
              <a:rPr lang="en-US" altLang="zh-TW" sz="3000" dirty="0">
                <a:ea typeface="標楷體" panose="03000509000000000000" pitchFamily="65" charset="-120"/>
              </a:rPr>
              <a:t>______ </a:t>
            </a:r>
            <a:r>
              <a:rPr lang="zh-TW" altLang="en-US" sz="3000" dirty="0">
                <a:ea typeface="標楷體" panose="03000509000000000000" pitchFamily="65" charset="-120"/>
              </a:rPr>
              <a:t>，。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5.</a:t>
            </a:r>
            <a:r>
              <a:rPr lang="zh-TW" altLang="en-US" sz="3000" dirty="0">
                <a:ea typeface="標楷體" panose="03000509000000000000" pitchFamily="65" charset="-120"/>
              </a:rPr>
              <a:t>她很爱自己的男朋友，非常</a:t>
            </a:r>
            <a:r>
              <a:rPr lang="en-US" altLang="zh-TW" sz="3000" dirty="0">
                <a:ea typeface="標楷體" panose="03000509000000000000" pitchFamily="65" charset="-120"/>
              </a:rPr>
              <a:t>______</a:t>
            </a:r>
            <a:r>
              <a:rPr lang="zh-TW" altLang="en-US" sz="3000" dirty="0">
                <a:ea typeface="標楷體" panose="03000509000000000000" pitchFamily="65" charset="-120"/>
              </a:rPr>
              <a:t>他的每一句话，每一个动作，每一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个眼神。</a:t>
            </a:r>
            <a:endParaRPr lang="en-US" altLang="zh-TW" sz="3000" dirty="0">
              <a:ea typeface="標楷體" panose="03000509000000000000" pitchFamily="65" charset="-120"/>
            </a:endParaRP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20BD5592-44EF-4434-9D2E-08D345130E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837687"/>
              </p:ext>
            </p:extLst>
          </p:nvPr>
        </p:nvGraphicFramePr>
        <p:xfrm>
          <a:off x="0" y="-24563"/>
          <a:ext cx="12192000" cy="1280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48015772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87807723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098857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6521005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6539713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35367109"/>
                    </a:ext>
                  </a:extLst>
                </a:gridCol>
              </a:tblGrid>
              <a:tr h="5311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不必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实惠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介意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虚伪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突兀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迷惑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371062"/>
                  </a:ext>
                </a:extLst>
              </a:tr>
              <a:tr h="5311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未必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优惠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在意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虚假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突然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困惑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000754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BE340726-4A80-4094-8E02-70705D4B303B}"/>
              </a:ext>
            </a:extLst>
          </p:cNvPr>
          <p:cNvSpPr txBox="1"/>
          <p:nvPr/>
        </p:nvSpPr>
        <p:spPr>
          <a:xfrm>
            <a:off x="1839074" y="1222625"/>
            <a:ext cx="1140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虚伪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EB51AC5-30C6-4AAF-92AD-DA4E9D9BEEAC}"/>
              </a:ext>
            </a:extLst>
          </p:cNvPr>
          <p:cNvSpPr txBox="1"/>
          <p:nvPr/>
        </p:nvSpPr>
        <p:spPr>
          <a:xfrm>
            <a:off x="6512103" y="2587374"/>
            <a:ext cx="1140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857B0B4-5F02-48DE-843A-A41DFE51ABC9}"/>
              </a:ext>
            </a:extLst>
          </p:cNvPr>
          <p:cNvSpPr txBox="1"/>
          <p:nvPr/>
        </p:nvSpPr>
        <p:spPr>
          <a:xfrm>
            <a:off x="4250077" y="3292964"/>
            <a:ext cx="1140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突然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2B7C6F5-2381-4809-852E-FBDCF32C86D1}"/>
              </a:ext>
            </a:extLst>
          </p:cNvPr>
          <p:cNvSpPr txBox="1"/>
          <p:nvPr/>
        </p:nvSpPr>
        <p:spPr>
          <a:xfrm>
            <a:off x="6512103" y="4663802"/>
            <a:ext cx="1140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介意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5C14F70-306A-4836-AB81-120A980002DD}"/>
              </a:ext>
            </a:extLst>
          </p:cNvPr>
          <p:cNvSpPr txBox="1"/>
          <p:nvPr/>
        </p:nvSpPr>
        <p:spPr>
          <a:xfrm>
            <a:off x="4955568" y="5350457"/>
            <a:ext cx="1140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在意</a:t>
            </a:r>
          </a:p>
        </p:txBody>
      </p:sp>
    </p:spTree>
    <p:extLst>
      <p:ext uri="{BB962C8B-B14F-4D97-AF65-F5344CB8AC3E}">
        <p14:creationId xmlns:p14="http://schemas.microsoft.com/office/powerpoint/2010/main" val="273611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5524</Words>
  <Application>Microsoft Office PowerPoint</Application>
  <PresentationFormat>寬螢幕</PresentationFormat>
  <Paragraphs>789</Paragraphs>
  <Slides>111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111</vt:i4>
      </vt:variant>
    </vt:vector>
  </HeadingPairs>
  <TitlesOfParts>
    <vt:vector size="116" baseType="lpstr">
      <vt:lpstr>標楷體</vt:lpstr>
      <vt:lpstr>Arial</vt:lpstr>
      <vt:lpstr>Calibri</vt:lpstr>
      <vt:lpstr>Calibri Light</vt:lpstr>
      <vt:lpstr>Office 佈景主題</vt:lpstr>
      <vt:lpstr>第二课 请按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第二課 請按</dc:title>
  <dc:creator>鄭雅瓈</dc:creator>
  <cp:lastModifiedBy>鄭雅瓈</cp:lastModifiedBy>
  <cp:revision>365</cp:revision>
  <dcterms:created xsi:type="dcterms:W3CDTF">2019-10-05T15:45:53Z</dcterms:created>
  <dcterms:modified xsi:type="dcterms:W3CDTF">2019-10-24T19:57:07Z</dcterms:modified>
</cp:coreProperties>
</file>