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292" r:id="rId3"/>
    <p:sldId id="256" r:id="rId4"/>
    <p:sldId id="259" r:id="rId5"/>
    <p:sldId id="257" r:id="rId6"/>
    <p:sldId id="258" r:id="rId7"/>
    <p:sldId id="260" r:id="rId8"/>
    <p:sldId id="261" r:id="rId9"/>
    <p:sldId id="262" r:id="rId10"/>
    <p:sldId id="263" r:id="rId11"/>
    <p:sldId id="265" r:id="rId12"/>
    <p:sldId id="266" r:id="rId13"/>
    <p:sldId id="270" r:id="rId14"/>
    <p:sldId id="272" r:id="rId15"/>
    <p:sldId id="279" r:id="rId16"/>
    <p:sldId id="268" r:id="rId17"/>
    <p:sldId id="274" r:id="rId18"/>
    <p:sldId id="273" r:id="rId19"/>
    <p:sldId id="275" r:id="rId20"/>
    <p:sldId id="276" r:id="rId21"/>
    <p:sldId id="277" r:id="rId22"/>
    <p:sldId id="280" r:id="rId23"/>
    <p:sldId id="282" r:id="rId24"/>
    <p:sldId id="283" r:id="rId25"/>
    <p:sldId id="284" r:id="rId26"/>
    <p:sldId id="285" r:id="rId27"/>
    <p:sldId id="286" r:id="rId28"/>
    <p:sldId id="281" r:id="rId29"/>
    <p:sldId id="287" r:id="rId30"/>
    <p:sldId id="288" r:id="rId31"/>
    <p:sldId id="290" r:id="rId32"/>
    <p:sldId id="293" r:id="rId33"/>
    <p:sldId id="298" r:id="rId34"/>
    <p:sldId id="295" r:id="rId35"/>
    <p:sldId id="296" r:id="rId36"/>
    <p:sldId id="297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8" r:id="rId46"/>
    <p:sldId id="309" r:id="rId47"/>
    <p:sldId id="327" r:id="rId48"/>
    <p:sldId id="316" r:id="rId49"/>
    <p:sldId id="318" r:id="rId50"/>
    <p:sldId id="328" r:id="rId51"/>
    <p:sldId id="319" r:id="rId52"/>
    <p:sldId id="317" r:id="rId53"/>
    <p:sldId id="320" r:id="rId54"/>
    <p:sldId id="324" r:id="rId55"/>
    <p:sldId id="325" r:id="rId56"/>
    <p:sldId id="326" r:id="rId57"/>
    <p:sldId id="329" r:id="rId58"/>
    <p:sldId id="330" r:id="rId59"/>
    <p:sldId id="331" r:id="rId60"/>
    <p:sldId id="332" r:id="rId61"/>
    <p:sldId id="333" r:id="rId62"/>
    <p:sldId id="334" r:id="rId63"/>
    <p:sldId id="335" r:id="rId64"/>
    <p:sldId id="336" r:id="rId65"/>
    <p:sldId id="337" r:id="rId66"/>
    <p:sldId id="338" r:id="rId67"/>
    <p:sldId id="339" r:id="rId68"/>
    <p:sldId id="311" r:id="rId69"/>
    <p:sldId id="312" r:id="rId70"/>
    <p:sldId id="313" r:id="rId71"/>
    <p:sldId id="314" r:id="rId72"/>
    <p:sldId id="315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50" r:id="rId83"/>
    <p:sldId id="351" r:id="rId84"/>
    <p:sldId id="352" r:id="rId85"/>
    <p:sldId id="353" r:id="rId86"/>
    <p:sldId id="355" r:id="rId87"/>
    <p:sldId id="356" r:id="rId88"/>
    <p:sldId id="349" r:id="rId8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7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0066"/>
    <a:srgbClr val="800000"/>
    <a:srgbClr val="0066FF"/>
    <a:srgbClr val="99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3T14:44:46.392" idx="1">
    <p:pos x="2053" y="3244"/>
    <p:text>quality 質量</p:text>
    <p:extLst>
      <p:ext uri="{C676402C-5697-4E1C-873F-D02D1690AC5C}">
        <p15:threadingInfo xmlns:p15="http://schemas.microsoft.com/office/powerpoint/2012/main" timeZoneBias="-120"/>
      </p:ext>
    </p:extLst>
  </p:cm>
  <p:cm authorId="1" dt="2019-09-23T14:45:25.689" idx="2">
    <p:pos x="6295" y="3260"/>
    <p:text>霧 fog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3T14:47:59.744" idx="3">
    <p:pos x="2455" y="3908"/>
    <p:text>深怕：擔心、害怕</p:text>
    <p:extLst>
      <p:ext uri="{C676402C-5697-4E1C-873F-D02D1690AC5C}">
        <p15:threadingInfo xmlns:p15="http://schemas.microsoft.com/office/powerpoint/2012/main" timeZoneBias="-120"/>
      </p:ext>
    </p:extLst>
  </p:cm>
  <p:cm authorId="1" dt="2019-09-23T14:50:51.968" idx="4">
    <p:pos x="4129" y="3942"/>
    <p:text>精彩：wonderful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3T14:52:23.331" idx="5">
    <p:pos x="10" y="10"/>
    <p:text>見解：opinion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4T14:03:09.482" idx="6">
    <p:pos x="2438" y="2475"/>
    <p:text>Indicates that the two actions coordinate or alternate.</p:text>
    <p:extLst>
      <p:ext uri="{C676402C-5697-4E1C-873F-D02D1690AC5C}">
        <p15:threadingInfo xmlns:p15="http://schemas.microsoft.com/office/powerpoint/2012/main" timeZoneBias="-120"/>
      </p:ext>
    </p:extLst>
  </p:cm>
  <p:cm authorId="1" dt="2019-09-24T14:03:29.918" idx="7">
    <p:pos x="6671" y="2304"/>
    <p:text>Indicates correspondence or contrast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A1EDCF-AA2C-4E4B-A135-A3A911B30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117FB80-8AAF-4D3F-8E80-D78ED11EE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D48765-9A2A-4350-846F-39466C40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F04F-E924-4615-950A-EF3DCBA8A219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B7E58F-6C28-4C75-B2C0-6D6B597ED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6E4626-7439-458F-BF66-FC7C4D30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40D5-04F8-4D4B-ACFE-EC3E8C55E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464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8C6B1E-8377-42A8-A5B3-A302F8E29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D9F6325-B778-4AB5-851A-6F652C5DF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84F009-446A-4FCD-B59A-95F8A080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F04F-E924-4615-950A-EF3DCBA8A219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3EE6F8E-FF59-497B-83F8-0534BE15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2F473B6-FB17-4D19-8825-8EB678B2E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40D5-04F8-4D4B-ACFE-EC3E8C55E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2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EF42105-728E-4B55-8503-F2BC784FA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A8D8A82-09C4-40A8-B95D-127834EA7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0B89E1-B86C-47F3-B5C8-C467E6643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F04F-E924-4615-950A-EF3DCBA8A219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AB48753-4C90-47BF-89D5-C1E8F8705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AB419FE-0AD3-4236-89B8-E55F1FAB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40D5-04F8-4D4B-ACFE-EC3E8C55E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919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6127A7-5084-4848-B6EF-1774A288F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E3F787-8A68-4449-9050-DDEA65D87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8D58030-01CF-45CF-9BA1-D862E595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F04F-E924-4615-950A-EF3DCBA8A219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043035-78F7-4D5D-B6AE-9F39B4CC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C1F81D-B644-467B-9B70-FE90EB38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40D5-04F8-4D4B-ACFE-EC3E8C55E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87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4404FD-F0C6-4512-9AB3-9D42D3B79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7317642-B7F5-48C4-9F1D-CD8AC04DA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093F01-7F51-4ECD-B247-4ED61924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F04F-E924-4615-950A-EF3DCBA8A219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359BE28-F40B-4BFD-A780-30BA59FD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AD63B5-4E9E-43D3-8EDD-062034C84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40D5-04F8-4D4B-ACFE-EC3E8C55E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855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49DDA7-8601-4E44-84C1-ECC62CFC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3A44D9-0CB0-4E96-B95D-A975D182E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7001776-9B97-40E0-88FB-7F14D6FA9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DB30B51-424E-4BFC-B3B9-5AC3481C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F04F-E924-4615-950A-EF3DCBA8A219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47C1B12-AEA2-42A5-A26D-5E6DB8D1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4AC2CB6-307A-4F6C-A2DE-D2716FFEC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40D5-04F8-4D4B-ACFE-EC3E8C55E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53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FE0327-04A5-470E-86F4-FBF6A48E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D991113-303E-496D-B1ED-C05102EE6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FA0D27-B8C9-484F-A577-053D09A01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A54B592-7590-460C-A628-ADD0F4726C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0A24B70-F1F0-47BF-9531-FFC44E2F9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303B9D6-5508-48BE-B044-E2B6C7C5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F04F-E924-4615-950A-EF3DCBA8A219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1A063B6-8631-421C-9AF9-A3A793EE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9A7E269-52F0-4E11-A755-6353FF60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40D5-04F8-4D4B-ACFE-EC3E8C55E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6791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F9C872-15C7-4452-8015-1DF90DB2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B179FB1-0F3E-4B8C-896C-2BD99BAA5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F04F-E924-4615-950A-EF3DCBA8A219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4C27C04-3C2E-47AF-9DE0-71E557E9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0A7955A-3AC7-4942-A5B2-230D67C42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40D5-04F8-4D4B-ACFE-EC3E8C55E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2898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4C4D5AD-D391-422B-A042-A4340B0A0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F04F-E924-4615-950A-EF3DCBA8A219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CDB7E15-AEF4-41D2-A051-C6D2BA9BE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4BB3C5A-DDDF-416B-98C0-AFEF6587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40D5-04F8-4D4B-ACFE-EC3E8C55E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13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AD5457-84B5-4E8A-B5C8-CF369C6B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4D27D1-EE40-4C48-8441-10080DB77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25EA68A-C759-413C-BDA3-6022E80B2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19B8378-79DE-4DAA-9C61-6EF1BABDE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F04F-E924-4615-950A-EF3DCBA8A219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6280677-826A-4288-A9CF-1346F312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9844B1F-1401-4851-9D08-DEEBADE2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40D5-04F8-4D4B-ACFE-EC3E8C55E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298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7474D1-2735-4B87-9EE1-44E8F475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C472ACC-AF2B-497E-B2E1-CD0CEB41F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19B3A7C-7C48-4DF5-9B1A-7F7E4EE54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286B11D-CB6E-4FD3-A3D0-0967E5135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F04F-E924-4615-950A-EF3DCBA8A219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5A36E54-6CFD-491D-88D4-9DB1EBB46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6D5437-1D37-4771-987E-46F85A96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40D5-04F8-4D4B-ACFE-EC3E8C55E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767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60DE81C-012D-47B9-AE0D-BB1F086D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75C8276-3A07-4C10-987D-F2EB9FFE2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617886-98C5-4BE1-89E3-40B78E0C4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2F04F-E924-4615-950A-EF3DCBA8A219}" type="datetimeFigureOut">
              <a:rPr lang="zh-TW" altLang="en-US" smtClean="0"/>
              <a:t>2019/9/24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301086-58E0-4589-8622-AA20D740A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658368-A806-4964-9080-CD5D2DA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740D5-04F8-4D4B-ACFE-EC3E8C55E9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998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24D88E4-DA55-4138-8545-AED0CC950425}"/>
              </a:ext>
            </a:extLst>
          </p:cNvPr>
          <p:cNvSpPr txBox="1"/>
          <p:nvPr/>
        </p:nvSpPr>
        <p:spPr>
          <a:xfrm>
            <a:off x="0" y="1167004"/>
            <a:ext cx="12192000" cy="1569660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郑雅瓈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43C1191-643D-43AB-927F-BDA992122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250" l="10000" r="90000">
                        <a14:foregroundMark x1="16333" y1="35250" x2="16667" y2="55875"/>
                        <a14:foregroundMark x1="16667" y1="55875" x2="15083" y2="61750"/>
                        <a14:foregroundMark x1="18167" y1="95000" x2="18333" y2="99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81515">
            <a:off x="598483" y="494033"/>
            <a:ext cx="3390900" cy="22606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0D193FE-F050-4C42-AF0E-65D6FDAE2FC5}"/>
              </a:ext>
            </a:extLst>
          </p:cNvPr>
          <p:cNvSpPr txBox="1"/>
          <p:nvPr/>
        </p:nvSpPr>
        <p:spPr>
          <a:xfrm>
            <a:off x="0" y="3044119"/>
            <a:ext cx="12192000" cy="1015663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/>
              <a:t>s107138502@mail1.ncnu.edu.tw</a:t>
            </a:r>
            <a:endParaRPr lang="zh-TW" altLang="en-US" sz="60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B953FA2-5308-4F85-869F-526ABEE5F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20" y="3888821"/>
            <a:ext cx="3230880" cy="31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85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4" y="38487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星斗</a:t>
            </a:r>
            <a:r>
              <a:rPr lang="en-US" altLang="zh-TW" sz="3200" dirty="0" err="1">
                <a:solidFill>
                  <a:schemeClr val="bg1"/>
                </a:solidFill>
              </a:rPr>
              <a:t>xīngdǒu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A841938-C881-4556-8B66-86559974C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521" y="384877"/>
            <a:ext cx="4390069" cy="281762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617DC13-DBE8-4B72-9ECE-D5FCDBA2AD82}"/>
              </a:ext>
            </a:extLst>
          </p:cNvPr>
          <p:cNvSpPr/>
          <p:nvPr/>
        </p:nvSpPr>
        <p:spPr>
          <a:xfrm>
            <a:off x="319084" y="3401696"/>
            <a:ext cx="3262432" cy="1508105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满天星斗</a:t>
            </a:r>
            <a:endParaRPr lang="en-US" altLang="zh-TW" sz="6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rgbClr val="7030A0"/>
                </a:solidFill>
              </a:rPr>
              <a:t>mǎn</a:t>
            </a:r>
            <a:r>
              <a:rPr lang="en-US" altLang="zh-TW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 err="1">
                <a:solidFill>
                  <a:srgbClr val="7030A0"/>
                </a:solidFill>
              </a:rPr>
              <a:t>tiān</a:t>
            </a:r>
            <a:r>
              <a:rPr lang="en-US" altLang="zh-TW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 err="1">
                <a:solidFill>
                  <a:srgbClr val="7030A0"/>
                </a:solidFill>
              </a:rPr>
              <a:t>xīng</a:t>
            </a:r>
            <a:r>
              <a:rPr lang="en-US" altLang="zh-TW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 err="1">
                <a:solidFill>
                  <a:srgbClr val="7030A0"/>
                </a:solidFill>
              </a:rPr>
              <a:t>dǒu</a:t>
            </a:r>
            <a:endParaRPr lang="zh-TW" alt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DF52DBB-85BF-4A08-B3AE-346DEA4AAA5E}"/>
              </a:ext>
            </a:extLst>
          </p:cNvPr>
          <p:cNvSpPr/>
          <p:nvPr/>
        </p:nvSpPr>
        <p:spPr>
          <a:xfrm>
            <a:off x="5349241" y="3429000"/>
            <a:ext cx="6523676" cy="329846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8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天上的星星。</a:t>
            </a:r>
            <a:endParaRPr lang="en-US" altLang="zh-CN" sz="4800" dirty="0">
              <a:solidFill>
                <a:srgbClr val="333333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CN" sz="48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CN" altLang="en-US" sz="48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比喻事情多而杂乱。</a:t>
            </a:r>
            <a:endParaRPr lang="en-US" altLang="zh-CN" sz="4800" dirty="0">
              <a:solidFill>
                <a:srgbClr val="333333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CN" sz="48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CN" altLang="en-US" sz="48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形容文章华美</a:t>
            </a:r>
            <a:r>
              <a:rPr lang="zh-TW" altLang="en-US" sz="48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6FF25DE-7F6B-4930-9BAD-8D1B7441D3E0}"/>
              </a:ext>
            </a:extLst>
          </p:cNvPr>
          <p:cNvSpPr/>
          <p:nvPr/>
        </p:nvSpPr>
        <p:spPr>
          <a:xfrm>
            <a:off x="3923351" y="909792"/>
            <a:ext cx="2904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星的总称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ADDD8D07-87E1-44B6-9BD3-3957F12B861B}"/>
              </a:ext>
            </a:extLst>
          </p:cNvPr>
          <p:cNvCxnSpPr/>
          <p:nvPr/>
        </p:nvCxnSpPr>
        <p:spPr>
          <a:xfrm>
            <a:off x="2509834" y="1232958"/>
            <a:ext cx="14097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5F38E86C-6C4F-4FA5-BF2F-1EBCB894ED64}"/>
              </a:ext>
            </a:extLst>
          </p:cNvPr>
          <p:cNvCxnSpPr>
            <a:cxnSpLocks/>
          </p:cNvCxnSpPr>
          <p:nvPr/>
        </p:nvCxnSpPr>
        <p:spPr>
          <a:xfrm>
            <a:off x="3581516" y="3923285"/>
            <a:ext cx="1767725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149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4" y="38487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dīng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EE4AD7-54D3-4E7C-8345-4145A14092BD}"/>
              </a:ext>
            </a:extLst>
          </p:cNvPr>
          <p:cNvSpPr/>
          <p:nvPr/>
        </p:nvSpPr>
        <p:spPr>
          <a:xfrm>
            <a:off x="329087" y="4564333"/>
            <a:ext cx="11533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们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盯</a:t>
            </a:r>
            <a:r>
              <a:rPr lang="zh-CN" altLang="en-US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着电视萤幕看，一步也不肯离开，深怕错过精彩的情节。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F79FA1A-5966-452C-8304-B226707F7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64" b="24500"/>
          <a:stretch/>
        </p:blipFill>
        <p:spPr>
          <a:xfrm>
            <a:off x="3399692" y="0"/>
            <a:ext cx="8792308" cy="44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11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2905379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笑眯眯</a:t>
            </a:r>
            <a:r>
              <a:rPr lang="en-US" altLang="zh-TW" sz="3200" dirty="0" err="1">
                <a:solidFill>
                  <a:schemeClr val="bg1"/>
                </a:solidFill>
              </a:rPr>
              <a:t>xiàomīmī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F271B45-F58D-4C19-8C9E-3A8AAF955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56647"/>
            <a:ext cx="4408170" cy="29358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37020A6-C944-4144-95B8-6DBB3FA50DD9}"/>
              </a:ext>
            </a:extLst>
          </p:cNvPr>
          <p:cNvSpPr/>
          <p:nvPr/>
        </p:nvSpPr>
        <p:spPr>
          <a:xfrm>
            <a:off x="319083" y="4780352"/>
            <a:ext cx="11568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妈妈坐在她的沙发上，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笑眯眯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地在跟她的朋友说话。</a:t>
            </a:r>
          </a:p>
        </p:txBody>
      </p:sp>
    </p:spTree>
    <p:extLst>
      <p:ext uri="{BB962C8B-B14F-4D97-AF65-F5344CB8AC3E}">
        <p14:creationId xmlns:p14="http://schemas.microsoft.com/office/powerpoint/2010/main" val="76449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苦思冥想</a:t>
            </a:r>
            <a:r>
              <a:rPr lang="en-US" altLang="zh-TW" sz="3200" dirty="0" err="1">
                <a:solidFill>
                  <a:schemeClr val="bg1"/>
                </a:solidFill>
              </a:rPr>
              <a:t>kǔsīmíngxiǎng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6" y="935474"/>
            <a:ext cx="7713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7030A0"/>
                </a:solidFill>
                <a:ea typeface="Microsoft Yahei" panose="020B0503020204020204" pitchFamily="34" charset="-122"/>
              </a:rPr>
              <a:t>cudgel one's brains (to evolve an idea) 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22D084-B30E-4952-9C81-749170C12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7143"/>
          <a:stretch/>
        </p:blipFill>
        <p:spPr>
          <a:xfrm>
            <a:off x="319083" y="2048076"/>
            <a:ext cx="4035747" cy="453258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830" y="3437207"/>
            <a:ext cx="7518087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这道数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学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题我</a:t>
            </a:r>
            <a:r>
              <a:rPr lang="zh-TW" altLang="zh-TW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苦思冥想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后才解出来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6681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2" y="2199203"/>
            <a:ext cx="5021587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脑瓜子发涨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bg1"/>
                </a:solidFill>
              </a:rPr>
              <a:t>          </a:t>
            </a:r>
            <a:r>
              <a:rPr lang="en-US" altLang="zh-TW" sz="3200" dirty="0" err="1">
                <a:solidFill>
                  <a:schemeClr val="bg1"/>
                </a:solidFill>
              </a:rPr>
              <a:t>nǎoguā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zǐ</a:t>
            </a:r>
            <a:r>
              <a:rPr lang="zh-TW" altLang="en-US" sz="3200" dirty="0">
                <a:solidFill>
                  <a:schemeClr val="bg1"/>
                </a:solidFill>
              </a:rPr>
              <a:t>     </a:t>
            </a:r>
            <a:r>
              <a:rPr lang="en-US" altLang="zh-TW" sz="3200" dirty="0" err="1">
                <a:solidFill>
                  <a:schemeClr val="bg1"/>
                </a:solidFill>
              </a:rPr>
              <a:t>fā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zhàng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2E1327B-425D-4951-A00F-4B739FDA654A}"/>
              </a:ext>
            </a:extLst>
          </p:cNvPr>
          <p:cNvSpPr/>
          <p:nvPr/>
        </p:nvSpPr>
        <p:spPr>
          <a:xfrm>
            <a:off x="319082" y="4430396"/>
            <a:ext cx="3295261" cy="1508105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头昏脑胀</a:t>
            </a:r>
            <a:endParaRPr lang="en-US" altLang="zh-TW" sz="6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rgbClr val="7030A0"/>
                </a:solidFill>
              </a:rPr>
              <a:t>tóu</a:t>
            </a:r>
            <a:r>
              <a:rPr lang="en-US" altLang="zh-TW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 err="1">
                <a:solidFill>
                  <a:srgbClr val="7030A0"/>
                </a:solidFill>
              </a:rPr>
              <a:t>hūn</a:t>
            </a:r>
            <a:r>
              <a:rPr lang="en-US" altLang="zh-TW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 err="1">
                <a:solidFill>
                  <a:srgbClr val="7030A0"/>
                </a:solidFill>
              </a:rPr>
              <a:t>nǎo</a:t>
            </a:r>
            <a:r>
              <a:rPr lang="en-US" altLang="zh-TW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 err="1">
                <a:solidFill>
                  <a:srgbClr val="7030A0"/>
                </a:solidFill>
              </a:rPr>
              <a:t>zhàng</a:t>
            </a:r>
            <a:endParaRPr lang="zh-TW" alt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9430104-5522-487A-BA22-F291D694A919}"/>
              </a:ext>
            </a:extLst>
          </p:cNvPr>
          <p:cNvSpPr/>
          <p:nvPr/>
        </p:nvSpPr>
        <p:spPr>
          <a:xfrm>
            <a:off x="6004257" y="2372439"/>
            <a:ext cx="57769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solidFill>
                  <a:schemeClr val="accent2"/>
                </a:solidFill>
              </a:rPr>
              <a:t>one‘s head swims;</a:t>
            </a:r>
            <a:r>
              <a:rPr lang="zh-TW" altLang="en-US" sz="4000" dirty="0">
                <a:solidFill>
                  <a:schemeClr val="accent2"/>
                </a:solidFill>
              </a:rPr>
              <a:t> </a:t>
            </a:r>
            <a:endParaRPr lang="en-US" altLang="zh-TW" sz="4000" dirty="0">
              <a:solidFill>
                <a:schemeClr val="accent2"/>
              </a:solidFill>
            </a:endParaRPr>
          </a:p>
          <a:p>
            <a:pPr algn="ctr"/>
            <a:r>
              <a:rPr lang="en-US" altLang="zh-TW" sz="4000" dirty="0">
                <a:solidFill>
                  <a:schemeClr val="accent2"/>
                </a:solidFill>
              </a:rPr>
              <a:t>under the table</a:t>
            </a:r>
            <a:endParaRPr lang="zh-TW" altLang="en-US" sz="4000" dirty="0">
              <a:solidFill>
                <a:schemeClr val="accent2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E2FBEEB-3014-469E-8CF3-874A5B128932}"/>
              </a:ext>
            </a:extLst>
          </p:cNvPr>
          <p:cNvSpPr txBox="1"/>
          <p:nvPr/>
        </p:nvSpPr>
        <p:spPr>
          <a:xfrm>
            <a:off x="319083" y="562609"/>
            <a:ext cx="2905379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脑瓜子</a:t>
            </a:r>
            <a:r>
              <a:rPr lang="en-US" altLang="zh-TW" sz="3200" dirty="0" err="1">
                <a:solidFill>
                  <a:schemeClr val="bg1"/>
                </a:solidFill>
              </a:rPr>
              <a:t>nǎoguā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zǐ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E2D72514-3B74-46DC-83B4-17208AF0B93A}"/>
              </a:ext>
            </a:extLst>
          </p:cNvPr>
          <p:cNvCxnSpPr/>
          <p:nvPr/>
        </p:nvCxnSpPr>
        <p:spPr>
          <a:xfrm>
            <a:off x="3629974" y="1244388"/>
            <a:ext cx="14097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85B94FBE-8E79-44DE-A100-13EDF792D2C1}"/>
              </a:ext>
            </a:extLst>
          </p:cNvPr>
          <p:cNvSpPr/>
          <p:nvPr/>
        </p:nvSpPr>
        <p:spPr>
          <a:xfrm>
            <a:off x="5340670" y="723430"/>
            <a:ext cx="36268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脑袋、头脑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8FDF60B-E262-4580-AC45-5A09D094F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4213" y="22048"/>
            <a:ext cx="2121516" cy="2121516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C0C6AAF0-32CD-481D-B7A7-D2F87D534ADB}"/>
              </a:ext>
            </a:extLst>
          </p:cNvPr>
          <p:cNvCxnSpPr>
            <a:cxnSpLocks/>
          </p:cNvCxnSpPr>
          <p:nvPr/>
        </p:nvCxnSpPr>
        <p:spPr>
          <a:xfrm>
            <a:off x="5340669" y="2738086"/>
            <a:ext cx="94107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3DE25BDD-FA6B-4001-8760-C9E59EDA5A1C}"/>
              </a:ext>
            </a:extLst>
          </p:cNvPr>
          <p:cNvSpPr/>
          <p:nvPr/>
        </p:nvSpPr>
        <p:spPr>
          <a:xfrm>
            <a:off x="4334827" y="4544696"/>
            <a:ext cx="7539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发烧使他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头昏脑胀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意识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不清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1886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2" y="2145097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深邃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shēnsuì</a:t>
            </a:r>
            <a:endParaRPr lang="zh-TW" altLang="en-US" sz="8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3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深刻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shēnkè</a:t>
            </a:r>
            <a:endParaRPr lang="zh-TW" altLang="en-US" sz="8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966209" y="3496210"/>
            <a:ext cx="4259584" cy="4157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E9B7868-BAB4-4F2E-9B8E-88964935A1E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1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9890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深邃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shēnsuì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深刻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shēnkè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209057"/>
              </p:ext>
            </p:extLst>
          </p:nvPr>
        </p:nvGraphicFramePr>
        <p:xfrm>
          <a:off x="330516" y="2007870"/>
          <a:ext cx="11530972" cy="450513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8385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都指道理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(reason)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、思想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(thought)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等高深。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深邃→事物、空间、环境、内心世界、眼光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、智慧。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深刻→事物发展、内心的体会。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6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322503E-BBDE-4FB0-8EA1-CBFC018830A6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深邃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shēnsuì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ECD65F-5C46-4AE7-A772-703D5B355D71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深刻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shēnkè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E39A8F0-0CAA-406A-A413-56BB14A8394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1E9E0FDE-7B77-43C1-B36E-DE7A44F71186}"/>
              </a:ext>
            </a:extLst>
          </p:cNvPr>
          <p:cNvSpPr txBox="1"/>
          <p:nvPr/>
        </p:nvSpPr>
        <p:spPr>
          <a:xfrm>
            <a:off x="330512" y="2067058"/>
            <a:ext cx="11530975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看着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深邃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的夜空，他觉得他的心也越来越开阔，越来越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宁静。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B54E296-727E-43DC-AD99-373FBC2805A4}"/>
              </a:ext>
            </a:extLst>
          </p:cNvPr>
          <p:cNvSpPr txBox="1"/>
          <p:nvPr/>
        </p:nvSpPr>
        <p:spPr>
          <a:xfrm>
            <a:off x="330512" y="4022600"/>
            <a:ext cx="1153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随着社会的发展，人们的思想都发生了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深刻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的变化。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5067833-E1D6-4905-AE1B-1295D945B535}"/>
              </a:ext>
            </a:extLst>
          </p:cNvPr>
          <p:cNvSpPr txBox="1"/>
          <p:nvPr/>
        </p:nvSpPr>
        <p:spPr>
          <a:xfrm>
            <a:off x="330511" y="5296276"/>
            <a:ext cx="1153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那位目光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深邃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的老人给我留下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深刻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的印象。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5F3D1C1-80DA-4CA4-8C9C-5FB5457A4D2B}"/>
              </a:ext>
            </a:extLst>
          </p:cNvPr>
          <p:cNvSpPr txBox="1"/>
          <p:nvPr/>
        </p:nvSpPr>
        <p:spPr>
          <a:xfrm>
            <a:off x="2276474" y="3086696"/>
            <a:ext cx="1908810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→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环境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865927E-360D-4E0F-983B-8E293F469AE0}"/>
              </a:ext>
            </a:extLst>
          </p:cNvPr>
          <p:cNvSpPr txBox="1"/>
          <p:nvPr/>
        </p:nvSpPr>
        <p:spPr>
          <a:xfrm>
            <a:off x="8796817" y="4649945"/>
            <a:ext cx="3228976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→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内心的体会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B56812F-9A09-4E29-A056-3B6F8854520C}"/>
              </a:ext>
            </a:extLst>
          </p:cNvPr>
          <p:cNvSpPr txBox="1"/>
          <p:nvPr/>
        </p:nvSpPr>
        <p:spPr>
          <a:xfrm>
            <a:off x="7182329" y="6032532"/>
            <a:ext cx="3228976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→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内心的体会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B74CA8C-1981-450D-A85F-ADE5A2189554}"/>
              </a:ext>
            </a:extLst>
          </p:cNvPr>
          <p:cNvSpPr txBox="1"/>
          <p:nvPr/>
        </p:nvSpPr>
        <p:spPr>
          <a:xfrm>
            <a:off x="1616391" y="6070505"/>
            <a:ext cx="3228976" cy="6463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→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眼光、智慧</a:t>
            </a:r>
          </a:p>
        </p:txBody>
      </p:sp>
    </p:spTree>
    <p:extLst>
      <p:ext uri="{BB962C8B-B14F-4D97-AF65-F5344CB8AC3E}">
        <p14:creationId xmlns:p14="http://schemas.microsoft.com/office/powerpoint/2010/main" val="197116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深邃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shēnsuì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深刻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shēnkè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017012"/>
              </p:ext>
            </p:extLst>
          </p:nvPr>
        </p:nvGraphicFramePr>
        <p:xfrm>
          <a:off x="330516" y="2007869"/>
          <a:ext cx="11530972" cy="43014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548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1081774812"/>
                    </a:ext>
                  </a:extLst>
                </a:gridCol>
              </a:tblGrid>
              <a:tr h="85564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8788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深邃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深刻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5669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山林、山谷、江河、大海、夜空、目光、内心世界、智慧。</a:t>
                      </a:r>
                      <a:endParaRPr lang="en-US" altLang="zh-TW" sz="4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变化、变革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(transform)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、体会、认识、见解、印象、感受、教训。</a:t>
                      </a:r>
                      <a:endParaRPr lang="en-US" altLang="zh-TW" sz="4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933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322503E-BBDE-4FB0-8EA1-CBFC018830A6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深邃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shēnsuì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ECD65F-5C46-4AE7-A772-703D5B355D71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深刻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shēnkè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E39A8F0-0CAA-406A-A413-56BB14A8394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1E9E0FDE-7B77-43C1-B36E-DE7A44F71186}"/>
              </a:ext>
            </a:extLst>
          </p:cNvPr>
          <p:cNvSpPr txBox="1"/>
          <p:nvPr/>
        </p:nvSpPr>
        <p:spPr>
          <a:xfrm>
            <a:off x="330512" y="2667989"/>
            <a:ext cx="11530975" cy="33279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他的心就像大海一样广阔、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深邃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深刻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夜幕低垂，这片树林显得更加幽静、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深邃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深刻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了。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这次航天实验失败给我们留下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深邃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深刻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的教训。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他在这个方面投入的精力多，问题看得比较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深邃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深刻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1B2BC01A-FAFF-4D7C-B0B0-CC4E8A692010}"/>
              </a:ext>
            </a:extLst>
          </p:cNvPr>
          <p:cNvSpPr/>
          <p:nvPr/>
        </p:nvSpPr>
        <p:spPr>
          <a:xfrm>
            <a:off x="6095999" y="2771782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EEA12F88-6EC2-4E37-9C8C-44BA2FADFB23}"/>
              </a:ext>
            </a:extLst>
          </p:cNvPr>
          <p:cNvSpPr/>
          <p:nvPr/>
        </p:nvSpPr>
        <p:spPr>
          <a:xfrm>
            <a:off x="7781924" y="3599468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C9BDD519-FEC2-4305-8B7D-41BA2F0ABB8D}"/>
              </a:ext>
            </a:extLst>
          </p:cNvPr>
          <p:cNvSpPr/>
          <p:nvPr/>
        </p:nvSpPr>
        <p:spPr>
          <a:xfrm>
            <a:off x="7608572" y="4466236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C7114158-8D75-4F33-A2DF-C4A7624C2960}"/>
              </a:ext>
            </a:extLst>
          </p:cNvPr>
          <p:cNvSpPr/>
          <p:nvPr/>
        </p:nvSpPr>
        <p:spPr>
          <a:xfrm>
            <a:off x="10237472" y="5256811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191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4B70360-F6B2-4D11-BD76-CF927CC867DA}"/>
              </a:ext>
            </a:extLst>
          </p:cNvPr>
          <p:cNvSpPr txBox="1"/>
          <p:nvPr/>
        </p:nvSpPr>
        <p:spPr>
          <a:xfrm>
            <a:off x="325120" y="2484758"/>
            <a:ext cx="11541760" cy="3641253"/>
          </a:xfrm>
          <a:prstGeom prst="rect">
            <a:avLst/>
          </a:prstGeom>
          <a:noFill/>
          <a:ln w="38100">
            <a:solidFill>
              <a:srgbClr val="9966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333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5333" dirty="0">
                <a:latin typeface="標楷體" panose="03000509000000000000" pitchFamily="65" charset="-120"/>
                <a:ea typeface="標楷體" panose="03000509000000000000" pitchFamily="65" charset="-120"/>
              </a:rPr>
              <a:t>你叫什么名字？</a:t>
            </a:r>
            <a:endParaRPr lang="en-US" altLang="zh-TW" sz="5333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333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5333" dirty="0">
                <a:latin typeface="標楷體" panose="03000509000000000000" pitchFamily="65" charset="-120"/>
                <a:ea typeface="標楷體" panose="03000509000000000000" pitchFamily="65" charset="-120"/>
              </a:rPr>
              <a:t>哪国人？</a:t>
            </a:r>
            <a:endParaRPr lang="en-US" altLang="zh-TW" sz="5333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333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5333" dirty="0">
                <a:latin typeface="標楷體" panose="03000509000000000000" pitchFamily="65" charset="-120"/>
                <a:ea typeface="標楷體" panose="03000509000000000000" pitchFamily="65" charset="-120"/>
              </a:rPr>
              <a:t>为什么想学中文？</a:t>
            </a:r>
            <a:endParaRPr lang="en-US" altLang="zh-TW" sz="5333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36160CF-019F-4825-ADA7-0F5CBD992555}"/>
              </a:ext>
            </a:extLst>
          </p:cNvPr>
          <p:cNvSpPr txBox="1"/>
          <p:nvPr/>
        </p:nvSpPr>
        <p:spPr>
          <a:xfrm>
            <a:off x="314960" y="497841"/>
            <a:ext cx="11541760" cy="1323439"/>
          </a:xfrm>
          <a:prstGeom prst="rect">
            <a:avLst/>
          </a:prstGeom>
          <a:solidFill>
            <a:srgbClr val="99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自我介绍</a:t>
            </a:r>
          </a:p>
        </p:txBody>
      </p:sp>
    </p:spTree>
    <p:extLst>
      <p:ext uri="{BB962C8B-B14F-4D97-AF65-F5344CB8AC3E}">
        <p14:creationId xmlns:p14="http://schemas.microsoft.com/office/powerpoint/2010/main" val="2500241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E4D5B25-AA3F-4ABC-8791-A5ED0C076DFD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深邃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shēnsuì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A6F1D87-6373-4498-9C8F-2F692500E7C9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深刻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shēnkè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3001214-A3E6-4525-BFBA-6692CF43772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4A99DB-E5AA-4149-9811-4E80471D3D6A}"/>
              </a:ext>
            </a:extLst>
          </p:cNvPr>
          <p:cNvSpPr txBox="1"/>
          <p:nvPr/>
        </p:nvSpPr>
        <p:spPr>
          <a:xfrm>
            <a:off x="330512" y="2598003"/>
            <a:ext cx="11530975" cy="83099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「深刻」可以当</a:t>
            </a:r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adv.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;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 「深邃」不可。</a:t>
            </a:r>
            <a:endParaRPr lang="en-US" altLang="zh-TW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EB85A64-988D-41C8-9893-E07E8F885C7B}"/>
              </a:ext>
            </a:extLst>
          </p:cNvPr>
          <p:cNvSpPr txBox="1"/>
          <p:nvPr/>
        </p:nvSpPr>
        <p:spPr>
          <a:xfrm>
            <a:off x="330512" y="4354830"/>
            <a:ext cx="11530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人们日益</a:t>
            </a:r>
            <a:r>
              <a:rPr lang="zh-TW" altLang="en-US" sz="5400" dirty="0">
                <a:solidFill>
                  <a:srgbClr val="FF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深刻</a:t>
            </a:r>
            <a:r>
              <a:rPr lang="zh-TW" altLang="en-US" sz="54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地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感受到改革给社会和家庭带来的影响。</a:t>
            </a:r>
          </a:p>
        </p:txBody>
      </p:sp>
    </p:spTree>
    <p:extLst>
      <p:ext uri="{BB962C8B-B14F-4D97-AF65-F5344CB8AC3E}">
        <p14:creationId xmlns:p14="http://schemas.microsoft.com/office/powerpoint/2010/main" val="354903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E4D5B25-AA3F-4ABC-8791-A5ED0C076DFD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深邃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shēnsuì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A6F1D87-6373-4498-9C8F-2F692500E7C9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深刻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shēnkè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3001214-A3E6-4525-BFBA-6692CF437724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4A99DB-E5AA-4149-9811-4E80471D3D6A}"/>
              </a:ext>
            </a:extLst>
          </p:cNvPr>
          <p:cNvSpPr txBox="1"/>
          <p:nvPr/>
        </p:nvSpPr>
        <p:spPr>
          <a:xfrm>
            <a:off x="330512" y="2644170"/>
            <a:ext cx="11530975" cy="156966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 「深邃」常用于书面语</a:t>
            </a:r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;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「深刻」书面语、口语都常用。</a:t>
            </a:r>
            <a:endParaRPr lang="en-US" altLang="zh-TW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2800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0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提示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tíshì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3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提醒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tíxǐng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496210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E9B7868-BAB4-4F2E-9B8E-88964935A1E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2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4858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提示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tíshì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提醒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tíxǐng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824117"/>
              </p:ext>
            </p:extLst>
          </p:nvPr>
        </p:nvGraphicFramePr>
        <p:xfrm>
          <a:off x="330516" y="2007870"/>
          <a:ext cx="11530972" cy="441579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945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引起对方注意。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2.Verb.</a:t>
                      </a:r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提示→提出对方想不到或应注意的要点，使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 对方从不知道到知道。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提醒→把事情说出来，使对方注意。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675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提示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tíshì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提醒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tíxǐng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93A0BB8E-B676-479F-898E-9DD1B5254B61}"/>
              </a:ext>
            </a:extLst>
          </p:cNvPr>
          <p:cNvSpPr txBox="1"/>
          <p:nvPr/>
        </p:nvSpPr>
        <p:spPr>
          <a:xfrm>
            <a:off x="330513" y="2720340"/>
            <a:ext cx="11530975" cy="245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4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5400" dirty="0">
                <a:latin typeface="Calibri" panose="020F0502020204030204" pitchFamily="34" charset="0"/>
                <a:ea typeface="標楷體" panose="03000509000000000000" pitchFamily="65" charset="-120"/>
              </a:rPr>
              <a:t>老师给大家</a:t>
            </a:r>
            <a:r>
              <a:rPr lang="zh-TW" altLang="en-US" sz="5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提示</a:t>
            </a:r>
            <a:r>
              <a:rPr lang="zh-TW" altLang="en-US" sz="5400" dirty="0">
                <a:latin typeface="Calibri" panose="020F0502020204030204" pitchFamily="34" charset="0"/>
                <a:ea typeface="標楷體" panose="03000509000000000000" pitchFamily="65" charset="-120"/>
              </a:rPr>
              <a:t>了一下考试的要点。</a:t>
            </a:r>
            <a:endParaRPr lang="en-US" altLang="zh-TW" sz="5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4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5400" dirty="0">
                <a:latin typeface="Calibri" panose="020F0502020204030204" pitchFamily="34" charset="0"/>
                <a:ea typeface="標楷體" panose="03000509000000000000" pitchFamily="65" charset="-120"/>
              </a:rPr>
              <a:t>晚上别忘了</a:t>
            </a:r>
            <a:r>
              <a:rPr lang="zh-TW" altLang="en-US" sz="54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提醒</a:t>
            </a:r>
            <a:r>
              <a:rPr lang="zh-TW" altLang="en-US" sz="5400" dirty="0">
                <a:latin typeface="Calibri" panose="020F0502020204030204" pitchFamily="34" charset="0"/>
                <a:ea typeface="標楷體" panose="03000509000000000000" pitchFamily="65" charset="-120"/>
              </a:rPr>
              <a:t>我给王大姊打电话。</a:t>
            </a:r>
          </a:p>
        </p:txBody>
      </p:sp>
    </p:spTree>
    <p:extLst>
      <p:ext uri="{BB962C8B-B14F-4D97-AF65-F5344CB8AC3E}">
        <p14:creationId xmlns:p14="http://schemas.microsoft.com/office/powerpoint/2010/main" val="3043466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363743"/>
              </p:ext>
            </p:extLst>
          </p:nvPr>
        </p:nvGraphicFramePr>
        <p:xfrm>
          <a:off x="330516" y="2007869"/>
          <a:ext cx="11530972" cy="43014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548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1081774812"/>
                    </a:ext>
                  </a:extLst>
                </a:gridCol>
              </a:tblGrid>
              <a:tr h="85564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8788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提示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提醒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5669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多用于学习方面。</a:t>
                      </a:r>
                      <a:endParaRPr lang="en-US" altLang="zh-TW" sz="4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多用于重要的事情或易忘记的事情。</a:t>
                      </a:r>
                      <a:endParaRPr lang="en-US" altLang="zh-TW" sz="4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FD9D7F34-ACB8-46AB-9A72-8698FBF954A1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提示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tíshì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912AD7F-77C7-4711-9A21-59EB5E910950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提醒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tíxǐng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396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提示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tíshì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提醒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tíxǐng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93A0BB8E-B676-479F-898E-9DD1B5254B61}"/>
              </a:ext>
            </a:extLst>
          </p:cNvPr>
          <p:cNvSpPr txBox="1"/>
          <p:nvPr/>
        </p:nvSpPr>
        <p:spPr>
          <a:xfrm>
            <a:off x="330513" y="2720340"/>
            <a:ext cx="11530975" cy="332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经你一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提示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提醒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，我马上知道这道题该怎么回答了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爬山的时候，碰到路滑难走的地方，他总要大声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提示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提醒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大家小心一点。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多亏你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提示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提醒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，要不然我早就忘记明天该交作文了。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05326965-B486-44AC-8240-534A62439052}"/>
              </a:ext>
            </a:extLst>
          </p:cNvPr>
          <p:cNvSpPr/>
          <p:nvPr/>
        </p:nvSpPr>
        <p:spPr>
          <a:xfrm>
            <a:off x="1952624" y="2764461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409C8671-5E23-4DF4-949F-8A1984125AA7}"/>
              </a:ext>
            </a:extLst>
          </p:cNvPr>
          <p:cNvSpPr/>
          <p:nvPr/>
        </p:nvSpPr>
        <p:spPr>
          <a:xfrm>
            <a:off x="1590674" y="4406381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5C3E3CB-9368-4EF8-A28C-DF72873F69E8}"/>
              </a:ext>
            </a:extLst>
          </p:cNvPr>
          <p:cNvSpPr/>
          <p:nvPr/>
        </p:nvSpPr>
        <p:spPr>
          <a:xfrm>
            <a:off x="3086099" y="5273149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50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提示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tíshì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提醒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tíxǐng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4B5FF602-62C1-49E4-9288-AAF62B8D6D71}"/>
              </a:ext>
            </a:extLst>
          </p:cNvPr>
          <p:cNvSpPr txBox="1"/>
          <p:nvPr/>
        </p:nvSpPr>
        <p:spPr>
          <a:xfrm>
            <a:off x="330512" y="2644170"/>
            <a:ext cx="11530975" cy="156966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 「提示」常用于书面语</a:t>
            </a:r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;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「提醒」书面语、口语都常用。</a:t>
            </a:r>
            <a:endParaRPr lang="en-US" altLang="zh-TW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7458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0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得意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déyì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3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满意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mǎnyì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496210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E9B7868-BAB4-4F2E-9B8E-88964935A1E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3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9557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满意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mǎnyì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389704"/>
              </p:ext>
            </p:extLst>
          </p:nvPr>
        </p:nvGraphicFramePr>
        <p:xfrm>
          <a:off x="330516" y="2007870"/>
          <a:ext cx="11530972" cy="4404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高兴、满足。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2.adj.</a:t>
                      </a:r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得意→因自己的成功而骄傲自满，常含贬义。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满意→说话人觉得某种对象符合、满足自己  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的心愿。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déyì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3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9F91EE29-D7AF-437D-BF38-8CFDC9C0C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5" b="6388"/>
          <a:stretch/>
        </p:blipFill>
        <p:spPr>
          <a:xfrm>
            <a:off x="0" y="0"/>
            <a:ext cx="12192000" cy="685066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1ACD0A3-8632-46A7-95AD-A2BE79DFB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429000"/>
            <a:ext cx="6096000" cy="3421669"/>
          </a:xfrm>
          <a:solidFill>
            <a:srgbClr val="000000">
              <a:alpha val="52157"/>
            </a:srgbClr>
          </a:solidFill>
          <a:effectLst>
            <a:softEdge rad="317500"/>
          </a:effectLst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第一课</a:t>
            </a:r>
            <a:br>
              <a:rPr lang="en-US" altLang="zh-TW" sz="8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父亲的谜语</a:t>
            </a:r>
            <a:endParaRPr lang="zh-TW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2668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满意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mǎnyì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déyì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2F1ADF4-2ECF-44FF-BA8D-007E490A5A02}"/>
              </a:ext>
            </a:extLst>
          </p:cNvPr>
          <p:cNvSpPr txBox="1"/>
          <p:nvPr/>
        </p:nvSpPr>
        <p:spPr>
          <a:xfrm>
            <a:off x="330513" y="3267610"/>
            <a:ext cx="11530975" cy="1928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2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200" dirty="0">
                <a:latin typeface="Calibri" panose="020F0502020204030204" pitchFamily="34" charset="0"/>
                <a:ea typeface="標楷體" panose="03000509000000000000" pitchFamily="65" charset="-120"/>
              </a:rPr>
              <a:t>最后的结果还没出来呢，你们不要</a:t>
            </a:r>
            <a:r>
              <a:rPr lang="zh-TW" altLang="en-US" sz="4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得意</a:t>
            </a:r>
            <a:r>
              <a:rPr lang="zh-TW" altLang="en-US" sz="4200" dirty="0">
                <a:latin typeface="Calibri" panose="020F0502020204030204" pitchFamily="34" charset="0"/>
                <a:ea typeface="標楷體" panose="03000509000000000000" pitchFamily="65" charset="-120"/>
              </a:rPr>
              <a:t>得太早。</a:t>
            </a:r>
            <a:endParaRPr lang="en-US" altLang="zh-TW" sz="4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2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200" dirty="0">
                <a:latin typeface="Calibri" panose="020F0502020204030204" pitchFamily="34" charset="0"/>
                <a:ea typeface="標楷體" panose="03000509000000000000" pitchFamily="65" charset="-120"/>
              </a:rPr>
              <a:t>对你的工作，大家都很</a:t>
            </a:r>
            <a:r>
              <a:rPr lang="zh-TW" altLang="en-US" sz="4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满意</a:t>
            </a:r>
            <a:r>
              <a:rPr lang="zh-TW" altLang="en-US" sz="42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60002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满意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mǎnyì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déyì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6777D973-03AA-4E6C-AA36-55271EE62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178388"/>
              </p:ext>
            </p:extLst>
          </p:nvPr>
        </p:nvGraphicFramePr>
        <p:xfrm>
          <a:off x="330516" y="2007869"/>
          <a:ext cx="11530972" cy="43014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548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1081774812"/>
                    </a:ext>
                  </a:extLst>
                </a:gridCol>
              </a:tblGrid>
              <a:tr h="85564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8788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得意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满意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5669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一般用于自己或自己的东西。</a:t>
                      </a:r>
                      <a:endParaRPr lang="en-US" altLang="zh-TW" sz="4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没限制。</a:t>
                      </a:r>
                      <a:endParaRPr lang="en-US" altLang="zh-TW" sz="4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030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满意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mǎnyì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得意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déyì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2F1ADF4-2ECF-44FF-BA8D-007E490A5A02}"/>
              </a:ext>
            </a:extLst>
          </p:cNvPr>
          <p:cNvSpPr txBox="1"/>
          <p:nvPr/>
        </p:nvSpPr>
        <p:spPr>
          <a:xfrm>
            <a:off x="330513" y="3267610"/>
            <a:ext cx="11530975" cy="219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这是他最</a:t>
            </a:r>
            <a:r>
              <a:rPr lang="zh-TW" altLang="en-US" sz="48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得意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的作品。</a:t>
            </a:r>
            <a:endParaRPr lang="en-US" altLang="zh-TW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8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这是他最</a:t>
            </a:r>
            <a:r>
              <a:rPr lang="zh-TW" altLang="en-US" sz="48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满意</a:t>
            </a:r>
            <a:r>
              <a:rPr lang="zh-TW" altLang="en-US" sz="4800" dirty="0">
                <a:latin typeface="Calibri" panose="020F0502020204030204" pitchFamily="34" charset="0"/>
                <a:ea typeface="標楷體" panose="03000509000000000000" pitchFamily="65" charset="-120"/>
              </a:rPr>
              <a:t>的作品。</a:t>
            </a:r>
            <a:endParaRPr lang="en-US" altLang="zh-TW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8D4C1C9-D11E-43A2-ACD9-45DA850CC10C}"/>
              </a:ext>
            </a:extLst>
          </p:cNvPr>
          <p:cNvSpPr txBox="1"/>
          <p:nvPr/>
        </p:nvSpPr>
        <p:spPr>
          <a:xfrm>
            <a:off x="6825613" y="3564551"/>
            <a:ext cx="5035873" cy="76944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→ 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作品是他自己的。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1A372E3-0DE7-4359-8DF6-78E11DEDFBED}"/>
              </a:ext>
            </a:extLst>
          </p:cNvPr>
          <p:cNvSpPr txBox="1"/>
          <p:nvPr/>
        </p:nvSpPr>
        <p:spPr>
          <a:xfrm>
            <a:off x="6825613" y="4688640"/>
            <a:ext cx="5035873" cy="144655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→ 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作品是他自己或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  是别人的。</a:t>
            </a:r>
          </a:p>
        </p:txBody>
      </p:sp>
    </p:spTree>
    <p:extLst>
      <p:ext uri="{BB962C8B-B14F-4D97-AF65-F5344CB8AC3E}">
        <p14:creationId xmlns:p14="http://schemas.microsoft.com/office/powerpoint/2010/main" val="1935538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325862" y="541658"/>
            <a:ext cx="11540277" cy="2000548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给予</a:t>
            </a:r>
            <a:endParaRPr lang="en-US" altLang="zh-TW" sz="8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r>
              <a:rPr lang="en-US" altLang="zh-TW" sz="4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                                </a:t>
            </a:r>
            <a:r>
              <a:rPr lang="en-US" altLang="zh-TW" sz="44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Jǐyǔ</a:t>
            </a:r>
            <a:endParaRPr lang="zh-TW" altLang="en-US" sz="4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A74F43-CC05-4671-BA9C-7A1CE357966D}"/>
              </a:ext>
            </a:extLst>
          </p:cNvPr>
          <p:cNvSpPr txBox="1"/>
          <p:nvPr/>
        </p:nvSpPr>
        <p:spPr>
          <a:xfrm>
            <a:off x="316443" y="3039149"/>
            <a:ext cx="11540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>
                <a:solidFill>
                  <a:srgbClr val="008000"/>
                </a:solidFill>
              </a:rPr>
              <a:t>give ; render </a:t>
            </a:r>
            <a:endParaRPr lang="zh-TW" altLang="en-US" sz="5400" dirty="0">
              <a:solidFill>
                <a:srgbClr val="008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0A5E4B-C2CB-4A4B-B427-98FD1969550A}"/>
              </a:ext>
            </a:extLst>
          </p:cNvPr>
          <p:cNvSpPr/>
          <p:nvPr/>
        </p:nvSpPr>
        <p:spPr>
          <a:xfrm>
            <a:off x="325862" y="4381659"/>
            <a:ext cx="115402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867" dirty="0">
                <a:latin typeface="標楷體" panose="03000509000000000000" pitchFamily="65" charset="-120"/>
                <a:ea typeface="標楷體" panose="03000509000000000000" pitchFamily="65" charset="-120"/>
              </a:rPr>
              <a:t>Usage</a:t>
            </a:r>
            <a:r>
              <a:rPr lang="zh-TW" altLang="en-US" sz="5867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6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给予</a:t>
            </a:r>
            <a:r>
              <a:rPr lang="en-US" altLang="zh-TW" sz="6000" dirty="0">
                <a:latin typeface="Calibri" panose="020F0502020204030204" pitchFamily="34" charset="0"/>
                <a:ea typeface="標楷體" panose="03000509000000000000" pitchFamily="65" charset="-120"/>
              </a:rPr>
              <a:t>+ 2 Syllable v.</a:t>
            </a:r>
          </a:p>
        </p:txBody>
      </p:sp>
    </p:spTree>
    <p:extLst>
      <p:ext uri="{BB962C8B-B14F-4D97-AF65-F5344CB8AC3E}">
        <p14:creationId xmlns:p14="http://schemas.microsoft.com/office/powerpoint/2010/main" val="1263959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20D6F25-A9E4-47D6-B6D3-D2B726CF0F4F}"/>
              </a:ext>
            </a:extLst>
          </p:cNvPr>
          <p:cNvSpPr txBox="1"/>
          <p:nvPr/>
        </p:nvSpPr>
        <p:spPr>
          <a:xfrm>
            <a:off x="342899" y="209550"/>
            <a:ext cx="2876551" cy="150810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给予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Jǐyǔ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35D6A94B-2C31-4CA5-AF60-23290D0A01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908373"/>
              </p:ext>
            </p:extLst>
          </p:nvPr>
        </p:nvGraphicFramePr>
        <p:xfrm>
          <a:off x="342899" y="1840788"/>
          <a:ext cx="11534776" cy="480766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67388">
                  <a:extLst>
                    <a:ext uri="{9D8B030D-6E8A-4147-A177-3AD203B41FA5}">
                      <a16:colId xmlns:a16="http://schemas.microsoft.com/office/drawing/2014/main" val="327273204"/>
                    </a:ext>
                  </a:extLst>
                </a:gridCol>
                <a:gridCol w="5767388">
                  <a:extLst>
                    <a:ext uri="{9D8B030D-6E8A-4147-A177-3AD203B41FA5}">
                      <a16:colId xmlns:a16="http://schemas.microsoft.com/office/drawing/2014/main" val="465974706"/>
                    </a:ext>
                  </a:extLst>
                </a:gridCol>
              </a:tblGrid>
              <a:tr h="5658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给予支持</a:t>
                      </a:r>
                      <a:endParaRPr lang="zh-TW" altLang="en-US" sz="3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给予处理</a:t>
                      </a:r>
                      <a:endParaRPr lang="zh-TW" altLang="en-US" sz="3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367880"/>
                  </a:ext>
                </a:extLst>
              </a:tr>
              <a:tr h="5658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给予帮助</a:t>
                      </a:r>
                      <a:endParaRPr lang="zh-TW" altLang="en-US" sz="3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给予指导</a:t>
                      </a:r>
                      <a:endParaRPr lang="zh-TW" altLang="en-US" sz="3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6224245"/>
                  </a:ext>
                </a:extLst>
              </a:tr>
              <a:tr h="5658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给予援助</a:t>
                      </a:r>
                      <a:endParaRPr lang="zh-TW" altLang="en-US" sz="3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给予关心</a:t>
                      </a:r>
                      <a:endParaRPr lang="zh-TW" altLang="en-US" sz="3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9758940"/>
                  </a:ext>
                </a:extLst>
              </a:tr>
              <a:tr h="5658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给予鼓励</a:t>
                      </a:r>
                      <a:endParaRPr lang="zh-TW" altLang="en-US" sz="3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给予考虑</a:t>
                      </a:r>
                      <a:endParaRPr lang="zh-TW" altLang="en-US" sz="3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9750293"/>
                  </a:ext>
                </a:extLst>
              </a:tr>
              <a:tr h="5658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给予同情</a:t>
                      </a:r>
                      <a:endParaRPr lang="zh-TW" altLang="en-US" sz="3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给予表扬</a:t>
                      </a:r>
                      <a:endParaRPr lang="zh-TW" altLang="en-US" sz="3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615748"/>
                  </a:ext>
                </a:extLst>
              </a:tr>
              <a:tr h="5658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给予治疗</a:t>
                      </a:r>
                      <a:endParaRPr lang="zh-TW" altLang="en-US" sz="3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给予特殊的照顾</a:t>
                      </a:r>
                      <a:endParaRPr lang="zh-TW" altLang="en-US" sz="3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4773459"/>
                  </a:ext>
                </a:extLst>
              </a:tr>
              <a:tr h="5658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给予答复</a:t>
                      </a:r>
                      <a:endParaRPr lang="zh-TW" altLang="en-US" sz="3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给予高度的评价</a:t>
                      </a:r>
                      <a:endParaRPr lang="zh-TW" altLang="en-US" sz="3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973548"/>
                  </a:ext>
                </a:extLst>
              </a:tr>
              <a:tr h="7538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给予安慰</a:t>
                      </a:r>
                      <a:endParaRPr lang="zh-TW" altLang="en-US" sz="3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给予严厉的批评</a:t>
                      </a:r>
                      <a:endParaRPr lang="zh-TW" altLang="en-US" sz="3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9578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62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11984CF-139C-41E1-9AA2-3BC32E0443C3}"/>
              </a:ext>
            </a:extLst>
          </p:cNvPr>
          <p:cNvSpPr txBox="1"/>
          <p:nvPr/>
        </p:nvSpPr>
        <p:spPr>
          <a:xfrm>
            <a:off x="342899" y="2272726"/>
            <a:ext cx="11525251" cy="37071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老师对上课经常迟到的同学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领导对你们的工作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，认为这是今年研究所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的重大成果之一。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我们给学校去信提出几个问题，但对方还没有</a:t>
            </a:r>
            <a:r>
              <a:rPr lang="en-US" altLang="zh-TW" sz="3200" dirty="0">
                <a:ea typeface="標楷體" panose="03000509000000000000" pitchFamily="65" charset="-120"/>
              </a:rPr>
              <a:t>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这家公司对本届足球赛</a:t>
            </a:r>
            <a:r>
              <a:rPr lang="en-US" altLang="zh-TW" sz="3200" dirty="0">
                <a:ea typeface="標楷體" panose="03000509000000000000" pitchFamily="65" charset="-120"/>
              </a:rPr>
              <a:t>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DED6332-5796-4F0E-9110-D33937A53842}"/>
              </a:ext>
            </a:extLst>
          </p:cNvPr>
          <p:cNvSpPr/>
          <p:nvPr/>
        </p:nvSpPr>
        <p:spPr>
          <a:xfrm>
            <a:off x="5629275" y="2327982"/>
            <a:ext cx="345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给予严厉的批评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D22E518-51E0-4BE9-A2B3-CF30CD10FF53}"/>
              </a:ext>
            </a:extLst>
          </p:cNvPr>
          <p:cNvSpPr/>
          <p:nvPr/>
        </p:nvSpPr>
        <p:spPr>
          <a:xfrm>
            <a:off x="3971924" y="3055632"/>
            <a:ext cx="345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给予高度的评价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2C909B4-D017-44B6-BE58-585848FA9A18}"/>
              </a:ext>
            </a:extLst>
          </p:cNvPr>
          <p:cNvSpPr/>
          <p:nvPr/>
        </p:nvSpPr>
        <p:spPr>
          <a:xfrm>
            <a:off x="8867775" y="4549259"/>
            <a:ext cx="2238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给予答复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CF87A5B-C677-480F-BE83-A1648A3A7AC3}"/>
              </a:ext>
            </a:extLst>
          </p:cNvPr>
          <p:cNvSpPr/>
          <p:nvPr/>
        </p:nvSpPr>
        <p:spPr>
          <a:xfrm>
            <a:off x="4781551" y="5259895"/>
            <a:ext cx="2247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给予支持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CE04B54-B85D-4561-9E25-9894D8D5CA5A}"/>
              </a:ext>
            </a:extLst>
          </p:cNvPr>
          <p:cNvSpPr txBox="1"/>
          <p:nvPr/>
        </p:nvSpPr>
        <p:spPr>
          <a:xfrm>
            <a:off x="342899" y="209550"/>
            <a:ext cx="2876551" cy="150810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给予</a:t>
            </a:r>
            <a:endParaRPr lang="en-US" altLang="zh-TW" sz="6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Jǐyǔ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79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19087" y="471459"/>
            <a:ext cx="11553825" cy="5915081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小时候，父亲最爱教我猜谜语。</a:t>
            </a:r>
            <a:endParaRPr lang="en-US" altLang="zh-CN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父亲有很多谜语。夏日的晚上，坐在星光笼罩着的院子里，最有趣的事是猜父亲的谜语。父亲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那细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眯眯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眼睛看着我，悠悠地念着他的谜语。我眨巴着眼睛，仰头对着那满天的星斗苦苦地寻找，谜底藏在哪里呢？再盯着父亲的眼睛瞧，觉得他那双笑眯眯的小眼睛也和夜空一样深邃、神秘。当我苦思冥想，觉得小脑瓜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子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涨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的时候，父亲便会给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予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我巧妙的提示，直到我得意地叫起来，他也“嘿嘿”地笑了。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8858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4877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妹子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mèizi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7634109-3A75-4D4B-BEC1-1613DD0CC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8" b="93923" l="10000" r="90000">
                        <a14:foregroundMark x1="41769" y1="8462" x2="51231" y2="8692"/>
                        <a14:foregroundMark x1="51231" y1="8692" x2="55308" y2="10000"/>
                        <a14:foregroundMark x1="43615" y1="5692" x2="54846" y2="3308"/>
                        <a14:foregroundMark x1="48769" y1="78077" x2="49692" y2="92923"/>
                        <a14:foregroundMark x1="54308" y1="76692" x2="52615" y2="83385"/>
                        <a14:foregroundMark x1="52615" y1="83385" x2="52769" y2="89846"/>
                        <a14:foregroundMark x1="50846" y1="76385" x2="50769" y2="85385"/>
                        <a14:foregroundMark x1="50769" y1="85385" x2="49692" y2="87615"/>
                        <a14:foregroundMark x1="47231" y1="85154" x2="44538" y2="92231"/>
                        <a14:foregroundMark x1="44538" y1="92231" x2="45000" y2="93923"/>
                        <a14:foregroundMark x1="58769" y1="92231" x2="56538" y2="87538"/>
                        <a14:foregroundMark x1="43615" y1="57231" x2="42231" y2="63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1275" y="247650"/>
            <a:ext cx="3181350" cy="318135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0283C61-2603-41DB-AAEB-7CF16B379D57}"/>
              </a:ext>
            </a:extLst>
          </p:cNvPr>
          <p:cNvSpPr txBox="1"/>
          <p:nvPr/>
        </p:nvSpPr>
        <p:spPr>
          <a:xfrm>
            <a:off x="6096000" y="4877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còu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ãææè©± å¡éãçåçæå°çµæ">
            <a:extLst>
              <a:ext uri="{FF2B5EF4-FFF2-40B4-BE49-F238E27FC236}">
                <a16:creationId xmlns:a16="http://schemas.microsoft.com/office/drawing/2014/main" id="{53EC9DC0-8D4C-4F4F-9970-C6BAB6BA1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3" t="25334" r="19344" b="25334"/>
          <a:stretch/>
        </p:blipFill>
        <p:spPr bwMode="auto">
          <a:xfrm>
            <a:off x="8286750" y="247650"/>
            <a:ext cx="3733800" cy="286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672358D-E4E1-4F6C-B64A-1267F23787FD}"/>
              </a:ext>
            </a:extLst>
          </p:cNvPr>
          <p:cNvSpPr txBox="1"/>
          <p:nvPr/>
        </p:nvSpPr>
        <p:spPr>
          <a:xfrm>
            <a:off x="319083" y="3429000"/>
            <a:ext cx="2890841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老头子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lǎotóuzi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7D909B9-8A35-4F3F-939D-1D6882CE9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37" y="3429000"/>
            <a:ext cx="2372729" cy="343499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F0CE563-04BC-4B57-A110-7076EB3329D1}"/>
              </a:ext>
            </a:extLst>
          </p:cNvPr>
          <p:cNvSpPr txBox="1"/>
          <p:nvPr/>
        </p:nvSpPr>
        <p:spPr>
          <a:xfrm>
            <a:off x="6096000" y="3428999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伙伴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huǒbàn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0FC06F9-D24B-4066-9273-3E529151D1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2" t="17660" b="9315"/>
          <a:stretch/>
        </p:blipFill>
        <p:spPr>
          <a:xfrm>
            <a:off x="8305800" y="4067174"/>
            <a:ext cx="383632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饱经忧患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bǎo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jīng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yōuhuàn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935474"/>
            <a:ext cx="6261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suffer untold tribulations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3513634"/>
            <a:ext cx="7186618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从他脸上，可以感受得到他是个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饱经忧患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的人。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E029A6A-FC08-4B54-8AEC-46FF2F7BB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" r="40545"/>
          <a:stretch/>
        </p:blipFill>
        <p:spPr>
          <a:xfrm>
            <a:off x="319083" y="2403030"/>
            <a:ext cx="406717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44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52425" y="352426"/>
            <a:ext cx="11520487" cy="6337248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渐渐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地</a:t>
            </a: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，父亲的谜语很少能够难倒我了。只有一条谜语我猜不出。</a:t>
            </a:r>
            <a:b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“晚上关箱子，早上开箱子，箱子里面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镜子，镜子里面有个细妹子。”</a:t>
            </a:r>
            <a:b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我想了半天想不出，问父亲：“怎么镜子里有个细妹子呢？”</a:t>
            </a:r>
            <a:b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父亲笑着说：“你再听呀</a:t>
            </a:r>
            <a:r>
              <a:rPr lang="en-US" altLang="zh-CN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——”</a:t>
            </a: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他把眼睛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合</a:t>
            </a: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上，“晚上关箱子。”又把眼睛睁开</a:t>
            </a:r>
            <a:endParaRPr lang="en-US" altLang="zh-CN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，“早上开箱子。”父亲把眼睛凑近我，“箱子里面有镜子。你仔细看看，镜子里是不是有个细妹子？”</a:t>
            </a:r>
            <a:b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我叫起来：“是眼睛，是眼睛。”</a:t>
            </a:r>
            <a:b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父亲说：“对。这是爸爸的眼睛。”</a:t>
            </a:r>
            <a:b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我问：“那我的眼睛又该怎么说呢？”</a:t>
            </a:r>
            <a:b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　　“晚上关箱子，早上开箱子，箱子里面有镜子，镜子里有</a:t>
            </a:r>
            <a:r>
              <a:rPr lang="en-US" altLang="zh-CN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____”</a:t>
            </a: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父亲摸摸饱经忧患而早白了的头发，说：“有个老头子。”</a:t>
            </a:r>
            <a:endParaRPr lang="en-US" altLang="zh-CN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    我把这个谜语拿去考小伙伴们，把最后一句改成</a:t>
            </a: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镜子里有个小狗子</a:t>
            </a:r>
            <a:r>
              <a:rPr lang="zh-CN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也像父亲那样把眼睛一张一合地去启发他们。</a:t>
            </a:r>
          </a:p>
        </p:txBody>
      </p:sp>
    </p:spTree>
    <p:extLst>
      <p:ext uri="{BB962C8B-B14F-4D97-AF65-F5344CB8AC3E}">
        <p14:creationId xmlns:p14="http://schemas.microsoft.com/office/powerpoint/2010/main" val="1718506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DECCAAD-F58F-41AC-9F38-FF90712C8F7D}"/>
              </a:ext>
            </a:extLst>
          </p:cNvPr>
          <p:cNvSpPr txBox="1"/>
          <p:nvPr/>
        </p:nvSpPr>
        <p:spPr>
          <a:xfrm>
            <a:off x="342900" y="438150"/>
            <a:ext cx="5753100" cy="1107996"/>
          </a:xfrm>
          <a:prstGeom prst="rect">
            <a:avLst/>
          </a:prstGeom>
          <a:solidFill>
            <a:srgbClr val="9933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想一想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22E204-46D8-4DC4-BFE2-2A0CC3005A62}"/>
              </a:ext>
            </a:extLst>
          </p:cNvPr>
          <p:cNvSpPr txBox="1"/>
          <p:nvPr/>
        </p:nvSpPr>
        <p:spPr>
          <a:xfrm>
            <a:off x="342900" y="1990725"/>
            <a:ext cx="11525250" cy="460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父亲一般都怎么表达对子女的爱？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父亲的表达方式和母亲的有何不同？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你和父亲的关系从小到大是否有过变化？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如果有变化，是在什么时候发生的？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是怎样发生的？</a:t>
            </a:r>
          </a:p>
        </p:txBody>
      </p:sp>
    </p:spTree>
    <p:extLst>
      <p:ext uri="{BB962C8B-B14F-4D97-AF65-F5344CB8AC3E}">
        <p14:creationId xmlns:p14="http://schemas.microsoft.com/office/powerpoint/2010/main" val="1307775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4" y="4877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Juē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0283C61-2603-41DB-AAEB-7CF16B379D57}"/>
              </a:ext>
            </a:extLst>
          </p:cNvPr>
          <p:cNvSpPr txBox="1"/>
          <p:nvPr/>
        </p:nvSpPr>
        <p:spPr>
          <a:xfrm>
            <a:off x="6096000" y="4877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忧愁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yōuchóu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672358D-E4E1-4F6C-B64A-1267F23787FD}"/>
              </a:ext>
            </a:extLst>
          </p:cNvPr>
          <p:cNvSpPr txBox="1"/>
          <p:nvPr/>
        </p:nvSpPr>
        <p:spPr>
          <a:xfrm>
            <a:off x="319083" y="3429000"/>
            <a:ext cx="2890841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洋娃娃</a:t>
            </a:r>
            <a:r>
              <a:rPr lang="en-US" altLang="zh-TW" sz="3200" dirty="0" err="1">
                <a:solidFill>
                  <a:schemeClr val="bg1"/>
                </a:solidFill>
              </a:rPr>
              <a:t>yángwáwa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F0CE563-04BC-4B57-A110-7076EB3329D1}"/>
              </a:ext>
            </a:extLst>
          </p:cNvPr>
          <p:cNvSpPr txBox="1"/>
          <p:nvPr/>
        </p:nvSpPr>
        <p:spPr>
          <a:xfrm>
            <a:off x="6095999" y="3428999"/>
            <a:ext cx="2903621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绸结子 </a:t>
            </a:r>
            <a:r>
              <a:rPr lang="en-US" altLang="zh-TW" sz="3200" dirty="0" err="1">
                <a:solidFill>
                  <a:schemeClr val="bg1"/>
                </a:solidFill>
              </a:rPr>
              <a:t>chóu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jiézi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1D3C32-665F-4943-9849-9B680B29E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71" y="145497"/>
            <a:ext cx="3283502" cy="328350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AD886E1-9328-42DF-8028-D8D38DA17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24" r="18508" b="5327"/>
          <a:stretch/>
        </p:blipFill>
        <p:spPr>
          <a:xfrm>
            <a:off x="3510937" y="3303046"/>
            <a:ext cx="2124075" cy="35549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977349A-C42C-4DFF-99BF-3A62BC895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620" y="3705225"/>
            <a:ext cx="3086099" cy="308609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46DE3AE-6DC8-4102-83D2-51E9A8E55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300" y="754447"/>
            <a:ext cx="3454616" cy="23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4" y="4877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鹿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0283C61-2603-41DB-AAEB-7CF16B379D57}"/>
              </a:ext>
            </a:extLst>
          </p:cNvPr>
          <p:cNvSpPr txBox="1"/>
          <p:nvPr/>
        </p:nvSpPr>
        <p:spPr>
          <a:xfrm>
            <a:off x="6096000" y="487747"/>
            <a:ext cx="290362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铅笔刀</a:t>
            </a:r>
            <a:r>
              <a:rPr lang="en-US" altLang="zh-TW" sz="3200" dirty="0" err="1">
                <a:solidFill>
                  <a:schemeClr val="bg1"/>
                </a:solidFill>
              </a:rPr>
              <a:t>qiānbǐ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dāo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672358D-E4E1-4F6C-B64A-1267F23787FD}"/>
              </a:ext>
            </a:extLst>
          </p:cNvPr>
          <p:cNvSpPr txBox="1"/>
          <p:nvPr/>
        </p:nvSpPr>
        <p:spPr>
          <a:xfrm>
            <a:off x="319083" y="3429000"/>
            <a:ext cx="2890841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yǐn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D0FD159-8780-4C31-91C9-477D455EE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" b="98631" l="10000" r="90000">
                        <a14:foregroundMark x1="26354" y1="2737" x2="26146" y2="9677"/>
                        <a14:foregroundMark x1="32500" y1="8504" x2="32500" y2="9189"/>
                        <a14:foregroundMark x1="42917" y1="880" x2="42917" y2="3226"/>
                        <a14:foregroundMark x1="50729" y1="24829" x2="45000" y2="26979"/>
                        <a14:foregroundMark x1="41875" y1="91691" x2="40000" y2="98631"/>
                        <a14:foregroundMark x1="40000" y1="98631" x2="39896" y2="98631"/>
                        <a14:foregroundMark x1="50625" y1="91398" x2="50417" y2="94428"/>
                      </a14:backgroundRemoval>
                    </a14:imgEffect>
                  </a14:imgLayer>
                </a14:imgProps>
              </a:ext>
            </a:extLst>
          </a:blip>
          <a:srcRect l="17292" r="18178"/>
          <a:stretch/>
        </p:blipFill>
        <p:spPr>
          <a:xfrm>
            <a:off x="2990850" y="219074"/>
            <a:ext cx="1916859" cy="316545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A7855BC-37AE-4D44-82CC-E234E0114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373051"/>
            <a:ext cx="2857500" cy="2857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8F7D7BC-91E5-4343-A03E-41DB0CB0F9C8}"/>
              </a:ext>
            </a:extLst>
          </p:cNvPr>
          <p:cNvSpPr/>
          <p:nvPr/>
        </p:nvSpPr>
        <p:spPr>
          <a:xfrm>
            <a:off x="4907709" y="3767553"/>
            <a:ext cx="1877437" cy="1107996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6600" dirty="0">
                <a:solidFill>
                  <a:srgbClr val="333333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吸引</a:t>
            </a:r>
            <a:endParaRPr lang="zh-TW" altLang="en-US" sz="4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39A0D0E3-B01F-46C6-AC0A-E72E6A2F3042}"/>
              </a:ext>
            </a:extLst>
          </p:cNvPr>
          <p:cNvCxnSpPr>
            <a:stCxn id="9" idx="3"/>
          </p:cNvCxnSpPr>
          <p:nvPr/>
        </p:nvCxnSpPr>
        <p:spPr>
          <a:xfrm flipV="1">
            <a:off x="3209924" y="4183052"/>
            <a:ext cx="1571626" cy="1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41C127B-EEF6-41F0-8B17-9849B1A24295}"/>
              </a:ext>
            </a:extLst>
          </p:cNvPr>
          <p:cNvSpPr txBox="1"/>
          <p:nvPr/>
        </p:nvSpPr>
        <p:spPr>
          <a:xfrm>
            <a:off x="319083" y="5591175"/>
            <a:ext cx="11520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我小小的心总会被其中某样东西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得高兴起来。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F954729-1CFF-4AAA-88C7-966A932E52CA}"/>
              </a:ext>
            </a:extLst>
          </p:cNvPr>
          <p:cNvSpPr/>
          <p:nvPr/>
        </p:nvSpPr>
        <p:spPr>
          <a:xfrm>
            <a:off x="6905709" y="4009952"/>
            <a:ext cx="1577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chemeClr val="accent2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attract</a:t>
            </a:r>
            <a:endParaRPr lang="zh-TW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9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5" grpId="0" animBg="1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0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烦恼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fánnǎo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3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苦恼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kǔnǎo</a:t>
            </a:r>
            <a:endParaRPr lang="zh-TW" altLang="en-US" sz="60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496210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E9B7868-BAB4-4F2E-9B8E-88964935A1E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4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9956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苦恼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kǔnǎo</a:t>
            </a:r>
            <a:endParaRPr lang="zh-TW" altLang="en-US" sz="3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080738"/>
              </p:ext>
            </p:extLst>
          </p:nvPr>
        </p:nvGraphicFramePr>
        <p:xfrm>
          <a:off x="330516" y="2007870"/>
          <a:ext cx="11530972" cy="429589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心情不好的意思。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2.adj.</a:t>
                      </a:r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烦恼→烦、闷。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苦恼→痛苦。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烦恼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fánnǎo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8299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苦恼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kǔnǎo</a:t>
            </a:r>
            <a:endParaRPr lang="zh-TW" altLang="en-US" sz="3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烦恼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fánnǎo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DB22BA2-7C7B-4E1B-9606-86B2C8A1832F}"/>
              </a:ext>
            </a:extLst>
          </p:cNvPr>
          <p:cNvSpPr txBox="1"/>
          <p:nvPr/>
        </p:nvSpPr>
        <p:spPr>
          <a:xfrm>
            <a:off x="330513" y="2409825"/>
            <a:ext cx="11530975" cy="2846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他最近一段时间正在为失恋而</a:t>
            </a:r>
            <a:r>
              <a:rPr lang="zh-TW" altLang="en-US" sz="4000" b="1" dirty="0">
                <a:solidFill>
                  <a:srgbClr val="FF0000"/>
                </a:solidFill>
                <a:ea typeface="標楷體" panose="03000509000000000000" pitchFamily="65" charset="-120"/>
              </a:rPr>
              <a:t>烦恼</a:t>
            </a:r>
            <a:r>
              <a:rPr lang="en-US" altLang="zh-TW" sz="4000" b="1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4000" b="1" dirty="0">
                <a:solidFill>
                  <a:srgbClr val="FF0000"/>
                </a:solidFill>
                <a:ea typeface="標楷體" panose="03000509000000000000" pitchFamily="65" charset="-120"/>
              </a:rPr>
              <a:t>苦恼</a:t>
            </a:r>
            <a:r>
              <a:rPr lang="zh-TW" altLang="en-US" sz="4000" dirty="0">
                <a:ea typeface="標楷體" panose="03000509000000000000" pitchFamily="65" charset="-120"/>
              </a:rPr>
              <a:t>，你们有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空多跟他聊聊。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一段轻松愉快的音乐解除了我</a:t>
            </a:r>
            <a:r>
              <a:rPr lang="zh-TW" altLang="en-US" sz="4000" b="1" dirty="0">
                <a:solidFill>
                  <a:srgbClr val="FF0000"/>
                </a:solidFill>
                <a:ea typeface="標楷體" panose="03000509000000000000" pitchFamily="65" charset="-120"/>
              </a:rPr>
              <a:t>烦恼</a:t>
            </a:r>
            <a:r>
              <a:rPr lang="en-US" altLang="zh-TW" sz="4000" b="1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4000" b="1" dirty="0">
                <a:solidFill>
                  <a:srgbClr val="FF0000"/>
                </a:solidFill>
                <a:ea typeface="標楷體" panose="03000509000000000000" pitchFamily="65" charset="-120"/>
              </a:rPr>
              <a:t>苦恼</a:t>
            </a:r>
            <a:r>
              <a:rPr lang="zh-TW" altLang="en-US" sz="4000" dirty="0">
                <a:ea typeface="標楷體" panose="03000509000000000000" pitchFamily="65" charset="-120"/>
              </a:rPr>
              <a:t>的心情。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0C426E3-941A-4B1B-9E2D-8E49D4DFDC2D}"/>
              </a:ext>
            </a:extLst>
          </p:cNvPr>
          <p:cNvSpPr/>
          <p:nvPr/>
        </p:nvSpPr>
        <p:spPr>
          <a:xfrm>
            <a:off x="8496299" y="2562232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731B2A8F-0E5C-4404-B46D-242BFE43FE6E}"/>
              </a:ext>
            </a:extLst>
          </p:cNvPr>
          <p:cNvSpPr/>
          <p:nvPr/>
        </p:nvSpPr>
        <p:spPr>
          <a:xfrm>
            <a:off x="7286624" y="4389734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576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69277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苦恼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000" dirty="0" err="1">
                <a:solidFill>
                  <a:schemeClr val="bg1"/>
                </a:solidFill>
              </a:rPr>
              <a:t>kǔnǎo</a:t>
            </a:r>
            <a:endParaRPr lang="zh-TW" altLang="en-US" sz="40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230879" y="1025523"/>
            <a:ext cx="5730243" cy="1538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3121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烦恼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000" dirty="0" err="1">
                <a:solidFill>
                  <a:schemeClr val="bg1"/>
                </a:solidFill>
              </a:rPr>
              <a:t>fánnǎo</a:t>
            </a:r>
            <a:endParaRPr lang="zh-TW" altLang="en-US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6777D973-03AA-4E6C-AA36-55271EE62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574007"/>
              </p:ext>
            </p:extLst>
          </p:nvPr>
        </p:nvGraphicFramePr>
        <p:xfrm>
          <a:off x="330516" y="2007869"/>
          <a:ext cx="11530972" cy="43014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548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1081774812"/>
                    </a:ext>
                  </a:extLst>
                </a:gridCol>
              </a:tblGrid>
              <a:tr h="85564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8788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烦恼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苦恼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56694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6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adj.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6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adj.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6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01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苦恼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kǔnǎo</a:t>
            </a:r>
            <a:endParaRPr lang="zh-TW" altLang="en-US" sz="3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烦恼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fánnǎo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DB22BA2-7C7B-4E1B-9606-86B2C8A1832F}"/>
              </a:ext>
            </a:extLst>
          </p:cNvPr>
          <p:cNvSpPr txBox="1"/>
          <p:nvPr/>
        </p:nvSpPr>
        <p:spPr>
          <a:xfrm>
            <a:off x="330513" y="2191160"/>
            <a:ext cx="11530975" cy="276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想开点儿，别为这么一点小事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苦恼</a:t>
            </a:r>
            <a:r>
              <a:rPr lang="zh-TW" altLang="en-US" sz="4000" dirty="0">
                <a:ea typeface="標楷體" panose="03000509000000000000" pitchFamily="65" charset="-120"/>
              </a:rPr>
              <a:t>了你自己。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顽固的疾病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苦恼</a:t>
            </a:r>
            <a:r>
              <a:rPr lang="zh-TW" altLang="en-US" sz="4000" dirty="0">
                <a:ea typeface="標楷體" panose="03000509000000000000" pitchFamily="65" charset="-120"/>
              </a:rPr>
              <a:t>着她，人生的乐趣已经荡然无存，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生活质量大为下降。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5DB641B-5DE7-4B7C-85F4-82D6499578E9}"/>
              </a:ext>
            </a:extLst>
          </p:cNvPr>
          <p:cNvSpPr txBox="1"/>
          <p:nvPr/>
        </p:nvSpPr>
        <p:spPr>
          <a:xfrm>
            <a:off x="330513" y="5190716"/>
            <a:ext cx="3627275" cy="150810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荡然无存</a:t>
            </a:r>
            <a:endParaRPr lang="en-US" altLang="zh-TW" sz="6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rgbClr val="7030A0"/>
                </a:solidFill>
              </a:rPr>
              <a:t>dàngránwúcún</a:t>
            </a:r>
            <a:endParaRPr lang="zh-TW" alt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AE3AEB8-0087-4BC5-92A2-18FF9656CCF7}"/>
              </a:ext>
            </a:extLst>
          </p:cNvPr>
          <p:cNvSpPr/>
          <p:nvPr/>
        </p:nvSpPr>
        <p:spPr>
          <a:xfrm>
            <a:off x="3957788" y="5817088"/>
            <a:ext cx="7713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</a:rPr>
              <a:t>obliterate</a:t>
            </a:r>
            <a:r>
              <a:rPr lang="zh-TW" altLang="en-US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;</a:t>
            </a:r>
            <a:r>
              <a:rPr lang="zh-TW" altLang="en-US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with nothing left</a:t>
            </a:r>
            <a:r>
              <a:rPr lang="zh-TW" altLang="en-US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;</a:t>
            </a:r>
            <a:r>
              <a:rPr lang="zh-TW" altLang="en-US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be dissipated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20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42742F-B8F3-45A4-AE00-65A3BF4A9AF7}"/>
              </a:ext>
            </a:extLst>
          </p:cNvPr>
          <p:cNvSpPr txBox="1"/>
          <p:nvPr/>
        </p:nvSpPr>
        <p:spPr>
          <a:xfrm>
            <a:off x="325862" y="541658"/>
            <a:ext cx="11540277" cy="2000548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副</a:t>
            </a:r>
            <a:endParaRPr lang="en-US" altLang="zh-TW" sz="80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r>
              <a:rPr lang="en-US" altLang="zh-TW" sz="4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44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                                 </a:t>
            </a:r>
            <a:r>
              <a:rPr lang="en-US" altLang="zh-TW" sz="4400" dirty="0" err="1">
                <a:solidFill>
                  <a:schemeClr val="bg1"/>
                </a:solidFill>
              </a:rPr>
              <a:t>fù</a:t>
            </a:r>
            <a:endParaRPr lang="zh-TW" altLang="en-US" sz="44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04DB77B-0F15-4B97-A387-E92DA1608508}"/>
              </a:ext>
            </a:extLst>
          </p:cNvPr>
          <p:cNvSpPr txBox="1"/>
          <p:nvPr/>
        </p:nvSpPr>
        <p:spPr>
          <a:xfrm>
            <a:off x="0" y="399097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solidFill>
                  <a:schemeClr val="accent6">
                    <a:lumMod val="75000"/>
                  </a:schemeClr>
                </a:solidFill>
              </a:rPr>
              <a:t>measure word for stuff or facial expression</a:t>
            </a:r>
            <a:endParaRPr lang="zh-TW" alt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56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20D6F25-A9E4-47D6-B6D3-D2B726CF0F4F}"/>
              </a:ext>
            </a:extLst>
          </p:cNvPr>
          <p:cNvSpPr txBox="1"/>
          <p:nvPr/>
        </p:nvSpPr>
        <p:spPr>
          <a:xfrm>
            <a:off x="342899" y="209550"/>
            <a:ext cx="2171701" cy="150810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fù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FBECF3-E755-408D-8684-44E619B48F09}"/>
              </a:ext>
            </a:extLst>
          </p:cNvPr>
          <p:cNvSpPr txBox="1"/>
          <p:nvPr/>
        </p:nvSpPr>
        <p:spPr>
          <a:xfrm>
            <a:off x="2771775" y="1113830"/>
            <a:ext cx="9077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00B050"/>
                </a:solidFill>
              </a:rPr>
              <a:t>measure word for stuff or facial expression</a:t>
            </a:r>
            <a:endParaRPr lang="zh-TW" altLang="en-US" sz="3200" dirty="0">
              <a:solidFill>
                <a:srgbClr val="00B050"/>
              </a:solidFill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9E778326-137E-4659-ADE3-00B5A77481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055087"/>
              </p:ext>
            </p:extLst>
          </p:nvPr>
        </p:nvGraphicFramePr>
        <p:xfrm>
          <a:off x="342899" y="1945638"/>
          <a:ext cx="11506202" cy="437896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53101">
                  <a:extLst>
                    <a:ext uri="{9D8B030D-6E8A-4147-A177-3AD203B41FA5}">
                      <a16:colId xmlns:a16="http://schemas.microsoft.com/office/drawing/2014/main" val="2172666098"/>
                    </a:ext>
                  </a:extLst>
                </a:gridCol>
                <a:gridCol w="5753101">
                  <a:extLst>
                    <a:ext uri="{9D8B030D-6E8A-4147-A177-3AD203B41FA5}">
                      <a16:colId xmlns:a16="http://schemas.microsoft.com/office/drawing/2014/main" val="1027101327"/>
                    </a:ext>
                  </a:extLst>
                </a:gridCol>
              </a:tblGrid>
              <a:tr h="11051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一副眼镜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一副笑脸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3542456"/>
                  </a:ext>
                </a:extLst>
              </a:tr>
              <a:tr h="11051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一副对联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一副冷面孔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1484703"/>
                  </a:ext>
                </a:extLst>
              </a:tr>
              <a:tr h="10635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一副手套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一副严肃的表情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6840069"/>
                  </a:ext>
                </a:extLst>
              </a:tr>
              <a:tr h="11051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一副象棋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一副神秘的样子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446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101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11984CF-139C-41E1-9AA2-3BC32E0443C3}"/>
              </a:ext>
            </a:extLst>
          </p:cNvPr>
          <p:cNvSpPr txBox="1"/>
          <p:nvPr/>
        </p:nvSpPr>
        <p:spPr>
          <a:xfrm>
            <a:off x="342899" y="2272726"/>
            <a:ext cx="11525251" cy="37071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每逢春节，父亲总要亲自写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，贴在家里的大门上。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孩子的眼睛有点儿近视，医生建议给他配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他总是</a:t>
            </a:r>
            <a:r>
              <a:rPr lang="en-US" altLang="zh-TW" sz="3200" dirty="0">
                <a:ea typeface="標楷體" panose="03000509000000000000" pitchFamily="65" charset="-120"/>
              </a:rPr>
              <a:t>____________ </a:t>
            </a:r>
            <a:r>
              <a:rPr lang="zh-TW" altLang="en-US" sz="3200" dirty="0">
                <a:ea typeface="標楷體" panose="03000509000000000000" pitchFamily="65" charset="-120"/>
              </a:rPr>
              <a:t>，谁敢靠近他呢？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那家小店里的老板人很和气，无论见到谁，都是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  <a:r>
              <a:rPr lang="zh-TW" altLang="en-US" sz="3200" dirty="0">
                <a:ea typeface="標楷體" panose="03000509000000000000" pitchFamily="65" charset="-120"/>
              </a:rPr>
              <a:t>，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难怪他的生意越做越好。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FE02A70-C114-4FBB-83F2-7B0655F83285}"/>
              </a:ext>
            </a:extLst>
          </p:cNvPr>
          <p:cNvSpPr txBox="1"/>
          <p:nvPr/>
        </p:nvSpPr>
        <p:spPr>
          <a:xfrm>
            <a:off x="342899" y="209550"/>
            <a:ext cx="2171701" cy="150810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fù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0E5B320-2116-4FF3-B843-256094CDF1BA}"/>
              </a:ext>
            </a:extLst>
          </p:cNvPr>
          <p:cNvSpPr txBox="1"/>
          <p:nvPr/>
        </p:nvSpPr>
        <p:spPr>
          <a:xfrm>
            <a:off x="2771775" y="1113830"/>
            <a:ext cx="9077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7030A0"/>
                </a:solidFill>
              </a:rPr>
              <a:t>measure word for stuff or facial expression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84CBC34-5BA5-4FB7-9A7A-DBD9C8D93A9D}"/>
              </a:ext>
            </a:extLst>
          </p:cNvPr>
          <p:cNvSpPr/>
          <p:nvPr/>
        </p:nvSpPr>
        <p:spPr>
          <a:xfrm>
            <a:off x="5602030" y="2329876"/>
            <a:ext cx="2037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一副对联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DBF8728-14B2-4DE9-8F2B-5EA7014DF8FE}"/>
              </a:ext>
            </a:extLst>
          </p:cNvPr>
          <p:cNvSpPr/>
          <p:nvPr/>
        </p:nvSpPr>
        <p:spPr>
          <a:xfrm>
            <a:off x="8058150" y="3088987"/>
            <a:ext cx="2019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一副眼镜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87B5FA3-1CF8-4023-824E-44FA84BB7810}"/>
              </a:ext>
            </a:extLst>
          </p:cNvPr>
          <p:cNvSpPr/>
          <p:nvPr/>
        </p:nvSpPr>
        <p:spPr>
          <a:xfrm>
            <a:off x="1981199" y="3788062"/>
            <a:ext cx="2409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一副冷面孔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5C84C79-BF9A-4385-8ED8-25688152C680}"/>
              </a:ext>
            </a:extLst>
          </p:cNvPr>
          <p:cNvSpPr/>
          <p:nvPr/>
        </p:nvSpPr>
        <p:spPr>
          <a:xfrm>
            <a:off x="9315450" y="4549258"/>
            <a:ext cx="1943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一副笑脸</a:t>
            </a:r>
          </a:p>
        </p:txBody>
      </p:sp>
    </p:spTree>
    <p:extLst>
      <p:ext uri="{BB962C8B-B14F-4D97-AF65-F5344CB8AC3E}">
        <p14:creationId xmlns:p14="http://schemas.microsoft.com/office/powerpoint/2010/main" val="43230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8345E1C-698C-432D-B14C-C315CBA24492}"/>
              </a:ext>
            </a:extLst>
          </p:cNvPr>
          <p:cNvSpPr txBox="1"/>
          <p:nvPr/>
        </p:nvSpPr>
        <p:spPr>
          <a:xfrm>
            <a:off x="319084" y="48028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谜语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míyǔ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2367D20-54F8-4CD9-8D69-24173B946124}"/>
              </a:ext>
            </a:extLst>
          </p:cNvPr>
          <p:cNvSpPr txBox="1"/>
          <p:nvPr/>
        </p:nvSpPr>
        <p:spPr>
          <a:xfrm>
            <a:off x="319084" y="5555375"/>
            <a:ext cx="11549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5.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八人一口。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 (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猜一字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) 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→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AA0EA5-FB78-473A-805C-9C747B4183F6}"/>
              </a:ext>
            </a:extLst>
          </p:cNvPr>
          <p:cNvSpPr txBox="1"/>
          <p:nvPr/>
        </p:nvSpPr>
        <p:spPr>
          <a:xfrm>
            <a:off x="7483147" y="1971112"/>
            <a:ext cx="666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告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B2EFFBB-72EB-42F1-AF5F-3BB427380DDF}"/>
              </a:ext>
            </a:extLst>
          </p:cNvPr>
          <p:cNvSpPr txBox="1"/>
          <p:nvPr/>
        </p:nvSpPr>
        <p:spPr>
          <a:xfrm>
            <a:off x="6019800" y="2862579"/>
            <a:ext cx="666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畔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64C2433-9CA5-4F78-AA0B-54ED8F313F98}"/>
              </a:ext>
            </a:extLst>
          </p:cNvPr>
          <p:cNvSpPr txBox="1"/>
          <p:nvPr/>
        </p:nvSpPr>
        <p:spPr>
          <a:xfrm>
            <a:off x="6019800" y="3700810"/>
            <a:ext cx="666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值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7829B13-BB6D-48E9-B219-C89AC88F7187}"/>
              </a:ext>
            </a:extLst>
          </p:cNvPr>
          <p:cNvSpPr txBox="1"/>
          <p:nvPr/>
        </p:nvSpPr>
        <p:spPr>
          <a:xfrm>
            <a:off x="8658225" y="4607844"/>
            <a:ext cx="666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歌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66544F7-2F6B-4F50-9957-47248F37EA54}"/>
              </a:ext>
            </a:extLst>
          </p:cNvPr>
          <p:cNvSpPr txBox="1"/>
          <p:nvPr/>
        </p:nvSpPr>
        <p:spPr>
          <a:xfrm>
            <a:off x="6019800" y="5555375"/>
            <a:ext cx="666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谷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F27A25E-9AD7-4575-A4A2-C5EF38136A50}"/>
              </a:ext>
            </a:extLst>
          </p:cNvPr>
          <p:cNvSpPr/>
          <p:nvPr/>
        </p:nvSpPr>
        <p:spPr>
          <a:xfrm>
            <a:off x="321468" y="2007380"/>
            <a:ext cx="115490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一口吃掉牛尾巴。 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猜一字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) 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→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6C1CA37-647E-4D49-9F78-615994F48A47}"/>
              </a:ext>
            </a:extLst>
          </p:cNvPr>
          <p:cNvSpPr/>
          <p:nvPr/>
        </p:nvSpPr>
        <p:spPr>
          <a:xfrm>
            <a:off x="319085" y="2893357"/>
            <a:ext cx="115490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平分土地。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 (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猜一字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) 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→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C7E2F59-A103-40A1-A6C3-B3717FA9AF84}"/>
              </a:ext>
            </a:extLst>
          </p:cNvPr>
          <p:cNvSpPr/>
          <p:nvPr/>
        </p:nvSpPr>
        <p:spPr>
          <a:xfrm>
            <a:off x="321469" y="3783422"/>
            <a:ext cx="11549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半真半假。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 (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猜一字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 →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4F085B4-33FF-49D2-9D86-7BEEAD3CB068}"/>
              </a:ext>
            </a:extLst>
          </p:cNvPr>
          <p:cNvSpPr/>
          <p:nvPr/>
        </p:nvSpPr>
        <p:spPr>
          <a:xfrm>
            <a:off x="319085" y="4669399"/>
            <a:ext cx="11549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只有姐姐妹妹和弟弟。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 (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猜一字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) 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→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36F7D4F-98A6-453B-ADB0-3BF215F58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43" b="89943" l="6848" r="92391">
                        <a14:foregroundMark x1="38370" y1="9371" x2="45000" y2="8114"/>
                        <a14:foregroundMark x1="24891" y1="16800" x2="20000" y2="29257"/>
                        <a14:foregroundMark x1="23696" y1="15771" x2="37826" y2="7886"/>
                        <a14:foregroundMark x1="37826" y1="7886" x2="39565" y2="7771"/>
                        <a14:foregroundMark x1="19348" y1="25143" x2="17283" y2="39886"/>
                        <a14:foregroundMark x1="17283" y1="49143" x2="22174" y2="62400"/>
                        <a14:foregroundMark x1="19348" y1="60114" x2="27935" y2="75200"/>
                        <a14:foregroundMark x1="21848" y1="66171" x2="26413" y2="72571"/>
                        <a14:foregroundMark x1="10217" y1="49486" x2="12717" y2="55314"/>
                        <a14:foregroundMark x1="6848" y1="54629" x2="11196" y2="59771"/>
                        <a14:foregroundMark x1="80761" y1="28686" x2="80761" y2="28686"/>
                        <a14:foregroundMark x1="15761" y1="42400" x2="19348" y2="50743"/>
                        <a14:foregroundMark x1="81630" y1="9714" x2="84457" y2="22514"/>
                        <a14:foregroundMark x1="81957" y1="28914" x2="82283" y2="29943"/>
                        <a14:foregroundMark x1="82609" y1="9714" x2="90870" y2="10629"/>
                        <a14:foregroundMark x1="92391" y1="14514" x2="84783" y2="23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5875" y="188143"/>
            <a:ext cx="3119574" cy="296698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6E0A7382-D0F7-4931-B193-C10B3D1260B5}"/>
              </a:ext>
            </a:extLst>
          </p:cNvPr>
          <p:cNvSpPr txBox="1"/>
          <p:nvPr/>
        </p:nvSpPr>
        <p:spPr>
          <a:xfrm>
            <a:off x="6096000" y="476749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谜底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mídǐ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06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47A1DDB-847A-4809-BDB2-2FD1A3CD66E8}"/>
              </a:ext>
            </a:extLst>
          </p:cNvPr>
          <p:cNvSpPr txBox="1"/>
          <p:nvPr/>
        </p:nvSpPr>
        <p:spPr>
          <a:xfrm>
            <a:off x="325861" y="2379983"/>
            <a:ext cx="11540277" cy="1815882"/>
          </a:xfrm>
          <a:prstGeom prst="rect">
            <a:avLst/>
          </a:prstGeom>
          <a:solidFill>
            <a:srgbClr val="008000"/>
          </a:solidFill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r>
              <a:rPr lang="en-US" altLang="zh-TW" sz="3200" dirty="0">
                <a:solidFill>
                  <a:schemeClr val="bg1"/>
                </a:solidFill>
              </a:rPr>
              <a:t>                                 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yī</a:t>
            </a:r>
            <a:r>
              <a:rPr lang="en-US" altLang="zh-TW" sz="3200" dirty="0">
                <a:solidFill>
                  <a:schemeClr val="bg1"/>
                </a:solidFill>
              </a:rPr>
              <a:t>        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yī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3153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54AA27D4-3DC4-4F49-8247-71F4C6B385DB}"/>
              </a:ext>
            </a:extLst>
          </p:cNvPr>
          <p:cNvSpPr txBox="1"/>
          <p:nvPr/>
        </p:nvSpPr>
        <p:spPr>
          <a:xfrm>
            <a:off x="342899" y="238125"/>
            <a:ext cx="3590926" cy="1015663"/>
          </a:xfrm>
          <a:prstGeom prst="rect">
            <a:avLst/>
          </a:prstGeom>
          <a:solidFill>
            <a:srgbClr val="008000"/>
          </a:solidFill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graphicFrame>
        <p:nvGraphicFramePr>
          <p:cNvPr id="4" name="表格 6">
            <a:extLst>
              <a:ext uri="{FF2B5EF4-FFF2-40B4-BE49-F238E27FC236}">
                <a16:creationId xmlns:a16="http://schemas.microsoft.com/office/drawing/2014/main" id="{24B7A8FF-FD00-454E-A4AD-B6100A986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264235"/>
              </p:ext>
            </p:extLst>
          </p:nvPr>
        </p:nvGraphicFramePr>
        <p:xfrm>
          <a:off x="342899" y="1520607"/>
          <a:ext cx="11515725" cy="492440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53101">
                  <a:extLst>
                    <a:ext uri="{9D8B030D-6E8A-4147-A177-3AD203B41FA5}">
                      <a16:colId xmlns:a16="http://schemas.microsoft.com/office/drawing/2014/main" val="3479093135"/>
                    </a:ext>
                  </a:extLst>
                </a:gridCol>
                <a:gridCol w="3248025">
                  <a:extLst>
                    <a:ext uri="{9D8B030D-6E8A-4147-A177-3AD203B41FA5}">
                      <a16:colId xmlns:a16="http://schemas.microsoft.com/office/drawing/2014/main" val="764070095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val="4121407878"/>
                    </a:ext>
                  </a:extLst>
                </a:gridCol>
              </a:tblGrid>
              <a:tr h="812825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3802054"/>
                  </a:ext>
                </a:extLst>
              </a:tr>
              <a:tr h="7858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 syllable v.</a:t>
                      </a:r>
                      <a:endParaRPr lang="zh-TW" alt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directional n.</a:t>
                      </a:r>
                      <a:endParaRPr lang="zh-TW" alt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adj.</a:t>
                      </a:r>
                      <a:endParaRPr lang="zh-TW" alt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668373"/>
                  </a:ext>
                </a:extLst>
              </a:tr>
              <a:tr h="15883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表示两种动作协调配合或交替进行。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表示对应或对比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0055958"/>
                  </a:ext>
                </a:extLst>
              </a:tr>
              <a:tr h="15883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一问一答</a:t>
                      </a:r>
                      <a:r>
                        <a:rPr lang="en-US" altLang="zh-TW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一唱一和</a:t>
                      </a:r>
                      <a:r>
                        <a:rPr lang="en-US" altLang="zh-TW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</a:p>
                    <a:p>
                      <a:pPr algn="ctr"/>
                      <a:r>
                        <a:rPr lang="zh-TW" altLang="en-US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一起一落</a:t>
                      </a:r>
                      <a:r>
                        <a:rPr lang="en-US" altLang="zh-TW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一张一弛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一左一右</a:t>
                      </a:r>
                      <a:endParaRPr lang="en-US" altLang="zh-TW" sz="3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一前一后</a:t>
                      </a:r>
                      <a:endParaRPr lang="en-US" altLang="zh-TW" sz="3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一南一北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一长一短</a:t>
                      </a:r>
                      <a:endParaRPr lang="en-US" altLang="zh-TW" sz="3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一胖一瘦</a:t>
                      </a:r>
                      <a:endParaRPr lang="en-US" altLang="zh-TW" sz="3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3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一大一小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4493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3327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11984CF-139C-41E1-9AA2-3BC32E0443C3}"/>
              </a:ext>
            </a:extLst>
          </p:cNvPr>
          <p:cNvSpPr txBox="1"/>
          <p:nvPr/>
        </p:nvSpPr>
        <p:spPr>
          <a:xfrm>
            <a:off x="333374" y="555131"/>
            <a:ext cx="11525251" cy="5923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这两位主持人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，配合得非常好。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他们两个人在会上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，完全是一个鼻孔出气。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常言道：文武之道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。要好好学习，也要好好休息。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两年之中，他发财了，又破产了，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  <a:r>
              <a:rPr lang="zh-TW" altLang="en-US" sz="3200" dirty="0">
                <a:ea typeface="標楷體" panose="03000509000000000000" pitchFamily="65" charset="-120"/>
              </a:rPr>
              <a:t>，使他对人生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中有很多感悟。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姊妹俩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地跑进了院子里。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ea typeface="標楷體" panose="03000509000000000000" pitchFamily="65" charset="-120"/>
              </a:rPr>
              <a:t>北京和上海这两座大都市，</a:t>
            </a:r>
            <a:r>
              <a:rPr lang="en-US" altLang="zh-TW" sz="3200" dirty="0">
                <a:ea typeface="標楷體" panose="03000509000000000000" pitchFamily="65" charset="-120"/>
              </a:rPr>
              <a:t> __________</a:t>
            </a:r>
            <a:r>
              <a:rPr lang="zh-TW" altLang="en-US" sz="3200" dirty="0">
                <a:ea typeface="標楷體" panose="03000509000000000000" pitchFamily="65" charset="-120"/>
              </a:rPr>
              <a:t>，带动着中国的经济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发展。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B72282B-03D9-49C0-B697-C81B21610D01}"/>
              </a:ext>
            </a:extLst>
          </p:cNvPr>
          <p:cNvSpPr txBox="1"/>
          <p:nvPr/>
        </p:nvSpPr>
        <p:spPr>
          <a:xfrm>
            <a:off x="3105150" y="657225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一唱一和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BF13215-7EA6-4AA7-B992-6A6D01158FEC}"/>
              </a:ext>
            </a:extLst>
          </p:cNvPr>
          <p:cNvSpPr txBox="1"/>
          <p:nvPr/>
        </p:nvSpPr>
        <p:spPr>
          <a:xfrm>
            <a:off x="6819900" y="281588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一起一落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F2798F9-0148-452A-8B6A-AD11A113EEF9}"/>
              </a:ext>
            </a:extLst>
          </p:cNvPr>
          <p:cNvSpPr txBox="1"/>
          <p:nvPr/>
        </p:nvSpPr>
        <p:spPr>
          <a:xfrm>
            <a:off x="1943101" y="4293679"/>
            <a:ext cx="2009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一前一后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EEE3AA4-2347-425F-A379-DCA4850653E6}"/>
              </a:ext>
            </a:extLst>
          </p:cNvPr>
          <p:cNvSpPr txBox="1"/>
          <p:nvPr/>
        </p:nvSpPr>
        <p:spPr>
          <a:xfrm>
            <a:off x="3952875" y="1344094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一唱一和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64A7678-B346-43F4-A78D-E15E287E59DA}"/>
              </a:ext>
            </a:extLst>
          </p:cNvPr>
          <p:cNvSpPr txBox="1"/>
          <p:nvPr/>
        </p:nvSpPr>
        <p:spPr>
          <a:xfrm>
            <a:off x="3952874" y="2109068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一张一弛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096C1C1-F493-48FB-8127-653E313F2AEB}"/>
              </a:ext>
            </a:extLst>
          </p:cNvPr>
          <p:cNvSpPr txBox="1"/>
          <p:nvPr/>
        </p:nvSpPr>
        <p:spPr>
          <a:xfrm>
            <a:off x="5686426" y="5002217"/>
            <a:ext cx="2009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一南一北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8E19CBD-9BE3-4324-8777-CD532ADC3F59}"/>
              </a:ext>
            </a:extLst>
          </p:cNvPr>
          <p:cNvSpPr txBox="1"/>
          <p:nvPr/>
        </p:nvSpPr>
        <p:spPr>
          <a:xfrm>
            <a:off x="333374" y="118099"/>
            <a:ext cx="3590926" cy="523220"/>
          </a:xfrm>
          <a:prstGeom prst="rect">
            <a:avLst/>
          </a:prstGeom>
          <a:solidFill>
            <a:srgbClr val="008000"/>
          </a:solidFill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96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19087" y="919134"/>
            <a:ext cx="11553825" cy="5176417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每当我噘起了嘴，皱着眉头，一副烦恼忧愁的样子时，父亲便念起“关箱子、开箱子”，笑眯眯的眼睛一张一合，然后问我：“镜子里面有个什么呢</a:t>
            </a:r>
            <a:r>
              <a:rPr lang="en-US" altLang="zh-CN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?”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我不做声，他便猜：“巧克力</a:t>
            </a:r>
            <a:r>
              <a:rPr lang="en-US" altLang="zh-CN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大苹果</a:t>
            </a:r>
            <a:r>
              <a:rPr lang="en-US" altLang="zh-CN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洋娃娃</a:t>
            </a:r>
            <a:r>
              <a:rPr lang="en-US" altLang="zh-CN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绸结子</a:t>
            </a:r>
            <a:r>
              <a:rPr lang="en-US" altLang="zh-CN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花裙子</a:t>
            </a:r>
            <a:r>
              <a:rPr lang="en-US" altLang="zh-CN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有小鹿的铅笔刀</a:t>
            </a:r>
            <a:r>
              <a:rPr lang="en-US" altLang="zh-CN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?……”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我小小的心总会被其中某样东西引得高兴起来。父亲将它们“变”出来时，我问他：“你怎么就猜得出我镜子里面是什么呢</a:t>
            </a:r>
            <a:r>
              <a:rPr lang="en-US" altLang="zh-CN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?”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父亲的眼睛神神秘秘，仿佛可以给我变出许许多多快乐和光明。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1715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13C7AD2-BB42-4DDA-B7BA-38CDCECB6984}"/>
              </a:ext>
            </a:extLst>
          </p:cNvPr>
          <p:cNvSpPr txBox="1"/>
          <p:nvPr/>
        </p:nvSpPr>
        <p:spPr>
          <a:xfrm>
            <a:off x="158663" y="134821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吧嗒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bāda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870F90-396A-4F33-BBD1-77F47F7B6F50}"/>
              </a:ext>
            </a:extLst>
          </p:cNvPr>
          <p:cNvSpPr txBox="1"/>
          <p:nvPr/>
        </p:nvSpPr>
        <p:spPr>
          <a:xfrm>
            <a:off x="6096000" y="166641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满心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mǎnxīn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F6B3B63-5330-4A79-A216-6C4D80D75B04}"/>
              </a:ext>
            </a:extLst>
          </p:cNvPr>
          <p:cNvSpPr txBox="1"/>
          <p:nvPr/>
        </p:nvSpPr>
        <p:spPr>
          <a:xfrm>
            <a:off x="158663" y="3409094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wúfǎ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A024832-07A7-4344-88FD-177846923B29}"/>
              </a:ext>
            </a:extLst>
          </p:cNvPr>
          <p:cNvSpPr txBox="1"/>
          <p:nvPr/>
        </p:nvSpPr>
        <p:spPr>
          <a:xfrm>
            <a:off x="6096000" y="3409094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开释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kāishì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BCC8B7F-1BB4-4401-866E-2DF11BB2B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12" y="518214"/>
            <a:ext cx="3746587" cy="23416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88FBE59-9E15-4775-8B35-1EE586C2E116}"/>
              </a:ext>
            </a:extLst>
          </p:cNvPr>
          <p:cNvSpPr/>
          <p:nvPr/>
        </p:nvSpPr>
        <p:spPr>
          <a:xfrm>
            <a:off x="8409268" y="166641"/>
            <a:ext cx="3624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one's whole heart, </a:t>
            </a:r>
          </a:p>
          <a:p>
            <a:pPr algn="ctr"/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from the bottom of one's heart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11C6AEA-8C74-4B0A-8F42-C6C0E62E4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581" y="938295"/>
            <a:ext cx="2369442" cy="231459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FB13531-9756-46BF-B5C8-383AB8B99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413" y="3992473"/>
            <a:ext cx="3746587" cy="224795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6FCB0FC-FDAC-44BA-9908-FD9BF34ACC04}"/>
              </a:ext>
            </a:extLst>
          </p:cNvPr>
          <p:cNvSpPr/>
          <p:nvPr/>
        </p:nvSpPr>
        <p:spPr>
          <a:xfrm>
            <a:off x="9686925" y="3435444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chemeClr val="accent2"/>
                </a:solidFill>
              </a:rPr>
              <a:t>relief</a:t>
            </a:r>
            <a:endParaRPr lang="zh-TW" altLang="en-US" sz="2400" dirty="0">
              <a:solidFill>
                <a:schemeClr val="accent2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95AE2E3-3255-40C8-A8E9-FD59FEFFA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23" y="3897109"/>
            <a:ext cx="3746614" cy="25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13C7AD2-BB42-4DDA-B7BA-38CDCECB6984}"/>
              </a:ext>
            </a:extLst>
          </p:cNvPr>
          <p:cNvSpPr txBox="1"/>
          <p:nvPr/>
        </p:nvSpPr>
        <p:spPr>
          <a:xfrm>
            <a:off x="319084" y="389708"/>
            <a:ext cx="1500191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抹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mǒ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870F90-396A-4F33-BBD1-77F47F7B6F50}"/>
              </a:ext>
            </a:extLst>
          </p:cNvPr>
          <p:cNvSpPr txBox="1"/>
          <p:nvPr/>
        </p:nvSpPr>
        <p:spPr>
          <a:xfrm>
            <a:off x="6096000" y="389708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黯淡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àndàn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F6B3B63-5330-4A79-A216-6C4D80D75B04}"/>
              </a:ext>
            </a:extLst>
          </p:cNvPr>
          <p:cNvSpPr txBox="1"/>
          <p:nvPr/>
        </p:nvSpPr>
        <p:spPr>
          <a:xfrm>
            <a:off x="319084" y="2850381"/>
            <a:ext cx="1500191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涩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sè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A024832-07A7-4344-88FD-177846923B29}"/>
              </a:ext>
            </a:extLst>
          </p:cNvPr>
          <p:cNvSpPr txBox="1"/>
          <p:nvPr/>
        </p:nvSpPr>
        <p:spPr>
          <a:xfrm>
            <a:off x="6096000" y="3349155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欺负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qīfù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B3FFC6B-2F16-4B02-88A4-DED33871A1D7}"/>
              </a:ext>
            </a:extLst>
          </p:cNvPr>
          <p:cNvSpPr txBox="1"/>
          <p:nvPr/>
        </p:nvSpPr>
        <p:spPr>
          <a:xfrm>
            <a:off x="319084" y="5311055"/>
            <a:ext cx="150019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甩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shuǎi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9BAB3A0-7985-4B69-AE69-3D08715E2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4" y="203918"/>
            <a:ext cx="3436761" cy="228790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11B5135-2225-48FD-9AE4-C2201160F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462" y="2585689"/>
            <a:ext cx="3437573" cy="228790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2093145-0958-45E7-8877-B37326CDD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80" y="4976784"/>
            <a:ext cx="1933346" cy="188121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185398D-414B-4F52-8CAA-6E9C49E71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0" y="203918"/>
            <a:ext cx="3827612" cy="284080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E07E2C1-EB63-4FD4-B4B6-3421ACAF5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6375" y="3626337"/>
            <a:ext cx="3636231" cy="28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790575"/>
            <a:ext cx="11525250" cy="181588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en-US" altLang="zh-TW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en-US" altLang="zh-TW" sz="3200" dirty="0">
                <a:solidFill>
                  <a:schemeClr val="bg1"/>
                </a:solidFill>
              </a:rPr>
              <a:t>                                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yě</a:t>
            </a:r>
            <a:r>
              <a:rPr lang="en-US" altLang="zh-TW" sz="3200" dirty="0"/>
              <a:t>     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bù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9575645-24A3-4B00-BF1C-C29E3A28BBD7}"/>
              </a:ext>
            </a:extLst>
          </p:cNvPr>
          <p:cNvSpPr/>
          <p:nvPr/>
        </p:nvSpPr>
        <p:spPr>
          <a:xfrm>
            <a:off x="325862" y="4381659"/>
            <a:ext cx="11540277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867" dirty="0">
                <a:latin typeface="Calibri" panose="020F0502020204030204" pitchFamily="34" charset="0"/>
                <a:ea typeface="標楷體" panose="03000509000000000000" pitchFamily="65" charset="-120"/>
              </a:rPr>
              <a:t>Usage</a:t>
            </a:r>
            <a:r>
              <a:rPr lang="zh-TW" altLang="en-US" sz="5867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en-US" altLang="zh-TW" sz="5867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v1+</a:t>
            </a:r>
            <a:r>
              <a:rPr lang="zh-TW" altLang="en-US" sz="5867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也</a:t>
            </a:r>
            <a:r>
              <a:rPr lang="en-US" altLang="zh-TW" sz="5867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+v1+</a:t>
            </a:r>
            <a:r>
              <a:rPr lang="zh-TW" altLang="en-US" sz="5867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不</a:t>
            </a:r>
            <a:r>
              <a:rPr lang="en-US" altLang="zh-TW" sz="5867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+V2/adj.</a:t>
            </a:r>
            <a:endParaRPr lang="zh-TW" altLang="en-US" sz="5867" u="sng" dirty="0">
              <a:latin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06CEF0-1384-42B7-82BD-B926081AD6D9}"/>
              </a:ext>
            </a:extLst>
          </p:cNvPr>
          <p:cNvSpPr/>
          <p:nvPr/>
        </p:nvSpPr>
        <p:spPr>
          <a:xfrm>
            <a:off x="325862" y="3244334"/>
            <a:ext cx="115402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rgbClr val="008000"/>
                </a:solidFill>
              </a:rPr>
              <a:t>e</a:t>
            </a:r>
            <a:r>
              <a:rPr lang="zh-TW" altLang="en-US" sz="4400" dirty="0">
                <a:solidFill>
                  <a:srgbClr val="008000"/>
                </a:solidFill>
              </a:rPr>
              <a:t>ven ... also</a:t>
            </a:r>
          </a:p>
        </p:txBody>
      </p:sp>
    </p:spTree>
    <p:extLst>
      <p:ext uri="{BB962C8B-B14F-4D97-AF65-F5344CB8AC3E}">
        <p14:creationId xmlns:p14="http://schemas.microsoft.com/office/powerpoint/2010/main" val="564386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209550" y="342900"/>
            <a:ext cx="4318836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zh-TW" altLang="en-US" sz="2000" dirty="0">
                <a:solidFill>
                  <a:schemeClr val="bg1"/>
                </a:solidFill>
              </a:rPr>
              <a:t>       </a:t>
            </a:r>
            <a:r>
              <a:rPr lang="en-US" altLang="zh-TW" sz="2000" dirty="0" err="1">
                <a:solidFill>
                  <a:schemeClr val="bg1"/>
                </a:solidFill>
              </a:rPr>
              <a:t>yě</a:t>
            </a:r>
            <a:r>
              <a:rPr lang="en-US" altLang="zh-TW" sz="2000" dirty="0"/>
              <a:t>            </a:t>
            </a:r>
            <a:r>
              <a:rPr lang="zh-TW" altLang="en-US" sz="2000" dirty="0"/>
              <a:t>             </a:t>
            </a:r>
            <a:r>
              <a:rPr lang="en-US" altLang="zh-TW" sz="2000" dirty="0"/>
              <a:t>    </a:t>
            </a:r>
            <a:r>
              <a:rPr lang="en-US" altLang="zh-TW" sz="2000" dirty="0" err="1">
                <a:solidFill>
                  <a:schemeClr val="bg1"/>
                </a:solidFill>
              </a:rPr>
              <a:t>bù</a:t>
            </a:r>
            <a:endParaRPr lang="en-US" altLang="zh-TW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4C860A4-CD2D-42C6-A82F-2C33828903AF}"/>
              </a:ext>
            </a:extLst>
          </p:cNvPr>
          <p:cNvSpPr txBox="1"/>
          <p:nvPr/>
        </p:nvSpPr>
        <p:spPr>
          <a:xfrm>
            <a:off x="381000" y="2514600"/>
            <a:ext cx="11468100" cy="276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在这儿睡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也</a:t>
            </a:r>
            <a:r>
              <a:rPr lang="zh-TW" altLang="en-US" sz="4000" dirty="0">
                <a:ea typeface="標楷體" panose="03000509000000000000" pitchFamily="65" charset="-120"/>
              </a:rPr>
              <a:t>睡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不</a:t>
            </a:r>
            <a:r>
              <a:rPr lang="zh-TW" altLang="en-US" sz="4000" dirty="0">
                <a:ea typeface="標楷體" panose="03000509000000000000" pitchFamily="65" charset="-120"/>
              </a:rPr>
              <a:t>好，玩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也</a:t>
            </a:r>
            <a:r>
              <a:rPr lang="zh-TW" altLang="en-US" sz="4000" dirty="0">
                <a:ea typeface="標楷體" panose="03000509000000000000" pitchFamily="65" charset="-120"/>
              </a:rPr>
              <a:t>玩ㄦ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不</a:t>
            </a:r>
            <a:r>
              <a:rPr lang="zh-TW" altLang="en-US" sz="4000" dirty="0">
                <a:ea typeface="標楷體" panose="03000509000000000000" pitchFamily="65" charset="-120"/>
              </a:rPr>
              <a:t>好，我想回去了。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果园里的苹果多极了，摘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也</a:t>
            </a:r>
            <a:r>
              <a:rPr lang="zh-TW" altLang="en-US" sz="4000" dirty="0">
                <a:ea typeface="標楷體" panose="03000509000000000000" pitchFamily="65" charset="-120"/>
              </a:rPr>
              <a:t>摘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不</a:t>
            </a:r>
            <a:r>
              <a:rPr lang="zh-TW" altLang="en-US" sz="4000" dirty="0">
                <a:ea typeface="標楷體" panose="03000509000000000000" pitchFamily="65" charset="-120"/>
              </a:rPr>
              <a:t>完。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ea typeface="標楷體" panose="03000509000000000000" pitchFamily="65" charset="-120"/>
              </a:rPr>
              <a:t>我拦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也</a:t>
            </a:r>
            <a:r>
              <a:rPr lang="zh-TW" altLang="en-US" sz="4000" dirty="0">
                <a:ea typeface="標楷體" panose="03000509000000000000" pitchFamily="65" charset="-120"/>
              </a:rPr>
              <a:t>拦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不</a:t>
            </a:r>
            <a:r>
              <a:rPr lang="zh-TW" altLang="en-US" sz="4000" dirty="0">
                <a:ea typeface="標楷體" panose="03000509000000000000" pitchFamily="65" charset="-120"/>
              </a:rPr>
              <a:t>住，只好让他进去了。</a:t>
            </a:r>
          </a:p>
        </p:txBody>
      </p:sp>
    </p:spTree>
    <p:extLst>
      <p:ext uri="{BB962C8B-B14F-4D97-AF65-F5344CB8AC3E}">
        <p14:creationId xmlns:p14="http://schemas.microsoft.com/office/powerpoint/2010/main" val="40872039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209550" y="342900"/>
            <a:ext cx="4318836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</a:p>
          <a:p>
            <a:r>
              <a:rPr lang="zh-TW" altLang="en-US" sz="2000" dirty="0">
                <a:solidFill>
                  <a:schemeClr val="bg1"/>
                </a:solidFill>
              </a:rPr>
              <a:t>       </a:t>
            </a:r>
            <a:r>
              <a:rPr lang="en-US" altLang="zh-TW" sz="2000" dirty="0" err="1">
                <a:solidFill>
                  <a:schemeClr val="bg1"/>
                </a:solidFill>
              </a:rPr>
              <a:t>yě</a:t>
            </a:r>
            <a:r>
              <a:rPr lang="en-US" altLang="zh-TW" sz="2000" dirty="0"/>
              <a:t>            </a:t>
            </a:r>
            <a:r>
              <a:rPr lang="zh-TW" altLang="en-US" sz="2000" dirty="0"/>
              <a:t>             </a:t>
            </a:r>
            <a:r>
              <a:rPr lang="en-US" altLang="zh-TW" sz="2000" dirty="0"/>
              <a:t>    </a:t>
            </a:r>
            <a:r>
              <a:rPr lang="en-US" altLang="zh-TW" sz="2000" dirty="0" err="1">
                <a:solidFill>
                  <a:schemeClr val="bg1"/>
                </a:solidFill>
              </a:rPr>
              <a:t>bù</a:t>
            </a:r>
            <a:endParaRPr lang="en-US" altLang="zh-TW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4C860A4-CD2D-42C6-A82F-2C33828903AF}"/>
              </a:ext>
            </a:extLst>
          </p:cNvPr>
          <p:cNvSpPr txBox="1"/>
          <p:nvPr/>
        </p:nvSpPr>
        <p:spPr>
          <a:xfrm>
            <a:off x="209550" y="2361486"/>
            <a:ext cx="11468100" cy="296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作业多极了，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这件衣服真脏，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我学游泳学了好长时间，可是，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，只好放弃了。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这件不愉快的事给我留下了深刻的印象，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A50C624-6B00-4211-8379-3FA4FCC61159}"/>
              </a:ext>
            </a:extLst>
          </p:cNvPr>
          <p:cNvSpPr txBox="1"/>
          <p:nvPr/>
        </p:nvSpPr>
        <p:spPr>
          <a:xfrm>
            <a:off x="3067050" y="2457450"/>
            <a:ext cx="5276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写也写不完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CCD2412-0FDB-4240-A17C-C5604657CE4B}"/>
              </a:ext>
            </a:extLst>
          </p:cNvPr>
          <p:cNvSpPr txBox="1"/>
          <p:nvPr/>
        </p:nvSpPr>
        <p:spPr>
          <a:xfrm>
            <a:off x="3457575" y="3136612"/>
            <a:ext cx="5276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洗也洗不干净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8BFC19B-5FE6-4BE0-ACFD-5CC7AB1BFB54}"/>
              </a:ext>
            </a:extLst>
          </p:cNvPr>
          <p:cNvSpPr txBox="1"/>
          <p:nvPr/>
        </p:nvSpPr>
        <p:spPr>
          <a:xfrm>
            <a:off x="6248399" y="3871424"/>
            <a:ext cx="2933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学也学不会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436CF4B-9D8C-4CDA-8B9D-FE1794D81AEC}"/>
              </a:ext>
            </a:extLst>
          </p:cNvPr>
          <p:cNvSpPr txBox="1"/>
          <p:nvPr/>
        </p:nvSpPr>
        <p:spPr>
          <a:xfrm>
            <a:off x="7943851" y="4597527"/>
            <a:ext cx="341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忘也忘不掉</a:t>
            </a:r>
          </a:p>
        </p:txBody>
      </p:sp>
    </p:spTree>
    <p:extLst>
      <p:ext uri="{BB962C8B-B14F-4D97-AF65-F5344CB8AC3E}">
        <p14:creationId xmlns:p14="http://schemas.microsoft.com/office/powerpoint/2010/main" val="22986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790575"/>
            <a:ext cx="11525250" cy="181588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全然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quánrán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9575645-24A3-4B00-BF1C-C29E3A28BBD7}"/>
              </a:ext>
            </a:extLst>
          </p:cNvPr>
          <p:cNvSpPr/>
          <p:nvPr/>
        </p:nvSpPr>
        <p:spPr>
          <a:xfrm>
            <a:off x="325862" y="4381659"/>
            <a:ext cx="11540277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867" dirty="0">
                <a:latin typeface="Calibri" panose="020F0502020204030204" pitchFamily="34" charset="0"/>
                <a:ea typeface="標楷體" panose="03000509000000000000" pitchFamily="65" charset="-120"/>
              </a:rPr>
              <a:t>Usage</a:t>
            </a:r>
            <a:r>
              <a:rPr lang="zh-TW" altLang="en-US" sz="5867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zh-TW" altLang="en-US" sz="5867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全然</a:t>
            </a:r>
            <a:r>
              <a:rPr lang="en-US" altLang="zh-TW" sz="5867" dirty="0">
                <a:latin typeface="Calibri" panose="020F0502020204030204" pitchFamily="34" charset="0"/>
                <a:ea typeface="標楷體" panose="03000509000000000000" pitchFamily="65" charset="-120"/>
              </a:rPr>
              <a:t>+negative Sentences</a:t>
            </a:r>
            <a:endParaRPr lang="zh-TW" altLang="en-US" sz="5867" u="sng" dirty="0">
              <a:latin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06CEF0-1384-42B7-82BD-B926081AD6D9}"/>
              </a:ext>
            </a:extLst>
          </p:cNvPr>
          <p:cNvSpPr/>
          <p:nvPr/>
        </p:nvSpPr>
        <p:spPr>
          <a:xfrm>
            <a:off x="325862" y="3244334"/>
            <a:ext cx="115402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rgbClr val="008000"/>
                </a:solidFill>
              </a:rPr>
              <a:t>e</a:t>
            </a:r>
            <a:r>
              <a:rPr lang="zh-TW" altLang="en-US" sz="4400" dirty="0">
                <a:solidFill>
                  <a:srgbClr val="008000"/>
                </a:solidFill>
              </a:rPr>
              <a:t>ven ... also</a:t>
            </a:r>
          </a:p>
        </p:txBody>
      </p:sp>
    </p:spTree>
    <p:extLst>
      <p:ext uri="{BB962C8B-B14F-4D97-AF65-F5344CB8AC3E}">
        <p14:creationId xmlns:p14="http://schemas.microsoft.com/office/powerpoint/2010/main" val="1060026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4" y="4877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夏日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xià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rì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6FA2B2E-975C-4578-9AE8-3A11A4C21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575871"/>
            <a:ext cx="7288530" cy="485712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780025A-EB49-425D-ABF1-214CC7E31DCF}"/>
              </a:ext>
            </a:extLst>
          </p:cNvPr>
          <p:cNvSpPr/>
          <p:nvPr/>
        </p:nvSpPr>
        <p:spPr>
          <a:xfrm>
            <a:off x="319084" y="5623559"/>
            <a:ext cx="11522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炎炎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夏日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大家都去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海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边玩水。</a:t>
            </a:r>
          </a:p>
        </p:txBody>
      </p:sp>
    </p:spTree>
    <p:extLst>
      <p:ext uri="{BB962C8B-B14F-4D97-AF65-F5344CB8AC3E}">
        <p14:creationId xmlns:p14="http://schemas.microsoft.com/office/powerpoint/2010/main" val="41562241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EF775D5-AD34-4B0D-97E2-CFB7A2D56440}"/>
              </a:ext>
            </a:extLst>
          </p:cNvPr>
          <p:cNvSpPr txBox="1"/>
          <p:nvPr/>
        </p:nvSpPr>
        <p:spPr>
          <a:xfrm>
            <a:off x="330512" y="2667989"/>
            <a:ext cx="11530975" cy="33279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她知道她什么都没听见，他对这些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全然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不感兴趣。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为了得到眼前的一点利益，他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全然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不计后果。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为了保护国家财产，他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全然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不顾个人安危。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他虽然不能说话，可心里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全然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明白。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7E9D436-460A-4AD5-8212-8BAF20842DF7}"/>
              </a:ext>
            </a:extLst>
          </p:cNvPr>
          <p:cNvSpPr txBox="1"/>
          <p:nvPr/>
        </p:nvSpPr>
        <p:spPr>
          <a:xfrm>
            <a:off x="323850" y="323850"/>
            <a:ext cx="2171700" cy="150810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quánrán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68668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3F5CC8E-3975-472C-BBA3-4D8149B168F9}"/>
              </a:ext>
            </a:extLst>
          </p:cNvPr>
          <p:cNvSpPr txBox="1"/>
          <p:nvPr/>
        </p:nvSpPr>
        <p:spPr>
          <a:xfrm>
            <a:off x="323850" y="323850"/>
            <a:ext cx="2171700" cy="150810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quánrán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EF775D5-AD34-4B0D-97E2-CFB7A2D56440}"/>
              </a:ext>
            </a:extLst>
          </p:cNvPr>
          <p:cNvSpPr txBox="1"/>
          <p:nvPr/>
        </p:nvSpPr>
        <p:spPr>
          <a:xfrm>
            <a:off x="330512" y="2252491"/>
            <a:ext cx="11530975" cy="41589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他对这些事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，你不必问他。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这位职员带病坚持上班，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 _______________________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那起交通事故之后，他儿子的脑子就出现了问题，过去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的事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村里村外，山上山下，我都找遍了，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 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618159E-84B4-40FE-A407-0D2ABCDF499F}"/>
              </a:ext>
            </a:extLst>
          </p:cNvPr>
          <p:cNvSpPr txBox="1"/>
          <p:nvPr/>
        </p:nvSpPr>
        <p:spPr>
          <a:xfrm>
            <a:off x="3067050" y="2352675"/>
            <a:ext cx="442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全然不知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11D6476-B4D2-4A73-BFD7-A35196AADB1F}"/>
              </a:ext>
            </a:extLst>
          </p:cNvPr>
          <p:cNvSpPr txBox="1"/>
          <p:nvPr/>
        </p:nvSpPr>
        <p:spPr>
          <a:xfrm>
            <a:off x="5857875" y="318408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全然不顾自己的身体健康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4066F65-E05D-402A-88CE-1E82AAB84D2D}"/>
              </a:ext>
            </a:extLst>
          </p:cNvPr>
          <p:cNvSpPr txBox="1"/>
          <p:nvPr/>
        </p:nvSpPr>
        <p:spPr>
          <a:xfrm>
            <a:off x="1657350" y="4797769"/>
            <a:ext cx="430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全然不记得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5D44FC0-BE39-4258-9238-CC89627C4030}"/>
              </a:ext>
            </a:extLst>
          </p:cNvPr>
          <p:cNvSpPr txBox="1"/>
          <p:nvPr/>
        </p:nvSpPr>
        <p:spPr>
          <a:xfrm>
            <a:off x="8232462" y="5639270"/>
            <a:ext cx="337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全然找不到</a:t>
            </a:r>
          </a:p>
        </p:txBody>
      </p:sp>
    </p:spTree>
    <p:extLst>
      <p:ext uri="{BB962C8B-B14F-4D97-AF65-F5344CB8AC3E}">
        <p14:creationId xmlns:p14="http://schemas.microsoft.com/office/powerpoint/2010/main" val="406191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790575"/>
            <a:ext cx="11525250" cy="187743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陡然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dǒurán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9575645-24A3-4B00-BF1C-C29E3A28BBD7}"/>
              </a:ext>
            </a:extLst>
          </p:cNvPr>
          <p:cNvSpPr/>
          <p:nvPr/>
        </p:nvSpPr>
        <p:spPr>
          <a:xfrm>
            <a:off x="325862" y="4381659"/>
            <a:ext cx="11540277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867" dirty="0">
                <a:latin typeface="Calibri" panose="020F0502020204030204" pitchFamily="34" charset="0"/>
                <a:ea typeface="標楷體" panose="03000509000000000000" pitchFamily="65" charset="-120"/>
              </a:rPr>
              <a:t>Usage</a:t>
            </a:r>
            <a:r>
              <a:rPr lang="zh-TW" altLang="en-US" sz="5867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zh-TW" altLang="en-US" sz="5867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陡然</a:t>
            </a:r>
            <a:r>
              <a:rPr lang="en-US" altLang="zh-TW" sz="5867" dirty="0">
                <a:latin typeface="Calibri" panose="020F0502020204030204" pitchFamily="34" charset="0"/>
                <a:ea typeface="標楷體" panose="03000509000000000000" pitchFamily="65" charset="-120"/>
              </a:rPr>
              <a:t>+V./verb phrase</a:t>
            </a:r>
            <a:endParaRPr lang="zh-TW" altLang="en-US" sz="5867" u="sng" dirty="0">
              <a:latin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06CEF0-1384-42B7-82BD-B926081AD6D9}"/>
              </a:ext>
            </a:extLst>
          </p:cNvPr>
          <p:cNvSpPr/>
          <p:nvPr/>
        </p:nvSpPr>
        <p:spPr>
          <a:xfrm>
            <a:off x="325862" y="3244334"/>
            <a:ext cx="115402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rgbClr val="00B050"/>
                </a:solidFill>
              </a:rPr>
              <a:t>Suddenly</a:t>
            </a:r>
            <a:r>
              <a:rPr lang="zh-TW" altLang="en-US" sz="4400" dirty="0">
                <a:solidFill>
                  <a:srgbClr val="00B050"/>
                </a:solidFill>
              </a:rPr>
              <a:t> </a:t>
            </a:r>
            <a:r>
              <a:rPr lang="en-US" altLang="zh-TW" sz="4400" dirty="0">
                <a:solidFill>
                  <a:srgbClr val="00B050"/>
                </a:solidFill>
              </a:rPr>
              <a:t>;</a:t>
            </a:r>
            <a:r>
              <a:rPr lang="zh-TW" altLang="en-US" sz="4400" dirty="0">
                <a:solidFill>
                  <a:srgbClr val="00B050"/>
                </a:solidFill>
              </a:rPr>
              <a:t> </a:t>
            </a:r>
            <a:r>
              <a:rPr lang="en-US" altLang="zh-TW" sz="4400" dirty="0">
                <a:solidFill>
                  <a:srgbClr val="00B050"/>
                </a:solidFill>
              </a:rPr>
              <a:t>abruptly</a:t>
            </a:r>
            <a:endParaRPr lang="zh-TW" altLang="en-US" sz="4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11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D944E64-BB1E-4AA6-B020-9387B0E00B72}"/>
              </a:ext>
            </a:extLst>
          </p:cNvPr>
          <p:cNvSpPr txBox="1"/>
          <p:nvPr/>
        </p:nvSpPr>
        <p:spPr>
          <a:xfrm>
            <a:off x="200025" y="276225"/>
            <a:ext cx="2190750" cy="150810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陡然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dǒurán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AF60D26-BE64-418B-8252-2629EA63B8FB}"/>
              </a:ext>
            </a:extLst>
          </p:cNvPr>
          <p:cNvSpPr txBox="1"/>
          <p:nvPr/>
        </p:nvSpPr>
        <p:spPr>
          <a:xfrm>
            <a:off x="330512" y="2026563"/>
            <a:ext cx="11530975" cy="46108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她脸色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陡然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变成黄色，死了似的。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人们常常在意想不到的时候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陡然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冒出一个想法，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   而这个想法往往会改变人的一生。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大楼里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陡然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想起一声爆炸声，几乎所有住户都被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   震醒了。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00399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E0A3E88-0DD3-43E3-8D9E-E51DF7626263}"/>
              </a:ext>
            </a:extLst>
          </p:cNvPr>
          <p:cNvSpPr txBox="1"/>
          <p:nvPr/>
        </p:nvSpPr>
        <p:spPr>
          <a:xfrm>
            <a:off x="200025" y="276225"/>
            <a:ext cx="2190750" cy="150810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陡然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dǒurán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5523B15-B7AC-4CB7-B9C4-96E4589C4955}"/>
              </a:ext>
            </a:extLst>
          </p:cNvPr>
          <p:cNvSpPr txBox="1"/>
          <p:nvPr/>
        </p:nvSpPr>
        <p:spPr>
          <a:xfrm>
            <a:off x="330512" y="2252491"/>
            <a:ext cx="11530975" cy="41589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她唱着唱着，音调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孩子出生了，使得小夫妻俩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 _______________________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那位老人血压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，医护人员迅速赶到她的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病房进行急救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他当了总统以后，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国内形势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EC39C03-6216-4925-8662-35E4642A372B}"/>
              </a:ext>
            </a:extLst>
          </p:cNvPr>
          <p:cNvSpPr txBox="1"/>
          <p:nvPr/>
        </p:nvSpPr>
        <p:spPr>
          <a:xfrm>
            <a:off x="4495800" y="2352675"/>
            <a:ext cx="300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陡然变高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F31FD4B-E278-4B69-9771-8CE0FC3EE948}"/>
              </a:ext>
            </a:extLst>
          </p:cNvPr>
          <p:cNvSpPr txBox="1"/>
          <p:nvPr/>
        </p:nvSpPr>
        <p:spPr>
          <a:xfrm>
            <a:off x="6267449" y="3144001"/>
            <a:ext cx="528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陡然变忙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DFFDAC-EAD7-465B-9544-1F996AC64C30}"/>
              </a:ext>
            </a:extLst>
          </p:cNvPr>
          <p:cNvSpPr txBox="1"/>
          <p:nvPr/>
        </p:nvSpPr>
        <p:spPr>
          <a:xfrm>
            <a:off x="3495674" y="3973049"/>
            <a:ext cx="300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陡然升高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0448E63-1CE8-4766-8AEA-FE8F1F9E9C81}"/>
              </a:ext>
            </a:extLst>
          </p:cNvPr>
          <p:cNvSpPr txBox="1"/>
          <p:nvPr/>
        </p:nvSpPr>
        <p:spPr>
          <a:xfrm>
            <a:off x="6267449" y="5593423"/>
            <a:ext cx="300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陡然转变</a:t>
            </a:r>
          </a:p>
        </p:txBody>
      </p:sp>
    </p:spTree>
    <p:extLst>
      <p:ext uri="{BB962C8B-B14F-4D97-AF65-F5344CB8AC3E}">
        <p14:creationId xmlns:p14="http://schemas.microsoft.com/office/powerpoint/2010/main" val="21808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19087" y="299746"/>
            <a:ext cx="11553825" cy="6281591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可后来有一次父亲猜不出了。因为我长大了，心里有</a:t>
            </a:r>
            <a:r>
              <a:rPr lang="zh-TW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扇</a:t>
            </a:r>
            <a:r>
              <a:rPr lang="zh-CN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小门儿悄悄地开了。一个影子从眼睛投到了心里，抹也抹不掉，可影子“他”却全然不知。陡然觉得父亲带给我的光明黯淡了，我心里只对那个人说：“没有你呀，我就是黑暗。”父亲做的饭菜也不香了，涩涩的咽不下去。父亲问：“谁欺负我们的细妹子了</a:t>
            </a:r>
            <a:r>
              <a:rPr lang="zh-TW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？</a:t>
            </a:r>
            <a:r>
              <a:rPr lang="en-US" altLang="zh-CN" sz="2700" dirty="0">
                <a:latin typeface="Calibri" panose="020F0502020204030204" pitchFamily="34" charset="0"/>
                <a:ea typeface="標楷體" panose="03000509000000000000" pitchFamily="65" charset="-120"/>
              </a:rPr>
              <a:t>”</a:t>
            </a:r>
            <a:r>
              <a:rPr lang="zh-CN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我忽然觉得委屈得不行，眼泪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吧嗒吧嗒</a:t>
            </a:r>
            <a:r>
              <a:rPr lang="zh-TW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掉</a:t>
            </a:r>
            <a:r>
              <a:rPr lang="zh-CN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下来。父亲逗我：“千根线、万根线，落到地上看不见。细妹子的眼睛下雨</a:t>
            </a:r>
            <a:r>
              <a:rPr lang="zh-TW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啦</a:t>
            </a:r>
            <a:r>
              <a:rPr lang="zh-CN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。”可我觉得满心都是父亲无法开释的烦恼，一甩头跑进自己的房子里。父亲跟过来，拍拍我的头，问我：“怎么啦</a:t>
            </a:r>
            <a:r>
              <a:rPr lang="en-US" altLang="zh-CN" sz="2700" dirty="0">
                <a:latin typeface="Calibri" panose="020F0502020204030204" pitchFamily="34" charset="0"/>
                <a:ea typeface="標楷體" panose="03000509000000000000" pitchFamily="65" charset="-120"/>
              </a:rPr>
              <a:t>?”</a:t>
            </a:r>
            <a:r>
              <a:rPr lang="zh-CN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我嚷道：“我要死啦</a:t>
            </a:r>
            <a:r>
              <a:rPr lang="zh-TW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！</a:t>
            </a:r>
            <a:r>
              <a:rPr lang="en-US" altLang="zh-CN" sz="2700" dirty="0">
                <a:latin typeface="Calibri" panose="020F0502020204030204" pitchFamily="34" charset="0"/>
                <a:ea typeface="標楷體" panose="03000509000000000000" pitchFamily="65" charset="-120"/>
              </a:rPr>
              <a:t>”</a:t>
            </a:r>
            <a:r>
              <a:rPr lang="zh-CN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父亲笑</a:t>
            </a:r>
            <a:r>
              <a:rPr lang="zh-TW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了</a:t>
            </a:r>
            <a:r>
              <a:rPr lang="zh-CN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起来，说：“你小小年纪就说要死，爸爸这么老了，还想活</a:t>
            </a:r>
            <a:r>
              <a:rPr lang="zh-TW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到</a:t>
            </a:r>
            <a:r>
              <a:rPr lang="en-US" altLang="zh-CN" sz="2700" dirty="0">
                <a:latin typeface="Calibri" panose="020F0502020204030204" pitchFamily="34" charset="0"/>
                <a:ea typeface="標楷體" panose="03000509000000000000" pitchFamily="65" charset="-120"/>
              </a:rPr>
              <a:t>100</a:t>
            </a:r>
            <a:r>
              <a:rPr lang="zh-CN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岁呢。哦哦哦，一定是有一件东西你很喜欢，又不肯跟爸爸说，对不对</a:t>
            </a:r>
            <a:r>
              <a:rPr lang="zh-TW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？</a:t>
            </a:r>
            <a:r>
              <a:rPr lang="zh-CN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好</a:t>
            </a:r>
            <a:r>
              <a:rPr lang="zh-TW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CN" altLang="en-US" sz="2700" dirty="0">
                <a:latin typeface="Calibri" panose="020F0502020204030204" pitchFamily="34" charset="0"/>
                <a:ea typeface="標楷體" panose="03000509000000000000" pitchFamily="65" charset="-120"/>
              </a:rPr>
              <a:t>，我来猜一猜。</a:t>
            </a:r>
            <a:endParaRPr lang="zh-TW" altLang="en-US" sz="27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91769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5488799-B37C-4EAD-BFAB-50E7F3DF7261}"/>
              </a:ext>
            </a:extLst>
          </p:cNvPr>
          <p:cNvSpPr txBox="1"/>
          <p:nvPr/>
        </p:nvSpPr>
        <p:spPr>
          <a:xfrm>
            <a:off x="214314" y="567069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xiǎozi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97D844B-60D9-4CCA-8C58-AE0A26955891}"/>
              </a:ext>
            </a:extLst>
          </p:cNvPr>
          <p:cNvSpPr txBox="1"/>
          <p:nvPr/>
        </p:nvSpPr>
        <p:spPr>
          <a:xfrm>
            <a:off x="6095999" y="468196"/>
            <a:ext cx="2590799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独生女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dúshēngnǚ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7E58A26-8F55-4E15-95C4-CD80EC9C6D41}"/>
              </a:ext>
            </a:extLst>
          </p:cNvPr>
          <p:cNvSpPr txBox="1"/>
          <p:nvPr/>
        </p:nvSpPr>
        <p:spPr>
          <a:xfrm>
            <a:off x="214314" y="3434283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shǒuxīn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1160C94-E37E-4F92-BB2C-9CD397CC2302}"/>
              </a:ext>
            </a:extLst>
          </p:cNvPr>
          <p:cNvSpPr txBox="1"/>
          <p:nvPr/>
        </p:nvSpPr>
        <p:spPr>
          <a:xfrm>
            <a:off x="6095999" y="3429000"/>
            <a:ext cx="2088618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遥远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yáoyuǎn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2F4794D-D1E9-4518-8ABC-AB2A13AB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71"/>
          <a:stretch/>
        </p:blipFill>
        <p:spPr>
          <a:xfrm>
            <a:off x="2530388" y="290462"/>
            <a:ext cx="2890837" cy="313853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D06EE07-D0F3-48F3-832A-05AA6014D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98" y="1028700"/>
            <a:ext cx="3396651" cy="24003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C860D0C-73C3-4A61-B2C4-1E93AD808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388" y="3801979"/>
            <a:ext cx="3471823" cy="260386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A563D5A-13AD-4206-9F56-199F5D9D2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617" y="4181475"/>
            <a:ext cx="379306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B32663A-5663-4B9E-8661-D232B1BC407E}"/>
              </a:ext>
            </a:extLst>
          </p:cNvPr>
          <p:cNvSpPr txBox="1"/>
          <p:nvPr/>
        </p:nvSpPr>
        <p:spPr>
          <a:xfrm>
            <a:off x="339638" y="468196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bāda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FF6E1A-F7F6-4BCC-BA1E-B414EC5CE33F}"/>
              </a:ext>
            </a:extLst>
          </p:cNvPr>
          <p:cNvSpPr txBox="1"/>
          <p:nvPr/>
        </p:nvSpPr>
        <p:spPr>
          <a:xfrm>
            <a:off x="339638" y="3429000"/>
            <a:ext cx="3622762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无论如何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bāda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12374AA-7AFC-4DE6-B9A5-3AC666E7D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" b="13194"/>
          <a:stretch/>
        </p:blipFill>
        <p:spPr>
          <a:xfrm>
            <a:off x="4098696" y="153450"/>
            <a:ext cx="3464167" cy="31432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F10B8B8-29CC-49B5-A326-99170EBA2006}"/>
              </a:ext>
            </a:extLst>
          </p:cNvPr>
          <p:cNvSpPr/>
          <p:nvPr/>
        </p:nvSpPr>
        <p:spPr>
          <a:xfrm>
            <a:off x="4166588" y="3659642"/>
            <a:ext cx="7482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however</a:t>
            </a:r>
            <a:r>
              <a:rPr lang="zh-TW" altLang="en-US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;</a:t>
            </a:r>
            <a:r>
              <a:rPr lang="zh-TW" altLang="en-US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right or wrong</a:t>
            </a:r>
            <a:r>
              <a:rPr lang="zh-TW" altLang="en-US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;</a:t>
            </a:r>
            <a:r>
              <a:rPr lang="zh-TW" altLang="en-US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anyway</a:t>
            </a:r>
            <a:r>
              <a:rPr lang="zh-TW" altLang="en-US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;</a:t>
            </a:r>
            <a:r>
              <a:rPr lang="zh-TW" altLang="en-US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anyhow</a:t>
            </a:r>
            <a:endParaRPr lang="zh-TW" altLang="en-US" sz="3200" dirty="0">
              <a:solidFill>
                <a:schemeClr val="accent2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638D6F7-3835-43DC-9A32-EB61E696239E}"/>
              </a:ext>
            </a:extLst>
          </p:cNvPr>
          <p:cNvSpPr/>
          <p:nvPr/>
        </p:nvSpPr>
        <p:spPr>
          <a:xfrm>
            <a:off x="339638" y="5492233"/>
            <a:ext cx="11528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今天</a:t>
            </a:r>
            <a:r>
              <a:rPr lang="zh-CN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无论如何</a:t>
            </a:r>
            <a:r>
              <a:rPr lang="zh-CN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别迟到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059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0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忧郁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yōuyù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3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忧愁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yōuchóu</a:t>
            </a:r>
            <a:endParaRPr lang="zh-TW" altLang="en-US" sz="60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496210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E9B7868-BAB4-4F2E-9B8E-88964935A1E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5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58947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忧愁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yōuchóu</a:t>
            </a:r>
            <a:endParaRPr lang="zh-TW" altLang="en-US" sz="1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742759"/>
              </p:ext>
            </p:extLst>
          </p:nvPr>
        </p:nvGraphicFramePr>
        <p:xfrm>
          <a:off x="330516" y="2007870"/>
          <a:ext cx="11530972" cy="443305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不快乐的意思。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2.adj.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都可以形容人的脸色、心情。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忧郁→心理苦闷而不能发泄。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忧愁→遇到麻烦和困难而发愁。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忧郁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yōuyù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9861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4" y="38487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笼罩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lǒng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zhào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383F6BD-E371-4723-99BA-2B0785944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020" y="502920"/>
            <a:ext cx="7330440" cy="439826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7E51FAD-ACFE-4010-8424-97FD27B629AB}"/>
              </a:ext>
            </a:extLst>
          </p:cNvPr>
          <p:cNvSpPr/>
          <p:nvPr/>
        </p:nvSpPr>
        <p:spPr>
          <a:xfrm>
            <a:off x="329087" y="5431750"/>
            <a:ext cx="11533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北京空气质量差，建筑物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笼罩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在雾中。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62488D4-3979-4B8C-9A92-4A4C0780E879}"/>
              </a:ext>
            </a:extLst>
          </p:cNvPr>
          <p:cNvSpPr txBox="1"/>
          <p:nvPr/>
        </p:nvSpPr>
        <p:spPr>
          <a:xfrm>
            <a:off x="319084" y="2908313"/>
            <a:ext cx="2190750" cy="150810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雾霾</a:t>
            </a:r>
          </a:p>
          <a:p>
            <a:pPr algn="ctr"/>
            <a:r>
              <a:rPr lang="en-US" altLang="zh-TW" sz="3200" dirty="0" err="1">
                <a:latin typeface="Calibri" panose="020F0502020204030204" pitchFamily="34" charset="0"/>
                <a:ea typeface="新細明體-ExtB" panose="02020500000000000000" pitchFamily="18" charset="-120"/>
              </a:rPr>
              <a:t>Wù</a:t>
            </a:r>
            <a:r>
              <a:rPr lang="en-US" altLang="zh-TW" sz="3200" dirty="0">
                <a:latin typeface="Calibri" panose="020F0502020204030204" pitchFamily="34" charset="0"/>
                <a:ea typeface="新細明體-ExtB" panose="02020500000000000000" pitchFamily="18" charset="-120"/>
              </a:rPr>
              <a:t> </a:t>
            </a:r>
            <a:r>
              <a:rPr lang="en-US" altLang="zh-TW" sz="3200" dirty="0" err="1">
                <a:latin typeface="Calibri" panose="020F0502020204030204" pitchFamily="34" charset="0"/>
                <a:ea typeface="新細明體-ExtB" panose="02020500000000000000" pitchFamily="18" charset="-120"/>
              </a:rPr>
              <a:t>mái</a:t>
            </a:r>
            <a:endParaRPr lang="zh-TW" altLang="en-US" sz="3200" dirty="0">
              <a:latin typeface="Calibri" panose="020F0502020204030204" pitchFamily="34" charset="0"/>
              <a:ea typeface="新細明體-ExtB" panose="02020500000000000000" pitchFamily="18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A7CCAAC-871D-4FD6-8EAD-37817FFEC997}"/>
              </a:ext>
            </a:extLst>
          </p:cNvPr>
          <p:cNvSpPr txBox="1"/>
          <p:nvPr/>
        </p:nvSpPr>
        <p:spPr>
          <a:xfrm>
            <a:off x="2612704" y="3770087"/>
            <a:ext cx="1330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accent2"/>
                </a:solidFill>
              </a:rPr>
              <a:t>smog</a:t>
            </a:r>
            <a:endParaRPr lang="zh-TW" altLang="en-US" sz="3600" dirty="0">
              <a:solidFill>
                <a:schemeClr val="accent2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F1659C2-607F-4596-9320-2D64123F165E}"/>
              </a:ext>
            </a:extLst>
          </p:cNvPr>
          <p:cNvSpPr txBox="1"/>
          <p:nvPr/>
        </p:nvSpPr>
        <p:spPr>
          <a:xfrm>
            <a:off x="2509834" y="1221012"/>
            <a:ext cx="184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accent2"/>
                </a:solidFill>
              </a:rPr>
              <a:t>envelop</a:t>
            </a:r>
            <a:endParaRPr lang="zh-TW" alt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743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忧愁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yōuchóu</a:t>
            </a:r>
            <a:endParaRPr lang="zh-TW" altLang="en-US" sz="1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忧郁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yōuyù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45A2BEA-9024-44BB-BC88-85F4DFE39365}"/>
              </a:ext>
            </a:extLst>
          </p:cNvPr>
          <p:cNvSpPr txBox="1"/>
          <p:nvPr/>
        </p:nvSpPr>
        <p:spPr>
          <a:xfrm>
            <a:off x="330513" y="2409825"/>
            <a:ext cx="11530975" cy="201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400" dirty="0">
                <a:ea typeface="標楷體" panose="03000509000000000000" pitchFamily="65" charset="-120"/>
              </a:rPr>
              <a:t>1.</a:t>
            </a:r>
            <a:r>
              <a:rPr lang="zh-TW" altLang="en-US" sz="4400" dirty="0">
                <a:ea typeface="標楷體" panose="03000509000000000000" pitchFamily="65" charset="-120"/>
              </a:rPr>
              <a:t>自从她女儿病重住院后，她一直很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忧愁</a:t>
            </a:r>
            <a:r>
              <a:rPr lang="zh-TW" altLang="en-US" sz="4400" dirty="0">
                <a:ea typeface="標楷體" panose="03000509000000000000" pitchFamily="65" charset="-120"/>
              </a:rPr>
              <a:t>。</a:t>
            </a:r>
            <a:endParaRPr lang="en-US" altLang="zh-TW" sz="4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400" dirty="0">
                <a:ea typeface="標楷體" panose="03000509000000000000" pitchFamily="65" charset="-120"/>
              </a:rPr>
              <a:t>2.</a:t>
            </a:r>
            <a:r>
              <a:rPr lang="zh-TW" altLang="en-US" sz="4400" dirty="0">
                <a:ea typeface="標楷體" panose="03000509000000000000" pitchFamily="65" charset="-120"/>
              </a:rPr>
              <a:t>他是一个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忧郁</a:t>
            </a:r>
            <a:r>
              <a:rPr lang="zh-TW" altLang="en-US" sz="4400" dirty="0">
                <a:ea typeface="標楷體" panose="03000509000000000000" pitchFamily="65" charset="-120"/>
              </a:rPr>
              <a:t>的青年，终日闷闷不乐。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943102F-8CEE-46C1-BB1C-A4FFAB7E3FB1}"/>
              </a:ext>
            </a:extLst>
          </p:cNvPr>
          <p:cNvSpPr txBox="1"/>
          <p:nvPr/>
        </p:nvSpPr>
        <p:spPr>
          <a:xfrm>
            <a:off x="330513" y="4823527"/>
            <a:ext cx="3627275" cy="150810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7030A0"/>
                </a:solidFill>
                <a:ea typeface="標楷體" panose="03000509000000000000" pitchFamily="65" charset="-120"/>
              </a:rPr>
              <a:t>闷闷不乐</a:t>
            </a:r>
            <a:endParaRPr lang="en-US" altLang="zh-TW" sz="6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rgbClr val="7030A0"/>
                </a:solidFill>
              </a:rPr>
              <a:t>mènmènbùlè</a:t>
            </a:r>
            <a:endParaRPr lang="zh-TW" alt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5375B4-8671-4A2C-AB60-29B1537120E1}"/>
              </a:ext>
            </a:extLst>
          </p:cNvPr>
          <p:cNvSpPr/>
          <p:nvPr/>
        </p:nvSpPr>
        <p:spPr>
          <a:xfrm>
            <a:off x="4097127" y="5746857"/>
            <a:ext cx="5331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rgbClr val="7030A0"/>
                </a:solidFill>
                <a:ea typeface="標楷體" panose="03000509000000000000" pitchFamily="65" charset="-120"/>
              </a:rPr>
              <a:t>be depressed</a:t>
            </a:r>
            <a:r>
              <a:rPr lang="zh-TW" altLang="en-US" sz="3200" dirty="0">
                <a:solidFill>
                  <a:srgbClr val="7030A0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7030A0"/>
                </a:solidFill>
                <a:ea typeface="標楷體" panose="03000509000000000000" pitchFamily="65" charset="-120"/>
              </a:rPr>
              <a:t>;</a:t>
            </a:r>
            <a:r>
              <a:rPr lang="zh-TW" altLang="en-US" sz="3200" dirty="0">
                <a:solidFill>
                  <a:srgbClr val="7030A0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solidFill>
                  <a:srgbClr val="7030A0"/>
                </a:solidFill>
                <a:ea typeface="標楷體" panose="03000509000000000000" pitchFamily="65" charset="-120"/>
              </a:rPr>
              <a:t>be in low spirits</a:t>
            </a:r>
            <a:endParaRPr lang="zh-TW" altLang="en-US" sz="32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94864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 flipV="1">
            <a:off x="3230879" y="1025523"/>
            <a:ext cx="5730243" cy="1538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6777D973-03AA-4E6C-AA36-55271EE62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664436"/>
              </p:ext>
            </p:extLst>
          </p:nvPr>
        </p:nvGraphicFramePr>
        <p:xfrm>
          <a:off x="330516" y="2007869"/>
          <a:ext cx="11530972" cy="43014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548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1081774812"/>
                    </a:ext>
                  </a:extLst>
                </a:gridCol>
              </a:tblGrid>
              <a:tr h="85564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8788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忧郁</a:t>
                      </a:r>
                      <a:endParaRPr lang="en-US" altLang="zh-TW" sz="4000" b="0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忧愁</a:t>
                      </a:r>
                      <a:endParaRPr lang="en-US" altLang="zh-TW" sz="4000" b="0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5669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多用于碰到具体的事情。</a:t>
                      </a:r>
                      <a:endParaRPr lang="en-US" altLang="zh-TW" sz="4000" b="0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形容人的性格</a:t>
                      </a:r>
                      <a:endParaRPr lang="en-US" altLang="zh-TW" sz="4000" b="0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AC9E50FB-F6F9-42D8-BCB5-419E0999284D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忧郁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yōuyù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25FFDF8-6B41-4DF2-9B15-823F566ADD0E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忧愁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yōuchóu</a:t>
            </a:r>
            <a:endParaRPr lang="zh-TW" altLang="en-US" sz="1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40083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忧愁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yōuchóu</a:t>
            </a:r>
            <a:endParaRPr lang="zh-TW" altLang="en-US" sz="1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忧郁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yōuyù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45A2BEA-9024-44BB-BC88-85F4DFE39365}"/>
              </a:ext>
            </a:extLst>
          </p:cNvPr>
          <p:cNvSpPr txBox="1"/>
          <p:nvPr/>
        </p:nvSpPr>
        <p:spPr>
          <a:xfrm>
            <a:off x="330513" y="2409825"/>
            <a:ext cx="11530975" cy="184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他总是那么乐观，既使遇到困难也不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忧愁</a:t>
            </a:r>
            <a:r>
              <a:rPr lang="en-US" altLang="zh-TW" sz="40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忧郁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一向活泼的她，不知怎么变得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忧愁</a:t>
            </a:r>
            <a:r>
              <a:rPr lang="en-US" altLang="zh-TW" sz="40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忧郁</a:t>
            </a:r>
            <a:r>
              <a:rPr lang="zh-TW" altLang="en-US" sz="4000" dirty="0">
                <a:ea typeface="標楷體" panose="03000509000000000000" pitchFamily="65" charset="-120"/>
              </a:rPr>
              <a:t>起来了。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0C9E3243-55F8-40DD-9922-36551C1E331E}"/>
              </a:ext>
            </a:extLst>
          </p:cNvPr>
          <p:cNvSpPr/>
          <p:nvPr/>
        </p:nvSpPr>
        <p:spPr>
          <a:xfrm>
            <a:off x="8782049" y="2562232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8749E8D2-2CAF-4692-AD31-BF81DB1B023F}"/>
              </a:ext>
            </a:extLst>
          </p:cNvPr>
          <p:cNvSpPr/>
          <p:nvPr/>
        </p:nvSpPr>
        <p:spPr>
          <a:xfrm>
            <a:off x="8505824" y="3457582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696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19087" y="523044"/>
            <a:ext cx="11553825" cy="5811912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父亲数了好多东西，自然都不是我所要的，我怎么能告诉父亲，镜子里面有了个“臭小子”呢</a:t>
            </a:r>
            <a:r>
              <a:rPr lang="en-US" altLang="zh-CN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父亲是无论如何不能将那颗心变到我的手心的。父亲继续在猜，可他还是猜不出来。我感到和父亲一下子遥远起来，原来父亲的力量也是有限的。我对父亲说：“你猜不中的，也变不出来，这回得靠我自己。”父亲细眯眯的眼睛一下子变得那样忧郁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72865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5488799-B37C-4EAD-BFAB-50E7F3DF7261}"/>
              </a:ext>
            </a:extLst>
          </p:cNvPr>
          <p:cNvSpPr txBox="1"/>
          <p:nvPr/>
        </p:nvSpPr>
        <p:spPr>
          <a:xfrm>
            <a:off x="173358" y="199253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混浊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hún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r>
              <a:rPr lang="en-US" altLang="zh-TW" dirty="0" err="1">
                <a:solidFill>
                  <a:schemeClr val="bg1"/>
                </a:solidFill>
              </a:rPr>
              <a:t>zhuó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97D844B-60D9-4CCA-8C58-AE0A26955891}"/>
              </a:ext>
            </a:extLst>
          </p:cNvPr>
          <p:cNvSpPr txBox="1"/>
          <p:nvPr/>
        </p:nvSpPr>
        <p:spPr>
          <a:xfrm>
            <a:off x="6096000" y="199253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biǎoqíng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7E58A26-8F55-4E15-95C4-CD80EC9C6D41}"/>
              </a:ext>
            </a:extLst>
          </p:cNvPr>
          <p:cNvSpPr txBox="1"/>
          <p:nvPr/>
        </p:nvSpPr>
        <p:spPr>
          <a:xfrm>
            <a:off x="173358" y="3429000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半响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bàn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r>
              <a:rPr lang="en-US" altLang="zh-TW" dirty="0" err="1">
                <a:solidFill>
                  <a:schemeClr val="bg1"/>
                </a:solidFill>
              </a:rPr>
              <a:t>xiǎng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1160C94-E37E-4F92-BB2C-9CD397CC2302}"/>
              </a:ext>
            </a:extLst>
          </p:cNvPr>
          <p:cNvSpPr txBox="1"/>
          <p:nvPr/>
        </p:nvSpPr>
        <p:spPr>
          <a:xfrm>
            <a:off x="6095999" y="3429000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开口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kāikǒu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6F46D77-A2AF-4E52-87E4-DF4FB68877F9}"/>
              </a:ext>
            </a:extLst>
          </p:cNvPr>
          <p:cNvSpPr/>
          <p:nvPr/>
        </p:nvSpPr>
        <p:spPr>
          <a:xfrm>
            <a:off x="3021490" y="271805"/>
            <a:ext cx="2651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muddy</a:t>
            </a:r>
            <a:r>
              <a:rPr lang="zh-TW" altLang="en-US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   </a:t>
            </a:r>
            <a:r>
              <a:rPr lang="en-US" altLang="zh-TW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turbid</a:t>
            </a:r>
            <a:endParaRPr lang="zh-TW" altLang="en-US" sz="3200" dirty="0">
              <a:solidFill>
                <a:schemeClr val="accent2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DA13CC4-8093-4146-AF82-E48FCDEBD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828" y="856581"/>
            <a:ext cx="3606195" cy="257242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4C56CE6-8CFA-4235-89E5-686B3A69C036}"/>
              </a:ext>
            </a:extLst>
          </p:cNvPr>
          <p:cNvSpPr/>
          <p:nvPr/>
        </p:nvSpPr>
        <p:spPr>
          <a:xfrm>
            <a:off x="2516240" y="3490556"/>
            <a:ext cx="3565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2"/>
                </a:solidFill>
              </a:rPr>
              <a:t>quite a while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74704A9-AF30-4CCA-B445-1465D1ECF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76" y="4376058"/>
            <a:ext cx="3652716" cy="241521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7CE8E5D-7DFC-4B09-922E-326E7B813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897" y="571500"/>
            <a:ext cx="3810000" cy="28575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E41D90F-A405-4D65-83D2-67E7E427A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897" y="3933774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3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25861" y="513838"/>
            <a:ext cx="11540277" cy="181588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女大不</a:t>
            </a:r>
            <a:r>
              <a:rPr lang="zh-TW" altLang="en-US" sz="8000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nǚ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dà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zhòng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liú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06CEF0-1384-42B7-82BD-B926081AD6D9}"/>
              </a:ext>
            </a:extLst>
          </p:cNvPr>
          <p:cNvSpPr/>
          <p:nvPr/>
        </p:nvSpPr>
        <p:spPr>
          <a:xfrm>
            <a:off x="325861" y="3704567"/>
            <a:ext cx="11540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00B050"/>
                </a:solidFill>
              </a:rPr>
              <a:t>when a girl is of age, she must be married off (idiom)​</a:t>
            </a:r>
            <a:endParaRPr lang="zh-TW" altLang="en-US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175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9955A27-D7C0-4350-8DDB-0D6B4E5498E4}"/>
              </a:ext>
            </a:extLst>
          </p:cNvPr>
          <p:cNvSpPr/>
          <p:nvPr/>
        </p:nvSpPr>
        <p:spPr>
          <a:xfrm>
            <a:off x="333375" y="323761"/>
            <a:ext cx="1609725" cy="150810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zhòng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endParaRPr lang="en-US" altLang="zh-TW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4E639FA1-4E82-4BC1-ADEC-F280E05081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928716"/>
              </p:ext>
            </p:extLst>
          </p:nvPr>
        </p:nvGraphicFramePr>
        <p:xfrm>
          <a:off x="333375" y="2093383"/>
          <a:ext cx="11544300" cy="298653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1544300">
                  <a:extLst>
                    <a:ext uri="{9D8B030D-6E8A-4147-A177-3AD203B41FA5}">
                      <a16:colId xmlns:a16="http://schemas.microsoft.com/office/drawing/2014/main" val="924423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44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5934"/>
                  </a:ext>
                </a:extLst>
              </a:tr>
              <a:tr h="890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1.verb.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CN" altLang="en-US" sz="44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“</a:t>
                      </a:r>
                      <a:r>
                        <a:rPr lang="zh-TW" altLang="en-US" sz="44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适合于、宜于</a:t>
                      </a:r>
                      <a:r>
                        <a:rPr lang="zh-CN" altLang="en-US" sz="44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”</a:t>
                      </a:r>
                      <a:r>
                        <a:rPr lang="zh-TW" altLang="en-US" sz="440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的意思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036436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4098D6AE-3EC5-40EA-B62F-A081E442BAAC}"/>
              </a:ext>
            </a:extLst>
          </p:cNvPr>
          <p:cNvSpPr/>
          <p:nvPr/>
        </p:nvSpPr>
        <p:spPr>
          <a:xfrm>
            <a:off x="325861" y="5248434"/>
            <a:ext cx="11540277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867" dirty="0">
                <a:latin typeface="Calibri" panose="020F0502020204030204" pitchFamily="34" charset="0"/>
                <a:ea typeface="標楷體" panose="03000509000000000000" pitchFamily="65" charset="-120"/>
              </a:rPr>
              <a:t>Usage</a:t>
            </a:r>
            <a:r>
              <a:rPr lang="zh-TW" altLang="en-US" sz="5867" dirty="0">
                <a:latin typeface="Calibri" panose="020F0502020204030204" pitchFamily="34" charset="0"/>
                <a:ea typeface="標楷體" panose="03000509000000000000" pitchFamily="65" charset="-120"/>
              </a:rPr>
              <a:t>：</a:t>
            </a:r>
            <a:r>
              <a:rPr lang="zh-TW" altLang="en-US" sz="5867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中</a:t>
            </a:r>
            <a:r>
              <a:rPr lang="en-US" altLang="zh-TW" sz="5867" dirty="0">
                <a:latin typeface="Calibri" panose="020F0502020204030204" pitchFamily="34" charset="0"/>
                <a:ea typeface="標楷體" panose="03000509000000000000" pitchFamily="65" charset="-120"/>
              </a:rPr>
              <a:t>+1 syllable v.</a:t>
            </a:r>
            <a:endParaRPr lang="zh-TW" altLang="en-US" sz="5867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598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50C2A59-0FD8-4F8E-BF30-05A909A5D3F9}"/>
              </a:ext>
            </a:extLst>
          </p:cNvPr>
          <p:cNvSpPr/>
          <p:nvPr/>
        </p:nvSpPr>
        <p:spPr>
          <a:xfrm>
            <a:off x="333375" y="323761"/>
            <a:ext cx="1609725" cy="150810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zhòng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endParaRPr lang="en-US" altLang="zh-TW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C397972-85E7-429E-A78C-895C5AAD757B}"/>
              </a:ext>
            </a:extLst>
          </p:cNvPr>
          <p:cNvSpPr txBox="1"/>
          <p:nvPr/>
        </p:nvSpPr>
        <p:spPr>
          <a:xfrm>
            <a:off x="361950" y="2279483"/>
            <a:ext cx="114776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ea typeface="標楷體" panose="03000509000000000000" pitchFamily="65" charset="-120"/>
              </a:rPr>
              <a:t>1.</a:t>
            </a:r>
            <a:r>
              <a:rPr lang="zh-TW" altLang="en-US" sz="4400" dirty="0">
                <a:ea typeface="標楷體" panose="03000509000000000000" pitchFamily="65" charset="-120"/>
              </a:rPr>
              <a:t>中听</a:t>
            </a:r>
            <a:endParaRPr lang="en-US" altLang="zh-TW" sz="4400" dirty="0">
              <a:ea typeface="標楷體" panose="03000509000000000000" pitchFamily="65" charset="-120"/>
            </a:endParaRPr>
          </a:p>
          <a:p>
            <a:r>
              <a:rPr lang="en-US" altLang="zh-TW" sz="4400" dirty="0">
                <a:ea typeface="標楷體" panose="03000509000000000000" pitchFamily="65" charset="-120"/>
              </a:rPr>
              <a:t>2.</a:t>
            </a:r>
            <a:r>
              <a:rPr lang="zh-TW" altLang="en-US" sz="4400" dirty="0">
                <a:ea typeface="標楷體" panose="03000509000000000000" pitchFamily="65" charset="-120"/>
              </a:rPr>
              <a:t>中用</a:t>
            </a:r>
            <a:endParaRPr lang="en-US" altLang="zh-TW" sz="4400" dirty="0">
              <a:ea typeface="標楷體" panose="03000509000000000000" pitchFamily="65" charset="-120"/>
            </a:endParaRPr>
          </a:p>
          <a:p>
            <a:r>
              <a:rPr lang="en-US" altLang="zh-TW" sz="4400" dirty="0">
                <a:ea typeface="標楷體" panose="03000509000000000000" pitchFamily="65" charset="-120"/>
              </a:rPr>
              <a:t>3.</a:t>
            </a:r>
            <a:r>
              <a:rPr lang="zh-TW" altLang="en-US" sz="4400" dirty="0">
                <a:ea typeface="標楷體" panose="03000509000000000000" pitchFamily="65" charset="-120"/>
              </a:rPr>
              <a:t>中看</a:t>
            </a:r>
            <a:endParaRPr lang="en-US" altLang="zh-TW" sz="4400" dirty="0">
              <a:ea typeface="標楷體" panose="03000509000000000000" pitchFamily="65" charset="-120"/>
            </a:endParaRPr>
          </a:p>
          <a:p>
            <a:r>
              <a:rPr lang="en-US" altLang="zh-TW" sz="4400" dirty="0">
                <a:ea typeface="標楷體" panose="03000509000000000000" pitchFamily="65" charset="-120"/>
              </a:rPr>
              <a:t>4.</a:t>
            </a:r>
            <a:r>
              <a:rPr lang="zh-TW" altLang="en-US" sz="4400" dirty="0">
                <a:ea typeface="標楷體" panose="03000509000000000000" pitchFamily="65" charset="-120"/>
              </a:rPr>
              <a:t>中看不中用</a:t>
            </a:r>
            <a:endParaRPr lang="en-US" altLang="zh-TW" sz="4400" dirty="0">
              <a:ea typeface="標楷體" panose="03000509000000000000" pitchFamily="65" charset="-120"/>
            </a:endParaRPr>
          </a:p>
          <a:p>
            <a:r>
              <a:rPr lang="en-US" altLang="zh-TW" sz="4400" dirty="0">
                <a:ea typeface="標楷體" panose="03000509000000000000" pitchFamily="65" charset="-120"/>
              </a:rPr>
              <a:t>5.</a:t>
            </a:r>
            <a:r>
              <a:rPr lang="zh-TW" altLang="en-US" sz="4400" dirty="0">
                <a:ea typeface="標楷體" panose="03000509000000000000" pitchFamily="65" charset="-120"/>
              </a:rPr>
              <a:t>中看不重吃</a:t>
            </a:r>
            <a:endParaRPr lang="en-US" altLang="zh-TW" sz="4400" dirty="0">
              <a:ea typeface="標楷體" panose="03000509000000000000" pitchFamily="65" charset="-120"/>
            </a:endParaRPr>
          </a:p>
          <a:p>
            <a:r>
              <a:rPr lang="en-US" altLang="zh-TW" sz="4400" dirty="0">
                <a:ea typeface="標楷體" panose="03000509000000000000" pitchFamily="65" charset="-120"/>
              </a:rPr>
              <a:t>6.</a:t>
            </a:r>
            <a:r>
              <a:rPr lang="zh-TW" altLang="en-US" sz="4400" dirty="0">
                <a:ea typeface="標楷體" panose="03000509000000000000" pitchFamily="65" charset="-120"/>
              </a:rPr>
              <a:t>中看不中穿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B8846BEB-44ED-49AA-8E40-982A598209E1}"/>
              </a:ext>
            </a:extLst>
          </p:cNvPr>
          <p:cNvCxnSpPr/>
          <p:nvPr/>
        </p:nvCxnSpPr>
        <p:spPr>
          <a:xfrm>
            <a:off x="2143125" y="2657475"/>
            <a:ext cx="100012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51E722B-850F-4EF4-8B78-63653A610E01}"/>
              </a:ext>
            </a:extLst>
          </p:cNvPr>
          <p:cNvSpPr txBox="1"/>
          <p:nvPr/>
        </p:nvSpPr>
        <p:spPr>
          <a:xfrm>
            <a:off x="3143250" y="2279483"/>
            <a:ext cx="2257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好听。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CE2ADCB-A1C6-4128-A1E3-23E9A10BCE96}"/>
              </a:ext>
            </a:extLst>
          </p:cNvPr>
          <p:cNvSpPr txBox="1"/>
          <p:nvPr/>
        </p:nvSpPr>
        <p:spPr>
          <a:xfrm>
            <a:off x="3143248" y="2915368"/>
            <a:ext cx="2257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有用。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7F974E47-2D69-4164-B5A3-E78DAEA93E52}"/>
              </a:ext>
            </a:extLst>
          </p:cNvPr>
          <p:cNvCxnSpPr/>
          <p:nvPr/>
        </p:nvCxnSpPr>
        <p:spPr>
          <a:xfrm>
            <a:off x="2143124" y="3324225"/>
            <a:ext cx="100012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ED824498-4712-46DA-80C1-0303D94B6E91}"/>
              </a:ext>
            </a:extLst>
          </p:cNvPr>
          <p:cNvCxnSpPr/>
          <p:nvPr/>
        </p:nvCxnSpPr>
        <p:spPr>
          <a:xfrm>
            <a:off x="2143124" y="4010025"/>
            <a:ext cx="100012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534124D-6F82-40F7-831D-0C819414DDEE}"/>
              </a:ext>
            </a:extLst>
          </p:cNvPr>
          <p:cNvSpPr txBox="1"/>
          <p:nvPr/>
        </p:nvSpPr>
        <p:spPr>
          <a:xfrm>
            <a:off x="3143248" y="3596136"/>
            <a:ext cx="2257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好看。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0D7F779-1452-44A2-A282-4847D1384C55}"/>
              </a:ext>
            </a:extLst>
          </p:cNvPr>
          <p:cNvSpPr txBox="1"/>
          <p:nvPr/>
        </p:nvSpPr>
        <p:spPr>
          <a:xfrm>
            <a:off x="4638674" y="4365577"/>
            <a:ext cx="755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看起来很好看，但其实不好用。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C041B53D-22C4-402F-BA40-EB40A0E55BA7}"/>
              </a:ext>
            </a:extLst>
          </p:cNvPr>
          <p:cNvCxnSpPr/>
          <p:nvPr/>
        </p:nvCxnSpPr>
        <p:spPr>
          <a:xfrm>
            <a:off x="3686174" y="4724400"/>
            <a:ext cx="100012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2788DA3-2910-4A6A-9BF8-81CCCD4FB675}"/>
              </a:ext>
            </a:extLst>
          </p:cNvPr>
          <p:cNvSpPr txBox="1"/>
          <p:nvPr/>
        </p:nvSpPr>
        <p:spPr>
          <a:xfrm>
            <a:off x="4638674" y="5083224"/>
            <a:ext cx="755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看起来很好看，但其实不好吃。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1A96394-B23A-48F6-8CBF-4702736DAE7B}"/>
              </a:ext>
            </a:extLst>
          </p:cNvPr>
          <p:cNvCxnSpPr/>
          <p:nvPr/>
        </p:nvCxnSpPr>
        <p:spPr>
          <a:xfrm>
            <a:off x="3695697" y="5400675"/>
            <a:ext cx="100012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EE6BE16C-7C68-4349-91B4-757E726D3406}"/>
              </a:ext>
            </a:extLst>
          </p:cNvPr>
          <p:cNvCxnSpPr/>
          <p:nvPr/>
        </p:nvCxnSpPr>
        <p:spPr>
          <a:xfrm>
            <a:off x="3695697" y="6038850"/>
            <a:ext cx="100012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2B53F2E-DC87-45C9-A0E0-2953CD7ECD0E}"/>
              </a:ext>
            </a:extLst>
          </p:cNvPr>
          <p:cNvSpPr txBox="1"/>
          <p:nvPr/>
        </p:nvSpPr>
        <p:spPr>
          <a:xfrm>
            <a:off x="4638674" y="5682230"/>
            <a:ext cx="755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看起来很好看，但其实不好穿。</a:t>
            </a:r>
          </a:p>
        </p:txBody>
      </p:sp>
    </p:spTree>
    <p:extLst>
      <p:ext uri="{BB962C8B-B14F-4D97-AF65-F5344CB8AC3E}">
        <p14:creationId xmlns:p14="http://schemas.microsoft.com/office/powerpoint/2010/main" val="22482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3" grpId="0"/>
      <p:bldP spid="1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685E20-4164-436D-8626-728A72852107}"/>
              </a:ext>
            </a:extLst>
          </p:cNvPr>
          <p:cNvSpPr/>
          <p:nvPr/>
        </p:nvSpPr>
        <p:spPr>
          <a:xfrm>
            <a:off x="333375" y="323761"/>
            <a:ext cx="1609725" cy="150810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zhòng</a:t>
            </a:r>
            <a:r>
              <a:rPr lang="en-US" altLang="zh-TW" dirty="0">
                <a:solidFill>
                  <a:schemeClr val="bg1"/>
                </a:solidFill>
              </a:rPr>
              <a:t> </a:t>
            </a:r>
            <a:endParaRPr lang="en-US" altLang="zh-TW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90F187F-DAC6-4313-9A8B-57BE83EF4466}"/>
              </a:ext>
            </a:extLst>
          </p:cNvPr>
          <p:cNvSpPr txBox="1"/>
          <p:nvPr/>
        </p:nvSpPr>
        <p:spPr>
          <a:xfrm>
            <a:off x="330512" y="1836993"/>
            <a:ext cx="11530975" cy="49899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说话要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，要是都像他这样说话，谁受得了。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这点心外观讲究，但材料不新鲜，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    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我劝你别买了。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唉！我老了，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，他们就看不起我了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这双鞋确实是漂亮，但穿起来磨脚，实在是 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114A11A-9EB9-49BB-9C7B-E5C4360D424C}"/>
              </a:ext>
            </a:extLst>
          </p:cNvPr>
          <p:cNvSpPr txBox="1"/>
          <p:nvPr/>
        </p:nvSpPr>
        <p:spPr>
          <a:xfrm>
            <a:off x="2295525" y="1936641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中听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732932B-9FA2-44D7-B457-675B19405EAF}"/>
              </a:ext>
            </a:extLst>
          </p:cNvPr>
          <p:cNvSpPr txBox="1"/>
          <p:nvPr/>
        </p:nvSpPr>
        <p:spPr>
          <a:xfrm>
            <a:off x="7610475" y="2782669"/>
            <a:ext cx="409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中看不中吃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EB71D1B-051B-4C3F-A77B-24C2D3E0C6D6}"/>
              </a:ext>
            </a:extLst>
          </p:cNvPr>
          <p:cNvSpPr txBox="1"/>
          <p:nvPr/>
        </p:nvSpPr>
        <p:spPr>
          <a:xfrm>
            <a:off x="3471862" y="4379891"/>
            <a:ext cx="2995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中看不中用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B2CC063-C615-4F65-8DD9-49263941D168}"/>
              </a:ext>
            </a:extLst>
          </p:cNvPr>
          <p:cNvSpPr txBox="1"/>
          <p:nvPr/>
        </p:nvSpPr>
        <p:spPr>
          <a:xfrm>
            <a:off x="876300" y="6008666"/>
            <a:ext cx="336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中看不中穿</a:t>
            </a:r>
          </a:p>
        </p:txBody>
      </p:sp>
    </p:spTree>
    <p:extLst>
      <p:ext uri="{BB962C8B-B14F-4D97-AF65-F5344CB8AC3E}">
        <p14:creationId xmlns:p14="http://schemas.microsoft.com/office/powerpoint/2010/main" val="319581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19087" y="523044"/>
            <a:ext cx="11553825" cy="5811912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有一天，我告诉父亲我要离开家，跟着那个人到离家很远的地方去。我是父亲的独生女，父亲老了，我应该留在他身边，我也舍不得离开父亲，可是我没有办法。父亲静静地听我说，浑浊的眼睛里什么表情都没有。半晌才开口：“我知道有一天你要走的，女大不中留啊。”临走的时候，他又说：“要是他待你不好，你就回家来。”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6590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4" y="38487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悠悠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yōuyōu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CB47ED7-22F8-4CF7-879C-59D6F5BD8CD8}"/>
              </a:ext>
            </a:extLst>
          </p:cNvPr>
          <p:cNvSpPr/>
          <p:nvPr/>
        </p:nvSpPr>
        <p:spPr>
          <a:xfrm>
            <a:off x="319084" y="3429000"/>
            <a:ext cx="3262432" cy="150810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悠然自得</a:t>
            </a:r>
            <a:endParaRPr lang="en-US" altLang="zh-TW" sz="6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rgbClr val="7030A0"/>
                </a:solidFill>
              </a:rPr>
              <a:t>yōu</a:t>
            </a:r>
            <a:r>
              <a:rPr lang="en-US" altLang="zh-TW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 err="1">
                <a:solidFill>
                  <a:srgbClr val="7030A0"/>
                </a:solidFill>
              </a:rPr>
              <a:t>rán</a:t>
            </a:r>
            <a:r>
              <a:rPr lang="en-US" altLang="zh-TW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 err="1">
                <a:solidFill>
                  <a:srgbClr val="7030A0"/>
                </a:solidFill>
              </a:rPr>
              <a:t>zì</a:t>
            </a:r>
            <a:r>
              <a:rPr lang="en-US" altLang="zh-TW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 err="1">
                <a:solidFill>
                  <a:srgbClr val="7030A0"/>
                </a:solidFill>
              </a:rPr>
              <a:t>dé</a:t>
            </a:r>
            <a:endParaRPr lang="zh-TW" altLang="en-US" sz="32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A92F6C45-3356-4ACA-B0EF-002FAE5EBA9E}"/>
              </a:ext>
            </a:extLst>
          </p:cNvPr>
          <p:cNvCxnSpPr/>
          <p:nvPr/>
        </p:nvCxnSpPr>
        <p:spPr>
          <a:xfrm>
            <a:off x="2509834" y="1232958"/>
            <a:ext cx="14097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8F194BA8-EBA1-4B33-8869-9A905C46AD37}"/>
              </a:ext>
            </a:extLst>
          </p:cNvPr>
          <p:cNvSpPr txBox="1"/>
          <p:nvPr/>
        </p:nvSpPr>
        <p:spPr>
          <a:xfrm>
            <a:off x="2941909" y="1761632"/>
            <a:ext cx="423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accent2"/>
                </a:solidFill>
              </a:rPr>
              <a:t>leisurely</a:t>
            </a:r>
            <a:r>
              <a:rPr lang="zh-TW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TW" sz="3600" dirty="0">
                <a:solidFill>
                  <a:schemeClr val="accent2"/>
                </a:solidFill>
              </a:rPr>
              <a:t>;</a:t>
            </a:r>
            <a:r>
              <a:rPr lang="zh-TW" altLang="en-US" sz="3600" dirty="0">
                <a:solidFill>
                  <a:schemeClr val="accent2"/>
                </a:solidFill>
              </a:rPr>
              <a:t> </a:t>
            </a:r>
            <a:r>
              <a:rPr lang="en-US" altLang="zh-TW" sz="3600" dirty="0">
                <a:solidFill>
                  <a:schemeClr val="accent2"/>
                </a:solidFill>
              </a:rPr>
              <a:t>unhurriedly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02D6CB-5CE8-4973-9DD6-F6BBB87A4E6F}"/>
              </a:ext>
            </a:extLst>
          </p:cNvPr>
          <p:cNvSpPr/>
          <p:nvPr/>
        </p:nvSpPr>
        <p:spPr>
          <a:xfrm>
            <a:off x="3919541" y="631097"/>
            <a:ext cx="21878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悠闲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E26466-7034-4C24-A956-A42C9D161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109" y="543008"/>
            <a:ext cx="4693807" cy="351663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883C7C-BE7C-4595-A67C-F30AE0742652}"/>
              </a:ext>
            </a:extLst>
          </p:cNvPr>
          <p:cNvSpPr/>
          <p:nvPr/>
        </p:nvSpPr>
        <p:spPr>
          <a:xfrm>
            <a:off x="319084" y="5391662"/>
            <a:ext cx="11533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父亲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悠悠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地念着他的谜语。</a:t>
            </a:r>
          </a:p>
        </p:txBody>
      </p:sp>
    </p:spTree>
    <p:extLst>
      <p:ext uri="{BB962C8B-B14F-4D97-AF65-F5344CB8AC3E}">
        <p14:creationId xmlns:p14="http://schemas.microsoft.com/office/powerpoint/2010/main" val="28400520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5488799-B37C-4EAD-BFAB-50E7F3DF7261}"/>
              </a:ext>
            </a:extLst>
          </p:cNvPr>
          <p:cNvSpPr txBox="1"/>
          <p:nvPr/>
        </p:nvSpPr>
        <p:spPr>
          <a:xfrm>
            <a:off x="168188" y="468196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孝敬</a:t>
            </a:r>
            <a:r>
              <a:rPr lang="en-US" altLang="zh-TW" dirty="0" err="1">
                <a:solidFill>
                  <a:schemeClr val="bg1"/>
                </a:solidFill>
              </a:rPr>
              <a:t>xiàojìng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97D844B-60D9-4CCA-8C58-AE0A26955891}"/>
              </a:ext>
            </a:extLst>
          </p:cNvPr>
          <p:cNvSpPr txBox="1"/>
          <p:nvPr/>
        </p:nvSpPr>
        <p:spPr>
          <a:xfrm>
            <a:off x="6096000" y="468196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邮筒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yóutǒng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7E58A26-8F55-4E15-95C4-CD80EC9C6D41}"/>
              </a:ext>
            </a:extLst>
          </p:cNvPr>
          <p:cNvSpPr txBox="1"/>
          <p:nvPr/>
        </p:nvSpPr>
        <p:spPr>
          <a:xfrm>
            <a:off x="99806" y="3450325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荒诞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huāngdàn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1160C94-E37E-4F92-BB2C-9CD397CC2302}"/>
              </a:ext>
            </a:extLst>
          </p:cNvPr>
          <p:cNvSpPr txBox="1"/>
          <p:nvPr/>
        </p:nvSpPr>
        <p:spPr>
          <a:xfrm>
            <a:off x="6095999" y="3429000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孝心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xiàoxīn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96AE1B1-5951-48BE-B155-E4FD4D123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396" y="778544"/>
            <a:ext cx="3613425" cy="244865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0E4B67-C7B3-45D9-AE2F-49CB0084F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50" r="7732"/>
          <a:stretch/>
        </p:blipFill>
        <p:spPr>
          <a:xfrm>
            <a:off x="8629650" y="571500"/>
            <a:ext cx="3105858" cy="2857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3BD2947-F673-4190-B544-3525CE72624C}"/>
              </a:ext>
            </a:extLst>
          </p:cNvPr>
          <p:cNvSpPr/>
          <p:nvPr/>
        </p:nvSpPr>
        <p:spPr>
          <a:xfrm>
            <a:off x="2432396" y="3630799"/>
            <a:ext cx="373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fantastic ; incredible ; ridiculous 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DC24C6F-3B74-466F-9499-5F631CDC1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396" y="4149931"/>
            <a:ext cx="3320702" cy="245133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1D31EBC-E411-4B00-B3AC-1CA8652F2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49" y="4000131"/>
            <a:ext cx="3735726" cy="25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2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0121705-9213-48CD-8EB6-18EB59F21DB4}"/>
              </a:ext>
            </a:extLst>
          </p:cNvPr>
          <p:cNvSpPr txBox="1"/>
          <p:nvPr/>
        </p:nvSpPr>
        <p:spPr>
          <a:xfrm>
            <a:off x="182979" y="568867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假如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jiǎrú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088C0CC-6A75-4A96-9F34-86FC385EBD6C}"/>
              </a:ext>
            </a:extLst>
          </p:cNvPr>
          <p:cNvSpPr/>
          <p:nvPr/>
        </p:nvSpPr>
        <p:spPr>
          <a:xfrm>
            <a:off x="2689571" y="725674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if </a:t>
            </a:r>
            <a:endParaRPr lang="zh-TW" altLang="en-US" sz="3200" dirty="0">
              <a:solidFill>
                <a:schemeClr val="accent2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1625220-7E50-4BD8-BDC9-96151B61D376}"/>
              </a:ext>
            </a:extLst>
          </p:cNvPr>
          <p:cNvSpPr txBox="1"/>
          <p:nvPr/>
        </p:nvSpPr>
        <p:spPr>
          <a:xfrm>
            <a:off x="266699" y="4583859"/>
            <a:ext cx="11239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假如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明天下雨的話，我們就不出門了。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5F9FFB9-6817-401E-9BB9-8BFC3095E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133" y="1215198"/>
            <a:ext cx="4584592" cy="305333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F740004-A25B-4D03-A10D-294C2FF0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567" y="1215198"/>
            <a:ext cx="4580009" cy="30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0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嘲笑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cháoxiào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3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讥笑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jīxiào</a:t>
            </a:r>
            <a:endParaRPr lang="zh-TW" altLang="en-US" sz="60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7" y="3496210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E9B7868-BAB4-4F2E-9B8E-88964935A1E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6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97897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8510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讥笑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jīxiào</a:t>
            </a:r>
            <a:endParaRPr lang="zh-TW" altLang="en-US" sz="36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pPr algn="ctr"/>
            <a:endParaRPr lang="zh-TW" altLang="en-US" sz="9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230879" y="1040912"/>
            <a:ext cx="5730243" cy="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936483"/>
              </p:ext>
            </p:extLst>
          </p:nvPr>
        </p:nvGraphicFramePr>
        <p:xfrm>
          <a:off x="330516" y="2007870"/>
          <a:ext cx="11530972" cy="429589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都是用言语笑话对方。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嘲笑→嘲弄、取笑。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讥笑→用尖刻的言词去讥讽。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嘲笑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cháoxiào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11568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8510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讥笑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jīxiào</a:t>
            </a:r>
            <a:endParaRPr lang="zh-TW" altLang="en-US" sz="36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pPr algn="ctr"/>
            <a:endParaRPr lang="zh-TW" altLang="en-US" sz="9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230879" y="1040912"/>
            <a:ext cx="5730243" cy="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嘲笑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cháoxiào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CA13DF-BDA0-46FB-BA58-8D45D71EE0A2}"/>
              </a:ext>
            </a:extLst>
          </p:cNvPr>
          <p:cNvSpPr txBox="1"/>
          <p:nvPr/>
        </p:nvSpPr>
        <p:spPr>
          <a:xfrm>
            <a:off x="330513" y="2409825"/>
            <a:ext cx="11530975" cy="404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400" dirty="0">
                <a:ea typeface="標楷體" panose="03000509000000000000" pitchFamily="65" charset="-120"/>
              </a:rPr>
              <a:t>1.</a:t>
            </a:r>
            <a:r>
              <a:rPr lang="zh-TW" altLang="en-US" sz="4400" dirty="0">
                <a:ea typeface="標楷體" panose="03000509000000000000" pitchFamily="65" charset="-120"/>
              </a:rPr>
              <a:t>发现我连稻子和麦子都分不清，村里的小朋</a:t>
            </a:r>
            <a:endParaRPr lang="en-US" altLang="zh-TW" sz="4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dirty="0">
                <a:ea typeface="標楷體" panose="03000509000000000000" pitchFamily="65" charset="-120"/>
              </a:rPr>
              <a:t>   友全都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嘲笑</a:t>
            </a:r>
            <a:r>
              <a:rPr lang="zh-TW" altLang="en-US" sz="4400" dirty="0">
                <a:ea typeface="標楷體" panose="03000509000000000000" pitchFamily="65" charset="-120"/>
              </a:rPr>
              <a:t>起我来 。</a:t>
            </a:r>
            <a:endParaRPr lang="en-US" altLang="zh-TW" sz="4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400" dirty="0">
                <a:ea typeface="標楷體" panose="03000509000000000000" pitchFamily="65" charset="-120"/>
              </a:rPr>
              <a:t>2.</a:t>
            </a:r>
            <a:r>
              <a:rPr lang="zh-TW" altLang="en-US" sz="4400" dirty="0">
                <a:ea typeface="標楷體" panose="03000509000000000000" pitchFamily="65" charset="-120"/>
              </a:rPr>
              <a:t> 也有不少人冷言冷语地</a:t>
            </a:r>
            <a:r>
              <a:rPr lang="zh-TW" altLang="en-US" sz="4400" dirty="0">
                <a:solidFill>
                  <a:srgbClr val="FF0000"/>
                </a:solidFill>
                <a:ea typeface="標楷體" panose="03000509000000000000" pitchFamily="65" charset="-120"/>
              </a:rPr>
              <a:t>讥笑</a:t>
            </a:r>
            <a:r>
              <a:rPr lang="zh-TW" altLang="en-US" sz="4400" dirty="0">
                <a:ea typeface="標楷體" panose="03000509000000000000" pitchFamily="65" charset="-120"/>
              </a:rPr>
              <a:t>他，说他连自我</a:t>
            </a:r>
            <a:endParaRPr lang="en-US" altLang="zh-TW" sz="4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400" dirty="0">
                <a:ea typeface="標楷體" panose="03000509000000000000" pitchFamily="65" charset="-120"/>
              </a:rPr>
              <a:t>    推荐当主任是想出风头。</a:t>
            </a:r>
          </a:p>
        </p:txBody>
      </p:sp>
    </p:spTree>
    <p:extLst>
      <p:ext uri="{BB962C8B-B14F-4D97-AF65-F5344CB8AC3E}">
        <p14:creationId xmlns:p14="http://schemas.microsoft.com/office/powerpoint/2010/main" val="27646807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8510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讥笑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jīxiào</a:t>
            </a:r>
            <a:endParaRPr lang="zh-TW" altLang="en-US" sz="36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pPr algn="ctr"/>
            <a:endParaRPr lang="zh-TW" altLang="en-US" sz="9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230879" y="1040912"/>
            <a:ext cx="5730243" cy="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嘲笑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cháoxiào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表格 16">
            <a:extLst>
              <a:ext uri="{FF2B5EF4-FFF2-40B4-BE49-F238E27FC236}">
                <a16:creationId xmlns:a16="http://schemas.microsoft.com/office/drawing/2014/main" id="{076F50ED-3B2B-411C-8590-FFE6D0E0B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75463"/>
              </p:ext>
            </p:extLst>
          </p:nvPr>
        </p:nvGraphicFramePr>
        <p:xfrm>
          <a:off x="330516" y="2007869"/>
          <a:ext cx="11530972" cy="43014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548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1081774812"/>
                    </a:ext>
                  </a:extLst>
                </a:gridCol>
              </a:tblGrid>
              <a:tr h="85564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8788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嘲笑</a:t>
                      </a:r>
                      <a:endParaRPr lang="en-US" altLang="zh-TW" sz="4000" b="0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讥笑</a:t>
                      </a:r>
                      <a:endParaRPr lang="en-US" altLang="zh-TW" sz="4000" b="0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56694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32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适用范围较广。</a:t>
                      </a:r>
                      <a:endParaRPr lang="en-US" altLang="zh-TW" sz="3200" b="0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32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对象可以是别人，也可以是</a:t>
                      </a:r>
                      <a:endParaRPr lang="en-US" altLang="zh-TW" sz="3200" b="0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32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自己。</a:t>
                      </a:r>
                      <a:endParaRPr lang="en-US" altLang="zh-TW" sz="3200" b="0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en-US" altLang="zh-TW" sz="32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32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可以是善意的，也可以是恶</a:t>
                      </a:r>
                      <a:endParaRPr lang="en-US" altLang="zh-TW" sz="3200" b="0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sz="32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意的。</a:t>
                      </a:r>
                      <a:endParaRPr lang="en-US" altLang="zh-TW" sz="3200" b="0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baseline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对象多是别人。</a:t>
                      </a:r>
                      <a:endParaRPr lang="en-US" altLang="zh-TW" sz="4000" b="0" baseline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3945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30510"/>
            <a:ext cx="2900366" cy="13080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讥笑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jīxiào</a:t>
            </a:r>
            <a:endParaRPr lang="zh-TW" altLang="en-US" sz="24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pPr algn="ctr"/>
            <a:endParaRPr lang="zh-TW" altLang="en-US" sz="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6" idx="3"/>
            <a:endCxn id="3" idx="1"/>
          </p:cNvCxnSpPr>
          <p:nvPr/>
        </p:nvCxnSpPr>
        <p:spPr>
          <a:xfrm>
            <a:off x="3230879" y="779302"/>
            <a:ext cx="5730243" cy="523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179137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嘲笑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cháoxiào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A787167-F903-4FE2-8F8A-272B18B22DC5}"/>
              </a:ext>
            </a:extLst>
          </p:cNvPr>
          <p:cNvSpPr txBox="1"/>
          <p:nvPr/>
        </p:nvSpPr>
        <p:spPr>
          <a:xfrm>
            <a:off x="330512" y="1594910"/>
            <a:ext cx="11530975" cy="498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那個孩子耳朵有點聾，說話不清楚，請你們別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嘲笑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譏</a:t>
            </a:r>
            <a:endParaRPr lang="en-US" altLang="zh-TW" sz="36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   笑</a:t>
            </a:r>
            <a:r>
              <a:rPr lang="zh-TW" altLang="en-US" sz="3600" dirty="0">
                <a:ea typeface="標楷體" panose="03000509000000000000" pitchFamily="65" charset="-120"/>
              </a:rPr>
              <a:t>他好不好！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讀完這本書，彷彿進入一片新天地，不由得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嘲笑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譏笑</a:t>
            </a:r>
            <a:endParaRPr lang="en-US" altLang="zh-TW" sz="36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起自己以往的無知。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因為他常常不懂裝懂，所以有時候大家免不了要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嘲笑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   譏笑</a:t>
            </a:r>
            <a:r>
              <a:rPr lang="zh-TW" altLang="en-US" sz="3600" dirty="0">
                <a:ea typeface="標楷體" panose="03000509000000000000" pitchFamily="65" charset="-120"/>
              </a:rPr>
              <a:t>他幾句，提醒他改正自己的毛病。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380340B9-8F09-4861-BEAA-918F5ED455C5}"/>
              </a:ext>
            </a:extLst>
          </p:cNvPr>
          <p:cNvSpPr/>
          <p:nvPr/>
        </p:nvSpPr>
        <p:spPr>
          <a:xfrm>
            <a:off x="9648824" y="1658777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90587B4E-2D88-4F50-996D-8EFE2AB9D75B}"/>
              </a:ext>
            </a:extLst>
          </p:cNvPr>
          <p:cNvSpPr/>
          <p:nvPr/>
        </p:nvSpPr>
        <p:spPr>
          <a:xfrm>
            <a:off x="9201149" y="3335920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E31FDEE5-06EC-4FF3-B05F-D55FECA925EC}"/>
              </a:ext>
            </a:extLst>
          </p:cNvPr>
          <p:cNvSpPr/>
          <p:nvPr/>
        </p:nvSpPr>
        <p:spPr>
          <a:xfrm>
            <a:off x="10172699" y="5013063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291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30510"/>
            <a:ext cx="2900366" cy="13080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讥笑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jīxiào</a:t>
            </a:r>
            <a:endParaRPr lang="zh-TW" altLang="en-US" sz="2400" dirty="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pPr algn="ctr"/>
            <a:endParaRPr lang="zh-TW" altLang="en-US" sz="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6" idx="3"/>
            <a:endCxn id="3" idx="1"/>
          </p:cNvCxnSpPr>
          <p:nvPr/>
        </p:nvCxnSpPr>
        <p:spPr>
          <a:xfrm>
            <a:off x="3230879" y="779302"/>
            <a:ext cx="5730243" cy="523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179137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嘲笑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cháoxiào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A787167-F903-4FE2-8F8A-272B18B22DC5}"/>
              </a:ext>
            </a:extLst>
          </p:cNvPr>
          <p:cNvSpPr txBox="1"/>
          <p:nvPr/>
        </p:nvSpPr>
        <p:spPr>
          <a:xfrm>
            <a:off x="330512" y="1594910"/>
            <a:ext cx="11530975" cy="249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咱們不要怕別人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嘲笑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譏笑</a:t>
            </a:r>
            <a:r>
              <a:rPr lang="zh-TW" altLang="en-US" sz="3600" dirty="0">
                <a:ea typeface="標楷體" panose="03000509000000000000" pitchFamily="65" charset="-120"/>
              </a:rPr>
              <a:t>，要堅持幹下去。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ea typeface="標楷體" panose="03000509000000000000" pitchFamily="65" charset="-120"/>
              </a:rPr>
              <a:t>成功的人，面臨的不僅是讚嘆之語，還要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嘲笑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譏笑</a:t>
            </a:r>
            <a:r>
              <a:rPr lang="zh-TW" altLang="en-US" sz="3600" dirty="0">
                <a:ea typeface="標楷體" panose="03000509000000000000" pitchFamily="65" charset="-120"/>
              </a:rPr>
              <a:t>之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聲。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380340B9-8F09-4861-BEAA-918F5ED455C5}"/>
              </a:ext>
            </a:extLst>
          </p:cNvPr>
          <p:cNvSpPr/>
          <p:nvPr/>
        </p:nvSpPr>
        <p:spPr>
          <a:xfrm>
            <a:off x="3733799" y="1674449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D6C6BBD-2D52-4851-891F-ECF7B4973777}"/>
              </a:ext>
            </a:extLst>
          </p:cNvPr>
          <p:cNvSpPr/>
          <p:nvPr/>
        </p:nvSpPr>
        <p:spPr>
          <a:xfrm>
            <a:off x="8677274" y="2541217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281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19087" y="225591"/>
            <a:ext cx="11553825" cy="6406818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300" dirty="0">
                <a:ea typeface="標楷體" panose="03000509000000000000" pitchFamily="65" charset="-120"/>
              </a:rPr>
              <a:t>可是他待我很好，我和他在一起是那么幸福，幸福得常常以为世界上只有两个人。给父亲写信，也总是说我很快乐很快乐。有一次记起父亲的生日，想着要孝敬一下他老人家，便写信问父亲需要什么，说不管他要什么，女儿都会想尽办法“变”出来的。信投进邮筒后，我忽然生出一荒诞的想法：假如父亲跟我要太阳、月亮，我也能“变”给他吗</a:t>
            </a:r>
            <a:r>
              <a:rPr lang="en-US" altLang="zh-CN" sz="2300" dirty="0">
                <a:ea typeface="標楷體" panose="03000509000000000000" pitchFamily="65" charset="-120"/>
              </a:rPr>
              <a:t>?</a:t>
            </a:r>
            <a:r>
              <a:rPr lang="zh-CN" altLang="en-US" sz="2300" dirty="0">
                <a:ea typeface="標楷體" panose="03000509000000000000" pitchFamily="65" charset="-120"/>
              </a:rPr>
              <a:t>当然父亲绝对不会跟我要这些的，但我却因此嘲笑起自己的孝心来。猜一猜，父亲会要什么呢</a:t>
            </a:r>
            <a:r>
              <a:rPr lang="en-US" altLang="zh-CN" sz="2300" dirty="0">
                <a:ea typeface="標楷體" panose="03000509000000000000" pitchFamily="65" charset="-120"/>
              </a:rPr>
              <a:t>?</a:t>
            </a:r>
            <a:br>
              <a:rPr lang="zh-CN" altLang="en-US" sz="2300" dirty="0">
                <a:ea typeface="標楷體" panose="03000509000000000000" pitchFamily="65" charset="-120"/>
              </a:rPr>
            </a:br>
            <a:r>
              <a:rPr lang="zh-CN" altLang="en-US" sz="2300" dirty="0">
                <a:ea typeface="標楷體" panose="03000509000000000000" pitchFamily="65" charset="-120"/>
              </a:rPr>
              <a:t>父亲来信了，我急急忙忙地拆开，只有四行字：</a:t>
            </a:r>
            <a:br>
              <a:rPr lang="zh-CN" altLang="en-US" sz="2300" dirty="0">
                <a:ea typeface="標楷體" panose="03000509000000000000" pitchFamily="65" charset="-120"/>
              </a:rPr>
            </a:br>
            <a:r>
              <a:rPr lang="zh-TW" altLang="en-US" sz="2300" dirty="0">
                <a:ea typeface="標楷體" panose="03000509000000000000" pitchFamily="65" charset="-120"/>
              </a:rPr>
              <a:t>                             </a:t>
            </a:r>
            <a:r>
              <a:rPr lang="zh-CN" altLang="en-US" sz="2300" dirty="0">
                <a:ea typeface="標楷體" panose="03000509000000000000" pitchFamily="65" charset="-120"/>
              </a:rPr>
              <a:t>“晚上关箱子，</a:t>
            </a:r>
            <a:br>
              <a:rPr lang="zh-CN" altLang="en-US" sz="2300" dirty="0">
                <a:ea typeface="標楷體" panose="03000509000000000000" pitchFamily="65" charset="-120"/>
              </a:rPr>
            </a:br>
            <a:r>
              <a:rPr lang="zh-TW" altLang="en-US" sz="2300" dirty="0">
                <a:ea typeface="標楷體" panose="03000509000000000000" pitchFamily="65" charset="-120"/>
              </a:rPr>
              <a:t>                              </a:t>
            </a:r>
            <a:r>
              <a:rPr lang="zh-CN" altLang="en-US" sz="2300" dirty="0">
                <a:ea typeface="標楷體" panose="03000509000000000000" pitchFamily="65" charset="-120"/>
              </a:rPr>
              <a:t>早上开箱子，</a:t>
            </a:r>
            <a:br>
              <a:rPr lang="zh-CN" altLang="en-US" sz="2300" dirty="0">
                <a:ea typeface="標楷體" panose="03000509000000000000" pitchFamily="65" charset="-120"/>
              </a:rPr>
            </a:br>
            <a:r>
              <a:rPr lang="zh-TW" altLang="en-US" sz="2300" dirty="0">
                <a:ea typeface="標楷體" panose="03000509000000000000" pitchFamily="65" charset="-120"/>
              </a:rPr>
              <a:t>                              </a:t>
            </a:r>
            <a:r>
              <a:rPr lang="zh-CN" altLang="en-US" sz="2300" dirty="0">
                <a:ea typeface="標楷體" panose="03000509000000000000" pitchFamily="65" charset="-120"/>
              </a:rPr>
              <a:t>箱子里有面镜子，</a:t>
            </a:r>
            <a:br>
              <a:rPr lang="zh-CN" altLang="en-US" sz="2300" dirty="0">
                <a:ea typeface="標楷體" panose="03000509000000000000" pitchFamily="65" charset="-120"/>
              </a:rPr>
            </a:br>
            <a:r>
              <a:rPr lang="zh-TW" altLang="en-US" sz="2300" dirty="0">
                <a:ea typeface="標楷體" panose="03000509000000000000" pitchFamily="65" charset="-120"/>
              </a:rPr>
              <a:t>                              </a:t>
            </a:r>
            <a:r>
              <a:rPr lang="zh-CN" altLang="en-US" sz="2300" dirty="0">
                <a:ea typeface="標楷體" panose="03000509000000000000" pitchFamily="65" charset="-120"/>
              </a:rPr>
              <a:t>镜子里有个细妹子。”</a:t>
            </a:r>
            <a:br>
              <a:rPr lang="zh-CN" altLang="en-US" sz="2300" dirty="0">
                <a:ea typeface="標楷體" panose="03000509000000000000" pitchFamily="65" charset="-120"/>
              </a:rPr>
            </a:br>
            <a:r>
              <a:rPr lang="zh-CN" altLang="en-US" sz="2300" dirty="0">
                <a:ea typeface="標楷體" panose="03000509000000000000" pitchFamily="65" charset="-120"/>
              </a:rPr>
              <a:t>那是父亲的眼睛，我怎么会猜不出呢</a:t>
            </a:r>
            <a:r>
              <a:rPr lang="en-US" altLang="zh-CN" sz="2300" dirty="0">
                <a:ea typeface="標楷體" panose="03000509000000000000" pitchFamily="65" charset="-120"/>
              </a:rPr>
              <a:t>?</a:t>
            </a:r>
            <a:endParaRPr lang="zh-TW" altLang="en-US" sz="23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242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4" y="38487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眨巴</a:t>
            </a:r>
            <a:r>
              <a:rPr lang="en-US" altLang="zh-TW" sz="3200" dirty="0" err="1">
                <a:solidFill>
                  <a:schemeClr val="bg1"/>
                </a:solidFill>
              </a:rPr>
              <a:t>zhǎba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E59C848-6645-46D5-8B12-C2E0062EA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070" y="594360"/>
            <a:ext cx="6860333" cy="449721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F787D7-219A-4AE9-8972-1517164FB8AF}"/>
              </a:ext>
            </a:extLst>
          </p:cNvPr>
          <p:cNvSpPr/>
          <p:nvPr/>
        </p:nvSpPr>
        <p:spPr>
          <a:xfrm>
            <a:off x="319084" y="5391662"/>
            <a:ext cx="11533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这孩子的眼睛直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眨巴</a:t>
            </a:r>
            <a:r>
              <a:rPr lang="en-US" altLang="zh-CN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可能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是困了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8531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4247</Words>
  <Application>Microsoft Office PowerPoint</Application>
  <PresentationFormat>寬螢幕</PresentationFormat>
  <Paragraphs>633</Paragraphs>
  <Slides>88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88</vt:i4>
      </vt:variant>
    </vt:vector>
  </HeadingPairs>
  <TitlesOfParts>
    <vt:vector size="94" baseType="lpstr">
      <vt:lpstr>Microsoft Yahei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第一课 父亲的谜语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第一課 父親的謎語</dc:title>
  <dc:creator>鄭雅瓈</dc:creator>
  <cp:lastModifiedBy>鄭雅瓈</cp:lastModifiedBy>
  <cp:revision>368</cp:revision>
  <dcterms:created xsi:type="dcterms:W3CDTF">2019-09-17T08:00:58Z</dcterms:created>
  <dcterms:modified xsi:type="dcterms:W3CDTF">2019-09-24T14:58:12Z</dcterms:modified>
</cp:coreProperties>
</file>