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sldIdLst>
    <p:sldId id="256" r:id="rId2"/>
    <p:sldId id="272" r:id="rId3"/>
    <p:sldId id="358" r:id="rId4"/>
    <p:sldId id="359" r:id="rId5"/>
    <p:sldId id="357" r:id="rId6"/>
    <p:sldId id="336" r:id="rId7"/>
    <p:sldId id="287" r:id="rId8"/>
    <p:sldId id="378" r:id="rId9"/>
    <p:sldId id="326" r:id="rId10"/>
    <p:sldId id="379" r:id="rId11"/>
    <p:sldId id="257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258" r:id="rId20"/>
    <p:sldId id="367" r:id="rId21"/>
    <p:sldId id="368" r:id="rId22"/>
    <p:sldId id="386" r:id="rId23"/>
    <p:sldId id="373" r:id="rId24"/>
    <p:sldId id="380" r:id="rId25"/>
    <p:sldId id="381" r:id="rId26"/>
    <p:sldId id="259" r:id="rId27"/>
    <p:sldId id="384" r:id="rId28"/>
    <p:sldId id="385" r:id="rId29"/>
    <p:sldId id="369" r:id="rId30"/>
    <p:sldId id="382" r:id="rId31"/>
    <p:sldId id="383" r:id="rId32"/>
    <p:sldId id="260" r:id="rId33"/>
    <p:sldId id="387" r:id="rId34"/>
    <p:sldId id="389" r:id="rId35"/>
    <p:sldId id="390" r:id="rId36"/>
    <p:sldId id="391" r:id="rId37"/>
    <p:sldId id="392" r:id="rId38"/>
    <p:sldId id="393" r:id="rId39"/>
    <p:sldId id="394" r:id="rId40"/>
    <p:sldId id="261" r:id="rId41"/>
    <p:sldId id="388" r:id="rId42"/>
    <p:sldId id="395" r:id="rId43"/>
    <p:sldId id="262" r:id="rId44"/>
    <p:sldId id="413" r:id="rId45"/>
    <p:sldId id="414" r:id="rId46"/>
    <p:sldId id="415" r:id="rId47"/>
    <p:sldId id="370" r:id="rId48"/>
    <p:sldId id="396" r:id="rId49"/>
    <p:sldId id="397" r:id="rId50"/>
    <p:sldId id="399" r:id="rId51"/>
    <p:sldId id="400" r:id="rId52"/>
    <p:sldId id="371" r:id="rId53"/>
    <p:sldId id="402" r:id="rId54"/>
    <p:sldId id="403" r:id="rId55"/>
    <p:sldId id="404" r:id="rId56"/>
    <p:sldId id="374" r:id="rId57"/>
    <p:sldId id="405" r:id="rId58"/>
    <p:sldId id="406" r:id="rId59"/>
    <p:sldId id="375" r:id="rId60"/>
    <p:sldId id="407" r:id="rId61"/>
    <p:sldId id="263" r:id="rId62"/>
    <p:sldId id="416" r:id="rId63"/>
    <p:sldId id="417" r:id="rId64"/>
    <p:sldId id="418" r:id="rId65"/>
    <p:sldId id="419" r:id="rId66"/>
    <p:sldId id="372" r:id="rId67"/>
    <p:sldId id="409" r:id="rId68"/>
    <p:sldId id="408" r:id="rId69"/>
    <p:sldId id="410" r:id="rId70"/>
    <p:sldId id="376" r:id="rId71"/>
    <p:sldId id="411" r:id="rId72"/>
    <p:sldId id="264" r:id="rId73"/>
    <p:sldId id="420" r:id="rId74"/>
    <p:sldId id="421" r:id="rId75"/>
    <p:sldId id="422" r:id="rId76"/>
    <p:sldId id="265" r:id="rId77"/>
    <p:sldId id="423" r:id="rId78"/>
    <p:sldId id="424" r:id="rId79"/>
    <p:sldId id="377" r:id="rId80"/>
    <p:sldId id="426" r:id="rId81"/>
    <p:sldId id="266" r:id="rId82"/>
    <p:sldId id="425" r:id="rId83"/>
    <p:sldId id="267" r:id="rId84"/>
    <p:sldId id="427" r:id="rId85"/>
    <p:sldId id="433" r:id="rId86"/>
    <p:sldId id="434" r:id="rId87"/>
    <p:sldId id="435" r:id="rId88"/>
    <p:sldId id="436" r:id="rId89"/>
    <p:sldId id="438" r:id="rId90"/>
    <p:sldId id="437" r:id="rId91"/>
    <p:sldId id="439" r:id="rId92"/>
    <p:sldId id="440" r:id="rId9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2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6600CC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660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966447-D726-4763-9039-52D3770C6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8572C37-32A1-42D0-8CCC-8A15F8E42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CE2FBA7-32D8-4A81-B1BA-037BE82AC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C7C1569-F212-4345-A35B-7BF315053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0EF922-4623-416C-8227-AC8D8DA6F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47793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6AFBFE-A271-4FBE-9AA7-D9E7F8A6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525A035-4B3D-4718-9681-8DC83E3EC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0CD8F97-522A-4D45-ADA6-56C133E3C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6F3DAC6-0951-403D-9630-08C5476F8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E9EDEB-A15C-4AB3-A93F-FBA308B5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4110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5FE70CE8-FE1D-439E-BD05-584395E126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5D826AA-F645-444D-A553-1BD4D255CD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49E76AD-404A-43D0-B8D5-F28BD78BA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5E2CC4-A498-4EB9-B867-04866D4F7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1325FF1-8BFE-42CF-A595-ABA647CB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25690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947B1D-6E4F-401A-B29B-AE9D8662A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0B0BC1-CFF8-4191-A2D7-5448F2D9B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CF4E40-B68C-492A-8D33-2E607B554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1F2A06D-B1FE-44EA-9959-1495B324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C611D1-1041-437F-BE6E-16FC8146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9283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9C70E9-D6DF-4E58-A87E-9328480BE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8F012F9-ADC4-4BF4-B951-83E540286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3E2B72B-5819-4269-B2D8-7171188A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705EAA4-2CA1-49EF-83F8-B3582AB7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B97FA2D-2624-4A87-B83F-F5E5E4D3D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6687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8D7291-6039-408C-8A86-B07A9572E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40066F-4BE6-46A4-81F4-EA0EC50B6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56C2D62-F7B9-4F27-9265-63B13005B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206738D-D796-4AEE-83A1-7FB46CFDD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2B5A552-2E27-4552-99F2-8622DDF4D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78B5FB4-4469-4BEC-843C-E2E99F39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27608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EC55F0-F8D3-4E96-9F82-D118C2680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6046D8-BF04-43E5-BED1-0EBC3ECBA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FDA1C42-E3CD-45FA-9879-995C10502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B785723-A139-4717-B5FE-5833A0BCF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28865F9-9646-44C2-9F4D-567713B00F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01FE3D6-BE05-4FCE-9A52-D6DCDAC69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B1C8F8B-B893-46CB-9066-3E8A0B395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E704856B-28C6-4816-9F89-3D6F0975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63561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C0F63E-6EED-4CD7-8851-69766BC01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83439DC-941C-411B-9B2F-3C708AD94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5E956C5-1A4B-49F4-995D-BA87041E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ADA1DE6-767C-4EBF-BD5D-02D1EF9F0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72488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766B6EF-C65E-4418-8BED-2ED5DF90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4CC9539-7C0B-4A35-AA5B-FFCA7D44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F4562C3-DFD8-418F-A75C-827DDC7D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25446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0324AE-FD3B-4C51-993A-FC27C0E9F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5BBFFF-422F-4668-B860-6DE2020AD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FBD6DA1-A4D3-4DB0-97C3-5BA938DB0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F4B53BC-8E2C-4197-8B80-5B7D1FDE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A098C12-BA68-4C36-BA5A-844F5CCE2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60AED48-9997-4D6E-A58A-544985287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0595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83B105-11CB-4B38-885E-E518FC499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C49402A-B8BA-45BB-9B5D-6701019EC8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8A8F6C4-01B6-46D3-AFD3-65343144E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3C4D51E-68E1-4FF2-9B96-61361F0E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2B34DAB-9048-4727-AAB1-D15119035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DDF70E6-38E2-4410-B5F0-0D4DD6810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9364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0EF78B1-788A-4F59-9F63-970AC2191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6168BC6-1ABD-4FFD-9BF3-EC15948FE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0E0A402-C3EC-4620-8170-F80720ECA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11/23/2019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90ED4FF-AEAE-4AD1-9D33-263B15E55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3EE8E1-796F-4F0E-823B-0AC867E72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48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50DE23-171A-4864-8E22-5CEACD034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4698615-6D84-4ADA-BA74-24B26A462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1651" y="1762886"/>
            <a:ext cx="7648698" cy="3255681"/>
          </a:xfrm>
          <a:solidFill>
            <a:schemeClr val="tx1"/>
          </a:solidFill>
          <a:effectLst>
            <a:softEdge rad="635000"/>
          </a:effectLst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第四课</a:t>
            </a:r>
            <a:br>
              <a:rPr lang="en-US" altLang="zh-TW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现代化和蜗牛</a:t>
            </a:r>
          </a:p>
        </p:txBody>
      </p:sp>
    </p:spTree>
    <p:extLst>
      <p:ext uri="{BB962C8B-B14F-4D97-AF65-F5344CB8AC3E}">
        <p14:creationId xmlns:p14="http://schemas.microsoft.com/office/powerpoint/2010/main" val="4053767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7091CE8-AC58-45AA-88B7-19D168CF472A}"/>
              </a:ext>
            </a:extLst>
          </p:cNvPr>
          <p:cNvSpPr txBox="1"/>
          <p:nvPr/>
        </p:nvSpPr>
        <p:spPr>
          <a:xfrm>
            <a:off x="0" y="0"/>
            <a:ext cx="2184936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足以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711A2E6-B9BC-49BD-B7E7-15C569F1CADD}"/>
              </a:ext>
            </a:extLst>
          </p:cNvPr>
          <p:cNvSpPr txBox="1"/>
          <p:nvPr/>
        </p:nvSpPr>
        <p:spPr>
          <a:xfrm>
            <a:off x="144379" y="1419630"/>
            <a:ext cx="11676146" cy="4445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她的新闻摄影作品多次在国际上获奖，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虽然火星上的确有空气，但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3.A</a:t>
            </a:r>
            <a:r>
              <a:rPr lang="zh-TW" altLang="en-US" sz="3200" dirty="0">
                <a:ea typeface="標楷體" panose="03000509000000000000" pitchFamily="65" charset="-120"/>
              </a:rPr>
              <a:t>：那个新建的体育馆有多大？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   </a:t>
            </a:r>
            <a:r>
              <a:rPr lang="zh-TW" altLang="en-US" sz="3200" dirty="0"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ea typeface="標楷體" panose="03000509000000000000" pitchFamily="65" charset="-120"/>
              </a:rPr>
              <a:t>B</a:t>
            </a:r>
            <a:r>
              <a:rPr lang="zh-TW" altLang="en-US" sz="32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 A</a:t>
            </a:r>
            <a:r>
              <a:rPr lang="zh-TW" altLang="en-US" sz="3200" dirty="0">
                <a:ea typeface="標楷體" panose="03000509000000000000" pitchFamily="65" charset="-120"/>
              </a:rPr>
              <a:t>：她每天都对我说“我爱你。”“我永远离不开你”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   </a:t>
            </a:r>
            <a:r>
              <a:rPr lang="zh-TW" altLang="en-US" sz="3200" dirty="0"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ea typeface="標楷體" panose="03000509000000000000" pitchFamily="65" charset="-120"/>
              </a:rPr>
              <a:t>B</a:t>
            </a:r>
            <a:r>
              <a:rPr lang="zh-TW" altLang="en-US" sz="32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7FD6E67-B28F-475E-9A32-877B959B6D2F}"/>
              </a:ext>
            </a:extLst>
          </p:cNvPr>
          <p:cNvSpPr txBox="1"/>
          <p:nvPr/>
        </p:nvSpPr>
        <p:spPr>
          <a:xfrm>
            <a:off x="7363325" y="1464131"/>
            <a:ext cx="445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足以与其他人媲美</a:t>
            </a:r>
            <a:r>
              <a:rPr lang="en-US" altLang="zh-TW" sz="2000" dirty="0">
                <a:solidFill>
                  <a:srgbClr val="FF0000"/>
                </a:solidFill>
                <a:ea typeface="標楷體" panose="03000509000000000000" pitchFamily="65" charset="-120"/>
              </a:rPr>
              <a:t>(</a:t>
            </a:r>
            <a:r>
              <a:rPr lang="en-US" altLang="zh-TW" sz="2000" dirty="0">
                <a:solidFill>
                  <a:srgbClr val="FF0000"/>
                </a:solidFill>
              </a:rPr>
              <a:t>to match</a:t>
            </a:r>
            <a:r>
              <a:rPr lang="en-US" altLang="zh-TW" sz="2000" dirty="0">
                <a:solidFill>
                  <a:srgbClr val="FF0000"/>
                </a:solidFill>
                <a:ea typeface="標楷體" panose="03000509000000000000" pitchFamily="65" charset="-120"/>
              </a:rPr>
              <a:t>)</a:t>
            </a:r>
            <a:endParaRPr lang="zh-TW" altLang="en-US" sz="24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BCB18EF-3492-4155-9560-55958C4760DF}"/>
              </a:ext>
            </a:extLst>
          </p:cNvPr>
          <p:cNvSpPr txBox="1"/>
          <p:nvPr/>
        </p:nvSpPr>
        <p:spPr>
          <a:xfrm>
            <a:off x="5399773" y="2258562"/>
            <a:ext cx="4457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不足以人类生存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8598D37-887E-47B8-A66F-A2B3745E8105}"/>
              </a:ext>
            </a:extLst>
          </p:cNvPr>
          <p:cNvSpPr txBox="1"/>
          <p:nvPr/>
        </p:nvSpPr>
        <p:spPr>
          <a:xfrm>
            <a:off x="1182302" y="3664796"/>
            <a:ext cx="8163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那个体育馆足以容纳三千人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A15B581-395A-4321-85BF-8D179D1FA3D7}"/>
              </a:ext>
            </a:extLst>
          </p:cNvPr>
          <p:cNvSpPr txBox="1"/>
          <p:nvPr/>
        </p:nvSpPr>
        <p:spPr>
          <a:xfrm>
            <a:off x="1182302" y="5098421"/>
            <a:ext cx="8163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她的话足以让你明白她有多爱你</a:t>
            </a:r>
          </a:p>
        </p:txBody>
      </p:sp>
    </p:spTree>
    <p:extLst>
      <p:ext uri="{BB962C8B-B14F-4D97-AF65-F5344CB8AC3E}">
        <p14:creationId xmlns:p14="http://schemas.microsoft.com/office/powerpoint/2010/main" val="1508515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D732E70-0170-46E2-8757-9C3874CCB0B4}"/>
              </a:ext>
            </a:extLst>
          </p:cNvPr>
          <p:cNvSpPr/>
          <p:nvPr/>
        </p:nvSpPr>
        <p:spPr>
          <a:xfrm>
            <a:off x="362309" y="500332"/>
            <a:ext cx="11505640" cy="5811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最近怎样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忙吗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?”</a:t>
            </a:r>
            <a:b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“忙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忙得</a:t>
            </a:r>
            <a:r>
              <a:rPr lang="zh-CN" altLang="en-US" sz="3600" b="0" i="0" dirty="0">
                <a:effectLst/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七荤八素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，连家里人都不认得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!”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听起来是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怨艾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，其实充满自豪。</a:t>
            </a:r>
            <a:b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“忙好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只怕不忙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……”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闲者连声赞许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b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这应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属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新世纪城市人最时髦的“今天天气哈哈哈”的现代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版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，不忙不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足以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表示你是现代人，不忙不足以体现你与世界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接轨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步伐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9872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F4834B75-F3EC-4D5E-8763-465F5234D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72"/>
          <a:stretch/>
        </p:blipFill>
        <p:spPr>
          <a:xfrm>
            <a:off x="6115050" y="4261512"/>
            <a:ext cx="4223334" cy="261550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82D5D20-99E7-482E-A917-DAF8E12BA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52500"/>
            <a:ext cx="3957392" cy="243586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2905353-7E16-4A5C-96E5-C83937A28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65" y="454372"/>
            <a:ext cx="3731485" cy="293304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13CF8C8-1720-4C1B-A83B-2A2C496915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26" r="13544" b="3352"/>
          <a:stretch/>
        </p:blipFill>
        <p:spPr>
          <a:xfrm>
            <a:off x="56448" y="3543955"/>
            <a:ext cx="3792354" cy="331404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tísù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超速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chāosù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镜头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jìngtóu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隐去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yǐn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qù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1C120F1-5487-4130-BAC4-EB8E975B279D}"/>
              </a:ext>
            </a:extLst>
          </p:cNvPr>
          <p:cNvSpPr/>
          <p:nvPr/>
        </p:nvSpPr>
        <p:spPr>
          <a:xfrm>
            <a:off x="6096000" y="9584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333333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to exceed the speed limit</a:t>
            </a:r>
            <a:endParaRPr lang="zh-TW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08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4B6D5CF-D6D8-41D1-953D-08EF074C8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17" b="8500"/>
          <a:stretch/>
        </p:blipFill>
        <p:spPr>
          <a:xfrm>
            <a:off x="26543" y="552450"/>
            <a:ext cx="4434587" cy="287655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起身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qǐshēn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卡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kǎ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jiārén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恋人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liànrén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CED06A8-49E3-4F4E-84C0-BFD6A62B85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0" t="9028" r="19380" b="8370"/>
          <a:stretch/>
        </p:blipFill>
        <p:spPr>
          <a:xfrm>
            <a:off x="6840654" y="175661"/>
            <a:ext cx="2415941" cy="325333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E98738A-477D-4D36-B86D-775039D47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53" y="4171950"/>
            <a:ext cx="3629797" cy="268605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8A8E5A0-EA6C-4235-BF45-222379AFF6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30" t="9404" r="23099" b="4421"/>
          <a:stretch/>
        </p:blipFill>
        <p:spPr>
          <a:xfrm>
            <a:off x="6768902" y="3429000"/>
            <a:ext cx="2666283" cy="337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4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F7696F4-5893-4E4A-972B-973317397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6700"/>
            <a:ext cx="4216400" cy="31623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书信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shūxìn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灶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zào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往日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wǎngrì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合家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hé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jiā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相關圖片">
            <a:extLst>
              <a:ext uri="{FF2B5EF4-FFF2-40B4-BE49-F238E27FC236}">
                <a16:creationId xmlns:a16="http://schemas.microsoft.com/office/drawing/2014/main" id="{4733BF3C-83C0-4201-B6B0-308F5DF0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5495"/>
            <a:ext cx="3454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9B70164-873F-4B3E-8B70-20CB044D3674}"/>
              </a:ext>
            </a:extLst>
          </p:cNvPr>
          <p:cNvSpPr/>
          <p:nvPr/>
        </p:nvSpPr>
        <p:spPr>
          <a:xfrm>
            <a:off x="304800" y="4213860"/>
            <a:ext cx="5587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54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(in) former days</a:t>
            </a:r>
            <a:endParaRPr lang="zh-TW" altLang="en-US" sz="5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7196119-60A8-469A-8431-9009E444CF58}"/>
              </a:ext>
            </a:extLst>
          </p:cNvPr>
          <p:cNvSpPr/>
          <p:nvPr/>
        </p:nvSpPr>
        <p:spPr>
          <a:xfrm>
            <a:off x="6299848" y="4453890"/>
            <a:ext cx="5587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whole family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407620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E961A80-B990-4EA2-BBED-F47D0E97E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5"/>
          <a:stretch/>
        </p:blipFill>
        <p:spPr>
          <a:xfrm>
            <a:off x="0" y="571500"/>
            <a:ext cx="4718050" cy="28575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进餐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jìncān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追忆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zhuīyì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场景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chǎngjǐng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弹簧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tánhuáng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FA981F7-4311-4EC9-80D0-A6C9CC833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543" y="4369869"/>
            <a:ext cx="3110164" cy="248813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281A3A8-4C3A-4117-A0F5-831B6BD41E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370" b="27103"/>
          <a:stretch/>
        </p:blipFill>
        <p:spPr>
          <a:xfrm>
            <a:off x="6143625" y="1280160"/>
            <a:ext cx="3810000" cy="180955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8B6426D-B03A-480E-863B-EFF10EC1F032}"/>
              </a:ext>
            </a:extLst>
          </p:cNvPr>
          <p:cNvSpPr/>
          <p:nvPr/>
        </p:nvSpPr>
        <p:spPr>
          <a:xfrm>
            <a:off x="397543" y="4977408"/>
            <a:ext cx="3110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000" b="1" dirty="0">
                <a:solidFill>
                  <a:srgbClr val="00B050"/>
                </a:solidFill>
              </a:rPr>
              <a:t>scene </a:t>
            </a:r>
          </a:p>
        </p:txBody>
      </p:sp>
    </p:spTree>
    <p:extLst>
      <p:ext uri="{BB962C8B-B14F-4D97-AF65-F5344CB8AC3E}">
        <p14:creationId xmlns:p14="http://schemas.microsoft.com/office/powerpoint/2010/main" val="177211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ED47B05-30D5-4B56-B457-63E0802EE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057651"/>
            <a:ext cx="4180617" cy="280035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1FA84EA-4430-4790-A456-532374562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8976"/>
            <a:ext cx="4162724" cy="277653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松弛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sōngchí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yǒuxīn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放缓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fàng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huǎn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bùzi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808645B-FBC4-44F0-B0CC-786E86B7FB50}"/>
              </a:ext>
            </a:extLst>
          </p:cNvPr>
          <p:cNvSpPr/>
          <p:nvPr/>
        </p:nvSpPr>
        <p:spPr>
          <a:xfrm>
            <a:off x="6286500" y="997565"/>
            <a:ext cx="4381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5400" dirty="0">
                <a:solidFill>
                  <a:srgbClr val="00B050"/>
                </a:solidFill>
              </a:rPr>
              <a:t>have a mind to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300419D-DFC2-4A95-87E5-43C9B5327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8" y="3690938"/>
            <a:ext cx="3167062" cy="31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9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68AC5D2-D450-4FB3-AE63-A9843D849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2216"/>
            <a:ext cx="4267905" cy="284678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人潮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réncháo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DD4C977-1F85-4549-8C99-D15CD7706591}"/>
              </a:ext>
            </a:extLst>
          </p:cNvPr>
          <p:cNvSpPr/>
          <p:nvPr/>
        </p:nvSpPr>
        <p:spPr>
          <a:xfrm>
            <a:off x="0" y="-255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333333"/>
                </a:solidFill>
                <a:ea typeface="Microsoft Yahei" panose="020B0503020204020204" pitchFamily="34" charset="-122"/>
              </a:rPr>
              <a:t>a tide of people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46751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天伦之乐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b="1" dirty="0">
                <a:solidFill>
                  <a:schemeClr val="bg1"/>
                </a:solidFill>
              </a:rPr>
              <a:t> </a:t>
            </a:r>
            <a:r>
              <a:rPr lang="en-US" altLang="zh-TW" sz="3200" dirty="0" err="1">
                <a:solidFill>
                  <a:schemeClr val="bg1"/>
                </a:solidFill>
              </a:rPr>
              <a:t>tiān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lún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zhī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lè</a:t>
            </a:r>
            <a:endParaRPr lang="zh-TW" altLang="en-US" sz="8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4015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 family love and joy, domestic bliss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59EE9E8-5A18-4835-99B7-76EB6E3DC7EB}"/>
              </a:ext>
            </a:extLst>
          </p:cNvPr>
          <p:cNvSpPr/>
          <p:nvPr/>
        </p:nvSpPr>
        <p:spPr>
          <a:xfrm>
            <a:off x="5390147" y="3244334"/>
            <a:ext cx="64827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逢年过节他一定回家，和家人共享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天伦之乐</a:t>
            </a:r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1587D89-5414-46D5-BEC9-6A7A39683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11" y="2242687"/>
            <a:ext cx="5053636" cy="37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14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09CAE26-895B-404E-A11C-B30B17E5F4F6}"/>
              </a:ext>
            </a:extLst>
          </p:cNvPr>
          <p:cNvSpPr/>
          <p:nvPr/>
        </p:nvSpPr>
        <p:spPr>
          <a:xfrm>
            <a:off x="325654" y="107545"/>
            <a:ext cx="11540691" cy="664290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因为忙，飞机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提速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了还要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超速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；因为忙，看电影等不及最后一个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镜头隐去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便纷纷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起身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离场；因为忙，宁可以现成的问候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卡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代替给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家人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恋人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书信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；因为忙，今日不少城市人的厨房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灶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冷灯黑。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往日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温和灯光下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阖家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围桌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进餐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3600" b="0" i="0" dirty="0">
                <a:effectLst/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天伦之乐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，因为模范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无饭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，也因为多丁克族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夫妇无孩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而越来越成为一种待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追忆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场景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人人像拉紧了的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弹簧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无法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松弛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下来，就算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有心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想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放缓步子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，也会被后面涌上来的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人潮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推着走，根本放不缓步子。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5866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32711C2-ACD9-47E8-A978-B0CED8283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10"/>
          <a:stretch/>
        </p:blipFill>
        <p:spPr>
          <a:xfrm>
            <a:off x="6096000" y="3967480"/>
            <a:ext cx="4008450" cy="289052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472E6B4-DA76-4485-8205-243DB3AED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9219"/>
            <a:ext cx="4843333" cy="276978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怨艾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yuànyì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闲者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xián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zhě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连声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liánshēng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赞许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zànxǔ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2A897EC-3E91-402E-A30D-8E7021CABB55}"/>
              </a:ext>
            </a:extLst>
          </p:cNvPr>
          <p:cNvSpPr/>
          <p:nvPr/>
        </p:nvSpPr>
        <p:spPr>
          <a:xfrm>
            <a:off x="0" y="34707"/>
            <a:ext cx="6096000" cy="581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/>
              <a:t> to resent, to regret, grudge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B74AA8C-21EE-4E26-AAE4-5513F340DF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88" t="5886" r="6130" b="6417"/>
          <a:stretch/>
        </p:blipFill>
        <p:spPr>
          <a:xfrm>
            <a:off x="6618476" y="538480"/>
            <a:ext cx="2860298" cy="289052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91E71B1-761F-4DBA-8F27-42776CE500E6}"/>
              </a:ext>
            </a:extLst>
          </p:cNvPr>
          <p:cNvSpPr/>
          <p:nvPr/>
        </p:nvSpPr>
        <p:spPr>
          <a:xfrm>
            <a:off x="390435" y="4888230"/>
            <a:ext cx="31243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coherent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99504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0DB188BA-3D69-4867-896D-39277FDB8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424" y="3670250"/>
            <a:ext cx="4744482" cy="31623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F5D4686-1077-432D-8C33-75A9D6430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424" y="666751"/>
            <a:ext cx="4045527" cy="27813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F178351-CEC5-48C7-B0A5-FF70F0EFF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701"/>
            <a:ext cx="4366175" cy="27813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586480" y="1920895"/>
            <a:ext cx="25095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蒸汽机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zhēngqìjī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愿意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yuànyì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586480" y="5349895"/>
            <a:ext cx="25095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劳动力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láodònglì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休闲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xiūxián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3F60769-9E9F-4817-89DA-C775BE589028}"/>
              </a:ext>
            </a:extLst>
          </p:cNvPr>
          <p:cNvSpPr/>
          <p:nvPr/>
        </p:nvSpPr>
        <p:spPr>
          <a:xfrm>
            <a:off x="1" y="25450"/>
            <a:ext cx="6096000" cy="603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steamer</a:t>
            </a:r>
            <a:endParaRPr lang="zh-TW" altLang="en-US" sz="32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A3349B8-FF17-4D45-A90A-5FC3A88EF2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69" t="31622" r="2209" b="27752"/>
          <a:stretch/>
        </p:blipFill>
        <p:spPr>
          <a:xfrm>
            <a:off x="327259" y="4082447"/>
            <a:ext cx="3965608" cy="12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6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zēng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后期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hòuqí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42080" y="5349895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大大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dàdà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精简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jīngjiǎn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B30DE90-C38D-44E2-9385-1059F286A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59" y="268098"/>
            <a:ext cx="3013392" cy="316090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01F0DEA-6133-455A-93BE-71D34672C08C}"/>
              </a:ext>
            </a:extLst>
          </p:cNvPr>
          <p:cNvSpPr/>
          <p:nvPr/>
        </p:nvSpPr>
        <p:spPr>
          <a:xfrm>
            <a:off x="6096001" y="1015484"/>
            <a:ext cx="4400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later stage</a:t>
            </a:r>
            <a:endParaRPr lang="zh-TW" altLang="en-US" sz="5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E0F2A86-7610-4646-9161-4E5902A7455D}"/>
              </a:ext>
            </a:extLst>
          </p:cNvPr>
          <p:cNvSpPr/>
          <p:nvPr/>
        </p:nvSpPr>
        <p:spPr>
          <a:xfrm>
            <a:off x="0" y="3595569"/>
            <a:ext cx="609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>
                <a:solidFill>
                  <a:schemeClr val="accent6">
                    <a:lumMod val="50000"/>
                  </a:schemeClr>
                </a:solidFill>
              </a:rPr>
              <a:t>q</a:t>
            </a:r>
            <a:r>
              <a:rPr lang="zh-TW" altLang="en-US" sz="5400" dirty="0">
                <a:solidFill>
                  <a:schemeClr val="accent6">
                    <a:lumMod val="50000"/>
                  </a:schemeClr>
                </a:solidFill>
              </a:rPr>
              <a:t>uantity is </a:t>
            </a:r>
            <a:r>
              <a:rPr lang="en-US" altLang="zh-TW" sz="5400" dirty="0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zh-TW" altLang="en-US" sz="5400" dirty="0">
                <a:solidFill>
                  <a:schemeClr val="accent6">
                    <a:lumMod val="50000"/>
                  </a:schemeClr>
                </a:solidFill>
              </a:rPr>
              <a:t>arge or degree is deep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E303030-8737-4CAC-AE78-17627873DB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69" b="28205"/>
          <a:stretch/>
        </p:blipFill>
        <p:spPr>
          <a:xfrm>
            <a:off x="6124576" y="4159644"/>
            <a:ext cx="3848098" cy="194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9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分秒必争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Fēn</a:t>
            </a:r>
            <a:r>
              <a:rPr lang="zh-TW" altLang="en-US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miǎo</a:t>
            </a:r>
            <a:r>
              <a:rPr lang="zh-TW" altLang="en-US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bì</a:t>
            </a:r>
            <a:r>
              <a:rPr lang="zh-TW" altLang="en-US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zhēng</a:t>
            </a:r>
            <a:endParaRPr lang="zh-TW" altLang="en-US" sz="16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40154"/>
            <a:ext cx="7713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7030A0"/>
                </a:solidFill>
              </a:rPr>
              <a:t> seize every minute and second </a:t>
            </a:r>
            <a:endParaRPr lang="zh-TW" altLang="en-US" sz="3200" dirty="0">
              <a:solidFill>
                <a:srgbClr val="7030A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59EE9E8-5A18-4835-99B7-76EB6E3DC7EB}"/>
              </a:ext>
            </a:extLst>
          </p:cNvPr>
          <p:cNvSpPr/>
          <p:nvPr/>
        </p:nvSpPr>
        <p:spPr>
          <a:xfrm>
            <a:off x="5390147" y="3244334"/>
            <a:ext cx="64827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快考试了，同学们正在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分秒必争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地复习功课</a:t>
            </a:r>
            <a:r>
              <a:rPr lang="zh-TW" altLang="en-US" sz="4800" dirty="0">
                <a:solidFill>
                  <a:srgbClr val="2B2B2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354E991-81A7-4135-AA31-72D72D08C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2" r="9010"/>
          <a:stretch/>
        </p:blipFill>
        <p:spPr>
          <a:xfrm>
            <a:off x="143446" y="2377165"/>
            <a:ext cx="5260178" cy="36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12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186590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随之而起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871C25D-A3F4-41C1-84F3-E53B0933C916}"/>
              </a:ext>
            </a:extLst>
          </p:cNvPr>
          <p:cNvSpPr txBox="1"/>
          <p:nvPr/>
        </p:nvSpPr>
        <p:spPr>
          <a:xfrm>
            <a:off x="333375" y="1617932"/>
            <a:ext cx="11525250" cy="8349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意思是“随着某种事物出现而出现”。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6A05F3A-843C-4E18-B5BE-2FEA0162294C}"/>
              </a:ext>
            </a:extLst>
          </p:cNvPr>
          <p:cNvSpPr txBox="1"/>
          <p:nvPr/>
        </p:nvSpPr>
        <p:spPr>
          <a:xfrm>
            <a:off x="333375" y="2560807"/>
            <a:ext cx="11525250" cy="3327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随着计算机应用的普及，与计算机有关的产品也就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随之</a:t>
            </a:r>
            <a:endParaRPr lang="en-US" altLang="zh-TW" sz="3600" dirty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   而起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，越来越丰富和发达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en-US" altLang="zh-TW" dirty="0"/>
              <a:t>advance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起来。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上个世纪八十年代初中国开始改革开放，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随之而起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的市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场经济给中国带来新的活力。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2321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C0D5061-7D46-4F11-95C5-95F69BC8A45A}"/>
              </a:ext>
            </a:extLst>
          </p:cNvPr>
          <p:cNvSpPr txBox="1"/>
          <p:nvPr/>
        </p:nvSpPr>
        <p:spPr>
          <a:xfrm>
            <a:off x="0" y="0"/>
            <a:ext cx="2905125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随之而起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B8CD9998-8817-4EBB-AC40-7BAA5DB95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736422"/>
              </p:ext>
            </p:extLst>
          </p:nvPr>
        </p:nvGraphicFramePr>
        <p:xfrm>
          <a:off x="317500" y="1280160"/>
          <a:ext cx="11512552" cy="504363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878138">
                  <a:extLst>
                    <a:ext uri="{9D8B030D-6E8A-4147-A177-3AD203B41FA5}">
                      <a16:colId xmlns:a16="http://schemas.microsoft.com/office/drawing/2014/main" val="1644056764"/>
                    </a:ext>
                  </a:extLst>
                </a:gridCol>
                <a:gridCol w="2878138">
                  <a:extLst>
                    <a:ext uri="{9D8B030D-6E8A-4147-A177-3AD203B41FA5}">
                      <a16:colId xmlns:a16="http://schemas.microsoft.com/office/drawing/2014/main" val="2075442308"/>
                    </a:ext>
                  </a:extLst>
                </a:gridCol>
                <a:gridCol w="2878138">
                  <a:extLst>
                    <a:ext uri="{9D8B030D-6E8A-4147-A177-3AD203B41FA5}">
                      <a16:colId xmlns:a16="http://schemas.microsoft.com/office/drawing/2014/main" val="591267175"/>
                    </a:ext>
                  </a:extLst>
                </a:gridCol>
                <a:gridCol w="2878138">
                  <a:extLst>
                    <a:ext uri="{9D8B030D-6E8A-4147-A177-3AD203B41FA5}">
                      <a16:colId xmlns:a16="http://schemas.microsoft.com/office/drawing/2014/main" val="4231752508"/>
                    </a:ext>
                  </a:extLst>
                </a:gridCol>
              </a:tblGrid>
              <a:tr h="168121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随之而来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随之而去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随之而产生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随之而消失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6111519"/>
                  </a:ext>
                </a:extLst>
              </a:tr>
              <a:tr h="16812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随之而提高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随之而降低</a:t>
                      </a:r>
                      <a:endParaRPr kumimoji="0" lang="zh-TW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随之而开始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随之而结束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699481"/>
                  </a:ext>
                </a:extLst>
              </a:tr>
              <a:tr h="16812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随之而离开</a:t>
                      </a:r>
                      <a:endParaRPr lang="zh-TW" altLang="en-US" sz="36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随之而停止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随之而发展</a:t>
                      </a:r>
                      <a:endParaRPr kumimoji="0" lang="zh-TW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399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480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F9976F6-C7D9-4AD3-B53E-A9DE58F1A685}"/>
              </a:ext>
            </a:extLst>
          </p:cNvPr>
          <p:cNvSpPr txBox="1"/>
          <p:nvPr/>
        </p:nvSpPr>
        <p:spPr>
          <a:xfrm>
            <a:off x="0" y="0"/>
            <a:ext cx="2905125" cy="46166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随之而起</a:t>
            </a:r>
            <a:endParaRPr lang="en-US" altLang="zh-TW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148C4F7-BDD6-4650-8CED-2B98C3E8E184}"/>
              </a:ext>
            </a:extLst>
          </p:cNvPr>
          <p:cNvSpPr txBox="1"/>
          <p:nvPr/>
        </p:nvSpPr>
        <p:spPr>
          <a:xfrm>
            <a:off x="123524" y="461665"/>
            <a:ext cx="11944952" cy="6251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最近田中的汉语词汇量扩大得很快，同时她的阅读、写作和听力水平</a:t>
            </a:r>
            <a:endParaRPr lang="en-US" altLang="zh-TW" sz="3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   也</a:t>
            </a: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_______________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了。</a:t>
            </a:r>
            <a:endParaRPr lang="en-US" altLang="zh-TW" sz="3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七点半一到，电影院里黑了下来，电影也就</a:t>
            </a: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 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了。</a:t>
            </a:r>
            <a:endParaRPr lang="en-US" altLang="zh-TW" sz="3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在今天的中国，中外经济和文化交流越来越频繁，“英语热”也就</a:t>
            </a:r>
            <a:endParaRPr lang="en-US" altLang="zh-TW" sz="3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    </a:t>
            </a: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 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了。</a:t>
            </a:r>
            <a:endParaRPr lang="en-US" altLang="zh-TW" sz="3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现在人们都非常重视自己的身体健康，</a:t>
            </a: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 _____________ 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的是，与保健 </a:t>
            </a:r>
            <a:endParaRPr lang="en-US" altLang="zh-TW" sz="3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   有关的药品和器材的销售形式都非常好。</a:t>
            </a:r>
            <a:endParaRPr lang="en-US" altLang="zh-TW" sz="3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5.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随着时代快速发展，一些旧的传统观念</a:t>
            </a: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 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，而一些新的  </a:t>
            </a:r>
            <a:endParaRPr lang="en-US" altLang="zh-TW" sz="30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   思想观念则</a:t>
            </a:r>
            <a:r>
              <a:rPr lang="en-US" altLang="zh-TW" sz="3000" dirty="0">
                <a:latin typeface="Calibri" panose="020F0502020204030204" pitchFamily="34" charset="0"/>
                <a:ea typeface="標楷體" panose="03000509000000000000" pitchFamily="65" charset="-120"/>
              </a:rPr>
              <a:t>_____________ </a:t>
            </a:r>
            <a:r>
              <a:rPr lang="zh-TW" altLang="en-US" sz="30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0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AAFCF8E-7B04-49F3-BEDC-F3EDFD38A921}"/>
              </a:ext>
            </a:extLst>
          </p:cNvPr>
          <p:cNvSpPr txBox="1"/>
          <p:nvPr/>
        </p:nvSpPr>
        <p:spPr>
          <a:xfrm>
            <a:off x="928684" y="1200151"/>
            <a:ext cx="27574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随之而提高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0E00E38-36C1-4CC6-AD49-9C959D5C922B}"/>
              </a:ext>
            </a:extLst>
          </p:cNvPr>
          <p:cNvSpPr txBox="1"/>
          <p:nvPr/>
        </p:nvSpPr>
        <p:spPr>
          <a:xfrm>
            <a:off x="7800975" y="1882740"/>
            <a:ext cx="2400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随之而开始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D05F672-3BCE-484B-9929-BE3D7B9384DA}"/>
              </a:ext>
            </a:extLst>
          </p:cNvPr>
          <p:cNvSpPr txBox="1"/>
          <p:nvPr/>
        </p:nvSpPr>
        <p:spPr>
          <a:xfrm>
            <a:off x="561977" y="3252017"/>
            <a:ext cx="2400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随之而产生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91EAE73-6784-48F6-8673-A874ECC226A7}"/>
              </a:ext>
            </a:extLst>
          </p:cNvPr>
          <p:cNvSpPr txBox="1"/>
          <p:nvPr/>
        </p:nvSpPr>
        <p:spPr>
          <a:xfrm>
            <a:off x="7086607" y="3952993"/>
            <a:ext cx="2400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随之而发展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8CE1FEE-4B6A-4C67-98BC-EA89CB3B38F0}"/>
              </a:ext>
            </a:extLst>
          </p:cNvPr>
          <p:cNvSpPr txBox="1"/>
          <p:nvPr/>
        </p:nvSpPr>
        <p:spPr>
          <a:xfrm>
            <a:off x="7015167" y="5309446"/>
            <a:ext cx="2400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随之而消失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7DC1686-2242-4FAA-82FF-3B60420CD086}"/>
              </a:ext>
            </a:extLst>
          </p:cNvPr>
          <p:cNvSpPr txBox="1"/>
          <p:nvPr/>
        </p:nvSpPr>
        <p:spPr>
          <a:xfrm>
            <a:off x="2412060" y="6006324"/>
            <a:ext cx="2400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随之而产生</a:t>
            </a:r>
          </a:p>
        </p:txBody>
      </p:sp>
    </p:spTree>
    <p:extLst>
      <p:ext uri="{BB962C8B-B14F-4D97-AF65-F5344CB8AC3E}">
        <p14:creationId xmlns:p14="http://schemas.microsoft.com/office/powerpoint/2010/main" val="256333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656066-21E2-4016-AF85-15EB62E13DDF}"/>
              </a:ext>
            </a:extLst>
          </p:cNvPr>
          <p:cNvSpPr/>
          <p:nvPr/>
        </p:nvSpPr>
        <p:spPr>
          <a:xfrm>
            <a:off x="306404" y="1087654"/>
            <a:ext cx="11579192" cy="498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当年英国发明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蒸汽机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原意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为提高生产效率节省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劳动力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，但</a:t>
            </a:r>
            <a:r>
              <a:rPr lang="zh-CN" altLang="en-US" sz="3600" b="0" i="0" dirty="0">
                <a:effectLst/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随之而起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的流水作业线并未令我们的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休闲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时间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增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多。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世纪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后期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的电子革命，更是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大大精简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了劳动力和时间，但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冷冰冰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e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时代，反而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失</a:t>
            </a:r>
            <a:r>
              <a:rPr lang="zh-TW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却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了农业社会给我们留下的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浪漫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悠闲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。我们的生活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节奏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继续令人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目眩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地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递增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，已到了</a:t>
            </a:r>
            <a:r>
              <a:rPr lang="zh-CN" altLang="en-US" sz="3600" b="0" i="0" dirty="0">
                <a:effectLst/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分秒必争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的地步。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9053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视为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shì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wéi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等同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děngtóng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42080" y="5349895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懒惰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lǎnduò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zīxùn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97D4761-46A1-4AC3-905F-35E3FBB0C095}"/>
              </a:ext>
            </a:extLst>
          </p:cNvPr>
          <p:cNvSpPr/>
          <p:nvPr/>
        </p:nvSpPr>
        <p:spPr>
          <a:xfrm>
            <a:off x="1083279" y="801621"/>
            <a:ext cx="4321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solidFill>
                  <a:srgbClr val="00B050"/>
                </a:solidFill>
              </a:rPr>
              <a:t>to regard as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834E9DD-F240-4BEF-B48C-4B172D2CC167}"/>
              </a:ext>
            </a:extLst>
          </p:cNvPr>
          <p:cNvSpPr/>
          <p:nvPr/>
        </p:nvSpPr>
        <p:spPr>
          <a:xfrm>
            <a:off x="6496239" y="801621"/>
            <a:ext cx="4321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equate with</a:t>
            </a:r>
            <a:endParaRPr lang="zh-TW" altLang="en-US" sz="5400" dirty="0">
              <a:solidFill>
                <a:srgbClr val="00B050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3A2E810-2A2F-4E9C-96FA-856B6B2CA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59123"/>
            <a:ext cx="3942080" cy="279887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8910299-3CE6-447E-976B-63A4A468C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790" y="4111427"/>
            <a:ext cx="2476936" cy="24769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0299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快捷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kuàijié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回报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huíbào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8304530" y="5349895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理财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lǐcái</a:t>
            </a:r>
            <a:endParaRPr lang="zh-TW" altLang="en-US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100B091-D12C-4DC1-B854-25C732A41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97" t="64286" r="26032" b="4762"/>
          <a:stretch/>
        </p:blipFill>
        <p:spPr>
          <a:xfrm>
            <a:off x="0" y="930729"/>
            <a:ext cx="3920363" cy="249827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7CFE1F2-C1A5-49A1-9EE4-93DA6942C5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12" b="44405"/>
          <a:stretch/>
        </p:blipFill>
        <p:spPr>
          <a:xfrm>
            <a:off x="6080887" y="1638692"/>
            <a:ext cx="3920363" cy="103625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C9B9677-038F-4EC6-B7CB-070392F2A2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88" t="9286" r="12222" b="13572"/>
          <a:stretch/>
        </p:blipFill>
        <p:spPr>
          <a:xfrm>
            <a:off x="3887470" y="3910594"/>
            <a:ext cx="2905215" cy="294153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7780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快捷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jièyì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敏捷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zàiyì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4988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752062B-4C2A-4C4E-8D62-A525532B6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54609"/>
            <a:ext cx="4010025" cy="1143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属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shǔ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bǎn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足以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zúyǐ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jiēguǐ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D3CE531-9045-41F7-B5E9-C4D97A77D437}"/>
              </a:ext>
            </a:extLst>
          </p:cNvPr>
          <p:cNvSpPr/>
          <p:nvPr/>
        </p:nvSpPr>
        <p:spPr>
          <a:xfrm>
            <a:off x="475194" y="802779"/>
            <a:ext cx="43104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dirty="0">
                <a:solidFill>
                  <a:srgbClr val="3273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 belong to</a:t>
            </a:r>
            <a:endParaRPr lang="zh-TW" altLang="en-US" sz="54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4CCFBCE-6AA6-4D5D-B0A6-FEFEBFAC1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59" b="26955"/>
          <a:stretch/>
        </p:blipFill>
        <p:spPr>
          <a:xfrm>
            <a:off x="369316" y="4370705"/>
            <a:ext cx="3368551" cy="176798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15C08C1-53CF-4EE2-970E-9B68C2B6C70B}"/>
              </a:ext>
            </a:extLst>
          </p:cNvPr>
          <p:cNvSpPr/>
          <p:nvPr/>
        </p:nvSpPr>
        <p:spPr>
          <a:xfrm>
            <a:off x="6096000" y="344436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ea typeface="Microsoft Yahei" panose="020B0503020204020204" pitchFamily="34" charset="-122"/>
              </a:rPr>
              <a:t>connection of tracks</a:t>
            </a:r>
            <a:endParaRPr lang="zh-TW" altLang="en-US" sz="32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804FD43-EF2F-4F9C-B9A3-5FEDCE4BF9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" t="28422" r="5151" b="344"/>
          <a:stretch/>
        </p:blipFill>
        <p:spPr>
          <a:xfrm>
            <a:off x="6833024" y="4164573"/>
            <a:ext cx="2368727" cy="269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200025" y="0"/>
            <a:ext cx="2900366" cy="89255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快捷</a:t>
            </a:r>
            <a:endParaRPr lang="en-US" altLang="zh-TW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400" dirty="0" err="1">
                <a:solidFill>
                  <a:schemeClr val="bg1"/>
                </a:solidFill>
              </a:rPr>
              <a:t>jièyì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9091611" y="-17583"/>
            <a:ext cx="2900366" cy="89255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敏捷</a:t>
            </a:r>
            <a:endParaRPr lang="en-US" altLang="zh-TW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400" dirty="0" err="1">
                <a:solidFill>
                  <a:schemeClr val="bg1"/>
                </a:solidFill>
              </a:rPr>
              <a:t>zàiyì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100391" y="428693"/>
            <a:ext cx="5991220" cy="175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757476"/>
              </p:ext>
            </p:extLst>
          </p:nvPr>
        </p:nvGraphicFramePr>
        <p:xfrm>
          <a:off x="200025" y="1064002"/>
          <a:ext cx="11791950" cy="560542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63950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528000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21669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1.adj.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都有“迅速、灵敏”的意思。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2231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快捷→速度快，一般形容动作、行为。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敏捷→动作或反应灵敏、灵活，除了形容动作、行为，还可以形容思维</a:t>
                      </a:r>
                      <a:r>
                        <a:rPr lang="en-US" altLang="zh-TW" sz="24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(thinking)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活动。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5051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200025" y="0"/>
            <a:ext cx="2900366" cy="89255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快捷</a:t>
            </a:r>
            <a:endParaRPr lang="en-US" altLang="zh-TW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400" dirty="0" err="1">
                <a:solidFill>
                  <a:schemeClr val="bg1"/>
                </a:solidFill>
              </a:rPr>
              <a:t>jièyì</a:t>
            </a:r>
            <a:endParaRPr lang="zh-TW" altLang="en-US" sz="1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9091611" y="-17583"/>
            <a:ext cx="2900366" cy="89255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敏捷</a:t>
            </a:r>
            <a:endParaRPr lang="en-US" altLang="zh-TW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400" dirty="0" err="1">
                <a:solidFill>
                  <a:schemeClr val="bg1"/>
                </a:solidFill>
              </a:rPr>
              <a:t>zàiyì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100391" y="428693"/>
            <a:ext cx="5991220" cy="175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8A331CDF-97C6-4485-8D0D-01AC2D9870B5}"/>
              </a:ext>
            </a:extLst>
          </p:cNvPr>
          <p:cNvSpPr txBox="1"/>
          <p:nvPr/>
        </p:nvSpPr>
        <p:spPr>
          <a:xfrm>
            <a:off x="312656" y="1639479"/>
            <a:ext cx="11566688" cy="4158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武术运动员的动作都非常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快捷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敏捷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她刚一松手，小鹿就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快捷</a:t>
            </a:r>
            <a:r>
              <a:rPr lang="en-US" altLang="zh-TW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敏捷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地逃进树林里去了。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现在办理护照十分简便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快捷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，为更多的人出国带来了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方便。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老教授已经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80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高龄，但仍然思维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头脑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敏捷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，语言风趣。</a:t>
            </a:r>
          </a:p>
        </p:txBody>
      </p:sp>
    </p:spTree>
    <p:extLst>
      <p:ext uri="{BB962C8B-B14F-4D97-AF65-F5344CB8AC3E}">
        <p14:creationId xmlns:p14="http://schemas.microsoft.com/office/powerpoint/2010/main" val="4000772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D640C8F-715C-49BB-AF77-A15AB577BA4B}"/>
              </a:ext>
            </a:extLst>
          </p:cNvPr>
          <p:cNvSpPr/>
          <p:nvPr/>
        </p:nvSpPr>
        <p:spPr>
          <a:xfrm>
            <a:off x="317634" y="2002056"/>
            <a:ext cx="11540690" cy="331892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今天如果行动思维缓慢，会被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视为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犯罪，赞美悠闲，简直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等同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赞美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懒惰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现代人要更快的计算机、更快的消费、更及时的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资讯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、更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快捷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回报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理财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方式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于是，就变得越来越忙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4284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4064E39B-137A-4F0B-BBFB-06DC166F0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75" t="25860" r="5879" b="27929"/>
          <a:stretch/>
        </p:blipFill>
        <p:spPr>
          <a:xfrm>
            <a:off x="6096000" y="3661072"/>
            <a:ext cx="4608288" cy="207247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2DD10D3-EC5E-47D8-AE53-2B81C10A6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7" r="6788"/>
          <a:stretch/>
        </p:blipFill>
        <p:spPr>
          <a:xfrm>
            <a:off x="6095999" y="569627"/>
            <a:ext cx="4318535" cy="285937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150FBB6-9EC3-4A6D-9719-7785E398F8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3" r="83" b="5703"/>
          <a:stretch/>
        </p:blipFill>
        <p:spPr>
          <a:xfrm>
            <a:off x="73601" y="839449"/>
            <a:ext cx="4445197" cy="258955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忙碌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mánglù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鼓吹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gǔchuī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574473" y="5349895"/>
            <a:ext cx="2521527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高消费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gāo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xiāofèi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模式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móshì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A3771D4-2B4D-4391-BDAD-3AF2DBA1A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091210"/>
            <a:ext cx="3574473" cy="275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1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CA78EAE-75CD-45D7-A7BB-BB211F35C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158114"/>
            <a:ext cx="4467482" cy="268048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需求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xūqiú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zuìduō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42080" y="5349895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dòng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传媒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chuánméi</a:t>
            </a:r>
            <a:endParaRPr lang="en-US" altLang="zh-TW" sz="3200" dirty="0">
              <a:solidFill>
                <a:schemeClr val="bg1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A9F0CF1-B512-4EC3-8CF1-054FBA440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" y="693575"/>
            <a:ext cx="3934685" cy="245463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BEBDB62-CE5A-4AAA-9AB9-511540114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06" y="3564931"/>
            <a:ext cx="2451517" cy="327367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89E59CE-777E-4D57-8C97-6277B5D09104}"/>
              </a:ext>
            </a:extLst>
          </p:cNvPr>
          <p:cNvSpPr/>
          <p:nvPr/>
        </p:nvSpPr>
        <p:spPr>
          <a:xfrm>
            <a:off x="6835514" y="1488873"/>
            <a:ext cx="28631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6000" dirty="0"/>
              <a:t>at </a:t>
            </a:r>
            <a:r>
              <a:rPr lang="zh-TW" altLang="en-US" sz="6000" dirty="0"/>
              <a:t>most</a:t>
            </a:r>
          </a:p>
        </p:txBody>
      </p:sp>
    </p:spTree>
    <p:extLst>
      <p:ext uri="{BB962C8B-B14F-4D97-AF65-F5344CB8AC3E}">
        <p14:creationId xmlns:p14="http://schemas.microsoft.com/office/powerpoint/2010/main" val="22425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CC4989E-D1D3-420C-AF72-D99E087C2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1" y="3777521"/>
            <a:ext cx="4107305" cy="308047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0888A49-BF73-470A-A7EA-8B28B85E8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612205"/>
            <a:ext cx="4267871" cy="281679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810CE37-F9FF-47E6-A12D-C4D6D36DF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2205"/>
            <a:ext cx="4573637" cy="199279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豪华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háohuá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渺小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miǎoxiǎo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42080" y="5349895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寒酸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hánsuān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呈现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chéngxiàn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7DA5C2C-947D-43E1-9A52-E3EABC4D2480}"/>
              </a:ext>
            </a:extLst>
          </p:cNvPr>
          <p:cNvSpPr/>
          <p:nvPr/>
        </p:nvSpPr>
        <p:spPr>
          <a:xfrm>
            <a:off x="6689993" y="4426565"/>
            <a:ext cx="30798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/>
              <a:t>to presen</a:t>
            </a:r>
            <a:r>
              <a:rPr lang="en-US" altLang="zh-TW" sz="5400" dirty="0"/>
              <a:t>t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72459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上流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shàngliú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似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42080" y="5349895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昔日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xīrì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引发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yǐnfā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C3B51BF-11F8-4509-A773-48D48B25C62D}"/>
              </a:ext>
            </a:extLst>
          </p:cNvPr>
          <p:cNvSpPr/>
          <p:nvPr/>
        </p:nvSpPr>
        <p:spPr>
          <a:xfrm>
            <a:off x="524847" y="997564"/>
            <a:ext cx="39148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upper class</a:t>
            </a:r>
            <a:endParaRPr lang="zh-TW" altLang="en-US" sz="54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BA18760-0424-49DC-BCC1-ECD6B9539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657" y="897379"/>
            <a:ext cx="3807935" cy="253162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F1F8E0-B03E-4D0E-B4C3-89BC897ADECC}"/>
              </a:ext>
            </a:extLst>
          </p:cNvPr>
          <p:cNvSpPr/>
          <p:nvPr/>
        </p:nvSpPr>
        <p:spPr>
          <a:xfrm>
            <a:off x="76808" y="4352329"/>
            <a:ext cx="48109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in olden days</a:t>
            </a:r>
            <a:endParaRPr lang="zh-TW" altLang="en-US" sz="54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3DD46D3-82DB-4351-9967-F212A72B4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433" y="3914586"/>
            <a:ext cx="2960557" cy="296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6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亡命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wángmìng</a:t>
            </a:r>
            <a:endParaRPr lang="en-US" altLang="zh-TW" sz="3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急奔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jí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bēn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5429C80-3A40-41A0-9C3A-C37D3E082495}"/>
              </a:ext>
            </a:extLst>
          </p:cNvPr>
          <p:cNvSpPr/>
          <p:nvPr/>
        </p:nvSpPr>
        <p:spPr>
          <a:xfrm>
            <a:off x="339593" y="351234"/>
            <a:ext cx="50394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 go into exile (from prison)​</a:t>
            </a:r>
            <a:endParaRPr lang="zh-TW" altLang="en-US" sz="48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73113D8-0FC0-408D-9A82-B6E5A28EC8E9}"/>
              </a:ext>
            </a:extLst>
          </p:cNvPr>
          <p:cNvSpPr/>
          <p:nvPr/>
        </p:nvSpPr>
        <p:spPr>
          <a:xfrm>
            <a:off x="6812989" y="674399"/>
            <a:ext cx="45905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/>
              <a:t>Desperate Rush</a:t>
            </a:r>
          </a:p>
        </p:txBody>
      </p:sp>
    </p:spTree>
    <p:extLst>
      <p:ext uri="{BB962C8B-B14F-4D97-AF65-F5344CB8AC3E}">
        <p14:creationId xmlns:p14="http://schemas.microsoft.com/office/powerpoint/2010/main" val="248700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伸手可及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shēnshǒu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kě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jí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40154"/>
            <a:ext cx="7713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7030A0"/>
                </a:solidFill>
              </a:rPr>
              <a:t>Describe the distance is very close.</a:t>
            </a:r>
            <a:endParaRPr lang="zh-TW" altLang="en-US" sz="3200" dirty="0">
              <a:solidFill>
                <a:srgbClr val="7030A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59EE9E8-5A18-4835-99B7-76EB6E3DC7EB}"/>
              </a:ext>
            </a:extLst>
          </p:cNvPr>
          <p:cNvSpPr/>
          <p:nvPr/>
        </p:nvSpPr>
        <p:spPr>
          <a:xfrm>
            <a:off x="5390147" y="3244334"/>
            <a:ext cx="64827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小明把零食放在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伸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手可及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的地方，以方便他边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看电视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边吃零食。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B14A4C3-8D77-46A8-B59C-2B58C6034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8269"/>
            <a:ext cx="5498411" cy="36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16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遥遥无期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yáoyáo-wúqī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40154"/>
            <a:ext cx="77139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7030A0"/>
                </a:solidFill>
              </a:rPr>
              <a:t>be for away and not within the foreseeable future</a:t>
            </a:r>
            <a:endParaRPr lang="zh-TW" altLang="en-US" sz="4800" dirty="0">
              <a:solidFill>
                <a:srgbClr val="7030A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59EE9E8-5A18-4835-99B7-76EB6E3DC7EB}"/>
              </a:ext>
            </a:extLst>
          </p:cNvPr>
          <p:cNvSpPr/>
          <p:nvPr/>
        </p:nvSpPr>
        <p:spPr>
          <a:xfrm>
            <a:off x="5390147" y="3536722"/>
            <a:ext cx="64827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这次分开之后，再见面恐怕是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遥遥无期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了。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68AB3A9-2DF8-4C5B-BD53-7E85BDB13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3" y="2578308"/>
            <a:ext cx="5029428" cy="372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24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D9333C4-6A79-4312-A954-16609E920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590550"/>
            <a:ext cx="4280941" cy="283845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2910043-113E-4DCA-8B8B-45E1B79C8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4"/>
          <a:stretch/>
        </p:blipFill>
        <p:spPr>
          <a:xfrm>
            <a:off x="-1" y="590550"/>
            <a:ext cx="4629751" cy="283845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步伐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bùfá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85AD458-A7CC-4A17-854B-A4515243C5B0}"/>
              </a:ext>
            </a:extLst>
          </p:cNvPr>
          <p:cNvSpPr txBox="1"/>
          <p:nvPr/>
        </p:nvSpPr>
        <p:spPr>
          <a:xfrm>
            <a:off x="10001250" y="1920894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蜗牛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wōniú</a:t>
            </a:r>
            <a:endParaRPr lang="zh-TW" altLang="en-US" sz="7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401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FE1ADBB-A408-468E-B321-6121ED471CE3}"/>
              </a:ext>
            </a:extLst>
          </p:cNvPr>
          <p:cNvSpPr/>
          <p:nvPr/>
        </p:nvSpPr>
        <p:spPr>
          <a:xfrm>
            <a:off x="320842" y="134754"/>
            <a:ext cx="11550316" cy="6460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造成现代人如此</a:t>
            </a:r>
            <a:r>
              <a:rPr lang="zh-CN" altLang="en-US" sz="35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忙碌</a:t>
            </a: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，还有现在</a:t>
            </a:r>
            <a:r>
              <a:rPr lang="zh-CN" altLang="en-US" sz="35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鼓吹</a:t>
            </a: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CN" altLang="en-US" sz="35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高消费模式</a:t>
            </a: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。因为消费在今日，已成为社会一种“比较”的方式，而不是一种社会的“</a:t>
            </a:r>
            <a:r>
              <a:rPr lang="zh-CN" altLang="en-US" sz="35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需求</a:t>
            </a: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”的反应。在农业社会、工业社会，大家的比较范围较窄，不过只是几个家庭，</a:t>
            </a:r>
            <a:r>
              <a:rPr lang="zh-CN" altLang="en-US" sz="35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最多</a:t>
            </a: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一个村，一</a:t>
            </a:r>
            <a:r>
              <a:rPr lang="zh-CN" altLang="en-US" sz="35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栋</a:t>
            </a: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楼</a:t>
            </a:r>
            <a:r>
              <a:rPr lang="en-US" altLang="zh-CN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现在，电视和电子</a:t>
            </a:r>
            <a:r>
              <a:rPr lang="zh-CN" altLang="en-US" sz="35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传媒</a:t>
            </a: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，可以将全世界最</a:t>
            </a:r>
            <a:r>
              <a:rPr lang="zh-CN" altLang="en-US" sz="35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豪华</a:t>
            </a: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的现象带到你眼前，令你觉得自己有多</a:t>
            </a:r>
            <a:r>
              <a:rPr lang="zh-CN" altLang="en-US" sz="35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渺小</a:t>
            </a: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，多</a:t>
            </a:r>
            <a:r>
              <a:rPr lang="zh-CN" altLang="en-US" sz="35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寒酸</a:t>
            </a: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。广告中</a:t>
            </a:r>
            <a:r>
              <a:rPr lang="zh-CN" altLang="en-US" sz="35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呈现</a:t>
            </a: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的中产生活和</a:t>
            </a:r>
            <a:r>
              <a:rPr lang="zh-CN" altLang="en-US" sz="35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上流</a:t>
            </a: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社会对你</a:t>
            </a:r>
            <a:r>
              <a:rPr lang="zh-CN" altLang="en-US" sz="35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似</a:t>
            </a:r>
            <a:r>
              <a:rPr lang="zh-CN" altLang="en-US" sz="3500" b="0" i="0" dirty="0">
                <a:effectLst/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伸手可及</a:t>
            </a: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又是</a:t>
            </a:r>
            <a:r>
              <a:rPr lang="zh-CN" altLang="en-US" sz="3500" b="0" i="0" dirty="0">
                <a:effectLst/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遥遥无期</a:t>
            </a: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，就像</a:t>
            </a:r>
            <a:r>
              <a:rPr lang="zh-CN" altLang="en-US" sz="35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昔日</a:t>
            </a: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上海跑狗场那只</a:t>
            </a:r>
            <a:r>
              <a:rPr lang="zh-CN" altLang="en-US" sz="35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引发</a:t>
            </a: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跑狗</a:t>
            </a:r>
            <a:r>
              <a:rPr lang="zh-CN" altLang="en-US" sz="35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亡命疾奔</a:t>
            </a:r>
            <a:r>
              <a:rPr lang="zh-CN" altLang="en-US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的电兔</a:t>
            </a:r>
            <a:r>
              <a:rPr lang="en-US" altLang="zh-CN" sz="35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35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97201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急遽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jíjù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欲念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yùniàn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42080" y="5349895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刻意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kèyì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足够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zúgòu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71D4368-A280-43CD-9B69-754796F717B4}"/>
              </a:ext>
            </a:extLst>
          </p:cNvPr>
          <p:cNvSpPr/>
          <p:nvPr/>
        </p:nvSpPr>
        <p:spPr>
          <a:xfrm>
            <a:off x="725534" y="710996"/>
            <a:ext cx="288271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5400" dirty="0">
                <a:solidFill>
                  <a:srgbClr val="00B050"/>
                </a:solidFill>
                <a:ea typeface="Microsoft Yahei" panose="020B0503020204020204" pitchFamily="34" charset="-122"/>
              </a:rPr>
              <a:t>urgent</a:t>
            </a:r>
          </a:p>
          <a:p>
            <a:r>
              <a:rPr lang="en-US" altLang="zh-TW" sz="5400" dirty="0">
                <a:solidFill>
                  <a:srgbClr val="00B050"/>
                </a:solidFill>
              </a:rPr>
              <a:t>in a hurry</a:t>
            </a:r>
            <a:endParaRPr lang="zh-TW" altLang="en-US" sz="5400" dirty="0">
              <a:solidFill>
                <a:srgbClr val="00B05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A096E6A-872D-4910-B1DF-44EA78FAA6BC}"/>
              </a:ext>
            </a:extLst>
          </p:cNvPr>
          <p:cNvSpPr/>
          <p:nvPr/>
        </p:nvSpPr>
        <p:spPr>
          <a:xfrm>
            <a:off x="7291495" y="1588159"/>
            <a:ext cx="19003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>
                <a:solidFill>
                  <a:srgbClr val="00B050"/>
                </a:solidFill>
              </a:rPr>
              <a:t>desire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F740FF9-E0FA-4792-B27A-5AAB1CC012B6}"/>
              </a:ext>
            </a:extLst>
          </p:cNvPr>
          <p:cNvSpPr/>
          <p:nvPr/>
        </p:nvSpPr>
        <p:spPr>
          <a:xfrm>
            <a:off x="468430" y="4426565"/>
            <a:ext cx="30420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/>
              <a:t>deliberate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0247C2F-8A28-4889-80B8-3447D2ED4759}"/>
              </a:ext>
            </a:extLst>
          </p:cNvPr>
          <p:cNvSpPr/>
          <p:nvPr/>
        </p:nvSpPr>
        <p:spPr>
          <a:xfrm>
            <a:off x="7085765" y="4558447"/>
            <a:ext cx="23118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/>
              <a:t>enough</a:t>
            </a:r>
          </a:p>
        </p:txBody>
      </p:sp>
    </p:spTree>
    <p:extLst>
      <p:ext uri="{BB962C8B-B14F-4D97-AF65-F5344CB8AC3E}">
        <p14:creationId xmlns:p14="http://schemas.microsoft.com/office/powerpoint/2010/main" val="9713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8CD8CFF-1A38-4F70-BAD0-3E57787D0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" y="659567"/>
            <a:ext cx="4154150" cy="276943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概念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gàiniàn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整日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zhěng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rì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FC7C009-30C6-445B-ADBD-2D668C4C0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414" y="509666"/>
            <a:ext cx="2919333" cy="29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6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9577D5-E56E-4305-9857-0BF4ECF39C7C}"/>
              </a:ext>
            </a:extLst>
          </p:cNvPr>
          <p:cNvSpPr/>
          <p:nvPr/>
        </p:nvSpPr>
        <p:spPr>
          <a:xfrm>
            <a:off x="335280" y="2271562"/>
            <a:ext cx="11521439" cy="2487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今日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急剧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上升的消费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欲念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，将豪华代替了舒适，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刻意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代替了自然，在这样的冲击下，城市人根本无“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足够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收入”这样的概念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于是，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整日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忙忙碌碌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9604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预测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yùcè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闲暇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xiánxiá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42080" y="5349895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乐观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lèguān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沮丧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jǔsàng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AC828F4-1A7C-495E-85B8-B0C816203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" y="408215"/>
            <a:ext cx="3020786" cy="302078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D9B615A-6006-49B7-AAFC-1D6A0BB03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8471"/>
            <a:ext cx="3902142" cy="162641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CCA17E7-33EB-411A-9E5A-4C036D29D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87830"/>
            <a:ext cx="3916777" cy="284117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D9910A2-F786-4E4F-ADE6-F6D9B26512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620"/>
          <a:stretch/>
        </p:blipFill>
        <p:spPr>
          <a:xfrm>
            <a:off x="6618306" y="3638349"/>
            <a:ext cx="2860637" cy="321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6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层次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céngcì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专利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zhuānlì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0AF6ED3-3843-4EC1-9055-2D244C88A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580" y="391886"/>
            <a:ext cx="2400922" cy="303711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B306A5E-C71A-49C7-9EA9-B1309C2242B6}"/>
              </a:ext>
            </a:extLst>
          </p:cNvPr>
          <p:cNvSpPr/>
          <p:nvPr/>
        </p:nvSpPr>
        <p:spPr>
          <a:xfrm>
            <a:off x="301522" y="391886"/>
            <a:ext cx="364055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/>
              <a:t>arrangement of ideas </a:t>
            </a:r>
            <a:endParaRPr lang="en-US" altLang="zh-TW" sz="4400" dirty="0"/>
          </a:p>
          <a:p>
            <a:pPr algn="ctr"/>
            <a:r>
              <a:rPr lang="zh-TW" altLang="en-US" sz="4400" dirty="0"/>
              <a:t>(in writing or speech)</a:t>
            </a:r>
          </a:p>
        </p:txBody>
      </p:sp>
    </p:spTree>
    <p:extLst>
      <p:ext uri="{BB962C8B-B14F-4D97-AF65-F5344CB8AC3E}">
        <p14:creationId xmlns:p14="http://schemas.microsoft.com/office/powerpoint/2010/main" val="144036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0810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稀世珍品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xīshì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zhēnpǐn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40154"/>
            <a:ext cx="7713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7030A0"/>
                </a:solidFill>
              </a:rPr>
              <a:t>A precious treasure that is rare in the world.</a:t>
            </a:r>
            <a:endParaRPr lang="zh-TW" altLang="en-US" sz="3200" dirty="0">
              <a:solidFill>
                <a:srgbClr val="7030A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59EE9E8-5A18-4835-99B7-76EB6E3DC7EB}"/>
              </a:ext>
            </a:extLst>
          </p:cNvPr>
          <p:cNvSpPr/>
          <p:nvPr/>
        </p:nvSpPr>
        <p:spPr>
          <a:xfrm>
            <a:off x="5390147" y="3244334"/>
            <a:ext cx="64827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这一颗大钻石透明澄净，确实是</a:t>
            </a:r>
            <a:r>
              <a:rPr lang="zh-CN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稀世珍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品</a:t>
            </a:r>
            <a:r>
              <a:rPr lang="zh-CN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C57B3A8-C1B9-46AB-8C09-DAD728DE6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2733764"/>
            <a:ext cx="4572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34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预测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yùcè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推测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tuīcè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96157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200025" y="0"/>
            <a:ext cx="2900366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预测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yùcè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9091611" y="-17583"/>
            <a:ext cx="2900366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推测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tuīcè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100391" y="582582"/>
            <a:ext cx="5991220" cy="175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267212"/>
              </p:ext>
            </p:extLst>
          </p:nvPr>
        </p:nvGraphicFramePr>
        <p:xfrm>
          <a:off x="198169" y="1200329"/>
          <a:ext cx="11791950" cy="556154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954218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837732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9816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1.v.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都有“根据已知情况估计未知的情况”的意思。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2231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预测→</a:t>
                      </a: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(1)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可用于未来或过去的事物。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(2)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范围更大，可用于具体和抽象的事物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推测→</a:t>
                      </a: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(1)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只能用于未来的事物。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               (2)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一般不用于思想、心理等抽象事物。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1712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200025" y="0"/>
            <a:ext cx="2900366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预测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yùcè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9091611" y="-17583"/>
            <a:ext cx="2900366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推测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tuīcè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100391" y="582582"/>
            <a:ext cx="5991220" cy="175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C7A839F7-88C7-4A82-837C-C54F325C48B5}"/>
              </a:ext>
            </a:extLst>
          </p:cNvPr>
          <p:cNvSpPr/>
          <p:nvPr/>
        </p:nvSpPr>
        <p:spPr>
          <a:xfrm>
            <a:off x="342405" y="1383008"/>
            <a:ext cx="11507189" cy="83497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v.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，都有“根据已知情况估计未知的情况”的意思。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A060008-A2FC-433C-8BC2-BF8D83E31FED}"/>
              </a:ext>
            </a:extLst>
          </p:cNvPr>
          <p:cNvSpPr txBox="1"/>
          <p:nvPr/>
        </p:nvSpPr>
        <p:spPr>
          <a:xfrm>
            <a:off x="342405" y="2635017"/>
            <a:ext cx="11507189" cy="3327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经济系的王教授是股票专家，他常常能够准确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预测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推</a:t>
            </a:r>
            <a:endParaRPr lang="en-US" altLang="zh-TW" sz="3600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    测</a:t>
            </a:r>
            <a:r>
              <a:rPr lang="zh-TW" altLang="en-US" sz="3600" dirty="0">
                <a:ea typeface="標楷體" panose="03000509000000000000" pitchFamily="65" charset="-120"/>
              </a:rPr>
              <a:t>股票市场的涨跌变化。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中国有句老话：三岁看大，七岁看老。意思是说，从一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个人小时候的表现可以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预测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推测</a:t>
            </a:r>
            <a:r>
              <a:rPr lang="zh-TW" altLang="en-US" sz="3600" dirty="0">
                <a:ea typeface="標楷體" panose="03000509000000000000" pitchFamily="65" charset="-120"/>
              </a:rPr>
              <a:t>他长大以后的情况。</a:t>
            </a:r>
          </a:p>
        </p:txBody>
      </p:sp>
    </p:spTree>
    <p:extLst>
      <p:ext uri="{BB962C8B-B14F-4D97-AF65-F5344CB8AC3E}">
        <p14:creationId xmlns:p14="http://schemas.microsoft.com/office/powerpoint/2010/main" val="2665968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19083" y="384877"/>
            <a:ext cx="3627275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七荤八素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600" dirty="0" err="1">
                <a:solidFill>
                  <a:schemeClr val="bg1"/>
                </a:solidFill>
              </a:rPr>
              <a:t>qī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hūn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bā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en-US" altLang="zh-TW" sz="3600" dirty="0" err="1">
                <a:solidFill>
                  <a:schemeClr val="bg1"/>
                </a:solidFill>
              </a:rPr>
              <a:t>sù</a:t>
            </a:r>
            <a:endParaRPr lang="zh-TW" altLang="en-US" sz="9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E67D7F2-2947-494E-898D-625ED174A65E}"/>
              </a:ext>
            </a:extLst>
          </p:cNvPr>
          <p:cNvSpPr/>
          <p:nvPr/>
        </p:nvSpPr>
        <p:spPr>
          <a:xfrm>
            <a:off x="4158947" y="540154"/>
            <a:ext cx="7713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>
                <a:solidFill>
                  <a:srgbClr val="7030A0"/>
                </a:solidFill>
              </a:rPr>
              <a:t> confused, distracted</a:t>
            </a:r>
            <a:endParaRPr lang="zh-TW" altLang="en-US" sz="3600" dirty="0">
              <a:solidFill>
                <a:srgbClr val="7030A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3B3347B-5B51-4B26-BB90-FC2B72648372}"/>
              </a:ext>
            </a:extLst>
          </p:cNvPr>
          <p:cNvSpPr/>
          <p:nvPr/>
        </p:nvSpPr>
        <p:spPr>
          <a:xfrm>
            <a:off x="5515276" y="2836327"/>
            <a:ext cx="63576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这几道难解的数学题已经把他搞得</a:t>
            </a:r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七荤八素</a:t>
            </a:r>
            <a:r>
              <a:rPr lang="zh-TW" altLang="en-US" sz="4800" dirty="0">
                <a:solidFill>
                  <a:srgbClr val="22222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，什么事都不用做了。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5749A30-098B-43CB-91BF-4003A0B21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73" y="2253188"/>
            <a:ext cx="5271262" cy="423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321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200025" y="0"/>
            <a:ext cx="2900366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预测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yùcè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9091611" y="-17583"/>
            <a:ext cx="2900366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推测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tuīcè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100391" y="582582"/>
            <a:ext cx="5991220" cy="175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C7A839F7-88C7-4A82-837C-C54F325C48B5}"/>
              </a:ext>
            </a:extLst>
          </p:cNvPr>
          <p:cNvSpPr/>
          <p:nvPr/>
        </p:nvSpPr>
        <p:spPr>
          <a:xfrm>
            <a:off x="342405" y="1383008"/>
            <a:ext cx="11507189" cy="166596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“预测”可用于未来或过去的事物，“推测”只能用于未来的事物。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01816B5-2344-4574-B488-8294CC496899}"/>
              </a:ext>
            </a:extLst>
          </p:cNvPr>
          <p:cNvSpPr txBox="1"/>
          <p:nvPr/>
        </p:nvSpPr>
        <p:spPr>
          <a:xfrm>
            <a:off x="342404" y="3249239"/>
            <a:ext cx="11507189" cy="249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根据他的谈吐风度，我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推测</a:t>
            </a:r>
            <a:r>
              <a:rPr lang="zh-TW" altLang="en-US" sz="3600" dirty="0">
                <a:ea typeface="標楷體" panose="03000509000000000000" pitchFamily="65" charset="-120"/>
              </a:rPr>
              <a:t>他以前一定当老师。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从车祸现场的情况来看，可以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推测</a:t>
            </a:r>
            <a:r>
              <a:rPr lang="zh-TW" altLang="en-US" sz="3600" dirty="0">
                <a:ea typeface="標楷體" panose="03000509000000000000" pitchFamily="65" charset="-120"/>
              </a:rPr>
              <a:t>当时肇事车的速度在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每小时</a:t>
            </a:r>
            <a:r>
              <a:rPr lang="en-US" altLang="zh-TW" sz="3600" dirty="0">
                <a:ea typeface="標楷體" panose="03000509000000000000" pitchFamily="65" charset="-120"/>
              </a:rPr>
              <a:t>120</a:t>
            </a:r>
            <a:r>
              <a:rPr lang="zh-TW" altLang="en-US" sz="3600" dirty="0">
                <a:ea typeface="標楷體" panose="03000509000000000000" pitchFamily="65" charset="-120"/>
              </a:rPr>
              <a:t>公里以上。</a:t>
            </a:r>
          </a:p>
        </p:txBody>
      </p:sp>
    </p:spTree>
    <p:extLst>
      <p:ext uri="{BB962C8B-B14F-4D97-AF65-F5344CB8AC3E}">
        <p14:creationId xmlns:p14="http://schemas.microsoft.com/office/powerpoint/2010/main" val="17505392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200025" y="0"/>
            <a:ext cx="2900366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预测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yùcè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9091611" y="-17583"/>
            <a:ext cx="2900366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推测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400" dirty="0" err="1">
                <a:solidFill>
                  <a:schemeClr val="bg1"/>
                </a:solidFill>
              </a:rPr>
              <a:t>tuīcè</a:t>
            </a:r>
            <a:endParaRPr lang="zh-TW" alt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100391" y="582582"/>
            <a:ext cx="5991220" cy="175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C7A839F7-88C7-4A82-837C-C54F325C48B5}"/>
              </a:ext>
            </a:extLst>
          </p:cNvPr>
          <p:cNvSpPr/>
          <p:nvPr/>
        </p:nvSpPr>
        <p:spPr>
          <a:xfrm>
            <a:off x="342405" y="1383008"/>
            <a:ext cx="11507189" cy="166596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“预测” 范围更大，可用于具体和抽象的事物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，“推测” 一般不用于思想、心理等抽象事物。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01816B5-2344-4574-B488-8294CC496899}"/>
              </a:ext>
            </a:extLst>
          </p:cNvPr>
          <p:cNvSpPr txBox="1"/>
          <p:nvPr/>
        </p:nvSpPr>
        <p:spPr>
          <a:xfrm>
            <a:off x="342404" y="3778452"/>
            <a:ext cx="11507189" cy="249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我们可以从一个人的表情来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推测</a:t>
            </a:r>
            <a:r>
              <a:rPr lang="zh-TW" altLang="en-US" sz="3600" dirty="0">
                <a:ea typeface="標楷體" panose="03000509000000000000" pitchFamily="65" charset="-120"/>
              </a:rPr>
              <a:t>他此时的情绪变化。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 世界上最了解我的人是妈妈，他常常可以准确地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推测</a:t>
            </a:r>
            <a:endParaRPr lang="en-US" altLang="zh-TW" sz="3600" dirty="0">
              <a:solidFill>
                <a:srgbClr val="FF0000"/>
              </a:solidFill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出我对某个问题的具体看法。</a:t>
            </a:r>
          </a:p>
        </p:txBody>
      </p:sp>
    </p:spTree>
    <p:extLst>
      <p:ext uri="{BB962C8B-B14F-4D97-AF65-F5344CB8AC3E}">
        <p14:creationId xmlns:p14="http://schemas.microsoft.com/office/powerpoint/2010/main" val="3401667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过于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guòyú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过分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guòfèn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06385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200025" y="0"/>
            <a:ext cx="2900366" cy="14465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过于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guòyú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9091611" y="-17583"/>
            <a:ext cx="2900366" cy="14465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过分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guòfèn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100391" y="705692"/>
            <a:ext cx="5991220" cy="175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230172"/>
              </p:ext>
            </p:extLst>
          </p:nvPr>
        </p:nvGraphicFramePr>
        <p:xfrm>
          <a:off x="200025" y="1483845"/>
          <a:ext cx="11791950" cy="485312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90274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0167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9816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都有“说话、做事超过一定的程度或限度”的意思。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都可以在句中作状语</a:t>
                      </a:r>
                      <a:r>
                        <a:rPr lang="zh-TW" alt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TW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adverbial</a:t>
                      </a:r>
                      <a:r>
                        <a:rPr lang="zh-TW" alt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用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2231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过于→</a:t>
                      </a: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adv.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过分→</a:t>
                      </a: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adj.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3089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200025" y="0"/>
            <a:ext cx="2900366" cy="14465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过于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guòyú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9091611" y="-17583"/>
            <a:ext cx="2900366" cy="14465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过分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guòfèn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100391" y="705692"/>
            <a:ext cx="5991220" cy="175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1C0AA2B9-44B5-4ED2-BF49-A9580A8EB9C1}"/>
              </a:ext>
            </a:extLst>
          </p:cNvPr>
          <p:cNvSpPr/>
          <p:nvPr/>
        </p:nvSpPr>
        <p:spPr>
          <a:xfrm>
            <a:off x="342405" y="1801838"/>
            <a:ext cx="11507189" cy="83497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“都有“说话、做事超过一定的程度或限度”的意思。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365C069-1663-44F9-8FA9-62A2EFDDF793}"/>
              </a:ext>
            </a:extLst>
          </p:cNvPr>
          <p:cNvSpPr txBox="1"/>
          <p:nvPr/>
        </p:nvSpPr>
        <p:spPr>
          <a:xfrm>
            <a:off x="342404" y="3778452"/>
            <a:ext cx="11507189" cy="16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有时候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过于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过分</a:t>
            </a:r>
            <a:r>
              <a:rPr lang="zh-TW" altLang="en-US" sz="3600" dirty="0">
                <a:ea typeface="標楷體" panose="03000509000000000000" pitchFamily="65" charset="-120"/>
              </a:rPr>
              <a:t>谨慎反而对自己不利，也容易使别人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也紧张。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83448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200025" y="0"/>
            <a:ext cx="2900366" cy="14465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过于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guòyú</a:t>
            </a:r>
            <a:endParaRPr lang="zh-TW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9091611" y="-17583"/>
            <a:ext cx="2900366" cy="14465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过分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guòfèn</a:t>
            </a:r>
            <a:endParaRPr lang="zh-TW" altLang="en-US" sz="1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100391" y="705692"/>
            <a:ext cx="5991220" cy="175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1C0AA2B9-44B5-4ED2-BF49-A9580A8EB9C1}"/>
              </a:ext>
            </a:extLst>
          </p:cNvPr>
          <p:cNvSpPr/>
          <p:nvPr/>
        </p:nvSpPr>
        <p:spPr>
          <a:xfrm>
            <a:off x="342404" y="1499706"/>
            <a:ext cx="11507189" cy="16569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都可以在句中作状语（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adverbial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）用，“过于”是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adv.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，“过分”是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adj.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365C069-1663-44F9-8FA9-62A2EFDDF793}"/>
              </a:ext>
            </a:extLst>
          </p:cNvPr>
          <p:cNvSpPr txBox="1"/>
          <p:nvPr/>
        </p:nvSpPr>
        <p:spPr>
          <a:xfrm>
            <a:off x="342403" y="3652841"/>
            <a:ext cx="11507189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你这么说太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过分</a:t>
            </a:r>
            <a:r>
              <a:rPr lang="zh-TW" altLang="en-US" sz="3600" dirty="0">
                <a:ea typeface="標楷體" panose="03000509000000000000" pitchFamily="65" charset="-120"/>
              </a:rPr>
              <a:t>了，一定会引起对方反感的。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对于学生提出的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过分</a:t>
            </a:r>
            <a:r>
              <a:rPr lang="zh-TW" altLang="en-US" sz="3600" dirty="0">
                <a:ea typeface="標楷體" panose="03000509000000000000" pitchFamily="65" charset="-120"/>
              </a:rPr>
              <a:t>要求学校没有办法满足。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这么明显的标志你都没看见，你也粗心得太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过分</a:t>
            </a:r>
            <a:r>
              <a:rPr lang="zh-TW" altLang="en-US" sz="3600" dirty="0">
                <a:ea typeface="標楷體" panose="03000509000000000000" pitchFamily="65" charset="-120"/>
              </a:rPr>
              <a:t>了。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99471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1817626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起码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6148961-EA73-412D-815A-2FC011C015DE}"/>
              </a:ext>
            </a:extLst>
          </p:cNvPr>
          <p:cNvSpPr txBox="1"/>
          <p:nvPr/>
        </p:nvSpPr>
        <p:spPr>
          <a:xfrm>
            <a:off x="333375" y="3928351"/>
            <a:ext cx="11525250" cy="166596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1.Adj.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也是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adv.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，表示最低程度。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“起码”只接受“最、顶”这两个程度副词的修饰。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8624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4B636D2-AE3A-45B8-8886-CD0068BD51C1}"/>
              </a:ext>
            </a:extLst>
          </p:cNvPr>
          <p:cNvSpPr txBox="1"/>
          <p:nvPr/>
        </p:nvSpPr>
        <p:spPr>
          <a:xfrm>
            <a:off x="0" y="0"/>
            <a:ext cx="2169193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起码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464C1C5-F4C3-4485-A898-5FF5C9CA97D1}"/>
              </a:ext>
            </a:extLst>
          </p:cNvPr>
          <p:cNvSpPr txBox="1"/>
          <p:nvPr/>
        </p:nvSpPr>
        <p:spPr>
          <a:xfrm>
            <a:off x="341845" y="928572"/>
            <a:ext cx="1405289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Adj.</a:t>
            </a:r>
            <a:endParaRPr lang="zh-TW" altLang="en-US" sz="40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D1A85E0-5AA0-44BB-A35A-70C029A91C8A}"/>
              </a:ext>
            </a:extLst>
          </p:cNvPr>
          <p:cNvSpPr txBox="1"/>
          <p:nvPr/>
        </p:nvSpPr>
        <p:spPr>
          <a:xfrm>
            <a:off x="351469" y="3429000"/>
            <a:ext cx="1405289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dirty="0"/>
              <a:t>Adv.</a:t>
            </a:r>
            <a:endParaRPr lang="zh-TW" altLang="en-US" sz="40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9807AEF-B108-4920-893E-0954D8F60712}"/>
              </a:ext>
            </a:extLst>
          </p:cNvPr>
          <p:cNvSpPr txBox="1"/>
          <p:nvPr/>
        </p:nvSpPr>
        <p:spPr>
          <a:xfrm>
            <a:off x="357554" y="1636458"/>
            <a:ext cx="11507189" cy="16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这是老师对你们</a:t>
            </a:r>
            <a:r>
              <a:rPr lang="zh-TW" altLang="en-US" sz="3600" dirty="0">
                <a:highlight>
                  <a:srgbClr val="FFFF00"/>
                </a:highlight>
                <a:ea typeface="標楷體" panose="03000509000000000000" pitchFamily="65" charset="-120"/>
              </a:rPr>
              <a:t>最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起码</a:t>
            </a:r>
            <a:r>
              <a:rPr lang="zh-TW" altLang="en-US" sz="3600" dirty="0">
                <a:ea typeface="標楷體" panose="03000509000000000000" pitchFamily="65" charset="-120"/>
              </a:rPr>
              <a:t>的要求了，希望同学们都能做到。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这个罪犯连一点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起码</a:t>
            </a:r>
            <a:r>
              <a:rPr lang="zh-TW" altLang="en-US" sz="3600" dirty="0">
                <a:ea typeface="標楷體" panose="03000509000000000000" pitchFamily="65" charset="-120"/>
              </a:rPr>
              <a:t>的人性都没有。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39B6E48-C311-4275-9E93-DC757CB416D5}"/>
              </a:ext>
            </a:extLst>
          </p:cNvPr>
          <p:cNvSpPr txBox="1"/>
          <p:nvPr/>
        </p:nvSpPr>
        <p:spPr>
          <a:xfrm>
            <a:off x="347929" y="4136886"/>
            <a:ext cx="11507189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在作出最后决定之前，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起码</a:t>
            </a:r>
            <a:r>
              <a:rPr lang="zh-TW" altLang="en-US" sz="3600" dirty="0">
                <a:ea typeface="標楷體" panose="03000509000000000000" pitchFamily="65" charset="-120"/>
              </a:rPr>
              <a:t>要征求一下家人的意见。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2.《</a:t>
            </a:r>
            <a:r>
              <a:rPr lang="zh-TW" altLang="en-US" sz="3600" dirty="0">
                <a:ea typeface="標楷體" panose="03000509000000000000" pitchFamily="65" charset="-120"/>
              </a:rPr>
              <a:t>红楼梦</a:t>
            </a:r>
            <a:r>
              <a:rPr lang="en-US" altLang="zh-TW" sz="3600" dirty="0">
                <a:ea typeface="標楷體" panose="03000509000000000000" pitchFamily="65" charset="-120"/>
              </a:rPr>
              <a:t>》</a:t>
            </a:r>
            <a:r>
              <a:rPr lang="zh-TW" altLang="en-US" sz="3600" dirty="0">
                <a:ea typeface="標楷體" panose="03000509000000000000" pitchFamily="65" charset="-120"/>
              </a:rPr>
              <a:t>这部小说我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起码</a:t>
            </a:r>
            <a:r>
              <a:rPr lang="zh-TW" altLang="en-US" sz="3600" dirty="0">
                <a:ea typeface="標楷體" panose="03000509000000000000" pitchFamily="65" charset="-120"/>
              </a:rPr>
              <a:t>看过五遍。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骑车从这里到故宫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起码</a:t>
            </a:r>
            <a:r>
              <a:rPr lang="zh-TW" altLang="en-US" sz="3600" dirty="0">
                <a:ea typeface="標楷體" panose="03000509000000000000" pitchFamily="65" charset="-120"/>
              </a:rPr>
              <a:t>一小时。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1839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4B636D2-AE3A-45B8-8886-CD0068BD51C1}"/>
              </a:ext>
            </a:extLst>
          </p:cNvPr>
          <p:cNvSpPr txBox="1"/>
          <p:nvPr/>
        </p:nvSpPr>
        <p:spPr>
          <a:xfrm>
            <a:off x="1" y="0"/>
            <a:ext cx="1771048" cy="52322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起码</a:t>
            </a:r>
            <a:endParaRPr lang="en-US" altLang="zh-TW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9807AEF-B108-4920-893E-0954D8F60712}"/>
              </a:ext>
            </a:extLst>
          </p:cNvPr>
          <p:cNvSpPr txBox="1"/>
          <p:nvPr/>
        </p:nvSpPr>
        <p:spPr>
          <a:xfrm>
            <a:off x="203200" y="744601"/>
            <a:ext cx="11785599" cy="592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对于生命来说，空气和水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2.A</a:t>
            </a:r>
            <a:r>
              <a:rPr lang="zh-TW" altLang="en-US" sz="3200" dirty="0">
                <a:ea typeface="標楷體" panose="03000509000000000000" pitchFamily="65" charset="-120"/>
              </a:rPr>
              <a:t>：在你们的国家，大学生打工的报酬是怎么算的？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</a:t>
            </a:r>
            <a:r>
              <a:rPr lang="en-US" altLang="zh-TW" sz="3200" dirty="0">
                <a:ea typeface="標楷體" panose="03000509000000000000" pitchFamily="65" charset="-120"/>
              </a:rPr>
              <a:t>B</a:t>
            </a:r>
            <a:r>
              <a:rPr lang="zh-TW" altLang="en-US" sz="32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 A</a:t>
            </a:r>
            <a:r>
              <a:rPr lang="zh-TW" altLang="en-US" sz="3200" dirty="0">
                <a:ea typeface="標楷體" panose="03000509000000000000" pitchFamily="65" charset="-120"/>
              </a:rPr>
              <a:t>：小王最近情绪低落，常常有自杀念头，我们得好好</a:t>
            </a:r>
            <a:br>
              <a:rPr lang="en-US" altLang="zh-TW" sz="3200" dirty="0">
                <a:ea typeface="標楷體" panose="03000509000000000000" pitchFamily="65" charset="-120"/>
              </a:rPr>
            </a:br>
            <a:r>
              <a:rPr lang="zh-TW" altLang="en-US" sz="3200" dirty="0">
                <a:ea typeface="標楷體" panose="03000509000000000000" pitchFamily="65" charset="-120"/>
              </a:rPr>
              <a:t>           劝劝他。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</a:t>
            </a:r>
            <a:r>
              <a:rPr lang="en-US" altLang="zh-TW" sz="3200" dirty="0">
                <a:ea typeface="標楷體" panose="03000509000000000000" pitchFamily="65" charset="-120"/>
              </a:rPr>
              <a:t>B</a:t>
            </a:r>
            <a:r>
              <a:rPr lang="zh-TW" altLang="en-US" sz="32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 A</a:t>
            </a:r>
            <a:r>
              <a:rPr lang="zh-TW" altLang="en-US" sz="3200" dirty="0">
                <a:ea typeface="標楷體" panose="03000509000000000000" pitchFamily="65" charset="-120"/>
              </a:rPr>
              <a:t>：你说说朋友之间的交往最需要注意什么？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</a:t>
            </a:r>
            <a:r>
              <a:rPr lang="en-US" altLang="zh-TW" sz="3200" dirty="0">
                <a:ea typeface="標楷體" panose="03000509000000000000" pitchFamily="65" charset="-120"/>
              </a:rPr>
              <a:t>B</a:t>
            </a:r>
            <a:r>
              <a:rPr lang="zh-TW" altLang="en-US" sz="32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21CE1E4-A6BA-452D-A05C-D5C650B4144D}"/>
              </a:ext>
            </a:extLst>
          </p:cNvPr>
          <p:cNvSpPr txBox="1"/>
          <p:nvPr/>
        </p:nvSpPr>
        <p:spPr>
          <a:xfrm>
            <a:off x="5129197" y="780908"/>
            <a:ext cx="4957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是最起码的生存条件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7431C7A-CB9F-449E-8A2B-1DABE04CE612}"/>
              </a:ext>
            </a:extLst>
          </p:cNvPr>
          <p:cNvSpPr txBox="1"/>
          <p:nvPr/>
        </p:nvSpPr>
        <p:spPr>
          <a:xfrm>
            <a:off x="1164657" y="2242342"/>
            <a:ext cx="10193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在我的国家，大学生的打工报酬最起码有</a:t>
            </a:r>
            <a:r>
              <a:rPr lang="en-US" altLang="zh-TW" sz="3200" dirty="0">
                <a:solidFill>
                  <a:srgbClr val="FF0000"/>
                </a:solidFill>
                <a:ea typeface="標楷體" panose="03000509000000000000" pitchFamily="65" charset="-120"/>
              </a:rPr>
              <a:t>2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万</a:t>
            </a:r>
            <a:r>
              <a:rPr lang="en-US" altLang="zh-TW" sz="3200" dirty="0">
                <a:solidFill>
                  <a:srgbClr val="FF0000"/>
                </a:solidFill>
                <a:ea typeface="標楷體" panose="03000509000000000000" pitchFamily="65" charset="-120"/>
              </a:rPr>
              <a:t>3800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元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15A1283-0968-4E0E-89B6-778B99FBBDAA}"/>
              </a:ext>
            </a:extLst>
          </p:cNvPr>
          <p:cNvSpPr txBox="1"/>
          <p:nvPr/>
        </p:nvSpPr>
        <p:spPr>
          <a:xfrm>
            <a:off x="1259305" y="5888386"/>
            <a:ext cx="10193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与朋友之间的交往，最起码要与金钱无关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4DB8CA5-2791-4D97-8350-8D4F6EF7A2FC}"/>
              </a:ext>
            </a:extLst>
          </p:cNvPr>
          <p:cNvSpPr txBox="1"/>
          <p:nvPr/>
        </p:nvSpPr>
        <p:spPr>
          <a:xfrm>
            <a:off x="1240055" y="4426952"/>
            <a:ext cx="10193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是啊！最起码得让他不想自杀</a:t>
            </a:r>
          </a:p>
        </p:txBody>
      </p:sp>
    </p:spTree>
    <p:extLst>
      <p:ext uri="{BB962C8B-B14F-4D97-AF65-F5344CB8AC3E}">
        <p14:creationId xmlns:p14="http://schemas.microsoft.com/office/powerpoint/2010/main" val="49753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295913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过于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9248D95-8278-4EA4-BC1E-E76648F599C3}"/>
              </a:ext>
            </a:extLst>
          </p:cNvPr>
          <p:cNvSpPr txBox="1"/>
          <p:nvPr/>
        </p:nvSpPr>
        <p:spPr>
          <a:xfrm>
            <a:off x="333375" y="1763031"/>
            <a:ext cx="11525250" cy="166596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adv.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，用在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adj.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或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v.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前面，表示在数量上、程度上超过一定标准，多用于贬义，后面常跟双音节词语。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E4208DD-A6BB-4BC2-B74B-67F6E724F958}"/>
              </a:ext>
            </a:extLst>
          </p:cNvPr>
          <p:cNvSpPr txBox="1"/>
          <p:nvPr/>
        </p:nvSpPr>
        <p:spPr>
          <a:xfrm>
            <a:off x="342405" y="3991508"/>
            <a:ext cx="11507189" cy="249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这种材料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过于</a:t>
            </a:r>
            <a:r>
              <a:rPr lang="zh-TW" altLang="en-US" sz="3600" dirty="0">
                <a:ea typeface="標楷體" panose="03000509000000000000" pitchFamily="65" charset="-120"/>
              </a:rPr>
              <a:t>柔软，不适合我们公司的产品使用。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家长要注意培养孩子的独立性，使他们不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过于</a:t>
            </a:r>
            <a:r>
              <a:rPr lang="zh-TW" altLang="en-US" sz="3600" dirty="0">
                <a:ea typeface="標楷體" panose="03000509000000000000" pitchFamily="65" charset="-120"/>
              </a:rPr>
              <a:t>依赖家庭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和父母。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9631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赞许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zànxǔ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赞同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zàntóng</a:t>
            </a:r>
            <a:endParaRPr lang="zh-TW" altLang="en-US" sz="239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5400" dirty="0">
              <a:solidFill>
                <a:schemeClr val="accent1">
                  <a:lumMod val="50000"/>
                </a:schemeClr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81117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0AB1873-D7E5-4AD9-ADA9-C1EB5C7FBD59}"/>
              </a:ext>
            </a:extLst>
          </p:cNvPr>
          <p:cNvSpPr txBox="1"/>
          <p:nvPr/>
        </p:nvSpPr>
        <p:spPr>
          <a:xfrm>
            <a:off x="0" y="0"/>
            <a:ext cx="1794933" cy="646331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过于</a:t>
            </a:r>
            <a:endParaRPr lang="en-US" altLang="zh-TW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F8FDFBD-BC7A-40BD-9125-344B9161915E}"/>
              </a:ext>
            </a:extLst>
          </p:cNvPr>
          <p:cNvSpPr txBox="1"/>
          <p:nvPr/>
        </p:nvSpPr>
        <p:spPr>
          <a:xfrm>
            <a:off x="203200" y="744601"/>
            <a:ext cx="11785599" cy="592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 A</a:t>
            </a:r>
            <a:r>
              <a:rPr lang="zh-TW" altLang="en-US" sz="3200" dirty="0">
                <a:ea typeface="標楷體" panose="03000509000000000000" pitchFamily="65" charset="-120"/>
              </a:rPr>
              <a:t>：刚才试的衣服很适合你，价钱也不贵，你为什么不买呢？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</a:t>
            </a:r>
            <a:r>
              <a:rPr lang="en-US" altLang="zh-TW" sz="3200" dirty="0">
                <a:ea typeface="標楷體" panose="03000509000000000000" pitchFamily="65" charset="-120"/>
              </a:rPr>
              <a:t>B</a:t>
            </a:r>
            <a:r>
              <a:rPr lang="zh-TW" altLang="en-US" sz="32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2.A</a:t>
            </a:r>
            <a:r>
              <a:rPr lang="zh-TW" altLang="en-US" sz="3200" dirty="0">
                <a:ea typeface="標楷體" panose="03000509000000000000" pitchFamily="65" charset="-120"/>
              </a:rPr>
              <a:t>：你为什么不喜欢这部爱情题材的新电影呢？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</a:t>
            </a:r>
            <a:r>
              <a:rPr lang="en-US" altLang="zh-TW" sz="3200" dirty="0">
                <a:ea typeface="標楷體" panose="03000509000000000000" pitchFamily="65" charset="-120"/>
              </a:rPr>
              <a:t>B</a:t>
            </a:r>
            <a:r>
              <a:rPr lang="zh-TW" altLang="en-US" sz="32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 A</a:t>
            </a:r>
            <a:r>
              <a:rPr lang="zh-TW" altLang="en-US" sz="3200" dirty="0">
                <a:ea typeface="標楷體" panose="03000509000000000000" pitchFamily="65" charset="-120"/>
              </a:rPr>
              <a:t>：你觉得他们俩离婚的主要原因是什么？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</a:t>
            </a:r>
            <a:r>
              <a:rPr lang="en-US" altLang="zh-TW" sz="3200" dirty="0">
                <a:ea typeface="標楷體" panose="03000509000000000000" pitchFamily="65" charset="-120"/>
              </a:rPr>
              <a:t>B</a:t>
            </a:r>
            <a:r>
              <a:rPr lang="zh-TW" altLang="en-US" sz="32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 A</a:t>
            </a:r>
            <a:r>
              <a:rPr lang="zh-TW" altLang="en-US" sz="3200" dirty="0">
                <a:ea typeface="標楷體" panose="03000509000000000000" pitchFamily="65" charset="-120"/>
              </a:rPr>
              <a:t>：小王平时学习挺好的，为什么一考试就考不好呢？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</a:t>
            </a:r>
            <a:r>
              <a:rPr lang="en-US" altLang="zh-TW" sz="3200" dirty="0">
                <a:ea typeface="標楷體" panose="03000509000000000000" pitchFamily="65" charset="-120"/>
              </a:rPr>
              <a:t>B</a:t>
            </a:r>
            <a:r>
              <a:rPr lang="zh-TW" altLang="en-US" sz="32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38AE679-CEE5-4B19-9FD0-BFA374E688D6}"/>
              </a:ext>
            </a:extLst>
          </p:cNvPr>
          <p:cNvSpPr txBox="1"/>
          <p:nvPr/>
        </p:nvSpPr>
        <p:spPr>
          <a:xfrm>
            <a:off x="1138990" y="1531679"/>
            <a:ext cx="10257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那件衣服过于暴露，我不喜欢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61DC9A0-2017-42D5-ABA7-D05216B30683}"/>
              </a:ext>
            </a:extLst>
          </p:cNvPr>
          <p:cNvSpPr txBox="1"/>
          <p:nvPr/>
        </p:nvSpPr>
        <p:spPr>
          <a:xfrm>
            <a:off x="1214387" y="2970907"/>
            <a:ext cx="10257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这部电影的情节过于老套</a:t>
            </a:r>
            <a:r>
              <a:rPr lang="en-US" altLang="zh-TW" sz="2400" dirty="0">
                <a:solidFill>
                  <a:srgbClr val="FF0000"/>
                </a:solidFill>
                <a:ea typeface="標楷體" panose="03000509000000000000" pitchFamily="65" charset="-120"/>
              </a:rPr>
              <a:t>(</a:t>
            </a:r>
            <a:r>
              <a:rPr lang="en-US" altLang="zh-TW" sz="2400" dirty="0">
                <a:solidFill>
                  <a:srgbClr val="FF0000"/>
                </a:solidFill>
              </a:rPr>
              <a:t>same old story</a:t>
            </a:r>
            <a:r>
              <a:rPr lang="en-US" altLang="zh-TW" sz="2400" dirty="0">
                <a:solidFill>
                  <a:srgbClr val="FF0000"/>
                </a:solidFill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，我不喜欢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A34ED9F-4610-48BA-B102-258590F376F5}"/>
              </a:ext>
            </a:extLst>
          </p:cNvPr>
          <p:cNvSpPr txBox="1"/>
          <p:nvPr/>
        </p:nvSpPr>
        <p:spPr>
          <a:xfrm>
            <a:off x="1214387" y="4448636"/>
            <a:ext cx="10257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我觉得他们俩离婚的主要原因是因为他们过于失去理智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D855798-A916-4652-BB6E-7A9BB401F634}"/>
              </a:ext>
            </a:extLst>
          </p:cNvPr>
          <p:cNvSpPr txBox="1"/>
          <p:nvPr/>
        </p:nvSpPr>
        <p:spPr>
          <a:xfrm>
            <a:off x="1214387" y="5926365"/>
            <a:ext cx="10257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我觉得小王考试考不好的原因是因为他过于紧张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199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40BF671-A05D-4B21-92FF-8A9D4CE99862}"/>
              </a:ext>
            </a:extLst>
          </p:cNvPr>
          <p:cNvSpPr/>
          <p:nvPr/>
        </p:nvSpPr>
        <p:spPr>
          <a:xfrm>
            <a:off x="346510" y="289486"/>
            <a:ext cx="11569567" cy="6279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英国埃塞克斯大学社会及经济研究中心前不久做了个调查，发现几十年前有人</a:t>
            </a:r>
            <a:r>
              <a:rPr lang="zh-CN" altLang="en-US" sz="34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预测</a:t>
            </a:r>
            <a:r>
              <a:rPr lang="zh-CN" altLang="en-US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的，随着人类的生活日益富裕，人们的</a:t>
            </a:r>
            <a:r>
              <a:rPr lang="zh-CN" altLang="en-US" sz="34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闲暇</a:t>
            </a:r>
            <a:r>
              <a:rPr lang="zh-CN" altLang="en-US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时间将会每周增加</a:t>
            </a:r>
            <a:r>
              <a:rPr lang="zh-CN" altLang="en-US" sz="3400" b="0" i="0" dirty="0">
                <a:effectLst/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起码</a:t>
            </a:r>
            <a:r>
              <a:rPr lang="zh-TW" altLang="en-US" sz="34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CN" altLang="en-US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天。主持调查的格尔舒尼教授</a:t>
            </a:r>
            <a:r>
              <a:rPr lang="zh-CN" altLang="en-US" sz="34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沮丧</a:t>
            </a:r>
            <a:r>
              <a:rPr lang="zh-CN" altLang="en-US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地表示，</a:t>
            </a:r>
            <a:r>
              <a:rPr lang="en-US" altLang="zh-CN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r>
              <a:rPr lang="zh-CN" altLang="en-US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世纪和</a:t>
            </a:r>
            <a:r>
              <a:rPr lang="en-US" altLang="zh-CN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CN" altLang="en-US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世纪初的调查</a:t>
            </a:r>
            <a:r>
              <a:rPr lang="zh-CN" altLang="en-US" sz="3400" b="0" i="0" dirty="0">
                <a:effectLst/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过于</a:t>
            </a:r>
            <a:r>
              <a:rPr lang="zh-CN" altLang="en-US" sz="34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乐观</a:t>
            </a:r>
            <a:r>
              <a:rPr lang="zh-CN" altLang="en-US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。在</a:t>
            </a:r>
            <a:r>
              <a:rPr lang="en-US" altLang="zh-CN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CN" altLang="en-US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世纪初，闲暇是高</a:t>
            </a:r>
            <a:r>
              <a:rPr lang="zh-CN" altLang="en-US" sz="34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层次</a:t>
            </a:r>
            <a:r>
              <a:rPr lang="zh-CN" altLang="en-US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人士的</a:t>
            </a:r>
            <a:r>
              <a:rPr lang="zh-CN" altLang="en-US" sz="34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专利</a:t>
            </a:r>
            <a:r>
              <a:rPr lang="zh-CN" altLang="en-US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，但现在，越来越多证据表示，消费成了高层次人士的专利，而闲暇已成</a:t>
            </a:r>
            <a:r>
              <a:rPr lang="zh-CN" altLang="en-US" sz="3400" b="0" i="0" dirty="0">
                <a:effectLst/>
                <a:highlight>
                  <a:srgbClr val="FF00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稀世珍品</a:t>
            </a:r>
            <a:r>
              <a:rPr lang="en-US" altLang="zh-CN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CN" altLang="en-US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与两代以前的人相比，现代人在家吃饭的时间少了一半，与家人相处的时间也每日减少</a:t>
            </a:r>
            <a:r>
              <a:rPr lang="en-US" altLang="zh-CN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45</a:t>
            </a:r>
            <a:r>
              <a:rPr lang="zh-CN" altLang="en-US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分钟</a:t>
            </a:r>
            <a:r>
              <a:rPr lang="en-US" altLang="zh-CN" sz="34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sz="3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10483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kuàisù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误导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wùdǎo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42080" y="5349895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率先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shuàixiān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质疑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zhíyí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65D3D25-B026-49E2-B0C3-F0DEEB9B0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" y="960167"/>
            <a:ext cx="3703248" cy="246883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FD8C159-6789-4A36-B5CF-C6F475EAA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834" y="1214203"/>
            <a:ext cx="3937416" cy="221479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A0A1007-C064-4657-AEFF-EA33A0A66813}"/>
              </a:ext>
            </a:extLst>
          </p:cNvPr>
          <p:cNvSpPr/>
          <p:nvPr/>
        </p:nvSpPr>
        <p:spPr>
          <a:xfrm>
            <a:off x="204902" y="4426564"/>
            <a:ext cx="53689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 take the lead</a:t>
            </a:r>
            <a:endParaRPr lang="zh-TW" altLang="en-US" sz="5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9C7BD46-2417-497E-878A-4A255DAA8508}"/>
              </a:ext>
            </a:extLst>
          </p:cNvPr>
          <p:cNvSpPr/>
          <p:nvPr/>
        </p:nvSpPr>
        <p:spPr>
          <a:xfrm>
            <a:off x="6096000" y="3595568"/>
            <a:ext cx="432477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5400" dirty="0"/>
              <a:t>query;</a:t>
            </a:r>
            <a:endParaRPr lang="en-US" altLang="zh-TW" sz="5400" dirty="0"/>
          </a:p>
          <a:p>
            <a:pPr algn="ctr"/>
            <a:r>
              <a:rPr lang="zh-TW" altLang="en-US" sz="5400" dirty="0"/>
              <a:t>fall in question</a:t>
            </a:r>
          </a:p>
        </p:txBody>
      </p:sp>
    </p:spTree>
    <p:extLst>
      <p:ext uri="{BB962C8B-B14F-4D97-AF65-F5344CB8AC3E}">
        <p14:creationId xmlns:p14="http://schemas.microsoft.com/office/powerpoint/2010/main" val="390510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184FD4BF-4304-4B4B-A325-0C45D7969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4090737"/>
            <a:ext cx="4208183" cy="214555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B54652A-B8A0-4485-950B-4F97A7D41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304"/>
            <a:ext cx="4422990" cy="232207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měishí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抵制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dǐzhì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642610" y="5349895"/>
            <a:ext cx="245339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崇尚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chóngshàng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批量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pīliàng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128835B-EE78-4C58-8965-0743A718B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49" y="385963"/>
            <a:ext cx="2455889" cy="306986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C07DA8D-719D-4055-B461-08E1D9FC36A0}"/>
              </a:ext>
            </a:extLst>
          </p:cNvPr>
          <p:cNvSpPr/>
          <p:nvPr/>
        </p:nvSpPr>
        <p:spPr>
          <a:xfrm>
            <a:off x="56840" y="3903107"/>
            <a:ext cx="5035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400" dirty="0"/>
              <a:t>to hold up (as an model)​</a:t>
            </a:r>
          </a:p>
        </p:txBody>
      </p:sp>
    </p:spTree>
    <p:extLst>
      <p:ext uri="{BB962C8B-B14F-4D97-AF65-F5344CB8AC3E}">
        <p14:creationId xmlns:p14="http://schemas.microsoft.com/office/powerpoint/2010/main" val="343041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26D2A8A-26F1-47FF-925E-B97E5309C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766" y="1349115"/>
            <a:ext cx="4225798" cy="207988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全球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quánqiú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3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众人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zhòngrén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42080" y="5349895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餐桌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cānzhuō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廉价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liánjià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BC617A3-0CF2-4E7B-A626-1B0F6926E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" y="892618"/>
            <a:ext cx="3801947" cy="253638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D88AD0B-12CC-47E5-8187-1ABB178AE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398" y="3620901"/>
            <a:ext cx="3560809" cy="323709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ABC9E88-9996-4596-9535-00348872C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9873" y="4053587"/>
            <a:ext cx="36195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3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0349DFA-4989-4D8B-9C53-8ADACA2E8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66" t="27438" r="32929" b="32995"/>
          <a:stretch/>
        </p:blipFill>
        <p:spPr>
          <a:xfrm>
            <a:off x="-30693" y="629588"/>
            <a:ext cx="4246454" cy="163608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单一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dānyī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3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由此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yóu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cǐ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9523874" y="5349895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派生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pàishēng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E65FB08-EED3-48DD-929C-ADFAE17C6543}"/>
              </a:ext>
            </a:extLst>
          </p:cNvPr>
          <p:cNvSpPr/>
          <p:nvPr/>
        </p:nvSpPr>
        <p:spPr>
          <a:xfrm>
            <a:off x="6466397" y="929191"/>
            <a:ext cx="316445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5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hereby, </a:t>
            </a:r>
          </a:p>
          <a:p>
            <a:pPr algn="ctr"/>
            <a:r>
              <a:rPr lang="en-US" altLang="zh-TW" sz="54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from this</a:t>
            </a:r>
            <a:endParaRPr lang="zh-TW" altLang="en-US" sz="54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F4ACBE2-4723-4B29-BC6A-8EE629E71A7B}"/>
              </a:ext>
            </a:extLst>
          </p:cNvPr>
          <p:cNvSpPr/>
          <p:nvPr/>
        </p:nvSpPr>
        <p:spPr>
          <a:xfrm>
            <a:off x="514183" y="4399934"/>
            <a:ext cx="833465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5400" dirty="0"/>
              <a:t> to produce (from sth else)​, </a:t>
            </a:r>
            <a:endParaRPr lang="en-US" altLang="zh-TW" sz="5400" dirty="0"/>
          </a:p>
          <a:p>
            <a:pPr algn="ctr"/>
            <a:r>
              <a:rPr lang="zh-TW" altLang="en-US" sz="5400" dirty="0"/>
              <a:t>to derive (from raw material)​</a:t>
            </a:r>
          </a:p>
        </p:txBody>
      </p:sp>
    </p:spTree>
    <p:extLst>
      <p:ext uri="{BB962C8B-B14F-4D97-AF65-F5344CB8AC3E}">
        <p14:creationId xmlns:p14="http://schemas.microsoft.com/office/powerpoint/2010/main" val="98801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1990144"/>
            <a:ext cx="3612837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快速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kuàisù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8225794" y="1990144"/>
            <a:ext cx="3612835" cy="278537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迅速</a:t>
            </a:r>
            <a:endParaRPr lang="en-US" altLang="zh-TW" sz="115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6000" dirty="0" err="1">
                <a:solidFill>
                  <a:schemeClr val="bg1"/>
                </a:solidFill>
              </a:rPr>
              <a:t>xùnsù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966208" y="3382833"/>
            <a:ext cx="425958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4FB84218-7AD1-4D1A-8492-5200464FF833}"/>
              </a:ext>
            </a:extLst>
          </p:cNvPr>
          <p:cNvSpPr/>
          <p:nvPr/>
        </p:nvSpPr>
        <p:spPr>
          <a:xfrm>
            <a:off x="353372" y="400050"/>
            <a:ext cx="2847028" cy="83439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近义词</a:t>
            </a:r>
            <a:r>
              <a:rPr lang="en-US" altLang="zh-TW" sz="5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endParaRPr lang="zh-TW" altLang="en-US" sz="5400" dirty="0">
              <a:solidFill>
                <a:srgbClr val="00206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99101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200025" y="0"/>
            <a:ext cx="2900366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快速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kuàisù</a:t>
            </a:r>
            <a:endParaRPr lang="zh-TW" altLang="en-US" sz="1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9091611" y="-17583"/>
            <a:ext cx="2900366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迅速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xùnsù</a:t>
            </a:r>
            <a:endParaRPr lang="zh-TW" altLang="en-US" sz="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100391" y="659526"/>
            <a:ext cx="5991220" cy="175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219463"/>
              </p:ext>
            </p:extLst>
          </p:nvPr>
        </p:nvGraphicFramePr>
        <p:xfrm>
          <a:off x="200025" y="1996160"/>
          <a:ext cx="11791950" cy="409850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90274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0167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9816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</a:t>
                      </a: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adj.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都有“速度很快”的意思。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785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“快速”的语义比“迅速”更重一些。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32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迅速→ 常做谓语，可以受程度副词修饰。</a:t>
                      </a:r>
                      <a:endParaRPr lang="en-US" altLang="zh-TW" sz="32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43113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200025" y="0"/>
            <a:ext cx="2900366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快速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kuàisù</a:t>
            </a:r>
            <a:endParaRPr lang="zh-TW" altLang="en-US" sz="1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9091611" y="-17583"/>
            <a:ext cx="2900366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迅速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xùnsù</a:t>
            </a:r>
            <a:endParaRPr lang="zh-TW" altLang="en-US" sz="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100391" y="659526"/>
            <a:ext cx="5991220" cy="175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FD8F8E12-0AD6-465E-A1CA-98581B502BB3}"/>
              </a:ext>
            </a:extLst>
          </p:cNvPr>
          <p:cNvSpPr/>
          <p:nvPr/>
        </p:nvSpPr>
        <p:spPr>
          <a:xfrm>
            <a:off x="342404" y="1499706"/>
            <a:ext cx="11507189" cy="83497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adj.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，都有“速度很快”的意思。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EC51787-276C-482F-B4BE-0C2B143FB690}"/>
              </a:ext>
            </a:extLst>
          </p:cNvPr>
          <p:cNvSpPr txBox="1"/>
          <p:nvPr/>
        </p:nvSpPr>
        <p:spPr>
          <a:xfrm>
            <a:off x="342405" y="2861328"/>
            <a:ext cx="11507189" cy="16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一辆汽车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快速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迅速</a:t>
            </a:r>
            <a:r>
              <a:rPr lang="zh-TW" altLang="en-US" sz="3600" dirty="0">
                <a:ea typeface="標楷體" panose="03000509000000000000" pitchFamily="65" charset="-120"/>
              </a:rPr>
              <a:t>向前开去。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接到报警电话，警察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快速</a:t>
            </a:r>
            <a:r>
              <a:rPr lang="en-US" altLang="zh-TW" sz="3600" dirty="0">
                <a:solidFill>
                  <a:srgbClr val="FF0000"/>
                </a:solidFill>
                <a:ea typeface="標楷體" panose="03000509000000000000" pitchFamily="65" charset="-120"/>
              </a:rPr>
              <a:t>/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迅速</a:t>
            </a:r>
            <a:r>
              <a:rPr lang="zh-TW" altLang="en-US" sz="3600" dirty="0">
                <a:ea typeface="標楷體" panose="03000509000000000000" pitchFamily="65" charset="-120"/>
              </a:rPr>
              <a:t>来到现场。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01852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200025" y="0"/>
            <a:ext cx="2900366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快速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kuàisù</a:t>
            </a:r>
            <a:endParaRPr lang="zh-TW" altLang="en-US" sz="11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9091611" y="-17583"/>
            <a:ext cx="2900366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迅速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xùnsù</a:t>
            </a:r>
            <a:endParaRPr lang="zh-TW" altLang="en-US" sz="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 flipV="1">
            <a:off x="3100391" y="659526"/>
            <a:ext cx="5991220" cy="175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FD8F8E12-0AD6-465E-A1CA-98581B502BB3}"/>
              </a:ext>
            </a:extLst>
          </p:cNvPr>
          <p:cNvSpPr/>
          <p:nvPr/>
        </p:nvSpPr>
        <p:spPr>
          <a:xfrm>
            <a:off x="342404" y="1499706"/>
            <a:ext cx="11507189" cy="83497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迅速→ 常做谓语，可以受程度副词修饰。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EC51787-276C-482F-B4BE-0C2B143FB690}"/>
              </a:ext>
            </a:extLst>
          </p:cNvPr>
          <p:cNvSpPr txBox="1"/>
          <p:nvPr/>
        </p:nvSpPr>
        <p:spPr>
          <a:xfrm>
            <a:off x="342405" y="2861328"/>
            <a:ext cx="11507189" cy="249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大家的动作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迅速</a:t>
            </a:r>
            <a:r>
              <a:rPr lang="zh-TW" altLang="en-US" sz="3600" dirty="0">
                <a:ea typeface="標楷體" panose="03000509000000000000" pitchFamily="65" charset="-120"/>
              </a:rPr>
              <a:t>点儿，否则要赶不上飞机了。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我们向他们发出了合作的信号，他们的反应</a:t>
            </a:r>
            <a:r>
              <a:rPr lang="zh-TW" altLang="en-US" sz="3600" dirty="0">
                <a:highlight>
                  <a:srgbClr val="FFFF00"/>
                </a:highlight>
                <a:ea typeface="標楷體" panose="03000509000000000000" pitchFamily="65" charset="-120"/>
              </a:rPr>
              <a:t>很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迅速</a:t>
            </a:r>
            <a:r>
              <a:rPr lang="zh-TW" altLang="en-US" sz="3600" dirty="0">
                <a:ea typeface="標楷體" panose="03000509000000000000" pitchFamily="65" charset="-120"/>
              </a:rPr>
              <a:t>，马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上做出了回应。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9098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赞许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zànxǔ</a:t>
            </a:r>
            <a:endParaRPr lang="zh-TW" altLang="en-US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赞同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zàntóng</a:t>
            </a:r>
            <a:endParaRPr lang="zh-TW" altLang="en-US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856246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A78C23C9-D1D8-4B18-B6B1-AFDCA0C59D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334532"/>
              </p:ext>
            </p:extLst>
          </p:nvPr>
        </p:nvGraphicFramePr>
        <p:xfrm>
          <a:off x="330516" y="2007870"/>
          <a:ext cx="11530972" cy="448608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35976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10294996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</a:tblGrid>
              <a:tr h="60605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40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语义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86480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1.v.</a:t>
                      </a: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 都有“认为好而加以肯定”的意思。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181177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赞许→夸奖、称赞，多用于自己认为好的事物。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4000" b="0" baseline="0" dirty="0">
                          <a:latin typeface="Calibri" panose="020F0502020204030204" pitchFamily="34" charset="0"/>
                          <a:ea typeface="標楷體" panose="03000509000000000000" pitchFamily="65" charset="-120"/>
                        </a:rPr>
                        <a:t>赞同→同意，多用于与自己一致的看法。</a:t>
                      </a:r>
                      <a:endParaRPr lang="en-US" altLang="zh-TW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2532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439592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着称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377E35B-DDDE-4951-A26C-CCCD3FF6D6BC}"/>
              </a:ext>
            </a:extLst>
          </p:cNvPr>
          <p:cNvSpPr txBox="1"/>
          <p:nvPr/>
        </p:nvSpPr>
        <p:spPr>
          <a:xfrm>
            <a:off x="333375" y="1763031"/>
            <a:ext cx="11525250" cy="166596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v.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，意思是“因某方面有名而被人们称赞”，结构为“以</a:t>
            </a: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…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而着称” 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E464E64-7870-4BF4-83D9-A2F7D8969472}"/>
              </a:ext>
            </a:extLst>
          </p:cNvPr>
          <p:cNvSpPr txBox="1"/>
          <p:nvPr/>
        </p:nvSpPr>
        <p:spPr>
          <a:xfrm>
            <a:off x="342405" y="3919454"/>
            <a:ext cx="11507189" cy="166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安徽黄山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以</a:t>
            </a:r>
            <a:r>
              <a:rPr lang="zh-TW" altLang="en-US" sz="3600" dirty="0">
                <a:ea typeface="標楷體" panose="03000509000000000000" pitchFamily="65" charset="-120"/>
              </a:rPr>
              <a:t>其优美的风景和型态各异的松树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而着称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北京这个城市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以</a:t>
            </a:r>
            <a:r>
              <a:rPr lang="zh-TW" altLang="en-US" sz="3600" dirty="0">
                <a:ea typeface="標楷體" panose="03000509000000000000" pitchFamily="65" charset="-120"/>
              </a:rPr>
              <a:t>悠久的历史和丰富的文化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而着称</a:t>
            </a:r>
            <a:r>
              <a:rPr lang="zh-TW" altLang="en-US" sz="3600" dirty="0">
                <a:ea typeface="標楷體" panose="03000509000000000000" pitchFamily="65" charset="-120"/>
              </a:rPr>
              <a:t>于世。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57640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67B13BA-6F34-4904-B04E-1610C4F61954}"/>
              </a:ext>
            </a:extLst>
          </p:cNvPr>
          <p:cNvSpPr txBox="1"/>
          <p:nvPr/>
        </p:nvSpPr>
        <p:spPr>
          <a:xfrm>
            <a:off x="0" y="0"/>
            <a:ext cx="2697692" cy="92333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着称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BA64A0F-AB73-4EFE-BC29-44680BAF5084}"/>
              </a:ext>
            </a:extLst>
          </p:cNvPr>
          <p:cNvSpPr txBox="1"/>
          <p:nvPr/>
        </p:nvSpPr>
        <p:spPr>
          <a:xfrm>
            <a:off x="321733" y="1642068"/>
            <a:ext cx="11599334" cy="3327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长城是到北京旅游的人必须参观的地方，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 </a:t>
            </a:r>
            <a:r>
              <a:rPr lang="zh-TW" altLang="en-US" sz="3600" dirty="0">
                <a:ea typeface="標楷體" panose="03000509000000000000" pitchFamily="65" charset="-120"/>
              </a:rPr>
              <a:t>饺子是最典型的中国传统美食之一，</a:t>
            </a:r>
            <a:r>
              <a:rPr lang="en-US" altLang="zh-TW" sz="3600" dirty="0">
                <a:ea typeface="標楷體" panose="03000509000000000000" pitchFamily="65" charset="-120"/>
              </a:rPr>
              <a:t>_________________________________________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61B8553-6B63-4B2C-822F-2F7A0A274DC4}"/>
              </a:ext>
            </a:extLst>
          </p:cNvPr>
          <p:cNvSpPr/>
          <p:nvPr/>
        </p:nvSpPr>
        <p:spPr>
          <a:xfrm>
            <a:off x="863600" y="2567002"/>
            <a:ext cx="8839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是以特殊的城墙建筑而着称的 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7C2D1EF-08AA-4F35-A27E-D54D21C8F9D3}"/>
              </a:ext>
            </a:extLst>
          </p:cNvPr>
          <p:cNvSpPr/>
          <p:nvPr/>
        </p:nvSpPr>
        <p:spPr>
          <a:xfrm>
            <a:off x="321733" y="4189066"/>
            <a:ext cx="8839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饺子是以好吃而着称的 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7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E008627-CD8B-4C24-8820-44D6B50DF4D9}"/>
              </a:ext>
            </a:extLst>
          </p:cNvPr>
          <p:cNvSpPr/>
          <p:nvPr/>
        </p:nvSpPr>
        <p:spPr>
          <a:xfrm>
            <a:off x="330467" y="500514"/>
            <a:ext cx="11531065" cy="609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这种事事讲求速度，将</a:t>
            </a:r>
            <a:r>
              <a:rPr lang="zh-CN" altLang="en-US" sz="33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快速</a:t>
            </a: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等同为进步的现代</a:t>
            </a:r>
            <a:r>
              <a:rPr lang="zh-CN" altLang="en-US" sz="33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误导</a:t>
            </a: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CN" altLang="en-US" sz="33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率先</a:t>
            </a: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在讲究效率的西方受到</a:t>
            </a:r>
            <a:r>
              <a:rPr lang="zh-CN" altLang="en-US" sz="33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质疑</a:t>
            </a: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。早在</a:t>
            </a:r>
            <a:r>
              <a:rPr lang="en-US" altLang="zh-CN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世纪</a:t>
            </a:r>
            <a:r>
              <a:rPr lang="en-US" altLang="zh-CN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80</a:t>
            </a: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年代末，以</a:t>
            </a:r>
            <a:r>
              <a:rPr lang="zh-CN" altLang="en-US" sz="33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美食</a:t>
            </a:r>
            <a:r>
              <a:rPr lang="zh-CN" altLang="en-US" sz="3300" b="0" i="0" dirty="0">
                <a:effectLst/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着称</a:t>
            </a: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的意大利，开始发起“慢慢吃运动”，从提倡享受饮食开始，以</a:t>
            </a:r>
            <a:r>
              <a:rPr lang="zh-CN" altLang="en-US" sz="33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抵制崇尚</a:t>
            </a: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快速和大</a:t>
            </a:r>
            <a:r>
              <a:rPr lang="zh-CN" altLang="en-US" sz="33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批量</a:t>
            </a: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生产方式，提倡悠闲生活文化。</a:t>
            </a:r>
            <a:r>
              <a:rPr lang="en-US" altLang="zh-CN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年来，据说已有超过</a:t>
            </a:r>
            <a:r>
              <a:rPr lang="en-US" altLang="zh-CN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万人参加，</a:t>
            </a:r>
            <a:r>
              <a:rPr lang="zh-CN" altLang="en-US" sz="33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全球</a:t>
            </a: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en-US" altLang="zh-CN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36</a:t>
            </a: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个国家均设有分部。“慢慢吃运动”提倡</a:t>
            </a:r>
            <a:r>
              <a:rPr lang="zh-CN" altLang="en-US" sz="33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众人</a:t>
            </a: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回到</a:t>
            </a:r>
            <a:r>
              <a:rPr lang="zh-CN" altLang="en-US" sz="33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餐桌</a:t>
            </a: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，享受家人围桌进餐的天伦之乐，抵制快餐店的大批量生产的</a:t>
            </a:r>
            <a:r>
              <a:rPr lang="zh-CN" altLang="en-US" sz="33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廉价</a:t>
            </a: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的无营养的</a:t>
            </a:r>
            <a:r>
              <a:rPr lang="zh-CN" altLang="en-US" sz="33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单一</a:t>
            </a: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的食物，并</a:t>
            </a:r>
            <a:r>
              <a:rPr lang="zh-CN" altLang="en-US" sz="33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由此派生</a:t>
            </a:r>
            <a:r>
              <a:rPr lang="zh-CN" altLang="en-US" sz="33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出一个“慢慢城市联盟”，倡导悠闲生活。</a:t>
            </a:r>
            <a:endParaRPr lang="zh-TW" altLang="en-US" sz="3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28374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D483B39-D5CE-447D-9988-C4EA8D081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1100" y="4200493"/>
            <a:ext cx="4808081" cy="270454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7251FCD-3B94-4123-9F0E-D3A924525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22515"/>
            <a:ext cx="4362452" cy="290648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专用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zhuānyòng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3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通道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tōngdào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493971" y="5349895"/>
            <a:ext cx="2602029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霓虹灯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níhóngdēng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yǒujī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178C923-D001-43F2-9C55-55BA7672CBBA}"/>
              </a:ext>
            </a:extLst>
          </p:cNvPr>
          <p:cNvSpPr/>
          <p:nvPr/>
        </p:nvSpPr>
        <p:spPr>
          <a:xfrm>
            <a:off x="293915" y="522515"/>
            <a:ext cx="36481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 a special purpose</a:t>
            </a:r>
            <a:endParaRPr lang="zh-TW" altLang="en-US" sz="48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6AFC405-A45A-4828-9EEB-20C977AD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94" y="4200493"/>
            <a:ext cx="3065071" cy="229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1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8723A22-3911-4C2A-824E-5B3E3D675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8" y="4212771"/>
            <a:ext cx="3819315" cy="264522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CBCD9BA-685E-4986-AF93-8DA8F7370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10" y="506186"/>
            <a:ext cx="4682743" cy="292281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耕种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gēngzhòng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3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作坊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zuòfāng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3905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标记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biāojì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10001250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穿插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chuānchā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C86D3F7-D8AB-4F0F-8FB2-DF3965195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818" y="199890"/>
            <a:ext cx="3227614" cy="322910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4C036FD-69B2-4BFD-A039-8CFCB70D27B6}"/>
              </a:ext>
            </a:extLst>
          </p:cNvPr>
          <p:cNvSpPr/>
          <p:nvPr/>
        </p:nvSpPr>
        <p:spPr>
          <a:xfrm>
            <a:off x="6245735" y="4426565"/>
            <a:ext cx="3755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dirty="0"/>
              <a:t>to take turns</a:t>
            </a:r>
          </a:p>
        </p:txBody>
      </p:sp>
    </p:spTree>
    <p:extLst>
      <p:ext uri="{BB962C8B-B14F-4D97-AF65-F5344CB8AC3E}">
        <p14:creationId xmlns:p14="http://schemas.microsoft.com/office/powerpoint/2010/main" val="328567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7058584" y="1920895"/>
            <a:ext cx="2515402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建筑物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jiànzhú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wù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8BE0097-C1E6-4DFE-BB52-1E514871F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57" y="451078"/>
            <a:ext cx="5294084" cy="297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5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0A9B654-B396-48E1-BA4B-2FD5646A2CCE}"/>
              </a:ext>
            </a:extLst>
          </p:cNvPr>
          <p:cNvSpPr/>
          <p:nvPr/>
        </p:nvSpPr>
        <p:spPr>
          <a:xfrm>
            <a:off x="346509" y="1452423"/>
            <a:ext cx="11521440" cy="4149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除了“慢慢吃”，“慢慢城市联盟”还提倡城市扩大行人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专用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区和自行车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通道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，开辟更多绿化地，少一点汽车喇叭声和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霓虹灯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，支持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有机耕种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作坊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式经营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这个“慢慢城市联盟”的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标记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，是一只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穿插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在现代和古代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建筑物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中的蜗牛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13216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2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智者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zhìzhě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3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远远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yuǎn</a:t>
            </a:r>
            <a:r>
              <a:rPr lang="en-US" altLang="zh-TW" sz="3200" dirty="0">
                <a:solidFill>
                  <a:schemeClr val="bg1"/>
                </a:solidFill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</a:rPr>
              <a:t>yuǎn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3905250" y="5297971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古人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gǔrén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2BAA607-3F17-4B51-95E7-EB12A5DBE7B6}"/>
              </a:ext>
            </a:extLst>
          </p:cNvPr>
          <p:cNvSpPr/>
          <p:nvPr/>
        </p:nvSpPr>
        <p:spPr>
          <a:xfrm>
            <a:off x="221018" y="288862"/>
            <a:ext cx="441629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>
                <a:solidFill>
                  <a:srgbClr val="333333"/>
                </a:solidFill>
                <a:ea typeface="Microsoft Yahei" panose="020B0503020204020204" pitchFamily="34" charset="-122"/>
              </a:rPr>
              <a:t> clever and knowledgeable person</a:t>
            </a:r>
            <a:endParaRPr lang="zh-TW" altLang="en-US" sz="5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5A4E800-2FD7-410B-A5C0-148DB97A83AA}"/>
              </a:ext>
            </a:extLst>
          </p:cNvPr>
          <p:cNvSpPr txBox="1"/>
          <p:nvPr/>
        </p:nvSpPr>
        <p:spPr>
          <a:xfrm>
            <a:off x="10033908" y="5297971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中外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zhōngwài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3D576D0-918B-4BF6-9B2D-70E3C396F766}"/>
              </a:ext>
            </a:extLst>
          </p:cNvPr>
          <p:cNvSpPr/>
          <p:nvPr/>
        </p:nvSpPr>
        <p:spPr>
          <a:xfrm>
            <a:off x="6096000" y="1151451"/>
            <a:ext cx="39379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/>
              <a:t>Large difference in degree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F58D1DC-510C-4378-8E06-77EFCF65A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33" y="3706586"/>
            <a:ext cx="2745188" cy="309949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ED03B65-DD5E-45E8-B50A-32B6339D88F5}"/>
              </a:ext>
            </a:extLst>
          </p:cNvPr>
          <p:cNvSpPr/>
          <p:nvPr/>
        </p:nvSpPr>
        <p:spPr>
          <a:xfrm>
            <a:off x="6410973" y="3891462"/>
            <a:ext cx="362293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5400" dirty="0"/>
              <a:t>China and foreign countries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7194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3905250" y="1920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绝代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juédài</a:t>
            </a:r>
            <a:endParaRPr lang="en-US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10001250" y="1920894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大师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dàshī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07813F9-7B2E-4AE5-A8B9-C91EF1F0CDE2}"/>
              </a:ext>
            </a:extLst>
          </p:cNvPr>
          <p:cNvSpPr txBox="1"/>
          <p:nvPr/>
        </p:nvSpPr>
        <p:spPr>
          <a:xfrm>
            <a:off x="8428264" y="5372926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觉醒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juéxǐng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A65FDCB-2A2F-4ABF-9E85-85821202C1F2}"/>
              </a:ext>
            </a:extLst>
          </p:cNvPr>
          <p:cNvSpPr/>
          <p:nvPr/>
        </p:nvSpPr>
        <p:spPr>
          <a:xfrm>
            <a:off x="0" y="597455"/>
            <a:ext cx="4465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/>
              <a:t>unique among one’s contemporaries</a:t>
            </a:r>
            <a:endParaRPr lang="zh-TW" altLang="en-US" sz="40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F5E1A58-D6C2-46FC-9196-1DF9D4364409}"/>
              </a:ext>
            </a:extLst>
          </p:cNvPr>
          <p:cNvSpPr/>
          <p:nvPr/>
        </p:nvSpPr>
        <p:spPr>
          <a:xfrm>
            <a:off x="6238938" y="1621928"/>
            <a:ext cx="37623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dirty="0"/>
              <a:t>great master</a:t>
            </a:r>
            <a:endParaRPr lang="zh-TW" altLang="en-US" sz="54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16D0B33-BA0F-4FB9-8DCC-93262137A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986" y="4266860"/>
            <a:ext cx="4606471" cy="259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6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439592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幸好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FA2A7EB-68FB-4425-99C9-1DA6B0B5BEB3}"/>
              </a:ext>
            </a:extLst>
          </p:cNvPr>
          <p:cNvSpPr txBox="1"/>
          <p:nvPr/>
        </p:nvSpPr>
        <p:spPr>
          <a:xfrm>
            <a:off x="333375" y="1897942"/>
            <a:ext cx="11525250" cy="8349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adv.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，表示幸运地得到免除不良后果的有利条件 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F2C21E4-0DE8-4051-9B46-46F2E30962CE}"/>
              </a:ext>
            </a:extLst>
          </p:cNvPr>
          <p:cNvSpPr txBox="1"/>
          <p:nvPr/>
        </p:nvSpPr>
        <p:spPr>
          <a:xfrm>
            <a:off x="333375" y="3035034"/>
            <a:ext cx="11507189" cy="3327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 房子倒塌的时候，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幸好</a:t>
            </a:r>
            <a:r>
              <a:rPr lang="zh-TW" altLang="en-US" sz="3600" dirty="0">
                <a:ea typeface="標楷體" panose="03000509000000000000" pitchFamily="65" charset="-120"/>
              </a:rPr>
              <a:t>里面没有人。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 刚到中国时，我遇到很多困难，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幸好</a:t>
            </a:r>
            <a:r>
              <a:rPr lang="zh-TW" altLang="en-US" sz="3600" dirty="0">
                <a:ea typeface="標楷體" panose="03000509000000000000" pitchFamily="65" charset="-120"/>
              </a:rPr>
              <a:t>遇到一位好朋友，在他的帮助下，我才渐渐适应了这里的环境。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solidFill>
                  <a:srgbClr val="FF0000"/>
                </a:solidFill>
                <a:ea typeface="標楷體" panose="03000509000000000000" pitchFamily="65" charset="-120"/>
              </a:rPr>
              <a:t>幸好</a:t>
            </a:r>
            <a:r>
              <a:rPr lang="zh-TW" altLang="en-US" sz="3600" dirty="0">
                <a:ea typeface="標楷體" panose="03000509000000000000" pitchFamily="65" charset="-120"/>
              </a:rPr>
              <a:t>飞机晚点了，否则我们肯定得迟到。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1457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3" y="179137"/>
            <a:ext cx="2900366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赞许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zànxǔ</a:t>
            </a:r>
            <a:endParaRPr lang="zh-TW" altLang="en-US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2" y="179137"/>
            <a:ext cx="2900366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赞同</a:t>
            </a:r>
            <a:endParaRPr lang="en-US" altLang="zh-TW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800" dirty="0" err="1">
                <a:solidFill>
                  <a:schemeClr val="bg1"/>
                </a:solidFill>
              </a:rPr>
              <a:t>zàntóng</a:t>
            </a:r>
            <a:endParaRPr lang="zh-TW" altLang="en-US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79" y="856246"/>
            <a:ext cx="5730243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33E538-0538-4BEE-9850-64C9D05A471A}"/>
              </a:ext>
            </a:extLst>
          </p:cNvPr>
          <p:cNvSpPr txBox="1"/>
          <p:nvPr/>
        </p:nvSpPr>
        <p:spPr>
          <a:xfrm>
            <a:off x="295267" y="2667001"/>
            <a:ext cx="11530976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观众们对这部电影十分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赞许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观众们对这部电影所表达的观点十分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赞同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老师对这个聪明而又用功的学生大加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赞许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这个旅行计划全家人都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赞同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，剩下的就是如何实施了。</a:t>
            </a:r>
          </a:p>
        </p:txBody>
      </p:sp>
    </p:spTree>
    <p:extLst>
      <p:ext uri="{BB962C8B-B14F-4D97-AF65-F5344CB8AC3E}">
        <p14:creationId xmlns:p14="http://schemas.microsoft.com/office/powerpoint/2010/main" val="2868456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CE910B50-B8EB-419D-A8B9-148B49B2E7CE}"/>
              </a:ext>
            </a:extLst>
          </p:cNvPr>
          <p:cNvSpPr txBox="1"/>
          <p:nvPr/>
        </p:nvSpPr>
        <p:spPr>
          <a:xfrm>
            <a:off x="0" y="0"/>
            <a:ext cx="2202007" cy="83099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幸好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099C6A8-B577-48C2-8CA2-3F0380B9C92D}"/>
              </a:ext>
            </a:extLst>
          </p:cNvPr>
          <p:cNvSpPr txBox="1"/>
          <p:nvPr/>
        </p:nvSpPr>
        <p:spPr>
          <a:xfrm>
            <a:off x="203200" y="1008585"/>
            <a:ext cx="11785599" cy="592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ea typeface="標楷體" panose="03000509000000000000" pitchFamily="65" charset="-120"/>
              </a:rPr>
              <a:t>我没想到妈妈也想去看电影</a:t>
            </a:r>
            <a:r>
              <a:rPr lang="en-US" altLang="zh-TW" sz="3200" dirty="0">
                <a:ea typeface="標楷體" panose="03000509000000000000" pitchFamily="65" charset="-120"/>
              </a:rPr>
              <a:t>《</a:t>
            </a:r>
            <a:r>
              <a:rPr lang="zh-TW" altLang="en-US" sz="3200" dirty="0">
                <a:ea typeface="標楷體" panose="03000509000000000000" pitchFamily="65" charset="-120"/>
              </a:rPr>
              <a:t>哈利波特</a:t>
            </a:r>
            <a:r>
              <a:rPr lang="en-US" altLang="zh-TW" sz="3200" dirty="0">
                <a:ea typeface="標楷體" panose="03000509000000000000" pitchFamily="65" charset="-120"/>
              </a:rPr>
              <a:t>》</a:t>
            </a:r>
            <a:r>
              <a:rPr lang="zh-TW" altLang="en-US" sz="3200" dirty="0">
                <a:ea typeface="標楷體" panose="03000509000000000000" pitchFamily="65" charset="-120"/>
              </a:rPr>
              <a:t>，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ea typeface="標楷體" panose="03000509000000000000" pitchFamily="65" charset="-120"/>
              </a:rPr>
              <a:t>她得的这种病在以前是致命的， 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3. A</a:t>
            </a:r>
            <a:r>
              <a:rPr lang="zh-TW" altLang="en-US" sz="3200" dirty="0">
                <a:ea typeface="標楷體" panose="03000509000000000000" pitchFamily="65" charset="-120"/>
              </a:rPr>
              <a:t>：小李，寒假的黑龙江之行怎么样？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</a:t>
            </a:r>
            <a:r>
              <a:rPr lang="en-US" altLang="zh-TW" sz="3200" dirty="0">
                <a:ea typeface="標楷體" panose="03000509000000000000" pitchFamily="65" charset="-120"/>
              </a:rPr>
              <a:t>B</a:t>
            </a:r>
            <a:r>
              <a:rPr lang="zh-TW" altLang="en-US" sz="32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 A</a:t>
            </a:r>
            <a:r>
              <a:rPr lang="zh-TW" altLang="en-US" sz="3200" dirty="0">
                <a:ea typeface="標楷體" panose="03000509000000000000" pitchFamily="65" charset="-120"/>
              </a:rPr>
              <a:t>：听说妳昨天去参加求职面试了，感觉怎么样？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 </a:t>
            </a:r>
            <a:r>
              <a:rPr lang="en-US" altLang="zh-TW" sz="3200" dirty="0">
                <a:ea typeface="標楷體" panose="03000509000000000000" pitchFamily="65" charset="-120"/>
              </a:rPr>
              <a:t>B</a:t>
            </a:r>
            <a:r>
              <a:rPr lang="zh-TW" altLang="en-US" sz="3200" dirty="0">
                <a:ea typeface="標楷體" panose="03000509000000000000" pitchFamily="65" charset="-120"/>
              </a:rPr>
              <a:t>：</a:t>
            </a:r>
            <a:r>
              <a:rPr lang="en-US" altLang="zh-TW" sz="3200" dirty="0">
                <a:ea typeface="標楷體" panose="03000509000000000000" pitchFamily="65" charset="-120"/>
              </a:rPr>
              <a:t>__________________________________________________</a:t>
            </a:r>
            <a:r>
              <a:rPr lang="zh-TW" altLang="en-US" sz="3200" dirty="0">
                <a:ea typeface="標楷體" panose="03000509000000000000" pitchFamily="65" charset="-120"/>
              </a:rPr>
              <a:t>。</a:t>
            </a:r>
            <a:endParaRPr lang="en-US" altLang="zh-TW" sz="3200" dirty="0"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5E96C6E-6678-4BFF-B6BE-BF13C636CBB5}"/>
              </a:ext>
            </a:extLst>
          </p:cNvPr>
          <p:cNvSpPr/>
          <p:nvPr/>
        </p:nvSpPr>
        <p:spPr>
          <a:xfrm>
            <a:off x="665922" y="1771870"/>
            <a:ext cx="97602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幸好我还没去，所以我可以跟妈妈一起去看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097BDAA-1C57-463D-AF55-B600FBC058D9}"/>
              </a:ext>
            </a:extLst>
          </p:cNvPr>
          <p:cNvSpPr/>
          <p:nvPr/>
        </p:nvSpPr>
        <p:spPr>
          <a:xfrm>
            <a:off x="665922" y="3289538"/>
            <a:ext cx="8517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幸好现在已经有药可以医了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2C75ABF-C9E1-4F56-8EF5-6FB81FDC9730}"/>
              </a:ext>
            </a:extLst>
          </p:cNvPr>
          <p:cNvSpPr/>
          <p:nvPr/>
        </p:nvSpPr>
        <p:spPr>
          <a:xfrm>
            <a:off x="1287117" y="4722512"/>
            <a:ext cx="10137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幸好我没去，听说那里风雪交加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FDE78F4-8756-471E-B781-10763807120E}"/>
              </a:ext>
            </a:extLst>
          </p:cNvPr>
          <p:cNvSpPr/>
          <p:nvPr/>
        </p:nvSpPr>
        <p:spPr>
          <a:xfrm>
            <a:off x="1287116" y="6155486"/>
            <a:ext cx="10137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感觉不太好，不过幸好我通过面试了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D7A690F-F96E-4082-86C3-43C51DCAC63A}"/>
              </a:ext>
            </a:extLst>
          </p:cNvPr>
          <p:cNvSpPr/>
          <p:nvPr/>
        </p:nvSpPr>
        <p:spPr>
          <a:xfrm>
            <a:off x="288759" y="1809550"/>
            <a:ext cx="11550316" cy="3318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不记得是哪位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智者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讲过：人类高一层次的时间体验，就是悠闲。就这点讲，现代人的体验，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远远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不及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古人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，难怪近代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中外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，都很少出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绝代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艺术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大师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和思想家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CN" altLang="en-US" sz="3600" b="0" i="0" dirty="0">
                <a:effectLst/>
                <a:highlight>
                  <a:srgbClr val="00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幸好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，现代人已开始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觉醒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65172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B33DCB0-C83E-420E-B536-E253D245A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87830"/>
            <a:ext cx="5114106" cy="284117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FB8EDF1-337A-421B-B670-C0C7ED4043F5}"/>
              </a:ext>
            </a:extLst>
          </p:cNvPr>
          <p:cNvSpPr txBox="1"/>
          <p:nvPr/>
        </p:nvSpPr>
        <p:spPr>
          <a:xfrm>
            <a:off x="3942080" y="1920894"/>
            <a:ext cx="215392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盒饭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héfàn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BFECFC-311C-44C3-B455-9EC539814A9D}"/>
              </a:ext>
            </a:extLst>
          </p:cNvPr>
          <p:cNvSpPr txBox="1"/>
          <p:nvPr/>
        </p:nvSpPr>
        <p:spPr>
          <a:xfrm>
            <a:off x="10001250" y="1920894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饭局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fànjú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268D5F-66CD-4353-8298-41F5CE55B7A5}"/>
              </a:ext>
            </a:extLst>
          </p:cNvPr>
          <p:cNvSpPr txBox="1"/>
          <p:nvPr/>
        </p:nvSpPr>
        <p:spPr>
          <a:xfrm>
            <a:off x="8183336" y="5349895"/>
            <a:ext cx="2190750" cy="1508105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共享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dirty="0" err="1">
                <a:solidFill>
                  <a:schemeClr val="bg1"/>
                </a:solidFill>
              </a:rPr>
              <a:t>gòngxiǎng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BBB1C57-1EFA-4D47-A35E-45D511B71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02" y="473529"/>
            <a:ext cx="3761507" cy="295547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5CB25A0-28B3-4220-A6C3-777D99AABC61}"/>
              </a:ext>
            </a:extLst>
          </p:cNvPr>
          <p:cNvSpPr/>
          <p:nvPr/>
        </p:nvSpPr>
        <p:spPr>
          <a:xfrm>
            <a:off x="2483410" y="4746562"/>
            <a:ext cx="50712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dirty="0">
                <a:solidFill>
                  <a:srgbClr val="3399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enjoy together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90470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3FBC812-7C23-48D4-9CFF-82BE8B1F1BBA}"/>
              </a:ext>
            </a:extLst>
          </p:cNvPr>
          <p:cNvSpPr/>
          <p:nvPr/>
        </p:nvSpPr>
        <p:spPr>
          <a:xfrm>
            <a:off x="349717" y="1354040"/>
            <a:ext cx="11492565" cy="4149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清代文学家张潮说得好：能闲世人所忙者，方能忙世人之所闲。</a:t>
            </a:r>
            <a:br>
              <a:rPr lang="zh-CN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放慢一点生活脚步，从今晚的晚饭开始：今晚不吃麦当劳不吃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盒饭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，不赶三四个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饭局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忙应酬，回家炒几</a:t>
            </a:r>
            <a:r>
              <a:rPr lang="zh-TW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个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母亲做惯的菜，与家人围桌慢慢吃，</a:t>
            </a:r>
            <a:r>
              <a:rPr lang="zh-CN" altLang="en-US" sz="3600" b="0" i="0" dirty="0">
                <a:effectLst/>
                <a:highlight>
                  <a:srgbClr val="FFFF00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共享</a:t>
            </a:r>
            <a:r>
              <a:rPr lang="zh-CN" altLang="en-US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天伦之乐吧</a:t>
            </a:r>
            <a:r>
              <a:rPr lang="en-US" altLang="zh-CN" sz="3600" b="0" i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47999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118711" y="1070703"/>
            <a:ext cx="11954577" cy="5505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1.</a:t>
            </a:r>
            <a:r>
              <a:rPr lang="zh-TW" altLang="en-US" sz="3400" dirty="0">
                <a:ea typeface="標楷體" panose="03000509000000000000" pitchFamily="65" charset="-120"/>
              </a:rPr>
              <a:t>说自己“忙得七荤八素”的人为自己的“忙”感到自豪 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2.</a:t>
            </a:r>
            <a:r>
              <a:rPr lang="zh-TW" altLang="en-US" sz="3400" dirty="0">
                <a:ea typeface="標楷體" panose="03000509000000000000" pitchFamily="65" charset="-120"/>
              </a:rPr>
              <a:t>问对方忙不忙成了现代社会的时髦问候语。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3.</a:t>
            </a:r>
            <a:r>
              <a:rPr lang="zh-TW" altLang="en-US" sz="3400" dirty="0">
                <a:ea typeface="標楷體" panose="03000509000000000000" pitchFamily="65" charset="-120"/>
              </a:rPr>
              <a:t>现代人用现成的卡片代替书信是因为问候卡很漂亮。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4.</a:t>
            </a:r>
            <a:r>
              <a:rPr lang="zh-TW" altLang="en-US" sz="3400" dirty="0">
                <a:ea typeface="標楷體" panose="03000509000000000000" pitchFamily="65" charset="-120"/>
              </a:rPr>
              <a:t>现代人在工作之余经常合家一起进餐，享受天伦之乐。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5.</a:t>
            </a:r>
            <a:r>
              <a:rPr lang="zh-TW" altLang="en-US" sz="3400" dirty="0">
                <a:ea typeface="標楷體" panose="03000509000000000000" pitchFamily="65" charset="-120"/>
              </a:rPr>
              <a:t> 有的人想放慢自己生活的节奏，但因为客观原因而不能实现。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6.</a:t>
            </a:r>
            <a:r>
              <a:rPr lang="zh-TW" altLang="en-US" sz="3400" dirty="0">
                <a:ea typeface="標楷體" panose="03000509000000000000" pitchFamily="65" charset="-120"/>
              </a:rPr>
              <a:t>蒸汽机的发明使我们的休息时间大大增加。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7.</a:t>
            </a:r>
            <a:r>
              <a:rPr lang="zh-TW" altLang="en-US" sz="3400" dirty="0">
                <a:ea typeface="標楷體" panose="03000509000000000000" pitchFamily="65" charset="-120"/>
              </a:rPr>
              <a:t>上个世纪的电子革命大大提高劳动效率。</a:t>
            </a:r>
            <a:endParaRPr lang="en-US" altLang="zh-TW" sz="34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5037F0-9328-42F7-AE9A-1C186743798C}"/>
              </a:ext>
            </a:extLst>
          </p:cNvPr>
          <p:cNvSpPr txBox="1"/>
          <p:nvPr/>
        </p:nvSpPr>
        <p:spPr>
          <a:xfrm>
            <a:off x="0" y="0"/>
            <a:ext cx="3589020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课文理解</a:t>
            </a:r>
          </a:p>
        </p:txBody>
      </p:sp>
    </p:spTree>
    <p:extLst>
      <p:ext uri="{BB962C8B-B14F-4D97-AF65-F5344CB8AC3E}">
        <p14:creationId xmlns:p14="http://schemas.microsoft.com/office/powerpoint/2010/main" val="39482956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0" y="964145"/>
            <a:ext cx="12191999" cy="550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8.</a:t>
            </a:r>
            <a:r>
              <a:rPr lang="zh-TW" altLang="en-US" sz="3400" dirty="0">
                <a:ea typeface="標楷體" panose="03000509000000000000" pitchFamily="65" charset="-120"/>
              </a:rPr>
              <a:t> </a:t>
            </a:r>
            <a:r>
              <a:rPr lang="en-US" altLang="zh-TW" sz="3400" dirty="0">
                <a:ea typeface="標楷體" panose="03000509000000000000" pitchFamily="65" charset="-120"/>
              </a:rPr>
              <a:t>E</a:t>
            </a:r>
            <a:r>
              <a:rPr lang="zh-TW" altLang="en-US" sz="3400" dirty="0">
                <a:ea typeface="標楷體" panose="03000509000000000000" pitchFamily="65" charset="-120"/>
              </a:rPr>
              <a:t>世代的到来使我们的生活充满诗意。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9.</a:t>
            </a:r>
            <a:r>
              <a:rPr lang="zh-TW" altLang="en-US" sz="3400" dirty="0">
                <a:ea typeface="標楷體" panose="03000509000000000000" pitchFamily="65" charset="-120"/>
              </a:rPr>
              <a:t> 在现代社会，如果你的行动和思维较慢，心理上会受到很大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400" dirty="0">
                <a:ea typeface="標楷體" panose="03000509000000000000" pitchFamily="65" charset="-120"/>
              </a:rPr>
              <a:t>    的压力。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10.</a:t>
            </a:r>
            <a:r>
              <a:rPr lang="zh-TW" altLang="en-US" sz="3400" dirty="0">
                <a:ea typeface="標楷體" panose="03000509000000000000" pitchFamily="65" charset="-120"/>
              </a:rPr>
              <a:t>作者认为，现代社会反对高消费的生活模式 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11.</a:t>
            </a:r>
            <a:r>
              <a:rPr lang="zh-TW" altLang="en-US" sz="3400" dirty="0">
                <a:ea typeface="標楷體" panose="03000509000000000000" pitchFamily="65" charset="-120"/>
              </a:rPr>
              <a:t>作者认为，先进的电子传媒是造成人们互相比较的罪魁祸首 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12.</a:t>
            </a:r>
            <a:r>
              <a:rPr lang="zh-TW" altLang="en-US" sz="3400" dirty="0">
                <a:ea typeface="標楷體" panose="03000509000000000000" pitchFamily="65" charset="-120"/>
              </a:rPr>
              <a:t>在高消费的冲击下，人们对自己的收入永远不满足。</a:t>
            </a:r>
            <a:endParaRPr lang="en-US" altLang="zh-TW" sz="34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400" dirty="0">
                <a:ea typeface="標楷體" panose="03000509000000000000" pitchFamily="65" charset="-120"/>
              </a:rPr>
              <a:t>13.</a:t>
            </a:r>
            <a:r>
              <a:rPr lang="zh-TW" altLang="en-US" sz="3400" dirty="0">
                <a:ea typeface="標楷體" panose="03000509000000000000" pitchFamily="65" charset="-120"/>
              </a:rPr>
              <a:t>作者认为， 我们现在的生活节奏越来越快了。</a:t>
            </a:r>
            <a:endParaRPr lang="en-US" altLang="zh-TW" sz="34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5037F0-9328-42F7-AE9A-1C186743798C}"/>
              </a:ext>
            </a:extLst>
          </p:cNvPr>
          <p:cNvSpPr txBox="1"/>
          <p:nvPr/>
        </p:nvSpPr>
        <p:spPr>
          <a:xfrm>
            <a:off x="0" y="0"/>
            <a:ext cx="3589020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课文理解</a:t>
            </a:r>
          </a:p>
        </p:txBody>
      </p:sp>
    </p:spTree>
    <p:extLst>
      <p:ext uri="{BB962C8B-B14F-4D97-AF65-F5344CB8AC3E}">
        <p14:creationId xmlns:p14="http://schemas.microsoft.com/office/powerpoint/2010/main" val="9742585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6D2B528-1813-4755-9E59-7BAE8242ED7D}"/>
              </a:ext>
            </a:extLst>
          </p:cNvPr>
          <p:cNvSpPr txBox="1"/>
          <p:nvPr/>
        </p:nvSpPr>
        <p:spPr>
          <a:xfrm>
            <a:off x="16510" y="461665"/>
            <a:ext cx="11954577" cy="6251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14.</a:t>
            </a:r>
            <a:r>
              <a:rPr lang="zh-TW" altLang="en-US" sz="3000" dirty="0">
                <a:ea typeface="標楷體" panose="03000509000000000000" pitchFamily="65" charset="-120"/>
              </a:rPr>
              <a:t>根据英国一所大学的调查声明，随着人们生活水平的提高，现在人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  们的闲暇时间每周至少增加了一天 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15.</a:t>
            </a:r>
            <a:r>
              <a:rPr lang="zh-TW" altLang="en-US" sz="3000" dirty="0">
                <a:ea typeface="標楷體" panose="03000509000000000000" pitchFamily="65" charset="-120"/>
              </a:rPr>
              <a:t> 事事讲求速度的观念现在已经在东西方流行，没有任何人加以反对。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16.</a:t>
            </a:r>
            <a:r>
              <a:rPr lang="zh-TW" altLang="en-US" sz="3000" dirty="0">
                <a:ea typeface="標楷體" panose="03000509000000000000" pitchFamily="65" charset="-120"/>
              </a:rPr>
              <a:t>“慢慢城市联盟”是从意大利的“慢慢吃运动” 发展的。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17.</a:t>
            </a:r>
            <a:r>
              <a:rPr lang="zh-TW" altLang="en-US" sz="3000" dirty="0">
                <a:ea typeface="標楷體" panose="03000509000000000000" pitchFamily="65" charset="-120"/>
              </a:rPr>
              <a:t>“慢慢城市联盟”除了提倡“慢慢吃”以外，还积极支持很多降低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  生活速度的措施 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18.</a:t>
            </a:r>
            <a:r>
              <a:rPr lang="zh-TW" altLang="en-US" sz="3000" dirty="0">
                <a:ea typeface="標楷體" panose="03000509000000000000" pitchFamily="65" charset="-120"/>
              </a:rPr>
              <a:t> 近代之所以很少出艺术大师和思想家，是因为现代人缺少艺术才能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  和思想深度。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19.</a:t>
            </a:r>
            <a:r>
              <a:rPr lang="zh-TW" altLang="en-US" sz="3000" dirty="0">
                <a:ea typeface="標楷體" panose="03000509000000000000" pitchFamily="65" charset="-120"/>
              </a:rPr>
              <a:t> 文章最后呼吁大家放慢生活脚步，常去饭馆吃饭。</a:t>
            </a:r>
            <a:endParaRPr lang="en-US" altLang="zh-TW" sz="3000" dirty="0"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5037F0-9328-42F7-AE9A-1C186743798C}"/>
              </a:ext>
            </a:extLst>
          </p:cNvPr>
          <p:cNvSpPr txBox="1"/>
          <p:nvPr/>
        </p:nvSpPr>
        <p:spPr>
          <a:xfrm>
            <a:off x="0" y="0"/>
            <a:ext cx="3589020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课文理解</a:t>
            </a:r>
          </a:p>
        </p:txBody>
      </p:sp>
    </p:spTree>
    <p:extLst>
      <p:ext uri="{BB962C8B-B14F-4D97-AF65-F5344CB8AC3E}">
        <p14:creationId xmlns:p14="http://schemas.microsoft.com/office/powerpoint/2010/main" val="27107245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04F9D949-335F-4126-9819-185371B94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093883"/>
              </p:ext>
            </p:extLst>
          </p:nvPr>
        </p:nvGraphicFramePr>
        <p:xfrm>
          <a:off x="0" y="0"/>
          <a:ext cx="12192000" cy="1280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48015772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7807723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3098857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6521005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653971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赞许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快捷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过分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预测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快速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371062"/>
                  </a:ext>
                </a:extLst>
              </a:tr>
              <a:tr h="5311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赞同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敏捷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过于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推测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迅速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000754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D3927341-2F2D-49FC-9999-0B09B80E8790}"/>
              </a:ext>
            </a:extLst>
          </p:cNvPr>
          <p:cNvSpPr txBox="1"/>
          <p:nvPr/>
        </p:nvSpPr>
        <p:spPr>
          <a:xfrm>
            <a:off x="125128" y="1463317"/>
            <a:ext cx="11935327" cy="4866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ea typeface="標楷體" panose="03000509000000000000" pitchFamily="65" charset="-120"/>
              </a:rPr>
              <a:t>现在的服务讲求方便、</a:t>
            </a:r>
            <a:r>
              <a:rPr lang="en-US" altLang="zh-TW" sz="3000" dirty="0"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ea typeface="標楷體" panose="03000509000000000000" pitchFamily="65" charset="-120"/>
              </a:rPr>
              <a:t>，一切为消费者着想。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ea typeface="標楷體" panose="03000509000000000000" pitchFamily="65" charset="-120"/>
              </a:rPr>
              <a:t>她不仅不辞而别，而且还拿走她的东西和钱，真是</a:t>
            </a:r>
            <a:r>
              <a:rPr lang="en-US" altLang="zh-TW" sz="3000" dirty="0"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3.</a:t>
            </a:r>
            <a:r>
              <a:rPr lang="zh-TW" altLang="en-US" sz="3000" dirty="0">
                <a:ea typeface="標楷體" panose="03000509000000000000" pitchFamily="65" charset="-120"/>
              </a:rPr>
              <a:t>看李友皱着眉头的样子，我</a:t>
            </a:r>
            <a:r>
              <a:rPr lang="en-US" altLang="zh-TW" sz="3000" dirty="0"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ea typeface="標楷體" panose="03000509000000000000" pitchFamily="65" charset="-120"/>
              </a:rPr>
              <a:t>她一定在为明天的考试犯愁呢。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4.</a:t>
            </a:r>
            <a:r>
              <a:rPr lang="zh-TW" altLang="en-US" sz="3000" dirty="0">
                <a:ea typeface="標楷體" panose="03000509000000000000" pitchFamily="65" charset="-120"/>
              </a:rPr>
              <a:t>比赛进行到一半的时候，红队展开了新的一轮</a:t>
            </a:r>
            <a:r>
              <a:rPr lang="en-US" altLang="zh-TW" sz="3000" dirty="0"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ea typeface="標楷體" panose="03000509000000000000" pitchFamily="65" charset="-120"/>
              </a:rPr>
              <a:t>进攻，马上占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据了比赛的优势。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5.</a:t>
            </a:r>
            <a:r>
              <a:rPr lang="zh-TW" altLang="en-US" sz="3000" dirty="0">
                <a:ea typeface="標楷體" panose="03000509000000000000" pitchFamily="65" charset="-120"/>
              </a:rPr>
              <a:t>小王在学校里无论是学习，还是运动都很优秀，性格也很招人喜欢，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常常受到老师、同学的</a:t>
            </a:r>
            <a:r>
              <a:rPr lang="en-US" altLang="zh-TW" sz="3000" dirty="0"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DED01B-430C-4183-B70E-B9766A28F538}"/>
              </a:ext>
            </a:extLst>
          </p:cNvPr>
          <p:cNvSpPr txBox="1"/>
          <p:nvPr/>
        </p:nvSpPr>
        <p:spPr>
          <a:xfrm>
            <a:off x="4408371" y="1463317"/>
            <a:ext cx="1366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04ADD0D-62EC-47E3-A504-B8442641887E}"/>
              </a:ext>
            </a:extLst>
          </p:cNvPr>
          <p:cNvSpPr txBox="1"/>
          <p:nvPr/>
        </p:nvSpPr>
        <p:spPr>
          <a:xfrm>
            <a:off x="8884118" y="2188774"/>
            <a:ext cx="1479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过分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91B9625-469D-44D7-9AF5-357D9248C801}"/>
              </a:ext>
            </a:extLst>
          </p:cNvPr>
          <p:cNvSpPr txBox="1"/>
          <p:nvPr/>
        </p:nvSpPr>
        <p:spPr>
          <a:xfrm>
            <a:off x="5091764" y="2882595"/>
            <a:ext cx="1479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推测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85D8090-2657-4D75-864F-A31DB3329EE6}"/>
              </a:ext>
            </a:extLst>
          </p:cNvPr>
          <p:cNvSpPr txBox="1"/>
          <p:nvPr/>
        </p:nvSpPr>
        <p:spPr>
          <a:xfrm>
            <a:off x="8073989" y="3550355"/>
            <a:ext cx="1479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快捷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205A40D-F6AC-4493-A91C-3B63E33116D4}"/>
              </a:ext>
            </a:extLst>
          </p:cNvPr>
          <p:cNvSpPr txBox="1"/>
          <p:nvPr/>
        </p:nvSpPr>
        <p:spPr>
          <a:xfrm>
            <a:off x="4296075" y="5637434"/>
            <a:ext cx="1479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赞许</a:t>
            </a:r>
          </a:p>
        </p:txBody>
      </p:sp>
    </p:spTree>
    <p:extLst>
      <p:ext uri="{BB962C8B-B14F-4D97-AF65-F5344CB8AC3E}">
        <p14:creationId xmlns:p14="http://schemas.microsoft.com/office/powerpoint/2010/main" val="243063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04F9D949-335F-4126-9819-185371B94BB3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280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48015772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7807723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3098857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6521005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653971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赞许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快捷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过分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预测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快速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371062"/>
                  </a:ext>
                </a:extLst>
              </a:tr>
              <a:tr h="5311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赞同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敏捷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过于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推测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迅速</a:t>
                      </a:r>
                    </a:p>
                  </a:txBody>
                  <a:tcPr anchor="ctr">
                    <a:solidFill>
                      <a:srgbClr val="66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000754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D3927341-2F2D-49FC-9999-0B09B80E8790}"/>
              </a:ext>
            </a:extLst>
          </p:cNvPr>
          <p:cNvSpPr txBox="1"/>
          <p:nvPr/>
        </p:nvSpPr>
        <p:spPr>
          <a:xfrm>
            <a:off x="62564" y="1463317"/>
            <a:ext cx="12066872" cy="48662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6.</a:t>
            </a:r>
            <a:r>
              <a:rPr lang="zh-TW" altLang="en-US" sz="3000" dirty="0">
                <a:ea typeface="標楷體" panose="03000509000000000000" pitchFamily="65" charset="-120"/>
              </a:rPr>
              <a:t>孩子不接受你的意见，是因为你的说话态度</a:t>
            </a:r>
            <a:r>
              <a:rPr lang="en-US" altLang="zh-TW" sz="3000" dirty="0"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ea typeface="標楷體" panose="03000509000000000000" pitchFamily="65" charset="-120"/>
              </a:rPr>
              <a:t>粗暴，让人感觉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很不舒服。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7.</a:t>
            </a:r>
            <a:r>
              <a:rPr lang="zh-TW" altLang="en-US" sz="3000" dirty="0">
                <a:ea typeface="標楷體" panose="03000509000000000000" pitchFamily="65" charset="-120"/>
              </a:rPr>
              <a:t>要打好乒乓球，不仅动作要灵活，而且还要反应</a:t>
            </a:r>
            <a:r>
              <a:rPr lang="en-US" altLang="zh-TW" sz="3000" dirty="0"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8.</a:t>
            </a:r>
            <a:r>
              <a:rPr lang="zh-TW" altLang="en-US" sz="3000" dirty="0">
                <a:ea typeface="標楷體" panose="03000509000000000000" pitchFamily="65" charset="-120"/>
              </a:rPr>
              <a:t>气象局的一项重要任务是 </a:t>
            </a:r>
            <a:r>
              <a:rPr lang="en-US" altLang="zh-TW" sz="3000" dirty="0"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ea typeface="標楷體" panose="03000509000000000000" pitchFamily="65" charset="-120"/>
              </a:rPr>
              <a:t>天气变化的情况，提前向大家报告。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9.</a:t>
            </a:r>
            <a:r>
              <a:rPr lang="zh-TW" altLang="en-US" sz="3000" dirty="0">
                <a:ea typeface="標楷體" panose="03000509000000000000" pitchFamily="65" charset="-120"/>
              </a:rPr>
              <a:t> 老师提出问题后，学生们反应很</a:t>
            </a:r>
            <a:r>
              <a:rPr lang="en-US" altLang="zh-TW" sz="3000" dirty="0"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10.</a:t>
            </a:r>
            <a:r>
              <a:rPr lang="zh-TW" altLang="en-US" sz="3000" dirty="0">
                <a:ea typeface="標楷體" panose="03000509000000000000" pitchFamily="65" charset="-120"/>
              </a:rPr>
              <a:t>我非常 </a:t>
            </a:r>
            <a:r>
              <a:rPr lang="en-US" altLang="zh-TW" sz="3000" dirty="0"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ea typeface="標楷體" panose="03000509000000000000" pitchFamily="65" charset="-120"/>
              </a:rPr>
              <a:t>保护环境、动物的观点，而且认为每个人一定要从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 自己做起，从每一件小事做起。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83077D-EF65-4E8C-8239-B5FD3730C1F2}"/>
              </a:ext>
            </a:extLst>
          </p:cNvPr>
          <p:cNvSpPr txBox="1"/>
          <p:nvPr/>
        </p:nvSpPr>
        <p:spPr>
          <a:xfrm>
            <a:off x="7661710" y="1473219"/>
            <a:ext cx="1366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过于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1585953-8817-487B-999A-F4E73962C1C3}"/>
              </a:ext>
            </a:extLst>
          </p:cNvPr>
          <p:cNvSpPr txBox="1"/>
          <p:nvPr/>
        </p:nvSpPr>
        <p:spPr>
          <a:xfrm>
            <a:off x="8345103" y="2831148"/>
            <a:ext cx="161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敏捷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0E3C715-4908-42BE-954A-D13C6E62BA98}"/>
              </a:ext>
            </a:extLst>
          </p:cNvPr>
          <p:cNvSpPr txBox="1"/>
          <p:nvPr/>
        </p:nvSpPr>
        <p:spPr>
          <a:xfrm>
            <a:off x="4628147" y="3604031"/>
            <a:ext cx="161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预测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E5D3CAF-975E-4DDC-9E84-E5EEA34F658D}"/>
              </a:ext>
            </a:extLst>
          </p:cNvPr>
          <p:cNvSpPr txBox="1"/>
          <p:nvPr/>
        </p:nvSpPr>
        <p:spPr>
          <a:xfrm>
            <a:off x="5800826" y="4217681"/>
            <a:ext cx="161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迅速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84E7651-7972-448D-9799-787F763FBD6C}"/>
              </a:ext>
            </a:extLst>
          </p:cNvPr>
          <p:cNvSpPr txBox="1"/>
          <p:nvPr/>
        </p:nvSpPr>
        <p:spPr>
          <a:xfrm>
            <a:off x="1804738" y="4937130"/>
            <a:ext cx="161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赞同</a:t>
            </a:r>
          </a:p>
        </p:txBody>
      </p:sp>
    </p:spTree>
    <p:extLst>
      <p:ext uri="{BB962C8B-B14F-4D97-AF65-F5344CB8AC3E}">
        <p14:creationId xmlns:p14="http://schemas.microsoft.com/office/powerpoint/2010/main" val="389924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2293DE8B-A193-4B53-A5ED-9BE38DF96263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7710972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211791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99561683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baseline="0" dirty="0">
                          <a:solidFill>
                            <a:schemeClr val="bg1"/>
                          </a:solidFill>
                          <a:ea typeface="標楷體" panose="03000509000000000000" pitchFamily="65" charset="-120"/>
                        </a:rPr>
                        <a:t>天伦之乐</a:t>
                      </a:r>
                    </a:p>
                  </a:txBody>
                  <a:tcPr anchor="ctr"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baseline="0" dirty="0">
                          <a:solidFill>
                            <a:schemeClr val="bg1"/>
                          </a:solidFill>
                          <a:ea typeface="標楷體" panose="03000509000000000000" pitchFamily="65" charset="-120"/>
                        </a:rPr>
                        <a:t>分秒必争</a:t>
                      </a:r>
                    </a:p>
                  </a:txBody>
                  <a:tcPr anchor="ctr"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baseline="0" dirty="0">
                          <a:solidFill>
                            <a:schemeClr val="bg1"/>
                          </a:solidFill>
                          <a:ea typeface="標楷體" panose="03000509000000000000" pitchFamily="65" charset="-120"/>
                        </a:rPr>
                        <a:t>遥遥无期</a:t>
                      </a:r>
                    </a:p>
                  </a:txBody>
                  <a:tcPr anchor="ctr">
                    <a:solidFill>
                      <a:srgbClr val="99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23153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baseline="0" dirty="0">
                          <a:solidFill>
                            <a:schemeClr val="bg1"/>
                          </a:solidFill>
                          <a:ea typeface="標楷體" panose="03000509000000000000" pitchFamily="65" charset="-120"/>
                        </a:rPr>
                        <a:t>随之而起</a:t>
                      </a:r>
                    </a:p>
                  </a:txBody>
                  <a:tcPr anchor="ctr"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baseline="0" dirty="0">
                          <a:solidFill>
                            <a:schemeClr val="bg1"/>
                          </a:solidFill>
                          <a:ea typeface="標楷體" panose="03000509000000000000" pitchFamily="65" charset="-120"/>
                        </a:rPr>
                        <a:t>伸手可及</a:t>
                      </a:r>
                    </a:p>
                  </a:txBody>
                  <a:tcPr anchor="ctr"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baseline="0" dirty="0">
                          <a:solidFill>
                            <a:schemeClr val="bg1"/>
                          </a:solidFill>
                          <a:ea typeface="標楷體" panose="03000509000000000000" pitchFamily="65" charset="-120"/>
                        </a:rPr>
                        <a:t>稀世珍品</a:t>
                      </a:r>
                    </a:p>
                  </a:txBody>
                  <a:tcPr anchor="ctr">
                    <a:solidFill>
                      <a:srgbClr val="99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815370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E716F17E-558F-487D-987D-FB96A10B7DF0}"/>
              </a:ext>
            </a:extLst>
          </p:cNvPr>
          <p:cNvSpPr txBox="1"/>
          <p:nvPr/>
        </p:nvSpPr>
        <p:spPr>
          <a:xfrm>
            <a:off x="125128" y="1816941"/>
            <a:ext cx="11935327" cy="41589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ea typeface="標楷體" panose="03000509000000000000" pitchFamily="65" charset="-120"/>
              </a:rPr>
              <a:t>苹果就在旁边，你</a:t>
            </a:r>
            <a:r>
              <a:rPr lang="en-US" altLang="zh-TW" sz="3600" dirty="0">
                <a:ea typeface="標楷體" panose="03000509000000000000" pitchFamily="65" charset="-120"/>
              </a:rPr>
              <a:t>__________</a:t>
            </a:r>
            <a:r>
              <a:rPr lang="zh-TW" altLang="en-US" sz="3600" dirty="0">
                <a:ea typeface="標楷體" panose="03000509000000000000" pitchFamily="65" charset="-120"/>
              </a:rPr>
              <a:t>，自己拿一下吧。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ea typeface="標楷體" panose="03000509000000000000" pitchFamily="65" charset="-120"/>
              </a:rPr>
              <a:t>在中国传统的大家庭里，人们可以享受到数代同堂的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 </a:t>
            </a:r>
            <a:r>
              <a:rPr lang="en-US" altLang="zh-TW" sz="3600" dirty="0">
                <a:ea typeface="標楷體" panose="03000509000000000000" pitchFamily="65" charset="-120"/>
              </a:rPr>
              <a:t>__________</a:t>
            </a:r>
            <a:r>
              <a:rPr lang="zh-TW" altLang="en-US" sz="3600" dirty="0">
                <a:ea typeface="標楷體" panose="03000509000000000000" pitchFamily="65" charset="-120"/>
              </a:rPr>
              <a:t>，但现在这种大家庭不多了，取而代之的是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ea typeface="標楷體" panose="03000509000000000000" pitchFamily="65" charset="-120"/>
              </a:rPr>
              <a:t>   两口或三口人的小家庭 。</a:t>
            </a:r>
            <a:endParaRPr lang="en-US" altLang="zh-TW" sz="36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ea typeface="標楷體" panose="03000509000000000000" pitchFamily="65" charset="-120"/>
              </a:rPr>
              <a:t>大学毕业后大家各奔东西，见面的日子</a:t>
            </a:r>
            <a:r>
              <a:rPr lang="en-US" altLang="zh-TW" sz="3600" dirty="0">
                <a:ea typeface="標楷體" panose="03000509000000000000" pitchFamily="65" charset="-120"/>
              </a:rPr>
              <a:t>__________</a:t>
            </a:r>
            <a:r>
              <a:rPr lang="zh-TW" altLang="en-US" sz="3600" dirty="0">
                <a:ea typeface="標楷體" panose="03000509000000000000" pitchFamily="65" charset="-120"/>
              </a:rPr>
              <a:t>。</a:t>
            </a:r>
            <a:endParaRPr lang="en-US" altLang="zh-TW" sz="3600" dirty="0">
              <a:ea typeface="標楷體" panose="03000509000000000000" pitchFamily="65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EF2E57-B25D-4B5C-A178-651E6CE92FD6}"/>
              </a:ext>
            </a:extLst>
          </p:cNvPr>
          <p:cNvSpPr txBox="1"/>
          <p:nvPr/>
        </p:nvSpPr>
        <p:spPr>
          <a:xfrm>
            <a:off x="4225492" y="1925607"/>
            <a:ext cx="2261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伸手可及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92AD775-CEA3-4C5F-AE33-B31FE54F736A}"/>
              </a:ext>
            </a:extLst>
          </p:cNvPr>
          <p:cNvSpPr txBox="1"/>
          <p:nvPr/>
        </p:nvSpPr>
        <p:spPr>
          <a:xfrm>
            <a:off x="652915" y="3573254"/>
            <a:ext cx="2261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天伦之乐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63B4BC9-F233-4BC3-81E3-6F5CDF56A7D2}"/>
              </a:ext>
            </a:extLst>
          </p:cNvPr>
          <p:cNvSpPr txBox="1"/>
          <p:nvPr/>
        </p:nvSpPr>
        <p:spPr>
          <a:xfrm>
            <a:off x="8284143" y="5169442"/>
            <a:ext cx="2261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遥遥无期</a:t>
            </a:r>
          </a:p>
        </p:txBody>
      </p:sp>
    </p:spTree>
    <p:extLst>
      <p:ext uri="{BB962C8B-B14F-4D97-AF65-F5344CB8AC3E}">
        <p14:creationId xmlns:p14="http://schemas.microsoft.com/office/powerpoint/2010/main" val="242853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375" y="549943"/>
            <a:ext cx="11525250" cy="1323439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足以</a:t>
            </a:r>
            <a:endParaRPr lang="en-US" altLang="zh-TW" sz="4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4A24D9C-F5CA-4C83-ADE8-0071A59BC2EF}"/>
              </a:ext>
            </a:extLst>
          </p:cNvPr>
          <p:cNvSpPr txBox="1"/>
          <p:nvPr/>
        </p:nvSpPr>
        <p:spPr>
          <a:xfrm>
            <a:off x="333375" y="2266950"/>
            <a:ext cx="11525250" cy="14911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Adv.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意思是“足够、完全可以”，表示程度跟得上。</a:t>
            </a:r>
            <a:endParaRPr lang="en-US" altLang="zh-TW" sz="32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足以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+verb</a:t>
            </a:r>
            <a:r>
              <a:rPr lang="zh-TW" altLang="en-US" sz="3200" dirty="0">
                <a:latin typeface="Calibri" panose="020F0502020204030204" pitchFamily="34" charset="0"/>
                <a:ea typeface="標楷體" panose="03000509000000000000" pitchFamily="65" charset="-120"/>
              </a:rPr>
              <a:t> </a:t>
            </a:r>
            <a:r>
              <a:rPr lang="en-US" altLang="zh-TW" sz="3200" dirty="0">
                <a:latin typeface="Calibri" panose="020F0502020204030204" pitchFamily="34" charset="0"/>
                <a:ea typeface="標楷體" panose="03000509000000000000" pitchFamily="65" charset="-120"/>
              </a:rPr>
              <a:t>phrase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AFE1B6C-5E86-4D6F-9737-3BB045EC3213}"/>
              </a:ext>
            </a:extLst>
          </p:cNvPr>
          <p:cNvSpPr txBox="1"/>
          <p:nvPr/>
        </p:nvSpPr>
        <p:spPr>
          <a:xfrm>
            <a:off x="333375" y="3958666"/>
            <a:ext cx="11525250" cy="249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1.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这些文章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足以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说明这位作家感情丰富，而且有很深的文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    学造诣</a:t>
            </a:r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attainments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Calibri" panose="020F0502020204030204" pitchFamily="34" charset="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不审判这个贪官</a:t>
            </a:r>
            <a:r>
              <a:rPr lang="zh-TW" altLang="en-US" sz="36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不足以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泄愤</a:t>
            </a:r>
            <a:r>
              <a:rPr lang="en-US" altLang="zh-TW" sz="2400" dirty="0">
                <a:ea typeface="標楷體" panose="03000509000000000000" pitchFamily="65" charset="-120"/>
              </a:rPr>
              <a:t>(</a:t>
            </a:r>
            <a:r>
              <a:rPr lang="en-US" altLang="zh-TW" sz="2400" dirty="0"/>
              <a:t>to give vent to anger</a:t>
            </a:r>
            <a:r>
              <a:rPr lang="en-US" altLang="zh-TW" sz="2400" dirty="0"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latin typeface="Calibri" panose="020F0502020204030204" pitchFamily="34" charset="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Calibri" panose="020F0502020204030204" pitchFamily="34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65146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2293DE8B-A193-4B53-A5ED-9BE38DF96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576784"/>
              </p:ext>
            </p:extLst>
          </p:nvPr>
        </p:nvGraphicFramePr>
        <p:xfrm>
          <a:off x="0" y="0"/>
          <a:ext cx="121920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7710972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211791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99561683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baseline="0" dirty="0">
                          <a:solidFill>
                            <a:schemeClr val="bg1"/>
                          </a:solidFill>
                          <a:ea typeface="標楷體" panose="03000509000000000000" pitchFamily="65" charset="-120"/>
                        </a:rPr>
                        <a:t>天伦之乐</a:t>
                      </a:r>
                    </a:p>
                  </a:txBody>
                  <a:tcPr anchor="ctr"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baseline="0" dirty="0">
                          <a:solidFill>
                            <a:schemeClr val="bg1"/>
                          </a:solidFill>
                          <a:ea typeface="標楷體" panose="03000509000000000000" pitchFamily="65" charset="-120"/>
                        </a:rPr>
                        <a:t>分秒必争</a:t>
                      </a:r>
                    </a:p>
                  </a:txBody>
                  <a:tcPr anchor="ctr"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baseline="0" dirty="0">
                          <a:solidFill>
                            <a:schemeClr val="bg1"/>
                          </a:solidFill>
                          <a:ea typeface="標楷體" panose="03000509000000000000" pitchFamily="65" charset="-120"/>
                        </a:rPr>
                        <a:t>遥遥无期</a:t>
                      </a:r>
                    </a:p>
                  </a:txBody>
                  <a:tcPr anchor="ctr">
                    <a:solidFill>
                      <a:srgbClr val="99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23153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baseline="0" dirty="0">
                          <a:solidFill>
                            <a:schemeClr val="bg1"/>
                          </a:solidFill>
                          <a:ea typeface="標楷體" panose="03000509000000000000" pitchFamily="65" charset="-120"/>
                        </a:rPr>
                        <a:t>随之而起</a:t>
                      </a:r>
                    </a:p>
                  </a:txBody>
                  <a:tcPr anchor="ctr"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baseline="0" dirty="0">
                          <a:solidFill>
                            <a:schemeClr val="bg1"/>
                          </a:solidFill>
                          <a:ea typeface="標楷體" panose="03000509000000000000" pitchFamily="65" charset="-120"/>
                        </a:rPr>
                        <a:t>伸手可及</a:t>
                      </a:r>
                    </a:p>
                  </a:txBody>
                  <a:tcPr anchor="ctr"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b="0" baseline="0" dirty="0">
                          <a:solidFill>
                            <a:schemeClr val="bg1"/>
                          </a:solidFill>
                          <a:ea typeface="標楷體" panose="03000509000000000000" pitchFamily="65" charset="-120"/>
                        </a:rPr>
                        <a:t>稀世珍品</a:t>
                      </a:r>
                    </a:p>
                  </a:txBody>
                  <a:tcPr anchor="ctr">
                    <a:solidFill>
                      <a:srgbClr val="99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815370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E716F17E-558F-487D-987D-FB96A10B7DF0}"/>
              </a:ext>
            </a:extLst>
          </p:cNvPr>
          <p:cNvSpPr txBox="1"/>
          <p:nvPr/>
        </p:nvSpPr>
        <p:spPr>
          <a:xfrm>
            <a:off x="125128" y="1673504"/>
            <a:ext cx="11935327" cy="4445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4.</a:t>
            </a:r>
            <a:r>
              <a:rPr lang="zh-TW" altLang="en-US" sz="3200" dirty="0">
                <a:ea typeface="標楷體" panose="03000509000000000000" pitchFamily="65" charset="-120"/>
              </a:rPr>
              <a:t>我们公司特别讲求工作效率，工作的时候非常紧张，简直到了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的地步，到下班时，早就累得什么都不想干了。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5.</a:t>
            </a:r>
            <a:r>
              <a:rPr lang="zh-TW" altLang="en-US" sz="3200" dirty="0">
                <a:ea typeface="標楷體" panose="03000509000000000000" pitchFamily="65" charset="-120"/>
              </a:rPr>
              <a:t>这套青花瓷器是明代的产品，同样的东西现在仅存这一套，所以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说它是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一点儿也不过份。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ea typeface="標楷體" panose="03000509000000000000" pitchFamily="65" charset="-120"/>
              </a:rPr>
              <a:t>6.</a:t>
            </a:r>
            <a:r>
              <a:rPr lang="zh-TW" altLang="en-US" sz="3200" dirty="0">
                <a:ea typeface="標楷體" panose="03000509000000000000" pitchFamily="65" charset="-120"/>
              </a:rPr>
              <a:t>在</a:t>
            </a:r>
            <a:r>
              <a:rPr lang="en-US" altLang="zh-TW" sz="3200" dirty="0">
                <a:ea typeface="標楷體" panose="03000509000000000000" pitchFamily="65" charset="-120"/>
              </a:rPr>
              <a:t>1919</a:t>
            </a:r>
            <a:r>
              <a:rPr lang="zh-TW" altLang="en-US" sz="3200" dirty="0">
                <a:ea typeface="標楷體" panose="03000509000000000000" pitchFamily="65" charset="-120"/>
              </a:rPr>
              <a:t>年，以反封建为主要内容的五四运动开始了，文学和文字</a:t>
            </a:r>
            <a:endParaRPr lang="en-US" altLang="zh-TW" sz="32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ea typeface="標楷體" panose="03000509000000000000" pitchFamily="65" charset="-120"/>
              </a:rPr>
              <a:t>   的改良运动也</a:t>
            </a:r>
            <a:r>
              <a:rPr lang="en-US" altLang="zh-TW" sz="3200" dirty="0">
                <a:ea typeface="標楷體" panose="03000509000000000000" pitchFamily="65" charset="-120"/>
              </a:rPr>
              <a:t>__________</a:t>
            </a:r>
            <a:r>
              <a:rPr lang="zh-TW" altLang="en-US" sz="3200" dirty="0">
                <a:ea typeface="標楷體" panose="03000509000000000000" pitchFamily="65" charset="-120"/>
              </a:rPr>
              <a:t>，白话文也开始盛行了起来。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4A35A4F-63B9-43B4-942B-D87A2E3651F3}"/>
              </a:ext>
            </a:extLst>
          </p:cNvPr>
          <p:cNvSpPr txBox="1"/>
          <p:nvPr/>
        </p:nvSpPr>
        <p:spPr>
          <a:xfrm>
            <a:off x="481263" y="2406992"/>
            <a:ext cx="2040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分秒必争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0FAB54A-276D-48BF-839D-647DC7EA4B34}"/>
              </a:ext>
            </a:extLst>
          </p:cNvPr>
          <p:cNvSpPr txBox="1"/>
          <p:nvPr/>
        </p:nvSpPr>
        <p:spPr>
          <a:xfrm>
            <a:off x="1682817" y="3868055"/>
            <a:ext cx="2040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稀世珍品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004AC8C-6C25-41D6-9DE1-6E61FA3E4B65}"/>
              </a:ext>
            </a:extLst>
          </p:cNvPr>
          <p:cNvSpPr txBox="1"/>
          <p:nvPr/>
        </p:nvSpPr>
        <p:spPr>
          <a:xfrm>
            <a:off x="2884370" y="5310239"/>
            <a:ext cx="2040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随之而起</a:t>
            </a:r>
          </a:p>
        </p:txBody>
      </p:sp>
    </p:spTree>
    <p:extLst>
      <p:ext uri="{BB962C8B-B14F-4D97-AF65-F5344CB8AC3E}">
        <p14:creationId xmlns:p14="http://schemas.microsoft.com/office/powerpoint/2010/main" val="192025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1E0CA50F-FCDA-4806-AB8F-2A831FF1EB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541190"/>
              </p:ext>
            </p:extLst>
          </p:nvPr>
        </p:nvGraphicFramePr>
        <p:xfrm>
          <a:off x="0" y="0"/>
          <a:ext cx="12192000" cy="1289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77690991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4727467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058752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31285002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634310962"/>
                    </a:ext>
                  </a:extLst>
                </a:gridCol>
              </a:tblGrid>
              <a:tr h="6448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连声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超速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有心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悠闲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信息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422489"/>
                  </a:ext>
                </a:extLst>
              </a:tr>
              <a:tr h="6448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浮现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急遽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率先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起码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幸好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491321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6759C0F6-F391-4DCF-AB44-7A2D5012ED48}"/>
              </a:ext>
            </a:extLst>
          </p:cNvPr>
          <p:cNvSpPr txBox="1"/>
          <p:nvPr/>
        </p:nvSpPr>
        <p:spPr>
          <a:xfrm>
            <a:off x="125128" y="1809565"/>
            <a:ext cx="11935327" cy="41737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1.</a:t>
            </a:r>
            <a:r>
              <a:rPr lang="zh-TW" altLang="en-US" sz="3000" dirty="0">
                <a:ea typeface="標楷體" panose="03000509000000000000" pitchFamily="65" charset="-120"/>
              </a:rPr>
              <a:t>他因为堵车来晚了，进来后向大家</a:t>
            </a:r>
            <a:r>
              <a:rPr lang="en-US" altLang="zh-TW" sz="3000" dirty="0"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ea typeface="標楷體" panose="03000509000000000000" pitchFamily="65" charset="-120"/>
              </a:rPr>
              <a:t>道歉。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ea typeface="標楷體" panose="03000509000000000000" pitchFamily="65" charset="-120"/>
              </a:rPr>
              <a:t>自从火车</a:t>
            </a:r>
            <a:r>
              <a:rPr lang="en-US" altLang="zh-TW" sz="3000" dirty="0"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ea typeface="標楷體" panose="03000509000000000000" pitchFamily="65" charset="-120"/>
              </a:rPr>
              <a:t>以后，从北京到上海只需要十二小时了</a:t>
            </a:r>
            <a:r>
              <a:rPr lang="en-US" altLang="zh-TW" sz="3000" dirty="0">
                <a:ea typeface="標楷體" panose="03000509000000000000" pitchFamily="65" charset="-120"/>
              </a:rPr>
              <a:t> 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3.</a:t>
            </a:r>
            <a:r>
              <a:rPr lang="zh-TW" altLang="en-US" sz="3000" dirty="0">
                <a:ea typeface="標楷體" panose="03000509000000000000" pitchFamily="65" charset="-120"/>
              </a:rPr>
              <a:t>她真是个 </a:t>
            </a:r>
            <a:r>
              <a:rPr lang="en-US" altLang="zh-TW" sz="3000" dirty="0"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ea typeface="標楷體" panose="03000509000000000000" pitchFamily="65" charset="-120"/>
              </a:rPr>
              <a:t>人，朋友们的生日都记在心里，从不忘记送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上祝福的话语</a:t>
            </a:r>
            <a:r>
              <a:rPr lang="en-US" altLang="zh-TW" sz="3000" dirty="0">
                <a:ea typeface="標楷體" panose="03000509000000000000" pitchFamily="65" charset="-120"/>
              </a:rPr>
              <a:t> 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4.</a:t>
            </a:r>
            <a:r>
              <a:rPr lang="zh-TW" altLang="en-US" sz="3000" dirty="0">
                <a:ea typeface="標楷體" panose="03000509000000000000" pitchFamily="65" charset="-120"/>
              </a:rPr>
              <a:t> 每到寒假或暑假，她都会到大自然中去，享受轻松</a:t>
            </a:r>
            <a:r>
              <a:rPr lang="en-US" altLang="zh-TW" sz="3000" dirty="0"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ea typeface="標楷體" panose="03000509000000000000" pitchFamily="65" charset="-120"/>
              </a:rPr>
              <a:t>的时光</a:t>
            </a:r>
            <a:r>
              <a:rPr lang="en-US" altLang="zh-TW" sz="3000" dirty="0">
                <a:ea typeface="標楷體" panose="03000509000000000000" pitchFamily="65" charset="-120"/>
              </a:rPr>
              <a:t> 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5. </a:t>
            </a:r>
            <a:r>
              <a:rPr lang="zh-TW" altLang="en-US" sz="3000" dirty="0">
                <a:ea typeface="標楷體" panose="03000509000000000000" pitchFamily="65" charset="-120"/>
              </a:rPr>
              <a:t>自从有了电视，人们每天都可以获得更多、更快的</a:t>
            </a:r>
            <a:r>
              <a:rPr lang="en-US" altLang="zh-TW" sz="3000" dirty="0"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5B8F5C2-7AEE-4327-8E65-0CCD51D58A6A}"/>
              </a:ext>
            </a:extLst>
          </p:cNvPr>
          <p:cNvSpPr txBox="1"/>
          <p:nvPr/>
        </p:nvSpPr>
        <p:spPr>
          <a:xfrm>
            <a:off x="6246795" y="1857690"/>
            <a:ext cx="1520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连声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F4B957F-25B8-417A-9303-976AA9F454DA}"/>
              </a:ext>
            </a:extLst>
          </p:cNvPr>
          <p:cNvSpPr txBox="1"/>
          <p:nvPr/>
        </p:nvSpPr>
        <p:spPr>
          <a:xfrm>
            <a:off x="2096704" y="2568356"/>
            <a:ext cx="1520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超速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3B332F7-ACA7-4D8A-9152-74CB4C9F5863}"/>
              </a:ext>
            </a:extLst>
          </p:cNvPr>
          <p:cNvSpPr txBox="1"/>
          <p:nvPr/>
        </p:nvSpPr>
        <p:spPr>
          <a:xfrm>
            <a:off x="2096704" y="3239399"/>
            <a:ext cx="1520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有心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984926D-876E-4684-A032-F1FB3AEA5B91}"/>
              </a:ext>
            </a:extLst>
          </p:cNvPr>
          <p:cNvSpPr txBox="1"/>
          <p:nvPr/>
        </p:nvSpPr>
        <p:spPr>
          <a:xfrm>
            <a:off x="8919411" y="4614206"/>
            <a:ext cx="1520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悠闲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F8C1324-AEBA-4691-8B61-72850369CB70}"/>
              </a:ext>
            </a:extLst>
          </p:cNvPr>
          <p:cNvSpPr txBox="1"/>
          <p:nvPr/>
        </p:nvSpPr>
        <p:spPr>
          <a:xfrm>
            <a:off x="8919411" y="5298739"/>
            <a:ext cx="1520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资讯</a:t>
            </a:r>
          </a:p>
        </p:txBody>
      </p:sp>
    </p:spTree>
    <p:extLst>
      <p:ext uri="{BB962C8B-B14F-4D97-AF65-F5344CB8AC3E}">
        <p14:creationId xmlns:p14="http://schemas.microsoft.com/office/powerpoint/2010/main" val="64612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D2C2EF8A-1CEF-47AD-B51A-A5F8041398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980746"/>
              </p:ext>
            </p:extLst>
          </p:nvPr>
        </p:nvGraphicFramePr>
        <p:xfrm>
          <a:off x="0" y="0"/>
          <a:ext cx="12192000" cy="1289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776909916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4727467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6058752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31285002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634310962"/>
                    </a:ext>
                  </a:extLst>
                </a:gridCol>
              </a:tblGrid>
              <a:tr h="6448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连声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超速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有心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悠闲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信息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422489"/>
                  </a:ext>
                </a:extLst>
              </a:tr>
              <a:tr h="6448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浮现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急遽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率先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起码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幸好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491321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EE0045A4-9A16-45BE-B9A6-C5F8B00E02A3}"/>
              </a:ext>
            </a:extLst>
          </p:cNvPr>
          <p:cNvSpPr txBox="1"/>
          <p:nvPr/>
        </p:nvSpPr>
        <p:spPr>
          <a:xfrm>
            <a:off x="62564" y="1289786"/>
            <a:ext cx="12066872" cy="55587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6.</a:t>
            </a:r>
            <a:r>
              <a:rPr lang="zh-TW" altLang="en-US" sz="3000" dirty="0">
                <a:ea typeface="標楷體" panose="03000509000000000000" pitchFamily="65" charset="-120"/>
              </a:rPr>
              <a:t>清晨，旭日东升，城市从沉睡中醒来，</a:t>
            </a:r>
            <a:r>
              <a:rPr lang="en-US" altLang="zh-TW" sz="3000" dirty="0">
                <a:ea typeface="標楷體" panose="03000509000000000000" pitchFamily="65" charset="-120"/>
              </a:rPr>
              <a:t> ________</a:t>
            </a:r>
            <a:r>
              <a:rPr lang="zh-TW" altLang="en-US" sz="3000" dirty="0">
                <a:ea typeface="標楷體" panose="03000509000000000000" pitchFamily="65" charset="-120"/>
              </a:rPr>
              <a:t>出一派勃勃生机 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7. </a:t>
            </a:r>
            <a:r>
              <a:rPr lang="zh-TW" altLang="en-US" sz="3000" dirty="0">
                <a:ea typeface="標楷體" panose="03000509000000000000" pitchFamily="65" charset="-120"/>
              </a:rPr>
              <a:t>本来情况对我非常有利，但没想到突然发生</a:t>
            </a:r>
            <a:r>
              <a:rPr lang="en-US" altLang="zh-TW" sz="3000" dirty="0"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ea typeface="標楷體" panose="03000509000000000000" pitchFamily="65" charset="-120"/>
              </a:rPr>
              <a:t>变化，我们必须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制定新的应对措施 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8.1500</a:t>
            </a:r>
            <a:r>
              <a:rPr lang="zh-TW" altLang="en-US" sz="3000" dirty="0">
                <a:ea typeface="標楷體" panose="03000509000000000000" pitchFamily="65" charset="-120"/>
              </a:rPr>
              <a:t>米的决赛进入了最后的冲刺阶段，运动员们都全力以赴地向前跑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去，结果还是李明技高一筹，</a:t>
            </a:r>
            <a:r>
              <a:rPr lang="en-US" altLang="zh-TW" sz="3000" dirty="0">
                <a:ea typeface="標楷體" panose="03000509000000000000" pitchFamily="65" charset="-120"/>
              </a:rPr>
              <a:t> ________</a:t>
            </a:r>
            <a:r>
              <a:rPr lang="zh-TW" altLang="en-US" sz="3000" dirty="0">
                <a:ea typeface="標楷體" panose="03000509000000000000" pitchFamily="65" charset="-120"/>
              </a:rPr>
              <a:t>冲过了终点 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9.</a:t>
            </a:r>
            <a:r>
              <a:rPr lang="zh-TW" altLang="en-US" sz="3000" dirty="0">
                <a:ea typeface="標楷體" panose="03000509000000000000" pitchFamily="65" charset="-120"/>
              </a:rPr>
              <a:t> 这种电视是名牌，又有很多新功能，价钱肯定不会便宜，</a:t>
            </a:r>
            <a:r>
              <a:rPr lang="en-US" altLang="zh-TW" sz="3000" dirty="0"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ea typeface="標楷體" panose="03000509000000000000" pitchFamily="65" charset="-120"/>
              </a:rPr>
              <a:t>得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dirty="0">
                <a:ea typeface="標楷體" panose="03000509000000000000" pitchFamily="65" charset="-120"/>
              </a:rPr>
              <a:t>     </a:t>
            </a:r>
            <a:r>
              <a:rPr lang="en-US" altLang="zh-TW" sz="3000" dirty="0">
                <a:ea typeface="標楷體" panose="03000509000000000000" pitchFamily="65" charset="-120"/>
              </a:rPr>
              <a:t>5000</a:t>
            </a:r>
            <a:r>
              <a:rPr lang="zh-TW" altLang="en-US" sz="3000" dirty="0">
                <a:ea typeface="標楷體" panose="03000509000000000000" pitchFamily="65" charset="-120"/>
              </a:rPr>
              <a:t>元以上。</a:t>
            </a:r>
            <a:endParaRPr lang="en-US" altLang="zh-TW" sz="3000" dirty="0"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ea typeface="標楷體" panose="03000509000000000000" pitchFamily="65" charset="-120"/>
              </a:rPr>
              <a:t>10.</a:t>
            </a:r>
            <a:r>
              <a:rPr lang="zh-TW" altLang="en-US" sz="3000" dirty="0">
                <a:ea typeface="標楷體" panose="03000509000000000000" pitchFamily="65" charset="-120"/>
              </a:rPr>
              <a:t>地震发生时，我</a:t>
            </a:r>
            <a:r>
              <a:rPr lang="en-US" altLang="zh-TW" sz="3000" dirty="0">
                <a:ea typeface="標楷體" panose="03000509000000000000" pitchFamily="65" charset="-120"/>
              </a:rPr>
              <a:t>________</a:t>
            </a:r>
            <a:r>
              <a:rPr lang="zh-TW" altLang="en-US" sz="3000" dirty="0">
                <a:ea typeface="標楷體" panose="03000509000000000000" pitchFamily="65" charset="-120"/>
              </a:rPr>
              <a:t>躲在了一张大桌子，才捡回了一条命</a:t>
            </a:r>
            <a:r>
              <a:rPr lang="en-US" altLang="zh-TW" sz="3000" dirty="0">
                <a:ea typeface="標楷體" panose="03000509000000000000" pitchFamily="65" charset="-120"/>
              </a:rPr>
              <a:t> </a:t>
            </a:r>
            <a:r>
              <a:rPr lang="zh-TW" altLang="en-US" sz="3000" dirty="0"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00971A6-2D56-443C-9B6D-87C4361ACBD9}"/>
              </a:ext>
            </a:extLst>
          </p:cNvPr>
          <p:cNvSpPr txBox="1"/>
          <p:nvPr/>
        </p:nvSpPr>
        <p:spPr>
          <a:xfrm>
            <a:off x="6984732" y="1389743"/>
            <a:ext cx="1520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浮现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BF97706-9121-4CA9-9632-966237FE26EF}"/>
              </a:ext>
            </a:extLst>
          </p:cNvPr>
          <p:cNvSpPr txBox="1"/>
          <p:nvPr/>
        </p:nvSpPr>
        <p:spPr>
          <a:xfrm>
            <a:off x="7745127" y="2043699"/>
            <a:ext cx="1520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急遽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F3D57A2-35CE-4B8F-BA2E-F019D66F01D5}"/>
              </a:ext>
            </a:extLst>
          </p:cNvPr>
          <p:cNvSpPr txBox="1"/>
          <p:nvPr/>
        </p:nvSpPr>
        <p:spPr>
          <a:xfrm>
            <a:off x="5463941" y="4119115"/>
            <a:ext cx="1520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率先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6A256F6-11F2-431C-81B8-A877C509BB3F}"/>
              </a:ext>
            </a:extLst>
          </p:cNvPr>
          <p:cNvSpPr txBox="1"/>
          <p:nvPr/>
        </p:nvSpPr>
        <p:spPr>
          <a:xfrm>
            <a:off x="10053587" y="4829780"/>
            <a:ext cx="1520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起码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BC64FAD-CA76-4661-AA4E-66E90A33AA13}"/>
              </a:ext>
            </a:extLst>
          </p:cNvPr>
          <p:cNvSpPr txBox="1"/>
          <p:nvPr/>
        </p:nvSpPr>
        <p:spPr>
          <a:xfrm>
            <a:off x="3295048" y="6166087"/>
            <a:ext cx="1520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幸好</a:t>
            </a:r>
          </a:p>
        </p:txBody>
      </p:sp>
    </p:spTree>
    <p:extLst>
      <p:ext uri="{BB962C8B-B14F-4D97-AF65-F5344CB8AC3E}">
        <p14:creationId xmlns:p14="http://schemas.microsoft.com/office/powerpoint/2010/main" val="75751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</TotalTime>
  <Words>5568</Words>
  <Application>Microsoft Office PowerPoint</Application>
  <PresentationFormat>寬螢幕</PresentationFormat>
  <Paragraphs>717</Paragraphs>
  <Slides>92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92</vt:i4>
      </vt:variant>
    </vt:vector>
  </HeadingPairs>
  <TitlesOfParts>
    <vt:vector size="98" baseType="lpstr">
      <vt:lpstr>Microsoft Yahei</vt:lpstr>
      <vt:lpstr>標楷體</vt:lpstr>
      <vt:lpstr>Arial</vt:lpstr>
      <vt:lpstr>Calibri</vt:lpstr>
      <vt:lpstr>Calibri Light</vt:lpstr>
      <vt:lpstr>Office 佈景主題</vt:lpstr>
      <vt:lpstr>第四课 现代化和蜗牛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第四課 現代化和蝸牛</dc:title>
  <dc:creator>鄭雅瓈</dc:creator>
  <cp:lastModifiedBy>鄭雅瓈</cp:lastModifiedBy>
  <cp:revision>240</cp:revision>
  <dcterms:created xsi:type="dcterms:W3CDTF">2019-11-12T15:17:04Z</dcterms:created>
  <dcterms:modified xsi:type="dcterms:W3CDTF">2019-11-23T13:16:40Z</dcterms:modified>
</cp:coreProperties>
</file>