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4" r:id="rId4"/>
    <p:sldId id="275" r:id="rId5"/>
    <p:sldId id="268" r:id="rId6"/>
    <p:sldId id="269" r:id="rId7"/>
    <p:sldId id="270" r:id="rId8"/>
    <p:sldId id="258" r:id="rId9"/>
    <p:sldId id="276" r:id="rId10"/>
    <p:sldId id="277" r:id="rId11"/>
    <p:sldId id="278" r:id="rId12"/>
    <p:sldId id="326" r:id="rId13"/>
    <p:sldId id="343" r:id="rId14"/>
    <p:sldId id="344" r:id="rId15"/>
    <p:sldId id="342" r:id="rId16"/>
    <p:sldId id="345" r:id="rId17"/>
    <p:sldId id="346" r:id="rId18"/>
    <p:sldId id="260" r:id="rId19"/>
    <p:sldId id="347" r:id="rId20"/>
    <p:sldId id="349" r:id="rId21"/>
    <p:sldId id="350" r:id="rId22"/>
    <p:sldId id="352" r:id="rId23"/>
    <p:sldId id="353" r:id="rId24"/>
    <p:sldId id="354" r:id="rId25"/>
    <p:sldId id="351" r:id="rId26"/>
    <p:sldId id="355" r:id="rId27"/>
    <p:sldId id="356" r:id="rId28"/>
    <p:sldId id="257" r:id="rId29"/>
    <p:sldId id="357" r:id="rId30"/>
    <p:sldId id="358" r:id="rId31"/>
    <p:sldId id="359" r:id="rId32"/>
    <p:sldId id="259" r:id="rId33"/>
    <p:sldId id="360" r:id="rId34"/>
    <p:sldId id="361" r:id="rId35"/>
    <p:sldId id="362" r:id="rId36"/>
    <p:sldId id="363" r:id="rId37"/>
    <p:sldId id="364" r:id="rId38"/>
    <p:sldId id="280" r:id="rId39"/>
    <p:sldId id="338" r:id="rId40"/>
    <p:sldId id="401" r:id="rId41"/>
    <p:sldId id="402" r:id="rId42"/>
    <p:sldId id="368" r:id="rId43"/>
    <p:sldId id="404" r:id="rId44"/>
    <p:sldId id="403" r:id="rId45"/>
    <p:sldId id="405" r:id="rId46"/>
    <p:sldId id="406" r:id="rId47"/>
    <p:sldId id="369" r:id="rId48"/>
    <p:sldId id="407" r:id="rId49"/>
    <p:sldId id="408" r:id="rId50"/>
    <p:sldId id="410" r:id="rId51"/>
    <p:sldId id="409" r:id="rId52"/>
    <p:sldId id="261" r:id="rId53"/>
    <p:sldId id="366" r:id="rId54"/>
    <p:sldId id="367" r:id="rId55"/>
    <p:sldId id="262" r:id="rId56"/>
    <p:sldId id="370" r:id="rId57"/>
    <p:sldId id="371" r:id="rId58"/>
    <p:sldId id="372" r:id="rId59"/>
    <p:sldId id="373" r:id="rId60"/>
    <p:sldId id="375" r:id="rId61"/>
    <p:sldId id="398" r:id="rId62"/>
    <p:sldId id="412" r:id="rId63"/>
    <p:sldId id="413" r:id="rId64"/>
    <p:sldId id="376" r:id="rId65"/>
    <p:sldId id="414" r:id="rId66"/>
    <p:sldId id="415" r:id="rId67"/>
    <p:sldId id="263" r:id="rId68"/>
    <p:sldId id="377" r:id="rId69"/>
    <p:sldId id="378" r:id="rId70"/>
    <p:sldId id="380" r:id="rId71"/>
    <p:sldId id="382" r:id="rId72"/>
    <p:sldId id="383" r:id="rId73"/>
    <p:sldId id="384" r:id="rId74"/>
    <p:sldId id="399" r:id="rId75"/>
    <p:sldId id="417" r:id="rId76"/>
    <p:sldId id="418" r:id="rId77"/>
    <p:sldId id="400" r:id="rId78"/>
    <p:sldId id="419" r:id="rId79"/>
    <p:sldId id="420" r:id="rId80"/>
    <p:sldId id="421" r:id="rId81"/>
    <p:sldId id="422" r:id="rId82"/>
    <p:sldId id="385" r:id="rId83"/>
    <p:sldId id="423" r:id="rId84"/>
    <p:sldId id="264" r:id="rId85"/>
    <p:sldId id="386" r:id="rId86"/>
    <p:sldId id="387" r:id="rId87"/>
    <p:sldId id="388" r:id="rId88"/>
    <p:sldId id="389" r:id="rId89"/>
    <p:sldId id="265" r:id="rId90"/>
    <p:sldId id="390" r:id="rId91"/>
    <p:sldId id="391" r:id="rId92"/>
    <p:sldId id="392" r:id="rId93"/>
    <p:sldId id="393" r:id="rId94"/>
    <p:sldId id="425" r:id="rId95"/>
    <p:sldId id="424" r:id="rId96"/>
    <p:sldId id="266" r:id="rId97"/>
    <p:sldId id="394" r:id="rId98"/>
    <p:sldId id="395" r:id="rId99"/>
    <p:sldId id="396" r:id="rId100"/>
    <p:sldId id="267" r:id="rId101"/>
    <p:sldId id="426" r:id="rId102"/>
    <p:sldId id="438" r:id="rId103"/>
    <p:sldId id="439" r:id="rId104"/>
    <p:sldId id="435" r:id="rId105"/>
    <p:sldId id="440" r:id="rId106"/>
    <p:sldId id="441" r:id="rId107"/>
    <p:sldId id="442" r:id="rId108"/>
    <p:sldId id="443" r:id="rId109"/>
    <p:sldId id="444" r:id="rId110"/>
    <p:sldId id="446" r:id="rId111"/>
    <p:sldId id="445" r:id="rId112"/>
    <p:sldId id="447" r:id="rId113"/>
    <p:sldId id="448" r:id="rId114"/>
    <p:sldId id="449" r:id="rId115"/>
    <p:sldId id="450" r:id="rId116"/>
    <p:sldId id="451" r:id="rId11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鄭雅瓈" initials="鄭雅瓈" lastIdx="3" clrIdx="0">
    <p:extLst>
      <p:ext uri="{19B8F6BF-5375-455C-9EA6-DF929625EA0E}">
        <p15:presenceInfo xmlns:p15="http://schemas.microsoft.com/office/powerpoint/2012/main" userId="S::s107138502@mail1.ncnu.edu.tw::aff654db-de55-4672-bffa-3333fb60ef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中等深淺樣式 4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92" autoAdjust="0"/>
    <p:restoredTop sz="94660"/>
  </p:normalViewPr>
  <p:slideViewPr>
    <p:cSldViewPr snapToGrid="0" showGuides="1">
      <p:cViewPr varScale="1">
        <p:scale>
          <a:sx n="38" d="100"/>
          <a:sy n="38" d="100"/>
        </p:scale>
        <p:origin x="76" y="264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commentAuthors" Target="commentAuthor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1E56B8E-2004-4CB4-9844-9F71A2FD55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05C26DB-5D5D-4609-980E-228059FFCC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F1C4AEC-6BDC-4A64-B7D6-AEB2509B7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4CB52-5046-480E-B27C-0F56C6F07585}" type="datetimeFigureOut">
              <a:rPr lang="zh-TW" altLang="en-US" smtClean="0"/>
              <a:t>2019/11/11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03D109B-1142-42A9-A72D-A09D0C7DB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7418CC0-F6E5-43D7-B81D-D1EC6A759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7E413-C6D6-40B9-BA95-8F5DDBC7D5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2778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511C072-B306-420F-AFC5-28A4769D7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6AFE239-87E4-409C-88BF-6E0919ACEE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2DC5577-6406-4B60-8C25-13797A6E5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4CB52-5046-480E-B27C-0F56C6F07585}" type="datetimeFigureOut">
              <a:rPr lang="zh-TW" altLang="en-US" smtClean="0"/>
              <a:t>2019/11/11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27BFC7C-7064-497B-93EC-26AA99290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597D29E-5025-4BCC-8FCE-6F5B8E1AD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7E413-C6D6-40B9-BA95-8F5DDBC7D5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6518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5E8950E1-3C63-4B08-B740-4E95561BF7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616078F-6FBF-41C0-8872-CDDAA7880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8109202-657F-48CE-AA60-D37F484A9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4CB52-5046-480E-B27C-0F56C6F07585}" type="datetimeFigureOut">
              <a:rPr lang="zh-TW" altLang="en-US" smtClean="0"/>
              <a:t>2019/11/11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5763E37-66EE-4D3E-80E7-83EB78668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6F4A049-0CAA-4750-843D-B2EB8912A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7E413-C6D6-40B9-BA95-8F5DDBC7D5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8405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7D12DF0-CF93-427D-955E-FFC95C5BB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6228DF5-7DCD-456F-BF36-FCD5D88888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D8B1560-D136-4657-AB8E-32CEB0E6E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4CB52-5046-480E-B27C-0F56C6F07585}" type="datetimeFigureOut">
              <a:rPr lang="zh-TW" altLang="en-US" smtClean="0"/>
              <a:t>2019/11/11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F392EB5-2FE3-4134-A280-E38FD5B24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36CE08C-FEB2-43F5-A318-8C84182B2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7E413-C6D6-40B9-BA95-8F5DDBC7D5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9292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E895766-8752-49DA-B6DE-1C51E40BE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CF58119-C285-45A0-94F9-06DD4AF12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BA1715E-3E65-4807-B607-36CF98833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4CB52-5046-480E-B27C-0F56C6F07585}" type="datetimeFigureOut">
              <a:rPr lang="zh-TW" altLang="en-US" smtClean="0"/>
              <a:t>2019/11/11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6248BBA-6A05-4FFB-8C55-A29A02044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7D66A99-EB6D-4F23-8AEF-2F4AB3A7C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7E413-C6D6-40B9-BA95-8F5DDBC7D5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1579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D79E481-8282-4DA7-8283-FAB9DE57B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94D220C-C981-49A6-BFB3-BFC22C4D49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BE7997E-C624-4F1C-9B76-1E34F7D91B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1F64AA9-3595-45FB-8863-5088DD51E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4CB52-5046-480E-B27C-0F56C6F07585}" type="datetimeFigureOut">
              <a:rPr lang="zh-TW" altLang="en-US" smtClean="0"/>
              <a:t>2019/11/11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9E7D5EE-D847-4E9D-A6D2-18FDD7C7F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C57B246-2339-4FF2-8092-8D48D34EC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7E413-C6D6-40B9-BA95-8F5DDBC7D5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4657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A371E6-D308-401F-8E55-341C8B89F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4D795BA-785A-4798-A05F-335D6405E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142BCE2-CE0C-4952-9767-DFAB63DA3A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B71310E8-C0F2-41D2-AC14-BE95FEDC32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AC6122F-D09B-4118-ABD4-B74B5F0802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27F0EF9B-02A0-4308-927F-4C00FE176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4CB52-5046-480E-B27C-0F56C6F07585}" type="datetimeFigureOut">
              <a:rPr lang="zh-TW" altLang="en-US" smtClean="0"/>
              <a:t>2019/11/11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299B728F-9C60-4384-A16D-9160F90E7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FCC8C4DF-D29B-48FF-B888-56B3ECCF5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7E413-C6D6-40B9-BA95-8F5DDBC7D5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9893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651EE2-EC65-48D4-A97F-B408C82AA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9C72337B-13F7-47EA-882B-6F248DCFA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4CB52-5046-480E-B27C-0F56C6F07585}" type="datetimeFigureOut">
              <a:rPr lang="zh-TW" altLang="en-US" smtClean="0"/>
              <a:t>2019/11/11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50C0201-53D0-4207-99B6-958730F5E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B831032-D19F-4E52-9361-9C1994C31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7E413-C6D6-40B9-BA95-8F5DDBC7D5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3176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C55AE278-487E-446A-B0D8-C4C4581D2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4CB52-5046-480E-B27C-0F56C6F07585}" type="datetimeFigureOut">
              <a:rPr lang="zh-TW" altLang="en-US" smtClean="0"/>
              <a:t>2019/11/11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1BB7EF2F-DFB8-4C7B-93E6-860451C43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5526BF9-C074-4D49-BBCD-A08C39FA6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7E413-C6D6-40B9-BA95-8F5DDBC7D5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7163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CAE391A-2C80-40D0-B6BA-76FA6D4DD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06FCD84-9946-4363-A5C6-8B23FB9B6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80EA5DC-602A-40BD-A76A-89F2ACB119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C10327C-963E-4B03-A9EB-A41B95489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4CB52-5046-480E-B27C-0F56C6F07585}" type="datetimeFigureOut">
              <a:rPr lang="zh-TW" altLang="en-US" smtClean="0"/>
              <a:t>2019/11/11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B1E6A37-3DAA-4FF1-886A-A7E898A80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DB65369-770A-40B4-8D95-1C127CF37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7E413-C6D6-40B9-BA95-8F5DDBC7D5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0928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CEF91A7-E6D5-40A1-9528-AEA9322EC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9562646A-7B09-4DEA-A63B-861AAB241D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90E297E-BC66-4B10-86D7-E43B99428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DA02A67-56BD-4D13-849B-67760AAB2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4CB52-5046-480E-B27C-0F56C6F07585}" type="datetimeFigureOut">
              <a:rPr lang="zh-TW" altLang="en-US" smtClean="0"/>
              <a:t>2019/11/11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547B34A-DFD3-4B10-A1C1-732E272A9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B34499E-F435-42AB-9251-1ED70A2C0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7E413-C6D6-40B9-BA95-8F5DDBC7D5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2473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35ECD887-92AD-46F4-B2D0-B65B97B62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37B6245-D4C6-4664-A98D-060A3D9E96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136026B-4593-42C1-AA0C-EEFA72764C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4CB52-5046-480E-B27C-0F56C6F07585}" type="datetimeFigureOut">
              <a:rPr lang="zh-TW" altLang="en-US" smtClean="0"/>
              <a:t>2019/11/11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E2EF871-1CDB-49D0-A44D-378F85A537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4149EEB-E283-41C5-A91A-9749E68E4C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7E413-C6D6-40B9-BA95-8F5DDBC7D5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48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7lKRGLS4BBk?feature=oembed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0BC5098-BB42-4992-914A-DA85B431AB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36" b="485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319ABC6-23DD-4AA3-8DBD-F4DE4F0D65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23747" y="4217736"/>
            <a:ext cx="4668253" cy="2387600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第三课</a:t>
            </a:r>
            <a:br>
              <a:rPr lang="en-US" altLang="zh-TW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人在风中</a:t>
            </a:r>
          </a:p>
        </p:txBody>
      </p:sp>
    </p:spTree>
    <p:extLst>
      <p:ext uri="{BB962C8B-B14F-4D97-AF65-F5344CB8AC3E}">
        <p14:creationId xmlns:p14="http://schemas.microsoft.com/office/powerpoint/2010/main" val="1524712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8D103DBB-C0DE-4ED3-B517-893B9A33A1B1}"/>
              </a:ext>
            </a:extLst>
          </p:cNvPr>
          <p:cNvSpPr txBox="1"/>
          <p:nvPr/>
        </p:nvSpPr>
        <p:spPr>
          <a:xfrm>
            <a:off x="3868738" y="1933564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得体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détǐ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B74BF27-47DF-44E6-B1DB-28273653CB2F}"/>
              </a:ext>
            </a:extLst>
          </p:cNvPr>
          <p:cNvSpPr txBox="1"/>
          <p:nvPr/>
        </p:nvSpPr>
        <p:spPr>
          <a:xfrm>
            <a:off x="10016073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推敲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>
                <a:solidFill>
                  <a:schemeClr val="bg1"/>
                </a:solidFill>
              </a:rPr>
              <a:t> </a:t>
            </a:r>
            <a:r>
              <a:rPr lang="en-US" altLang="zh-TW" sz="3200" dirty="0" err="1">
                <a:solidFill>
                  <a:schemeClr val="bg1"/>
                </a:solidFill>
              </a:rPr>
              <a:t>tuīqiāo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05CE77-4BB4-49B1-9082-E50B5B4DAE1B}"/>
              </a:ext>
            </a:extLst>
          </p:cNvPr>
          <p:cNvSpPr txBox="1"/>
          <p:nvPr/>
        </p:nvSpPr>
        <p:spPr>
          <a:xfrm>
            <a:off x="3868738" y="533375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眼影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yǎnyǐng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0720469-622D-4B91-B9C5-32907524FDED}"/>
              </a:ext>
            </a:extLst>
          </p:cNvPr>
          <p:cNvSpPr/>
          <p:nvPr/>
        </p:nvSpPr>
        <p:spPr>
          <a:xfrm>
            <a:off x="2" y="16140"/>
            <a:ext cx="60959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 appropriate to the occasion, fitting</a:t>
            </a:r>
            <a:endParaRPr lang="zh-TW" altLang="en-US" sz="3200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65D76DA-4988-42BC-8B61-EF7263828FBC}"/>
              </a:ext>
            </a:extLst>
          </p:cNvPr>
          <p:cNvSpPr/>
          <p:nvPr/>
        </p:nvSpPr>
        <p:spPr>
          <a:xfrm>
            <a:off x="6096601" y="-23150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weigh; deliberate</a:t>
            </a:r>
            <a:endParaRPr lang="zh-TW" altLang="en-US" sz="32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301B9F5-FF88-433A-B7E1-2665A1D8B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845" y="586873"/>
            <a:ext cx="3129643" cy="2868839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1331DA23-11D0-4EFB-99E9-B1B03CE9FCAB}"/>
              </a:ext>
            </a:extLst>
          </p:cNvPr>
          <p:cNvSpPr/>
          <p:nvPr/>
        </p:nvSpPr>
        <p:spPr>
          <a:xfrm>
            <a:off x="6096000" y="1212055"/>
            <a:ext cx="3905250" cy="70788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对事情重复考虑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4BC7023-E78B-4E83-9CF7-1C1376288C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1" t="50689" r="50000" b="1895"/>
          <a:stretch/>
        </p:blipFill>
        <p:spPr>
          <a:xfrm>
            <a:off x="496845" y="3590151"/>
            <a:ext cx="3333549" cy="3251709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4F5C9101-FFCB-459F-8F1E-4B9D24794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6129" y="3947433"/>
            <a:ext cx="2910567" cy="2910567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1D185C53-62D2-4A85-B59F-A240A235AF8A}"/>
              </a:ext>
            </a:extLst>
          </p:cNvPr>
          <p:cNvSpPr txBox="1"/>
          <p:nvPr/>
        </p:nvSpPr>
        <p:spPr>
          <a:xfrm>
            <a:off x="10016073" y="5335341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灰蓝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huī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lán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2673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4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8F128AB-58DB-4654-A1AF-63E2D2C82A23}"/>
              </a:ext>
            </a:extLst>
          </p:cNvPr>
          <p:cNvSpPr/>
          <p:nvPr/>
        </p:nvSpPr>
        <p:spPr>
          <a:xfrm>
            <a:off x="330200" y="127000"/>
            <a:ext cx="11531600" cy="6642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像我这样经风多多的人，对妙龄人提出这些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警惕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恶风的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忠告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，是一种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关爱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，也算是一种责任吧。但不能有那样的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盲目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自信，即认定自己的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眼光判断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总是对的。有的风，其实无所谓好或恶，只不过是一阵风，让它吹过去就是了。于是又想起我衣柜底层的喇叭裤，我为什么再不穿他？接着</a:t>
            </a:r>
            <a:r>
              <a:rPr lang="zh-TW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又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想起了那老前辈的眼光，以及他的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终于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并没有为喇叭裤吱声。无论前辈，还是妙龄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青年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，他们对风的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态度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，都有值得我一再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深思体味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的地方。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3918058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6D2B528-1813-4755-9E59-7BAE8242ED7D}"/>
              </a:ext>
            </a:extLst>
          </p:cNvPr>
          <p:cNvSpPr txBox="1"/>
          <p:nvPr/>
        </p:nvSpPr>
        <p:spPr>
          <a:xfrm>
            <a:off x="57752" y="943683"/>
            <a:ext cx="12076496" cy="5558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1.</a:t>
            </a:r>
            <a:r>
              <a:rPr lang="zh-TW" altLang="en-US" sz="3000" dirty="0">
                <a:ea typeface="標楷體" panose="03000509000000000000" pitchFamily="65" charset="-120"/>
              </a:rPr>
              <a:t>妙龄少女的来访引起作者对她祖父的怀念。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2.</a:t>
            </a:r>
            <a:r>
              <a:rPr lang="zh-TW" altLang="en-US" sz="3000" dirty="0">
                <a:ea typeface="標楷體" panose="03000509000000000000" pitchFamily="65" charset="-120"/>
              </a:rPr>
              <a:t>少女的装扮十分时髦，特别令作者吃惊的是她的上山紧而露脐。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3.</a:t>
            </a:r>
            <a:r>
              <a:rPr lang="zh-TW" altLang="en-US" sz="3000" dirty="0">
                <a:ea typeface="標楷體" panose="03000509000000000000" pitchFamily="65" charset="-120"/>
              </a:rPr>
              <a:t>作者认为这位少女虽虽谈吐得体，但她的打扮使她觉得越来越不舒服。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4.</a:t>
            </a:r>
            <a:r>
              <a:rPr lang="zh-TW" altLang="en-US" sz="3000" dirty="0">
                <a:ea typeface="標楷體" panose="03000509000000000000" pitchFamily="65" charset="-120"/>
              </a:rPr>
              <a:t>作者认为自己不能欣赏少女的打扮，是因为自己老了，再加上心理上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ea typeface="標楷體" panose="03000509000000000000" pitchFamily="65" charset="-120"/>
              </a:rPr>
              <a:t>   有很多问题。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5.</a:t>
            </a:r>
            <a:r>
              <a:rPr lang="zh-TW" altLang="en-US" sz="3000" dirty="0">
                <a:ea typeface="標楷體" panose="03000509000000000000" pitchFamily="65" charset="-120"/>
              </a:rPr>
              <a:t>少女听了作者的批评，非常礼貌地接受了。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6.</a:t>
            </a:r>
            <a:r>
              <a:rPr lang="zh-TW" altLang="en-US" sz="3000" dirty="0">
                <a:ea typeface="標楷體" panose="03000509000000000000" pitchFamily="65" charset="-120"/>
              </a:rPr>
              <a:t>本想“三娘教子”，没想到却成了“子教三娘”。这句话的意思是，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   </a:t>
            </a:r>
            <a:r>
              <a:rPr lang="zh-TW" altLang="en-US" sz="3000" dirty="0">
                <a:ea typeface="標楷體" panose="03000509000000000000" pitchFamily="65" charset="-120"/>
              </a:rPr>
              <a:t>少女的话引起作者的思考 。</a:t>
            </a:r>
            <a:endParaRPr lang="en-US" altLang="zh-TW" sz="3000" dirty="0"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D5037F0-9328-42F7-AE9A-1C186743798C}"/>
              </a:ext>
            </a:extLst>
          </p:cNvPr>
          <p:cNvSpPr txBox="1"/>
          <p:nvPr/>
        </p:nvSpPr>
        <p:spPr>
          <a:xfrm>
            <a:off x="0" y="9335"/>
            <a:ext cx="3589020" cy="58477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课文理解</a:t>
            </a:r>
          </a:p>
        </p:txBody>
      </p:sp>
    </p:spTree>
    <p:extLst>
      <p:ext uri="{BB962C8B-B14F-4D97-AF65-F5344CB8AC3E}">
        <p14:creationId xmlns:p14="http://schemas.microsoft.com/office/powerpoint/2010/main" val="241129929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6D2B528-1813-4755-9E59-7BAE8242ED7D}"/>
              </a:ext>
            </a:extLst>
          </p:cNvPr>
          <p:cNvSpPr txBox="1"/>
          <p:nvPr/>
        </p:nvSpPr>
        <p:spPr>
          <a:xfrm>
            <a:off x="114257" y="1342146"/>
            <a:ext cx="11971868" cy="4173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7.</a:t>
            </a:r>
            <a:r>
              <a:rPr lang="zh-TW" altLang="en-US" sz="3000" dirty="0">
                <a:ea typeface="標楷體" panose="03000509000000000000" pitchFamily="65" charset="-120"/>
              </a:rPr>
              <a:t>第二位来访少女的装束与第一位少女不同，显得很清纯 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8.</a:t>
            </a:r>
            <a:r>
              <a:rPr lang="zh-TW" altLang="en-US" sz="3000" dirty="0">
                <a:ea typeface="標楷體" panose="03000509000000000000" pitchFamily="65" charset="-120"/>
              </a:rPr>
              <a:t>第二位来访少女的语言和思想也与第一位少女不同，非常简单纯洁。 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9.</a:t>
            </a:r>
            <a:r>
              <a:rPr lang="zh-TW" altLang="en-US" sz="3000" dirty="0">
                <a:ea typeface="標楷體" panose="03000509000000000000" pitchFamily="65" charset="-120"/>
              </a:rPr>
              <a:t>作者非常真诚地给第二位少女提出了几条忠告，但都被她拒绝了。 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10.</a:t>
            </a:r>
            <a:r>
              <a:rPr lang="zh-TW" altLang="en-US" sz="3000" dirty="0">
                <a:ea typeface="標楷體" panose="03000509000000000000" pitchFamily="65" charset="-120"/>
              </a:rPr>
              <a:t>作者之所以没有扔掉那条毛蓝布的裤子，是因为它能使作者回想起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ea typeface="標楷體" panose="03000509000000000000" pitchFamily="65" charset="-120"/>
              </a:rPr>
              <a:t>       初恋，而且也是作者“人在风中”的见证。 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11.</a:t>
            </a:r>
            <a:r>
              <a:rPr lang="zh-TW" altLang="en-US" sz="3000" dirty="0">
                <a:ea typeface="標楷體" panose="03000509000000000000" pitchFamily="65" charset="-120"/>
              </a:rPr>
              <a:t>那条八成新的军绿裤，也是作者年轻时追逐潮流的证明。 </a:t>
            </a:r>
            <a:endParaRPr lang="en-US" altLang="zh-TW" sz="3000" dirty="0"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8B8653F-08A0-4D90-A5E7-2D3905725247}"/>
              </a:ext>
            </a:extLst>
          </p:cNvPr>
          <p:cNvSpPr txBox="1"/>
          <p:nvPr/>
        </p:nvSpPr>
        <p:spPr>
          <a:xfrm>
            <a:off x="0" y="9335"/>
            <a:ext cx="3589020" cy="58477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课文理解</a:t>
            </a:r>
          </a:p>
        </p:txBody>
      </p:sp>
    </p:spTree>
    <p:extLst>
      <p:ext uri="{BB962C8B-B14F-4D97-AF65-F5344CB8AC3E}">
        <p14:creationId xmlns:p14="http://schemas.microsoft.com/office/powerpoint/2010/main" val="57573617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6D2B528-1813-4755-9E59-7BAE8242ED7D}"/>
              </a:ext>
            </a:extLst>
          </p:cNvPr>
          <p:cNvSpPr txBox="1"/>
          <p:nvPr/>
        </p:nvSpPr>
        <p:spPr>
          <a:xfrm>
            <a:off x="114257" y="1596141"/>
            <a:ext cx="11971868" cy="4173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12.38</a:t>
            </a:r>
            <a:r>
              <a:rPr lang="zh-TW" altLang="en-US" sz="3000" dirty="0">
                <a:ea typeface="標楷體" panose="03000509000000000000" pitchFamily="65" charset="-120"/>
              </a:rPr>
              <a:t>岁的作者穿着当时流行的喇叭裤去拜访第一位祖父时，那位前辈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ea typeface="標楷體" panose="03000509000000000000" pitchFamily="65" charset="-120"/>
              </a:rPr>
              <a:t>      对她的打扮非常不满，马上当面批评他。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13.</a:t>
            </a:r>
            <a:r>
              <a:rPr lang="zh-TW" altLang="en-US" sz="3000" dirty="0">
                <a:ea typeface="標楷體" panose="03000509000000000000" pitchFamily="65" charset="-120"/>
              </a:rPr>
              <a:t>作者认为，风的来去自有它的道理，是不以人的意志为转移的。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14.</a:t>
            </a:r>
            <a:r>
              <a:rPr lang="zh-TW" altLang="en-US" sz="3000" dirty="0">
                <a:ea typeface="標楷體" panose="03000509000000000000" pitchFamily="65" charset="-120"/>
              </a:rPr>
              <a:t>作者认为，风的来去和大小是可以预测的。 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15.</a:t>
            </a:r>
            <a:r>
              <a:rPr lang="zh-TW" altLang="en-US" sz="3000" dirty="0">
                <a:ea typeface="標楷體" panose="03000509000000000000" pitchFamily="65" charset="-120"/>
              </a:rPr>
              <a:t>作者认为， 在俗世生活的范畴里顺风追风是应该受到指责的。 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16.</a:t>
            </a:r>
            <a:r>
              <a:rPr lang="zh-TW" altLang="en-US" sz="3000" dirty="0">
                <a:ea typeface="標楷體" panose="03000509000000000000" pitchFamily="65" charset="-120"/>
              </a:rPr>
              <a:t>作者认为“风”友好风与恶风之分，还有些则无所谓好恶 。</a:t>
            </a:r>
            <a:endParaRPr lang="en-US" altLang="zh-TW" sz="3000" dirty="0"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8B8653F-08A0-4D90-A5E7-2D3905725247}"/>
              </a:ext>
            </a:extLst>
          </p:cNvPr>
          <p:cNvSpPr txBox="1"/>
          <p:nvPr/>
        </p:nvSpPr>
        <p:spPr>
          <a:xfrm>
            <a:off x="0" y="9335"/>
            <a:ext cx="3589020" cy="58477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课文理解</a:t>
            </a:r>
          </a:p>
        </p:txBody>
      </p:sp>
    </p:spTree>
    <p:extLst>
      <p:ext uri="{BB962C8B-B14F-4D97-AF65-F5344CB8AC3E}">
        <p14:creationId xmlns:p14="http://schemas.microsoft.com/office/powerpoint/2010/main" val="301368576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BF5CFBB8-9D57-4249-B7D0-688862926A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457162"/>
              </p:ext>
            </p:extLst>
          </p:nvPr>
        </p:nvGraphicFramePr>
        <p:xfrm>
          <a:off x="135466" y="132606"/>
          <a:ext cx="11921065" cy="136627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384213">
                  <a:extLst>
                    <a:ext uri="{9D8B030D-6E8A-4147-A177-3AD203B41FA5}">
                      <a16:colId xmlns:a16="http://schemas.microsoft.com/office/drawing/2014/main" val="223462806"/>
                    </a:ext>
                  </a:extLst>
                </a:gridCol>
                <a:gridCol w="2384213">
                  <a:extLst>
                    <a:ext uri="{9D8B030D-6E8A-4147-A177-3AD203B41FA5}">
                      <a16:colId xmlns:a16="http://schemas.microsoft.com/office/drawing/2014/main" val="542936631"/>
                    </a:ext>
                  </a:extLst>
                </a:gridCol>
                <a:gridCol w="2384213">
                  <a:extLst>
                    <a:ext uri="{9D8B030D-6E8A-4147-A177-3AD203B41FA5}">
                      <a16:colId xmlns:a16="http://schemas.microsoft.com/office/drawing/2014/main" val="2225247453"/>
                    </a:ext>
                  </a:extLst>
                </a:gridCol>
                <a:gridCol w="2384213">
                  <a:extLst>
                    <a:ext uri="{9D8B030D-6E8A-4147-A177-3AD203B41FA5}">
                      <a16:colId xmlns:a16="http://schemas.microsoft.com/office/drawing/2014/main" val="4239832157"/>
                    </a:ext>
                  </a:extLst>
                </a:gridCol>
                <a:gridCol w="2384213">
                  <a:extLst>
                    <a:ext uri="{9D8B030D-6E8A-4147-A177-3AD203B41FA5}">
                      <a16:colId xmlns:a16="http://schemas.microsoft.com/office/drawing/2014/main" val="1285831269"/>
                    </a:ext>
                  </a:extLst>
                </a:gridCol>
              </a:tblGrid>
              <a:tr h="68313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清纯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体验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羞涩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风行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夸张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0588830"/>
                  </a:ext>
                </a:extLst>
              </a:tr>
              <a:tr h="68313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纯洁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体会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羞怯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流行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夸大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2606090"/>
                  </a:ext>
                </a:extLst>
              </a:tr>
            </a:tbl>
          </a:graphicData>
        </a:graphic>
      </p:graphicFrame>
      <p:sp>
        <p:nvSpPr>
          <p:cNvPr id="4" name="文字方塊 3">
            <a:extLst>
              <a:ext uri="{FF2B5EF4-FFF2-40B4-BE49-F238E27FC236}">
                <a16:creationId xmlns:a16="http://schemas.microsoft.com/office/drawing/2014/main" id="{E5FC437D-C88F-481F-A080-5865730F9E6A}"/>
              </a:ext>
            </a:extLst>
          </p:cNvPr>
          <p:cNvSpPr txBox="1"/>
          <p:nvPr/>
        </p:nvSpPr>
        <p:spPr>
          <a:xfrm>
            <a:off x="135467" y="1708939"/>
            <a:ext cx="11921065" cy="4866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0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 同学四年，大家建立</a:t>
            </a:r>
            <a:r>
              <a:rPr lang="en-US" altLang="zh-TW" sz="3000" dirty="0">
                <a:latin typeface="Calibri" panose="020F0502020204030204" pitchFamily="34" charset="0"/>
                <a:ea typeface="標楷體" panose="03000509000000000000" pitchFamily="65" charset="-120"/>
              </a:rPr>
              <a:t>________</a:t>
            </a:r>
            <a:r>
              <a:rPr lang="zh-TW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的友情，互相关爱，情同手足。</a:t>
            </a:r>
            <a:endParaRPr lang="en-US" altLang="zh-TW" sz="30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 这种发型因为在一部电影中出现而</a:t>
            </a:r>
            <a:r>
              <a:rPr lang="en-US" altLang="zh-TW" sz="3000" dirty="0">
                <a:latin typeface="Calibri" panose="020F0502020204030204" pitchFamily="34" charset="0"/>
                <a:ea typeface="標楷體" panose="03000509000000000000" pitchFamily="65" charset="-120"/>
              </a:rPr>
              <a:t>________ </a:t>
            </a:r>
            <a:r>
              <a:rPr lang="zh-TW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全国。</a:t>
            </a:r>
            <a:endParaRPr lang="en-US" altLang="zh-TW" sz="30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latin typeface="Calibri" panose="020F0502020204030204" pitchFamily="34" charset="0"/>
                <a:ea typeface="標楷體" panose="03000509000000000000" pitchFamily="65" charset="-120"/>
              </a:rPr>
              <a:t>3.</a:t>
            </a:r>
            <a:r>
              <a:rPr lang="zh-TW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 他本来有一些钱，但他花起来大手大脚，不知道节省，结果搞得现</a:t>
            </a:r>
            <a:endParaRPr lang="en-US" altLang="zh-TW" sz="30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    在囊中</a:t>
            </a:r>
            <a:r>
              <a:rPr lang="en-US" altLang="zh-TW" sz="3000" dirty="0">
                <a:latin typeface="Calibri" panose="020F0502020204030204" pitchFamily="34" charset="0"/>
                <a:ea typeface="標楷體" panose="03000509000000000000" pitchFamily="65" charset="-120"/>
              </a:rPr>
              <a:t>________ </a:t>
            </a:r>
            <a:r>
              <a:rPr lang="zh-TW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，连请女朋友喝杯茶的钱都不够。</a:t>
            </a:r>
            <a:endParaRPr lang="en-US" altLang="zh-TW" sz="30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latin typeface="Calibri" panose="020F0502020204030204" pitchFamily="34" charset="0"/>
                <a:ea typeface="標楷體" panose="03000509000000000000" pitchFamily="65" charset="-120"/>
              </a:rPr>
              <a:t>4.</a:t>
            </a:r>
            <a:r>
              <a:rPr lang="zh-TW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父母说的话包含深刻的人生道理，值得我们认真</a:t>
            </a:r>
            <a:r>
              <a:rPr lang="en-US" altLang="zh-TW" sz="3000" dirty="0">
                <a:latin typeface="Calibri" panose="020F0502020204030204" pitchFamily="34" charset="0"/>
                <a:ea typeface="標楷體" panose="03000509000000000000" pitchFamily="65" charset="-120"/>
              </a:rPr>
              <a:t>________</a:t>
            </a:r>
            <a:r>
              <a:rPr lang="zh-TW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 。</a:t>
            </a:r>
            <a:endParaRPr lang="en-US" altLang="zh-TW" sz="30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latin typeface="Calibri" panose="020F0502020204030204" pitchFamily="34" charset="0"/>
                <a:ea typeface="標楷體" panose="03000509000000000000" pitchFamily="65" charset="-120"/>
              </a:rPr>
              <a:t>5.</a:t>
            </a:r>
            <a:r>
              <a:rPr lang="zh-TW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瞧你那瞪眼张嘴的样子，表情也太</a:t>
            </a:r>
            <a:r>
              <a:rPr lang="en-US" altLang="zh-TW" sz="3000" dirty="0">
                <a:latin typeface="Calibri" panose="020F0502020204030204" pitchFamily="34" charset="0"/>
                <a:ea typeface="標楷體" panose="03000509000000000000" pitchFamily="65" charset="-120"/>
              </a:rPr>
              <a:t>________</a:t>
            </a:r>
            <a:r>
              <a:rPr lang="zh-TW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，这么点小事不至于吃惊</a:t>
            </a:r>
            <a:endParaRPr lang="en-US" altLang="zh-TW" sz="30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   成这样 。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EF0924D-70CE-4BDF-AD7F-052D48ED7F04}"/>
              </a:ext>
            </a:extLst>
          </p:cNvPr>
          <p:cNvSpPr txBox="1"/>
          <p:nvPr/>
        </p:nvSpPr>
        <p:spPr>
          <a:xfrm>
            <a:off x="4061861" y="1708939"/>
            <a:ext cx="1472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纯洁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28300C2-2615-487E-9B14-E6D48A2447CD}"/>
              </a:ext>
            </a:extLst>
          </p:cNvPr>
          <p:cNvSpPr txBox="1"/>
          <p:nvPr/>
        </p:nvSpPr>
        <p:spPr>
          <a:xfrm>
            <a:off x="6312567" y="2409214"/>
            <a:ext cx="1472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风行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0CE529F-E39B-4785-9EE6-DFC72667770F}"/>
              </a:ext>
            </a:extLst>
          </p:cNvPr>
          <p:cNvSpPr txBox="1"/>
          <p:nvPr/>
        </p:nvSpPr>
        <p:spPr>
          <a:xfrm>
            <a:off x="1690832" y="3782278"/>
            <a:ext cx="1472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羞涩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AE165667-B6CA-4CF1-BE76-B1EBE0AE152C}"/>
              </a:ext>
            </a:extLst>
          </p:cNvPr>
          <p:cNvSpPr txBox="1"/>
          <p:nvPr/>
        </p:nvSpPr>
        <p:spPr>
          <a:xfrm>
            <a:off x="8523163" y="4473694"/>
            <a:ext cx="1472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体会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882589C-30F6-49F8-AD53-C7A9E1094781}"/>
              </a:ext>
            </a:extLst>
          </p:cNvPr>
          <p:cNvSpPr txBox="1"/>
          <p:nvPr/>
        </p:nvSpPr>
        <p:spPr>
          <a:xfrm>
            <a:off x="6283692" y="5149061"/>
            <a:ext cx="1472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夸张</a:t>
            </a:r>
          </a:p>
        </p:txBody>
      </p:sp>
    </p:spTree>
    <p:extLst>
      <p:ext uri="{BB962C8B-B14F-4D97-AF65-F5344CB8AC3E}">
        <p14:creationId xmlns:p14="http://schemas.microsoft.com/office/powerpoint/2010/main" val="72783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  <p:bldP spid="13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BF5CFBB8-9D57-4249-B7D0-688862926A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8537354"/>
              </p:ext>
            </p:extLst>
          </p:nvPr>
        </p:nvGraphicFramePr>
        <p:xfrm>
          <a:off x="135466" y="4270"/>
          <a:ext cx="11921065" cy="136627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384213">
                  <a:extLst>
                    <a:ext uri="{9D8B030D-6E8A-4147-A177-3AD203B41FA5}">
                      <a16:colId xmlns:a16="http://schemas.microsoft.com/office/drawing/2014/main" val="223462806"/>
                    </a:ext>
                  </a:extLst>
                </a:gridCol>
                <a:gridCol w="2384213">
                  <a:extLst>
                    <a:ext uri="{9D8B030D-6E8A-4147-A177-3AD203B41FA5}">
                      <a16:colId xmlns:a16="http://schemas.microsoft.com/office/drawing/2014/main" val="542936631"/>
                    </a:ext>
                  </a:extLst>
                </a:gridCol>
                <a:gridCol w="2384213">
                  <a:extLst>
                    <a:ext uri="{9D8B030D-6E8A-4147-A177-3AD203B41FA5}">
                      <a16:colId xmlns:a16="http://schemas.microsoft.com/office/drawing/2014/main" val="2225247453"/>
                    </a:ext>
                  </a:extLst>
                </a:gridCol>
                <a:gridCol w="2384213">
                  <a:extLst>
                    <a:ext uri="{9D8B030D-6E8A-4147-A177-3AD203B41FA5}">
                      <a16:colId xmlns:a16="http://schemas.microsoft.com/office/drawing/2014/main" val="4239832157"/>
                    </a:ext>
                  </a:extLst>
                </a:gridCol>
                <a:gridCol w="2384213">
                  <a:extLst>
                    <a:ext uri="{9D8B030D-6E8A-4147-A177-3AD203B41FA5}">
                      <a16:colId xmlns:a16="http://schemas.microsoft.com/office/drawing/2014/main" val="1285831269"/>
                    </a:ext>
                  </a:extLst>
                </a:gridCol>
              </a:tblGrid>
              <a:tr h="68313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清纯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体验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羞涩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风行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夸张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0588830"/>
                  </a:ext>
                </a:extLst>
              </a:tr>
              <a:tr h="68313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纯洁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体会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羞怯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流行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夸大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2606090"/>
                  </a:ext>
                </a:extLst>
              </a:tr>
            </a:tbl>
          </a:graphicData>
        </a:graphic>
      </p:graphicFrame>
      <p:sp>
        <p:nvSpPr>
          <p:cNvPr id="4" name="文字方塊 3">
            <a:extLst>
              <a:ext uri="{FF2B5EF4-FFF2-40B4-BE49-F238E27FC236}">
                <a16:creationId xmlns:a16="http://schemas.microsoft.com/office/drawing/2014/main" id="{E5FC437D-C88F-481F-A080-5865730F9E6A}"/>
              </a:ext>
            </a:extLst>
          </p:cNvPr>
          <p:cNvSpPr txBox="1"/>
          <p:nvPr/>
        </p:nvSpPr>
        <p:spPr>
          <a:xfrm>
            <a:off x="135467" y="1532478"/>
            <a:ext cx="11921065" cy="5194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800" dirty="0">
                <a:latin typeface="Calibri" panose="020F0502020204030204" pitchFamily="34" charset="0"/>
                <a:ea typeface="標楷體" panose="03000509000000000000" pitchFamily="65" charset="-120"/>
              </a:rPr>
              <a:t>6.</a:t>
            </a:r>
            <a:r>
              <a:rPr lang="zh-TW" altLang="en-US" sz="2800" dirty="0">
                <a:latin typeface="Calibri" panose="020F0502020204030204" pitchFamily="34" charset="0"/>
                <a:ea typeface="標楷體" panose="03000509000000000000" pitchFamily="65" charset="-120"/>
              </a:rPr>
              <a:t> 女孩长得秀气灵巧，尤其是一双会说话的眼睛，显得格外</a:t>
            </a:r>
            <a:r>
              <a:rPr lang="en-US" altLang="zh-TW" sz="2800" dirty="0">
                <a:latin typeface="Calibri" panose="020F0502020204030204" pitchFamily="34" charset="0"/>
                <a:ea typeface="標楷體" panose="03000509000000000000" pitchFamily="65" charset="-120"/>
              </a:rPr>
              <a:t>________ </a:t>
            </a:r>
            <a:r>
              <a:rPr lang="zh-TW" altLang="en-US" sz="2800" dirty="0">
                <a:latin typeface="Calibri" panose="020F0502020204030204" pitchFamily="34" charset="0"/>
                <a:ea typeface="標楷體" panose="03000509000000000000" pitchFamily="65" charset="-120"/>
              </a:rPr>
              <a:t>可爱。</a:t>
            </a:r>
            <a:endParaRPr lang="en-US" altLang="zh-TW" sz="28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latin typeface="Calibri" panose="020F0502020204030204" pitchFamily="34" charset="0"/>
                <a:ea typeface="標楷體" panose="03000509000000000000" pitchFamily="65" charset="-120"/>
              </a:rPr>
              <a:t>7.</a:t>
            </a:r>
            <a:r>
              <a:rPr lang="zh-TW" altLang="en-US" sz="2800" dirty="0">
                <a:latin typeface="Calibri" panose="020F0502020204030204" pitchFamily="34" charset="0"/>
                <a:ea typeface="標楷體" panose="03000509000000000000" pitchFamily="65" charset="-120"/>
              </a:rPr>
              <a:t> 他天性胆小，一跟陌生人说话就脸红。现在当了服务员，每次跟客人打招</a:t>
            </a:r>
            <a:endParaRPr lang="en-US" altLang="zh-TW" sz="28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latin typeface="Calibri" panose="020F0502020204030204" pitchFamily="34" charset="0"/>
                <a:ea typeface="標楷體" panose="03000509000000000000" pitchFamily="65" charset="-120"/>
              </a:rPr>
              <a:t>    呼也还是一副</a:t>
            </a:r>
            <a:r>
              <a:rPr lang="en-US" altLang="zh-TW" sz="2800" dirty="0">
                <a:latin typeface="Calibri" panose="020F0502020204030204" pitchFamily="34" charset="0"/>
                <a:ea typeface="標楷體" panose="03000509000000000000" pitchFamily="65" charset="-120"/>
              </a:rPr>
              <a:t>________ </a:t>
            </a:r>
            <a:r>
              <a:rPr lang="zh-TW" altLang="en-US" sz="2800" dirty="0">
                <a:latin typeface="Calibri" panose="020F0502020204030204" pitchFamily="34" charset="0"/>
                <a:ea typeface="標楷體" panose="03000509000000000000" pitchFamily="65" charset="-120"/>
              </a:rPr>
              <a:t>的样子。</a:t>
            </a:r>
            <a:endParaRPr lang="en-US" altLang="zh-TW" sz="28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latin typeface="Calibri" panose="020F0502020204030204" pitchFamily="34" charset="0"/>
                <a:ea typeface="標楷體" panose="03000509000000000000" pitchFamily="65" charset="-120"/>
              </a:rPr>
              <a:t>8.</a:t>
            </a:r>
            <a:r>
              <a:rPr lang="zh-TW" altLang="en-US" sz="2800" dirty="0">
                <a:latin typeface="Calibri" panose="020F0502020204030204" pitchFamily="34" charset="0"/>
                <a:ea typeface="標楷體" panose="03000509000000000000" pitchFamily="65" charset="-120"/>
              </a:rPr>
              <a:t> 你不要</a:t>
            </a:r>
            <a:r>
              <a:rPr lang="en-US" altLang="zh-TW" sz="2800" dirty="0">
                <a:latin typeface="Calibri" panose="020F0502020204030204" pitchFamily="34" charset="0"/>
                <a:ea typeface="標楷體" panose="03000509000000000000" pitchFamily="65" charset="-120"/>
              </a:rPr>
              <a:t>________ </a:t>
            </a:r>
            <a:r>
              <a:rPr lang="zh-TW" altLang="en-US" sz="2800" dirty="0">
                <a:latin typeface="Calibri" panose="020F0502020204030204" pitchFamily="34" charset="0"/>
                <a:ea typeface="標楷體" panose="03000509000000000000" pitchFamily="65" charset="-120"/>
              </a:rPr>
              <a:t>他的优点，还是实事求是地进行介绍比较好。</a:t>
            </a:r>
            <a:endParaRPr lang="en-US" altLang="zh-TW" sz="28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latin typeface="Calibri" panose="020F0502020204030204" pitchFamily="34" charset="0"/>
                <a:ea typeface="標楷體" panose="03000509000000000000" pitchFamily="65" charset="-120"/>
              </a:rPr>
              <a:t>9.</a:t>
            </a:r>
            <a:r>
              <a:rPr lang="zh-TW" altLang="en-US" sz="2800" dirty="0">
                <a:latin typeface="Calibri" panose="020F0502020204030204" pitchFamily="34" charset="0"/>
                <a:ea typeface="標楷體" panose="03000509000000000000" pitchFamily="65" charset="-120"/>
              </a:rPr>
              <a:t>这个假期我去了一趟云南，在那里生活了一个月，亲身</a:t>
            </a:r>
            <a:r>
              <a:rPr lang="en-US" altLang="zh-TW" sz="2800" dirty="0">
                <a:latin typeface="Calibri" panose="020F0502020204030204" pitchFamily="34" charset="0"/>
                <a:ea typeface="標楷體" panose="03000509000000000000" pitchFamily="65" charset="-120"/>
              </a:rPr>
              <a:t>________ </a:t>
            </a:r>
            <a:r>
              <a:rPr lang="zh-TW" altLang="en-US" sz="2800" dirty="0">
                <a:latin typeface="Calibri" panose="020F0502020204030204" pitchFamily="34" charset="0"/>
                <a:ea typeface="標楷體" panose="03000509000000000000" pitchFamily="65" charset="-120"/>
              </a:rPr>
              <a:t>到了云南浓郁的民族风情</a:t>
            </a:r>
            <a:endParaRPr lang="en-US" altLang="zh-TW" sz="28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latin typeface="Calibri" panose="020F0502020204030204" pitchFamily="34" charset="0"/>
                <a:ea typeface="標楷體" panose="03000509000000000000" pitchFamily="65" charset="-120"/>
              </a:rPr>
              <a:t>10.</a:t>
            </a:r>
            <a:r>
              <a:rPr lang="zh-TW" altLang="en-US" sz="2800" dirty="0">
                <a:latin typeface="Calibri" panose="020F0502020204030204" pitchFamily="34" charset="0"/>
                <a:ea typeface="標楷體" panose="03000509000000000000" pitchFamily="65" charset="-120"/>
              </a:rPr>
              <a:t> 近年来，一直非常</a:t>
            </a:r>
            <a:r>
              <a:rPr lang="en-US" altLang="zh-TW" sz="2800" dirty="0">
                <a:latin typeface="Calibri" panose="020F0502020204030204" pitchFamily="34" charset="0"/>
                <a:ea typeface="標楷體" panose="03000509000000000000" pitchFamily="65" charset="-120"/>
              </a:rPr>
              <a:t>________ </a:t>
            </a:r>
            <a:r>
              <a:rPr lang="zh-TW" altLang="en-US" sz="2800" dirty="0">
                <a:latin typeface="Calibri" panose="020F0502020204030204" pitchFamily="34" charset="0"/>
                <a:ea typeface="標楷體" panose="03000509000000000000" pitchFamily="65" charset="-120"/>
              </a:rPr>
              <a:t>通过吃药来减肥的方法，其实这对身体健康没有好处。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282BE32-1977-4C4F-A02F-21EC25DE32B3}"/>
              </a:ext>
            </a:extLst>
          </p:cNvPr>
          <p:cNvSpPr txBox="1"/>
          <p:nvPr/>
        </p:nvSpPr>
        <p:spPr>
          <a:xfrm>
            <a:off x="9500135" y="1514915"/>
            <a:ext cx="1472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清纯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FE50ACA0-97A4-44CC-92B3-DE0D90537C41}"/>
              </a:ext>
            </a:extLst>
          </p:cNvPr>
          <p:cNvSpPr txBox="1"/>
          <p:nvPr/>
        </p:nvSpPr>
        <p:spPr>
          <a:xfrm>
            <a:off x="2645344" y="2807713"/>
            <a:ext cx="1472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羞怯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E67D619-6DD8-4CAF-AF20-CE148024E8FF}"/>
              </a:ext>
            </a:extLst>
          </p:cNvPr>
          <p:cNvSpPr txBox="1"/>
          <p:nvPr/>
        </p:nvSpPr>
        <p:spPr>
          <a:xfrm>
            <a:off x="1604211" y="3450238"/>
            <a:ext cx="1472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夸大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3D29A9C9-0A06-4327-8B85-4855FB3BF2BB}"/>
              </a:ext>
            </a:extLst>
          </p:cNvPr>
          <p:cNvSpPr txBox="1"/>
          <p:nvPr/>
        </p:nvSpPr>
        <p:spPr>
          <a:xfrm>
            <a:off x="9081439" y="4063888"/>
            <a:ext cx="1472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体会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69DFEE98-6C73-43E1-BB1E-65FD572984EA}"/>
              </a:ext>
            </a:extLst>
          </p:cNvPr>
          <p:cNvSpPr txBox="1"/>
          <p:nvPr/>
        </p:nvSpPr>
        <p:spPr>
          <a:xfrm>
            <a:off x="3622310" y="5344772"/>
            <a:ext cx="1472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流行</a:t>
            </a:r>
            <a:endParaRPr lang="en-US" altLang="zh-TW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289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16" grpId="0"/>
      <p:bldP spid="17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6D954EF8-6FA5-4B53-8FDD-D76B2AC54F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0137027"/>
              </p:ext>
            </p:extLst>
          </p:nvPr>
        </p:nvGraphicFramePr>
        <p:xfrm>
          <a:off x="65772" y="113275"/>
          <a:ext cx="12042808" cy="1166886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010702">
                  <a:extLst>
                    <a:ext uri="{9D8B030D-6E8A-4147-A177-3AD203B41FA5}">
                      <a16:colId xmlns:a16="http://schemas.microsoft.com/office/drawing/2014/main" val="556554018"/>
                    </a:ext>
                  </a:extLst>
                </a:gridCol>
                <a:gridCol w="3010702">
                  <a:extLst>
                    <a:ext uri="{9D8B030D-6E8A-4147-A177-3AD203B41FA5}">
                      <a16:colId xmlns:a16="http://schemas.microsoft.com/office/drawing/2014/main" val="936844256"/>
                    </a:ext>
                  </a:extLst>
                </a:gridCol>
                <a:gridCol w="3010702">
                  <a:extLst>
                    <a:ext uri="{9D8B030D-6E8A-4147-A177-3AD203B41FA5}">
                      <a16:colId xmlns:a16="http://schemas.microsoft.com/office/drawing/2014/main" val="817258008"/>
                    </a:ext>
                  </a:extLst>
                </a:gridCol>
                <a:gridCol w="3010702">
                  <a:extLst>
                    <a:ext uri="{9D8B030D-6E8A-4147-A177-3AD203B41FA5}">
                      <a16:colId xmlns:a16="http://schemas.microsoft.com/office/drawing/2014/main" val="3909043652"/>
                    </a:ext>
                  </a:extLst>
                </a:gridCol>
              </a:tblGrid>
              <a:tr h="58344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沾亲带故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飘然而至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触目惊心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借题发挥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3635784"/>
                  </a:ext>
                </a:extLst>
              </a:tr>
              <a:tr h="58344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九牛二虎之力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溢美之词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大摇大摆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无可责备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0014137"/>
                  </a:ext>
                </a:extLst>
              </a:tr>
            </a:tbl>
          </a:graphicData>
        </a:graphic>
      </p:graphicFrame>
      <p:sp>
        <p:nvSpPr>
          <p:cNvPr id="4" name="文字方塊 3">
            <a:extLst>
              <a:ext uri="{FF2B5EF4-FFF2-40B4-BE49-F238E27FC236}">
                <a16:creationId xmlns:a16="http://schemas.microsoft.com/office/drawing/2014/main" id="{D2A8989E-6AB0-4B5F-8B67-69028078ED36}"/>
              </a:ext>
            </a:extLst>
          </p:cNvPr>
          <p:cNvSpPr txBox="1"/>
          <p:nvPr/>
        </p:nvSpPr>
        <p:spPr>
          <a:xfrm>
            <a:off x="77000" y="1560229"/>
            <a:ext cx="12042807" cy="51844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ea typeface="標楷體" panose="03000509000000000000" pitchFamily="65" charset="-120"/>
              </a:rPr>
              <a:t>车祸现场的情景使人</a:t>
            </a:r>
            <a:r>
              <a:rPr lang="en-US" altLang="zh-TW" sz="3200" dirty="0">
                <a:ea typeface="標楷體" panose="03000509000000000000" pitchFamily="65" charset="-120"/>
              </a:rPr>
              <a:t>__________</a:t>
            </a:r>
            <a:r>
              <a:rPr lang="zh-TW" altLang="en-US" sz="3200" dirty="0">
                <a:ea typeface="標楷體" panose="03000509000000000000" pitchFamily="65" charset="-120"/>
              </a:rPr>
              <a:t>，也再一次告诫我们，只有遵守  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交通规则，才有幸福的明天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ea typeface="標楷體" panose="03000509000000000000" pitchFamily="65" charset="-120"/>
              </a:rPr>
              <a:t>我刚才夸奖你的话并不是</a:t>
            </a:r>
            <a:r>
              <a:rPr lang="en-US" altLang="zh-TW" sz="3200" dirty="0">
                <a:ea typeface="標楷體" panose="03000509000000000000" pitchFamily="65" charset="-120"/>
              </a:rPr>
              <a:t>__________</a:t>
            </a:r>
            <a:r>
              <a:rPr lang="zh-TW" altLang="en-US" sz="3200" dirty="0">
                <a:ea typeface="標楷體" panose="03000509000000000000" pitchFamily="65" charset="-120"/>
              </a:rPr>
              <a:t>，而是我的真实看法，你在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我心目中就是这样的人。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3.</a:t>
            </a:r>
            <a:r>
              <a:rPr lang="zh-TW" altLang="en-US" sz="3200" dirty="0">
                <a:ea typeface="標楷體" panose="03000509000000000000" pitchFamily="65" charset="-120"/>
              </a:rPr>
              <a:t>春节的时候，我把我们家</a:t>
            </a:r>
            <a:r>
              <a:rPr lang="en-US" altLang="zh-TW" sz="3200" dirty="0">
                <a:ea typeface="標楷體" panose="03000509000000000000" pitchFamily="65" charset="-120"/>
              </a:rPr>
              <a:t>__________</a:t>
            </a:r>
            <a:r>
              <a:rPr lang="zh-TW" altLang="en-US" sz="3200" dirty="0">
                <a:ea typeface="標楷體" panose="03000509000000000000" pitchFamily="65" charset="-120"/>
              </a:rPr>
              <a:t>的人都请到了新居，搞了一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次大聚会。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4.</a:t>
            </a:r>
            <a:r>
              <a:rPr lang="zh-TW" altLang="en-US" sz="3200" dirty="0">
                <a:ea typeface="標楷體" panose="03000509000000000000" pitchFamily="65" charset="-120"/>
              </a:rPr>
              <a:t>年轻人爱赶时髦</a:t>
            </a:r>
            <a:r>
              <a:rPr lang="en-US" altLang="zh-TW" sz="3200" dirty="0">
                <a:ea typeface="標楷體" panose="03000509000000000000" pitchFamily="65" charset="-120"/>
              </a:rPr>
              <a:t>__________ </a:t>
            </a:r>
            <a:r>
              <a:rPr lang="zh-TW" altLang="en-US" sz="3200" dirty="0">
                <a:ea typeface="標楷體" panose="03000509000000000000" pitchFamily="65" charset="-120"/>
              </a:rPr>
              <a:t>，只是要根据自己的情况量力而行。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039CC92-F93F-4BF9-9494-75A6AB3388C6}"/>
              </a:ext>
            </a:extLst>
          </p:cNvPr>
          <p:cNvSpPr txBox="1"/>
          <p:nvPr/>
        </p:nvSpPr>
        <p:spPr>
          <a:xfrm>
            <a:off x="4177364" y="1617979"/>
            <a:ext cx="2011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触目惊心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6F94A3A-E321-4B73-A7D8-F9F66B54A9FE}"/>
              </a:ext>
            </a:extLst>
          </p:cNvPr>
          <p:cNvSpPr txBox="1"/>
          <p:nvPr/>
        </p:nvSpPr>
        <p:spPr>
          <a:xfrm>
            <a:off x="4955406" y="3100100"/>
            <a:ext cx="2011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溢美之词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9CFA3A6-D50E-4007-BC4F-3222B24C7580}"/>
              </a:ext>
            </a:extLst>
          </p:cNvPr>
          <p:cNvSpPr txBox="1"/>
          <p:nvPr/>
        </p:nvSpPr>
        <p:spPr>
          <a:xfrm>
            <a:off x="4955406" y="4582221"/>
            <a:ext cx="2011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沾亲带故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1F473C4E-CF84-44C3-8C98-2EE706EAC62A}"/>
              </a:ext>
            </a:extLst>
          </p:cNvPr>
          <p:cNvSpPr txBox="1"/>
          <p:nvPr/>
        </p:nvSpPr>
        <p:spPr>
          <a:xfrm>
            <a:off x="3375258" y="6005155"/>
            <a:ext cx="2011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无可责备</a:t>
            </a:r>
          </a:p>
        </p:txBody>
      </p:sp>
    </p:spTree>
    <p:extLst>
      <p:ext uri="{BB962C8B-B14F-4D97-AF65-F5344CB8AC3E}">
        <p14:creationId xmlns:p14="http://schemas.microsoft.com/office/powerpoint/2010/main" val="158910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6D954EF8-6FA5-4B53-8FDD-D76B2AC54F0A}"/>
              </a:ext>
            </a:extLst>
          </p:cNvPr>
          <p:cNvGraphicFramePr>
            <a:graphicFrameLocks noGrp="1"/>
          </p:cNvGraphicFramePr>
          <p:nvPr/>
        </p:nvGraphicFramePr>
        <p:xfrm>
          <a:off x="65772" y="113275"/>
          <a:ext cx="12042808" cy="1166886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010702">
                  <a:extLst>
                    <a:ext uri="{9D8B030D-6E8A-4147-A177-3AD203B41FA5}">
                      <a16:colId xmlns:a16="http://schemas.microsoft.com/office/drawing/2014/main" val="556554018"/>
                    </a:ext>
                  </a:extLst>
                </a:gridCol>
                <a:gridCol w="3010702">
                  <a:extLst>
                    <a:ext uri="{9D8B030D-6E8A-4147-A177-3AD203B41FA5}">
                      <a16:colId xmlns:a16="http://schemas.microsoft.com/office/drawing/2014/main" val="936844256"/>
                    </a:ext>
                  </a:extLst>
                </a:gridCol>
                <a:gridCol w="3010702">
                  <a:extLst>
                    <a:ext uri="{9D8B030D-6E8A-4147-A177-3AD203B41FA5}">
                      <a16:colId xmlns:a16="http://schemas.microsoft.com/office/drawing/2014/main" val="817258008"/>
                    </a:ext>
                  </a:extLst>
                </a:gridCol>
                <a:gridCol w="3010702">
                  <a:extLst>
                    <a:ext uri="{9D8B030D-6E8A-4147-A177-3AD203B41FA5}">
                      <a16:colId xmlns:a16="http://schemas.microsoft.com/office/drawing/2014/main" val="3909043652"/>
                    </a:ext>
                  </a:extLst>
                </a:gridCol>
              </a:tblGrid>
              <a:tr h="58344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沾亲带故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飘然而至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触目惊心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借题发挥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3635784"/>
                  </a:ext>
                </a:extLst>
              </a:tr>
              <a:tr h="58344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九牛二虎之力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溢美之词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大摇大摆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0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无可责备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0014137"/>
                  </a:ext>
                </a:extLst>
              </a:tr>
            </a:tbl>
          </a:graphicData>
        </a:graphic>
      </p:graphicFrame>
      <p:sp>
        <p:nvSpPr>
          <p:cNvPr id="4" name="文字方塊 3">
            <a:extLst>
              <a:ext uri="{FF2B5EF4-FFF2-40B4-BE49-F238E27FC236}">
                <a16:creationId xmlns:a16="http://schemas.microsoft.com/office/drawing/2014/main" id="{D2A8989E-6AB0-4B5F-8B67-69028078ED36}"/>
              </a:ext>
            </a:extLst>
          </p:cNvPr>
          <p:cNvSpPr txBox="1"/>
          <p:nvPr/>
        </p:nvSpPr>
        <p:spPr>
          <a:xfrm>
            <a:off x="77000" y="1719375"/>
            <a:ext cx="12042807" cy="4866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5.</a:t>
            </a:r>
            <a:r>
              <a:rPr lang="zh-TW" altLang="en-US" sz="3000" dirty="0">
                <a:ea typeface="標楷體" panose="03000509000000000000" pitchFamily="65" charset="-120"/>
              </a:rPr>
              <a:t>这次会议本来的议题是关于公司今后的发展，但他却</a:t>
            </a:r>
            <a:r>
              <a:rPr lang="en-US" altLang="zh-TW" sz="3000" dirty="0">
                <a:ea typeface="標楷體" panose="03000509000000000000" pitchFamily="65" charset="-120"/>
              </a:rPr>
              <a:t>__________</a:t>
            </a:r>
            <a:r>
              <a:rPr lang="zh-TW" altLang="en-US" sz="3000" dirty="0">
                <a:ea typeface="標楷體" panose="03000509000000000000" pitchFamily="65" charset="-120"/>
              </a:rPr>
              <a:t>，表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ea typeface="標楷體" panose="03000509000000000000" pitchFamily="65" charset="-120"/>
              </a:rPr>
              <a:t>   达了自己对现任领导的不满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6.</a:t>
            </a:r>
            <a:r>
              <a:rPr lang="zh-TW" altLang="en-US" sz="3000" dirty="0">
                <a:ea typeface="標楷體" panose="03000509000000000000" pitchFamily="65" charset="-120"/>
              </a:rPr>
              <a:t>打开窗户，一只美丽的蝴蝶</a:t>
            </a:r>
            <a:r>
              <a:rPr lang="en-US" altLang="zh-TW" sz="3000" dirty="0">
                <a:ea typeface="標楷體" panose="03000509000000000000" pitchFamily="65" charset="-120"/>
              </a:rPr>
              <a:t>__________ </a:t>
            </a:r>
            <a:r>
              <a:rPr lang="zh-TW" altLang="en-US" sz="3000" dirty="0">
                <a:ea typeface="標楷體" panose="03000509000000000000" pitchFamily="65" charset="-120"/>
              </a:rPr>
              <a:t>，给我带来一份激动和欣喜。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7.</a:t>
            </a:r>
            <a:r>
              <a:rPr lang="zh-TW" altLang="en-US" sz="3000" dirty="0">
                <a:ea typeface="標楷體" panose="03000509000000000000" pitchFamily="65" charset="-120"/>
              </a:rPr>
              <a:t> 博物馆的防盗系统根本没有起作用，小偷</a:t>
            </a:r>
            <a:r>
              <a:rPr lang="en-US" altLang="zh-TW" sz="3000" dirty="0">
                <a:ea typeface="標楷體" panose="03000509000000000000" pitchFamily="65" charset="-120"/>
              </a:rPr>
              <a:t>__________ </a:t>
            </a:r>
            <a:r>
              <a:rPr lang="zh-TW" altLang="en-US" sz="3000" dirty="0">
                <a:ea typeface="標楷體" panose="03000509000000000000" pitchFamily="65" charset="-120"/>
              </a:rPr>
              <a:t>地进来把那幅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ea typeface="標楷體" panose="03000509000000000000" pitchFamily="65" charset="-120"/>
              </a:rPr>
              <a:t>    名画偷走了。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8.</a:t>
            </a:r>
            <a:r>
              <a:rPr lang="zh-TW" altLang="en-US" sz="3000" dirty="0">
                <a:ea typeface="標楷體" panose="03000509000000000000" pitchFamily="65" charset="-120"/>
              </a:rPr>
              <a:t> 动物园的一头大象病得不轻，倒在了地上，大家花了</a:t>
            </a:r>
            <a:r>
              <a:rPr lang="en-US" altLang="zh-TW" sz="3000" dirty="0">
                <a:ea typeface="標楷體" panose="03000509000000000000" pitchFamily="65" charset="-120"/>
              </a:rPr>
              <a:t>______________</a:t>
            </a:r>
          </a:p>
          <a:p>
            <a:pPr>
              <a:lnSpc>
                <a:spcPct val="150000"/>
              </a:lnSpc>
            </a:pPr>
            <a:r>
              <a:rPr lang="zh-TW" altLang="en-US" sz="3000" dirty="0">
                <a:ea typeface="標楷體" panose="03000509000000000000" pitchFamily="65" charset="-120"/>
              </a:rPr>
              <a:t>    才把牠庞大的身躯给拉起来。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049DFBDD-9F27-4C57-8C60-C83F7759B0D8}"/>
              </a:ext>
            </a:extLst>
          </p:cNvPr>
          <p:cNvSpPr txBox="1"/>
          <p:nvPr/>
        </p:nvSpPr>
        <p:spPr>
          <a:xfrm>
            <a:off x="9221001" y="1771985"/>
            <a:ext cx="2011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借题发挥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B811CC21-15D3-4104-ADD3-EE8A7ABAB08D}"/>
              </a:ext>
            </a:extLst>
          </p:cNvPr>
          <p:cNvSpPr txBox="1"/>
          <p:nvPr/>
        </p:nvSpPr>
        <p:spPr>
          <a:xfrm>
            <a:off x="5081336" y="3119350"/>
            <a:ext cx="2011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飘然而至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315E9A72-A394-4B4A-AF1B-6AF0E82C7CF5}"/>
              </a:ext>
            </a:extLst>
          </p:cNvPr>
          <p:cNvSpPr txBox="1"/>
          <p:nvPr/>
        </p:nvSpPr>
        <p:spPr>
          <a:xfrm>
            <a:off x="7409045" y="3810000"/>
            <a:ext cx="1888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大摇大摆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A2E62723-67C5-4C22-A13E-2844E0329619}"/>
              </a:ext>
            </a:extLst>
          </p:cNvPr>
          <p:cNvSpPr txBox="1"/>
          <p:nvPr/>
        </p:nvSpPr>
        <p:spPr>
          <a:xfrm>
            <a:off x="9298004" y="4838313"/>
            <a:ext cx="2666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九牛二虎之力</a:t>
            </a:r>
          </a:p>
        </p:txBody>
      </p:sp>
    </p:spTree>
    <p:extLst>
      <p:ext uri="{BB962C8B-B14F-4D97-AF65-F5344CB8AC3E}">
        <p14:creationId xmlns:p14="http://schemas.microsoft.com/office/powerpoint/2010/main" val="195109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CF9E0067-8364-49E2-8C58-6BD395765F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815481"/>
              </p:ext>
            </p:extLst>
          </p:nvPr>
        </p:nvGraphicFramePr>
        <p:xfrm>
          <a:off x="0" y="0"/>
          <a:ext cx="12192000" cy="14732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70340728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155985955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302249558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902824278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235967436"/>
                    </a:ext>
                  </a:extLst>
                </a:gridCol>
              </a:tblGrid>
              <a:tr h="7366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0" i="0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绝迹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推敲</a:t>
                      </a:r>
                      <a:endParaRPr lang="en-US" altLang="zh-TW" sz="3200" b="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降临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哲理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前辈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2181632"/>
                  </a:ext>
                </a:extLst>
              </a:tr>
              <a:tr h="7366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宣泄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见证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尝试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凝固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质地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9133604"/>
                  </a:ext>
                </a:extLst>
              </a:tr>
            </a:tbl>
          </a:graphicData>
        </a:graphic>
      </p:graphicFrame>
      <p:sp>
        <p:nvSpPr>
          <p:cNvPr id="4" name="文字方塊 3">
            <a:extLst>
              <a:ext uri="{FF2B5EF4-FFF2-40B4-BE49-F238E27FC236}">
                <a16:creationId xmlns:a16="http://schemas.microsoft.com/office/drawing/2014/main" id="{B514BFFF-2673-4DCD-9AA5-1736E1ED12B0}"/>
              </a:ext>
            </a:extLst>
          </p:cNvPr>
          <p:cNvSpPr txBox="1"/>
          <p:nvPr/>
        </p:nvSpPr>
        <p:spPr>
          <a:xfrm>
            <a:off x="336884" y="1714481"/>
            <a:ext cx="11504505" cy="37071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ea typeface="標楷體" panose="03000509000000000000" pitchFamily="65" charset="-120"/>
              </a:rPr>
              <a:t>他这一番话很有</a:t>
            </a:r>
            <a:r>
              <a:rPr lang="en-US" altLang="zh-TW" sz="3200" dirty="0">
                <a:ea typeface="標楷體" panose="03000509000000000000" pitchFamily="65" charset="-120"/>
              </a:rPr>
              <a:t>________</a:t>
            </a:r>
            <a:r>
              <a:rPr lang="zh-TW" altLang="en-US" sz="3200" dirty="0">
                <a:ea typeface="標楷體" panose="03000509000000000000" pitchFamily="65" charset="-120"/>
              </a:rPr>
              <a:t>，使我获益良多。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ea typeface="標楷體" panose="03000509000000000000" pitchFamily="65" charset="-120"/>
              </a:rPr>
              <a:t>这个小生命的</a:t>
            </a:r>
            <a:r>
              <a:rPr lang="en-US" altLang="zh-TW" sz="3200" dirty="0">
                <a:ea typeface="標楷體" panose="03000509000000000000" pitchFamily="65" charset="-120"/>
              </a:rPr>
              <a:t>________ </a:t>
            </a:r>
            <a:r>
              <a:rPr lang="zh-TW" altLang="en-US" sz="3200" dirty="0">
                <a:ea typeface="標楷體" panose="03000509000000000000" pitchFamily="65" charset="-120"/>
              </a:rPr>
              <a:t>，为家里带来了无限的欢乐。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3.</a:t>
            </a:r>
            <a:r>
              <a:rPr lang="zh-TW" altLang="en-US" sz="3200" dirty="0">
                <a:ea typeface="標楷體" panose="03000509000000000000" pitchFamily="65" charset="-120"/>
              </a:rPr>
              <a:t>辅导老师指导学生利用正当管道</a:t>
            </a:r>
            <a:r>
              <a:rPr lang="en-US" altLang="zh-TW" sz="3200" dirty="0">
                <a:ea typeface="標楷體" panose="03000509000000000000" pitchFamily="65" charset="-120"/>
              </a:rPr>
              <a:t>________</a:t>
            </a:r>
            <a:r>
              <a:rPr lang="zh-TW" altLang="en-US" sz="3200" dirty="0">
                <a:ea typeface="標楷體" panose="03000509000000000000" pitchFamily="65" charset="-120"/>
              </a:rPr>
              <a:t>情绪。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4.</a:t>
            </a:r>
            <a:r>
              <a:rPr lang="zh-TW" altLang="en-US" sz="3200" dirty="0">
                <a:ea typeface="標楷體" panose="03000509000000000000" pitchFamily="65" charset="-120"/>
              </a:rPr>
              <a:t>温度降到摄氏</a:t>
            </a:r>
            <a:r>
              <a:rPr lang="en-US" altLang="zh-TW" sz="3200" dirty="0">
                <a:ea typeface="標楷體" panose="03000509000000000000" pitchFamily="65" charset="-120"/>
              </a:rPr>
              <a:t>0</a:t>
            </a:r>
            <a:r>
              <a:rPr lang="zh-TW" altLang="en-US" sz="3200" dirty="0">
                <a:ea typeface="標楷體" panose="03000509000000000000" pitchFamily="65" charset="-120"/>
              </a:rPr>
              <a:t>度以下时，水会</a:t>
            </a:r>
            <a:r>
              <a:rPr lang="en-US" altLang="zh-TW" sz="3200" dirty="0">
                <a:ea typeface="標楷體" panose="03000509000000000000" pitchFamily="65" charset="-120"/>
              </a:rPr>
              <a:t>________</a:t>
            </a:r>
            <a:r>
              <a:rPr lang="zh-TW" altLang="en-US" sz="3200" dirty="0">
                <a:ea typeface="標楷體" panose="03000509000000000000" pitchFamily="65" charset="-120"/>
              </a:rPr>
              <a:t>成冰。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5.</a:t>
            </a:r>
            <a:r>
              <a:rPr lang="zh-TW" altLang="en-US" sz="3200" dirty="0">
                <a:ea typeface="標楷體" panose="03000509000000000000" pitchFamily="65" charset="-120"/>
              </a:rPr>
              <a:t>为了彻底弄明白对方的意思，她反复</a:t>
            </a:r>
            <a:r>
              <a:rPr lang="en-US" altLang="zh-TW" sz="3200" dirty="0">
                <a:ea typeface="標楷體" panose="03000509000000000000" pitchFamily="65" charset="-120"/>
              </a:rPr>
              <a:t>________</a:t>
            </a:r>
            <a:r>
              <a:rPr lang="zh-TW" altLang="en-US" sz="3200" dirty="0">
                <a:ea typeface="標楷體" panose="03000509000000000000" pitchFamily="65" charset="-120"/>
              </a:rPr>
              <a:t>对方所说的话。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D4768DA-0444-42D8-8F58-CE67B5371B36}"/>
              </a:ext>
            </a:extLst>
          </p:cNvPr>
          <p:cNvSpPr/>
          <p:nvPr/>
        </p:nvSpPr>
        <p:spPr>
          <a:xfrm>
            <a:off x="3195587" y="2541690"/>
            <a:ext cx="15881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降临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4CBF7D3-5C9E-4264-BAF3-E33FF0A469B1}"/>
              </a:ext>
            </a:extLst>
          </p:cNvPr>
          <p:cNvSpPr/>
          <p:nvPr/>
        </p:nvSpPr>
        <p:spPr>
          <a:xfrm>
            <a:off x="3598244" y="1782130"/>
            <a:ext cx="15881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哲理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D8E6CD2-9BEB-4FCC-97DF-EF8F9E566A52}"/>
              </a:ext>
            </a:extLst>
          </p:cNvPr>
          <p:cNvSpPr/>
          <p:nvPr/>
        </p:nvSpPr>
        <p:spPr>
          <a:xfrm>
            <a:off x="6477802" y="3275677"/>
            <a:ext cx="15689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宣泄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5065C27-6268-4942-B45A-C63C8EF645D6}"/>
              </a:ext>
            </a:extLst>
          </p:cNvPr>
          <p:cNvSpPr/>
          <p:nvPr/>
        </p:nvSpPr>
        <p:spPr>
          <a:xfrm>
            <a:off x="6197064" y="4001409"/>
            <a:ext cx="15689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凝固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16CE07C-B151-431F-B7F3-5EFCCFD92D29}"/>
              </a:ext>
            </a:extLst>
          </p:cNvPr>
          <p:cNvSpPr/>
          <p:nvPr/>
        </p:nvSpPr>
        <p:spPr>
          <a:xfrm>
            <a:off x="7300761" y="4727142"/>
            <a:ext cx="15689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推敲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7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19F0D910-D63A-4181-9886-1E121EA794CB}"/>
              </a:ext>
            </a:extLst>
          </p:cNvPr>
          <p:cNvSpPr txBox="1"/>
          <p:nvPr/>
        </p:nvSpPr>
        <p:spPr>
          <a:xfrm>
            <a:off x="346509" y="1913467"/>
            <a:ext cx="11521440" cy="37071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6.</a:t>
            </a:r>
            <a:r>
              <a:rPr lang="zh-TW" altLang="en-US" sz="3200" dirty="0">
                <a:ea typeface="標楷體" panose="03000509000000000000" pitchFamily="65" charset="-120"/>
              </a:rPr>
              <a:t>朱大师是书法界的</a:t>
            </a:r>
            <a:r>
              <a:rPr lang="en-US" altLang="zh-TW" sz="3200" dirty="0">
                <a:ea typeface="標楷體" panose="03000509000000000000" pitchFamily="65" charset="-120"/>
              </a:rPr>
              <a:t>________ </a:t>
            </a:r>
            <a:r>
              <a:rPr lang="zh-TW" altLang="en-US" sz="3200" dirty="0">
                <a:ea typeface="標楷體" panose="03000509000000000000" pitchFamily="65" charset="-120"/>
              </a:rPr>
              <a:t>，每次比赛都会请他担任评审。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7.</a:t>
            </a:r>
            <a:r>
              <a:rPr lang="zh-TW" altLang="en-US" sz="3200" dirty="0">
                <a:ea typeface="標楷體" panose="03000509000000000000" pitchFamily="65" charset="-120"/>
              </a:rPr>
              <a:t>在还没确定自己的志向前，不妨多方</a:t>
            </a:r>
            <a:r>
              <a:rPr lang="en-US" altLang="zh-TW" sz="3200" dirty="0">
                <a:ea typeface="標楷體" panose="03000509000000000000" pitchFamily="65" charset="-120"/>
              </a:rPr>
              <a:t>________</a:t>
            </a:r>
            <a:r>
              <a:rPr lang="zh-TW" altLang="en-US" sz="3200" dirty="0">
                <a:ea typeface="標楷體" panose="03000509000000000000" pitchFamily="65" charset="-120"/>
              </a:rPr>
              <a:t>一下。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8.</a:t>
            </a:r>
            <a:r>
              <a:rPr lang="zh-TW" altLang="en-US" sz="3200" dirty="0">
                <a:ea typeface="標楷體" panose="03000509000000000000" pitchFamily="65" charset="-120"/>
              </a:rPr>
              <a:t>这种野生动物因为自然环境的恶化，已日渐</a:t>
            </a:r>
            <a:r>
              <a:rPr lang="en-US" altLang="zh-TW" sz="3200" dirty="0">
                <a:ea typeface="標楷體" panose="03000509000000000000" pitchFamily="65" charset="-120"/>
              </a:rPr>
              <a:t>________</a:t>
            </a:r>
            <a:r>
              <a:rPr lang="zh-TW" altLang="en-US" sz="3200" dirty="0">
                <a:ea typeface="標楷體" panose="03000509000000000000" pitchFamily="65" charset="-120"/>
              </a:rPr>
              <a:t>了。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9.</a:t>
            </a:r>
            <a:r>
              <a:rPr lang="zh-TW" altLang="en-US" sz="3200" dirty="0">
                <a:ea typeface="標楷體" panose="03000509000000000000" pitchFamily="65" charset="-120"/>
              </a:rPr>
              <a:t>事发时他正好路过该处，可为这场车祸</a:t>
            </a:r>
            <a:r>
              <a:rPr lang="en-US" altLang="zh-TW" sz="3200" dirty="0">
                <a:ea typeface="標楷體" panose="03000509000000000000" pitchFamily="65" charset="-120"/>
              </a:rPr>
              <a:t>________ 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10.</a:t>
            </a:r>
            <a:r>
              <a:rPr lang="zh-TW" altLang="en-US" sz="3200" dirty="0">
                <a:ea typeface="標楷體" panose="03000509000000000000" pitchFamily="65" charset="-120"/>
              </a:rPr>
              <a:t>这件衣服的</a:t>
            </a:r>
            <a:r>
              <a:rPr lang="en-US" altLang="zh-TW" sz="3200" dirty="0">
                <a:ea typeface="標楷體" panose="03000509000000000000" pitchFamily="65" charset="-120"/>
              </a:rPr>
              <a:t>________</a:t>
            </a:r>
            <a:r>
              <a:rPr lang="zh-TW" altLang="en-US" sz="3200" dirty="0">
                <a:ea typeface="標楷體" panose="03000509000000000000" pitchFamily="65" charset="-120"/>
              </a:rPr>
              <a:t>精美细致。</a:t>
            </a:r>
          </a:p>
        </p:txBody>
      </p:sp>
      <p:graphicFrame>
        <p:nvGraphicFramePr>
          <p:cNvPr id="5" name="表格 2">
            <a:extLst>
              <a:ext uri="{FF2B5EF4-FFF2-40B4-BE49-F238E27FC236}">
                <a16:creationId xmlns:a16="http://schemas.microsoft.com/office/drawing/2014/main" id="{6E609EEF-DA69-4566-8CBE-3E99BC9AD3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7139948"/>
              </p:ext>
            </p:extLst>
          </p:nvPr>
        </p:nvGraphicFramePr>
        <p:xfrm>
          <a:off x="0" y="0"/>
          <a:ext cx="12192000" cy="14732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70340728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155985955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302249558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902824278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235967436"/>
                    </a:ext>
                  </a:extLst>
                </a:gridCol>
              </a:tblGrid>
              <a:tr h="7366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0" i="0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绝迹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推敲</a:t>
                      </a:r>
                      <a:endParaRPr lang="en-US" altLang="zh-TW" sz="3200" b="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降临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哲理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前辈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2181632"/>
                  </a:ext>
                </a:extLst>
              </a:tr>
              <a:tr h="7366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宣泄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见证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尝试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凝固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质地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9133604"/>
                  </a:ext>
                </a:extLst>
              </a:tr>
            </a:tbl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063E162C-1E09-4B2D-894B-1BAEC74BA611}"/>
              </a:ext>
            </a:extLst>
          </p:cNvPr>
          <p:cNvSpPr/>
          <p:nvPr/>
        </p:nvSpPr>
        <p:spPr>
          <a:xfrm>
            <a:off x="3992878" y="1951967"/>
            <a:ext cx="15881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前辈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5B94A25-2224-4F2D-8204-34C16474A4C3}"/>
              </a:ext>
            </a:extLst>
          </p:cNvPr>
          <p:cNvSpPr/>
          <p:nvPr/>
        </p:nvSpPr>
        <p:spPr>
          <a:xfrm>
            <a:off x="7263863" y="2701134"/>
            <a:ext cx="15881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尝试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C2FC691-A012-43A3-A28A-42F80E34FC82}"/>
              </a:ext>
            </a:extLst>
          </p:cNvPr>
          <p:cNvSpPr/>
          <p:nvPr/>
        </p:nvSpPr>
        <p:spPr>
          <a:xfrm>
            <a:off x="8515147" y="3429000"/>
            <a:ext cx="15881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绝迹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A82230E-8B90-4602-83DC-7C520D5E186D}"/>
              </a:ext>
            </a:extLst>
          </p:cNvPr>
          <p:cNvSpPr/>
          <p:nvPr/>
        </p:nvSpPr>
        <p:spPr>
          <a:xfrm>
            <a:off x="7637642" y="4187792"/>
            <a:ext cx="15881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见证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E517E9D-ED55-46EB-BB0D-80E67B5A04DD}"/>
              </a:ext>
            </a:extLst>
          </p:cNvPr>
          <p:cNvSpPr/>
          <p:nvPr/>
        </p:nvSpPr>
        <p:spPr>
          <a:xfrm>
            <a:off x="3027143" y="4898495"/>
            <a:ext cx="15881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质地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50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D6BDF865-5365-477E-B120-86B429ADF4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30"/>
          <a:stretch/>
        </p:blipFill>
        <p:spPr>
          <a:xfrm>
            <a:off x="3662796" y="4140138"/>
            <a:ext cx="4493755" cy="2704317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D103DBB-C0DE-4ED3-B517-893B9A33A1B1}"/>
              </a:ext>
            </a:extLst>
          </p:cNvPr>
          <p:cNvSpPr txBox="1"/>
          <p:nvPr/>
        </p:nvSpPr>
        <p:spPr>
          <a:xfrm>
            <a:off x="3868737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唇膏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chúngāo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B74BF27-47DF-44E6-B1DB-28273653CB2F}"/>
              </a:ext>
            </a:extLst>
          </p:cNvPr>
          <p:cNvSpPr txBox="1"/>
          <p:nvPr/>
        </p:nvSpPr>
        <p:spPr>
          <a:xfrm>
            <a:off x="10001250" y="1911162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面容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miànróng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05CE77-4BB4-49B1-9082-E50B5B4DAE1B}"/>
              </a:ext>
            </a:extLst>
          </p:cNvPr>
          <p:cNvSpPr txBox="1"/>
          <p:nvPr/>
        </p:nvSpPr>
        <p:spPr>
          <a:xfrm>
            <a:off x="8156551" y="5336350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别扭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bièniu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D63ADC3-EDD4-4FF6-906B-CB14E0CDFD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88"/>
          <a:stretch/>
        </p:blipFill>
        <p:spPr>
          <a:xfrm>
            <a:off x="454126" y="225767"/>
            <a:ext cx="3112131" cy="31935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4CF0D2DC-D8B5-42B6-9B60-18CAE69CA61C}"/>
              </a:ext>
            </a:extLst>
          </p:cNvPr>
          <p:cNvSpPr/>
          <p:nvPr/>
        </p:nvSpPr>
        <p:spPr>
          <a:xfrm>
            <a:off x="6059488" y="13545"/>
            <a:ext cx="6134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ea typeface="Microsoft Yahei" panose="020B0503020204020204" pitchFamily="34" charset="-122"/>
              </a:rPr>
              <a:t>facial feature</a:t>
            </a:r>
            <a:r>
              <a:rPr lang="zh-TW" altLang="en-US" sz="3200" dirty="0">
                <a:ea typeface="Microsoft Yahei" panose="020B0503020204020204" pitchFamily="34" charset="-122"/>
              </a:rPr>
              <a:t> </a:t>
            </a:r>
            <a:r>
              <a:rPr lang="en-US" altLang="zh-TW" sz="3200" dirty="0">
                <a:ea typeface="Microsoft Yahei" panose="020B0503020204020204" pitchFamily="34" charset="-122"/>
              </a:rPr>
              <a:t>;</a:t>
            </a:r>
            <a:r>
              <a:rPr lang="zh-TW" altLang="en-US" sz="3200" dirty="0">
                <a:ea typeface="Microsoft Yahei" panose="020B0503020204020204" pitchFamily="34" charset="-122"/>
              </a:rPr>
              <a:t> </a:t>
            </a:r>
            <a:r>
              <a:rPr lang="en-US" altLang="zh-TW" sz="3200" dirty="0">
                <a:ea typeface="Microsoft Yahei" panose="020B0503020204020204" pitchFamily="34" charset="-122"/>
              </a:rPr>
              <a:t>look</a:t>
            </a:r>
            <a:endParaRPr lang="zh-TW" altLang="en-US" sz="3200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5C85BBA-1A7A-40CF-AE73-157D6B05E6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872"/>
          <a:stretch/>
        </p:blipFill>
        <p:spPr>
          <a:xfrm>
            <a:off x="6631541" y="693333"/>
            <a:ext cx="1994204" cy="272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7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326F468-6E86-481B-9613-E06679D4569C}"/>
              </a:ext>
            </a:extLst>
          </p:cNvPr>
          <p:cNvSpPr txBox="1"/>
          <p:nvPr/>
        </p:nvSpPr>
        <p:spPr>
          <a:xfrm>
            <a:off x="0" y="552499"/>
            <a:ext cx="12192000" cy="7078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1.</a:t>
            </a:r>
            <a:r>
              <a:rPr lang="zh-TW" altLang="en-US" sz="4000" dirty="0">
                <a:ea typeface="標楷體" panose="03000509000000000000" pitchFamily="65" charset="-120"/>
              </a:rPr>
              <a:t>一位</a:t>
            </a:r>
            <a:r>
              <a:rPr lang="zh-TW" altLang="en-US" sz="4000" u="sng" dirty="0">
                <a:solidFill>
                  <a:srgbClr val="FF0000"/>
                </a:solidFill>
                <a:ea typeface="標楷體" panose="03000509000000000000" pitchFamily="65" charset="-120"/>
              </a:rPr>
              <a:t>沾亲带故</a:t>
            </a:r>
            <a:r>
              <a:rPr lang="zh-TW" altLang="en-US" sz="4000" dirty="0">
                <a:ea typeface="標楷體" panose="03000509000000000000" pitchFamily="65" charset="-120"/>
              </a:rPr>
              <a:t>的妙龄少女，飘然而至，来拜访我。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D04B612-BE48-4EE3-904D-843FAB22C404}"/>
              </a:ext>
            </a:extLst>
          </p:cNvPr>
          <p:cNvSpPr txBox="1"/>
          <p:nvPr/>
        </p:nvSpPr>
        <p:spPr>
          <a:xfrm>
            <a:off x="374503" y="1984743"/>
            <a:ext cx="3548911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A.</a:t>
            </a:r>
            <a:r>
              <a:rPr lang="zh-TW" altLang="en-US" sz="3600" dirty="0">
                <a:ea typeface="標楷體" panose="03000509000000000000" pitchFamily="65" charset="-120"/>
              </a:rPr>
              <a:t>亲切、热情的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6237231-5CB9-4A3A-B4D1-91B2AD3EB467}"/>
              </a:ext>
            </a:extLst>
          </p:cNvPr>
          <p:cNvSpPr txBox="1"/>
          <p:nvPr/>
        </p:nvSpPr>
        <p:spPr>
          <a:xfrm>
            <a:off x="4558310" y="1984743"/>
            <a:ext cx="3256920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B.</a:t>
            </a:r>
            <a:r>
              <a:rPr lang="zh-TW" altLang="en-US" sz="3600" dirty="0">
                <a:ea typeface="標楷體" panose="03000509000000000000" pitchFamily="65" charset="-120"/>
              </a:rPr>
              <a:t>毫无关系的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CB1EEEDE-2D69-47D2-95A4-FD0A1360A8D0}"/>
              </a:ext>
            </a:extLst>
          </p:cNvPr>
          <p:cNvSpPr txBox="1"/>
          <p:nvPr/>
        </p:nvSpPr>
        <p:spPr>
          <a:xfrm>
            <a:off x="8450126" y="1984743"/>
            <a:ext cx="3367371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ea typeface="標楷體" panose="03000509000000000000" pitchFamily="65" charset="-120"/>
              </a:rPr>
              <a:t>C.</a:t>
            </a:r>
            <a:r>
              <a:rPr lang="zh-TW" altLang="en-US" sz="3600" dirty="0">
                <a:ea typeface="標楷體" panose="03000509000000000000" pitchFamily="65" charset="-120"/>
              </a:rPr>
              <a:t>有点儿关系的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5645CBF-79E2-4AE8-B1D7-91263188B25A}"/>
              </a:ext>
            </a:extLst>
          </p:cNvPr>
          <p:cNvSpPr txBox="1"/>
          <p:nvPr/>
        </p:nvSpPr>
        <p:spPr>
          <a:xfrm>
            <a:off x="0" y="3429000"/>
            <a:ext cx="12192000" cy="132343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2.</a:t>
            </a:r>
            <a:r>
              <a:rPr lang="zh-CN" altLang="en-US" sz="40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她那涂着淡蓝眼影、灰晶唇膏的面容，也使我越来越感到</a:t>
            </a:r>
            <a:r>
              <a:rPr lang="zh-CN" altLang="en-US" sz="40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别扭</a:t>
            </a:r>
            <a:r>
              <a:rPr lang="zh-TW" altLang="en-US" sz="4000" dirty="0"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0CAA65F-BE6A-47C3-9AB2-44EF3893CB68}"/>
              </a:ext>
            </a:extLst>
          </p:cNvPr>
          <p:cNvSpPr txBox="1"/>
          <p:nvPr/>
        </p:nvSpPr>
        <p:spPr>
          <a:xfrm>
            <a:off x="374503" y="5592895"/>
            <a:ext cx="3548911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A.</a:t>
            </a:r>
            <a:r>
              <a:rPr lang="zh-TW" altLang="en-US" sz="3600" dirty="0">
                <a:ea typeface="標楷體" panose="03000509000000000000" pitchFamily="65" charset="-120"/>
              </a:rPr>
              <a:t>看起来不顺眼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68DB692-0E14-435B-BFA9-3A6C5FD3AFC0}"/>
              </a:ext>
            </a:extLst>
          </p:cNvPr>
          <p:cNvSpPr txBox="1"/>
          <p:nvPr/>
        </p:nvSpPr>
        <p:spPr>
          <a:xfrm>
            <a:off x="4242876" y="5592894"/>
            <a:ext cx="3572353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B.</a:t>
            </a:r>
            <a:r>
              <a:rPr lang="zh-TW" altLang="en-US" sz="3600" dirty="0">
                <a:ea typeface="標楷體" panose="03000509000000000000" pitchFamily="65" charset="-120"/>
              </a:rPr>
              <a:t>看起来很难受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638581D-5239-480C-AC27-3BA2C75C91AD}"/>
              </a:ext>
            </a:extLst>
          </p:cNvPr>
          <p:cNvSpPr txBox="1"/>
          <p:nvPr/>
        </p:nvSpPr>
        <p:spPr>
          <a:xfrm>
            <a:off x="8450125" y="5590638"/>
            <a:ext cx="3367371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ea typeface="標楷體" panose="03000509000000000000" pitchFamily="65" charset="-120"/>
              </a:rPr>
              <a:t>C.</a:t>
            </a:r>
            <a:r>
              <a:rPr lang="zh-TW" altLang="en-US" sz="3600" dirty="0">
                <a:ea typeface="標楷體" panose="03000509000000000000" pitchFamily="65" charset="-120"/>
              </a:rPr>
              <a:t>看起来很特别</a:t>
            </a:r>
          </a:p>
        </p:txBody>
      </p:sp>
      <p:sp>
        <p:nvSpPr>
          <p:cNvPr id="2" name="橢圓 1">
            <a:extLst>
              <a:ext uri="{FF2B5EF4-FFF2-40B4-BE49-F238E27FC236}">
                <a16:creationId xmlns:a16="http://schemas.microsoft.com/office/drawing/2014/main" id="{D88417C0-2CC5-4E9A-B7DC-3C780F9E807D}"/>
              </a:ext>
            </a:extLst>
          </p:cNvPr>
          <p:cNvSpPr/>
          <p:nvPr/>
        </p:nvSpPr>
        <p:spPr>
          <a:xfrm>
            <a:off x="8236489" y="1682973"/>
            <a:ext cx="3794642" cy="1323439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94A2CA13-BD6E-4F98-9CC8-36070A75C1EA}"/>
              </a:ext>
            </a:extLst>
          </p:cNvPr>
          <p:cNvSpPr/>
          <p:nvPr/>
        </p:nvSpPr>
        <p:spPr>
          <a:xfrm>
            <a:off x="251637" y="5252083"/>
            <a:ext cx="3794642" cy="1323439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30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326F468-6E86-481B-9613-E06679D4569C}"/>
              </a:ext>
            </a:extLst>
          </p:cNvPr>
          <p:cNvSpPr txBox="1"/>
          <p:nvPr/>
        </p:nvSpPr>
        <p:spPr>
          <a:xfrm>
            <a:off x="0" y="217321"/>
            <a:ext cx="12192000" cy="132343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3.</a:t>
            </a:r>
            <a:r>
              <a:rPr lang="zh-CN" altLang="en-US" sz="40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她随便问到我的健康，我忍不住</a:t>
            </a:r>
            <a:r>
              <a:rPr lang="zh-CN" altLang="en-US" sz="40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借题发挥</a:t>
            </a:r>
            <a:r>
              <a:rPr lang="zh-CN" altLang="en-US" sz="40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说：“生理上没大问题，心理上问题多多</a:t>
            </a:r>
            <a:r>
              <a:rPr lang="zh-TW" altLang="en-US" sz="4000" dirty="0"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D04B612-BE48-4EE3-904D-843FAB22C404}"/>
              </a:ext>
            </a:extLst>
          </p:cNvPr>
          <p:cNvSpPr txBox="1"/>
          <p:nvPr/>
        </p:nvSpPr>
        <p:spPr>
          <a:xfrm>
            <a:off x="374503" y="1984743"/>
            <a:ext cx="3548911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A.</a:t>
            </a:r>
            <a:r>
              <a:rPr lang="zh-TW" altLang="en-US" sz="3600" dirty="0">
                <a:ea typeface="標楷體" panose="03000509000000000000" pitchFamily="65" charset="-120"/>
              </a:rPr>
              <a:t>借一个题目来抒发强烈的感情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6237231-5CB9-4A3A-B4D1-91B2AD3EB467}"/>
              </a:ext>
            </a:extLst>
          </p:cNvPr>
          <p:cNvSpPr txBox="1"/>
          <p:nvPr/>
        </p:nvSpPr>
        <p:spPr>
          <a:xfrm>
            <a:off x="4052236" y="1984743"/>
            <a:ext cx="3891816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B.</a:t>
            </a:r>
            <a:r>
              <a:rPr lang="zh-TW" altLang="en-US" sz="3600" dirty="0">
                <a:ea typeface="標楷體" panose="03000509000000000000" pitchFamily="65" charset="-120"/>
              </a:rPr>
              <a:t>借一个题目来表达自己真正的意思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CB1EEEDE-2D69-47D2-95A4-FD0A1360A8D0}"/>
              </a:ext>
            </a:extLst>
          </p:cNvPr>
          <p:cNvSpPr txBox="1"/>
          <p:nvPr/>
        </p:nvSpPr>
        <p:spPr>
          <a:xfrm>
            <a:off x="8054505" y="1984743"/>
            <a:ext cx="3762992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C.</a:t>
            </a:r>
            <a:r>
              <a:rPr lang="zh-TW" altLang="en-US" sz="3600" dirty="0">
                <a:ea typeface="標楷體" panose="03000509000000000000" pitchFamily="65" charset="-120"/>
              </a:rPr>
              <a:t>借一个题目来表现对他的看法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5645CBF-79E2-4AE8-B1D7-91263188B25A}"/>
              </a:ext>
            </a:extLst>
          </p:cNvPr>
          <p:cNvSpPr txBox="1"/>
          <p:nvPr/>
        </p:nvSpPr>
        <p:spPr>
          <a:xfrm>
            <a:off x="0" y="3623251"/>
            <a:ext cx="12192000" cy="7078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4.</a:t>
            </a:r>
            <a:r>
              <a:rPr lang="zh-CN" altLang="en-US" sz="40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可你为什么就非得</a:t>
            </a:r>
            <a:r>
              <a:rPr lang="zh-CN" altLang="en-US" sz="40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让时尚裹</a:t>
            </a:r>
            <a:r>
              <a:rPr lang="zh-TW" altLang="en-US" sz="40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挟</a:t>
            </a:r>
            <a:r>
              <a:rPr lang="zh-CN" altLang="en-US" sz="40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着走</a:t>
            </a:r>
            <a:r>
              <a:rPr lang="zh-CN" altLang="en-US" sz="40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呢？”  </a:t>
            </a:r>
            <a:r>
              <a:rPr lang="zh-TW" altLang="en-US" sz="4000" dirty="0"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0CAA65F-BE6A-47C3-9AB2-44EF3893CB68}"/>
              </a:ext>
            </a:extLst>
          </p:cNvPr>
          <p:cNvSpPr txBox="1"/>
          <p:nvPr/>
        </p:nvSpPr>
        <p:spPr>
          <a:xfrm>
            <a:off x="374503" y="5592895"/>
            <a:ext cx="3548911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A.</a:t>
            </a:r>
            <a:r>
              <a:rPr lang="zh-TW" altLang="en-US" sz="3600" dirty="0">
                <a:ea typeface="標楷體" panose="03000509000000000000" pitchFamily="65" charset="-120"/>
              </a:rPr>
              <a:t>跟着时尚走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68DB692-0E14-435B-BFA9-3A6C5FD3AFC0}"/>
              </a:ext>
            </a:extLst>
          </p:cNvPr>
          <p:cNvSpPr txBox="1"/>
          <p:nvPr/>
        </p:nvSpPr>
        <p:spPr>
          <a:xfrm>
            <a:off x="4089366" y="5590638"/>
            <a:ext cx="3572353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B.</a:t>
            </a:r>
            <a:r>
              <a:rPr lang="zh-TW" altLang="en-US" sz="3600" dirty="0">
                <a:ea typeface="標楷體" panose="03000509000000000000" pitchFamily="65" charset="-120"/>
              </a:rPr>
              <a:t>跟不上时尚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638581D-5239-480C-AC27-3BA2C75C91AD}"/>
              </a:ext>
            </a:extLst>
          </p:cNvPr>
          <p:cNvSpPr txBox="1"/>
          <p:nvPr/>
        </p:nvSpPr>
        <p:spPr>
          <a:xfrm>
            <a:off x="7944053" y="5590638"/>
            <a:ext cx="3873444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ea typeface="標楷體" panose="03000509000000000000" pitchFamily="65" charset="-120"/>
              </a:rPr>
              <a:t>C.</a:t>
            </a:r>
            <a:r>
              <a:rPr lang="zh-TW" altLang="en-US" sz="3600" dirty="0">
                <a:ea typeface="標楷體" panose="03000509000000000000" pitchFamily="65" charset="-120"/>
              </a:rPr>
              <a:t>走在时尚的前面</a:t>
            </a:r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2C298654-C3FD-4ABA-A764-EF40C9FF0C16}"/>
              </a:ext>
            </a:extLst>
          </p:cNvPr>
          <p:cNvSpPr/>
          <p:nvPr/>
        </p:nvSpPr>
        <p:spPr>
          <a:xfrm>
            <a:off x="3923414" y="1665695"/>
            <a:ext cx="4020638" cy="1763306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D88F6D3A-9FEA-4430-8E0B-394120CD1EA6}"/>
              </a:ext>
            </a:extLst>
          </p:cNvPr>
          <p:cNvSpPr/>
          <p:nvPr/>
        </p:nvSpPr>
        <p:spPr>
          <a:xfrm>
            <a:off x="31598" y="4877373"/>
            <a:ext cx="4020638" cy="1763306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458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326F468-6E86-481B-9613-E06679D4569C}"/>
              </a:ext>
            </a:extLst>
          </p:cNvPr>
          <p:cNvSpPr txBox="1"/>
          <p:nvPr/>
        </p:nvSpPr>
        <p:spPr>
          <a:xfrm>
            <a:off x="0" y="191046"/>
            <a:ext cx="12192000" cy="7078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5.</a:t>
            </a:r>
            <a:r>
              <a:rPr lang="zh-CN" altLang="en-US" sz="40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本想“</a:t>
            </a:r>
            <a:r>
              <a:rPr lang="zh-CN" altLang="en-US" sz="40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三娘教子</a:t>
            </a:r>
            <a:r>
              <a:rPr lang="zh-CN" altLang="en-US" sz="40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”，没想到却成了“子教三娘”</a:t>
            </a:r>
            <a:r>
              <a:rPr lang="zh-TW" altLang="en-US" sz="4000" dirty="0"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D04B612-BE48-4EE3-904D-843FAB22C404}"/>
              </a:ext>
            </a:extLst>
          </p:cNvPr>
          <p:cNvSpPr txBox="1"/>
          <p:nvPr/>
        </p:nvSpPr>
        <p:spPr>
          <a:xfrm>
            <a:off x="374502" y="1503135"/>
            <a:ext cx="3548911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A.</a:t>
            </a:r>
            <a:r>
              <a:rPr lang="zh-TW" altLang="en-US" sz="3600" dirty="0">
                <a:ea typeface="標楷體" panose="03000509000000000000" pitchFamily="65" charset="-120"/>
              </a:rPr>
              <a:t>向三娘那样教育孩子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6237231-5CB9-4A3A-B4D1-91B2AD3EB467}"/>
              </a:ext>
            </a:extLst>
          </p:cNvPr>
          <p:cNvSpPr txBox="1"/>
          <p:nvPr/>
        </p:nvSpPr>
        <p:spPr>
          <a:xfrm>
            <a:off x="4294463" y="1506678"/>
            <a:ext cx="3256920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B.</a:t>
            </a:r>
            <a:r>
              <a:rPr lang="zh-TW" altLang="en-US" sz="3600" dirty="0">
                <a:ea typeface="標楷體" panose="03000509000000000000" pitchFamily="65" charset="-120"/>
              </a:rPr>
              <a:t>以长辈的身分教育晚辈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CB1EEEDE-2D69-47D2-95A4-FD0A1360A8D0}"/>
              </a:ext>
            </a:extLst>
          </p:cNvPr>
          <p:cNvSpPr txBox="1"/>
          <p:nvPr/>
        </p:nvSpPr>
        <p:spPr>
          <a:xfrm>
            <a:off x="8315101" y="1499592"/>
            <a:ext cx="3367371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C.</a:t>
            </a:r>
            <a:r>
              <a:rPr lang="zh-TW" altLang="en-US" sz="3600" dirty="0">
                <a:ea typeface="標楷體" panose="03000509000000000000" pitchFamily="65" charset="-120"/>
              </a:rPr>
              <a:t>三娘把孩子教育得很好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5645CBF-79E2-4AE8-B1D7-91263188B25A}"/>
              </a:ext>
            </a:extLst>
          </p:cNvPr>
          <p:cNvSpPr txBox="1"/>
          <p:nvPr/>
        </p:nvSpPr>
        <p:spPr>
          <a:xfrm>
            <a:off x="0" y="3188584"/>
            <a:ext cx="12192000" cy="193899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6…….</a:t>
            </a:r>
            <a:r>
              <a:rPr lang="zh-CN" altLang="en-US" sz="40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无论如何不能去“品尝”哪怕是所谓最“轻微”的如大麻那样的毒品</a:t>
            </a:r>
            <a:r>
              <a:rPr lang="en-US" altLang="zh-CN" sz="40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......</a:t>
            </a:r>
            <a:r>
              <a:rPr lang="zh-CN" altLang="en-US" sz="40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都是我认定的在世为人的基本道德与</a:t>
            </a:r>
            <a:r>
              <a:rPr lang="zh-CN" altLang="en-US" sz="40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行为底线</a:t>
            </a:r>
            <a:r>
              <a:rPr lang="zh-CN" altLang="en-US" sz="40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 </a:t>
            </a:r>
            <a:r>
              <a:rPr lang="zh-TW" altLang="en-US" sz="4000" dirty="0"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0CAA65F-BE6A-47C3-9AB2-44EF3893CB68}"/>
              </a:ext>
            </a:extLst>
          </p:cNvPr>
          <p:cNvSpPr txBox="1"/>
          <p:nvPr/>
        </p:nvSpPr>
        <p:spPr>
          <a:xfrm>
            <a:off x="363693" y="5466625"/>
            <a:ext cx="3548911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A.</a:t>
            </a:r>
            <a:r>
              <a:rPr lang="zh-TW" altLang="en-US" sz="3600" dirty="0">
                <a:ea typeface="標楷體" panose="03000509000000000000" pitchFamily="65" charset="-120"/>
              </a:rPr>
              <a:t>对自己行为的最低标准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68DB692-0E14-435B-BFA9-3A6C5FD3AFC0}"/>
              </a:ext>
            </a:extLst>
          </p:cNvPr>
          <p:cNvSpPr txBox="1"/>
          <p:nvPr/>
        </p:nvSpPr>
        <p:spPr>
          <a:xfrm>
            <a:off x="4136746" y="5466625"/>
            <a:ext cx="3572353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B.</a:t>
            </a:r>
            <a:r>
              <a:rPr lang="zh-TW" altLang="en-US" sz="3600" dirty="0">
                <a:ea typeface="標楷體" panose="03000509000000000000" pitchFamily="65" charset="-120"/>
              </a:rPr>
              <a:t>对自己行为的最后要求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638581D-5239-480C-AC27-3BA2C75C91AD}"/>
              </a:ext>
            </a:extLst>
          </p:cNvPr>
          <p:cNvSpPr txBox="1"/>
          <p:nvPr/>
        </p:nvSpPr>
        <p:spPr>
          <a:xfrm>
            <a:off x="8315100" y="5466625"/>
            <a:ext cx="3367371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C.</a:t>
            </a:r>
            <a:r>
              <a:rPr lang="zh-TW" altLang="en-US" sz="3600" dirty="0">
                <a:ea typeface="標楷體" panose="03000509000000000000" pitchFamily="65" charset="-120"/>
              </a:rPr>
              <a:t>对自己行为的最高要求</a:t>
            </a:r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269B0F61-966A-405E-9794-3A9E125D3BFF}"/>
              </a:ext>
            </a:extLst>
          </p:cNvPr>
          <p:cNvSpPr/>
          <p:nvPr/>
        </p:nvSpPr>
        <p:spPr>
          <a:xfrm>
            <a:off x="44366" y="5062675"/>
            <a:ext cx="4020638" cy="1763306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DEB5A199-85B8-4303-8AF9-A2D4C709F102}"/>
              </a:ext>
            </a:extLst>
          </p:cNvPr>
          <p:cNvSpPr/>
          <p:nvPr/>
        </p:nvSpPr>
        <p:spPr>
          <a:xfrm>
            <a:off x="3923413" y="1180947"/>
            <a:ext cx="4020638" cy="1763306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829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326F468-6E86-481B-9613-E06679D4569C}"/>
              </a:ext>
            </a:extLst>
          </p:cNvPr>
          <p:cNvSpPr txBox="1"/>
          <p:nvPr/>
        </p:nvSpPr>
        <p:spPr>
          <a:xfrm>
            <a:off x="0" y="552499"/>
            <a:ext cx="12192000" cy="7078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7.</a:t>
            </a:r>
            <a:r>
              <a:rPr lang="zh-CN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那种蓝颜色与那种质地的裤子现在已经</a:t>
            </a:r>
            <a:r>
              <a:rPr lang="zh-CN" altLang="en-US" sz="40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绝迹</a:t>
            </a:r>
            <a:r>
              <a:rPr lang="zh-TW" altLang="en-US" sz="4000" dirty="0"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D04B612-BE48-4EE3-904D-843FAB22C404}"/>
              </a:ext>
            </a:extLst>
          </p:cNvPr>
          <p:cNvSpPr txBox="1"/>
          <p:nvPr/>
        </p:nvSpPr>
        <p:spPr>
          <a:xfrm>
            <a:off x="374503" y="1984743"/>
            <a:ext cx="3548911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A.</a:t>
            </a:r>
            <a:r>
              <a:rPr lang="zh-TW" altLang="en-US" sz="3600" dirty="0">
                <a:ea typeface="標楷體" panose="03000509000000000000" pitchFamily="65" charset="-120"/>
              </a:rPr>
              <a:t>绝对失去迹象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6237231-5CB9-4A3A-B4D1-91B2AD3EB467}"/>
              </a:ext>
            </a:extLst>
          </p:cNvPr>
          <p:cNvSpPr txBox="1"/>
          <p:nvPr/>
        </p:nvSpPr>
        <p:spPr>
          <a:xfrm>
            <a:off x="4412313" y="1984743"/>
            <a:ext cx="3548911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B.</a:t>
            </a:r>
            <a:r>
              <a:rPr lang="zh-TW" altLang="en-US" sz="3600" dirty="0">
                <a:ea typeface="標楷體" panose="03000509000000000000" pitchFamily="65" charset="-120"/>
              </a:rPr>
              <a:t>根本没有出现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CB1EEEDE-2D69-47D2-95A4-FD0A1360A8D0}"/>
              </a:ext>
            </a:extLst>
          </p:cNvPr>
          <p:cNvSpPr txBox="1"/>
          <p:nvPr/>
        </p:nvSpPr>
        <p:spPr>
          <a:xfrm>
            <a:off x="8450126" y="1984743"/>
            <a:ext cx="3367371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ea typeface="標楷體" panose="03000509000000000000" pitchFamily="65" charset="-120"/>
              </a:rPr>
              <a:t>C.</a:t>
            </a:r>
            <a:r>
              <a:rPr lang="zh-TW" altLang="en-US" sz="3600" dirty="0">
                <a:ea typeface="標楷體" panose="03000509000000000000" pitchFamily="65" charset="-120"/>
              </a:rPr>
              <a:t>完全不再出现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5645CBF-79E2-4AE8-B1D7-91263188B25A}"/>
              </a:ext>
            </a:extLst>
          </p:cNvPr>
          <p:cNvSpPr txBox="1"/>
          <p:nvPr/>
        </p:nvSpPr>
        <p:spPr>
          <a:xfrm>
            <a:off x="0" y="3429000"/>
            <a:ext cx="12192000" cy="132343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8.</a:t>
            </a:r>
            <a:r>
              <a:rPr lang="zh-CN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我回想起，那是我费了</a:t>
            </a:r>
            <a:r>
              <a:rPr lang="zh-CN" altLang="en-US" sz="40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九牛二虎之力</a:t>
            </a:r>
            <a:r>
              <a:rPr lang="zh-CN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，才讨到手的。</a:t>
            </a:r>
            <a:r>
              <a:rPr lang="zh-CN" altLang="en-US" sz="40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000" dirty="0"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0CAA65F-BE6A-47C3-9AB2-44EF3893CB68}"/>
              </a:ext>
            </a:extLst>
          </p:cNvPr>
          <p:cNvSpPr txBox="1"/>
          <p:nvPr/>
        </p:nvSpPr>
        <p:spPr>
          <a:xfrm>
            <a:off x="374503" y="5321962"/>
            <a:ext cx="3548911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A.</a:t>
            </a:r>
            <a:r>
              <a:rPr lang="zh-TW" altLang="en-US" sz="3600" dirty="0">
                <a:ea typeface="標楷體" panose="03000509000000000000" pitchFamily="65" charset="-120"/>
              </a:rPr>
              <a:t>比喻各方面的力量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68DB692-0E14-435B-BFA9-3A6C5FD3AFC0}"/>
              </a:ext>
            </a:extLst>
          </p:cNvPr>
          <p:cNvSpPr txBox="1"/>
          <p:nvPr/>
        </p:nvSpPr>
        <p:spPr>
          <a:xfrm>
            <a:off x="4574408" y="5321961"/>
            <a:ext cx="3224723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B.</a:t>
            </a:r>
            <a:r>
              <a:rPr lang="zh-TW" altLang="en-US" sz="3600" dirty="0">
                <a:ea typeface="標楷體" panose="03000509000000000000" pitchFamily="65" charset="-120"/>
              </a:rPr>
              <a:t>比喻很大的力量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638581D-5239-480C-AC27-3BA2C75C91AD}"/>
              </a:ext>
            </a:extLst>
          </p:cNvPr>
          <p:cNvSpPr txBox="1"/>
          <p:nvPr/>
        </p:nvSpPr>
        <p:spPr>
          <a:xfrm>
            <a:off x="8450126" y="5292989"/>
            <a:ext cx="3224723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C.</a:t>
            </a:r>
            <a:r>
              <a:rPr lang="zh-TW" altLang="en-US" sz="3600" dirty="0">
                <a:ea typeface="標楷體" panose="03000509000000000000" pitchFamily="65" charset="-120"/>
              </a:rPr>
              <a:t>比喻很大的权力</a:t>
            </a:r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2F5E0F9B-E3C4-406B-8C35-7D896ECA7E47}"/>
              </a:ext>
            </a:extLst>
          </p:cNvPr>
          <p:cNvSpPr/>
          <p:nvPr/>
        </p:nvSpPr>
        <p:spPr>
          <a:xfrm>
            <a:off x="0" y="1463039"/>
            <a:ext cx="4020638" cy="1763306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9C6013F2-862A-4085-9798-0A028795E8FA}"/>
              </a:ext>
            </a:extLst>
          </p:cNvPr>
          <p:cNvSpPr/>
          <p:nvPr/>
        </p:nvSpPr>
        <p:spPr>
          <a:xfrm>
            <a:off x="4103991" y="4955094"/>
            <a:ext cx="4020638" cy="1763306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404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326F468-6E86-481B-9613-E06679D4569C}"/>
              </a:ext>
            </a:extLst>
          </p:cNvPr>
          <p:cNvSpPr txBox="1"/>
          <p:nvPr/>
        </p:nvSpPr>
        <p:spPr>
          <a:xfrm>
            <a:off x="0" y="241076"/>
            <a:ext cx="12192000" cy="132343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9.</a:t>
            </a:r>
            <a:r>
              <a:rPr lang="zh-CN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那时“国防绿”的军帽、军服、军裤乃至军用水壶，都</a:t>
            </a:r>
            <a:r>
              <a:rPr lang="zh-CN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强劲风行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sz="4000" dirty="0">
                <a:ea typeface="標楷體" panose="03000509000000000000" pitchFamily="65" charset="-120"/>
              </a:rPr>
              <a:t> 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D04B612-BE48-4EE3-904D-843FAB22C404}"/>
              </a:ext>
            </a:extLst>
          </p:cNvPr>
          <p:cNvSpPr txBox="1"/>
          <p:nvPr/>
        </p:nvSpPr>
        <p:spPr>
          <a:xfrm>
            <a:off x="374503" y="1984743"/>
            <a:ext cx="3548911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A.</a:t>
            </a:r>
            <a:r>
              <a:rPr lang="zh-TW" altLang="en-US" sz="3600" dirty="0">
                <a:ea typeface="標楷體" panose="03000509000000000000" pitchFamily="65" charset="-120"/>
              </a:rPr>
              <a:t>以强有力的势头流行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6237231-5CB9-4A3A-B4D1-91B2AD3EB467}"/>
              </a:ext>
            </a:extLst>
          </p:cNvPr>
          <p:cNvSpPr txBox="1"/>
          <p:nvPr/>
        </p:nvSpPr>
        <p:spPr>
          <a:xfrm>
            <a:off x="4558310" y="1984743"/>
            <a:ext cx="3256920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B.</a:t>
            </a:r>
            <a:r>
              <a:rPr lang="zh-TW" altLang="en-US" sz="3600" dirty="0">
                <a:ea typeface="標楷體" panose="03000509000000000000" pitchFamily="65" charset="-120"/>
              </a:rPr>
              <a:t>像强大的风一样吹过去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CB1EEEDE-2D69-47D2-95A4-FD0A1360A8D0}"/>
              </a:ext>
            </a:extLst>
          </p:cNvPr>
          <p:cNvSpPr txBox="1"/>
          <p:nvPr/>
        </p:nvSpPr>
        <p:spPr>
          <a:xfrm>
            <a:off x="8450126" y="1984743"/>
            <a:ext cx="3367371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C.</a:t>
            </a:r>
            <a:r>
              <a:rPr lang="zh-TW" altLang="en-US" sz="3600" dirty="0">
                <a:ea typeface="標楷體" panose="03000509000000000000" pitchFamily="65" charset="-120"/>
              </a:rPr>
              <a:t>行为像强有力的风一样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5645CBF-79E2-4AE8-B1D7-91263188B25A}"/>
              </a:ext>
            </a:extLst>
          </p:cNvPr>
          <p:cNvSpPr txBox="1"/>
          <p:nvPr/>
        </p:nvSpPr>
        <p:spPr>
          <a:xfrm>
            <a:off x="0" y="3429000"/>
            <a:ext cx="12192000" cy="132343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10.</a:t>
            </a:r>
            <a:r>
              <a:rPr lang="zh-CN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那时我已经</a:t>
            </a:r>
            <a:r>
              <a:rPr lang="en-US" altLang="zh-CN" sz="4000" dirty="0">
                <a:ea typeface="標楷體" panose="03000509000000000000" pitchFamily="65" charset="-120"/>
              </a:rPr>
              <a:t>38</a:t>
            </a:r>
            <a:r>
              <a:rPr lang="zh-CN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岁，却</a:t>
            </a:r>
            <a:r>
              <a:rPr lang="zh-CN" altLang="en-US" sz="40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沉浸</a:t>
            </a:r>
            <a:r>
              <a:rPr lang="zh-CN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在“青年作家”的溢美之词里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sz="4000" dirty="0"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0CAA65F-BE6A-47C3-9AB2-44EF3893CB68}"/>
              </a:ext>
            </a:extLst>
          </p:cNvPr>
          <p:cNvSpPr txBox="1"/>
          <p:nvPr/>
        </p:nvSpPr>
        <p:spPr>
          <a:xfrm>
            <a:off x="374503" y="5313638"/>
            <a:ext cx="3548911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A.</a:t>
            </a:r>
            <a:r>
              <a:rPr lang="zh-TW" altLang="en-US" sz="3600" dirty="0">
                <a:ea typeface="標楷體" panose="03000509000000000000" pitchFamily="65" charset="-120"/>
              </a:rPr>
              <a:t>比喻处在某种环境或风景当中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68DB692-0E14-435B-BFA9-3A6C5FD3AFC0}"/>
              </a:ext>
            </a:extLst>
          </p:cNvPr>
          <p:cNvSpPr txBox="1"/>
          <p:nvPr/>
        </p:nvSpPr>
        <p:spPr>
          <a:xfrm>
            <a:off x="4242877" y="5313638"/>
            <a:ext cx="3572353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B.</a:t>
            </a:r>
            <a:r>
              <a:rPr lang="zh-TW" altLang="en-US" sz="3600" dirty="0">
                <a:ea typeface="標楷體" panose="03000509000000000000" pitchFamily="65" charset="-120"/>
              </a:rPr>
              <a:t>比喻处于某种境界或思想当中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638581D-5239-480C-AC27-3BA2C75C91AD}"/>
              </a:ext>
            </a:extLst>
          </p:cNvPr>
          <p:cNvSpPr txBox="1"/>
          <p:nvPr/>
        </p:nvSpPr>
        <p:spPr>
          <a:xfrm>
            <a:off x="8268585" y="5314842"/>
            <a:ext cx="3548911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C.</a:t>
            </a:r>
            <a:r>
              <a:rPr lang="zh-TW" altLang="en-US" sz="3600" dirty="0">
                <a:ea typeface="標楷體" panose="03000509000000000000" pitchFamily="65" charset="-120"/>
              </a:rPr>
              <a:t>比喻处在人们的某种评价当中</a:t>
            </a:r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B461C92E-892E-4E78-9940-82356AFD9215}"/>
              </a:ext>
            </a:extLst>
          </p:cNvPr>
          <p:cNvSpPr/>
          <p:nvPr/>
        </p:nvSpPr>
        <p:spPr>
          <a:xfrm>
            <a:off x="138639" y="1585780"/>
            <a:ext cx="4020638" cy="1763306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92543D21-FCED-4295-BC08-5555D0BDA5A6}"/>
              </a:ext>
            </a:extLst>
          </p:cNvPr>
          <p:cNvSpPr/>
          <p:nvPr/>
        </p:nvSpPr>
        <p:spPr>
          <a:xfrm>
            <a:off x="8032721" y="4996367"/>
            <a:ext cx="4020638" cy="1763306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515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326F468-6E86-481B-9613-E06679D4569C}"/>
              </a:ext>
            </a:extLst>
          </p:cNvPr>
          <p:cNvSpPr txBox="1"/>
          <p:nvPr/>
        </p:nvSpPr>
        <p:spPr>
          <a:xfrm>
            <a:off x="0" y="262341"/>
            <a:ext cx="12192000" cy="132343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11.</a:t>
            </a:r>
            <a:r>
              <a:rPr lang="zh-CN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只是，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当时</a:t>
            </a:r>
            <a:r>
              <a:rPr lang="zh-CN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他大概忍住了涌到嘴边的批评，</a:t>
            </a:r>
            <a:r>
              <a:rPr lang="zh-CN" altLang="en-US" sz="40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没有就此叽声</a:t>
            </a:r>
            <a:r>
              <a:rPr lang="zh-TW" altLang="en-US" sz="4000" dirty="0"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D04B612-BE48-4EE3-904D-843FAB22C404}"/>
              </a:ext>
            </a:extLst>
          </p:cNvPr>
          <p:cNvSpPr txBox="1"/>
          <p:nvPr/>
        </p:nvSpPr>
        <p:spPr>
          <a:xfrm>
            <a:off x="374503" y="1984743"/>
            <a:ext cx="3548911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A.</a:t>
            </a:r>
            <a:r>
              <a:rPr lang="zh-TW" altLang="en-US" sz="3600" dirty="0">
                <a:ea typeface="標楷體" panose="03000509000000000000" pitchFamily="65" charset="-120"/>
              </a:rPr>
              <a:t>没有在当时直接说出来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6237231-5CB9-4A3A-B4D1-91B2AD3EB467}"/>
              </a:ext>
            </a:extLst>
          </p:cNvPr>
          <p:cNvSpPr txBox="1"/>
          <p:nvPr/>
        </p:nvSpPr>
        <p:spPr>
          <a:xfrm>
            <a:off x="4558310" y="1984743"/>
            <a:ext cx="3256920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B.</a:t>
            </a:r>
            <a:r>
              <a:rPr lang="zh-TW" altLang="en-US" sz="3600" dirty="0">
                <a:ea typeface="標楷體" panose="03000509000000000000" pitchFamily="65" charset="-120"/>
              </a:rPr>
              <a:t>没有对那个问题发表看法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CB1EEEDE-2D69-47D2-95A4-FD0A1360A8D0}"/>
              </a:ext>
            </a:extLst>
          </p:cNvPr>
          <p:cNvSpPr txBox="1"/>
          <p:nvPr/>
        </p:nvSpPr>
        <p:spPr>
          <a:xfrm>
            <a:off x="8450126" y="1984743"/>
            <a:ext cx="3367371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C.</a:t>
            </a:r>
            <a:r>
              <a:rPr lang="zh-TW" altLang="en-US" sz="3600" dirty="0">
                <a:ea typeface="標楷體" panose="03000509000000000000" pitchFamily="65" charset="-120"/>
              </a:rPr>
              <a:t>没有直接发表自己的意见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5645CBF-79E2-4AE8-B1D7-91263188B25A}"/>
              </a:ext>
            </a:extLst>
          </p:cNvPr>
          <p:cNvSpPr txBox="1"/>
          <p:nvPr/>
        </p:nvSpPr>
        <p:spPr>
          <a:xfrm>
            <a:off x="0" y="3508915"/>
            <a:ext cx="12192000" cy="132343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12.</a:t>
            </a:r>
            <a:r>
              <a:rPr lang="zh-CN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有的风，属于</a:t>
            </a:r>
            <a:r>
              <a:rPr lang="zh-CN" altLang="en-US" sz="40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刚升起的太阳</a:t>
            </a:r>
            <a:r>
              <a:rPr lang="zh-CN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；有的风，专与</a:t>
            </a:r>
            <a:r>
              <a:rPr lang="zh-CN" altLang="en-US" sz="40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夕阳</a:t>
            </a:r>
            <a:r>
              <a:rPr lang="zh-CN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做伴。</a:t>
            </a:r>
            <a:r>
              <a:rPr lang="zh-CN" altLang="en-US" sz="40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000" dirty="0"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0CAA65F-BE6A-47C3-9AB2-44EF3893CB68}"/>
              </a:ext>
            </a:extLst>
          </p:cNvPr>
          <p:cNvSpPr txBox="1"/>
          <p:nvPr/>
        </p:nvSpPr>
        <p:spPr>
          <a:xfrm>
            <a:off x="374502" y="5395330"/>
            <a:ext cx="3816138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A.</a:t>
            </a:r>
            <a:r>
              <a:rPr lang="zh-TW" altLang="en-US" sz="3600" dirty="0">
                <a:ea typeface="標楷體" panose="03000509000000000000" pitchFamily="65" charset="-120"/>
              </a:rPr>
              <a:t>比喻不同的时间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68DB692-0E14-435B-BFA9-3A6C5FD3AFC0}"/>
              </a:ext>
            </a:extLst>
          </p:cNvPr>
          <p:cNvSpPr txBox="1"/>
          <p:nvPr/>
        </p:nvSpPr>
        <p:spPr>
          <a:xfrm>
            <a:off x="4185356" y="5395330"/>
            <a:ext cx="3850004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B.</a:t>
            </a:r>
            <a:r>
              <a:rPr lang="zh-TW" altLang="en-US" sz="3600" dirty="0">
                <a:ea typeface="標楷體" panose="03000509000000000000" pitchFamily="65" charset="-120"/>
              </a:rPr>
              <a:t>比喻不同的地点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638581D-5239-480C-AC27-3BA2C75C91AD}"/>
              </a:ext>
            </a:extLst>
          </p:cNvPr>
          <p:cNvSpPr txBox="1"/>
          <p:nvPr/>
        </p:nvSpPr>
        <p:spPr>
          <a:xfrm>
            <a:off x="8035227" y="5395329"/>
            <a:ext cx="3850004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ea typeface="標楷體" panose="03000509000000000000" pitchFamily="65" charset="-120"/>
              </a:rPr>
              <a:t>C.</a:t>
            </a:r>
            <a:r>
              <a:rPr lang="zh-TW" altLang="en-US" sz="3600" dirty="0">
                <a:ea typeface="標楷體" panose="03000509000000000000" pitchFamily="65" charset="-120"/>
              </a:rPr>
              <a:t>比喻青年和老年</a:t>
            </a:r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1A985EC1-79C4-45EF-9F34-A90AD5197C01}"/>
              </a:ext>
            </a:extLst>
          </p:cNvPr>
          <p:cNvSpPr/>
          <p:nvPr/>
        </p:nvSpPr>
        <p:spPr>
          <a:xfrm>
            <a:off x="138639" y="1585780"/>
            <a:ext cx="4020638" cy="1763306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0EB8ECFA-84F2-4DF3-B28C-4B4DF1714A8D}"/>
              </a:ext>
            </a:extLst>
          </p:cNvPr>
          <p:cNvSpPr/>
          <p:nvPr/>
        </p:nvSpPr>
        <p:spPr>
          <a:xfrm>
            <a:off x="164718" y="4832353"/>
            <a:ext cx="4020638" cy="1763306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836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326F468-6E86-481B-9613-E06679D4569C}"/>
              </a:ext>
            </a:extLst>
          </p:cNvPr>
          <p:cNvSpPr txBox="1"/>
          <p:nvPr/>
        </p:nvSpPr>
        <p:spPr>
          <a:xfrm>
            <a:off x="0" y="552499"/>
            <a:ext cx="12192000" cy="132343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13.</a:t>
            </a:r>
            <a:r>
              <a:rPr lang="zh-CN" altLang="en-US" sz="40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但不能有那样的</a:t>
            </a:r>
            <a:r>
              <a:rPr lang="zh-CN" altLang="en-US" sz="40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盲目自信</a:t>
            </a:r>
            <a:r>
              <a:rPr lang="zh-CN" altLang="en-US" sz="40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，即认定自己的眼光判断总是对的</a:t>
            </a:r>
            <a:r>
              <a:rPr lang="zh-TW" altLang="en-US" sz="4000" dirty="0"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D04B612-BE48-4EE3-904D-843FAB22C404}"/>
              </a:ext>
            </a:extLst>
          </p:cNvPr>
          <p:cNvSpPr txBox="1"/>
          <p:nvPr/>
        </p:nvSpPr>
        <p:spPr>
          <a:xfrm>
            <a:off x="374503" y="1984743"/>
            <a:ext cx="3548911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A.</a:t>
            </a:r>
            <a:r>
              <a:rPr lang="zh-TW" altLang="en-US" sz="3600" dirty="0">
                <a:ea typeface="標楷體" panose="03000509000000000000" pitchFamily="65" charset="-120"/>
              </a:rPr>
              <a:t>指追求和理想的自信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6237231-5CB9-4A3A-B4D1-91B2AD3EB467}"/>
              </a:ext>
            </a:extLst>
          </p:cNvPr>
          <p:cNvSpPr txBox="1"/>
          <p:nvPr/>
        </p:nvSpPr>
        <p:spPr>
          <a:xfrm>
            <a:off x="4558310" y="1984743"/>
            <a:ext cx="3256920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B.</a:t>
            </a:r>
            <a:r>
              <a:rPr lang="zh-TW" altLang="en-US" sz="3600" dirty="0">
                <a:ea typeface="標楷體" panose="03000509000000000000" pitchFamily="65" charset="-120"/>
              </a:rPr>
              <a:t>指没有清楚的认识的自信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CB1EEEDE-2D69-47D2-95A4-FD0A1360A8D0}"/>
              </a:ext>
            </a:extLst>
          </p:cNvPr>
          <p:cNvSpPr txBox="1"/>
          <p:nvPr/>
        </p:nvSpPr>
        <p:spPr>
          <a:xfrm>
            <a:off x="8450126" y="1984743"/>
            <a:ext cx="3367371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C.</a:t>
            </a:r>
            <a:r>
              <a:rPr lang="zh-TW" altLang="en-US" sz="3600" dirty="0">
                <a:ea typeface="標楷體" panose="03000509000000000000" pitchFamily="65" charset="-120"/>
              </a:rPr>
              <a:t>指没有经过认真考虑的自信</a:t>
            </a:r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F98CE2DE-765D-43FF-8385-7D1C70E4791B}"/>
              </a:ext>
            </a:extLst>
          </p:cNvPr>
          <p:cNvSpPr/>
          <p:nvPr/>
        </p:nvSpPr>
        <p:spPr>
          <a:xfrm>
            <a:off x="4247950" y="1826743"/>
            <a:ext cx="4020638" cy="1763306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502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85011" y="388136"/>
            <a:ext cx="11459766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颇</a:t>
            </a:r>
            <a:endParaRPr lang="en-US" altLang="zh-TW" sz="8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A824F04-5B21-4CAC-9E28-DE231C124E7C}"/>
              </a:ext>
            </a:extLst>
          </p:cNvPr>
          <p:cNvSpPr txBox="1"/>
          <p:nvPr/>
        </p:nvSpPr>
        <p:spPr>
          <a:xfrm>
            <a:off x="385011" y="1843661"/>
            <a:ext cx="11434811" cy="169277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1.adv.</a:t>
            </a:r>
          </a:p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ea typeface="標楷體" panose="03000509000000000000" pitchFamily="65" charset="-120"/>
              </a:rPr>
              <a:t>“很、相当地</a:t>
            </a:r>
            <a:r>
              <a:rPr lang="zh-TW" altLang="en-US" sz="3200" dirty="0">
                <a:ea typeface="標楷體" panose="03000509000000000000" pitchFamily="65" charset="-120"/>
              </a:rPr>
              <a:t>”的意思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r>
              <a:rPr lang="en-US" altLang="zh-TW" sz="2800" dirty="0">
                <a:ea typeface="標楷體" panose="03000509000000000000" pitchFamily="65" charset="-120"/>
              </a:rPr>
              <a:t>(</a:t>
            </a:r>
            <a:r>
              <a:rPr lang="en-US" altLang="zh-TW" sz="2000" dirty="0"/>
              <a:t>very ; rather</a:t>
            </a:r>
            <a:r>
              <a:rPr lang="en-US" altLang="zh-TW" sz="2800" dirty="0"/>
              <a:t>)</a:t>
            </a:r>
          </a:p>
          <a:p>
            <a:pPr algn="ctr"/>
            <a:r>
              <a:rPr lang="en-US" altLang="zh-TW" sz="3200" dirty="0"/>
              <a:t>3.</a:t>
            </a:r>
            <a:r>
              <a:rPr lang="zh-TW" altLang="en-US" sz="3200" dirty="0"/>
              <a:t>“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颇为”→双音节词语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3794D8E-F0D5-4241-833D-8A4E29D1EBBE}"/>
              </a:ext>
            </a:extLst>
          </p:cNvPr>
          <p:cNvSpPr txBox="1"/>
          <p:nvPr/>
        </p:nvSpPr>
        <p:spPr>
          <a:xfrm>
            <a:off x="377308" y="3370144"/>
            <a:ext cx="11434811" cy="34812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1.</a:t>
            </a:r>
            <a:r>
              <a:rPr lang="zh-TW" altLang="en-US" sz="3000" dirty="0">
                <a:ea typeface="標楷體" panose="03000509000000000000" pitchFamily="65" charset="-120"/>
              </a:rPr>
              <a:t>在这次的电视剧中，采用了一些特殊的拍摄方法和计算器制作技巧，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ea typeface="標楷體" panose="03000509000000000000" pitchFamily="65" charset="-120"/>
              </a:rPr>
              <a:t>    效果</a:t>
            </a:r>
            <a:r>
              <a:rPr lang="zh-TW" altLang="en-US" sz="3000" dirty="0">
                <a:solidFill>
                  <a:srgbClr val="FF0000"/>
                </a:solidFill>
                <a:ea typeface="標楷體" panose="03000509000000000000" pitchFamily="65" charset="-120"/>
              </a:rPr>
              <a:t>颇</a:t>
            </a:r>
            <a:r>
              <a:rPr lang="zh-TW" altLang="en-US" sz="3000" dirty="0">
                <a:ea typeface="標楷體" panose="03000509000000000000" pitchFamily="65" charset="-120"/>
              </a:rPr>
              <a:t>佳。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2.</a:t>
            </a:r>
            <a:r>
              <a:rPr lang="zh-TW" altLang="en-US" sz="3000" dirty="0">
                <a:ea typeface="標楷體" panose="03000509000000000000" pitchFamily="65" charset="-120"/>
              </a:rPr>
              <a:t>老王搬过几次家，这次找到他</a:t>
            </a:r>
            <a:r>
              <a:rPr lang="zh-TW" altLang="en-US" sz="3000" dirty="0">
                <a:solidFill>
                  <a:srgbClr val="FF0000"/>
                </a:solidFill>
                <a:ea typeface="標楷體" panose="03000509000000000000" pitchFamily="65" charset="-120"/>
              </a:rPr>
              <a:t>颇</a:t>
            </a:r>
            <a:r>
              <a:rPr lang="zh-TW" altLang="en-US" sz="3000" dirty="0">
                <a:ea typeface="標楷體" panose="03000509000000000000" pitchFamily="65" charset="-120"/>
              </a:rPr>
              <a:t>费一番周折</a:t>
            </a:r>
            <a:r>
              <a:rPr lang="en-US" altLang="zh-TW" sz="2000" dirty="0">
                <a:ea typeface="標楷體" panose="03000509000000000000" pitchFamily="65" charset="-120"/>
              </a:rPr>
              <a:t>(</a:t>
            </a:r>
            <a:r>
              <a:rPr lang="en-US" altLang="zh-TW" sz="2000" dirty="0"/>
              <a:t>setback</a:t>
            </a:r>
            <a:r>
              <a:rPr lang="zh-TW" altLang="en-US" sz="2000" dirty="0"/>
              <a:t> </a:t>
            </a:r>
            <a:r>
              <a:rPr lang="en-US" altLang="zh-TW" sz="2000" dirty="0"/>
              <a:t>;</a:t>
            </a:r>
            <a:r>
              <a:rPr lang="zh-TW" altLang="en-US" sz="2000" dirty="0"/>
              <a:t> </a:t>
            </a:r>
            <a:r>
              <a:rPr lang="en-US" altLang="zh-TW" sz="2000" dirty="0"/>
              <a:t>twists and turns)</a:t>
            </a:r>
            <a:r>
              <a:rPr lang="zh-TW" altLang="en-US" sz="3000" dirty="0">
                <a:ea typeface="標楷體" panose="03000509000000000000" pitchFamily="65" charset="-120"/>
              </a:rPr>
              <a:t>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3.</a:t>
            </a:r>
            <a:r>
              <a:rPr lang="zh-TW" altLang="en-US" sz="3000" dirty="0">
                <a:ea typeface="標楷體" panose="03000509000000000000" pitchFamily="65" charset="-120"/>
              </a:rPr>
              <a:t>她对自己的男朋友</a:t>
            </a:r>
            <a:r>
              <a:rPr lang="zh-TW" altLang="en-US" sz="3000" dirty="0">
                <a:solidFill>
                  <a:srgbClr val="FF0000"/>
                </a:solidFill>
                <a:ea typeface="標楷體" panose="03000509000000000000" pitchFamily="65" charset="-120"/>
              </a:rPr>
              <a:t>颇为</a:t>
            </a:r>
            <a:r>
              <a:rPr lang="zh-TW" altLang="en-US" sz="3000" dirty="0">
                <a:ea typeface="標楷體" panose="03000509000000000000" pitchFamily="65" charset="-120"/>
              </a:rPr>
              <a:t>满意，已经下决心与他共结连理。</a:t>
            </a:r>
            <a:endParaRPr lang="en-US" altLang="zh-TW" sz="30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13143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BDDE9BE-178A-4728-82CE-F6AA5B9A12B6}"/>
              </a:ext>
            </a:extLst>
          </p:cNvPr>
          <p:cNvSpPr txBox="1"/>
          <p:nvPr/>
        </p:nvSpPr>
        <p:spPr>
          <a:xfrm>
            <a:off x="0" y="0"/>
            <a:ext cx="3600393" cy="1107996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颇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922B4E4-5EDE-45D9-9292-509F99CF9BCF}"/>
              </a:ext>
            </a:extLst>
          </p:cNvPr>
          <p:cNvSpPr txBox="1"/>
          <p:nvPr/>
        </p:nvSpPr>
        <p:spPr>
          <a:xfrm>
            <a:off x="329191" y="1763031"/>
            <a:ext cx="11558009" cy="16659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1.A</a:t>
            </a:r>
            <a:r>
              <a:rPr lang="zh-TW" altLang="en-US" sz="3600" dirty="0">
                <a:ea typeface="標楷體" panose="03000509000000000000" pitchFamily="65" charset="-120"/>
              </a:rPr>
              <a:t>：请你谈谈小时候学习乐器的体会，好吗？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</a:t>
            </a:r>
            <a:r>
              <a:rPr lang="en-US" altLang="zh-TW" sz="3600" dirty="0">
                <a:ea typeface="標楷體" panose="03000509000000000000" pitchFamily="65" charset="-120"/>
              </a:rPr>
              <a:t>B</a:t>
            </a:r>
            <a:r>
              <a:rPr lang="zh-TW" altLang="en-US" sz="3600" dirty="0">
                <a:ea typeface="標楷體" panose="03000509000000000000" pitchFamily="65" charset="-120"/>
              </a:rPr>
              <a:t>：</a:t>
            </a:r>
            <a:r>
              <a:rPr lang="en-US" altLang="zh-TW" sz="3600" dirty="0">
                <a:ea typeface="標楷體" panose="03000509000000000000" pitchFamily="65" charset="-120"/>
              </a:rPr>
              <a:t>___________________________________________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79F8782-B725-403B-8922-9914078C177B}"/>
              </a:ext>
            </a:extLst>
          </p:cNvPr>
          <p:cNvSpPr txBox="1"/>
          <p:nvPr/>
        </p:nvSpPr>
        <p:spPr>
          <a:xfrm>
            <a:off x="329191" y="4642304"/>
            <a:ext cx="11558009" cy="16659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2.A</a:t>
            </a:r>
            <a:r>
              <a:rPr lang="zh-TW" altLang="en-US" sz="3600" dirty="0">
                <a:ea typeface="標楷體" panose="03000509000000000000" pitchFamily="65" charset="-120"/>
              </a:rPr>
              <a:t>：你对这部最新上映的电影有时么看法？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</a:t>
            </a:r>
            <a:r>
              <a:rPr lang="en-US" altLang="zh-TW" sz="3600" dirty="0">
                <a:ea typeface="標楷體" panose="03000509000000000000" pitchFamily="65" charset="-120"/>
              </a:rPr>
              <a:t>B</a:t>
            </a:r>
            <a:r>
              <a:rPr lang="zh-TW" altLang="en-US" sz="3600" dirty="0">
                <a:ea typeface="標楷體" panose="03000509000000000000" pitchFamily="65" charset="-120"/>
              </a:rPr>
              <a:t>：</a:t>
            </a:r>
            <a:r>
              <a:rPr lang="en-US" altLang="zh-TW" sz="3600" dirty="0">
                <a:ea typeface="標楷體" panose="03000509000000000000" pitchFamily="65" charset="-120"/>
              </a:rPr>
              <a:t>___________________________________________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E9DF65C-3FC7-4BFB-A0E9-A54BEB86EE3F}"/>
              </a:ext>
            </a:extLst>
          </p:cNvPr>
          <p:cNvSpPr txBox="1"/>
          <p:nvPr/>
        </p:nvSpPr>
        <p:spPr>
          <a:xfrm>
            <a:off x="1511166" y="2666202"/>
            <a:ext cx="9095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我觉得学习乐器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颇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难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B93CF1D4-6BA3-4D8F-B0DC-3624E16505BA}"/>
              </a:ext>
            </a:extLst>
          </p:cNvPr>
          <p:cNvSpPr txBox="1"/>
          <p:nvPr/>
        </p:nvSpPr>
        <p:spPr>
          <a:xfrm>
            <a:off x="1413309" y="5532924"/>
            <a:ext cx="9095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我觉得这部电影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颇为好看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4058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BDDE9BE-178A-4728-82CE-F6AA5B9A12B6}"/>
              </a:ext>
            </a:extLst>
          </p:cNvPr>
          <p:cNvSpPr txBox="1"/>
          <p:nvPr/>
        </p:nvSpPr>
        <p:spPr>
          <a:xfrm>
            <a:off x="0" y="0"/>
            <a:ext cx="3600393" cy="1107996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颇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922B4E4-5EDE-45D9-9292-509F99CF9BCF}"/>
              </a:ext>
            </a:extLst>
          </p:cNvPr>
          <p:cNvSpPr txBox="1"/>
          <p:nvPr/>
        </p:nvSpPr>
        <p:spPr>
          <a:xfrm>
            <a:off x="329191" y="1763031"/>
            <a:ext cx="11558009" cy="16659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3.A</a:t>
            </a:r>
            <a:r>
              <a:rPr lang="zh-TW" altLang="en-US" sz="3600" dirty="0">
                <a:ea typeface="標楷體" panose="03000509000000000000" pitchFamily="65" charset="-120"/>
              </a:rPr>
              <a:t>：请你给我介绍一下这款新手机都有些什么功能？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</a:t>
            </a:r>
            <a:r>
              <a:rPr lang="en-US" altLang="zh-TW" sz="3600" dirty="0">
                <a:ea typeface="標楷體" panose="03000509000000000000" pitchFamily="65" charset="-120"/>
              </a:rPr>
              <a:t>B</a:t>
            </a:r>
            <a:r>
              <a:rPr lang="zh-TW" altLang="en-US" sz="3600" dirty="0">
                <a:ea typeface="標楷體" panose="03000509000000000000" pitchFamily="65" charset="-120"/>
              </a:rPr>
              <a:t>：</a:t>
            </a:r>
            <a:r>
              <a:rPr lang="en-US" altLang="zh-TW" sz="3600" dirty="0">
                <a:ea typeface="標楷體" panose="03000509000000000000" pitchFamily="65" charset="-120"/>
              </a:rPr>
              <a:t>___________________________________________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79F8782-B725-403B-8922-9914078C177B}"/>
              </a:ext>
            </a:extLst>
          </p:cNvPr>
          <p:cNvSpPr txBox="1"/>
          <p:nvPr/>
        </p:nvSpPr>
        <p:spPr>
          <a:xfrm>
            <a:off x="329191" y="4642304"/>
            <a:ext cx="11558009" cy="16659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4.A</a:t>
            </a:r>
            <a:r>
              <a:rPr lang="zh-TW" altLang="en-US" sz="3600" dirty="0">
                <a:ea typeface="標楷體" panose="03000509000000000000" pitchFamily="65" charset="-120"/>
              </a:rPr>
              <a:t>：你觉得最近这个城市的交通情况怎么样？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</a:t>
            </a:r>
            <a:r>
              <a:rPr lang="en-US" altLang="zh-TW" sz="3600" dirty="0">
                <a:ea typeface="標楷體" panose="03000509000000000000" pitchFamily="65" charset="-120"/>
              </a:rPr>
              <a:t>B</a:t>
            </a:r>
            <a:r>
              <a:rPr lang="zh-TW" altLang="en-US" sz="3600" dirty="0">
                <a:ea typeface="標楷體" panose="03000509000000000000" pitchFamily="65" charset="-120"/>
              </a:rPr>
              <a:t>：</a:t>
            </a:r>
            <a:r>
              <a:rPr lang="en-US" altLang="zh-TW" sz="3600" dirty="0">
                <a:ea typeface="標楷體" panose="03000509000000000000" pitchFamily="65" charset="-120"/>
              </a:rPr>
              <a:t>___________________________________________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525C720-65AB-43E9-AA36-AD288EFADF9F}"/>
              </a:ext>
            </a:extLst>
          </p:cNvPr>
          <p:cNvSpPr txBox="1"/>
          <p:nvPr/>
        </p:nvSpPr>
        <p:spPr>
          <a:xfrm>
            <a:off x="1511165" y="2656576"/>
            <a:ext cx="9683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这款新手机功能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颇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多，可以拍照、上网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.....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7623969-B5E8-4502-8BD2-95E040374C03}"/>
              </a:ext>
            </a:extLst>
          </p:cNvPr>
          <p:cNvSpPr/>
          <p:nvPr/>
        </p:nvSpPr>
        <p:spPr>
          <a:xfrm>
            <a:off x="1511166" y="5523413"/>
            <a:ext cx="96830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ea typeface="標楷體" panose="03000509000000000000" pitchFamily="65" charset="-120"/>
              </a:rPr>
              <a:t>这个城市的交通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颇为</a:t>
            </a:r>
            <a:r>
              <a:rPr lang="zh-TW" altLang="en-US" sz="3600" dirty="0">
                <a:ea typeface="標楷體" panose="03000509000000000000" pitchFamily="65" charset="-120"/>
              </a:rPr>
              <a:t>便利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57623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85011" y="388136"/>
            <a:ext cx="11459766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就算</a:t>
            </a:r>
            <a:r>
              <a:rPr lang="en-US" altLang="zh-TW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也</a:t>
            </a:r>
            <a:r>
              <a:rPr lang="en-US" altLang="zh-TW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还</a:t>
            </a:r>
            <a:r>
              <a:rPr lang="en-US" altLang="zh-TW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A824F04-5B21-4CAC-9E28-DE231C124E7C}"/>
              </a:ext>
            </a:extLst>
          </p:cNvPr>
          <p:cNvSpPr txBox="1"/>
          <p:nvPr/>
        </p:nvSpPr>
        <p:spPr>
          <a:xfrm>
            <a:off x="385011" y="2007292"/>
            <a:ext cx="11434811" cy="12003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1.conj.</a:t>
            </a:r>
          </a:p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ea typeface="標楷體" panose="03000509000000000000" pitchFamily="65" charset="-120"/>
              </a:rPr>
              <a:t>“既使</a:t>
            </a:r>
            <a:r>
              <a:rPr lang="zh-TW" altLang="en-US" sz="3200" dirty="0">
                <a:ea typeface="標楷體" panose="03000509000000000000" pitchFamily="65" charset="-120"/>
              </a:rPr>
              <a:t>”的意思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r>
              <a:rPr lang="en-US" altLang="zh-TW" sz="2800" dirty="0">
                <a:ea typeface="標楷體" panose="03000509000000000000" pitchFamily="65" charset="-120"/>
              </a:rPr>
              <a:t>(</a:t>
            </a:r>
            <a:r>
              <a:rPr lang="en-US" altLang="zh-TW" sz="2800" dirty="0"/>
              <a:t>even if)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3794D8E-F0D5-4241-833D-8A4E29D1EBBE}"/>
              </a:ext>
            </a:extLst>
          </p:cNvPr>
          <p:cNvSpPr txBox="1"/>
          <p:nvPr/>
        </p:nvSpPr>
        <p:spPr>
          <a:xfrm>
            <a:off x="385011" y="3814220"/>
            <a:ext cx="11434811" cy="209621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1.</a:t>
            </a:r>
            <a:r>
              <a:rPr lang="zh-TW" altLang="en-US" sz="3000" dirty="0">
                <a:solidFill>
                  <a:srgbClr val="FF0000"/>
                </a:solidFill>
                <a:ea typeface="標楷體" panose="03000509000000000000" pitchFamily="65" charset="-120"/>
              </a:rPr>
              <a:t>就算</a:t>
            </a:r>
            <a:r>
              <a:rPr lang="zh-TW" altLang="en-US" sz="3000" dirty="0">
                <a:ea typeface="標楷體" panose="03000509000000000000" pitchFamily="65" charset="-120"/>
              </a:rPr>
              <a:t>是下雨天或刮风天，王琳</a:t>
            </a:r>
            <a:r>
              <a:rPr lang="zh-TW" altLang="en-US" sz="3000" dirty="0">
                <a:solidFill>
                  <a:srgbClr val="FF0000"/>
                </a:solidFill>
                <a:ea typeface="標楷體" panose="03000509000000000000" pitchFamily="65" charset="-120"/>
              </a:rPr>
              <a:t>也</a:t>
            </a:r>
            <a:r>
              <a:rPr lang="zh-TW" altLang="en-US" sz="3000" dirty="0">
                <a:ea typeface="標楷體" panose="03000509000000000000" pitchFamily="65" charset="-120"/>
              </a:rPr>
              <a:t>会想办法做各种运动，锻炼身体。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2.</a:t>
            </a:r>
            <a:r>
              <a:rPr lang="zh-TW" altLang="en-US" sz="3000" dirty="0">
                <a:ea typeface="標楷體" panose="03000509000000000000" pitchFamily="65" charset="-120"/>
              </a:rPr>
              <a:t>她的行为伤透了她的心，</a:t>
            </a:r>
            <a:r>
              <a:rPr lang="zh-TW" altLang="en-US" sz="3000" dirty="0">
                <a:solidFill>
                  <a:srgbClr val="FF0000"/>
                </a:solidFill>
                <a:ea typeface="標楷體" panose="03000509000000000000" pitchFamily="65" charset="-120"/>
              </a:rPr>
              <a:t>就算</a:t>
            </a:r>
            <a:r>
              <a:rPr lang="zh-TW" altLang="en-US" sz="3000" dirty="0">
                <a:ea typeface="標楷體" panose="03000509000000000000" pitchFamily="65" charset="-120"/>
              </a:rPr>
              <a:t>她亲口向她说出请求原谅的话，</a:t>
            </a:r>
            <a:r>
              <a:rPr lang="zh-TW" altLang="en-US" sz="3000" dirty="0">
                <a:solidFill>
                  <a:srgbClr val="FF0000"/>
                </a:solidFill>
                <a:ea typeface="標楷體" panose="03000509000000000000" pitchFamily="65" charset="-120"/>
              </a:rPr>
              <a:t>还</a:t>
            </a:r>
            <a:endParaRPr lang="en-US" altLang="zh-TW" sz="3000" dirty="0">
              <a:solidFill>
                <a:srgbClr val="FF0000"/>
              </a:solidFill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ea typeface="標楷體" panose="03000509000000000000" pitchFamily="65" charset="-120"/>
              </a:rPr>
              <a:t>   是不能挽回她的芳心。</a:t>
            </a:r>
            <a:endParaRPr lang="en-US" altLang="zh-TW" sz="30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90222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1922B4E4-5EDE-45D9-9292-509F99CF9BCF}"/>
              </a:ext>
            </a:extLst>
          </p:cNvPr>
          <p:cNvSpPr txBox="1"/>
          <p:nvPr/>
        </p:nvSpPr>
        <p:spPr>
          <a:xfrm>
            <a:off x="329191" y="1763031"/>
            <a:ext cx="11558009" cy="16659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1.A</a:t>
            </a:r>
            <a:r>
              <a:rPr lang="zh-TW" altLang="en-US" sz="3600" dirty="0">
                <a:ea typeface="標楷體" panose="03000509000000000000" pitchFamily="65" charset="-120"/>
              </a:rPr>
              <a:t>：这本小说的主人公小时候的生活非常艰苦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</a:t>
            </a:r>
            <a:r>
              <a:rPr lang="en-US" altLang="zh-TW" sz="3600" dirty="0">
                <a:ea typeface="標楷體" panose="03000509000000000000" pitchFamily="65" charset="-120"/>
              </a:rPr>
              <a:t>B</a:t>
            </a:r>
            <a:r>
              <a:rPr lang="zh-TW" altLang="en-US" sz="3600" dirty="0">
                <a:ea typeface="標楷體" panose="03000509000000000000" pitchFamily="65" charset="-120"/>
              </a:rPr>
              <a:t>：</a:t>
            </a:r>
            <a:r>
              <a:rPr lang="en-US" altLang="zh-TW" sz="3600" dirty="0">
                <a:ea typeface="標楷體" panose="03000509000000000000" pitchFamily="65" charset="-120"/>
              </a:rPr>
              <a:t>___________________________________________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79F8782-B725-403B-8922-9914078C177B}"/>
              </a:ext>
            </a:extLst>
          </p:cNvPr>
          <p:cNvSpPr txBox="1"/>
          <p:nvPr/>
        </p:nvSpPr>
        <p:spPr>
          <a:xfrm>
            <a:off x="329191" y="3818591"/>
            <a:ext cx="11558009" cy="24969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2.A</a:t>
            </a:r>
            <a:r>
              <a:rPr lang="zh-TW" altLang="en-US" sz="3600" dirty="0">
                <a:ea typeface="標楷體" panose="03000509000000000000" pitchFamily="65" charset="-120"/>
              </a:rPr>
              <a:t>：你经常去老年公寓做义工会耽误自己的学习的，我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        劝你还是少去几次吧。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</a:t>
            </a:r>
            <a:r>
              <a:rPr lang="en-US" altLang="zh-TW" sz="3600" dirty="0">
                <a:ea typeface="標楷體" panose="03000509000000000000" pitchFamily="65" charset="-120"/>
              </a:rPr>
              <a:t>B</a:t>
            </a:r>
            <a:r>
              <a:rPr lang="zh-TW" altLang="en-US" sz="3600" dirty="0">
                <a:ea typeface="標楷體" panose="03000509000000000000" pitchFamily="65" charset="-120"/>
              </a:rPr>
              <a:t>：</a:t>
            </a:r>
            <a:r>
              <a:rPr lang="en-US" altLang="zh-TW" sz="3600" dirty="0">
                <a:ea typeface="標楷體" panose="03000509000000000000" pitchFamily="65" charset="-120"/>
              </a:rPr>
              <a:t>___________________________________________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E9DF65C-3FC7-4BFB-A0E9-A54BEB86EE3F}"/>
              </a:ext>
            </a:extLst>
          </p:cNvPr>
          <p:cNvSpPr txBox="1"/>
          <p:nvPr/>
        </p:nvSpPr>
        <p:spPr>
          <a:xfrm>
            <a:off x="1511166" y="2666202"/>
            <a:ext cx="9095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就算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生活艰苦，她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也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非常努力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B93CF1D4-6BA3-4D8F-B0DC-3624E16505BA}"/>
              </a:ext>
            </a:extLst>
          </p:cNvPr>
          <p:cNvSpPr txBox="1"/>
          <p:nvPr/>
        </p:nvSpPr>
        <p:spPr>
          <a:xfrm>
            <a:off x="1413309" y="5532924"/>
            <a:ext cx="9095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就算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会耽误学习，我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还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是得去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B97C955-4D5E-4F1C-B3E6-EBD63CF652F3}"/>
              </a:ext>
            </a:extLst>
          </p:cNvPr>
          <p:cNvSpPr txBox="1"/>
          <p:nvPr/>
        </p:nvSpPr>
        <p:spPr>
          <a:xfrm>
            <a:off x="0" y="0"/>
            <a:ext cx="6059488" cy="1107996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就算</a:t>
            </a:r>
            <a:r>
              <a:rPr lang="en-US" altLang="zh-TW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也</a:t>
            </a:r>
            <a:r>
              <a:rPr lang="en-US" altLang="zh-TW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还</a:t>
            </a:r>
            <a:r>
              <a:rPr lang="en-US" altLang="zh-TW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44590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1922B4E4-5EDE-45D9-9292-509F99CF9BCF}"/>
              </a:ext>
            </a:extLst>
          </p:cNvPr>
          <p:cNvSpPr txBox="1"/>
          <p:nvPr/>
        </p:nvSpPr>
        <p:spPr>
          <a:xfrm>
            <a:off x="329191" y="1347533"/>
            <a:ext cx="11558009" cy="24969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3.A</a:t>
            </a:r>
            <a:r>
              <a:rPr lang="zh-TW" altLang="en-US" sz="3600" dirty="0">
                <a:ea typeface="標楷體" panose="03000509000000000000" pitchFamily="65" charset="-120"/>
              </a:rPr>
              <a:t>：我刚刚说的话可能有不正确或不恰当</a:t>
            </a:r>
            <a:r>
              <a:rPr lang="en-US" altLang="zh-TW" sz="2000" dirty="0">
                <a:ea typeface="標楷體" panose="03000509000000000000" pitchFamily="65" charset="-120"/>
              </a:rPr>
              <a:t>(suitable)</a:t>
            </a:r>
            <a:r>
              <a:rPr lang="zh-TW" altLang="en-US" sz="3600" dirty="0">
                <a:ea typeface="標楷體" panose="03000509000000000000" pitchFamily="65" charset="-120"/>
              </a:rPr>
              <a:t>的地方，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           </a:t>
            </a:r>
            <a:r>
              <a:rPr lang="zh-TW" altLang="en-US" sz="3600" dirty="0">
                <a:ea typeface="標楷體" panose="03000509000000000000" pitchFamily="65" charset="-120"/>
              </a:rPr>
              <a:t>请大家多多包涵</a:t>
            </a:r>
            <a:r>
              <a:rPr lang="en-US" altLang="zh-TW" sz="2000" dirty="0">
                <a:ea typeface="標楷體" panose="03000509000000000000" pitchFamily="65" charset="-120"/>
              </a:rPr>
              <a:t>(excuse)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</a:t>
            </a:r>
            <a:r>
              <a:rPr lang="en-US" altLang="zh-TW" sz="3600" dirty="0">
                <a:ea typeface="標楷體" panose="03000509000000000000" pitchFamily="65" charset="-120"/>
              </a:rPr>
              <a:t>B</a:t>
            </a:r>
            <a:r>
              <a:rPr lang="zh-TW" altLang="en-US" sz="3600" dirty="0">
                <a:ea typeface="標楷體" panose="03000509000000000000" pitchFamily="65" charset="-120"/>
              </a:rPr>
              <a:t>：</a:t>
            </a:r>
            <a:r>
              <a:rPr lang="en-US" altLang="zh-TW" sz="3600" dirty="0">
                <a:ea typeface="標楷體" panose="03000509000000000000" pitchFamily="65" charset="-120"/>
              </a:rPr>
              <a:t>___________________________________________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79F8782-B725-403B-8922-9914078C177B}"/>
              </a:ext>
            </a:extLst>
          </p:cNvPr>
          <p:cNvSpPr txBox="1"/>
          <p:nvPr/>
        </p:nvSpPr>
        <p:spPr>
          <a:xfrm>
            <a:off x="329191" y="4226806"/>
            <a:ext cx="11558009" cy="24969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4.A</a:t>
            </a:r>
            <a:r>
              <a:rPr lang="zh-TW" altLang="en-US" sz="3600" dirty="0">
                <a:ea typeface="標楷體" panose="03000509000000000000" pitchFamily="65" charset="-120"/>
              </a:rPr>
              <a:t>：我这个人有学语言的爱好，现在又开始学西班牙语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        了，可惜每天上班，没有那么多时间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</a:t>
            </a:r>
            <a:r>
              <a:rPr lang="en-US" altLang="zh-TW" sz="3600" dirty="0">
                <a:ea typeface="標楷體" panose="03000509000000000000" pitchFamily="65" charset="-120"/>
              </a:rPr>
              <a:t>B</a:t>
            </a:r>
            <a:r>
              <a:rPr lang="zh-TW" altLang="en-US" sz="3600" dirty="0">
                <a:ea typeface="標楷體" panose="03000509000000000000" pitchFamily="65" charset="-120"/>
              </a:rPr>
              <a:t>：</a:t>
            </a:r>
            <a:r>
              <a:rPr lang="en-US" altLang="zh-TW" sz="3600" dirty="0">
                <a:ea typeface="標楷體" panose="03000509000000000000" pitchFamily="65" charset="-120"/>
              </a:rPr>
              <a:t>___________________________________________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525C720-65AB-43E9-AA36-AD288EFADF9F}"/>
              </a:ext>
            </a:extLst>
          </p:cNvPr>
          <p:cNvSpPr txBox="1"/>
          <p:nvPr/>
        </p:nvSpPr>
        <p:spPr>
          <a:xfrm>
            <a:off x="1511166" y="3132649"/>
            <a:ext cx="9683015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就算</a:t>
            </a:r>
            <a:r>
              <a:rPr lang="zh-TW" altLang="en-US" sz="3100" dirty="0">
                <a:latin typeface="標楷體" panose="03000509000000000000" pitchFamily="65" charset="-120"/>
                <a:ea typeface="標楷體" panose="03000509000000000000" pitchFamily="65" charset="-120"/>
              </a:rPr>
              <a:t>我们包涵你说的话，你所说的话我们</a:t>
            </a:r>
            <a:r>
              <a:rPr lang="zh-TW" altLang="en-US" sz="3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还</a:t>
            </a:r>
            <a:r>
              <a:rPr lang="zh-TW" altLang="en-US" sz="3100" dirty="0">
                <a:latin typeface="標楷體" panose="03000509000000000000" pitchFamily="65" charset="-120"/>
                <a:ea typeface="標楷體" panose="03000509000000000000" pitchFamily="65" charset="-120"/>
              </a:rPr>
              <a:t>是无法接受</a:t>
            </a:r>
            <a:endParaRPr lang="en-US" altLang="zh-TW" sz="3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7623969-B5E8-4502-8BD2-95E040374C03}"/>
              </a:ext>
            </a:extLst>
          </p:cNvPr>
          <p:cNvSpPr/>
          <p:nvPr/>
        </p:nvSpPr>
        <p:spPr>
          <a:xfrm>
            <a:off x="1511166" y="5931629"/>
            <a:ext cx="96830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就算</a:t>
            </a:r>
            <a:r>
              <a:rPr lang="zh-TW" altLang="en-US" sz="3600" dirty="0">
                <a:ea typeface="標楷體" panose="03000509000000000000" pitchFamily="65" charset="-120"/>
              </a:rPr>
              <a:t>每天上班，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还</a:t>
            </a:r>
            <a:r>
              <a:rPr lang="zh-TW" altLang="en-US" sz="3600" dirty="0">
                <a:ea typeface="標楷體" panose="03000509000000000000" pitchFamily="65" charset="-120"/>
              </a:rPr>
              <a:t>是可以利用空闲时间学习</a:t>
            </a:r>
            <a:endParaRPr lang="zh-TW" altLang="en-US" sz="36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79643DE-BB77-43A8-84F1-58102ED7E818}"/>
              </a:ext>
            </a:extLst>
          </p:cNvPr>
          <p:cNvSpPr txBox="1"/>
          <p:nvPr/>
        </p:nvSpPr>
        <p:spPr>
          <a:xfrm>
            <a:off x="0" y="0"/>
            <a:ext cx="6059488" cy="1107996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就算</a:t>
            </a:r>
            <a:r>
              <a:rPr lang="en-US" altLang="zh-TW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也</a:t>
            </a:r>
            <a:r>
              <a:rPr lang="en-US" altLang="zh-TW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还</a:t>
            </a:r>
            <a:r>
              <a:rPr lang="en-US" altLang="zh-TW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95756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A53B34D-1F47-46F8-9492-DBF34186CFB6}"/>
              </a:ext>
            </a:extLst>
          </p:cNvPr>
          <p:cNvSpPr/>
          <p:nvPr/>
        </p:nvSpPr>
        <p:spPr>
          <a:xfrm>
            <a:off x="349718" y="1532545"/>
            <a:ext cx="11492564" cy="4149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她来，是为了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征集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纪念祖父的文章，以便收进就要出版的她祖父的一种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文集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里，作为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附录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。她的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谈吐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，倒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00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颇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得体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。但跟她谈话时，总不能不望着她，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00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就算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不去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推敲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她的服装，她那涂着淡蓝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眼影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灰晶唇膏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面容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00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也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使我越来越感到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别扭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42130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335B439B-93E7-4C37-B1E7-809102513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33617"/>
            <a:ext cx="3947461" cy="214133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D103DBB-C0DE-4ED3-B517-893B9A33A1B1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俏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qiào</a:t>
            </a:r>
            <a:endParaRPr lang="en-US" altLang="zh-TW" sz="1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B74BF27-47DF-44E6-B1DB-28273653CB2F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酷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kù</a:t>
            </a:r>
            <a:endParaRPr lang="zh-TW" altLang="en-US" sz="49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05CE77-4BB4-49B1-9082-E50B5B4DAE1B}"/>
              </a:ext>
            </a:extLst>
          </p:cNvPr>
          <p:cNvSpPr txBox="1"/>
          <p:nvPr/>
        </p:nvSpPr>
        <p:spPr>
          <a:xfrm>
            <a:off x="3868738" y="5349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时尚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shíshàng</a:t>
            </a:r>
            <a:endParaRPr lang="zh-TW" altLang="en-US" sz="49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C22F163-4E24-4D0C-9945-929EBBAAA476}"/>
              </a:ext>
            </a:extLst>
          </p:cNvPr>
          <p:cNvSpPr txBox="1"/>
          <p:nvPr/>
        </p:nvSpPr>
        <p:spPr>
          <a:xfrm>
            <a:off x="10001250" y="5349894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裹挟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guǒxié</a:t>
            </a:r>
            <a:endParaRPr lang="zh-TW" altLang="en-US" sz="49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E1A93A5-9805-4D2E-BE74-9B59CF233F4E}"/>
              </a:ext>
            </a:extLst>
          </p:cNvPr>
          <p:cNvSpPr/>
          <p:nvPr/>
        </p:nvSpPr>
        <p:spPr>
          <a:xfrm>
            <a:off x="0" y="-13976"/>
            <a:ext cx="60594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/>
              <a:t>pretty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7E245804-0742-433F-9506-C37E7B93D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4" y="579230"/>
            <a:ext cx="2868386" cy="2868386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78342056-5949-4DF7-BBC4-70983D8AF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69970"/>
            <a:ext cx="3886075" cy="2188029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EDA1C124-D158-45B2-87FA-43968934A607}"/>
              </a:ext>
            </a:extLst>
          </p:cNvPr>
          <p:cNvSpPr/>
          <p:nvPr/>
        </p:nvSpPr>
        <p:spPr>
          <a:xfrm>
            <a:off x="-10879" y="3465863"/>
            <a:ext cx="60594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fashion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AD57760-1F31-444F-80C5-7033EF3B5FC3}"/>
              </a:ext>
            </a:extLst>
          </p:cNvPr>
          <p:cNvSpPr/>
          <p:nvPr/>
        </p:nvSpPr>
        <p:spPr>
          <a:xfrm>
            <a:off x="6094406" y="3465228"/>
            <a:ext cx="6132511" cy="583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ea typeface="Microsoft Yahei" panose="020B0503020204020204" pitchFamily="34" charset="-122"/>
              </a:rPr>
              <a:t>coerce ; be swept forward</a:t>
            </a:r>
            <a:endParaRPr lang="zh-TW" altLang="en-US" sz="3200" dirty="0"/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7D6D561D-849C-4882-B665-BF9E57CF67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980"/>
          <a:stretch/>
        </p:blipFill>
        <p:spPr>
          <a:xfrm>
            <a:off x="6684160" y="4135464"/>
            <a:ext cx="2777473" cy="272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9368D632-7FE1-4A3C-879D-C0B249D67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75119"/>
            <a:ext cx="5709557" cy="285477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461BAE5-6674-45C7-885D-4B49C2358C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59"/>
          <a:stretch/>
        </p:blipFill>
        <p:spPr>
          <a:xfrm>
            <a:off x="-1" y="539015"/>
            <a:ext cx="4006899" cy="2891779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E3C7DCFD-8ED9-4FC4-A146-E62EE7212E01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妙龄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miàolíng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D103DBB-C0DE-4ED3-B517-893B9A33A1B1}"/>
              </a:ext>
            </a:extLst>
          </p:cNvPr>
          <p:cNvSpPr txBox="1"/>
          <p:nvPr/>
        </p:nvSpPr>
        <p:spPr>
          <a:xfrm>
            <a:off x="10001250" y="1923301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去世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qùshì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B74BF27-47DF-44E6-B1DB-28273653CB2F}"/>
              </a:ext>
            </a:extLst>
          </p:cNvPr>
          <p:cNvSpPr txBox="1"/>
          <p:nvPr/>
        </p:nvSpPr>
        <p:spPr>
          <a:xfrm>
            <a:off x="3905250" y="5349894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心中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xīnzhōng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05CE77-4BB4-49B1-9082-E50B5B4DAE1B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泛起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fàn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qǐ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6EAC909-A4DA-40B0-B10B-80D78380C9C1}"/>
              </a:ext>
            </a:extLst>
          </p:cNvPr>
          <p:cNvSpPr/>
          <p:nvPr/>
        </p:nvSpPr>
        <p:spPr>
          <a:xfrm>
            <a:off x="1" y="27600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ea typeface="Microsoft Yahei" panose="020B0503020204020204" pitchFamily="34" charset="-122"/>
              </a:rPr>
              <a:t> (of a girl)​ in the prime of youth</a:t>
            </a:r>
            <a:endParaRPr lang="zh-TW" altLang="en-US" sz="3200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0720469-622D-4B91-B9C5-32907524FDED}"/>
              </a:ext>
            </a:extLst>
          </p:cNvPr>
          <p:cNvSpPr/>
          <p:nvPr/>
        </p:nvSpPr>
        <p:spPr>
          <a:xfrm>
            <a:off x="6096001" y="18720"/>
            <a:ext cx="60959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/>
              <a:t>Passed away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C40E3097-DB00-45CC-95D8-6D3B14BF40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68" b="96239" l="775" r="99845">
                        <a14:foregroundMark x1="31008" y1="10427" x2="12403" y2="12479"/>
                        <a14:foregroundMark x1="12403" y1="12479" x2="10233" y2="16410"/>
                        <a14:foregroundMark x1="66667" y1="8376" x2="86512" y2="10256"/>
                        <a14:foregroundMark x1="86512" y1="10256" x2="94884" y2="28034"/>
                        <a14:foregroundMark x1="94884" y1="28034" x2="93023" y2="43419"/>
                        <a14:foregroundMark x1="71163" y1="5128" x2="71473" y2="9231"/>
                        <a14:foregroundMark x1="12713" y1="16752" x2="8527" y2="38462"/>
                        <a14:foregroundMark x1="8527" y1="38462" x2="13488" y2="47350"/>
                        <a14:foregroundMark x1="22636" y1="1880" x2="24806" y2="7179"/>
                        <a14:foregroundMark x1="6977" y1="22393" x2="1085" y2="36581"/>
                        <a14:foregroundMark x1="55039" y1="88376" x2="49922" y2="96410"/>
                        <a14:foregroundMark x1="94419" y1="28034" x2="99845" y2="285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260" y="4169194"/>
            <a:ext cx="2964581" cy="2688806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265D76DA-4988-42BC-8B61-EF7263828FBC}"/>
              </a:ext>
            </a:extLst>
          </p:cNvPr>
          <p:cNvSpPr/>
          <p:nvPr/>
        </p:nvSpPr>
        <p:spPr>
          <a:xfrm>
            <a:off x="0" y="3441669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ea typeface="Microsoft Yahei" panose="020B0503020204020204" pitchFamily="34" charset="-122"/>
              </a:rPr>
              <a:t>in the heart</a:t>
            </a:r>
            <a:r>
              <a:rPr lang="zh-TW" altLang="en-US" sz="3200" dirty="0">
                <a:ea typeface="Microsoft Yahei" panose="020B0503020204020204" pitchFamily="34" charset="-122"/>
              </a:rPr>
              <a:t> </a:t>
            </a:r>
            <a:r>
              <a:rPr lang="en-US" altLang="zh-TW" sz="3200" dirty="0">
                <a:ea typeface="Microsoft Yahei" panose="020B0503020204020204" pitchFamily="34" charset="-122"/>
              </a:rPr>
              <a:t>;</a:t>
            </a:r>
            <a:r>
              <a:rPr lang="zh-TW" altLang="en-US" sz="3200" dirty="0">
                <a:ea typeface="Microsoft Yahei" panose="020B0503020204020204" pitchFamily="34" charset="-122"/>
              </a:rPr>
              <a:t> </a:t>
            </a:r>
            <a:r>
              <a:rPr lang="en-US" altLang="zh-TW" sz="3200" dirty="0">
                <a:ea typeface="Microsoft Yahei" panose="020B0503020204020204" pitchFamily="34" charset="-122"/>
              </a:rPr>
              <a:t>at heart</a:t>
            </a:r>
            <a:r>
              <a:rPr lang="zh-TW" altLang="en-US" sz="3200" dirty="0">
                <a:ea typeface="Microsoft Yahei" panose="020B0503020204020204" pitchFamily="34" charset="-122"/>
              </a:rPr>
              <a:t> </a:t>
            </a:r>
            <a:r>
              <a:rPr lang="en-US" altLang="zh-TW" sz="3200" dirty="0">
                <a:ea typeface="Microsoft Yahei" panose="020B0503020204020204" pitchFamily="34" charset="-122"/>
              </a:rPr>
              <a:t>;</a:t>
            </a:r>
            <a:r>
              <a:rPr lang="zh-TW" altLang="en-US" sz="3200" dirty="0">
                <a:ea typeface="Microsoft Yahei" panose="020B0503020204020204" pitchFamily="34" charset="-122"/>
              </a:rPr>
              <a:t> </a:t>
            </a:r>
            <a:r>
              <a:rPr lang="en-US" altLang="zh-TW" sz="3200" dirty="0">
                <a:ea typeface="Microsoft Yahei" panose="020B0503020204020204" pitchFamily="34" charset="-122"/>
              </a:rPr>
              <a:t>in mind</a:t>
            </a:r>
            <a:endParaRPr lang="zh-TW" altLang="en-US" sz="3200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86C5374-C649-446F-9372-AD577750C499}"/>
              </a:ext>
            </a:extLst>
          </p:cNvPr>
          <p:cNvSpPr/>
          <p:nvPr/>
        </p:nvSpPr>
        <p:spPr>
          <a:xfrm>
            <a:off x="6096000" y="3439608"/>
            <a:ext cx="60959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/>
              <a:t>to appear, to emerge, to surface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45569D72-95A7-46D1-8410-05ECFD4B9C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298"/>
          <a:stretch/>
        </p:blipFill>
        <p:spPr>
          <a:xfrm>
            <a:off x="6728861" y="4169236"/>
            <a:ext cx="2790524" cy="269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11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E0E2B7F-4314-4CC8-9478-31F404EC3F83}"/>
              </a:ext>
            </a:extLst>
          </p:cNvPr>
          <p:cNvSpPr txBox="1"/>
          <p:nvPr/>
        </p:nvSpPr>
        <p:spPr>
          <a:xfrm>
            <a:off x="365760" y="385011"/>
            <a:ext cx="3272589" cy="150810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借题发挥</a:t>
            </a:r>
            <a:r>
              <a:rPr lang="en-US" altLang="zh-TW" sz="3200" dirty="0" err="1">
                <a:solidFill>
                  <a:schemeClr val="bg1"/>
                </a:solidFill>
              </a:rPr>
              <a:t>jiètí-fāhuī</a:t>
            </a:r>
            <a:endParaRPr lang="en-US" altLang="zh-TW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84E8365-CE60-4613-AA5E-2B4EB2F2C8C8}"/>
              </a:ext>
            </a:extLst>
          </p:cNvPr>
          <p:cNvSpPr/>
          <p:nvPr/>
        </p:nvSpPr>
        <p:spPr>
          <a:xfrm>
            <a:off x="4655417" y="499610"/>
            <a:ext cx="71708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7030A0"/>
                </a:solidFill>
              </a:rPr>
              <a:t>make use of the subject under discussion to put over one's own ideas</a:t>
            </a:r>
            <a:endParaRPr lang="zh-TW" altLang="en-US" sz="36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7A1A40A-04D0-48C9-8EDC-38F35A52FFE0}"/>
              </a:ext>
            </a:extLst>
          </p:cNvPr>
          <p:cNvSpPr/>
          <p:nvPr/>
        </p:nvSpPr>
        <p:spPr>
          <a:xfrm>
            <a:off x="5510081" y="2965201"/>
            <a:ext cx="6681920" cy="230832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这原本是件小事，想不到她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借题发挥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，弄得大家都知道了。 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3A2EF57-6D62-4D96-BB17-1384ED8A4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579" y="2359178"/>
            <a:ext cx="3187416" cy="413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992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85011" y="388136"/>
            <a:ext cx="11459766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多多</a:t>
            </a:r>
            <a:endParaRPr lang="en-US" altLang="zh-TW" sz="8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A824F04-5B21-4CAC-9E28-DE231C124E7C}"/>
              </a:ext>
            </a:extLst>
          </p:cNvPr>
          <p:cNvSpPr txBox="1"/>
          <p:nvPr/>
        </p:nvSpPr>
        <p:spPr>
          <a:xfrm>
            <a:off x="385011" y="2007292"/>
            <a:ext cx="11434811" cy="6463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ea typeface="標楷體" panose="03000509000000000000" pitchFamily="65" charset="-120"/>
              </a:rPr>
              <a:t>放在</a:t>
            </a:r>
            <a:r>
              <a:rPr lang="en-US" altLang="zh-TW" sz="3600" dirty="0">
                <a:ea typeface="標楷體" panose="03000509000000000000" pitchFamily="65" charset="-120"/>
              </a:rPr>
              <a:t>N.</a:t>
            </a:r>
            <a:r>
              <a:rPr lang="zh-TW" altLang="en-US" sz="3600" dirty="0">
                <a:ea typeface="標楷體" panose="03000509000000000000" pitchFamily="65" charset="-120"/>
              </a:rPr>
              <a:t>、</a:t>
            </a:r>
            <a:r>
              <a:rPr lang="en-US" altLang="zh-TW" sz="3600" dirty="0">
                <a:ea typeface="標楷體" panose="03000509000000000000" pitchFamily="65" charset="-120"/>
              </a:rPr>
              <a:t>V.</a:t>
            </a:r>
            <a:r>
              <a:rPr lang="zh-TW" altLang="en-US" sz="3600" dirty="0">
                <a:ea typeface="標楷體" panose="03000509000000000000" pitchFamily="65" charset="-120"/>
              </a:rPr>
              <a:t>、</a:t>
            </a:r>
            <a:r>
              <a:rPr lang="en-US" altLang="zh-TW" sz="3600" dirty="0">
                <a:ea typeface="標楷體" panose="03000509000000000000" pitchFamily="65" charset="-120"/>
              </a:rPr>
              <a:t>Adj</a:t>
            </a:r>
            <a:r>
              <a:rPr lang="zh-TW" altLang="en-US" sz="3600" dirty="0">
                <a:ea typeface="標楷體" panose="03000509000000000000" pitchFamily="65" charset="-120"/>
              </a:rPr>
              <a:t>后面→“很多</a:t>
            </a:r>
            <a:r>
              <a:rPr lang="zh-TW" altLang="en-US" sz="3200" dirty="0">
                <a:ea typeface="標楷體" panose="03000509000000000000" pitchFamily="65" charset="-120"/>
              </a:rPr>
              <a:t>”的意思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28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3794D8E-F0D5-4241-833D-8A4E29D1EBBE}"/>
              </a:ext>
            </a:extLst>
          </p:cNvPr>
          <p:cNvSpPr txBox="1"/>
          <p:nvPr/>
        </p:nvSpPr>
        <p:spPr>
          <a:xfrm>
            <a:off x="385011" y="3149476"/>
            <a:ext cx="11434811" cy="296850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ea typeface="標楷體" panose="03000509000000000000" pitchFamily="65" charset="-120"/>
              </a:rPr>
              <a:t>大学毕业以后，我得找工作、找房子、找对象，还得照顾身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体不好的父母，唉呀，真是麻烦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多多</a:t>
            </a:r>
            <a:r>
              <a:rPr lang="zh-TW" altLang="en-US" sz="3200" dirty="0">
                <a:ea typeface="標楷體" panose="03000509000000000000" pitchFamily="65" charset="-120"/>
              </a:rPr>
              <a:t>呀！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ea typeface="標楷體" panose="03000509000000000000" pitchFamily="65" charset="-120"/>
              </a:rPr>
              <a:t>她是个老实人，既使吃亏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多多</a:t>
            </a:r>
            <a:r>
              <a:rPr lang="zh-TW" altLang="en-US" sz="3200" dirty="0">
                <a:ea typeface="標楷體" panose="03000509000000000000" pitchFamily="65" charset="-120"/>
              </a:rPr>
              <a:t>，也不会去和别人计较什么。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3.</a:t>
            </a:r>
            <a:r>
              <a:rPr lang="zh-TW" altLang="en-US" sz="3200" dirty="0">
                <a:ea typeface="標楷體" panose="03000509000000000000" pitchFamily="65" charset="-120"/>
              </a:rPr>
              <a:t>衷心祝愿你在新的一年里幸福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多多</a:t>
            </a:r>
            <a:r>
              <a:rPr lang="zh-TW" altLang="en-US" sz="3200" dirty="0">
                <a:ea typeface="標楷體" panose="03000509000000000000" pitchFamily="65" charset="-120"/>
              </a:rPr>
              <a:t>，快乐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多多</a:t>
            </a:r>
            <a:r>
              <a:rPr lang="zh-TW" altLang="en-US" sz="3200" dirty="0">
                <a:ea typeface="標楷體" panose="03000509000000000000" pitchFamily="65" charset="-120"/>
              </a:rPr>
              <a:t>，成功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多多</a:t>
            </a:r>
            <a:r>
              <a:rPr lang="zh-TW" altLang="en-US" sz="3200" dirty="0">
                <a:ea typeface="標楷體" panose="03000509000000000000" pitchFamily="65" charset="-120"/>
              </a:rPr>
              <a:t>！</a:t>
            </a:r>
            <a:endParaRPr lang="en-US" altLang="zh-TW" sz="32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523705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85011" y="388136"/>
            <a:ext cx="11459766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多多</a:t>
            </a:r>
            <a:endParaRPr lang="en-US" altLang="zh-TW" sz="8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A824F04-5B21-4CAC-9E28-DE231C124E7C}"/>
              </a:ext>
            </a:extLst>
          </p:cNvPr>
          <p:cNvSpPr txBox="1"/>
          <p:nvPr/>
        </p:nvSpPr>
        <p:spPr>
          <a:xfrm>
            <a:off x="385011" y="2007292"/>
            <a:ext cx="11434811" cy="6463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ea typeface="標楷體" panose="03000509000000000000" pitchFamily="65" charset="-120"/>
              </a:rPr>
              <a:t>多多</a:t>
            </a:r>
            <a:r>
              <a:rPr lang="en-US" altLang="zh-TW" sz="3600" dirty="0">
                <a:ea typeface="標楷體" panose="03000509000000000000" pitchFamily="65" charset="-120"/>
              </a:rPr>
              <a:t>+V.</a:t>
            </a:r>
            <a:r>
              <a:rPr lang="zh-TW" altLang="en-US" sz="3600" dirty="0">
                <a:ea typeface="標楷體" panose="03000509000000000000" pitchFamily="65" charset="-120"/>
              </a:rPr>
              <a:t> →“多多</a:t>
            </a:r>
            <a:r>
              <a:rPr lang="zh-TW" altLang="en-US" sz="3200" dirty="0">
                <a:ea typeface="標楷體" panose="03000509000000000000" pitchFamily="65" charset="-120"/>
              </a:rPr>
              <a:t>”当</a:t>
            </a:r>
            <a:r>
              <a:rPr lang="en-US" altLang="zh-TW" sz="3200" dirty="0">
                <a:ea typeface="標楷體" panose="03000509000000000000" pitchFamily="65" charset="-120"/>
              </a:rPr>
              <a:t>adv.</a:t>
            </a:r>
            <a:r>
              <a:rPr lang="zh-TW" altLang="en-US" sz="3200" dirty="0">
                <a:ea typeface="標楷體" panose="03000509000000000000" pitchFamily="65" charset="-120"/>
              </a:rPr>
              <a:t>用，起强调的作用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28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3794D8E-F0D5-4241-833D-8A4E29D1EBBE}"/>
              </a:ext>
            </a:extLst>
          </p:cNvPr>
          <p:cNvSpPr txBox="1"/>
          <p:nvPr/>
        </p:nvSpPr>
        <p:spPr>
          <a:xfrm>
            <a:off x="385011" y="3888140"/>
            <a:ext cx="11434811" cy="14911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ea typeface="標楷體" panose="03000509000000000000" pitchFamily="65" charset="-120"/>
              </a:rPr>
              <a:t>我是新来的，以后请大家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多多</a:t>
            </a:r>
            <a:r>
              <a:rPr lang="zh-TW" altLang="en-US" sz="3200" dirty="0">
                <a:ea typeface="標楷體" panose="03000509000000000000" pitchFamily="65" charset="-120"/>
              </a:rPr>
              <a:t>关照！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ea typeface="標楷體" panose="03000509000000000000" pitchFamily="65" charset="-120"/>
              </a:rPr>
              <a:t>出院以后，要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多多</a:t>
            </a:r>
            <a:r>
              <a:rPr lang="zh-TW" altLang="en-US" sz="3200" dirty="0">
                <a:ea typeface="標楷體" panose="03000509000000000000" pitchFamily="65" charset="-120"/>
              </a:rPr>
              <a:t>注意自己的身体健康，别再让老毛病重犯。</a:t>
            </a:r>
            <a:endParaRPr lang="en-US" altLang="zh-TW" sz="32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652691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0" y="0"/>
            <a:ext cx="2276546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多多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90C9B88-9726-4985-B37D-A27CB4F7EC1B}"/>
              </a:ext>
            </a:extLst>
          </p:cNvPr>
          <p:cNvSpPr txBox="1"/>
          <p:nvPr/>
        </p:nvSpPr>
        <p:spPr>
          <a:xfrm>
            <a:off x="349653" y="923330"/>
            <a:ext cx="11558009" cy="16659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ea typeface="標楷體" panose="03000509000000000000" pitchFamily="65" charset="-120"/>
              </a:rPr>
              <a:t>学好一门外语需要下功夫，花时间，花钱，还得有好老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师和好方法，会遇到很多困难。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4F5C2EA-CE88-4ED1-9A9B-730EF357048E}"/>
              </a:ext>
            </a:extLst>
          </p:cNvPr>
          <p:cNvSpPr txBox="1"/>
          <p:nvPr/>
        </p:nvSpPr>
        <p:spPr>
          <a:xfrm>
            <a:off x="349653" y="2719931"/>
            <a:ext cx="11558009" cy="16659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→学好一门外语需要下功夫，花时间，花钱，还得有好老师和好方法，会遇到困难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多多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CA1EE46-3B9D-440C-A6A6-3AF4D71AA76D}"/>
              </a:ext>
            </a:extLst>
          </p:cNvPr>
          <p:cNvSpPr txBox="1"/>
          <p:nvPr/>
        </p:nvSpPr>
        <p:spPr>
          <a:xfrm>
            <a:off x="392538" y="4608700"/>
            <a:ext cx="11439577" cy="8349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ea typeface="標楷體" panose="03000509000000000000" pitchFamily="65" charset="-120"/>
              </a:rPr>
              <a:t>他既贩毒，又偷窃，既贪污，又诈骗。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0A8E56B-BF58-4786-BD88-1F89983B4550}"/>
              </a:ext>
            </a:extLst>
          </p:cNvPr>
          <p:cNvSpPr txBox="1"/>
          <p:nvPr/>
        </p:nvSpPr>
        <p:spPr>
          <a:xfrm>
            <a:off x="425196" y="5443672"/>
            <a:ext cx="11406919" cy="8436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→他罪行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多多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4010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0" y="0"/>
            <a:ext cx="2276546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多多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FB094B9-5FB4-42D8-9ED8-E2D9DE939A82}"/>
              </a:ext>
            </a:extLst>
          </p:cNvPr>
          <p:cNvSpPr txBox="1"/>
          <p:nvPr/>
        </p:nvSpPr>
        <p:spPr>
          <a:xfrm>
            <a:off x="0" y="1347532"/>
            <a:ext cx="12191999" cy="16659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3.A</a:t>
            </a:r>
            <a:r>
              <a:rPr lang="zh-TW" altLang="en-US" sz="3600" dirty="0">
                <a:ea typeface="標楷體" panose="03000509000000000000" pitchFamily="65" charset="-120"/>
              </a:rPr>
              <a:t>：自从放假以后，我的身体越来越胖，这可怎么办呀？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</a:t>
            </a:r>
            <a:r>
              <a:rPr lang="en-US" altLang="zh-TW" sz="3600" dirty="0">
                <a:ea typeface="標楷體" panose="03000509000000000000" pitchFamily="65" charset="-120"/>
              </a:rPr>
              <a:t>B</a:t>
            </a:r>
            <a:r>
              <a:rPr lang="zh-TW" altLang="en-US" sz="3600" dirty="0">
                <a:ea typeface="標楷體" panose="03000509000000000000" pitchFamily="65" charset="-120"/>
              </a:rPr>
              <a:t>：</a:t>
            </a:r>
            <a:r>
              <a:rPr lang="en-US" altLang="zh-TW" sz="3600" dirty="0">
                <a:ea typeface="標楷體" panose="03000509000000000000" pitchFamily="65" charset="-120"/>
              </a:rPr>
              <a:t>___________________________________________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87AE8EB-69B1-4526-B4E4-D93E7B78BFFF}"/>
              </a:ext>
            </a:extLst>
          </p:cNvPr>
          <p:cNvSpPr txBox="1"/>
          <p:nvPr/>
        </p:nvSpPr>
        <p:spPr>
          <a:xfrm>
            <a:off x="1254491" y="2245832"/>
            <a:ext cx="9683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你得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多多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运动，才能保持身体健康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B798FE7-791A-4D76-B4D0-130E8AB27E87}"/>
              </a:ext>
            </a:extLst>
          </p:cNvPr>
          <p:cNvSpPr txBox="1"/>
          <p:nvPr/>
        </p:nvSpPr>
        <p:spPr>
          <a:xfrm>
            <a:off x="1" y="4007249"/>
            <a:ext cx="12191999" cy="24969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4.A</a:t>
            </a:r>
            <a:r>
              <a:rPr lang="zh-TW" altLang="en-US" sz="3600" dirty="0">
                <a:ea typeface="標楷體" panose="03000509000000000000" pitchFamily="65" charset="-120"/>
              </a:rPr>
              <a:t>：我的同屋最近失恋了，我很同情他，又不知道该怎么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       帮助他，你有什么好建议吗？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</a:t>
            </a:r>
            <a:r>
              <a:rPr lang="en-US" altLang="zh-TW" sz="3600" dirty="0">
                <a:ea typeface="標楷體" panose="03000509000000000000" pitchFamily="65" charset="-120"/>
              </a:rPr>
              <a:t>B</a:t>
            </a:r>
            <a:r>
              <a:rPr lang="zh-TW" altLang="en-US" sz="3600" dirty="0">
                <a:ea typeface="標楷體" panose="03000509000000000000" pitchFamily="65" charset="-120"/>
              </a:rPr>
              <a:t>：</a:t>
            </a:r>
            <a:r>
              <a:rPr lang="en-US" altLang="zh-TW" sz="3600" dirty="0">
                <a:ea typeface="標楷體" panose="03000509000000000000" pitchFamily="65" charset="-120"/>
              </a:rPr>
              <a:t>___________________________________________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2F7DEAE-1981-489B-B3E7-CFFFDDEBE393}"/>
              </a:ext>
            </a:extLst>
          </p:cNvPr>
          <p:cNvSpPr txBox="1"/>
          <p:nvPr/>
        </p:nvSpPr>
        <p:spPr>
          <a:xfrm>
            <a:off x="1138273" y="5739072"/>
            <a:ext cx="9683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你得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多多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安慰他，让他别那么难过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1142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85011" y="388136"/>
            <a:ext cx="11459766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不来</a:t>
            </a:r>
            <a:endParaRPr lang="en-US" altLang="zh-TW" sz="8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A824F04-5B21-4CAC-9E28-DE231C124E7C}"/>
              </a:ext>
            </a:extLst>
          </p:cNvPr>
          <p:cNvSpPr txBox="1"/>
          <p:nvPr/>
        </p:nvSpPr>
        <p:spPr>
          <a:xfrm>
            <a:off x="385011" y="2039950"/>
            <a:ext cx="11434811" cy="12003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V.+</a:t>
            </a:r>
            <a:r>
              <a:rPr lang="zh-TW" altLang="en-US" sz="3600" dirty="0">
                <a:ea typeface="標楷體" panose="03000509000000000000" pitchFamily="65" charset="-120"/>
              </a:rPr>
              <a:t>不来</a:t>
            </a:r>
            <a:r>
              <a:rPr lang="en-US" altLang="zh-TW" sz="3600" dirty="0">
                <a:ea typeface="標楷體" panose="03000509000000000000" pitchFamily="65" charset="-120"/>
              </a:rPr>
              <a:t>= V.+</a:t>
            </a:r>
            <a:r>
              <a:rPr lang="zh-TW" altLang="en-US" sz="3600" dirty="0">
                <a:ea typeface="標楷體" panose="03000509000000000000" pitchFamily="65" charset="-120"/>
              </a:rPr>
              <a:t>不了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 </a:t>
            </a:r>
            <a:r>
              <a:rPr lang="zh-TW" altLang="en-US" sz="3600" dirty="0">
                <a:ea typeface="標楷體" panose="03000509000000000000" pitchFamily="65" charset="-120"/>
              </a:rPr>
              <a:t>欣赏不来</a:t>
            </a:r>
            <a:r>
              <a:rPr lang="en-US" altLang="zh-TW" sz="3600" dirty="0">
                <a:ea typeface="標楷體" panose="03000509000000000000" pitchFamily="65" charset="-120"/>
              </a:rPr>
              <a:t>=</a:t>
            </a:r>
            <a:r>
              <a:rPr lang="zh-TW" altLang="en-US" sz="3600" dirty="0">
                <a:ea typeface="標楷體" panose="03000509000000000000" pitchFamily="65" charset="-120"/>
              </a:rPr>
              <a:t>欣赏不了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3794D8E-F0D5-4241-833D-8A4E29D1EBBE}"/>
              </a:ext>
            </a:extLst>
          </p:cNvPr>
          <p:cNvSpPr txBox="1"/>
          <p:nvPr/>
        </p:nvSpPr>
        <p:spPr>
          <a:xfrm>
            <a:off x="385011" y="3814220"/>
            <a:ext cx="11434811" cy="209621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1.</a:t>
            </a:r>
            <a:r>
              <a:rPr lang="zh-TW" altLang="en-US" sz="3000" dirty="0">
                <a:ea typeface="標楷體" panose="03000509000000000000" pitchFamily="65" charset="-120"/>
              </a:rPr>
              <a:t>现在的年轻人中流行一种叫做“街舞”的舞蹈，动作活泼好看，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ea typeface="標楷體" panose="03000509000000000000" pitchFamily="65" charset="-120"/>
              </a:rPr>
              <a:t>   就是难度太大，我可</a:t>
            </a:r>
            <a:r>
              <a:rPr lang="zh-TW" altLang="en-US" sz="3000" dirty="0">
                <a:solidFill>
                  <a:srgbClr val="FF0000"/>
                </a:solidFill>
                <a:ea typeface="標楷體" panose="03000509000000000000" pitchFamily="65" charset="-120"/>
              </a:rPr>
              <a:t>学不来</a:t>
            </a:r>
            <a:r>
              <a:rPr lang="zh-TW" altLang="en-US" sz="3000" dirty="0">
                <a:ea typeface="標楷體" panose="03000509000000000000" pitchFamily="65" charset="-120"/>
              </a:rPr>
              <a:t>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2.</a:t>
            </a:r>
            <a:r>
              <a:rPr lang="zh-TW" altLang="en-US" sz="3000" dirty="0">
                <a:ea typeface="標楷體" panose="03000509000000000000" pitchFamily="65" charset="-120"/>
              </a:rPr>
              <a:t>四川火锅又辣又麻，我这个南方人实在</a:t>
            </a:r>
            <a:r>
              <a:rPr lang="zh-TW" altLang="en-US" sz="3000" dirty="0">
                <a:solidFill>
                  <a:srgbClr val="FF0000"/>
                </a:solidFill>
                <a:ea typeface="標楷體" panose="03000509000000000000" pitchFamily="65" charset="-120"/>
              </a:rPr>
              <a:t>吃不来</a:t>
            </a:r>
            <a:r>
              <a:rPr lang="zh-TW" altLang="en-US" sz="3000" dirty="0">
                <a:ea typeface="標楷體" panose="03000509000000000000" pitchFamily="65" charset="-120"/>
              </a:rPr>
              <a:t>。</a:t>
            </a:r>
            <a:endParaRPr lang="en-US" altLang="zh-TW" sz="30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034905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0" y="0"/>
            <a:ext cx="2276546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不来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FB094B9-5FB4-42D8-9ED8-E2D9DE939A82}"/>
              </a:ext>
            </a:extLst>
          </p:cNvPr>
          <p:cNvSpPr txBox="1"/>
          <p:nvPr/>
        </p:nvSpPr>
        <p:spPr>
          <a:xfrm>
            <a:off x="0" y="1347532"/>
            <a:ext cx="12191999" cy="16659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ea typeface="標楷體" panose="03000509000000000000" pitchFamily="65" charset="-120"/>
              </a:rPr>
              <a:t>在四种游泳姿势中，自由泳、蛙泳、仰泳我都没问题，唯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 独蝶泳</a:t>
            </a:r>
            <a:r>
              <a:rPr lang="en-US" altLang="zh-TW" sz="3600" dirty="0">
                <a:ea typeface="標楷體" panose="03000509000000000000" pitchFamily="65" charset="-120"/>
              </a:rPr>
              <a:t>________________________________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91A5100-A19B-4926-8D65-89A2CE7F7479}"/>
              </a:ext>
            </a:extLst>
          </p:cNvPr>
          <p:cNvSpPr txBox="1"/>
          <p:nvPr/>
        </p:nvSpPr>
        <p:spPr>
          <a:xfrm>
            <a:off x="5290461" y="4710389"/>
            <a:ext cx="6106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乐器我都学不来</a:t>
            </a:r>
            <a:endParaRPr lang="en-US" altLang="zh-TW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034FDD5-3972-4FA8-A7B6-4C83E1D22ED4}"/>
              </a:ext>
            </a:extLst>
          </p:cNvPr>
          <p:cNvSpPr txBox="1"/>
          <p:nvPr/>
        </p:nvSpPr>
        <p:spPr>
          <a:xfrm>
            <a:off x="11613" y="4616068"/>
            <a:ext cx="12191999" cy="8349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ea typeface="標楷體" panose="03000509000000000000" pitchFamily="65" charset="-120"/>
              </a:rPr>
              <a:t>我这个人缺乏音乐细胞，</a:t>
            </a:r>
            <a:r>
              <a:rPr lang="en-US" altLang="zh-TW" sz="3600" dirty="0">
                <a:ea typeface="標楷體" panose="03000509000000000000" pitchFamily="65" charset="-120"/>
              </a:rPr>
              <a:t>__________________________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95B357A5-FDE5-405A-A93E-8B9245777092}"/>
              </a:ext>
            </a:extLst>
          </p:cNvPr>
          <p:cNvSpPr txBox="1"/>
          <p:nvPr/>
        </p:nvSpPr>
        <p:spPr>
          <a:xfrm>
            <a:off x="1932216" y="2245832"/>
            <a:ext cx="7266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我游不来</a:t>
            </a:r>
            <a:endParaRPr lang="en-US" altLang="zh-TW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479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0" y="0"/>
            <a:ext cx="2276546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不来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FB094B9-5FB4-42D8-9ED8-E2D9DE939A82}"/>
              </a:ext>
            </a:extLst>
          </p:cNvPr>
          <p:cNvSpPr txBox="1"/>
          <p:nvPr/>
        </p:nvSpPr>
        <p:spPr>
          <a:xfrm>
            <a:off x="0" y="1347532"/>
            <a:ext cx="12191999" cy="16659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3.A</a:t>
            </a:r>
            <a:r>
              <a:rPr lang="zh-TW" altLang="en-US" sz="3600" dirty="0">
                <a:ea typeface="標楷體" panose="03000509000000000000" pitchFamily="65" charset="-120"/>
              </a:rPr>
              <a:t>：你挺会表演的，能模仿一下那个演员的动作和语言吗？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</a:t>
            </a:r>
            <a:r>
              <a:rPr lang="en-US" altLang="zh-TW" sz="3600" dirty="0">
                <a:ea typeface="標楷體" panose="03000509000000000000" pitchFamily="65" charset="-120"/>
              </a:rPr>
              <a:t>B</a:t>
            </a:r>
            <a:r>
              <a:rPr lang="zh-TW" altLang="en-US" sz="3600" dirty="0">
                <a:ea typeface="標楷體" panose="03000509000000000000" pitchFamily="65" charset="-120"/>
              </a:rPr>
              <a:t>：</a:t>
            </a:r>
            <a:r>
              <a:rPr lang="en-US" altLang="zh-TW" sz="3600" dirty="0">
                <a:ea typeface="標楷體" panose="03000509000000000000" pitchFamily="65" charset="-120"/>
              </a:rPr>
              <a:t>___________________________________________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87AE8EB-69B1-4526-B4E4-D93E7B78BFFF}"/>
              </a:ext>
            </a:extLst>
          </p:cNvPr>
          <p:cNvSpPr txBox="1"/>
          <p:nvPr/>
        </p:nvSpPr>
        <p:spPr>
          <a:xfrm>
            <a:off x="1254491" y="2245832"/>
            <a:ext cx="9683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太难了，我模仿不来</a:t>
            </a:r>
            <a:endParaRPr lang="en-US" altLang="zh-TW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B798FE7-791A-4D76-B4D0-130E8AB27E87}"/>
              </a:ext>
            </a:extLst>
          </p:cNvPr>
          <p:cNvSpPr txBox="1"/>
          <p:nvPr/>
        </p:nvSpPr>
        <p:spPr>
          <a:xfrm>
            <a:off x="1" y="3437703"/>
            <a:ext cx="12191999" cy="24969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4.A</a:t>
            </a:r>
            <a:r>
              <a:rPr lang="zh-TW" altLang="en-US" sz="3600" dirty="0">
                <a:ea typeface="標楷體" panose="03000509000000000000" pitchFamily="65" charset="-120"/>
              </a:rPr>
              <a:t>：最近手机又有了一些新功能，你们公司生产的产品有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       吗？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</a:t>
            </a:r>
            <a:r>
              <a:rPr lang="en-US" altLang="zh-TW" sz="3600" dirty="0">
                <a:ea typeface="標楷體" panose="03000509000000000000" pitchFamily="65" charset="-120"/>
              </a:rPr>
              <a:t>B</a:t>
            </a:r>
            <a:r>
              <a:rPr lang="zh-TW" altLang="en-US" sz="3600" dirty="0">
                <a:ea typeface="標楷體" panose="03000509000000000000" pitchFamily="65" charset="-120"/>
              </a:rPr>
              <a:t>：</a:t>
            </a:r>
            <a:r>
              <a:rPr lang="en-US" altLang="zh-TW" sz="3600" dirty="0">
                <a:ea typeface="標楷體" panose="03000509000000000000" pitchFamily="65" charset="-120"/>
              </a:rPr>
              <a:t>_______________________________________________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2F7DEAE-1981-489B-B3E7-CFFFDDEBE393}"/>
              </a:ext>
            </a:extLst>
          </p:cNvPr>
          <p:cNvSpPr txBox="1"/>
          <p:nvPr/>
        </p:nvSpPr>
        <p:spPr>
          <a:xfrm>
            <a:off x="1138273" y="5210386"/>
            <a:ext cx="107605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3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当然有，我们公司的产品功能多多，别家公司都生产不来</a:t>
            </a:r>
            <a:endParaRPr lang="en-US" altLang="zh-TW" sz="33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0766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A53B34D-1F47-46F8-9492-DBF34186CFB6}"/>
              </a:ext>
            </a:extLst>
          </p:cNvPr>
          <p:cNvSpPr/>
          <p:nvPr/>
        </p:nvSpPr>
        <p:spPr>
          <a:xfrm>
            <a:off x="349718" y="1599921"/>
            <a:ext cx="11492564" cy="4149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事情谈得</a:t>
            </a:r>
            <a:r>
              <a:rPr lang="zh-CN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差不多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了，她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随便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问到我的健康，我忍不住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00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借题发挥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说：“生理上没大问题，心理上问题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00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多多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。也许是我老了吧，比如说，</a:t>
            </a:r>
            <a:r>
              <a:rPr lang="zh-TW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像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你这样的打扮，是为了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俏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，还是为了‘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酷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’？总欣赏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00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不来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。我也知道，这是一种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时尚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。可你为什么就非得让时尚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裹</a:t>
            </a:r>
            <a:r>
              <a:rPr lang="zh-TW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挟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着走呢？”  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309653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7B84B17B-E377-46F4-84B0-2364E2B987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32" r="11846"/>
          <a:stretch/>
        </p:blipFill>
        <p:spPr>
          <a:xfrm>
            <a:off x="6058885" y="4124982"/>
            <a:ext cx="4182395" cy="2731826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A94DDEE4-9B41-4782-8E47-E6EC53E89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6" y="587829"/>
            <a:ext cx="5050971" cy="2841171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D103DBB-C0DE-4ED3-B517-893B9A33A1B1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批评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pīpíng</a:t>
            </a:r>
            <a:endParaRPr lang="en-US" altLang="zh-TW" sz="34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B74BF27-47DF-44E6-B1DB-28273653CB2F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顺风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shùnfēng</a:t>
            </a:r>
            <a:endParaRPr lang="zh-TW" altLang="en-US" sz="10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05CE77-4BB4-49B1-9082-E50B5B4DAE1B}"/>
              </a:ext>
            </a:extLst>
          </p:cNvPr>
          <p:cNvSpPr txBox="1"/>
          <p:nvPr/>
        </p:nvSpPr>
        <p:spPr>
          <a:xfrm>
            <a:off x="3195587" y="5349895"/>
            <a:ext cx="2863901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免不了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miǎnbùlle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C22F163-4E24-4D0C-9945-929EBBAAA476}"/>
              </a:ext>
            </a:extLst>
          </p:cNvPr>
          <p:cNvSpPr txBox="1"/>
          <p:nvPr/>
        </p:nvSpPr>
        <p:spPr>
          <a:xfrm>
            <a:off x="10001250" y="5349894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告辞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gàocí</a:t>
            </a:r>
            <a:endParaRPr lang="zh-TW" altLang="en-US" sz="10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A82FE5C-2BA5-479A-9C75-231FB3BEC9D0}"/>
              </a:ext>
            </a:extLst>
          </p:cNvPr>
          <p:cNvSpPr/>
          <p:nvPr/>
        </p:nvSpPr>
        <p:spPr>
          <a:xfrm>
            <a:off x="1" y="-34068"/>
            <a:ext cx="60594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 to criticize, criticism</a:t>
            </a:r>
            <a:endParaRPr lang="zh-TW" altLang="en-US" sz="32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E14CF10-3366-4F87-8EFC-ACD303A76C03}"/>
              </a:ext>
            </a:extLst>
          </p:cNvPr>
          <p:cNvSpPr/>
          <p:nvPr/>
        </p:nvSpPr>
        <p:spPr>
          <a:xfrm>
            <a:off x="6112328" y="17969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Downwind</a:t>
            </a:r>
            <a:endParaRPr lang="zh-TW" altLang="en-US" sz="3200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7020734-736E-4CEF-BED3-F1E8C38E5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8716" y="529192"/>
            <a:ext cx="1814270" cy="2899808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B5765DE-56AE-41B0-AAC4-7CDA2A0BA2C1}"/>
              </a:ext>
            </a:extLst>
          </p:cNvPr>
          <p:cNvSpPr/>
          <p:nvPr/>
        </p:nvSpPr>
        <p:spPr>
          <a:xfrm>
            <a:off x="0" y="3476215"/>
            <a:ext cx="60594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solidFill>
                  <a:srgbClr val="333333"/>
                </a:solidFill>
                <a:ea typeface="Microsoft Yahei" panose="020B0503020204020204" pitchFamily="34" charset="-122"/>
              </a:rPr>
              <a:t>unavoidable, can't be avoided</a:t>
            </a:r>
            <a:endParaRPr lang="zh-TW" altLang="en-US" sz="3200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2138F3A-FDA0-4EC8-85AD-0716B45DB9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273" t="3301" r="27066" b="69819"/>
          <a:stretch/>
        </p:blipFill>
        <p:spPr>
          <a:xfrm>
            <a:off x="144380" y="4358492"/>
            <a:ext cx="3402260" cy="991402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B9A817E-CC55-4CC7-AE94-03C6CF0C189C}"/>
              </a:ext>
            </a:extLst>
          </p:cNvPr>
          <p:cNvSpPr/>
          <p:nvPr/>
        </p:nvSpPr>
        <p:spPr>
          <a:xfrm>
            <a:off x="6058885" y="3422823"/>
            <a:ext cx="61325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dirty="0">
                <a:solidFill>
                  <a:srgbClr val="333333"/>
                </a:solidFill>
                <a:ea typeface="Microsoft Yahei" panose="020B0503020204020204" pitchFamily="34" charset="-122"/>
              </a:rPr>
              <a:t>to say goodbye, to take one's leave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23874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7993DC36-BE2C-44AF-A6E1-E3BA53D8B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490357"/>
            <a:ext cx="4189108" cy="235637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3DD0BA6-4F46-413B-A523-B4EC41CCF2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31"/>
          <a:stretch/>
        </p:blipFill>
        <p:spPr>
          <a:xfrm>
            <a:off x="6105624" y="543445"/>
            <a:ext cx="3920119" cy="2885555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E3C7DCFD-8ED9-4FC4-A146-E62EE7212E01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追思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>
                <a:solidFill>
                  <a:schemeClr val="bg1"/>
                </a:solidFill>
              </a:rPr>
              <a:t> </a:t>
            </a:r>
            <a:r>
              <a:rPr lang="en-US" altLang="zh-TW" sz="3200" dirty="0" err="1">
                <a:solidFill>
                  <a:schemeClr val="bg1"/>
                </a:solidFill>
              </a:rPr>
              <a:t>zhuīsī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D103DBB-C0DE-4ED3-B517-893B9A33A1B1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惆怅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>
                <a:solidFill>
                  <a:schemeClr val="bg1"/>
                </a:solidFill>
              </a:rPr>
              <a:t> </a:t>
            </a:r>
            <a:r>
              <a:rPr lang="en-US" altLang="zh-TW" sz="3200" dirty="0" err="1">
                <a:solidFill>
                  <a:schemeClr val="bg1"/>
                </a:solidFill>
              </a:rPr>
              <a:t>chóuchàng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B74BF27-47DF-44E6-B1DB-28273653CB2F}"/>
              </a:ext>
            </a:extLst>
          </p:cNvPr>
          <p:cNvSpPr txBox="1"/>
          <p:nvPr/>
        </p:nvSpPr>
        <p:spPr>
          <a:xfrm>
            <a:off x="3914875" y="5347416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装束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zhuāngshù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05CE77-4BB4-49B1-9082-E50B5B4DAE1B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时髦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>
                <a:solidFill>
                  <a:schemeClr val="bg1"/>
                </a:solidFill>
              </a:rPr>
              <a:t> </a:t>
            </a:r>
            <a:r>
              <a:rPr lang="en-US" altLang="zh-TW" sz="3200" dirty="0" err="1">
                <a:solidFill>
                  <a:schemeClr val="bg1"/>
                </a:solidFill>
              </a:rPr>
              <a:t>shímáo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648C797-2C44-43C8-9B56-A48E9B4930E1}"/>
              </a:ext>
            </a:extLst>
          </p:cNvPr>
          <p:cNvSpPr/>
          <p:nvPr/>
        </p:nvSpPr>
        <p:spPr>
          <a:xfrm>
            <a:off x="0" y="11270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ea typeface="Microsoft Yahei" panose="020B0503020204020204" pitchFamily="34" charset="-122"/>
              </a:rPr>
              <a:t>recollection (of the deceased)​</a:t>
            </a:r>
            <a:endParaRPr lang="zh-TW" altLang="en-US" sz="3200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F5FECF6-AEFB-481C-B9AF-6BFFEF033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44" y="596045"/>
            <a:ext cx="3777273" cy="283295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C941D7D-7D2A-420D-BC0C-DDA2D4B8F151}"/>
              </a:ext>
            </a:extLst>
          </p:cNvPr>
          <p:cNvSpPr/>
          <p:nvPr/>
        </p:nvSpPr>
        <p:spPr>
          <a:xfrm>
            <a:off x="6096000" y="11270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solidFill>
                  <a:srgbClr val="333333"/>
                </a:solidFill>
                <a:ea typeface="Microsoft Yahei" panose="020B0503020204020204" pitchFamily="34" charset="-122"/>
              </a:rPr>
              <a:t> melancholy, depression</a:t>
            </a:r>
            <a:endParaRPr lang="zh-TW" altLang="en-US" sz="32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4FFEF72-B994-472D-93EE-C1F781C9EF61}"/>
              </a:ext>
            </a:extLst>
          </p:cNvPr>
          <p:cNvSpPr/>
          <p:nvPr/>
        </p:nvSpPr>
        <p:spPr>
          <a:xfrm>
            <a:off x="12079" y="3446847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ea typeface="Microsoft Yahei" panose="020B0503020204020204" pitchFamily="34" charset="-122"/>
              </a:rPr>
              <a:t>dress</a:t>
            </a:r>
            <a:r>
              <a:rPr lang="zh-TW" altLang="en-US" sz="3200" dirty="0">
                <a:ea typeface="Microsoft Yahei" panose="020B0503020204020204" pitchFamily="34" charset="-122"/>
              </a:rPr>
              <a:t> </a:t>
            </a:r>
            <a:r>
              <a:rPr lang="en-US" altLang="zh-TW" sz="3200" dirty="0">
                <a:ea typeface="Microsoft Yahei" panose="020B0503020204020204" pitchFamily="34" charset="-122"/>
              </a:rPr>
              <a:t>;</a:t>
            </a:r>
            <a:r>
              <a:rPr lang="zh-TW" altLang="en-US" sz="3200" dirty="0">
                <a:ea typeface="Microsoft Yahei" panose="020B0503020204020204" pitchFamily="34" charset="-122"/>
              </a:rPr>
              <a:t> </a:t>
            </a:r>
            <a:r>
              <a:rPr lang="en-US" altLang="zh-TW" sz="3200" dirty="0">
                <a:ea typeface="Microsoft Yahei" panose="020B0503020204020204" pitchFamily="34" charset="-122"/>
              </a:rPr>
              <a:t>attire</a:t>
            </a:r>
            <a:endParaRPr lang="zh-TW" altLang="en-US" sz="3200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756AB0CE-5A78-4AFC-9BDF-97CEDDAC1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299" y="4049469"/>
            <a:ext cx="2797261" cy="279726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BA41395E-27AA-4B36-8802-F442436A53B9}"/>
              </a:ext>
            </a:extLst>
          </p:cNvPr>
          <p:cNvSpPr/>
          <p:nvPr/>
        </p:nvSpPr>
        <p:spPr>
          <a:xfrm>
            <a:off x="6105624" y="3440281"/>
            <a:ext cx="60863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/>
              <a:t>fashion</a:t>
            </a:r>
          </a:p>
        </p:txBody>
      </p:sp>
    </p:spTree>
    <p:extLst>
      <p:ext uri="{BB962C8B-B14F-4D97-AF65-F5344CB8AC3E}">
        <p14:creationId xmlns:p14="http://schemas.microsoft.com/office/powerpoint/2010/main" val="420536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C4EED49-4C77-49D8-A0CD-8BB14F93B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7930"/>
            <a:ext cx="3905250" cy="2604206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D103DBB-C0DE-4ED3-B517-893B9A33A1B1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倚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yǐ</a:t>
            </a:r>
            <a:endParaRPr lang="en-US" altLang="zh-TW" sz="34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B74BF27-47DF-44E6-B1DB-28273653CB2F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出神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chūshén</a:t>
            </a:r>
            <a:endParaRPr lang="zh-TW" altLang="en-US" sz="10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E546D72-1B45-4E35-8E73-9191E5323943}"/>
              </a:ext>
            </a:extLst>
          </p:cNvPr>
          <p:cNvSpPr/>
          <p:nvPr/>
        </p:nvSpPr>
        <p:spPr>
          <a:xfrm>
            <a:off x="-16324" y="48987"/>
            <a:ext cx="60594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/>
              <a:t>rely on, depend on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1D804-F9E8-498B-931E-25D7FFD92F14}"/>
              </a:ext>
            </a:extLst>
          </p:cNvPr>
          <p:cNvSpPr/>
          <p:nvPr/>
        </p:nvSpPr>
        <p:spPr>
          <a:xfrm>
            <a:off x="6043164" y="16329"/>
            <a:ext cx="61488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/>
              <a:t>spellbound, entranced,</a:t>
            </a:r>
            <a:endParaRPr lang="en-US" altLang="zh-TW" sz="3200" dirty="0"/>
          </a:p>
          <a:p>
            <a:pPr algn="ctr"/>
            <a:r>
              <a:rPr lang="zh-TW" altLang="en-US" sz="3200" dirty="0"/>
              <a:t>lost in thought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282BE4F-94F9-40D6-AA3E-6D685BB63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931" y="1083129"/>
            <a:ext cx="3518807" cy="234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58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E0E2B7F-4314-4CC8-9478-31F404EC3F83}"/>
              </a:ext>
            </a:extLst>
          </p:cNvPr>
          <p:cNvSpPr txBox="1"/>
          <p:nvPr/>
        </p:nvSpPr>
        <p:spPr>
          <a:xfrm>
            <a:off x="365760" y="385011"/>
            <a:ext cx="3272589" cy="150810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三娘教子</a:t>
            </a:r>
            <a:r>
              <a:rPr lang="en-US" altLang="zh-TW" sz="3200" dirty="0" err="1">
                <a:solidFill>
                  <a:schemeClr val="bg1"/>
                </a:solidFill>
              </a:rPr>
              <a:t>sān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niáng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jiào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zǐ</a:t>
            </a:r>
            <a:r>
              <a:rPr lang="en-US" altLang="zh-TW" sz="3200" b="1" dirty="0">
                <a:solidFill>
                  <a:schemeClr val="bg1"/>
                </a:solidFill>
              </a:rPr>
              <a:t> </a:t>
            </a:r>
            <a:endParaRPr lang="en-US" altLang="zh-TW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F983012-1EE8-4F87-9E6C-040C516BC6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4" t="18197" r="1815" b="1300"/>
          <a:stretch/>
        </p:blipFill>
        <p:spPr>
          <a:xfrm>
            <a:off x="259879" y="2005352"/>
            <a:ext cx="4389120" cy="4289572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B9A3035-0249-4BAE-9820-EEFCAF0D5AF5}"/>
              </a:ext>
            </a:extLst>
          </p:cNvPr>
          <p:cNvSpPr/>
          <p:nvPr/>
        </p:nvSpPr>
        <p:spPr>
          <a:xfrm>
            <a:off x="3888606" y="754342"/>
            <a:ext cx="79761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400" dirty="0">
                <a:solidFill>
                  <a:srgbClr val="22222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→女性说话或质询</a:t>
            </a:r>
            <a:r>
              <a:rPr lang="en-US" altLang="zh-TW" sz="2000" dirty="0">
                <a:solidFill>
                  <a:srgbClr val="222222"/>
                </a:solidFill>
                <a:ea typeface="標楷體" panose="03000509000000000000" pitchFamily="65" charset="-120"/>
              </a:rPr>
              <a:t>(interpellation)</a:t>
            </a:r>
            <a:r>
              <a:rPr lang="zh-TW" altLang="en-US" sz="4400" dirty="0">
                <a:solidFill>
                  <a:srgbClr val="22222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的场合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C79AF3D-02D4-42B1-934E-3DF0955D0509}"/>
              </a:ext>
            </a:extLst>
          </p:cNvPr>
          <p:cNvSpPr/>
          <p:nvPr/>
        </p:nvSpPr>
        <p:spPr>
          <a:xfrm>
            <a:off x="5014353" y="3056038"/>
            <a:ext cx="68503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这男人夹在老婆、妈妈与情妇之间，简直三娘教子！</a:t>
            </a:r>
          </a:p>
        </p:txBody>
      </p:sp>
    </p:spTree>
    <p:extLst>
      <p:ext uri="{BB962C8B-B14F-4D97-AF65-F5344CB8AC3E}">
        <p14:creationId xmlns:p14="http://schemas.microsoft.com/office/powerpoint/2010/main" val="15407838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68FF3D0-1FEE-47BA-B67B-1A1F4740CC13}"/>
              </a:ext>
            </a:extLst>
          </p:cNvPr>
          <p:cNvSpPr/>
          <p:nvPr/>
        </p:nvSpPr>
        <p:spPr>
          <a:xfrm>
            <a:off x="340092" y="1769539"/>
            <a:ext cx="11511815" cy="3318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 少女听了我的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批评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，依然微笑着，客气地说：“时尚是风。无论</a:t>
            </a:r>
            <a:r>
              <a:rPr lang="zh-TW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顺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风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还是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逆风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，人总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免不了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在风中生活。”少女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告辞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而去，剩下我独自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倚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在沙发上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出神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。本想“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00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三娘教子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”，没想到却成了“子教三娘”。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124811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F01E124D-A496-4CA8-8E1F-093B1F30F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487" y="4161605"/>
            <a:ext cx="5146319" cy="269324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D103DBB-C0DE-4ED3-B517-893B9A33A1B1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清纯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qīngchún</a:t>
            </a:r>
            <a:endParaRPr lang="en-US" altLang="zh-TW" sz="34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B74BF27-47DF-44E6-B1DB-28273653CB2F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尝试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chángshì</a:t>
            </a:r>
            <a:endParaRPr lang="zh-TW" altLang="en-US" sz="10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05CE77-4BB4-49B1-9082-E50B5B4DAE1B}"/>
              </a:ext>
            </a:extLst>
          </p:cNvPr>
          <p:cNvSpPr txBox="1"/>
          <p:nvPr/>
        </p:nvSpPr>
        <p:spPr>
          <a:xfrm>
            <a:off x="3905250" y="5349895"/>
            <a:ext cx="2154238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乃至</a:t>
            </a:r>
            <a:r>
              <a:rPr lang="en-US" altLang="zh-TW" sz="3200" dirty="0" err="1">
                <a:solidFill>
                  <a:schemeClr val="bg1"/>
                </a:solidFill>
              </a:rPr>
              <a:t>nǎizhì</a:t>
            </a:r>
            <a:endParaRPr lang="zh-TW" altLang="en-US" sz="49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C22F163-4E24-4D0C-9945-929EBBAAA476}"/>
              </a:ext>
            </a:extLst>
          </p:cNvPr>
          <p:cNvSpPr txBox="1"/>
          <p:nvPr/>
        </p:nvSpPr>
        <p:spPr>
          <a:xfrm>
            <a:off x="10001250" y="5349894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毒品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dúpǐn</a:t>
            </a:r>
            <a:endParaRPr lang="zh-TW" altLang="en-US" sz="10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E609844-424A-4C9A-814A-C16BE1881693}"/>
              </a:ext>
            </a:extLst>
          </p:cNvPr>
          <p:cNvSpPr/>
          <p:nvPr/>
        </p:nvSpPr>
        <p:spPr>
          <a:xfrm>
            <a:off x="36512" y="0"/>
            <a:ext cx="60594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fresh and pure</a:t>
            </a:r>
            <a:endParaRPr lang="zh-TW" altLang="en-US" sz="32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266C814-552F-42F3-8F2E-64C4A6C6D2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9" t="1237" r="2572" b="1124"/>
          <a:stretch/>
        </p:blipFill>
        <p:spPr>
          <a:xfrm>
            <a:off x="6689558" y="327259"/>
            <a:ext cx="2714324" cy="2752825"/>
          </a:xfrm>
          <a:prstGeom prst="ellipse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42BC6EA-038D-49CD-9F00-8258298C8726}"/>
              </a:ext>
            </a:extLst>
          </p:cNvPr>
          <p:cNvSpPr/>
          <p:nvPr/>
        </p:nvSpPr>
        <p:spPr>
          <a:xfrm>
            <a:off x="986193" y="5026728"/>
            <a:ext cx="18963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>
                <a:ea typeface="Microsoft Yahei" panose="020B0503020204020204" pitchFamily="34" charset="-122"/>
              </a:rPr>
              <a:t>and even</a:t>
            </a:r>
            <a:endParaRPr lang="zh-TW" altLang="en-US" sz="36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FF4E8DB-E59B-4AFE-96EC-2E3D1DB048D2}"/>
              </a:ext>
            </a:extLst>
          </p:cNvPr>
          <p:cNvSpPr/>
          <p:nvPr/>
        </p:nvSpPr>
        <p:spPr>
          <a:xfrm>
            <a:off x="6087762" y="3429000"/>
            <a:ext cx="61325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/>
              <a:t>pep pill;narcotics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43DA9CC1-7AF0-4A8C-91D1-D31831E73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57" y="560687"/>
            <a:ext cx="2534186" cy="286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59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7B5B5AED-3BB9-480E-92D0-780AFDBE9E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5" t="4707" r="2263" b="6244"/>
          <a:stretch/>
        </p:blipFill>
        <p:spPr>
          <a:xfrm>
            <a:off x="6059488" y="3862216"/>
            <a:ext cx="4612105" cy="243995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023F0D7-D401-4AE1-8A0B-3DBA3D9D4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74614"/>
            <a:ext cx="3905250" cy="2885427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37FF5EBB-CA4D-4F0C-9605-425A5FBD6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53734"/>
            <a:ext cx="4310743" cy="2875266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D103DBB-C0DE-4ED3-B517-893B9A33A1B1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人生</a:t>
            </a:r>
            <a:r>
              <a:rPr lang="en-US" altLang="zh-TW" sz="3200" dirty="0" err="1">
                <a:solidFill>
                  <a:schemeClr val="bg1"/>
                </a:solidFill>
              </a:rPr>
              <a:t>rénshēng</a:t>
            </a:r>
            <a:endParaRPr lang="en-US" altLang="zh-TW" sz="1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B74BF27-47DF-44E6-B1DB-28273653CB2F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体验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tǐyàn</a:t>
            </a:r>
            <a:endParaRPr lang="zh-TW" altLang="en-US" sz="10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05CE77-4BB4-49B1-9082-E50B5B4DAE1B}"/>
              </a:ext>
            </a:extLst>
          </p:cNvPr>
          <p:cNvSpPr txBox="1"/>
          <p:nvPr/>
        </p:nvSpPr>
        <p:spPr>
          <a:xfrm>
            <a:off x="3905250" y="5349895"/>
            <a:ext cx="2154238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跻</a:t>
            </a:r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身</a:t>
            </a:r>
            <a:r>
              <a:rPr lang="en-US" altLang="zh-TW" sz="3200" dirty="0" err="1">
                <a:solidFill>
                  <a:schemeClr val="bg1"/>
                </a:solidFill>
              </a:rPr>
              <a:t>jīshēn</a:t>
            </a:r>
            <a:endParaRPr lang="zh-TW" altLang="en-US" sz="49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C22F163-4E24-4D0C-9945-929EBBAAA476}"/>
              </a:ext>
            </a:extLst>
          </p:cNvPr>
          <p:cNvSpPr txBox="1"/>
          <p:nvPr/>
        </p:nvSpPr>
        <p:spPr>
          <a:xfrm>
            <a:off x="10001250" y="5349894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竭诚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jiéchéng</a:t>
            </a:r>
            <a:endParaRPr lang="zh-TW" altLang="en-US" sz="10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9FCCCFE-87E3-42DA-94DD-81D5E615E794}"/>
              </a:ext>
            </a:extLst>
          </p:cNvPr>
          <p:cNvSpPr/>
          <p:nvPr/>
        </p:nvSpPr>
        <p:spPr>
          <a:xfrm>
            <a:off x="6059493" y="0"/>
            <a:ext cx="61325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solidFill>
                  <a:srgbClr val="333333"/>
                </a:solidFill>
                <a:ea typeface="Microsoft Yahei" panose="020B0503020204020204" pitchFamily="34" charset="-122"/>
              </a:rPr>
              <a:t>to experience for oneself</a:t>
            </a:r>
            <a:endParaRPr lang="zh-TW" altLang="en-US" sz="32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258AD8F-EC99-4F88-80EA-0C891A158BEF}"/>
              </a:ext>
            </a:extLst>
          </p:cNvPr>
          <p:cNvSpPr/>
          <p:nvPr/>
        </p:nvSpPr>
        <p:spPr>
          <a:xfrm>
            <a:off x="-457200" y="4747152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ea typeface="Microsoft Yahei" panose="020B0503020204020204" pitchFamily="34" charset="-122"/>
              </a:rPr>
              <a:t>Suddenly get good grades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48385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8D103DBB-C0DE-4ED3-B517-893B9A33A1B1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忠告</a:t>
            </a:r>
            <a:r>
              <a:rPr lang="en-US" altLang="zh-TW" sz="3200" dirty="0" err="1">
                <a:solidFill>
                  <a:schemeClr val="bg1"/>
                </a:solidFill>
              </a:rPr>
              <a:t>zhōnggào</a:t>
            </a:r>
            <a:endParaRPr lang="en-US" altLang="zh-TW" sz="1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B74BF27-47DF-44E6-B1DB-28273653CB2F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珍惜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zhēnxī</a:t>
            </a:r>
            <a:endParaRPr lang="zh-TW" altLang="en-US" sz="10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05CE77-4BB4-49B1-9082-E50B5B4DAE1B}"/>
              </a:ext>
            </a:extLst>
          </p:cNvPr>
          <p:cNvSpPr txBox="1"/>
          <p:nvPr/>
        </p:nvSpPr>
        <p:spPr>
          <a:xfrm>
            <a:off x="3905250" y="5349895"/>
            <a:ext cx="2154238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童贞</a:t>
            </a:r>
            <a:r>
              <a:rPr lang="en-US" altLang="zh-TW" sz="3200" dirty="0" err="1">
                <a:solidFill>
                  <a:schemeClr val="bg1"/>
                </a:solidFill>
              </a:rPr>
              <a:t>tóngzhēn</a:t>
            </a:r>
            <a:endParaRPr lang="zh-TW" altLang="en-US" sz="49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C22F163-4E24-4D0C-9945-929EBBAAA476}"/>
              </a:ext>
            </a:extLst>
          </p:cNvPr>
          <p:cNvSpPr txBox="1"/>
          <p:nvPr/>
        </p:nvSpPr>
        <p:spPr>
          <a:xfrm>
            <a:off x="10001250" y="5349894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品尝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pǐncháng</a:t>
            </a:r>
            <a:endParaRPr lang="zh-TW" altLang="en-US" sz="10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C40C8F0-12CB-403D-A782-FDBB9A7FE5D9}"/>
              </a:ext>
            </a:extLst>
          </p:cNvPr>
          <p:cNvSpPr/>
          <p:nvPr/>
        </p:nvSpPr>
        <p:spPr>
          <a:xfrm>
            <a:off x="0" y="27599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solidFill>
                  <a:srgbClr val="333333"/>
                </a:solidFill>
                <a:ea typeface="Microsoft Yahei" panose="020B0503020204020204" pitchFamily="34" charset="-122"/>
              </a:rPr>
              <a:t>to give sb a word of advice</a:t>
            </a:r>
            <a:endParaRPr lang="zh-TW" altLang="en-US" sz="32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94107C2-2913-4BCE-BA31-18931383F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2374"/>
            <a:ext cx="3810000" cy="28575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0BEB7AD-0DFC-4187-9F73-A5D810EFC155}"/>
              </a:ext>
            </a:extLst>
          </p:cNvPr>
          <p:cNvSpPr/>
          <p:nvPr/>
        </p:nvSpPr>
        <p:spPr>
          <a:xfrm>
            <a:off x="6059488" y="1159015"/>
            <a:ext cx="6132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solidFill>
                  <a:srgbClr val="333333"/>
                </a:solidFill>
                <a:ea typeface="Microsoft Yahei" panose="020B0503020204020204" pitchFamily="34" charset="-122"/>
              </a:rPr>
              <a:t>to treasure, to value, to cherish</a:t>
            </a:r>
            <a:endParaRPr lang="zh-TW" altLang="en-US" sz="32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A994896-F1F4-4BEC-9EBF-0896EFD51175}"/>
              </a:ext>
            </a:extLst>
          </p:cNvPr>
          <p:cNvSpPr/>
          <p:nvPr/>
        </p:nvSpPr>
        <p:spPr>
          <a:xfrm>
            <a:off x="0" y="4688150"/>
            <a:ext cx="60594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solidFill>
                  <a:srgbClr val="333333"/>
                </a:solidFill>
                <a:ea typeface="Microsoft Yahei" panose="020B0503020204020204" pitchFamily="34" charset="-122"/>
              </a:rPr>
              <a:t> virginity, chastity</a:t>
            </a:r>
            <a:endParaRPr lang="zh-TW" altLang="en-US" sz="32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83984FF-647B-4B59-BAA7-E1097B9D0472}"/>
              </a:ext>
            </a:extLst>
          </p:cNvPr>
          <p:cNvSpPr/>
          <p:nvPr/>
        </p:nvSpPr>
        <p:spPr>
          <a:xfrm>
            <a:off x="6096001" y="3468736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ea typeface="Microsoft Yahei" panose="020B0503020204020204" pitchFamily="34" charset="-122"/>
              </a:rPr>
              <a:t>savor</a:t>
            </a:r>
            <a:r>
              <a:rPr lang="zh-TW" altLang="en-US" sz="3200" dirty="0">
                <a:ea typeface="Microsoft Yahei" panose="020B0503020204020204" pitchFamily="34" charset="-122"/>
              </a:rPr>
              <a:t> </a:t>
            </a:r>
            <a:r>
              <a:rPr lang="en-US" altLang="zh-TW" sz="3200" dirty="0">
                <a:ea typeface="Microsoft Yahei" panose="020B0503020204020204" pitchFamily="34" charset="-122"/>
              </a:rPr>
              <a:t>;</a:t>
            </a:r>
            <a:r>
              <a:rPr lang="zh-TW" altLang="en-US" sz="3200" dirty="0">
                <a:ea typeface="Microsoft Yahei" panose="020B0503020204020204" pitchFamily="34" charset="-122"/>
              </a:rPr>
              <a:t> </a:t>
            </a:r>
            <a:r>
              <a:rPr lang="en-US" altLang="zh-TW" sz="3200" dirty="0">
                <a:ea typeface="Microsoft Yahei" panose="020B0503020204020204" pitchFamily="34" charset="-122"/>
              </a:rPr>
              <a:t>taste</a:t>
            </a:r>
            <a:endParaRPr lang="zh-TW" altLang="en-US" sz="3200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EE12BE95-F812-49DB-83DB-3CB32F78E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856" y="4149885"/>
            <a:ext cx="3868736" cy="270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81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DFAE77D4-1FC6-4483-9A4A-94397024C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101" y="762673"/>
            <a:ext cx="3981299" cy="265040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C7E9D21-6BE1-49E5-8182-73C67E30C0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3" t="5152" r="3173" b="6156"/>
          <a:stretch/>
        </p:blipFill>
        <p:spPr>
          <a:xfrm>
            <a:off x="-1" y="1031060"/>
            <a:ext cx="4456497" cy="2390303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D103DBB-C0DE-4ED3-B517-893B9A33A1B1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轻微</a:t>
            </a:r>
            <a:r>
              <a:rPr lang="en-US" altLang="zh-TW" sz="3200" dirty="0" err="1">
                <a:solidFill>
                  <a:schemeClr val="bg1"/>
                </a:solidFill>
              </a:rPr>
              <a:t>qīngwéi</a:t>
            </a:r>
            <a:endParaRPr lang="en-US" altLang="zh-TW" sz="1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B74BF27-47DF-44E6-B1DB-28273653CB2F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大麻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dàmá</a:t>
            </a:r>
            <a:endParaRPr lang="zh-TW" altLang="en-US" sz="10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05CE77-4BB4-49B1-9082-E50B5B4DAE1B}"/>
              </a:ext>
            </a:extLst>
          </p:cNvPr>
          <p:cNvSpPr txBox="1"/>
          <p:nvPr/>
        </p:nvSpPr>
        <p:spPr>
          <a:xfrm>
            <a:off x="3912226" y="5343610"/>
            <a:ext cx="2154238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底线</a:t>
            </a:r>
            <a:r>
              <a:rPr lang="en-US" altLang="zh-TW" sz="3200" dirty="0" err="1">
                <a:solidFill>
                  <a:schemeClr val="bg1"/>
                </a:solidFill>
              </a:rPr>
              <a:t>dǐxiàn</a:t>
            </a:r>
            <a:endParaRPr lang="zh-TW" altLang="en-US" sz="49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A5A85B7-55C4-4EF4-B5CE-4DE89B1BFF95}"/>
              </a:ext>
            </a:extLst>
          </p:cNvPr>
          <p:cNvSpPr/>
          <p:nvPr/>
        </p:nvSpPr>
        <p:spPr>
          <a:xfrm>
            <a:off x="-662" y="0"/>
            <a:ext cx="6096001" cy="606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ea typeface="Microsoft Yahei" panose="020B0503020204020204" pitchFamily="34" charset="-122"/>
              </a:rPr>
              <a:t>Light</a:t>
            </a:r>
            <a:r>
              <a:rPr lang="zh-TW" altLang="en-US" sz="3200" dirty="0">
                <a:ea typeface="Microsoft Yahei" panose="020B0503020204020204" pitchFamily="34" charset="-122"/>
              </a:rPr>
              <a:t> </a:t>
            </a:r>
            <a:r>
              <a:rPr lang="en-US" altLang="zh-TW" sz="3200" dirty="0">
                <a:ea typeface="Microsoft Yahei" panose="020B0503020204020204" pitchFamily="34" charset="-122"/>
              </a:rPr>
              <a:t>;</a:t>
            </a:r>
            <a:r>
              <a:rPr lang="zh-TW" altLang="en-US" sz="3200" dirty="0">
                <a:ea typeface="Microsoft Yahei" panose="020B0503020204020204" pitchFamily="34" charset="-122"/>
              </a:rPr>
              <a:t> </a:t>
            </a:r>
            <a:r>
              <a:rPr lang="en-US" altLang="zh-TW" sz="3200" dirty="0">
                <a:ea typeface="Microsoft Yahei" panose="020B0503020204020204" pitchFamily="34" charset="-122"/>
              </a:rPr>
              <a:t>trifling</a:t>
            </a:r>
            <a:r>
              <a:rPr lang="zh-TW" altLang="en-US" sz="3200" dirty="0">
                <a:ea typeface="Microsoft Yahei" panose="020B0503020204020204" pitchFamily="34" charset="-122"/>
              </a:rPr>
              <a:t> </a:t>
            </a:r>
            <a:r>
              <a:rPr lang="en-US" altLang="zh-TW" sz="3200" dirty="0">
                <a:ea typeface="Microsoft Yahei" panose="020B0503020204020204" pitchFamily="34" charset="-122"/>
              </a:rPr>
              <a:t>;</a:t>
            </a:r>
            <a:r>
              <a:rPr lang="zh-TW" altLang="en-US" sz="3200" dirty="0">
                <a:ea typeface="Microsoft Yahei" panose="020B0503020204020204" pitchFamily="34" charset="-122"/>
              </a:rPr>
              <a:t> </a:t>
            </a:r>
            <a:r>
              <a:rPr lang="en-US" altLang="zh-TW" sz="3200" dirty="0">
                <a:ea typeface="Microsoft Yahei" panose="020B0503020204020204" pitchFamily="34" charset="-122"/>
              </a:rPr>
              <a:t>slight</a:t>
            </a:r>
            <a:endParaRPr lang="zh-TW" altLang="en-US" sz="32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EA83F69-DFE9-432C-A4A2-96A21CC2CCDD}"/>
              </a:ext>
            </a:extLst>
          </p:cNvPr>
          <p:cNvSpPr/>
          <p:nvPr/>
        </p:nvSpPr>
        <p:spPr>
          <a:xfrm>
            <a:off x="6059488" y="6285"/>
            <a:ext cx="60966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ea typeface="Microsoft Yahei" panose="020B0503020204020204" pitchFamily="34" charset="-122"/>
              </a:rPr>
              <a:t>Marijuana</a:t>
            </a:r>
            <a:endParaRPr lang="zh-TW" altLang="en-US" sz="32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F1201B6-8CE7-469C-B70D-5E8FBBAA558B}"/>
              </a:ext>
            </a:extLst>
          </p:cNvPr>
          <p:cNvSpPr/>
          <p:nvPr/>
        </p:nvSpPr>
        <p:spPr>
          <a:xfrm>
            <a:off x="-11299" y="3436638"/>
            <a:ext cx="60777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/>
              <a:t>to underline, bottom line,  baseline, minimum, 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8DA63F85-DC14-49D2-A90D-795C0F48D8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171"/>
          <a:stretch/>
        </p:blipFill>
        <p:spPr>
          <a:xfrm>
            <a:off x="239077" y="5349895"/>
            <a:ext cx="3470641" cy="1408759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56C95321-6A1F-4FDF-9AE4-14DA1BAB2487}"/>
              </a:ext>
            </a:extLst>
          </p:cNvPr>
          <p:cNvSpPr txBox="1"/>
          <p:nvPr/>
        </p:nvSpPr>
        <p:spPr>
          <a:xfrm>
            <a:off x="10058400" y="5341274"/>
            <a:ext cx="2154238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在世</a:t>
            </a:r>
            <a:r>
              <a:rPr lang="en-US" altLang="zh-TW" sz="3200" dirty="0" err="1">
                <a:solidFill>
                  <a:schemeClr val="bg1"/>
                </a:solidFill>
              </a:rPr>
              <a:t>zàishì</a:t>
            </a:r>
            <a:endParaRPr lang="zh-TW" altLang="en-US" sz="49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B7D6EE3-714C-4EA7-8FC7-684FCC5C4FFF}"/>
              </a:ext>
            </a:extLst>
          </p:cNvPr>
          <p:cNvSpPr/>
          <p:nvPr/>
        </p:nvSpPr>
        <p:spPr>
          <a:xfrm>
            <a:off x="7355052" y="5207887"/>
            <a:ext cx="15776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>
                <a:ea typeface="Microsoft Yahei" panose="020B0503020204020204" pitchFamily="34" charset="-122"/>
              </a:rPr>
              <a:t>be living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43026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8D103DBB-C0DE-4ED3-B517-893B9A33A1B1}"/>
              </a:ext>
            </a:extLst>
          </p:cNvPr>
          <p:cNvSpPr txBox="1"/>
          <p:nvPr/>
        </p:nvSpPr>
        <p:spPr>
          <a:xfrm>
            <a:off x="9403882" y="1942552"/>
            <a:ext cx="2861912" cy="150810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性解放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xìng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jiěfàng</a:t>
            </a:r>
            <a:endParaRPr lang="en-US" altLang="zh-TW" sz="34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B74BF27-47DF-44E6-B1DB-28273653CB2F}"/>
              </a:ext>
            </a:extLst>
          </p:cNvPr>
          <p:cNvSpPr txBox="1"/>
          <p:nvPr/>
        </p:nvSpPr>
        <p:spPr>
          <a:xfrm>
            <a:off x="8268101" y="5349895"/>
            <a:ext cx="3923899" cy="1508105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新新人类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xīn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xīn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rénlèi</a:t>
            </a:r>
            <a:endParaRPr lang="zh-TW" altLang="en-US" sz="10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207E7AA-756E-4DB5-851C-B2ED7A11CD7E}"/>
              </a:ext>
            </a:extLst>
          </p:cNvPr>
          <p:cNvSpPr/>
          <p:nvPr/>
        </p:nvSpPr>
        <p:spPr>
          <a:xfrm>
            <a:off x="452388" y="1323613"/>
            <a:ext cx="7124056" cy="830997"/>
          </a:xfrm>
          <a:prstGeom prst="rect">
            <a:avLst/>
          </a:prstGeom>
          <a:ln w="762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4800" dirty="0">
                <a:solidFill>
                  <a:srgbClr val="333333"/>
                </a:solidFill>
              </a:rPr>
              <a:t>sexual liberation</a:t>
            </a:r>
            <a:endParaRPr lang="zh-TW" altLang="en-US" sz="48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1CBC79C-998C-45C0-9C28-387403756A93}"/>
              </a:ext>
            </a:extLst>
          </p:cNvPr>
          <p:cNvSpPr/>
          <p:nvPr/>
        </p:nvSpPr>
        <p:spPr>
          <a:xfrm>
            <a:off x="365760" y="5118888"/>
            <a:ext cx="7210683" cy="830997"/>
          </a:xfrm>
          <a:prstGeom prst="rect">
            <a:avLst/>
          </a:prstGeom>
          <a:ln w="762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4800" dirty="0">
                <a:solidFill>
                  <a:srgbClr val="333333"/>
                </a:solidFill>
                <a:ea typeface="Microsoft Yahei" panose="020B0503020204020204" pitchFamily="34" charset="-122"/>
              </a:rPr>
              <a:t>new generation of youths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220554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405130" y="1990144"/>
            <a:ext cx="3561077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清纯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qīngchún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8225795" y="1990144"/>
            <a:ext cx="3612834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纯洁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chúnjié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966207" y="3382833"/>
            <a:ext cx="4259588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DACE27D5-6AED-4895-AFC5-187B6FB8E01B}"/>
              </a:ext>
            </a:extLst>
          </p:cNvPr>
          <p:cNvSpPr txBox="1"/>
          <p:nvPr/>
        </p:nvSpPr>
        <p:spPr>
          <a:xfrm>
            <a:off x="395505" y="385012"/>
            <a:ext cx="2184066" cy="46166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solidFill>
                  <a:srgbClr val="002060"/>
                </a:solidFill>
                <a:ea typeface="標楷體" panose="03000509000000000000" pitchFamily="65" charset="-120"/>
              </a:rPr>
              <a:t>近义词</a:t>
            </a:r>
            <a:r>
              <a:rPr lang="en-US" altLang="zh-TW" sz="2400" dirty="0">
                <a:solidFill>
                  <a:srgbClr val="002060"/>
                </a:solidFill>
                <a:ea typeface="標楷體" panose="03000509000000000000" pitchFamily="65" charset="-120"/>
              </a:rPr>
              <a:t>1</a:t>
            </a:r>
            <a:endParaRPr lang="zh-TW" altLang="en-US" sz="2400" dirty="0">
              <a:solidFill>
                <a:srgbClr val="00206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297544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0"/>
            <a:ext cx="2900365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清纯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qīngchún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1" y="-1"/>
            <a:ext cx="2900365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纯洁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chúnjié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230878" y="600164"/>
            <a:ext cx="5730243" cy="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A78C23C9-D1D8-4B18-B6B1-AFDCA0C59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2157692"/>
              </p:ext>
            </p:extLst>
          </p:nvPr>
        </p:nvGraphicFramePr>
        <p:xfrm>
          <a:off x="330513" y="1487300"/>
          <a:ext cx="11530973" cy="514859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032458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10498515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</a:tblGrid>
              <a:tr h="712043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语义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4967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相同点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1.adj.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都常常被用来形容年轻女性。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不同点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清纯→“外貌”清秀单纯。</a:t>
                      </a:r>
                      <a:endParaRPr lang="en-US" altLang="zh-TW" sz="32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纯洁→“内心和感情”，没有不好的成分。</a:t>
                      </a:r>
                      <a:endParaRPr lang="en-US" altLang="zh-TW" sz="32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3.</a:t>
                      </a: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“纯洁”使用范围比“清纯”广，不限于年</a:t>
                      </a:r>
                      <a:endParaRPr lang="en-US" altLang="zh-TW" sz="32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  轻女性。</a:t>
                      </a:r>
                      <a:endParaRPr lang="en-US" altLang="zh-TW" sz="32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0160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DD4E95EC-ADB8-4DF5-B0CE-45F141E414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49"/>
          <a:stretch/>
        </p:blipFill>
        <p:spPr>
          <a:xfrm>
            <a:off x="6059488" y="554151"/>
            <a:ext cx="3941762" cy="287484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3FEC657-315C-45C8-ADA4-C6BBD8392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54151"/>
            <a:ext cx="5110843" cy="2874849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E3C7DCFD-8ED9-4FC4-A146-E62EE7212E01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发型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fàxíng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D103DBB-C0DE-4ED3-B517-893B9A33A1B1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脐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qí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B74BF27-47DF-44E6-B1DB-28273653CB2F}"/>
              </a:ext>
            </a:extLst>
          </p:cNvPr>
          <p:cNvSpPr txBox="1"/>
          <p:nvPr/>
        </p:nvSpPr>
        <p:spPr>
          <a:xfrm>
            <a:off x="7533975" y="5349895"/>
            <a:ext cx="2890186" cy="1508105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松糕鞋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sōnggāoxié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C5A1F43-A201-469C-9117-573B78EA3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9002" y="3423027"/>
            <a:ext cx="3434973" cy="343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6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3DCD68A1-23EE-4423-97A1-507AA7D3A65E}"/>
              </a:ext>
            </a:extLst>
          </p:cNvPr>
          <p:cNvSpPr txBox="1"/>
          <p:nvPr/>
        </p:nvSpPr>
        <p:spPr>
          <a:xfrm>
            <a:off x="330513" y="317070"/>
            <a:ext cx="2900365" cy="150810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清纯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qīngchún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0C1C30BE-E470-4264-95A7-389B9418D3B9}"/>
              </a:ext>
            </a:extLst>
          </p:cNvPr>
          <p:cNvCxnSpPr>
            <a:cxnSpLocks/>
          </p:cNvCxnSpPr>
          <p:nvPr/>
        </p:nvCxnSpPr>
        <p:spPr>
          <a:xfrm flipV="1">
            <a:off x="3230878" y="1061498"/>
            <a:ext cx="5730244" cy="9625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3">
            <a:extLst>
              <a:ext uri="{FF2B5EF4-FFF2-40B4-BE49-F238E27FC236}">
                <a16:creationId xmlns:a16="http://schemas.microsoft.com/office/drawing/2014/main" id="{155A95D2-A17B-477F-9D68-63E3AFE9DC7A}"/>
              </a:ext>
            </a:extLst>
          </p:cNvPr>
          <p:cNvSpPr txBox="1"/>
          <p:nvPr/>
        </p:nvSpPr>
        <p:spPr>
          <a:xfrm>
            <a:off x="8961122" y="307445"/>
            <a:ext cx="2900365" cy="150810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纯洁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chúnjié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E95F201-F786-4447-9590-822FCD1FD808}"/>
              </a:ext>
            </a:extLst>
          </p:cNvPr>
          <p:cNvSpPr txBox="1"/>
          <p:nvPr/>
        </p:nvSpPr>
        <p:spPr>
          <a:xfrm>
            <a:off x="330513" y="2550695"/>
            <a:ext cx="11530974" cy="249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ea typeface="標楷體" panose="03000509000000000000" pitchFamily="65" charset="-120"/>
              </a:rPr>
              <a:t>这个女孩看起来非常清纯</a:t>
            </a:r>
            <a:r>
              <a:rPr lang="en-US" altLang="zh-TW" sz="3600" dirty="0"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ea typeface="標楷體" panose="03000509000000000000" pitchFamily="65" charset="-120"/>
              </a:rPr>
              <a:t>纯洁可爱，让人喜欢。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ea typeface="標楷體" panose="03000509000000000000" pitchFamily="65" charset="-120"/>
              </a:rPr>
              <a:t>小王是个心地纯洁的小伙子。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ea typeface="標楷體" panose="03000509000000000000" pitchFamily="65" charset="-120"/>
              </a:rPr>
              <a:t>我和朋友们之间有着纯洁的友谊。</a:t>
            </a:r>
          </a:p>
        </p:txBody>
      </p:sp>
    </p:spTree>
    <p:extLst>
      <p:ext uri="{BB962C8B-B14F-4D97-AF65-F5344CB8AC3E}">
        <p14:creationId xmlns:p14="http://schemas.microsoft.com/office/powerpoint/2010/main" val="6559762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3DCD68A1-23EE-4423-97A1-507AA7D3A65E}"/>
              </a:ext>
            </a:extLst>
          </p:cNvPr>
          <p:cNvSpPr txBox="1"/>
          <p:nvPr/>
        </p:nvSpPr>
        <p:spPr>
          <a:xfrm>
            <a:off x="330513" y="317070"/>
            <a:ext cx="2900365" cy="150810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清纯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qīngchún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0C1C30BE-E470-4264-95A7-389B9418D3B9}"/>
              </a:ext>
            </a:extLst>
          </p:cNvPr>
          <p:cNvCxnSpPr>
            <a:cxnSpLocks/>
          </p:cNvCxnSpPr>
          <p:nvPr/>
        </p:nvCxnSpPr>
        <p:spPr>
          <a:xfrm flipV="1">
            <a:off x="3230878" y="1061498"/>
            <a:ext cx="5730244" cy="9625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3">
            <a:extLst>
              <a:ext uri="{FF2B5EF4-FFF2-40B4-BE49-F238E27FC236}">
                <a16:creationId xmlns:a16="http://schemas.microsoft.com/office/drawing/2014/main" id="{155A95D2-A17B-477F-9D68-63E3AFE9DC7A}"/>
              </a:ext>
            </a:extLst>
          </p:cNvPr>
          <p:cNvSpPr txBox="1"/>
          <p:nvPr/>
        </p:nvSpPr>
        <p:spPr>
          <a:xfrm>
            <a:off x="8961122" y="307445"/>
            <a:ext cx="2900365" cy="150810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纯洁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chúnjié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E95F201-F786-4447-9590-822FCD1FD808}"/>
              </a:ext>
            </a:extLst>
          </p:cNvPr>
          <p:cNvSpPr txBox="1"/>
          <p:nvPr/>
        </p:nvSpPr>
        <p:spPr>
          <a:xfrm>
            <a:off x="330513" y="3975572"/>
            <a:ext cx="11494462" cy="1665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ea typeface="標楷體" panose="03000509000000000000" pitchFamily="65" charset="-120"/>
              </a:rPr>
              <a:t>多读读书，听听音乐，可以纯洁我们的心灵。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ea typeface="標楷體" panose="03000509000000000000" pitchFamily="65" charset="-120"/>
              </a:rPr>
              <a:t>政府应该打击盗版现象，这样才能纯洁图书市场。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7B66E1E-7EE8-49A9-91F1-DB5306AE8EE6}"/>
              </a:ext>
            </a:extLst>
          </p:cNvPr>
          <p:cNvSpPr txBox="1"/>
          <p:nvPr/>
        </p:nvSpPr>
        <p:spPr>
          <a:xfrm>
            <a:off x="330513" y="2387065"/>
            <a:ext cx="11494462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“纯洁”→</a:t>
            </a: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V.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，意思是“使纯洁” </a:t>
            </a:r>
            <a:r>
              <a:rPr lang="zh-TW" altLang="en-US" sz="4000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3312369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405130" y="1990144"/>
            <a:ext cx="3561077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乃至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nǎizhì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8225795" y="1990144"/>
            <a:ext cx="3612834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甚至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shènzhì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966207" y="3382833"/>
            <a:ext cx="4259588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DACE27D5-6AED-4895-AFC5-187B6FB8E01B}"/>
              </a:ext>
            </a:extLst>
          </p:cNvPr>
          <p:cNvSpPr txBox="1"/>
          <p:nvPr/>
        </p:nvSpPr>
        <p:spPr>
          <a:xfrm>
            <a:off x="395505" y="385012"/>
            <a:ext cx="2184066" cy="46166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solidFill>
                  <a:srgbClr val="002060"/>
                </a:solidFill>
                <a:ea typeface="標楷體" panose="03000509000000000000" pitchFamily="65" charset="-120"/>
              </a:rPr>
              <a:t>近义词</a:t>
            </a:r>
            <a:r>
              <a:rPr lang="en-US" altLang="zh-TW" sz="2400" dirty="0">
                <a:solidFill>
                  <a:srgbClr val="002060"/>
                </a:solidFill>
                <a:ea typeface="標楷體" panose="03000509000000000000" pitchFamily="65" charset="-120"/>
              </a:rPr>
              <a:t>2</a:t>
            </a:r>
            <a:endParaRPr lang="zh-TW" altLang="en-US" sz="2400" dirty="0">
              <a:solidFill>
                <a:srgbClr val="00206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190318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0"/>
            <a:ext cx="2900365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乃至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nǎizhì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1" y="-1"/>
            <a:ext cx="2900365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甚至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shènzhì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230878" y="600164"/>
            <a:ext cx="5730243" cy="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A78C23C9-D1D8-4B18-B6B1-AFDCA0C59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6068751"/>
              </p:ext>
            </p:extLst>
          </p:nvPr>
        </p:nvGraphicFramePr>
        <p:xfrm>
          <a:off x="330513" y="1487300"/>
          <a:ext cx="11530973" cy="5128595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032458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10498515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</a:tblGrid>
              <a:tr h="712043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语义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4967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相同点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1.conj.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表示递进</a:t>
                      </a:r>
                      <a:r>
                        <a:rPr lang="en-US" altLang="zh-TW" sz="2400" b="0" baseline="0" dirty="0">
                          <a:latin typeface="+mn-lt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en-US" altLang="zh-TW" sz="2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 forward one by one</a:t>
                      </a:r>
                      <a:r>
                        <a:rPr lang="en-US" altLang="zh-TW" sz="2400" b="0" baseline="0" dirty="0">
                          <a:latin typeface="+mn-lt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的关系，可以用在并列</a:t>
                      </a:r>
                      <a:endParaRPr lang="en-US" altLang="zh-TW" sz="32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   </a:t>
                      </a:r>
                      <a:r>
                        <a:rPr lang="en-US" altLang="zh-TW" sz="2400" b="0" baseline="0" dirty="0">
                          <a:latin typeface="+mn-lt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en-US" altLang="zh-TW" sz="24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juxtapsition</a:t>
                      </a:r>
                      <a:r>
                        <a:rPr lang="en-US" altLang="zh-TW" sz="2400" b="0" baseline="0" dirty="0">
                          <a:latin typeface="+mn-lt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的词语或分句</a:t>
                      </a:r>
                      <a:r>
                        <a:rPr lang="en-US" altLang="zh-TW" sz="2400" b="0" baseline="0" dirty="0">
                          <a:latin typeface="+mn-lt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en-US" altLang="zh-TW" sz="2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clause</a:t>
                      </a:r>
                      <a:r>
                        <a:rPr lang="en-US" altLang="zh-TW" sz="2400" b="0" baseline="0" dirty="0">
                          <a:latin typeface="+mn-lt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的最后一项之前。</a:t>
                      </a:r>
                      <a:endParaRPr lang="en-US" altLang="zh-TW" sz="32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3.</a:t>
                      </a: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表示需要强调</a:t>
                      </a:r>
                      <a:r>
                        <a:rPr lang="en-US" altLang="zh-TW" sz="3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en-US" altLang="zh-TW" sz="2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emphasize </a:t>
                      </a:r>
                      <a:r>
                        <a:rPr lang="en-US" altLang="zh-TW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en-US" altLang="zh-TW" sz="2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的事情或例子或进一层的意思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不同点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乃至→表示一种意思的延伸。</a:t>
                      </a:r>
                      <a:endParaRPr lang="en-US" altLang="zh-TW" sz="32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甚至→指出极端</a:t>
                      </a:r>
                      <a:r>
                        <a:rPr lang="en-US" altLang="zh-TW" sz="2400" b="0" baseline="0" dirty="0">
                          <a:latin typeface="+mn-lt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en-US" altLang="zh-TW" sz="2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extreme</a:t>
                      </a:r>
                      <a:r>
                        <a:rPr lang="en-US" altLang="zh-TW" sz="2400" b="0" baseline="0" dirty="0">
                          <a:latin typeface="+mn-lt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情况，还可以当</a:t>
                      </a:r>
                      <a:r>
                        <a:rPr lang="en-US" altLang="zh-TW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adv.</a:t>
                      </a: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。</a:t>
                      </a:r>
                      <a:endParaRPr lang="en-US" altLang="zh-TW" sz="32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61484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0"/>
            <a:ext cx="2900365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乃至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nǎizhì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1" y="-1"/>
            <a:ext cx="2900365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甚至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shènzhì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230878" y="600164"/>
            <a:ext cx="5730243" cy="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3">
            <a:extLst>
              <a:ext uri="{FF2B5EF4-FFF2-40B4-BE49-F238E27FC236}">
                <a16:creationId xmlns:a16="http://schemas.microsoft.com/office/drawing/2014/main" id="{6CCCEA35-50B6-41F7-8FF9-DA3BE3A82C29}"/>
              </a:ext>
            </a:extLst>
          </p:cNvPr>
          <p:cNvSpPr txBox="1"/>
          <p:nvPr/>
        </p:nvSpPr>
        <p:spPr>
          <a:xfrm>
            <a:off x="294001" y="2204716"/>
            <a:ext cx="11530973" cy="332796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ea typeface="標楷體" panose="03000509000000000000" pitchFamily="65" charset="-120"/>
              </a:rPr>
              <a:t>他的这个研究成果</a:t>
            </a:r>
            <a:r>
              <a:rPr lang="en-US" altLang="zh-TW" sz="2400" dirty="0">
                <a:ea typeface="標楷體" panose="03000509000000000000" pitchFamily="65" charset="-120"/>
              </a:rPr>
              <a:t>(</a:t>
            </a:r>
            <a:r>
              <a:rPr lang="en-US" altLang="zh-TW" sz="2400" dirty="0"/>
              <a:t>achievements </a:t>
            </a:r>
            <a:r>
              <a:rPr lang="en-US" altLang="zh-TW" sz="2400" dirty="0">
                <a:ea typeface="標楷體" panose="03000509000000000000" pitchFamily="65" charset="-120"/>
              </a:rPr>
              <a:t>)</a:t>
            </a:r>
            <a:r>
              <a:rPr lang="en-US" altLang="zh-TW" sz="2400" dirty="0"/>
              <a:t> </a:t>
            </a:r>
            <a:r>
              <a:rPr lang="zh-TW" altLang="en-US" sz="3600" dirty="0">
                <a:ea typeface="標楷體" panose="03000509000000000000" pitchFamily="65" charset="-120"/>
              </a:rPr>
              <a:t>，在今天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乃至</a:t>
            </a:r>
            <a:r>
              <a:rPr lang="en-US" altLang="zh-TW" sz="3600" dirty="0">
                <a:solidFill>
                  <a:srgbClr val="FF0000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甚至</a:t>
            </a:r>
            <a:r>
              <a:rPr lang="zh-TW" altLang="en-US" sz="3600" dirty="0">
                <a:ea typeface="標楷體" panose="03000509000000000000" pitchFamily="65" charset="-120"/>
              </a:rPr>
              <a:t>今后都会对社会的发展</a:t>
            </a:r>
            <a:r>
              <a:rPr lang="en-US" altLang="zh-TW" sz="2400" dirty="0">
                <a:ea typeface="標楷體" panose="03000509000000000000" pitchFamily="65" charset="-120"/>
              </a:rPr>
              <a:t>(</a:t>
            </a:r>
            <a:r>
              <a:rPr lang="en-US" altLang="zh-TW" sz="2400" dirty="0"/>
              <a:t>develop</a:t>
            </a:r>
            <a:r>
              <a:rPr lang="en-US" altLang="zh-TW" sz="2400" dirty="0">
                <a:ea typeface="標楷體" panose="03000509000000000000" pitchFamily="65" charset="-120"/>
              </a:rPr>
              <a:t>)</a:t>
            </a:r>
            <a:r>
              <a:rPr lang="en-US" altLang="zh-TW" dirty="0"/>
              <a:t> </a:t>
            </a:r>
            <a:r>
              <a:rPr lang="zh-TW" altLang="en-US" sz="3600" dirty="0">
                <a:ea typeface="標楷體" panose="03000509000000000000" pitchFamily="65" charset="-120"/>
              </a:rPr>
              <a:t>和人们的生活产生极大的影响。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ea typeface="標楷體" panose="03000509000000000000" pitchFamily="65" charset="-120"/>
              </a:rPr>
              <a:t>中国的改革</a:t>
            </a:r>
            <a:r>
              <a:rPr lang="en-US" altLang="zh-TW" sz="2400" dirty="0">
                <a:ea typeface="標楷體" panose="03000509000000000000" pitchFamily="65" charset="-120"/>
              </a:rPr>
              <a:t>(</a:t>
            </a:r>
            <a:r>
              <a:rPr lang="en-US" altLang="zh-TW" sz="2400" dirty="0"/>
              <a:t>reform</a:t>
            </a:r>
            <a:r>
              <a:rPr lang="en-US" altLang="zh-TW" sz="2400" dirty="0">
                <a:ea typeface="標楷體" panose="03000509000000000000" pitchFamily="65" charset="-120"/>
              </a:rPr>
              <a:t>)</a:t>
            </a:r>
            <a:r>
              <a:rPr lang="zh-TW" altLang="en-US" sz="3600" dirty="0">
                <a:ea typeface="標楷體" panose="03000509000000000000" pitchFamily="65" charset="-120"/>
              </a:rPr>
              <a:t>开放政策对整个中国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乃至</a:t>
            </a:r>
            <a:r>
              <a:rPr lang="en-US" altLang="zh-TW" sz="3600" dirty="0">
                <a:solidFill>
                  <a:srgbClr val="FF0000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甚至</a:t>
            </a:r>
            <a:r>
              <a:rPr lang="zh-TW" altLang="en-US" sz="3600" dirty="0">
                <a:ea typeface="標楷體" panose="03000509000000000000" pitchFamily="65" charset="-120"/>
              </a:rPr>
              <a:t>全世界都是一个很大的震动。</a:t>
            </a:r>
          </a:p>
        </p:txBody>
      </p:sp>
    </p:spTree>
    <p:extLst>
      <p:ext uri="{BB962C8B-B14F-4D97-AF65-F5344CB8AC3E}">
        <p14:creationId xmlns:p14="http://schemas.microsoft.com/office/powerpoint/2010/main" val="13381568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0"/>
            <a:ext cx="2900365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乃至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nǎizhì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1" y="-1"/>
            <a:ext cx="2900365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甚至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shènzhì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230878" y="600164"/>
            <a:ext cx="5730243" cy="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3">
            <a:extLst>
              <a:ext uri="{FF2B5EF4-FFF2-40B4-BE49-F238E27FC236}">
                <a16:creationId xmlns:a16="http://schemas.microsoft.com/office/drawing/2014/main" id="{6CCCEA35-50B6-41F7-8FF9-DA3BE3A82C29}"/>
              </a:ext>
            </a:extLst>
          </p:cNvPr>
          <p:cNvSpPr txBox="1"/>
          <p:nvPr/>
        </p:nvSpPr>
        <p:spPr>
          <a:xfrm>
            <a:off x="330513" y="2929874"/>
            <a:ext cx="11530973" cy="332796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ea typeface="標楷體" panose="03000509000000000000" pitchFamily="65" charset="-120"/>
              </a:rPr>
              <a:t>这首歌很流行，不仅年轻人会唱，老年人会唱，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甚至</a:t>
            </a:r>
            <a:r>
              <a:rPr lang="zh-TW" altLang="en-US" sz="3600" dirty="0">
                <a:ea typeface="標楷體" panose="03000509000000000000" pitchFamily="65" charset="-120"/>
              </a:rPr>
              <a:t>小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朋友也会唱。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ea typeface="標楷體" panose="03000509000000000000" pitchFamily="65" charset="-120"/>
              </a:rPr>
              <a:t>这个人十分粗鲁</a:t>
            </a:r>
            <a:r>
              <a:rPr lang="en-US" altLang="zh-TW" sz="2400" dirty="0">
                <a:ea typeface="標楷體" panose="03000509000000000000" pitchFamily="65" charset="-120"/>
              </a:rPr>
              <a:t>(rude)</a:t>
            </a:r>
            <a:r>
              <a:rPr lang="zh-TW" altLang="en-US" sz="3600" dirty="0">
                <a:ea typeface="標楷體" panose="03000509000000000000" pitchFamily="65" charset="-120"/>
              </a:rPr>
              <a:t>，毫无教养</a:t>
            </a:r>
            <a:r>
              <a:rPr lang="en-US" altLang="zh-TW" sz="3600" dirty="0">
                <a:ea typeface="標楷體" panose="03000509000000000000" pitchFamily="65" charset="-120"/>
              </a:rPr>
              <a:t> </a:t>
            </a:r>
            <a:r>
              <a:rPr lang="en-US" altLang="zh-TW" sz="2400" dirty="0">
                <a:ea typeface="標楷體" panose="03000509000000000000" pitchFamily="65" charset="-120"/>
              </a:rPr>
              <a:t>(to educate ) </a:t>
            </a:r>
            <a:r>
              <a:rPr lang="zh-TW" altLang="en-US" sz="3600" dirty="0">
                <a:ea typeface="標楷體" panose="03000509000000000000" pitchFamily="65" charset="-120"/>
              </a:rPr>
              <a:t>，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甚至</a:t>
            </a:r>
            <a:r>
              <a:rPr lang="zh-TW" altLang="en-US" sz="3600" dirty="0">
                <a:ea typeface="標楷體" panose="03000509000000000000" pitchFamily="65" charset="-120"/>
              </a:rPr>
              <a:t>对老师、父母都不讲礼貌。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56F6935-46C1-4793-827D-5CFC343233B7}"/>
              </a:ext>
            </a:extLst>
          </p:cNvPr>
          <p:cNvSpPr txBox="1"/>
          <p:nvPr/>
        </p:nvSpPr>
        <p:spPr>
          <a:xfrm>
            <a:off x="330513" y="1441854"/>
            <a:ext cx="11530973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“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甚至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”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可以当</a:t>
            </a:r>
            <a:r>
              <a:rPr lang="en-US" altLang="zh-TW" sz="3600" dirty="0">
                <a:ea typeface="標楷體" panose="03000509000000000000" pitchFamily="65" charset="-120"/>
              </a:rPr>
              <a:t>adv.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用，后面常接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“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都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”、“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也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”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…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137116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0"/>
            <a:ext cx="2900365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乃至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nǎizhì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1" y="-1"/>
            <a:ext cx="2900365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甚至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shènzhì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230878" y="600164"/>
            <a:ext cx="5730243" cy="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3">
            <a:extLst>
              <a:ext uri="{FF2B5EF4-FFF2-40B4-BE49-F238E27FC236}">
                <a16:creationId xmlns:a16="http://schemas.microsoft.com/office/drawing/2014/main" id="{6CCCEA35-50B6-41F7-8FF9-DA3BE3A82C29}"/>
              </a:ext>
            </a:extLst>
          </p:cNvPr>
          <p:cNvSpPr txBox="1"/>
          <p:nvPr/>
        </p:nvSpPr>
        <p:spPr>
          <a:xfrm>
            <a:off x="330513" y="3349892"/>
            <a:ext cx="11530973" cy="24879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ea typeface="標楷體" panose="03000509000000000000" pitchFamily="65" charset="-120"/>
              </a:rPr>
              <a:t>他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这个问题很简单，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甚至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连小孩都知道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红楼梦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en-US" altLang="zh-TW" sz="2400" dirty="0">
                <a:ea typeface="標楷體" panose="03000509000000000000" pitchFamily="65" charset="-120"/>
              </a:rPr>
              <a:t>(</a:t>
            </a:r>
            <a:r>
              <a:rPr lang="en-US" altLang="zh-TW" sz="2400" dirty="0"/>
              <a:t>A Dream of Red Mansions</a:t>
            </a:r>
            <a:r>
              <a:rPr lang="en-US" altLang="zh-TW" sz="2400" dirty="0">
                <a:ea typeface="標楷體" panose="03000509000000000000" pitchFamily="65" charset="-120"/>
              </a:rPr>
              <a:t>)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是中国古典文学名著，不仅中国人知道，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甚至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连很多外国人也很喜欢。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56F6935-46C1-4793-827D-5CFC343233B7}"/>
              </a:ext>
            </a:extLst>
          </p:cNvPr>
          <p:cNvSpPr txBox="1"/>
          <p:nvPr/>
        </p:nvSpPr>
        <p:spPr>
          <a:xfrm>
            <a:off x="330513" y="1490840"/>
            <a:ext cx="11530973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“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甚至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”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 后面可以接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“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连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”，表示更强调。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29467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405130" y="1990144"/>
            <a:ext cx="3561077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体验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tǐyàn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8225795" y="1990144"/>
            <a:ext cx="3612834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体味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tǐwèi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966207" y="3382833"/>
            <a:ext cx="4259588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DACE27D5-6AED-4895-AFC5-187B6FB8E01B}"/>
              </a:ext>
            </a:extLst>
          </p:cNvPr>
          <p:cNvSpPr txBox="1"/>
          <p:nvPr/>
        </p:nvSpPr>
        <p:spPr>
          <a:xfrm>
            <a:off x="395505" y="385012"/>
            <a:ext cx="2184066" cy="46166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solidFill>
                  <a:srgbClr val="002060"/>
                </a:solidFill>
                <a:ea typeface="標楷體" panose="03000509000000000000" pitchFamily="65" charset="-120"/>
              </a:rPr>
              <a:t>近义词</a:t>
            </a:r>
            <a:r>
              <a:rPr lang="en-US" altLang="zh-TW" sz="2400" dirty="0">
                <a:solidFill>
                  <a:srgbClr val="002060"/>
                </a:solidFill>
                <a:ea typeface="標楷體" panose="03000509000000000000" pitchFamily="65" charset="-120"/>
              </a:rPr>
              <a:t>3</a:t>
            </a:r>
            <a:endParaRPr lang="zh-TW" altLang="en-US" sz="2400" dirty="0">
              <a:solidFill>
                <a:srgbClr val="00206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868349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0"/>
            <a:ext cx="2900365" cy="129266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体验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tǐyàn</a:t>
            </a:r>
            <a:endParaRPr lang="zh-TW" altLang="en-US" sz="11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1" y="-1"/>
            <a:ext cx="2900365" cy="129266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体味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tǐwèi</a:t>
            </a:r>
            <a:endParaRPr lang="zh-TW" altLang="en-US" sz="1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230878" y="646330"/>
            <a:ext cx="5730243" cy="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A78C23C9-D1D8-4B18-B6B1-AFDCA0C59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9934819"/>
              </p:ext>
            </p:extLst>
          </p:nvPr>
        </p:nvGraphicFramePr>
        <p:xfrm>
          <a:off x="330513" y="1359704"/>
          <a:ext cx="11530973" cy="54206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032458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10498515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</a:tblGrid>
              <a:tr h="712043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语义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4847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28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相同点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28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1.v.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28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28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都有“亲身的感受去了解、认识事物”的意思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28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不同点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28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28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体验→在实践</a:t>
                      </a:r>
                      <a:r>
                        <a:rPr lang="en-US" altLang="zh-TW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(practice)</a:t>
                      </a:r>
                      <a:r>
                        <a:rPr lang="zh-TW" altLang="en-US" sz="28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中从感性</a:t>
                      </a:r>
                      <a:r>
                        <a:rPr lang="en-US" altLang="zh-TW" sz="2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(perceptual)</a:t>
                      </a:r>
                      <a:r>
                        <a:rPr lang="zh-TW" altLang="en-US" sz="28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方面去认识新事物，对</a:t>
                      </a:r>
                      <a:endParaRPr lang="en-US" altLang="zh-TW" sz="28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28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               </a:t>
                      </a:r>
                      <a:r>
                        <a:rPr lang="zh-TW" altLang="en-US" sz="28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象常常是生活、现实、现象等。</a:t>
                      </a:r>
                      <a:endParaRPr lang="en-US" altLang="zh-TW" sz="28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28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28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体味→反复玩味</a:t>
                      </a:r>
                      <a:r>
                        <a:rPr lang="en-US" altLang="zh-TW" sz="2400" b="0" baseline="0" dirty="0">
                          <a:latin typeface="+mn-lt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en-US" altLang="zh-TW" sz="2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ponder</a:t>
                      </a:r>
                      <a:r>
                        <a:rPr lang="en-US" altLang="zh-TW" sz="2400" b="0" baseline="0" dirty="0">
                          <a:latin typeface="+mn-lt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en-US" altLang="zh-TW" sz="2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zh-TW" altLang="en-US" sz="28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、仔细琢磨语言文字中的深切意味、情趣</a:t>
                      </a:r>
                      <a:r>
                        <a:rPr lang="en-US" altLang="zh-TW" sz="2400" b="0" baseline="0" dirty="0">
                          <a:latin typeface="+mn-lt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en-US" altLang="zh-TW" sz="2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interest</a:t>
                      </a:r>
                      <a:r>
                        <a:rPr lang="en-US" altLang="zh-TW" sz="2400" b="0" baseline="0" dirty="0">
                          <a:latin typeface="+mn-lt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altLang="en-US" sz="28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，对象常常是语言文字所包含的意味、人的情意、事物的趣味等。</a:t>
                      </a:r>
                      <a:endParaRPr lang="en-US" altLang="zh-TW" sz="28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61157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0"/>
            <a:ext cx="2900365" cy="129266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体验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tǐyàn</a:t>
            </a:r>
            <a:endParaRPr lang="zh-TW" altLang="en-US" sz="11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1" y="-1"/>
            <a:ext cx="2900365" cy="129266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体味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tǐwèi</a:t>
            </a:r>
            <a:endParaRPr lang="zh-TW" altLang="en-US" sz="1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</p:cNvCxnSpPr>
          <p:nvPr/>
        </p:nvCxnSpPr>
        <p:spPr>
          <a:xfrm flipV="1">
            <a:off x="3230878" y="655846"/>
            <a:ext cx="5730243" cy="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121BDF15-4EA5-4213-9E90-D12E9BE8B5B6}"/>
              </a:ext>
            </a:extLst>
          </p:cNvPr>
          <p:cNvSpPr txBox="1"/>
          <p:nvPr/>
        </p:nvSpPr>
        <p:spPr>
          <a:xfrm>
            <a:off x="330513" y="3329390"/>
            <a:ext cx="11530973" cy="15785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4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3400" dirty="0">
                <a:latin typeface="Calibri" panose="020F0502020204030204" pitchFamily="34" charset="0"/>
                <a:ea typeface="標楷體" panose="03000509000000000000" pitchFamily="65" charset="-120"/>
              </a:rPr>
              <a:t>作家有着丰富的人生</a:t>
            </a:r>
            <a:r>
              <a:rPr lang="zh-TW" altLang="en-US" sz="34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体验</a:t>
            </a:r>
            <a:r>
              <a:rPr lang="zh-TW" altLang="en-US" sz="3400" dirty="0">
                <a:latin typeface="Calibri" panose="020F0502020204030204" pitchFamily="34" charset="0"/>
                <a:ea typeface="標楷體" panose="03000509000000000000" pitchFamily="65" charset="-120"/>
              </a:rPr>
              <a:t>，所以才能写出如此深刻的作品。</a:t>
            </a:r>
            <a:endParaRPr lang="en-US" altLang="zh-TW" sz="34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3400" dirty="0">
                <a:latin typeface="Calibri" panose="020F0502020204030204" pitchFamily="34" charset="0"/>
                <a:ea typeface="標楷體" panose="03000509000000000000" pitchFamily="65" charset="-120"/>
              </a:rPr>
              <a:t>这是我的亲身</a:t>
            </a:r>
            <a:r>
              <a:rPr lang="zh-TW" altLang="en-US" sz="34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体验</a:t>
            </a:r>
            <a:r>
              <a:rPr lang="zh-TW" altLang="en-US" sz="3400" dirty="0">
                <a:latin typeface="Calibri" panose="020F0502020204030204" pitchFamily="34" charset="0"/>
                <a:ea typeface="標楷體" panose="03000509000000000000" pitchFamily="65" charset="-120"/>
              </a:rPr>
              <a:t>，我一辈子也忘不了。</a:t>
            </a:r>
            <a:endParaRPr lang="en-US" altLang="zh-TW" sz="34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C1027D7-F411-4650-BA2A-40FD027B1065}"/>
              </a:ext>
            </a:extLst>
          </p:cNvPr>
          <p:cNvSpPr txBox="1"/>
          <p:nvPr/>
        </p:nvSpPr>
        <p:spPr>
          <a:xfrm>
            <a:off x="330513" y="1490840"/>
            <a:ext cx="11530973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“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体验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”→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N.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5622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E0E2B7F-4314-4CC8-9478-31F404EC3F83}"/>
              </a:ext>
            </a:extLst>
          </p:cNvPr>
          <p:cNvSpPr txBox="1"/>
          <p:nvPr/>
        </p:nvSpPr>
        <p:spPr>
          <a:xfrm>
            <a:off x="365760" y="385011"/>
            <a:ext cx="3272589" cy="156966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沾亲带故</a:t>
            </a:r>
            <a:r>
              <a:rPr lang="en-US" altLang="zh-TW" sz="3600" dirty="0" err="1">
                <a:solidFill>
                  <a:schemeClr val="bg1"/>
                </a:solidFill>
              </a:rPr>
              <a:t>zhānqīn-dàigù</a:t>
            </a:r>
            <a:endParaRPr lang="en-US" altLang="zh-TW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84E8365-CE60-4613-AA5E-2B4EB2F2C8C8}"/>
              </a:ext>
            </a:extLst>
          </p:cNvPr>
          <p:cNvSpPr/>
          <p:nvPr/>
        </p:nvSpPr>
        <p:spPr>
          <a:xfrm>
            <a:off x="4655417" y="646620"/>
            <a:ext cx="71708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7030A0"/>
                </a:solidFill>
              </a:rPr>
              <a:t>have ties of kinship</a:t>
            </a:r>
            <a:endParaRPr lang="zh-TW" altLang="en-US" sz="36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7A1A40A-04D0-48C9-8EDC-38F35A52FFE0}"/>
              </a:ext>
            </a:extLst>
          </p:cNvPr>
          <p:cNvSpPr/>
          <p:nvPr/>
        </p:nvSpPr>
        <p:spPr>
          <a:xfrm>
            <a:off x="4649002" y="2965202"/>
            <a:ext cx="7178688" cy="230832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他有个有骨气</a:t>
            </a:r>
            <a:r>
              <a:rPr lang="en-US" altLang="zh-TW" sz="2000" dirty="0">
                <a:ea typeface="標楷體" panose="03000509000000000000" pitchFamily="65" charset="-120"/>
              </a:rPr>
              <a:t>(</a:t>
            </a:r>
            <a:r>
              <a:rPr lang="en-US" altLang="zh-TW" sz="2000" dirty="0"/>
              <a:t>moral integrity</a:t>
            </a:r>
            <a:r>
              <a:rPr lang="en-US" altLang="zh-TW" sz="2000" dirty="0">
                <a:ea typeface="標楷體" panose="03000509000000000000" pitchFamily="65" charset="-120"/>
              </a:rPr>
              <a:t>)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的人，什么事都凭自己的实力，从不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沾亲带故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5B7DC7D-F668-4F89-9862-317A98B51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74" y="2532065"/>
            <a:ext cx="4557043" cy="293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257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線上媒體 1" title="118￩ﾢﾘ￨ﾥ﾿￦ﾞﾗ￥ﾣﾁ">
            <a:hlinkClick r:id="" action="ppaction://media"/>
            <a:extLst>
              <a:ext uri="{FF2B5EF4-FFF2-40B4-BE49-F238E27FC236}">
                <a16:creationId xmlns:a16="http://schemas.microsoft.com/office/drawing/2014/main" id="{FF21105E-B9E7-413D-9A5E-40FE7141FFB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56135" y="200326"/>
            <a:ext cx="11519301" cy="647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7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0"/>
            <a:ext cx="2900365" cy="129266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体验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tǐyàn</a:t>
            </a:r>
            <a:endParaRPr lang="zh-TW" altLang="en-US" sz="11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1" y="-1"/>
            <a:ext cx="2900365" cy="129266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体味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tǐwèi</a:t>
            </a:r>
            <a:endParaRPr lang="zh-TW" altLang="en-US" sz="1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230878" y="646330"/>
            <a:ext cx="5730243" cy="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121BDF15-4EA5-4213-9E90-D12E9BE8B5B6}"/>
              </a:ext>
            </a:extLst>
          </p:cNvPr>
          <p:cNvSpPr txBox="1"/>
          <p:nvPr/>
        </p:nvSpPr>
        <p:spPr>
          <a:xfrm>
            <a:off x="330514" y="1797984"/>
            <a:ext cx="11530972" cy="39330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400" dirty="0">
                <a:latin typeface="Calibri" panose="020F0502020204030204" pitchFamily="34" charset="0"/>
                <a:ea typeface="標楷體" panose="03000509000000000000" pitchFamily="65" charset="-120"/>
              </a:rPr>
              <a:t>3.</a:t>
            </a:r>
            <a:r>
              <a:rPr lang="zh-TW" altLang="en-US" sz="3400" dirty="0">
                <a:latin typeface="Calibri" panose="020F0502020204030204" pitchFamily="34" charset="0"/>
                <a:ea typeface="標楷體" panose="03000509000000000000" pitchFamily="65" charset="-120"/>
              </a:rPr>
              <a:t>你只有亲自去农村</a:t>
            </a:r>
            <a:r>
              <a:rPr lang="en-US" altLang="zh-TW" sz="2400" dirty="0">
                <a:latin typeface="Calibri" panose="020F0502020204030204" pitchFamily="34" charset="0"/>
                <a:ea typeface="標楷體" panose="03000509000000000000" pitchFamily="65" charset="-120"/>
              </a:rPr>
              <a:t>(</a:t>
            </a:r>
            <a:r>
              <a:rPr lang="en-US" altLang="zh-TW" sz="2400" dirty="0"/>
              <a:t>village</a:t>
            </a:r>
            <a:r>
              <a:rPr lang="en-US" altLang="zh-TW" sz="2400" dirty="0">
                <a:latin typeface="Calibri" panose="020F0502020204030204" pitchFamily="34" charset="0"/>
                <a:ea typeface="標楷體" panose="03000509000000000000" pitchFamily="65" charset="-120"/>
              </a:rPr>
              <a:t>)</a:t>
            </a:r>
            <a:r>
              <a:rPr lang="zh-TW" altLang="en-US" sz="3400" dirty="0">
                <a:latin typeface="Calibri" panose="020F0502020204030204" pitchFamily="34" charset="0"/>
                <a:ea typeface="標楷體" panose="03000509000000000000" pitchFamily="65" charset="-120"/>
              </a:rPr>
              <a:t>生活几天，才能</a:t>
            </a:r>
            <a:r>
              <a:rPr lang="zh-TW" altLang="en-US" sz="34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体验</a:t>
            </a:r>
            <a:r>
              <a:rPr lang="zh-TW" altLang="en-US" sz="3400" dirty="0">
                <a:latin typeface="Calibri" panose="020F0502020204030204" pitchFamily="34" charset="0"/>
                <a:ea typeface="標楷體" panose="03000509000000000000" pitchFamily="65" charset="-120"/>
              </a:rPr>
              <a:t>到真正的农村</a:t>
            </a:r>
            <a:endParaRPr lang="en-US" altLang="zh-TW" sz="34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Calibri" panose="020F0502020204030204" pitchFamily="34" charset="0"/>
                <a:ea typeface="標楷體" panose="03000509000000000000" pitchFamily="65" charset="-120"/>
              </a:rPr>
              <a:t>   生活。</a:t>
            </a:r>
            <a:endParaRPr lang="en-US" altLang="zh-TW" sz="34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latin typeface="Calibri" panose="020F0502020204030204" pitchFamily="34" charset="0"/>
                <a:ea typeface="標楷體" panose="03000509000000000000" pitchFamily="65" charset="-120"/>
              </a:rPr>
              <a:t>4.</a:t>
            </a:r>
            <a:r>
              <a:rPr lang="zh-TW" altLang="en-US" sz="3400" dirty="0">
                <a:latin typeface="Calibri" panose="020F0502020204030204" pitchFamily="34" charset="0"/>
                <a:ea typeface="標楷體" panose="03000509000000000000" pitchFamily="65" charset="-120"/>
              </a:rPr>
              <a:t>我参加一个叫做“生存</a:t>
            </a:r>
            <a:r>
              <a:rPr lang="en-US" altLang="zh-TW" sz="2400" dirty="0">
                <a:latin typeface="Calibri" panose="020F0502020204030204" pitchFamily="34" charset="0"/>
                <a:ea typeface="標楷體" panose="03000509000000000000" pitchFamily="65" charset="-120"/>
              </a:rPr>
              <a:t>(survival)</a:t>
            </a:r>
            <a:r>
              <a:rPr lang="zh-TW" altLang="en-US" sz="3400" dirty="0">
                <a:latin typeface="Calibri" panose="020F0502020204030204" pitchFamily="34" charset="0"/>
                <a:ea typeface="標楷體" panose="03000509000000000000" pitchFamily="65" charset="-120"/>
              </a:rPr>
              <a:t>体验”的活动，就是</a:t>
            </a:r>
            <a:r>
              <a:rPr lang="zh-TW" altLang="en-US" sz="34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体验</a:t>
            </a:r>
            <a:r>
              <a:rPr lang="zh-TW" altLang="en-US" sz="3400" dirty="0">
                <a:latin typeface="Calibri" panose="020F0502020204030204" pitchFamily="34" charset="0"/>
                <a:ea typeface="標楷體" panose="03000509000000000000" pitchFamily="65" charset="-120"/>
              </a:rPr>
              <a:t>在</a:t>
            </a:r>
            <a:endParaRPr lang="en-US" altLang="zh-TW" sz="34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latin typeface="Calibri" panose="020F0502020204030204" pitchFamily="34" charset="0"/>
                <a:ea typeface="標楷體" panose="03000509000000000000" pitchFamily="65" charset="-120"/>
              </a:rPr>
              <a:t>   </a:t>
            </a:r>
            <a:r>
              <a:rPr lang="zh-TW" altLang="en-US" sz="3400" dirty="0">
                <a:latin typeface="Calibri" panose="020F0502020204030204" pitchFamily="34" charset="0"/>
                <a:ea typeface="標楷體" panose="03000509000000000000" pitchFamily="65" charset="-120"/>
              </a:rPr>
              <a:t>各种极端困苦</a:t>
            </a:r>
            <a:r>
              <a:rPr lang="en-US" altLang="zh-TW" sz="2400" dirty="0">
                <a:latin typeface="Calibri" panose="020F0502020204030204" pitchFamily="34" charset="0"/>
                <a:ea typeface="標楷體" panose="03000509000000000000" pitchFamily="65" charset="-120"/>
              </a:rPr>
              <a:t>(hardship)</a:t>
            </a:r>
            <a:r>
              <a:rPr lang="zh-TW" altLang="en-US" sz="3400" dirty="0">
                <a:latin typeface="Calibri" panose="020F0502020204030204" pitchFamily="34" charset="0"/>
                <a:ea typeface="標楷體" panose="03000509000000000000" pitchFamily="65" charset="-120"/>
              </a:rPr>
              <a:t>的条件下如何生存下去。</a:t>
            </a:r>
            <a:endParaRPr lang="en-US" altLang="zh-TW" sz="34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latin typeface="Calibri" panose="020F0502020204030204" pitchFamily="34" charset="0"/>
                <a:ea typeface="標楷體" panose="03000509000000000000" pitchFamily="65" charset="-120"/>
              </a:rPr>
              <a:t>5.</a:t>
            </a:r>
            <a:r>
              <a:rPr lang="zh-TW" altLang="en-US" sz="34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体味</a:t>
            </a:r>
            <a:r>
              <a:rPr lang="zh-TW" altLang="en-US" sz="3400" dirty="0">
                <a:latin typeface="Calibri" panose="020F0502020204030204" pitchFamily="34" charset="0"/>
                <a:ea typeface="標楷體" panose="03000509000000000000" pitchFamily="65" charset="-120"/>
              </a:rPr>
              <a:t>诗中的深意</a:t>
            </a:r>
            <a:r>
              <a:rPr lang="en-US" altLang="zh-TW" sz="3400" dirty="0">
                <a:latin typeface="Calibri" panose="020F0502020204030204" pitchFamily="34" charset="0"/>
                <a:ea typeface="標楷體" panose="03000509000000000000" pitchFamily="65" charset="-120"/>
              </a:rPr>
              <a:t>/</a:t>
            </a:r>
            <a:r>
              <a:rPr lang="zh-TW" altLang="en-US" sz="34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体味</a:t>
            </a:r>
            <a:r>
              <a:rPr lang="zh-TW" altLang="en-US" sz="3400" dirty="0">
                <a:latin typeface="Calibri" panose="020F0502020204030204" pitchFamily="34" charset="0"/>
                <a:ea typeface="標楷體" panose="03000509000000000000" pitchFamily="65" charset="-120"/>
              </a:rPr>
              <a:t>音乐的内涵</a:t>
            </a:r>
            <a:r>
              <a:rPr lang="en-US" altLang="zh-TW" sz="3400" dirty="0">
                <a:latin typeface="Calibri" panose="020F0502020204030204" pitchFamily="34" charset="0"/>
                <a:ea typeface="標楷體" panose="03000509000000000000" pitchFamily="65" charset="-120"/>
              </a:rPr>
              <a:t>/</a:t>
            </a:r>
            <a:r>
              <a:rPr lang="zh-TW" altLang="en-US" sz="34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体味</a:t>
            </a:r>
            <a:r>
              <a:rPr lang="zh-TW" altLang="en-US" sz="3400" dirty="0">
                <a:latin typeface="Calibri" panose="020F0502020204030204" pitchFamily="34" charset="0"/>
                <a:ea typeface="標楷體" panose="03000509000000000000" pitchFamily="65" charset="-120"/>
              </a:rPr>
              <a:t>一幅画的风格。</a:t>
            </a:r>
          </a:p>
        </p:txBody>
      </p:sp>
    </p:spTree>
    <p:extLst>
      <p:ext uri="{BB962C8B-B14F-4D97-AF65-F5344CB8AC3E}">
        <p14:creationId xmlns:p14="http://schemas.microsoft.com/office/powerpoint/2010/main" val="27496341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FBF36A3-4D79-4F7A-B3D7-E5F38A9CD2DA}"/>
              </a:ext>
            </a:extLst>
          </p:cNvPr>
          <p:cNvSpPr/>
          <p:nvPr/>
        </p:nvSpPr>
        <p:spPr>
          <a:xfrm>
            <a:off x="311216" y="107545"/>
            <a:ext cx="11569567" cy="6642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前些天，也是一位沾亲带故的妙龄少女，飘然而至，来拜访我，她的装束打扮，倒颇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清纯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。但她说起最近的一些想法，比如想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尝试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性解放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乃至毒品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，以便“丰富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人生</a:t>
            </a:r>
            <a:r>
              <a:rPr lang="zh-TW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体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验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”，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跻身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“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新新人类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”等等，我便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竭诚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地给她提出了几条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忠告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，包括要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珍惜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自己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童贞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，无论如何不能去“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品尝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”哪怕是所谓最“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轻微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”的如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大麻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那样的毒品</a:t>
            </a:r>
            <a:r>
              <a:rPr lang="en-US" altLang="zh-CN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......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都是我认定的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00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在世为人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的基本道德与行为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底线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。她后来给我来电话，说感谢我对她的爱护。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295472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8D103DBB-C0DE-4ED3-B517-893B9A33A1B1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白领</a:t>
            </a:r>
            <a:r>
              <a:rPr lang="en-US" altLang="zh-TW" sz="3200" dirty="0" err="1">
                <a:solidFill>
                  <a:schemeClr val="bg1"/>
                </a:solidFill>
              </a:rPr>
              <a:t>báilǐng</a:t>
            </a:r>
            <a:endParaRPr lang="en-US" altLang="zh-TW" sz="1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B74BF27-47DF-44E6-B1DB-28273653CB2F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型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xíng</a:t>
            </a:r>
            <a:endParaRPr lang="zh-TW" altLang="en-US" sz="10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05CE77-4BB4-49B1-9082-E50B5B4DAE1B}"/>
              </a:ext>
            </a:extLst>
          </p:cNvPr>
          <p:cNvSpPr txBox="1"/>
          <p:nvPr/>
        </p:nvSpPr>
        <p:spPr>
          <a:xfrm>
            <a:off x="3905250" y="5349895"/>
            <a:ext cx="2154238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边缘</a:t>
            </a:r>
            <a:r>
              <a:rPr lang="en-US" altLang="zh-TW" sz="3200" dirty="0" err="1">
                <a:solidFill>
                  <a:schemeClr val="bg1"/>
                </a:solidFill>
              </a:rPr>
              <a:t>biānyuán</a:t>
            </a:r>
            <a:endParaRPr lang="zh-TW" altLang="en-US" sz="49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C22F163-4E24-4D0C-9945-929EBBAAA476}"/>
              </a:ext>
            </a:extLst>
          </p:cNvPr>
          <p:cNvSpPr txBox="1"/>
          <p:nvPr/>
        </p:nvSpPr>
        <p:spPr>
          <a:xfrm>
            <a:off x="10001250" y="5349894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透亮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tòuliàng</a:t>
            </a:r>
            <a:endParaRPr lang="zh-TW" altLang="en-US" sz="10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66CA951-4BBA-4F59-A73A-D3A043E460D7}"/>
              </a:ext>
            </a:extLst>
          </p:cNvPr>
          <p:cNvSpPr/>
          <p:nvPr/>
        </p:nvSpPr>
        <p:spPr>
          <a:xfrm>
            <a:off x="71437" y="0"/>
            <a:ext cx="60245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/>
              <a:t>white-collar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B1F12E8-F3F4-42A8-BDFA-BE4DD946A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27" y="549198"/>
            <a:ext cx="3142016" cy="284329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1F017E7-5769-4E86-98F5-153D66382F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84"/>
          <a:stretch/>
        </p:blipFill>
        <p:spPr>
          <a:xfrm>
            <a:off x="6148043" y="549198"/>
            <a:ext cx="5121294" cy="1248948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DF0AE1D6-4268-483B-A895-6F68B33803FC}"/>
              </a:ext>
            </a:extLst>
          </p:cNvPr>
          <p:cNvSpPr/>
          <p:nvPr/>
        </p:nvSpPr>
        <p:spPr>
          <a:xfrm>
            <a:off x="404261" y="4472732"/>
            <a:ext cx="28091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400" dirty="0"/>
              <a:t>edge</a:t>
            </a:r>
            <a:endParaRPr lang="zh-TW" altLang="en-US" sz="4400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FB8ACF5-2760-4461-9F9B-2611F608D893}"/>
              </a:ext>
            </a:extLst>
          </p:cNvPr>
          <p:cNvSpPr/>
          <p:nvPr/>
        </p:nvSpPr>
        <p:spPr>
          <a:xfrm>
            <a:off x="6059488" y="3426652"/>
            <a:ext cx="61263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bright</a:t>
            </a:r>
            <a:endParaRPr lang="zh-TW" altLang="en-US" sz="3200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115DEEC1-F518-4830-8E3C-F2CF76C08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6307" y="4170077"/>
            <a:ext cx="2012241" cy="269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6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8D103DBB-C0DE-4ED3-B517-893B9A33A1B1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哲理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zhélǐ</a:t>
            </a:r>
            <a:endParaRPr lang="en-US" altLang="zh-TW" sz="34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B74BF27-47DF-44E6-B1DB-28273653CB2F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启示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qǐshì</a:t>
            </a:r>
            <a:endParaRPr lang="zh-TW" altLang="en-US" sz="10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61FAA1C-9CC5-4A4C-8DDD-05A2D4A83E37}"/>
              </a:ext>
            </a:extLst>
          </p:cNvPr>
          <p:cNvSpPr/>
          <p:nvPr/>
        </p:nvSpPr>
        <p:spPr>
          <a:xfrm>
            <a:off x="144477" y="1597729"/>
            <a:ext cx="37607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/>
              <a:t>philosophic theory,</a:t>
            </a:r>
            <a:endParaRPr lang="zh-TW" altLang="en-US" sz="36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B0B978D-3DCD-4E32-9C7B-F3D5685C906D}"/>
              </a:ext>
            </a:extLst>
          </p:cNvPr>
          <p:cNvSpPr/>
          <p:nvPr/>
        </p:nvSpPr>
        <p:spPr>
          <a:xfrm>
            <a:off x="6096000" y="0"/>
            <a:ext cx="6095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ea typeface="Microsoft Yahei" panose="020B0503020204020204" pitchFamily="34" charset="-122"/>
              </a:rPr>
              <a:t>inspiration</a:t>
            </a:r>
            <a:endParaRPr lang="zh-TW" altLang="en-US" sz="32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A089D7C-A80A-4017-B1E7-FE36FCE2C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238" y="608420"/>
            <a:ext cx="3760773" cy="282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4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6D9517A-B256-41D7-B7A5-34CCCC11B0A3}"/>
              </a:ext>
            </a:extLst>
          </p:cNvPr>
          <p:cNvSpPr/>
          <p:nvPr/>
        </p:nvSpPr>
        <p:spPr>
          <a:xfrm>
            <a:off x="330467" y="1924062"/>
            <a:ext cx="11531065" cy="3318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妙龄少女很多，即使同是城中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白领型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的，看来差异也很大。那看去清纯的，却正处在可能失纯的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边缘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。那望去扮‘酷’的，倒心里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透亮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，不但</a:t>
            </a:r>
            <a:r>
              <a:rPr lang="zh-TW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并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不需要我的忠告，反过来还给我以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哲理启示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561560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4AAD7EF9-66AC-45FE-93DE-518F97E05F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16" b="8957"/>
          <a:stretch/>
        </p:blipFill>
        <p:spPr>
          <a:xfrm>
            <a:off x="6132514" y="4173084"/>
            <a:ext cx="3868736" cy="268491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9C419DF-91AA-4D9B-B29F-60713A9CD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515" y="707572"/>
            <a:ext cx="4029893" cy="2684916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D103DBB-C0DE-4ED3-B517-893B9A33A1B1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质地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zhídì</a:t>
            </a:r>
            <a:endParaRPr lang="en-US" altLang="zh-TW" sz="34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B74BF27-47DF-44E6-B1DB-28273653CB2F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绝迹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juéjī</a:t>
            </a:r>
            <a:endParaRPr lang="zh-TW" altLang="en-US" sz="10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05CE77-4BB4-49B1-9082-E50B5B4DAE1B}"/>
              </a:ext>
            </a:extLst>
          </p:cNvPr>
          <p:cNvSpPr txBox="1"/>
          <p:nvPr/>
        </p:nvSpPr>
        <p:spPr>
          <a:xfrm>
            <a:off x="3905250" y="5349895"/>
            <a:ext cx="2154238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腰围</a:t>
            </a:r>
            <a:r>
              <a:rPr lang="en-US" altLang="zh-TW" sz="3200" dirty="0" err="1">
                <a:solidFill>
                  <a:schemeClr val="bg1"/>
                </a:solidFill>
              </a:rPr>
              <a:t>yāowéiyíqì</a:t>
            </a:r>
            <a:endParaRPr lang="zh-TW" altLang="en-US" sz="49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C22F163-4E24-4D0C-9945-929EBBAAA476}"/>
              </a:ext>
            </a:extLst>
          </p:cNvPr>
          <p:cNvSpPr txBox="1"/>
          <p:nvPr/>
        </p:nvSpPr>
        <p:spPr>
          <a:xfrm>
            <a:off x="10001250" y="5349894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遗弃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yíqì</a:t>
            </a:r>
            <a:endParaRPr lang="zh-TW" altLang="en-US" sz="10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B547016-F07F-4682-B46B-5BA06C2AD2D7}"/>
              </a:ext>
            </a:extLst>
          </p:cNvPr>
          <p:cNvSpPr/>
          <p:nvPr/>
        </p:nvSpPr>
        <p:spPr>
          <a:xfrm flipH="1">
            <a:off x="0" y="16324"/>
            <a:ext cx="60594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/>
              <a:t>texture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F4090A9-7DA9-49CC-8A09-2618582AB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958" y="707572"/>
            <a:ext cx="2721428" cy="272142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E622B5B-5DFF-417F-B631-9034F5D92ECC}"/>
              </a:ext>
            </a:extLst>
          </p:cNvPr>
          <p:cNvSpPr/>
          <p:nvPr/>
        </p:nvSpPr>
        <p:spPr>
          <a:xfrm>
            <a:off x="6132516" y="42400"/>
            <a:ext cx="6059484" cy="58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ea typeface="Microsoft Yahei" panose="020B0503020204020204" pitchFamily="34" charset="-122"/>
              </a:rPr>
              <a:t>vanish; be stamped out</a:t>
            </a:r>
            <a:endParaRPr lang="zh-TW" altLang="en-US" sz="3200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6646C5A7-EC4C-48D3-AB69-50C87E9FC9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447" r="9881"/>
          <a:stretch/>
        </p:blipFill>
        <p:spPr>
          <a:xfrm>
            <a:off x="151398" y="4218770"/>
            <a:ext cx="3753852" cy="263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3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291F54B-A106-4E09-BB06-0A4063B59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5" y="4490358"/>
            <a:ext cx="3873706" cy="232422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3BAC1E8-E06C-419B-8DAD-C0A1388DC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488" y="620486"/>
            <a:ext cx="4210716" cy="2808514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D103DBB-C0DE-4ED3-B517-893B9A33A1B1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羞涩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xiūsè</a:t>
            </a:r>
            <a:endParaRPr lang="en-US" altLang="zh-TW" sz="34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B74BF27-47DF-44E6-B1DB-28273653CB2F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见证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jiànzhèng</a:t>
            </a:r>
            <a:endParaRPr lang="zh-TW" altLang="en-US" sz="10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05CE77-4BB4-49B1-9082-E50B5B4DAE1B}"/>
              </a:ext>
            </a:extLst>
          </p:cNvPr>
          <p:cNvSpPr txBox="1"/>
          <p:nvPr/>
        </p:nvSpPr>
        <p:spPr>
          <a:xfrm>
            <a:off x="3905250" y="5349895"/>
            <a:ext cx="2154238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阶段</a:t>
            </a:r>
            <a:r>
              <a:rPr lang="en-US" altLang="zh-TW" sz="3200" dirty="0" err="1">
                <a:solidFill>
                  <a:schemeClr val="bg1"/>
                </a:solidFill>
              </a:rPr>
              <a:t>jiēduàn</a:t>
            </a:r>
            <a:endParaRPr lang="zh-TW" altLang="en-US" sz="49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C22F163-4E24-4D0C-9945-929EBBAAA476}"/>
              </a:ext>
            </a:extLst>
          </p:cNvPr>
          <p:cNvSpPr txBox="1"/>
          <p:nvPr/>
        </p:nvSpPr>
        <p:spPr>
          <a:xfrm>
            <a:off x="10001250" y="5349894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沐浴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mùyù</a:t>
            </a:r>
            <a:endParaRPr lang="zh-TW" altLang="en-US" sz="10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6F45DD0E-B956-48C1-B86B-84A872DC83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318" t="12633" r="33701"/>
          <a:stretch/>
        </p:blipFill>
        <p:spPr>
          <a:xfrm>
            <a:off x="895148" y="231845"/>
            <a:ext cx="2348566" cy="316064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B6C0A1A-29C4-4437-9066-707E21655CD8}"/>
              </a:ext>
            </a:extLst>
          </p:cNvPr>
          <p:cNvSpPr/>
          <p:nvPr/>
        </p:nvSpPr>
        <p:spPr>
          <a:xfrm>
            <a:off x="12475" y="3425146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ea typeface="Microsoft Yahei" panose="020B0503020204020204" pitchFamily="34" charset="-122"/>
              </a:rPr>
              <a:t>stage ; phase ; period</a:t>
            </a:r>
            <a:endParaRPr lang="zh-TW" altLang="en-US" sz="3200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56825DDF-182D-4D55-AE65-85F184AD96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5291" y="4377891"/>
            <a:ext cx="3730155" cy="249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9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2D57B6D-A595-47F5-B0C6-D759EAA2E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514" y="4506686"/>
            <a:ext cx="4171783" cy="234949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40CD936-FD9A-427B-B085-76B6E8D93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35186"/>
            <a:ext cx="4138074" cy="2920993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4B74BF27-47DF-44E6-B1DB-28273653CB2F}"/>
              </a:ext>
            </a:extLst>
          </p:cNvPr>
          <p:cNvSpPr txBox="1"/>
          <p:nvPr/>
        </p:nvSpPr>
        <p:spPr>
          <a:xfrm>
            <a:off x="3868738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符合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fúhé</a:t>
            </a:r>
            <a:endParaRPr lang="zh-TW" altLang="en-US" sz="10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05CE77-4BB4-49B1-9082-E50B5B4DAE1B}"/>
              </a:ext>
            </a:extLst>
          </p:cNvPr>
          <p:cNvSpPr txBox="1"/>
          <p:nvPr/>
        </p:nvSpPr>
        <p:spPr>
          <a:xfrm>
            <a:off x="10056018" y="1920895"/>
            <a:ext cx="2154238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苗条</a:t>
            </a:r>
            <a:r>
              <a:rPr lang="en-US" altLang="zh-TW" sz="3200" dirty="0" err="1">
                <a:solidFill>
                  <a:schemeClr val="bg1"/>
                </a:solidFill>
              </a:rPr>
              <a:t>miáotiáo</a:t>
            </a:r>
            <a:endParaRPr lang="zh-TW" altLang="en-US" sz="49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C22F163-4E24-4D0C-9945-929EBBAAA476}"/>
              </a:ext>
            </a:extLst>
          </p:cNvPr>
          <p:cNvSpPr txBox="1"/>
          <p:nvPr/>
        </p:nvSpPr>
        <p:spPr>
          <a:xfrm>
            <a:off x="3868738" y="5349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回想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huíxiǎng</a:t>
            </a:r>
            <a:endParaRPr lang="zh-TW" altLang="en-US" sz="10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9BA4FC6-C2B5-4953-87A9-3E2DD6C3880D}"/>
              </a:ext>
            </a:extLst>
          </p:cNvPr>
          <p:cNvSpPr txBox="1"/>
          <p:nvPr/>
        </p:nvSpPr>
        <p:spPr>
          <a:xfrm>
            <a:off x="10019506" y="5349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费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fèi</a:t>
            </a:r>
            <a:endParaRPr lang="en-US" altLang="zh-TW" sz="34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E052957-0F4B-432F-AAB8-FE88CA63D591}"/>
              </a:ext>
            </a:extLst>
          </p:cNvPr>
          <p:cNvSpPr/>
          <p:nvPr/>
        </p:nvSpPr>
        <p:spPr>
          <a:xfrm>
            <a:off x="0" y="1056306"/>
            <a:ext cx="38687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ea typeface="Microsoft Yahei" panose="020B0503020204020204" pitchFamily="34" charset="-122"/>
              </a:rPr>
              <a:t>to accord with, </a:t>
            </a:r>
          </a:p>
          <a:p>
            <a:pPr algn="ctr"/>
            <a:r>
              <a:rPr lang="en-US" altLang="zh-TW" sz="3600" dirty="0">
                <a:ea typeface="Microsoft Yahei" panose="020B0503020204020204" pitchFamily="34" charset="-122"/>
              </a:rPr>
              <a:t>to conform to, </a:t>
            </a:r>
            <a:endParaRPr lang="zh-TW" altLang="en-US" sz="3600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198565A-5D3D-4212-803B-5C4EBE741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2514" y="233490"/>
            <a:ext cx="3923504" cy="319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23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5" grpId="0" animBg="1"/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4B74BF27-47DF-44E6-B1DB-28273653CB2F}"/>
              </a:ext>
            </a:extLst>
          </p:cNvPr>
          <p:cNvSpPr txBox="1"/>
          <p:nvPr/>
        </p:nvSpPr>
        <p:spPr>
          <a:xfrm>
            <a:off x="3905250" y="1884383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讨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tǎo</a:t>
            </a:r>
            <a:endParaRPr lang="zh-TW" altLang="en-US" sz="10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0E1A5CA-0D0C-422B-8E3E-92F352D9A56C}"/>
              </a:ext>
            </a:extLst>
          </p:cNvPr>
          <p:cNvSpPr/>
          <p:nvPr/>
        </p:nvSpPr>
        <p:spPr>
          <a:xfrm>
            <a:off x="955827" y="1515051"/>
            <a:ext cx="247843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dirty="0"/>
              <a:t>ask for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48AA854-CA05-4E48-A9CD-85D3117C1F5A}"/>
              </a:ext>
            </a:extLst>
          </p:cNvPr>
          <p:cNvSpPr txBox="1"/>
          <p:nvPr/>
        </p:nvSpPr>
        <p:spPr>
          <a:xfrm>
            <a:off x="10001250" y="1908422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世俗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shìsú</a:t>
            </a:r>
            <a:endParaRPr lang="zh-TW" altLang="en-US" sz="21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7DCCEF3-767B-497A-AB8B-69E92FFA2EB9}"/>
              </a:ext>
            </a:extLst>
          </p:cNvPr>
          <p:cNvSpPr/>
          <p:nvPr/>
        </p:nvSpPr>
        <p:spPr>
          <a:xfrm>
            <a:off x="6321863" y="1161108"/>
            <a:ext cx="38725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dirty="0">
                <a:ea typeface="Microsoft Yahei" panose="020B0503020204020204" pitchFamily="34" charset="-122"/>
              </a:rPr>
              <a:t>common customs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02888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E0E2B7F-4314-4CC8-9478-31F404EC3F83}"/>
              </a:ext>
            </a:extLst>
          </p:cNvPr>
          <p:cNvSpPr txBox="1"/>
          <p:nvPr/>
        </p:nvSpPr>
        <p:spPr>
          <a:xfrm>
            <a:off x="365760" y="385011"/>
            <a:ext cx="3272589" cy="156966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飘然而至</a:t>
            </a:r>
            <a:r>
              <a:rPr lang="en-US" altLang="zh-TW" sz="3600" dirty="0" err="1">
                <a:solidFill>
                  <a:schemeClr val="bg1"/>
                </a:solidFill>
              </a:rPr>
              <a:t>piāorán</a:t>
            </a:r>
            <a:r>
              <a:rPr lang="en-US" altLang="zh-TW" sz="3600" dirty="0">
                <a:solidFill>
                  <a:schemeClr val="bg1"/>
                </a:solidFill>
              </a:rPr>
              <a:t> </a:t>
            </a:r>
            <a:r>
              <a:rPr lang="en-US" altLang="zh-TW" sz="3600" dirty="0" err="1">
                <a:solidFill>
                  <a:schemeClr val="bg1"/>
                </a:solidFill>
              </a:rPr>
              <a:t>ér</a:t>
            </a:r>
            <a:r>
              <a:rPr lang="en-US" altLang="zh-TW" sz="3600" dirty="0">
                <a:solidFill>
                  <a:schemeClr val="bg1"/>
                </a:solidFill>
              </a:rPr>
              <a:t> </a:t>
            </a:r>
            <a:r>
              <a:rPr lang="en-US" altLang="zh-TW" sz="3600" dirty="0" err="1">
                <a:solidFill>
                  <a:schemeClr val="bg1"/>
                </a:solidFill>
              </a:rPr>
              <a:t>zhì</a:t>
            </a:r>
            <a:endParaRPr lang="en-US" altLang="zh-TW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84E8365-CE60-4613-AA5E-2B4EB2F2C8C8}"/>
              </a:ext>
            </a:extLst>
          </p:cNvPr>
          <p:cNvSpPr/>
          <p:nvPr/>
        </p:nvSpPr>
        <p:spPr>
          <a:xfrm>
            <a:off x="4655417" y="646620"/>
            <a:ext cx="71708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7030A0"/>
                </a:solidFill>
              </a:rPr>
              <a:t>People or things are like the wind, arriving their destination very quickly.</a:t>
            </a:r>
            <a:endParaRPr lang="zh-TW" altLang="en-US" sz="36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7A1A40A-04D0-48C9-8EDC-38F35A52FFE0}"/>
              </a:ext>
            </a:extLst>
          </p:cNvPr>
          <p:cNvSpPr/>
          <p:nvPr/>
        </p:nvSpPr>
        <p:spPr>
          <a:xfrm>
            <a:off x="5355770" y="3703866"/>
            <a:ext cx="6471919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这寒冷的冬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季</a:t>
            </a:r>
            <a:r>
              <a:rPr lang="zh-CN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飘然而至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057ECFA-FD70-4805-9EE2-3470A4481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64" y="2612571"/>
            <a:ext cx="4923424" cy="328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150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E0E2B7F-4314-4CC8-9478-31F404EC3F83}"/>
              </a:ext>
            </a:extLst>
          </p:cNvPr>
          <p:cNvSpPr txBox="1"/>
          <p:nvPr/>
        </p:nvSpPr>
        <p:spPr>
          <a:xfrm>
            <a:off x="105878" y="385011"/>
            <a:ext cx="4851133" cy="150810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九牛二虎之力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>
                <a:solidFill>
                  <a:schemeClr val="bg1"/>
                </a:solidFill>
              </a:rPr>
              <a:t> </a:t>
            </a:r>
            <a:r>
              <a:rPr lang="en-US" altLang="zh-TW" sz="3200" dirty="0" err="1">
                <a:solidFill>
                  <a:schemeClr val="bg1"/>
                </a:solidFill>
              </a:rPr>
              <a:t>jiǔ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niú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ér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hǔ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zhī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lì</a:t>
            </a:r>
            <a:endParaRPr lang="en-US" altLang="zh-TW" sz="5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84E8365-CE60-4613-AA5E-2B4EB2F2C8C8}"/>
              </a:ext>
            </a:extLst>
          </p:cNvPr>
          <p:cNvSpPr/>
          <p:nvPr/>
        </p:nvSpPr>
        <p:spPr>
          <a:xfrm>
            <a:off x="4655417" y="499610"/>
            <a:ext cx="71708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7030A0"/>
                </a:solidFill>
              </a:rPr>
              <a:t>tremendous strength</a:t>
            </a:r>
            <a:endParaRPr lang="zh-TW" altLang="en-US" sz="36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7A1A40A-04D0-48C9-8EDC-38F35A52FFE0}"/>
              </a:ext>
            </a:extLst>
          </p:cNvPr>
          <p:cNvSpPr/>
          <p:nvPr/>
        </p:nvSpPr>
        <p:spPr>
          <a:xfrm>
            <a:off x="5628705" y="3396088"/>
            <a:ext cx="6563295" cy="144655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我费了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九牛二虎之力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，才把这台电视搬到二楼。 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E00D1EF-29B4-400C-97AA-9A8D899C5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77" y="2483318"/>
            <a:ext cx="5522829" cy="377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3409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405130" y="1990144"/>
            <a:ext cx="3561077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羞涩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xiūsè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8225795" y="1990144"/>
            <a:ext cx="3612834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羞怯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xiūqiè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966207" y="3382833"/>
            <a:ext cx="4259588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DACE27D5-6AED-4895-AFC5-187B6FB8E01B}"/>
              </a:ext>
            </a:extLst>
          </p:cNvPr>
          <p:cNvSpPr txBox="1"/>
          <p:nvPr/>
        </p:nvSpPr>
        <p:spPr>
          <a:xfrm>
            <a:off x="395505" y="385012"/>
            <a:ext cx="2184066" cy="46166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solidFill>
                  <a:srgbClr val="002060"/>
                </a:solidFill>
                <a:ea typeface="標楷體" panose="03000509000000000000" pitchFamily="65" charset="-120"/>
              </a:rPr>
              <a:t>近义词</a:t>
            </a:r>
            <a:r>
              <a:rPr lang="en-US" altLang="zh-TW" sz="2400" dirty="0">
                <a:solidFill>
                  <a:srgbClr val="002060"/>
                </a:solidFill>
                <a:ea typeface="標楷體" panose="03000509000000000000" pitchFamily="65" charset="-120"/>
              </a:rPr>
              <a:t>3</a:t>
            </a:r>
            <a:endParaRPr lang="zh-TW" altLang="en-US" sz="2400" dirty="0">
              <a:solidFill>
                <a:srgbClr val="00206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809857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0"/>
            <a:ext cx="2900365" cy="113877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羞涩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000" dirty="0" err="1">
                <a:solidFill>
                  <a:schemeClr val="bg1"/>
                </a:solidFill>
              </a:rPr>
              <a:t>xiūsè</a:t>
            </a:r>
            <a:endParaRPr lang="zh-TW" altLang="en-US" sz="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1" y="-1"/>
            <a:ext cx="2900365" cy="113877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羞怯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000" dirty="0" err="1">
                <a:solidFill>
                  <a:schemeClr val="bg1"/>
                </a:solidFill>
              </a:rPr>
              <a:t>xiūqiè</a:t>
            </a:r>
            <a:endParaRPr lang="zh-TW" altLang="en-US" sz="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230878" y="569386"/>
            <a:ext cx="5730243" cy="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A78C23C9-D1D8-4B18-B6B1-AFDCA0C59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8454491"/>
              </p:ext>
            </p:extLst>
          </p:nvPr>
        </p:nvGraphicFramePr>
        <p:xfrm>
          <a:off x="330513" y="1708158"/>
          <a:ext cx="11530973" cy="35003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032458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10498515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</a:tblGrid>
              <a:tr h="712043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语义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4847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28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相同点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28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1.adj.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28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28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都有“难为情、不好意思”的意思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28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不同点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28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28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羞涩→“贫穷没钱”的意思。</a:t>
                      </a:r>
                      <a:endParaRPr lang="en-US" altLang="zh-TW" sz="28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28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28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羞怯→包含“胆怯”的意思。</a:t>
                      </a:r>
                      <a:endParaRPr lang="en-US" altLang="zh-TW" sz="28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82753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0"/>
            <a:ext cx="2900365" cy="113877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羞涩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000" dirty="0" err="1">
                <a:solidFill>
                  <a:schemeClr val="bg1"/>
                </a:solidFill>
              </a:rPr>
              <a:t>xiūsè</a:t>
            </a:r>
            <a:endParaRPr lang="zh-TW" altLang="en-US" sz="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1" y="-1"/>
            <a:ext cx="2900365" cy="113877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羞怯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000" dirty="0" err="1">
                <a:solidFill>
                  <a:schemeClr val="bg1"/>
                </a:solidFill>
              </a:rPr>
              <a:t>xiūqiè</a:t>
            </a:r>
            <a:endParaRPr lang="zh-TW" altLang="en-US" sz="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230878" y="569386"/>
            <a:ext cx="5730243" cy="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BD674BF1-9E8B-41D6-A4A8-B6230F95B315}"/>
              </a:ext>
            </a:extLst>
          </p:cNvPr>
          <p:cNvSpPr txBox="1"/>
          <p:nvPr/>
        </p:nvSpPr>
        <p:spPr>
          <a:xfrm>
            <a:off x="330513" y="2870194"/>
            <a:ext cx="11530973" cy="24969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小姑娘走上台去的时候，神态十分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羞涩</a:t>
            </a:r>
            <a:r>
              <a:rPr lang="en-US" altLang="zh-TW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羞怯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她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羞涩</a:t>
            </a:r>
            <a:r>
              <a:rPr lang="en-US" altLang="zh-TW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羞怯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地向老师提出一个问题。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我最近囊中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羞涩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，连一本书都买不起。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845005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85011" y="388136"/>
            <a:ext cx="11459766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u="sng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八</a:t>
            </a:r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</a:t>
            </a:r>
            <a:endParaRPr lang="en-US" altLang="zh-TW" sz="8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A824F04-5B21-4CAC-9E28-DE231C124E7C}"/>
              </a:ext>
            </a:extLst>
          </p:cNvPr>
          <p:cNvSpPr txBox="1"/>
          <p:nvPr/>
        </p:nvSpPr>
        <p:spPr>
          <a:xfrm>
            <a:off x="385011" y="2039950"/>
            <a:ext cx="11434811" cy="12003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ea typeface="標楷體" panose="03000509000000000000" pitchFamily="65" charset="-120"/>
              </a:rPr>
              <a:t>八成→十分之八，八成</a:t>
            </a:r>
            <a:r>
              <a:rPr lang="en-US" altLang="zh-TW" sz="3600" dirty="0">
                <a:ea typeface="標楷體" panose="03000509000000000000" pitchFamily="65" charset="-120"/>
              </a:rPr>
              <a:t>+V.</a:t>
            </a:r>
            <a:r>
              <a:rPr lang="zh-TW" altLang="en-US" sz="3600" dirty="0">
                <a:ea typeface="標楷體" panose="03000509000000000000" pitchFamily="65" charset="-120"/>
              </a:rPr>
              <a:t>，表示推测</a:t>
            </a:r>
            <a:r>
              <a:rPr lang="en-US" altLang="zh-TW" sz="2400" dirty="0">
                <a:ea typeface="標楷體" panose="03000509000000000000" pitchFamily="65" charset="-120"/>
              </a:rPr>
              <a:t>(infer)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r>
              <a:rPr lang="en-US" altLang="zh-TW" sz="3600" dirty="0">
                <a:ea typeface="標楷體" panose="03000509000000000000" pitchFamily="65" charset="-120"/>
              </a:rPr>
              <a:t>2.(</a:t>
            </a:r>
            <a:r>
              <a:rPr lang="zh-TW" altLang="en-US" sz="3600" dirty="0">
                <a:ea typeface="標楷體" panose="03000509000000000000" pitchFamily="65" charset="-120"/>
              </a:rPr>
              <a:t>八</a:t>
            </a:r>
            <a:r>
              <a:rPr lang="en-US" altLang="zh-TW" sz="3600" dirty="0">
                <a:ea typeface="標楷體" panose="03000509000000000000" pitchFamily="65" charset="-120"/>
              </a:rPr>
              <a:t>)</a:t>
            </a:r>
            <a:r>
              <a:rPr lang="zh-TW" altLang="en-US" sz="3600" dirty="0">
                <a:ea typeface="標楷體" panose="03000509000000000000" pitchFamily="65" charset="-120"/>
              </a:rPr>
              <a:t>成</a:t>
            </a:r>
            <a:r>
              <a:rPr lang="en-US" altLang="zh-TW" sz="3600" dirty="0">
                <a:ea typeface="標楷體" panose="03000509000000000000" pitchFamily="65" charset="-120"/>
              </a:rPr>
              <a:t>+adj.</a:t>
            </a:r>
            <a:r>
              <a:rPr lang="zh-TW" altLang="en-US" sz="3600" dirty="0">
                <a:ea typeface="標楷體" panose="03000509000000000000" pitchFamily="65" charset="-120"/>
              </a:rPr>
              <a:t>→表示某种程度。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3794D8E-F0D5-4241-833D-8A4E29D1EBBE}"/>
              </a:ext>
            </a:extLst>
          </p:cNvPr>
          <p:cNvSpPr txBox="1"/>
          <p:nvPr/>
        </p:nvSpPr>
        <p:spPr>
          <a:xfrm>
            <a:off x="385011" y="3466946"/>
            <a:ext cx="11434811" cy="27907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1.</a:t>
            </a:r>
            <a:r>
              <a:rPr lang="zh-TW" altLang="en-US" sz="3000" dirty="0">
                <a:ea typeface="標楷體" panose="03000509000000000000" pitchFamily="65" charset="-120"/>
              </a:rPr>
              <a:t> 现在有一个流行的观点，就是吃饭吃</a:t>
            </a:r>
            <a:r>
              <a:rPr lang="zh-TW" altLang="en-US" sz="3000" dirty="0">
                <a:solidFill>
                  <a:srgbClr val="FF0000"/>
                </a:solidFill>
                <a:ea typeface="標楷體" panose="03000509000000000000" pitchFamily="65" charset="-120"/>
              </a:rPr>
              <a:t>七分</a:t>
            </a:r>
            <a:r>
              <a:rPr lang="zh-TW" altLang="en-US" sz="3000" dirty="0">
                <a:ea typeface="標楷體" panose="03000509000000000000" pitchFamily="65" charset="-120"/>
              </a:rPr>
              <a:t>饱对健康有好处。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2.</a:t>
            </a:r>
            <a:r>
              <a:rPr lang="zh-TW" altLang="en-US" sz="3000" dirty="0">
                <a:ea typeface="標楷體" panose="03000509000000000000" pitchFamily="65" charset="-120"/>
              </a:rPr>
              <a:t> 我喜欢把鸡蛋煮到</a:t>
            </a:r>
            <a:r>
              <a:rPr lang="zh-TW" altLang="en-US" sz="3000" dirty="0">
                <a:solidFill>
                  <a:srgbClr val="FF0000"/>
                </a:solidFill>
                <a:ea typeface="標楷體" panose="03000509000000000000" pitchFamily="65" charset="-120"/>
              </a:rPr>
              <a:t>九分</a:t>
            </a:r>
            <a:r>
              <a:rPr lang="zh-TW" altLang="en-US" sz="3000" dirty="0">
                <a:ea typeface="標楷體" panose="03000509000000000000" pitchFamily="65" charset="-120"/>
              </a:rPr>
              <a:t>熟的时候就吃，这样口感比较好。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3.</a:t>
            </a:r>
            <a:r>
              <a:rPr lang="zh-TW" altLang="en-US" sz="3000" dirty="0">
                <a:ea typeface="標楷體" panose="03000509000000000000" pitchFamily="65" charset="-120"/>
              </a:rPr>
              <a:t>好久没有看到她，她</a:t>
            </a:r>
            <a:r>
              <a:rPr lang="zh-TW" altLang="en-US" sz="3000" dirty="0">
                <a:solidFill>
                  <a:srgbClr val="FF0000"/>
                </a:solidFill>
                <a:ea typeface="標楷體" panose="03000509000000000000" pitchFamily="65" charset="-120"/>
              </a:rPr>
              <a:t>八成</a:t>
            </a:r>
            <a:r>
              <a:rPr lang="zh-TW" altLang="en-US" sz="3000" dirty="0">
                <a:ea typeface="標楷體" panose="03000509000000000000" pitchFamily="65" charset="-120"/>
              </a:rPr>
              <a:t>已经离开这里了。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4.</a:t>
            </a:r>
            <a:r>
              <a:rPr lang="zh-TW" altLang="en-US" sz="3000" dirty="0">
                <a:ea typeface="標楷體" panose="03000509000000000000" pitchFamily="65" charset="-120"/>
              </a:rPr>
              <a:t>这只猫成天躲在暗处睡觉，一点儿精神都没有，</a:t>
            </a:r>
            <a:r>
              <a:rPr lang="zh-TW" altLang="en-US" sz="3000" dirty="0">
                <a:solidFill>
                  <a:srgbClr val="FF0000"/>
                </a:solidFill>
                <a:ea typeface="標楷體" panose="03000509000000000000" pitchFamily="65" charset="-120"/>
              </a:rPr>
              <a:t>八成</a:t>
            </a:r>
            <a:r>
              <a:rPr lang="zh-TW" altLang="en-US" sz="3000" dirty="0">
                <a:ea typeface="標楷體" panose="03000509000000000000" pitchFamily="65" charset="-120"/>
              </a:rPr>
              <a:t>是病了。</a:t>
            </a:r>
            <a:endParaRPr lang="en-US" altLang="zh-TW" sz="30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763950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85011" y="388136"/>
            <a:ext cx="2096932" cy="769441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</a:t>
            </a:r>
            <a:endParaRPr lang="en-US" altLang="zh-TW" sz="4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3794D8E-F0D5-4241-833D-8A4E29D1EBBE}"/>
              </a:ext>
            </a:extLst>
          </p:cNvPr>
          <p:cNvSpPr txBox="1"/>
          <p:nvPr/>
        </p:nvSpPr>
        <p:spPr>
          <a:xfrm>
            <a:off x="258536" y="1397877"/>
            <a:ext cx="11674928" cy="49899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zh-TW" sz="3600" dirty="0">
                <a:ea typeface="標楷體" panose="03000509000000000000" pitchFamily="65" charset="-120"/>
              </a:rPr>
              <a:t>A</a:t>
            </a:r>
            <a:r>
              <a:rPr lang="zh-TW" altLang="en-US" sz="3600" dirty="0">
                <a:ea typeface="標楷體" panose="03000509000000000000" pitchFamily="65" charset="-120"/>
              </a:rPr>
              <a:t>：你要卖给我的二手冰箱是个什么情况？请给我介绍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         一下吧。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  </a:t>
            </a:r>
            <a:r>
              <a:rPr lang="en-US" altLang="zh-TW" sz="3600" dirty="0">
                <a:ea typeface="標楷體" panose="03000509000000000000" pitchFamily="65" charset="-120"/>
              </a:rPr>
              <a:t>B</a:t>
            </a:r>
            <a:r>
              <a:rPr lang="zh-TW" altLang="en-US" sz="3600" dirty="0">
                <a:ea typeface="標楷體" panose="03000509000000000000" pitchFamily="65" charset="-120"/>
              </a:rPr>
              <a:t>：</a:t>
            </a:r>
            <a:r>
              <a:rPr lang="en-US" altLang="zh-TW" sz="3200" dirty="0">
                <a:ea typeface="標楷體" panose="03000509000000000000" pitchFamily="65" charset="-120"/>
              </a:rPr>
              <a:t>_________________________________________________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r>
              <a:rPr lang="en-US" altLang="zh-TW" sz="3600" dirty="0">
                <a:ea typeface="標楷體" panose="03000509000000000000" pitchFamily="65" charset="-120"/>
              </a:rPr>
              <a:t>2. A</a:t>
            </a:r>
            <a:r>
              <a:rPr lang="zh-TW" altLang="en-US" sz="3600" dirty="0">
                <a:ea typeface="標楷體" panose="03000509000000000000" pitchFamily="65" charset="-120"/>
              </a:rPr>
              <a:t>：小王说晚上八点左右给我打电话，怎么到现在还不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        打来啊？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  </a:t>
            </a:r>
            <a:r>
              <a:rPr lang="en-US" altLang="zh-TW" sz="3600" dirty="0">
                <a:ea typeface="標楷體" panose="03000509000000000000" pitchFamily="65" charset="-120"/>
              </a:rPr>
              <a:t>B</a:t>
            </a:r>
            <a:r>
              <a:rPr lang="zh-TW" altLang="en-US" sz="3600" dirty="0">
                <a:ea typeface="標楷體" panose="03000509000000000000" pitchFamily="65" charset="-120"/>
              </a:rPr>
              <a:t>：</a:t>
            </a:r>
            <a:r>
              <a:rPr lang="en-US" altLang="zh-TW" sz="3600" dirty="0">
                <a:ea typeface="標楷體" panose="03000509000000000000" pitchFamily="65" charset="-120"/>
              </a:rPr>
              <a:t>_____________________________________________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72EA372-19B0-46A6-84B2-721718F5682D}"/>
              </a:ext>
            </a:extLst>
          </p:cNvPr>
          <p:cNvSpPr txBox="1"/>
          <p:nvPr/>
        </p:nvSpPr>
        <p:spPr>
          <a:xfrm>
            <a:off x="1588168" y="3166712"/>
            <a:ext cx="9914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我要卖给你的冰箱还九成新，我很少用那个冰箱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535AC4F-2577-4B3A-9002-63C184E4E468}"/>
              </a:ext>
            </a:extLst>
          </p:cNvPr>
          <p:cNvSpPr txBox="1"/>
          <p:nvPr/>
        </p:nvSpPr>
        <p:spPr>
          <a:xfrm>
            <a:off x="1588167" y="5682350"/>
            <a:ext cx="10193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我看他八成忘记了</a:t>
            </a:r>
          </a:p>
        </p:txBody>
      </p:sp>
    </p:spTree>
    <p:extLst>
      <p:ext uri="{BB962C8B-B14F-4D97-AF65-F5344CB8AC3E}">
        <p14:creationId xmlns:p14="http://schemas.microsoft.com/office/powerpoint/2010/main" val="341152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85011" y="388136"/>
            <a:ext cx="2096932" cy="769441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</a:t>
            </a:r>
            <a:endParaRPr lang="en-US" altLang="zh-TW" sz="4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3794D8E-F0D5-4241-833D-8A4E29D1EBBE}"/>
              </a:ext>
            </a:extLst>
          </p:cNvPr>
          <p:cNvSpPr txBox="1"/>
          <p:nvPr/>
        </p:nvSpPr>
        <p:spPr>
          <a:xfrm>
            <a:off x="258536" y="2228873"/>
            <a:ext cx="11674928" cy="332796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3.A</a:t>
            </a:r>
            <a:r>
              <a:rPr lang="zh-TW" altLang="en-US" sz="3600" dirty="0">
                <a:ea typeface="標楷體" panose="03000509000000000000" pitchFamily="65" charset="-120"/>
              </a:rPr>
              <a:t>：李教授讲的“中国古代哲学思想”课你都听懂了吗？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</a:t>
            </a:r>
            <a:r>
              <a:rPr lang="en-US" altLang="zh-TW" sz="3600" dirty="0">
                <a:ea typeface="標楷體" panose="03000509000000000000" pitchFamily="65" charset="-120"/>
              </a:rPr>
              <a:t>B</a:t>
            </a:r>
            <a:r>
              <a:rPr lang="zh-TW" altLang="en-US" sz="3600" dirty="0">
                <a:ea typeface="標楷體" panose="03000509000000000000" pitchFamily="65" charset="-120"/>
              </a:rPr>
              <a:t>：</a:t>
            </a:r>
            <a:r>
              <a:rPr lang="en-US" altLang="zh-TW" sz="3200" dirty="0">
                <a:ea typeface="標楷體" panose="03000509000000000000" pitchFamily="65" charset="-120"/>
              </a:rPr>
              <a:t>_________________________________________________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r>
              <a:rPr lang="en-US" altLang="zh-TW" sz="3600" dirty="0">
                <a:ea typeface="標楷體" panose="03000509000000000000" pitchFamily="65" charset="-120"/>
              </a:rPr>
              <a:t>4.A</a:t>
            </a:r>
            <a:r>
              <a:rPr lang="zh-TW" altLang="en-US" sz="3600" dirty="0">
                <a:ea typeface="標楷體" panose="03000509000000000000" pitchFamily="65" charset="-120"/>
              </a:rPr>
              <a:t>：据你分析，小莉会接受我的求婚吗？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</a:t>
            </a:r>
            <a:r>
              <a:rPr lang="en-US" altLang="zh-TW" sz="3600" dirty="0">
                <a:ea typeface="標楷體" panose="03000509000000000000" pitchFamily="65" charset="-120"/>
              </a:rPr>
              <a:t>B</a:t>
            </a:r>
            <a:r>
              <a:rPr lang="zh-TW" altLang="en-US" sz="3600" dirty="0">
                <a:ea typeface="標楷體" panose="03000509000000000000" pitchFamily="65" charset="-120"/>
              </a:rPr>
              <a:t>：</a:t>
            </a:r>
            <a:r>
              <a:rPr lang="en-US" altLang="zh-TW" sz="3600" dirty="0">
                <a:ea typeface="標楷體" panose="03000509000000000000" pitchFamily="65" charset="-120"/>
              </a:rPr>
              <a:t>_____________________________________________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967FF08-308D-4530-AA62-170D320FF576}"/>
              </a:ext>
            </a:extLst>
          </p:cNvPr>
          <p:cNvSpPr txBox="1"/>
          <p:nvPr/>
        </p:nvSpPr>
        <p:spPr>
          <a:xfrm>
            <a:off x="1350745" y="4841506"/>
            <a:ext cx="10303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据我分析，小莉八成会接受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8A27F01-2D4B-4CB9-8F45-D6836E4079DC}"/>
              </a:ext>
            </a:extLst>
          </p:cNvPr>
          <p:cNvSpPr txBox="1"/>
          <p:nvPr/>
        </p:nvSpPr>
        <p:spPr>
          <a:xfrm>
            <a:off x="1856072" y="3319112"/>
            <a:ext cx="9798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我大概懂五成了</a:t>
            </a:r>
          </a:p>
        </p:txBody>
      </p:sp>
    </p:spTree>
    <p:extLst>
      <p:ext uri="{BB962C8B-B14F-4D97-AF65-F5344CB8AC3E}">
        <p14:creationId xmlns:p14="http://schemas.microsoft.com/office/powerpoint/2010/main" val="391980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36A151C-FF95-49D7-BBB7-BE55C41E432A}"/>
              </a:ext>
            </a:extLst>
          </p:cNvPr>
          <p:cNvSpPr/>
          <p:nvPr/>
        </p:nvSpPr>
        <p:spPr>
          <a:xfrm>
            <a:off x="114300" y="165944"/>
            <a:ext cx="11963399" cy="6279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几天后整理衣橱，忽然在最底下，发现了几条旧裤子。一条毛蓝布的裤子，是</a:t>
            </a:r>
            <a:r>
              <a:rPr lang="en-US" altLang="zh-CN" sz="3400" dirty="0">
                <a:ea typeface="標楷體" panose="03000509000000000000" pitchFamily="65" charset="-120"/>
              </a:rPr>
              <a:t>40</a:t>
            </a:r>
            <a:r>
              <a:rPr lang="zh-CN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年前我最心爱的，那种蓝颜色与那种</a:t>
            </a:r>
            <a:r>
              <a:rPr lang="zh-CN" altLang="en-US" sz="34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质地</a:t>
            </a:r>
            <a:r>
              <a:rPr lang="zh-CN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的裤子现在已经</a:t>
            </a:r>
            <a:r>
              <a:rPr lang="zh-CN" altLang="en-US" sz="34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绝迹</a:t>
            </a:r>
            <a:r>
              <a:rPr lang="zh-CN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；它的裤腿中前部已经磨得灰白，</a:t>
            </a:r>
            <a:r>
              <a:rPr lang="zh-CN" altLang="en-US" sz="34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腰围</a:t>
            </a:r>
            <a:r>
              <a:rPr lang="zh-CN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也绝对不能容下当下的我，可是我为什么一直没有</a:t>
            </a:r>
            <a:r>
              <a:rPr lang="zh-CN" altLang="en-US" sz="34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遗弃</a:t>
            </a:r>
            <a:r>
              <a:rPr lang="zh-CN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它？它使我回想起</a:t>
            </a:r>
            <a:r>
              <a:rPr lang="zh-CN" altLang="en-US" sz="34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羞涩</a:t>
            </a:r>
            <a:r>
              <a:rPr lang="zh-CN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的初恋，同时，它也</a:t>
            </a:r>
            <a:r>
              <a:rPr lang="zh-CN" altLang="en-US" sz="34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见证</a:t>
            </a:r>
            <a:r>
              <a:rPr lang="zh-CN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着我生命在那一</a:t>
            </a:r>
            <a:r>
              <a:rPr lang="zh-CN" altLang="en-US" sz="34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阶段</a:t>
            </a:r>
            <a:r>
              <a:rPr lang="zh-CN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里所</a:t>
            </a:r>
            <a:r>
              <a:rPr lang="zh-CN" altLang="en-US" sz="34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沐浴</a:t>
            </a:r>
            <a:r>
              <a:rPr lang="zh-CN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过的</a:t>
            </a:r>
            <a:r>
              <a:rPr lang="zh-CN" altLang="en-US" sz="3400" dirty="0">
                <a:highlight>
                  <a:srgbClr val="FF00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世俗之风</a:t>
            </a:r>
            <a:r>
              <a:rPr lang="zh-CN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。一条还是八</a:t>
            </a:r>
            <a:r>
              <a:rPr lang="zh-CN" altLang="en-US" sz="3400" dirty="0">
                <a:highlight>
                  <a:srgbClr val="00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成</a:t>
            </a:r>
            <a:r>
              <a:rPr lang="zh-CN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新的绿军裤，</a:t>
            </a:r>
            <a:r>
              <a:rPr lang="zh-CN" altLang="en-US" sz="34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腰围</a:t>
            </a:r>
            <a:r>
              <a:rPr lang="zh-CN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很肥，并不</a:t>
            </a:r>
            <a:r>
              <a:rPr lang="zh-CN" altLang="en-US" sz="34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符合</a:t>
            </a:r>
            <a:r>
              <a:rPr lang="en-US" altLang="zh-CN" sz="3400" dirty="0">
                <a:ea typeface="標楷體" panose="03000509000000000000" pitchFamily="65" charset="-120"/>
              </a:rPr>
              <a:t>30</a:t>
            </a:r>
            <a:r>
              <a:rPr lang="zh-CN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年前我那还很</a:t>
            </a:r>
            <a:r>
              <a:rPr lang="zh-CN" altLang="en-US" sz="34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苗条</a:t>
            </a:r>
            <a:r>
              <a:rPr lang="zh-CN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的身材，我</a:t>
            </a:r>
            <a:r>
              <a:rPr lang="zh-CN" altLang="en-US" sz="34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回想</a:t>
            </a:r>
            <a:r>
              <a:rPr lang="zh-CN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起，那是我</a:t>
            </a:r>
            <a:r>
              <a:rPr lang="zh-CN" altLang="en-US" sz="34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费</a:t>
            </a:r>
            <a:r>
              <a:rPr lang="zh-CN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了</a:t>
            </a:r>
            <a:r>
              <a:rPr lang="zh-CN" altLang="en-US" sz="3400" dirty="0">
                <a:highlight>
                  <a:srgbClr val="FF00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九牛二虎之力</a:t>
            </a:r>
            <a:r>
              <a:rPr lang="zh-CN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，才</a:t>
            </a:r>
            <a:r>
              <a:rPr lang="zh-CN" altLang="en-US" sz="34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讨</a:t>
            </a:r>
            <a:r>
              <a:rPr lang="zh-CN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到手的。</a:t>
            </a:r>
            <a:endParaRPr lang="zh-TW" altLang="en-US" sz="3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97852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044A0A5E-7F57-402E-9F1B-796AACBD7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9673" y="4462760"/>
            <a:ext cx="4209142" cy="236764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C26961D-EA40-4382-ADC6-15BFA0ED2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3885"/>
            <a:ext cx="4049486" cy="2698603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D103DBB-C0DE-4ED3-B517-893B9A33A1B1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国防</a:t>
            </a:r>
            <a:r>
              <a:rPr lang="en-US" altLang="zh-TW" sz="3200" dirty="0" err="1">
                <a:solidFill>
                  <a:schemeClr val="bg1"/>
                </a:solidFill>
              </a:rPr>
              <a:t>guófáng</a:t>
            </a:r>
            <a:endParaRPr lang="en-US" altLang="zh-TW" sz="1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B74BF27-47DF-44E6-B1DB-28273653CB2F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军用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jūnyòng</a:t>
            </a:r>
            <a:endParaRPr lang="zh-TW" altLang="en-US" sz="10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05CE77-4BB4-49B1-9082-E50B5B4DAE1B}"/>
              </a:ext>
            </a:extLst>
          </p:cNvPr>
          <p:cNvSpPr txBox="1"/>
          <p:nvPr/>
        </p:nvSpPr>
        <p:spPr>
          <a:xfrm>
            <a:off x="3905250" y="5349895"/>
            <a:ext cx="2154238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强劲</a:t>
            </a:r>
            <a:r>
              <a:rPr lang="en-US" altLang="zh-TW" sz="3200" dirty="0" err="1">
                <a:solidFill>
                  <a:schemeClr val="bg1"/>
                </a:solidFill>
              </a:rPr>
              <a:t>qiángjìng</a:t>
            </a:r>
            <a:endParaRPr lang="zh-TW" altLang="en-US" sz="49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C22F163-4E24-4D0C-9945-929EBBAAA476}"/>
              </a:ext>
            </a:extLst>
          </p:cNvPr>
          <p:cNvSpPr txBox="1"/>
          <p:nvPr/>
        </p:nvSpPr>
        <p:spPr>
          <a:xfrm>
            <a:off x="10001250" y="5349894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风行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fēngxíng</a:t>
            </a:r>
            <a:endParaRPr lang="zh-TW" altLang="en-US" sz="10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42C7F52-538F-44DA-8EA9-B4FCFA222068}"/>
              </a:ext>
            </a:extLst>
          </p:cNvPr>
          <p:cNvSpPr/>
          <p:nvPr/>
        </p:nvSpPr>
        <p:spPr>
          <a:xfrm>
            <a:off x="16327" y="27598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national </a:t>
            </a:r>
            <a:r>
              <a:rPr lang="en-US" altLang="zh-TW" sz="32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defence</a:t>
            </a:r>
            <a:endParaRPr lang="zh-TW" altLang="en-US" sz="32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311EFDC-CB58-4E09-BD22-28BB638502D1}"/>
              </a:ext>
            </a:extLst>
          </p:cNvPr>
          <p:cNvSpPr/>
          <p:nvPr/>
        </p:nvSpPr>
        <p:spPr>
          <a:xfrm>
            <a:off x="6079673" y="9857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for military use</a:t>
            </a:r>
            <a:endParaRPr lang="zh-TW" altLang="en-US" sz="3200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C55B252-E308-491E-82CD-52387DF7F0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32" t="10773" r="16435" b="18595"/>
          <a:stretch/>
        </p:blipFill>
        <p:spPr>
          <a:xfrm>
            <a:off x="6833939" y="594632"/>
            <a:ext cx="2733575" cy="280748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2FC4E0D-6E44-41D6-B70F-8821F18C16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959" y="3746917"/>
            <a:ext cx="3575957" cy="311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4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742CF43A-1AE9-4A58-A8AC-B74C25999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54" y="4212124"/>
            <a:ext cx="4196515" cy="2672655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D103DBB-C0DE-4ED3-B517-893B9A33A1B1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置身</a:t>
            </a:r>
            <a:r>
              <a:rPr lang="en-US" altLang="zh-TW" sz="3200" dirty="0" err="1">
                <a:solidFill>
                  <a:schemeClr val="bg1"/>
                </a:solidFill>
              </a:rPr>
              <a:t>zhìshēn</a:t>
            </a:r>
            <a:endParaRPr lang="en-US" altLang="zh-TW" sz="1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B74BF27-47DF-44E6-B1DB-28273653CB2F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审美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shěnměi</a:t>
            </a:r>
            <a:endParaRPr lang="zh-TW" altLang="en-US" sz="10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05CE77-4BB4-49B1-9082-E50B5B4DAE1B}"/>
              </a:ext>
            </a:extLst>
          </p:cNvPr>
          <p:cNvSpPr txBox="1"/>
          <p:nvPr/>
        </p:nvSpPr>
        <p:spPr>
          <a:xfrm>
            <a:off x="3921579" y="5349895"/>
            <a:ext cx="2154238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潮流</a:t>
            </a:r>
            <a:r>
              <a:rPr lang="en-US" altLang="zh-TW" sz="3200" dirty="0" err="1">
                <a:solidFill>
                  <a:schemeClr val="bg1"/>
                </a:solidFill>
              </a:rPr>
              <a:t>cháoliú</a:t>
            </a:r>
            <a:endParaRPr lang="zh-TW" altLang="en-US" sz="49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C22F163-4E24-4D0C-9945-929EBBAAA476}"/>
              </a:ext>
            </a:extLst>
          </p:cNvPr>
          <p:cNvSpPr txBox="1"/>
          <p:nvPr/>
        </p:nvSpPr>
        <p:spPr>
          <a:xfrm>
            <a:off x="10001250" y="5349894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昂奋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ángfèn</a:t>
            </a:r>
            <a:endParaRPr lang="zh-TW" altLang="en-US" sz="10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DCD8B551-D5E6-4C32-A172-F54B98F3F0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311"/>
          <a:stretch/>
        </p:blipFill>
        <p:spPr>
          <a:xfrm>
            <a:off x="389823" y="1163904"/>
            <a:ext cx="3296653" cy="111728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8A4F3199-6B03-430F-AC29-E71A1E5C09BE}"/>
              </a:ext>
            </a:extLst>
          </p:cNvPr>
          <p:cNvSpPr/>
          <p:nvPr/>
        </p:nvSpPr>
        <p:spPr>
          <a:xfrm>
            <a:off x="6096001" y="1137771"/>
            <a:ext cx="39052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ea typeface="Microsoft Yahei" panose="020B0503020204020204" pitchFamily="34" charset="-122"/>
              </a:rPr>
              <a:t>appreciation of the beautiful</a:t>
            </a:r>
            <a:endParaRPr lang="zh-TW" altLang="en-US" sz="36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20F9DD3-93A6-4ACD-883F-4EBC0AED3007}"/>
              </a:ext>
            </a:extLst>
          </p:cNvPr>
          <p:cNvSpPr/>
          <p:nvPr/>
        </p:nvSpPr>
        <p:spPr>
          <a:xfrm>
            <a:off x="6299965" y="4681248"/>
            <a:ext cx="37012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800" dirty="0">
                <a:solidFill>
                  <a:srgbClr val="339900"/>
                </a:solidFill>
                <a:ea typeface="Microsoft Yahei" panose="020B0503020204020204" pitchFamily="34" charset="-122"/>
              </a:rPr>
              <a:t>in high spirits</a:t>
            </a:r>
            <a:r>
              <a:rPr lang="zh-TW" altLang="en-US" sz="4800" dirty="0">
                <a:solidFill>
                  <a:srgbClr val="339900"/>
                </a:solidFill>
                <a:ea typeface="Microsoft Yahei" panose="020B0503020204020204" pitchFamily="34" charset="-122"/>
              </a:rPr>
              <a:t> </a:t>
            </a:r>
            <a:r>
              <a:rPr lang="en-US" altLang="zh-TW" sz="4800" dirty="0">
                <a:solidFill>
                  <a:srgbClr val="339900"/>
                </a:solidFill>
                <a:ea typeface="Microsoft Yahei" panose="020B0503020204020204" pitchFamily="34" charset="-122"/>
              </a:rPr>
              <a:t>and</a:t>
            </a:r>
            <a:r>
              <a:rPr lang="zh-TW" altLang="en-US" sz="4800" dirty="0">
                <a:solidFill>
                  <a:srgbClr val="339900"/>
                </a:solidFill>
                <a:ea typeface="Microsoft Yahei" panose="020B0503020204020204" pitchFamily="34" charset="-122"/>
              </a:rPr>
              <a:t> </a:t>
            </a:r>
            <a:r>
              <a:rPr lang="en-US" altLang="zh-TW" sz="4800" dirty="0">
                <a:solidFill>
                  <a:srgbClr val="339900"/>
                </a:solidFill>
                <a:ea typeface="Microsoft Yahei" panose="020B0503020204020204" pitchFamily="34" charset="-122"/>
              </a:rPr>
              <a:t>inspire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56783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E0E2B7F-4314-4CC8-9478-31F404EC3F83}"/>
              </a:ext>
            </a:extLst>
          </p:cNvPr>
          <p:cNvSpPr txBox="1"/>
          <p:nvPr/>
        </p:nvSpPr>
        <p:spPr>
          <a:xfrm>
            <a:off x="365760" y="385011"/>
            <a:ext cx="3272589" cy="156966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触目惊心</a:t>
            </a:r>
            <a:r>
              <a:rPr lang="en-US" altLang="zh-TW" sz="3600" dirty="0" err="1">
                <a:solidFill>
                  <a:schemeClr val="bg1"/>
                </a:solidFill>
              </a:rPr>
              <a:t>chù</a:t>
            </a:r>
            <a:r>
              <a:rPr lang="en-US" altLang="zh-TW" sz="3600" dirty="0">
                <a:solidFill>
                  <a:schemeClr val="bg1"/>
                </a:solidFill>
              </a:rPr>
              <a:t> </a:t>
            </a:r>
            <a:r>
              <a:rPr lang="en-US" altLang="zh-TW" sz="3600" dirty="0" err="1">
                <a:solidFill>
                  <a:schemeClr val="bg1"/>
                </a:solidFill>
              </a:rPr>
              <a:t>mù</a:t>
            </a:r>
            <a:r>
              <a:rPr lang="en-US" altLang="zh-TW" sz="3600" dirty="0">
                <a:solidFill>
                  <a:schemeClr val="bg1"/>
                </a:solidFill>
              </a:rPr>
              <a:t> </a:t>
            </a:r>
            <a:r>
              <a:rPr lang="en-US" altLang="zh-TW" sz="3600" dirty="0" err="1">
                <a:solidFill>
                  <a:schemeClr val="bg1"/>
                </a:solidFill>
              </a:rPr>
              <a:t>jīng</a:t>
            </a:r>
            <a:r>
              <a:rPr lang="en-US" altLang="zh-TW" sz="3600" dirty="0">
                <a:solidFill>
                  <a:schemeClr val="bg1"/>
                </a:solidFill>
              </a:rPr>
              <a:t> </a:t>
            </a:r>
            <a:r>
              <a:rPr lang="en-US" altLang="zh-TW" sz="3600" dirty="0" err="1">
                <a:solidFill>
                  <a:schemeClr val="bg1"/>
                </a:solidFill>
              </a:rPr>
              <a:t>xīn</a:t>
            </a:r>
            <a:endParaRPr lang="en-US" altLang="zh-TW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84E8365-CE60-4613-AA5E-2B4EB2F2C8C8}"/>
              </a:ext>
            </a:extLst>
          </p:cNvPr>
          <p:cNvSpPr/>
          <p:nvPr/>
        </p:nvSpPr>
        <p:spPr>
          <a:xfrm>
            <a:off x="4655417" y="646620"/>
            <a:ext cx="71708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7030A0"/>
                </a:solidFill>
              </a:rPr>
              <a:t>shocking</a:t>
            </a:r>
            <a:r>
              <a:rPr lang="zh-TW" altLang="en-US" sz="3600" dirty="0">
                <a:solidFill>
                  <a:srgbClr val="7030A0"/>
                </a:solidFill>
              </a:rPr>
              <a:t> </a:t>
            </a:r>
            <a:r>
              <a:rPr lang="en-US" altLang="zh-TW" sz="3600" dirty="0">
                <a:solidFill>
                  <a:srgbClr val="7030A0"/>
                </a:solidFill>
              </a:rPr>
              <a:t>; startling</a:t>
            </a:r>
            <a:endParaRPr lang="zh-TW" altLang="en-US" sz="36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7A1A40A-04D0-48C9-8EDC-38F35A52FFE0}"/>
              </a:ext>
            </a:extLst>
          </p:cNvPr>
          <p:cNvSpPr/>
          <p:nvPr/>
        </p:nvSpPr>
        <p:spPr>
          <a:xfrm>
            <a:off x="5510081" y="3242200"/>
            <a:ext cx="6681920" cy="175432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zh-CN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这场车祸的惨状，真是叫人</a:t>
            </a:r>
            <a:r>
              <a:rPr lang="zh-CN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触目惊心</a:t>
            </a:r>
            <a:r>
              <a:rPr lang="zh-CN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B3D2A13-5D40-4123-AC2B-5B489BF57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64" y="2614756"/>
            <a:ext cx="5349716" cy="300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3162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3D32EE72-994D-4491-BCA2-C89AF0404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536" y="3820453"/>
            <a:ext cx="3015343" cy="3015343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D103DBB-C0DE-4ED3-B517-893B9A33A1B1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沉浸</a:t>
            </a:r>
            <a:r>
              <a:rPr lang="en-US" altLang="zh-TW" sz="3200" dirty="0" err="1">
                <a:solidFill>
                  <a:schemeClr val="bg1"/>
                </a:solidFill>
              </a:rPr>
              <a:t>chénjìn</a:t>
            </a:r>
            <a:endParaRPr lang="en-US" altLang="zh-TW" sz="1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B74BF27-47DF-44E6-B1DB-28273653CB2F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溢美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yìměi</a:t>
            </a:r>
            <a:endParaRPr lang="zh-TW" altLang="en-US" sz="10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05CE77-4BB4-49B1-9082-E50B5B4DAE1B}"/>
              </a:ext>
            </a:extLst>
          </p:cNvPr>
          <p:cNvSpPr txBox="1"/>
          <p:nvPr/>
        </p:nvSpPr>
        <p:spPr>
          <a:xfrm>
            <a:off x="3905250" y="5349895"/>
            <a:ext cx="2154238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开度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kāi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dù</a:t>
            </a:r>
            <a:endParaRPr lang="zh-TW" altLang="en-US" sz="10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C22F163-4E24-4D0C-9945-929EBBAAA476}"/>
              </a:ext>
            </a:extLst>
          </p:cNvPr>
          <p:cNvSpPr txBox="1"/>
          <p:nvPr/>
        </p:nvSpPr>
        <p:spPr>
          <a:xfrm>
            <a:off x="10001250" y="5349894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夸张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kuāzhāng</a:t>
            </a:r>
            <a:endParaRPr lang="zh-TW" altLang="en-US" sz="10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40E1B1D5-BBDD-49CC-B337-0BE158C49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828"/>
            <a:ext cx="3788229" cy="284117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32CB07D-55EA-4DF7-9099-61EB04819877}"/>
              </a:ext>
            </a:extLst>
          </p:cNvPr>
          <p:cNvSpPr/>
          <p:nvPr/>
        </p:nvSpPr>
        <p:spPr>
          <a:xfrm>
            <a:off x="0" y="0"/>
            <a:ext cx="6096000" cy="587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/>
              <a:t>to immerse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73CB965-2F17-4A9B-8D2F-BF9CD4301713}"/>
              </a:ext>
            </a:extLst>
          </p:cNvPr>
          <p:cNvSpPr/>
          <p:nvPr/>
        </p:nvSpPr>
        <p:spPr>
          <a:xfrm>
            <a:off x="6494106" y="1189987"/>
            <a:ext cx="32213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800" dirty="0">
                <a:solidFill>
                  <a:srgbClr val="339900"/>
                </a:solidFill>
                <a:ea typeface="Microsoft Yahei" panose="020B0503020204020204" pitchFamily="34" charset="-122"/>
              </a:rPr>
              <a:t>overpraise</a:t>
            </a:r>
            <a:endParaRPr lang="zh-TW" altLang="en-US" sz="48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BBC65B2-DF83-4426-A234-4A2E19498FC0}"/>
              </a:ext>
            </a:extLst>
          </p:cNvPr>
          <p:cNvSpPr/>
          <p:nvPr/>
        </p:nvSpPr>
        <p:spPr>
          <a:xfrm>
            <a:off x="523168" y="4765119"/>
            <a:ext cx="32650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/>
              <a:t>Degree of opening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C49421F-0193-4C0A-9AA4-AA26B9E8D4DB}"/>
              </a:ext>
            </a:extLst>
          </p:cNvPr>
          <p:cNvSpPr/>
          <p:nvPr/>
        </p:nvSpPr>
        <p:spPr>
          <a:xfrm>
            <a:off x="6100309" y="3420895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/>
              <a:t>exaggeration</a:t>
            </a:r>
          </a:p>
        </p:txBody>
      </p:sp>
    </p:spTree>
    <p:extLst>
      <p:ext uri="{BB962C8B-B14F-4D97-AF65-F5344CB8AC3E}">
        <p14:creationId xmlns:p14="http://schemas.microsoft.com/office/powerpoint/2010/main" val="76565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72C89676-2254-4D2A-BB4F-EC751FD3E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47056"/>
            <a:ext cx="4088575" cy="2445431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D103DBB-C0DE-4ED3-B517-893B9A33A1B1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提携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tíxié</a:t>
            </a:r>
            <a:endParaRPr lang="en-US" altLang="zh-TW" sz="34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B74BF27-47DF-44E6-B1DB-28273653CB2F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前辈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qiánbèi</a:t>
            </a:r>
            <a:endParaRPr lang="zh-TW" altLang="en-US" sz="10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05CE77-4BB4-49B1-9082-E50B5B4DAE1B}"/>
              </a:ext>
            </a:extLst>
          </p:cNvPr>
          <p:cNvSpPr txBox="1"/>
          <p:nvPr/>
        </p:nvSpPr>
        <p:spPr>
          <a:xfrm>
            <a:off x="3905250" y="5349895"/>
            <a:ext cx="2154238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感念</a:t>
            </a:r>
            <a:r>
              <a:rPr lang="en-US" altLang="zh-TW" sz="3200" dirty="0" err="1">
                <a:solidFill>
                  <a:schemeClr val="bg1"/>
                </a:solidFill>
              </a:rPr>
              <a:t>gǎnniàn</a:t>
            </a:r>
            <a:endParaRPr lang="zh-TW" altLang="en-US" sz="49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C22F163-4E24-4D0C-9945-929EBBAAA476}"/>
              </a:ext>
            </a:extLst>
          </p:cNvPr>
          <p:cNvSpPr txBox="1"/>
          <p:nvPr/>
        </p:nvSpPr>
        <p:spPr>
          <a:xfrm>
            <a:off x="10001250" y="5349894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凸现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tūxiàn</a:t>
            </a:r>
            <a:endParaRPr lang="zh-TW" altLang="en-US" sz="10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3FA6CC5-EDC8-481E-810B-3CFC24EDA845}"/>
              </a:ext>
            </a:extLst>
          </p:cNvPr>
          <p:cNvSpPr/>
          <p:nvPr/>
        </p:nvSpPr>
        <p:spPr>
          <a:xfrm>
            <a:off x="356135" y="1080030"/>
            <a:ext cx="35491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ea typeface="Microsoft Yahei" panose="020B0503020204020204" pitchFamily="34" charset="-122"/>
              </a:rPr>
              <a:t>look after</a:t>
            </a:r>
            <a:r>
              <a:rPr lang="zh-TW" altLang="en-US" sz="3200" dirty="0">
                <a:ea typeface="Microsoft Yahei" panose="020B0503020204020204" pitchFamily="34" charset="-122"/>
              </a:rPr>
              <a:t> </a:t>
            </a:r>
            <a:r>
              <a:rPr lang="en-US" altLang="zh-TW" sz="3200" dirty="0">
                <a:ea typeface="Microsoft Yahei" panose="020B0503020204020204" pitchFamily="34" charset="-122"/>
              </a:rPr>
              <a:t>;</a:t>
            </a:r>
            <a:r>
              <a:rPr lang="zh-TW" altLang="en-US" sz="3200" dirty="0">
                <a:ea typeface="Microsoft Yahei" panose="020B0503020204020204" pitchFamily="34" charset="-122"/>
              </a:rPr>
              <a:t> </a:t>
            </a:r>
            <a:endParaRPr lang="en-US" altLang="zh-TW" sz="3200" dirty="0">
              <a:ea typeface="Microsoft Yahei" panose="020B0503020204020204" pitchFamily="34" charset="-122"/>
            </a:endParaRPr>
          </a:p>
          <a:p>
            <a:pPr algn="ctr"/>
            <a:r>
              <a:rPr lang="en-US" altLang="zh-TW" sz="3200" dirty="0">
                <a:ea typeface="Microsoft Yahei" panose="020B0503020204020204" pitchFamily="34" charset="-122"/>
              </a:rPr>
              <a:t>foster</a:t>
            </a:r>
            <a:endParaRPr lang="zh-TW" altLang="en-US" sz="32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6BEAD73-6A2E-4264-8F6E-D37CD17D3A17}"/>
              </a:ext>
            </a:extLst>
          </p:cNvPr>
          <p:cNvSpPr/>
          <p:nvPr/>
        </p:nvSpPr>
        <p:spPr>
          <a:xfrm>
            <a:off x="356135" y="4108451"/>
            <a:ext cx="354911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400" dirty="0">
                <a:solidFill>
                  <a:srgbClr val="3399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recall with deep emotion</a:t>
            </a:r>
            <a:endParaRPr lang="zh-TW" altLang="en-US" sz="44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167D060-8D23-479B-8DEE-F7CAB427166A}"/>
              </a:ext>
            </a:extLst>
          </p:cNvPr>
          <p:cNvSpPr/>
          <p:nvPr/>
        </p:nvSpPr>
        <p:spPr>
          <a:xfrm>
            <a:off x="6611793" y="4473553"/>
            <a:ext cx="334991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400" dirty="0"/>
              <a:t>Prominently presented.</a:t>
            </a:r>
          </a:p>
        </p:txBody>
      </p:sp>
    </p:spTree>
    <p:extLst>
      <p:ext uri="{BB962C8B-B14F-4D97-AF65-F5344CB8AC3E}">
        <p14:creationId xmlns:p14="http://schemas.microsoft.com/office/powerpoint/2010/main" val="211974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8D103DBB-C0DE-4ED3-B517-893B9A33A1B1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浮现</a:t>
            </a:r>
            <a:r>
              <a:rPr lang="en-US" altLang="zh-TW" sz="3200" dirty="0" err="1">
                <a:solidFill>
                  <a:schemeClr val="bg1"/>
                </a:solidFill>
              </a:rPr>
              <a:t>fúxiàn</a:t>
            </a:r>
            <a:endParaRPr lang="en-US" altLang="zh-TW" sz="1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B74BF27-47DF-44E6-B1DB-28273653CB2F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涌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yǒng</a:t>
            </a:r>
            <a:endParaRPr lang="zh-TW" altLang="en-US" sz="10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05CE77-4BB4-49B1-9082-E50B5B4DAE1B}"/>
              </a:ext>
            </a:extLst>
          </p:cNvPr>
          <p:cNvSpPr txBox="1"/>
          <p:nvPr/>
        </p:nvSpPr>
        <p:spPr>
          <a:xfrm>
            <a:off x="3935024" y="5349895"/>
            <a:ext cx="2154238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叽</a:t>
            </a:r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声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jī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shēng</a:t>
            </a:r>
            <a:endParaRPr lang="zh-TW" altLang="en-US" sz="10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6BB6401-EF3A-4255-807A-09EB6DB8633D}"/>
              </a:ext>
            </a:extLst>
          </p:cNvPr>
          <p:cNvSpPr txBox="1"/>
          <p:nvPr/>
        </p:nvSpPr>
        <p:spPr>
          <a:xfrm>
            <a:off x="9999957" y="5349894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置办</a:t>
            </a:r>
            <a:r>
              <a:rPr lang="en-US" altLang="zh-TW" sz="3200" dirty="0" err="1">
                <a:solidFill>
                  <a:schemeClr val="bg1"/>
                </a:solidFill>
              </a:rPr>
              <a:t>zhìbàn</a:t>
            </a:r>
            <a:endParaRPr lang="en-US" altLang="zh-TW" sz="1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3FA070D-E928-4A40-8DA1-35DAEAAC956B}"/>
              </a:ext>
            </a:extLst>
          </p:cNvPr>
          <p:cNvSpPr/>
          <p:nvPr/>
        </p:nvSpPr>
        <p:spPr>
          <a:xfrm>
            <a:off x="7389702" y="406450"/>
            <a:ext cx="3705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32731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surge up, bubble up, gush forth</a:t>
            </a:r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63BEAC3-44A3-4F10-854F-D04C685EC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185" y="898071"/>
            <a:ext cx="2530929" cy="253092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CCA05743-C9AC-4512-A621-C44D60FBC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28700"/>
            <a:ext cx="3813578" cy="2363788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388EEEC-3D72-442F-9C67-60CA6301A181}"/>
              </a:ext>
            </a:extLst>
          </p:cNvPr>
          <p:cNvSpPr/>
          <p:nvPr/>
        </p:nvSpPr>
        <p:spPr>
          <a:xfrm>
            <a:off x="9591" y="51627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ea typeface="Microsoft Yahei" panose="020B0503020204020204" pitchFamily="34" charset="-122"/>
              </a:rPr>
              <a:t>appear before one’s eyes</a:t>
            </a:r>
            <a:endParaRPr lang="zh-TW" altLang="en-US" sz="32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511687B-B80B-4ABC-90F0-6727E4AEF6D5}"/>
              </a:ext>
            </a:extLst>
          </p:cNvPr>
          <p:cNvSpPr/>
          <p:nvPr/>
        </p:nvSpPr>
        <p:spPr>
          <a:xfrm>
            <a:off x="362686" y="4708028"/>
            <a:ext cx="269490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dirty="0"/>
              <a:t>take small</a:t>
            </a:r>
            <a:endParaRPr lang="zh-TW" altLang="en-US" sz="4800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987621F8-1738-494E-A5C7-E1922283E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4237" y="4477799"/>
            <a:ext cx="3460634" cy="238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34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E0E2B7F-4314-4CC8-9478-31F404EC3F83}"/>
              </a:ext>
            </a:extLst>
          </p:cNvPr>
          <p:cNvSpPr txBox="1"/>
          <p:nvPr/>
        </p:nvSpPr>
        <p:spPr>
          <a:xfrm>
            <a:off x="365760" y="385011"/>
            <a:ext cx="3272589" cy="150810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大摇大摆</a:t>
            </a:r>
            <a:r>
              <a:rPr lang="en-US" altLang="zh-TW" sz="3200" dirty="0" err="1">
                <a:solidFill>
                  <a:schemeClr val="bg1"/>
                </a:solidFill>
              </a:rPr>
              <a:t>dàyáo-dàbǎi</a:t>
            </a:r>
            <a:endParaRPr lang="en-US" altLang="zh-TW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84E8365-CE60-4613-AA5E-2B4EB2F2C8C8}"/>
              </a:ext>
            </a:extLst>
          </p:cNvPr>
          <p:cNvSpPr/>
          <p:nvPr/>
        </p:nvSpPr>
        <p:spPr>
          <a:xfrm>
            <a:off x="4655417" y="385011"/>
            <a:ext cx="71708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7030A0"/>
                </a:solidFill>
              </a:rPr>
              <a:t>Strutting</a:t>
            </a:r>
            <a:r>
              <a:rPr lang="zh-TW" altLang="en-US" sz="3600" dirty="0">
                <a:solidFill>
                  <a:srgbClr val="7030A0"/>
                </a:solidFill>
              </a:rPr>
              <a:t> </a:t>
            </a:r>
            <a:r>
              <a:rPr lang="en-US" altLang="zh-TW" sz="3600" dirty="0">
                <a:solidFill>
                  <a:srgbClr val="7030A0"/>
                </a:solidFill>
              </a:rPr>
              <a:t>;</a:t>
            </a:r>
            <a:r>
              <a:rPr lang="zh-TW" altLang="en-US" sz="3600" dirty="0">
                <a:solidFill>
                  <a:srgbClr val="7030A0"/>
                </a:solidFill>
              </a:rPr>
              <a:t> </a:t>
            </a:r>
            <a:r>
              <a:rPr lang="en-US" altLang="zh-TW" sz="3600" dirty="0">
                <a:solidFill>
                  <a:srgbClr val="7030A0"/>
                </a:solidFill>
              </a:rPr>
              <a:t>swaggering</a:t>
            </a:r>
            <a:endParaRPr lang="zh-TW" altLang="en-US" sz="3600" dirty="0">
              <a:solidFill>
                <a:srgbClr val="7030A0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7A1A40A-04D0-48C9-8EDC-38F35A52FFE0}"/>
              </a:ext>
            </a:extLst>
          </p:cNvPr>
          <p:cNvSpPr/>
          <p:nvPr/>
        </p:nvSpPr>
        <p:spPr>
          <a:xfrm>
            <a:off x="4832559" y="3392488"/>
            <a:ext cx="6805062" cy="156966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zh-TW" altLang="en-US" sz="4800" dirty="0">
                <a:ea typeface="標楷體" panose="03000509000000000000" pitchFamily="65" charset="-120"/>
              </a:rPr>
              <a:t>他上课迟到，还敢</a:t>
            </a:r>
            <a:r>
              <a:rPr lang="zh-TW" altLang="en-US" sz="4800" dirty="0">
                <a:solidFill>
                  <a:srgbClr val="FF0000"/>
                </a:solidFill>
                <a:ea typeface="標楷體" panose="03000509000000000000" pitchFamily="65" charset="-120"/>
              </a:rPr>
              <a:t>大摇大摆</a:t>
            </a:r>
            <a:r>
              <a:rPr lang="zh-TW" altLang="en-US" sz="4800" dirty="0">
                <a:ea typeface="標楷體" panose="03000509000000000000" pitchFamily="65" charset="-120"/>
              </a:rPr>
              <a:t>地走进教室。 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 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459D9DC-CD48-453C-A557-1F256183E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008" y="2661557"/>
            <a:ext cx="3177904" cy="355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5321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405130" y="1990144"/>
            <a:ext cx="3561077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风行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fēngxíng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8225795" y="1990144"/>
            <a:ext cx="3612834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流行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liúxíng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966207" y="3382833"/>
            <a:ext cx="4259588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DACE27D5-6AED-4895-AFC5-187B6FB8E01B}"/>
              </a:ext>
            </a:extLst>
          </p:cNvPr>
          <p:cNvSpPr txBox="1"/>
          <p:nvPr/>
        </p:nvSpPr>
        <p:spPr>
          <a:xfrm>
            <a:off x="395505" y="385012"/>
            <a:ext cx="2184066" cy="46166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solidFill>
                  <a:srgbClr val="002060"/>
                </a:solidFill>
                <a:ea typeface="標楷體" panose="03000509000000000000" pitchFamily="65" charset="-120"/>
              </a:rPr>
              <a:t>近义词</a:t>
            </a:r>
            <a:r>
              <a:rPr lang="en-US" altLang="zh-TW" sz="2400" dirty="0">
                <a:solidFill>
                  <a:srgbClr val="002060"/>
                </a:solidFill>
                <a:ea typeface="標楷體" panose="03000509000000000000" pitchFamily="65" charset="-120"/>
              </a:rPr>
              <a:t>3</a:t>
            </a:r>
            <a:endParaRPr lang="zh-TW" altLang="en-US" sz="2400" dirty="0">
              <a:solidFill>
                <a:srgbClr val="00206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602134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0"/>
            <a:ext cx="2900365" cy="123880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风行</a:t>
            </a:r>
            <a:endParaRPr lang="en-US" altLang="zh-TW" sz="4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fēngxíng</a:t>
            </a:r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en-US" sz="1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4" y="0"/>
            <a:ext cx="2900365" cy="129266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流行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liúxíng</a:t>
            </a:r>
            <a:endParaRPr lang="zh-TW" altLang="en-US" sz="11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78" y="619401"/>
            <a:ext cx="5730246" cy="2693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A78C23C9-D1D8-4B18-B6B1-AFDCA0C59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4266743"/>
              </p:ext>
            </p:extLst>
          </p:nvPr>
        </p:nvGraphicFramePr>
        <p:xfrm>
          <a:off x="330513" y="1487300"/>
          <a:ext cx="11530973" cy="368555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032458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10498515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</a:tblGrid>
              <a:tr h="712043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语义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4967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相同点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1.v.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都有“盛行一时”的意思。</a:t>
                      </a:r>
                      <a:endParaRPr lang="en-US" altLang="zh-TW" sz="32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不同点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风行→带表示处所的宾语。</a:t>
                      </a:r>
                      <a:endParaRPr lang="en-US" altLang="zh-TW" sz="32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流行→带表示流行对象的宾语。</a:t>
                      </a:r>
                      <a:endParaRPr lang="en-US" altLang="zh-TW" sz="32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257833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0"/>
            <a:ext cx="2900365" cy="123880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风行</a:t>
            </a:r>
            <a:endParaRPr lang="en-US" altLang="zh-TW" sz="4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fēngxíng</a:t>
            </a:r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en-US" sz="1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4" y="0"/>
            <a:ext cx="2900365" cy="129266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流行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liúxíng</a:t>
            </a:r>
            <a:endParaRPr lang="zh-TW" altLang="en-US" sz="11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78" y="619401"/>
            <a:ext cx="5730246" cy="2693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3">
            <a:extLst>
              <a:ext uri="{FF2B5EF4-FFF2-40B4-BE49-F238E27FC236}">
                <a16:creationId xmlns:a16="http://schemas.microsoft.com/office/drawing/2014/main" id="{3D223888-AB47-48E0-BBA9-B0D6EE0369F1}"/>
              </a:ext>
            </a:extLst>
          </p:cNvPr>
          <p:cNvSpPr txBox="1"/>
          <p:nvPr/>
        </p:nvSpPr>
        <p:spPr>
          <a:xfrm>
            <a:off x="330511" y="2040143"/>
            <a:ext cx="11530978" cy="332796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ea typeface="標楷體" panose="03000509000000000000" pitchFamily="65" charset="-120"/>
              </a:rPr>
              <a:t>最近在年轻人中这种发型很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风行</a:t>
            </a:r>
            <a:r>
              <a:rPr lang="en-US" altLang="zh-TW" sz="3600" dirty="0">
                <a:solidFill>
                  <a:srgbClr val="FF0000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流行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3600" dirty="0">
              <a:solidFill>
                <a:srgbClr val="FF0000"/>
              </a:solidFill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ea typeface="標楷體" panose="03000509000000000000" pitchFamily="65" charset="-120"/>
              </a:rPr>
              <a:t>这首歌曾经在年轻人中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风行</a:t>
            </a:r>
            <a:r>
              <a:rPr lang="en-US" altLang="zh-TW" sz="3600" dirty="0">
                <a:solidFill>
                  <a:srgbClr val="FF0000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流行</a:t>
            </a:r>
            <a:r>
              <a:rPr lang="zh-TW" altLang="en-US" sz="3600" dirty="0">
                <a:ea typeface="標楷體" panose="03000509000000000000" pitchFamily="65" charset="-120"/>
              </a:rPr>
              <a:t>一时。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ea typeface="標楷體" panose="03000509000000000000" pitchFamily="65" charset="-120"/>
              </a:rPr>
              <a:t>今年夏天超短裙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风行</a:t>
            </a:r>
            <a:r>
              <a:rPr lang="zh-TW" altLang="en-US" sz="3600" dirty="0">
                <a:ea typeface="標楷體" panose="03000509000000000000" pitchFamily="65" charset="-120"/>
              </a:rPr>
              <a:t>这个城市。</a:t>
            </a:r>
            <a:r>
              <a:rPr lang="en-US" altLang="zh-TW" sz="3600" dirty="0"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ea typeface="標楷體" panose="03000509000000000000" pitchFamily="65" charset="-120"/>
              </a:rPr>
              <a:t>今年夏天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流行</a:t>
            </a:r>
            <a:r>
              <a:rPr lang="zh-TW" altLang="en-US" sz="3600" dirty="0">
                <a:ea typeface="標楷體" panose="03000509000000000000" pitchFamily="65" charset="-120"/>
              </a:rPr>
              <a:t>超短裙。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4.</a:t>
            </a:r>
            <a:r>
              <a:rPr lang="zh-TW" altLang="en-US" sz="3600" dirty="0">
                <a:ea typeface="標楷體" panose="03000509000000000000" pitchFamily="65" charset="-120"/>
              </a:rPr>
              <a:t>中国菜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风行</a:t>
            </a:r>
            <a:r>
              <a:rPr lang="zh-TW" altLang="en-US" sz="3600" dirty="0">
                <a:ea typeface="標楷體" panose="03000509000000000000" pitchFamily="65" charset="-120"/>
              </a:rPr>
              <a:t>海外。</a:t>
            </a:r>
            <a:r>
              <a:rPr lang="en-US" altLang="zh-TW" sz="3600" dirty="0"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ea typeface="標楷體" panose="03000509000000000000" pitchFamily="65" charset="-120"/>
              </a:rPr>
              <a:t>海外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流行</a:t>
            </a:r>
            <a:r>
              <a:rPr lang="zh-TW" altLang="en-US" sz="3600" dirty="0">
                <a:ea typeface="標楷體" panose="03000509000000000000" pitchFamily="65" charset="-120"/>
              </a:rPr>
              <a:t>中国菜。</a:t>
            </a:r>
          </a:p>
        </p:txBody>
      </p:sp>
    </p:spTree>
    <p:extLst>
      <p:ext uri="{BB962C8B-B14F-4D97-AF65-F5344CB8AC3E}">
        <p14:creationId xmlns:p14="http://schemas.microsoft.com/office/powerpoint/2010/main" val="223498623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405130" y="1990144"/>
            <a:ext cx="3561077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夸张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kuāzhāng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8225795" y="1990144"/>
            <a:ext cx="3612834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夸大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kuādà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966207" y="3382833"/>
            <a:ext cx="4259588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DACE27D5-6AED-4895-AFC5-187B6FB8E01B}"/>
              </a:ext>
            </a:extLst>
          </p:cNvPr>
          <p:cNvSpPr txBox="1"/>
          <p:nvPr/>
        </p:nvSpPr>
        <p:spPr>
          <a:xfrm>
            <a:off x="395505" y="385012"/>
            <a:ext cx="2184066" cy="46166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solidFill>
                  <a:srgbClr val="002060"/>
                </a:solidFill>
                <a:ea typeface="標楷體" panose="03000509000000000000" pitchFamily="65" charset="-120"/>
              </a:rPr>
              <a:t>近义词</a:t>
            </a:r>
            <a:r>
              <a:rPr lang="en-US" altLang="zh-TW" sz="2400" dirty="0">
                <a:solidFill>
                  <a:srgbClr val="002060"/>
                </a:solidFill>
                <a:ea typeface="標楷體" panose="03000509000000000000" pitchFamily="65" charset="-120"/>
              </a:rPr>
              <a:t>4</a:t>
            </a:r>
            <a:endParaRPr lang="zh-TW" altLang="en-US" sz="2400" dirty="0">
              <a:solidFill>
                <a:srgbClr val="00206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4059348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0"/>
            <a:ext cx="2900365" cy="130805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夸张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000" dirty="0" err="1">
                <a:solidFill>
                  <a:schemeClr val="bg1"/>
                </a:solidFill>
              </a:rPr>
              <a:t>kuāzhāng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en-US" sz="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4" y="0"/>
            <a:ext cx="2900365" cy="129266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夸大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kuādà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230878" y="646331"/>
            <a:ext cx="5730246" cy="7694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表格 16">
            <a:extLst>
              <a:ext uri="{FF2B5EF4-FFF2-40B4-BE49-F238E27FC236}">
                <a16:creationId xmlns:a16="http://schemas.microsoft.com/office/drawing/2014/main" id="{35F79195-F7BC-4EB2-B014-DB3A56A563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6813225"/>
              </p:ext>
            </p:extLst>
          </p:nvPr>
        </p:nvGraphicFramePr>
        <p:xfrm>
          <a:off x="330513" y="1487300"/>
          <a:ext cx="11530973" cy="514859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032458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10498515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</a:tblGrid>
              <a:tr h="712043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语义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4967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相同点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1.v.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都有“把事情说得超过原有的程度”的意思。</a:t>
                      </a:r>
                      <a:endParaRPr lang="en-US" altLang="zh-TW" sz="32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不同点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夸张→不能带宾语。</a:t>
                      </a:r>
                      <a:endParaRPr lang="en-US" altLang="zh-TW" sz="32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夸大→常常带宾语。</a:t>
                      </a:r>
                      <a:endParaRPr lang="en-US" altLang="zh-TW" sz="32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3.</a:t>
                      </a: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夸张→可以当</a:t>
                      </a:r>
                      <a:r>
                        <a:rPr lang="en-US" altLang="zh-TW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adj.</a:t>
                      </a: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，指事物的外在形式比较极端，超出一</a:t>
                      </a:r>
                      <a:endParaRPr lang="en-US" altLang="zh-TW" sz="32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               般的程度。</a:t>
                      </a:r>
                      <a:endParaRPr lang="en-US" altLang="zh-TW" sz="32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010511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0"/>
            <a:ext cx="2900365" cy="130805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夸张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000" dirty="0" err="1">
                <a:solidFill>
                  <a:schemeClr val="bg1"/>
                </a:solidFill>
              </a:rPr>
              <a:t>kuāzhāng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en-US" sz="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4" y="0"/>
            <a:ext cx="2900365" cy="129266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夸大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kuādà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230878" y="646331"/>
            <a:ext cx="5730246" cy="7694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213E1FE8-A0B0-446A-BBF0-E0EA24BBEC0C}"/>
              </a:ext>
            </a:extLst>
          </p:cNvPr>
          <p:cNvSpPr/>
          <p:nvPr/>
        </p:nvSpPr>
        <p:spPr>
          <a:xfrm>
            <a:off x="330513" y="1807419"/>
            <a:ext cx="11530976" cy="64633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“把事情说得超过原有的程度”的意思。</a:t>
            </a:r>
            <a:endParaRPr lang="zh-TW" altLang="en-US" sz="36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34BC2DA-DD7E-436A-A238-7F7EFB94A2BE}"/>
              </a:ext>
            </a:extLst>
          </p:cNvPr>
          <p:cNvSpPr txBox="1"/>
          <p:nvPr/>
        </p:nvSpPr>
        <p:spPr>
          <a:xfrm>
            <a:off x="330511" y="3299205"/>
            <a:ext cx="11530978" cy="24969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ea typeface="標楷體" panose="03000509000000000000" pitchFamily="65" charset="-120"/>
              </a:rPr>
              <a:t>你的话太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夸张</a:t>
            </a:r>
            <a:r>
              <a:rPr lang="en-US" altLang="zh-TW" sz="3600" dirty="0">
                <a:solidFill>
                  <a:srgbClr val="FF0000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夸大</a:t>
            </a:r>
            <a:r>
              <a:rPr lang="zh-TW" altLang="en-US" sz="3600" dirty="0">
                <a:ea typeface="標楷體" panose="03000509000000000000" pitchFamily="65" charset="-120"/>
              </a:rPr>
              <a:t>了。</a:t>
            </a:r>
            <a:endParaRPr lang="en-US" altLang="zh-TW" sz="3600" dirty="0">
              <a:solidFill>
                <a:srgbClr val="FF0000"/>
              </a:solidFill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ea typeface="標楷體" panose="03000509000000000000" pitchFamily="65" charset="-120"/>
              </a:rPr>
              <a:t>这家公司在宣传新产品时对产品的功能过于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夸张</a:t>
            </a:r>
            <a:r>
              <a:rPr lang="en-US" altLang="zh-TW" sz="3600" dirty="0">
                <a:solidFill>
                  <a:srgbClr val="FF0000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夸大</a:t>
            </a:r>
            <a:r>
              <a:rPr lang="zh-TW" altLang="en-US" sz="3600" dirty="0">
                <a:ea typeface="標楷體" panose="03000509000000000000" pitchFamily="65" charset="-120"/>
              </a:rPr>
              <a:t>，反而失去消费者的信任。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9163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A53B34D-1F47-46F8-9492-DBF34186CFB6}"/>
              </a:ext>
            </a:extLst>
          </p:cNvPr>
          <p:cNvSpPr/>
          <p:nvPr/>
        </p:nvSpPr>
        <p:spPr>
          <a:xfrm>
            <a:off x="356135" y="938542"/>
            <a:ext cx="11482939" cy="498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一位</a:t>
            </a:r>
            <a:r>
              <a:rPr lang="zh-CN" altLang="en-US" sz="3600" dirty="0">
                <a:highlight>
                  <a:srgbClr val="FF00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沾亲带故</a:t>
            </a:r>
            <a:r>
              <a:rPr lang="zh-CN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CN" altLang="en-US" sz="36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妙龄</a:t>
            </a:r>
            <a:r>
              <a:rPr lang="zh-CN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少女，</a:t>
            </a:r>
            <a:r>
              <a:rPr lang="zh-CN" altLang="en-US" sz="3600" dirty="0">
                <a:highlight>
                  <a:srgbClr val="FF00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飘然而至</a:t>
            </a:r>
            <a:r>
              <a:rPr lang="zh-CN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，来拜访我。我想起她的祖父，当年待我极好，却已</a:t>
            </a:r>
            <a:r>
              <a:rPr lang="zh-CN" altLang="en-US" sz="36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去世</a:t>
            </a:r>
            <a:r>
              <a:rPr lang="zh-CN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八九年了，</a:t>
            </a:r>
            <a:r>
              <a:rPr lang="zh-CN" altLang="en-US" sz="36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心中</a:t>
            </a:r>
            <a:r>
              <a:rPr lang="zh-CN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不禁</a:t>
            </a:r>
            <a:r>
              <a:rPr lang="zh-CN" altLang="en-US" sz="36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泛起</a:t>
            </a:r>
            <a:r>
              <a:rPr lang="zh-CN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阵阵</a:t>
            </a:r>
            <a:r>
              <a:rPr lang="zh-CN" altLang="en-US" sz="36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追思</a:t>
            </a:r>
            <a:r>
              <a:rPr lang="zh-CN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与</a:t>
            </a:r>
            <a:r>
              <a:rPr lang="zh-CN" altLang="en-US" sz="36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惆怅</a:t>
            </a:r>
            <a:r>
              <a:rPr lang="zh-CN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zh-CN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她交谈中，我注意到她</a:t>
            </a:r>
            <a:r>
              <a:rPr lang="zh-CN" altLang="en-US" sz="36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装</a:t>
            </a:r>
            <a:r>
              <a:rPr lang="zh-TW" altLang="en-US" sz="36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束</a:t>
            </a:r>
            <a:r>
              <a:rPr lang="zh-CN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十分</a:t>
            </a:r>
            <a:r>
              <a:rPr lang="zh-CN" altLang="en-US" sz="36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时髦</a:t>
            </a:r>
            <a:r>
              <a:rPr lang="zh-CN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CN" altLang="en-US" sz="36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发型</a:t>
            </a:r>
            <a:r>
              <a:rPr lang="zh-CN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是“男孩不哭”式，短而乱；上衫是“阿妹心情”式，紧而露</a:t>
            </a:r>
            <a:r>
              <a:rPr lang="zh-CN" altLang="en-US" sz="36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脐</a:t>
            </a:r>
            <a:r>
              <a:rPr lang="zh-CN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；特别令我</a:t>
            </a:r>
            <a:r>
              <a:rPr lang="zh-CN" altLang="en-US" sz="3600" dirty="0">
                <a:highlight>
                  <a:srgbClr val="FF00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触目惊心</a:t>
            </a:r>
            <a:r>
              <a:rPr lang="zh-CN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的，是她脚上所穿的“姐妹贝贝”式</a:t>
            </a:r>
            <a:r>
              <a:rPr lang="zh-CN" altLang="en-US" sz="3600" dirty="0"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松糕鞋</a:t>
            </a:r>
            <a:r>
              <a:rPr lang="zh-CN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1208046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0"/>
            <a:ext cx="2900365" cy="130805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夸张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000" dirty="0" err="1">
                <a:solidFill>
                  <a:schemeClr val="bg1"/>
                </a:solidFill>
              </a:rPr>
              <a:t>kuāzhāng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en-US" sz="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4" y="0"/>
            <a:ext cx="2900365" cy="129266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夸大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kuādà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230878" y="646331"/>
            <a:ext cx="5730246" cy="7694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213E1FE8-A0B0-446A-BBF0-E0EA24BBEC0C}"/>
              </a:ext>
            </a:extLst>
          </p:cNvPr>
          <p:cNvSpPr/>
          <p:nvPr/>
        </p:nvSpPr>
        <p:spPr>
          <a:xfrm>
            <a:off x="330513" y="1807419"/>
            <a:ext cx="11530976" cy="83497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“夸张”不能带宾语， “夸大”常常带宾语。</a:t>
            </a:r>
            <a:endParaRPr lang="zh-TW" altLang="en-US" sz="36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34BC2DA-DD7E-436A-A238-7F7EFB94A2BE}"/>
              </a:ext>
            </a:extLst>
          </p:cNvPr>
          <p:cNvSpPr txBox="1"/>
          <p:nvPr/>
        </p:nvSpPr>
        <p:spPr>
          <a:xfrm>
            <a:off x="330511" y="3714703"/>
            <a:ext cx="11530978" cy="16659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ea typeface="標楷體" panose="03000509000000000000" pitchFamily="65" charset="-120"/>
              </a:rPr>
              <a:t>我觉得老师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夸大</a:t>
            </a:r>
            <a:r>
              <a:rPr lang="zh-TW" altLang="en-US" sz="3600" dirty="0">
                <a:ea typeface="標楷體" panose="03000509000000000000" pitchFamily="65" charset="-120"/>
              </a:rPr>
              <a:t>了这个人物在历史上的作用。</a:t>
            </a:r>
            <a:endParaRPr lang="en-US" altLang="zh-TW" sz="3600" dirty="0">
              <a:solidFill>
                <a:srgbClr val="FF0000"/>
              </a:solidFill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ea typeface="標楷體" panose="03000509000000000000" pitchFamily="65" charset="-120"/>
              </a:rPr>
              <a:t>广告常常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夸大</a:t>
            </a:r>
            <a:r>
              <a:rPr lang="zh-TW" altLang="en-US" sz="3600" dirty="0">
                <a:ea typeface="標楷體" panose="03000509000000000000" pitchFamily="65" charset="-120"/>
              </a:rPr>
              <a:t>商品的优点。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6032905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0"/>
            <a:ext cx="2900365" cy="130805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夸张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000" dirty="0" err="1">
                <a:solidFill>
                  <a:schemeClr val="bg1"/>
                </a:solidFill>
              </a:rPr>
              <a:t>kuāzhāng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en-US" sz="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4" y="0"/>
            <a:ext cx="2900365" cy="129266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夸大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kuādà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230878" y="646331"/>
            <a:ext cx="5730246" cy="7694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213E1FE8-A0B0-446A-BBF0-E0EA24BBEC0C}"/>
              </a:ext>
            </a:extLst>
          </p:cNvPr>
          <p:cNvSpPr/>
          <p:nvPr/>
        </p:nvSpPr>
        <p:spPr>
          <a:xfrm>
            <a:off x="330511" y="1477328"/>
            <a:ext cx="11530976" cy="166596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“夸张”→可以当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adj.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，指事物的外在形式比较极端，超出一般的程度。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34BC2DA-DD7E-436A-A238-7F7EFB94A2BE}"/>
              </a:ext>
            </a:extLst>
          </p:cNvPr>
          <p:cNvSpPr txBox="1"/>
          <p:nvPr/>
        </p:nvSpPr>
        <p:spPr>
          <a:xfrm>
            <a:off x="330511" y="3714703"/>
            <a:ext cx="11530978" cy="16659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ea typeface="標楷體" panose="03000509000000000000" pitchFamily="65" charset="-120"/>
              </a:rPr>
              <a:t>你今天的打扮太夸张了，简直像舞台上的流行歌星。</a:t>
            </a:r>
            <a:endParaRPr lang="en-US" altLang="zh-TW" sz="3600" dirty="0">
              <a:solidFill>
                <a:srgbClr val="FF0000"/>
              </a:solidFill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ea typeface="標楷體" panose="03000509000000000000" pitchFamily="65" charset="-120"/>
              </a:rPr>
              <a:t>小张今天穿的鞋子真夸张，鞋跟有</a:t>
            </a:r>
            <a:r>
              <a:rPr lang="en-US" altLang="zh-TW" sz="3600" dirty="0">
                <a:ea typeface="標楷體" panose="03000509000000000000" pitchFamily="65" charset="-120"/>
              </a:rPr>
              <a:t>10</a:t>
            </a:r>
            <a:r>
              <a:rPr lang="zh-TW" altLang="en-US" sz="3600" dirty="0">
                <a:ea typeface="標楷體" panose="03000509000000000000" pitchFamily="65" charset="-120"/>
              </a:rPr>
              <a:t>公分高。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4641922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85011" y="388136"/>
            <a:ext cx="11459766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就此</a:t>
            </a:r>
            <a:endParaRPr lang="en-US" altLang="zh-TW" sz="8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A824F04-5B21-4CAC-9E28-DE231C124E7C}"/>
              </a:ext>
            </a:extLst>
          </p:cNvPr>
          <p:cNvSpPr txBox="1"/>
          <p:nvPr/>
        </p:nvSpPr>
        <p:spPr>
          <a:xfrm>
            <a:off x="385011" y="2039950"/>
            <a:ext cx="11434811" cy="12003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adv.</a:t>
            </a:r>
          </a:p>
          <a:p>
            <a:pPr algn="ctr"/>
            <a:r>
              <a:rPr lang="zh-TW" altLang="en-US" sz="3600" dirty="0">
                <a:ea typeface="標楷體" panose="03000509000000000000" pitchFamily="65" charset="-120"/>
              </a:rPr>
              <a:t>“就在此地或此时”的意思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88FC7C70-A884-4D37-9610-F9C7AE4F91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796005"/>
              </p:ext>
            </p:extLst>
          </p:nvPr>
        </p:nvGraphicFramePr>
        <p:xfrm>
          <a:off x="385011" y="3392488"/>
          <a:ext cx="11434810" cy="2959326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717405">
                  <a:extLst>
                    <a:ext uri="{9D8B030D-6E8A-4147-A177-3AD203B41FA5}">
                      <a16:colId xmlns:a16="http://schemas.microsoft.com/office/drawing/2014/main" val="977534667"/>
                    </a:ext>
                  </a:extLst>
                </a:gridCol>
                <a:gridCol w="5717405">
                  <a:extLst>
                    <a:ext uri="{9D8B030D-6E8A-4147-A177-3AD203B41FA5}">
                      <a16:colId xmlns:a16="http://schemas.microsoft.com/office/drawing/2014/main" val="1069063690"/>
                    </a:ext>
                  </a:extLst>
                </a:gridCol>
              </a:tblGrid>
              <a:tr h="98644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4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就此告别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4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就此分手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6132207"/>
                  </a:ext>
                </a:extLst>
              </a:tr>
              <a:tr h="98644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4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就此罢休</a:t>
                      </a:r>
                      <a:r>
                        <a:rPr lang="en-US" altLang="zh-TW" sz="2400" b="0" dirty="0">
                          <a:latin typeface="+mn-lt"/>
                          <a:ea typeface="標楷體" panose="03000509000000000000" pitchFamily="65" charset="-120"/>
                        </a:rPr>
                        <a:t>(stop)</a:t>
                      </a:r>
                      <a:endParaRPr lang="zh-TW" altLang="en-US" sz="2400" b="0" dirty="0">
                        <a:latin typeface="+mn-lt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4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就此改变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068990"/>
                  </a:ext>
                </a:extLst>
              </a:tr>
              <a:tr h="98644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4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就此结束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4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就此停止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8945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601226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3">
            <a:extLst>
              <a:ext uri="{FF2B5EF4-FFF2-40B4-BE49-F238E27FC236}">
                <a16:creationId xmlns:a16="http://schemas.microsoft.com/office/drawing/2014/main" id="{AFB20DF3-3949-4557-A871-5833E0E11F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0725369"/>
              </p:ext>
            </p:extLst>
          </p:nvPr>
        </p:nvGraphicFramePr>
        <p:xfrm>
          <a:off x="0" y="16330"/>
          <a:ext cx="12192000" cy="128016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97753466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06906369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466998377"/>
                    </a:ext>
                  </a:extLst>
                </a:gridCol>
              </a:tblGrid>
              <a:tr h="48394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就此告别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就此分手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就此结束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6132207"/>
                  </a:ext>
                </a:extLst>
              </a:tr>
              <a:tr h="55982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就此罢休</a:t>
                      </a:r>
                      <a:r>
                        <a:rPr lang="en-US" altLang="zh-TW" sz="1800" b="0" dirty="0">
                          <a:latin typeface="+mn-lt"/>
                          <a:ea typeface="標楷體" panose="03000509000000000000" pitchFamily="65" charset="-120"/>
                        </a:rPr>
                        <a:t>(stop)</a:t>
                      </a:r>
                      <a:endParaRPr lang="zh-TW" altLang="en-US" sz="1800" b="0" dirty="0">
                        <a:latin typeface="+mn-lt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就此改变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就此停止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068990"/>
                  </a:ext>
                </a:extLst>
              </a:tr>
            </a:tbl>
          </a:graphicData>
        </a:graphic>
      </p:graphicFrame>
      <p:sp>
        <p:nvSpPr>
          <p:cNvPr id="4" name="文字方塊 3">
            <a:extLst>
              <a:ext uri="{FF2B5EF4-FFF2-40B4-BE49-F238E27FC236}">
                <a16:creationId xmlns:a16="http://schemas.microsoft.com/office/drawing/2014/main" id="{CE568445-A932-4368-ADED-82B4A3BBCC6E}"/>
              </a:ext>
            </a:extLst>
          </p:cNvPr>
          <p:cNvSpPr txBox="1"/>
          <p:nvPr/>
        </p:nvSpPr>
        <p:spPr>
          <a:xfrm>
            <a:off x="330511" y="1542572"/>
            <a:ext cx="11530978" cy="49899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ea typeface="標楷體" panose="03000509000000000000" pitchFamily="65" charset="-120"/>
              </a:rPr>
              <a:t>我们两个人的性格、爱好差别太大了，还是</a:t>
            </a:r>
            <a:r>
              <a:rPr lang="en-US" altLang="zh-TW" sz="3600" dirty="0">
                <a:ea typeface="標楷體" panose="03000509000000000000" pitchFamily="65" charset="-120"/>
              </a:rPr>
              <a:t>________</a:t>
            </a:r>
            <a:r>
              <a:rPr lang="zh-TW" altLang="en-US" sz="3600" dirty="0">
                <a:ea typeface="標楷體" panose="03000509000000000000" pitchFamily="65" charset="-120"/>
              </a:rPr>
              <a:t>吧。</a:t>
            </a:r>
            <a:endParaRPr lang="en-US" altLang="zh-TW" sz="3600" dirty="0">
              <a:solidFill>
                <a:srgbClr val="FF0000"/>
              </a:solidFill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ea typeface="標楷體" panose="03000509000000000000" pitchFamily="65" charset="-120"/>
              </a:rPr>
              <a:t>这次比赛他输了，但他绝不会</a:t>
            </a:r>
            <a:r>
              <a:rPr lang="en-US" altLang="zh-TW" sz="3600" dirty="0">
                <a:ea typeface="標楷體" panose="03000509000000000000" pitchFamily="65" charset="-120"/>
              </a:rPr>
              <a:t>________ </a:t>
            </a:r>
            <a:r>
              <a:rPr lang="zh-TW" altLang="en-US" sz="3600" dirty="0">
                <a:ea typeface="標楷體" panose="03000509000000000000" pitchFamily="65" charset="-120"/>
              </a:rPr>
              <a:t>的，下次一定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会赢回来。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ea typeface="標楷體" panose="03000509000000000000" pitchFamily="65" charset="-120"/>
              </a:rPr>
              <a:t>由于工作不认真，他两次被公司辞退，但他并没有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 </a:t>
            </a:r>
            <a:r>
              <a:rPr lang="en-US" altLang="zh-TW" sz="3600" dirty="0">
                <a:ea typeface="標楷體" panose="03000509000000000000" pitchFamily="65" charset="-120"/>
              </a:rPr>
              <a:t>________</a:t>
            </a:r>
            <a:r>
              <a:rPr lang="zh-TW" altLang="en-US" sz="3600" dirty="0">
                <a:ea typeface="標楷體" panose="03000509000000000000" pitchFamily="65" charset="-120"/>
              </a:rPr>
              <a:t>，还是保持着自己的习惯。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4.</a:t>
            </a:r>
            <a:r>
              <a:rPr lang="zh-TW" altLang="en-US" sz="3600" dirty="0">
                <a:ea typeface="標楷體" panose="03000509000000000000" pitchFamily="65" charset="-120"/>
              </a:rPr>
              <a:t>今天的会议</a:t>
            </a:r>
            <a:r>
              <a:rPr lang="en-US" altLang="zh-TW" sz="3600" dirty="0">
                <a:ea typeface="標楷體" panose="03000509000000000000" pitchFamily="65" charset="-120"/>
              </a:rPr>
              <a:t>________</a:t>
            </a:r>
            <a:r>
              <a:rPr lang="zh-TW" altLang="en-US" sz="3600" dirty="0">
                <a:ea typeface="標楷體" panose="03000509000000000000" pitchFamily="65" charset="-120"/>
              </a:rPr>
              <a:t>，大家回去各干各的事吧。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FF5AAF6-9C8B-4C2B-9C22-BEA7374AAE41}"/>
              </a:ext>
            </a:extLst>
          </p:cNvPr>
          <p:cNvSpPr/>
          <p:nvPr/>
        </p:nvSpPr>
        <p:spPr>
          <a:xfrm>
            <a:off x="9365381" y="1723545"/>
            <a:ext cx="19635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就此分手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B31B686-0991-4FDC-9AA6-8D1FB05BF442}"/>
              </a:ext>
            </a:extLst>
          </p:cNvPr>
          <p:cNvSpPr/>
          <p:nvPr/>
        </p:nvSpPr>
        <p:spPr>
          <a:xfrm>
            <a:off x="6678331" y="2530461"/>
            <a:ext cx="19635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就此罢休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2B4E04A-0059-408F-AFD3-1C4BE2CB8C6F}"/>
              </a:ext>
            </a:extLst>
          </p:cNvPr>
          <p:cNvSpPr/>
          <p:nvPr/>
        </p:nvSpPr>
        <p:spPr>
          <a:xfrm>
            <a:off x="747567" y="5012175"/>
            <a:ext cx="19635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就此改变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7A54C6A-F7D1-43EC-B13B-FD50D7D9E7B1}"/>
              </a:ext>
            </a:extLst>
          </p:cNvPr>
          <p:cNvSpPr/>
          <p:nvPr/>
        </p:nvSpPr>
        <p:spPr>
          <a:xfrm>
            <a:off x="2951747" y="5820476"/>
            <a:ext cx="19635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就此结束</a:t>
            </a:r>
          </a:p>
        </p:txBody>
      </p:sp>
    </p:spTree>
    <p:extLst>
      <p:ext uri="{BB962C8B-B14F-4D97-AF65-F5344CB8AC3E}">
        <p14:creationId xmlns:p14="http://schemas.microsoft.com/office/powerpoint/2010/main" val="262291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3DFC449-2F51-4E66-A6F9-D9CC68A1CCBE}"/>
              </a:ext>
            </a:extLst>
          </p:cNvPr>
          <p:cNvSpPr/>
          <p:nvPr/>
        </p:nvSpPr>
        <p:spPr>
          <a:xfrm>
            <a:off x="387350" y="117039"/>
            <a:ext cx="11417300" cy="6653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那时“</a:t>
            </a:r>
            <a:r>
              <a:rPr lang="zh-CN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国防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绿”的军帽、军服、军裤乃至</a:t>
            </a:r>
            <a:r>
              <a:rPr lang="zh-CN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军用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水壶，都</a:t>
            </a:r>
            <a:r>
              <a:rPr lang="zh-CN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强劲风行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，我怎能</a:t>
            </a:r>
            <a:r>
              <a:rPr lang="zh-CN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置身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于那</a:t>
            </a:r>
            <a:r>
              <a:rPr lang="zh-CN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审美潮流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之外？还有两条喇叭裤，是</a:t>
            </a:r>
            <a:r>
              <a:rPr lang="en-US" altLang="zh-CN" sz="3200" dirty="0">
                <a:ea typeface="標楷體" panose="03000509000000000000" pitchFamily="65" charset="-120"/>
              </a:rPr>
              <a:t>20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年前，在一种</a:t>
            </a:r>
            <a:r>
              <a:rPr lang="zh-CN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昂奋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的心情里</a:t>
            </a:r>
            <a:r>
              <a:rPr lang="zh-CN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置备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的；那时我已经</a:t>
            </a:r>
            <a:r>
              <a:rPr lang="en-US" altLang="zh-CN" sz="3200" dirty="0">
                <a:ea typeface="標楷體" panose="03000509000000000000" pitchFamily="65" charset="-120"/>
              </a:rPr>
              <a:t>38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岁，却</a:t>
            </a:r>
            <a:r>
              <a:rPr lang="zh-CN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沉浸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在“青年作家”的</a:t>
            </a:r>
            <a:r>
              <a:rPr lang="zh-CN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溢美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之词里，记得还曾穿着喇叭</a:t>
            </a:r>
            <a:r>
              <a:rPr lang="zh-CN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开度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极为</a:t>
            </a:r>
            <a:r>
              <a:rPr lang="zh-CN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夸张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的那一条，</a:t>
            </a:r>
            <a:r>
              <a:rPr lang="zh-CN" altLang="en-US" sz="3200" dirty="0">
                <a:highlight>
                  <a:srgbClr val="FF00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大摇大摆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地拜访过那位</a:t>
            </a:r>
            <a:r>
              <a:rPr lang="zh-CN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提携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我的</a:t>
            </a:r>
            <a:r>
              <a:rPr lang="zh-CN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前辈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，也就是，如今穿松糕鞋来我家，征集我对他的</a:t>
            </a:r>
            <a:r>
              <a:rPr lang="zh-CN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感念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的那位妙龄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少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女的祖父；仔细回忆时，那前辈望着我的喇叭裤腿的眼神，</a:t>
            </a:r>
            <a:r>
              <a:rPr lang="zh-CN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凸现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着诧异与</a:t>
            </a:r>
            <a:r>
              <a:rPr lang="zh-CN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不快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，重新</a:t>
            </a:r>
            <a:r>
              <a:rPr lang="zh-CN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浮现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在了我的眼前，只是，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当时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他大概忍住了</a:t>
            </a:r>
            <a:r>
              <a:rPr lang="zh-CN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涌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到嘴边的批评，没有</a:t>
            </a:r>
            <a:r>
              <a:rPr lang="zh-CN" altLang="en-US" sz="3200" dirty="0">
                <a:highlight>
                  <a:srgbClr val="00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就此</a:t>
            </a:r>
            <a:r>
              <a:rPr lang="zh-CN" altLang="en-US" sz="32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叽声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2101033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8D103DBB-C0DE-4ED3-B517-893B9A33A1B1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毋庸</a:t>
            </a:r>
            <a:r>
              <a:rPr lang="en-US" altLang="zh-TW" sz="3200" dirty="0" err="1">
                <a:solidFill>
                  <a:schemeClr val="bg1"/>
                </a:solidFill>
              </a:rPr>
              <a:t>wúyōng</a:t>
            </a:r>
            <a:endParaRPr lang="en-US" altLang="zh-TW" sz="1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B74BF27-47DF-44E6-B1DB-28273653CB2F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成因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chéngyīn</a:t>
            </a:r>
            <a:endParaRPr lang="zh-TW" altLang="en-US" sz="10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05CE77-4BB4-49B1-9082-E50B5B4DAE1B}"/>
              </a:ext>
            </a:extLst>
          </p:cNvPr>
          <p:cNvSpPr txBox="1"/>
          <p:nvPr/>
        </p:nvSpPr>
        <p:spPr>
          <a:xfrm>
            <a:off x="3905250" y="5349895"/>
            <a:ext cx="2154238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预示</a:t>
            </a:r>
            <a:r>
              <a:rPr lang="en-US" altLang="zh-TW" sz="3200" dirty="0" err="1">
                <a:solidFill>
                  <a:schemeClr val="bg1"/>
                </a:solidFill>
              </a:rPr>
              <a:t>yùshì</a:t>
            </a:r>
            <a:endParaRPr lang="zh-TW" altLang="en-US" sz="49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C22F163-4E24-4D0C-9945-929EBBAAA476}"/>
              </a:ext>
            </a:extLst>
          </p:cNvPr>
          <p:cNvSpPr txBox="1"/>
          <p:nvPr/>
        </p:nvSpPr>
        <p:spPr>
          <a:xfrm>
            <a:off x="9924248" y="5349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凝固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nínggù</a:t>
            </a:r>
            <a:endParaRPr lang="zh-TW" altLang="en-US" sz="10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9B99DFF-035E-4666-B4A5-9BB84F08963B}"/>
              </a:ext>
            </a:extLst>
          </p:cNvPr>
          <p:cNvSpPr/>
          <p:nvPr/>
        </p:nvSpPr>
        <p:spPr>
          <a:xfrm>
            <a:off x="116056" y="997565"/>
            <a:ext cx="4267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540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 no need for</a:t>
            </a:r>
            <a:endParaRPr lang="zh-TW" altLang="en-US" sz="54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D7AD492-7DC4-4051-85F8-6BFD917138D7}"/>
              </a:ext>
            </a:extLst>
          </p:cNvPr>
          <p:cNvSpPr/>
          <p:nvPr/>
        </p:nvSpPr>
        <p:spPr>
          <a:xfrm>
            <a:off x="6096001" y="997565"/>
            <a:ext cx="39052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5400" dirty="0">
                <a:solidFill>
                  <a:srgbClr val="3399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cause of formation</a:t>
            </a:r>
            <a:endParaRPr lang="zh-TW" altLang="en-US" sz="5400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9CF6A4C9-1139-4BD8-92A4-0B021D406B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55" y="3290443"/>
            <a:ext cx="3789193" cy="378919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50887511-52F7-4DC3-8888-4C64A98F34FA}"/>
              </a:ext>
            </a:extLst>
          </p:cNvPr>
          <p:cNvSpPr/>
          <p:nvPr/>
        </p:nvSpPr>
        <p:spPr>
          <a:xfrm>
            <a:off x="3905248" y="4352330"/>
            <a:ext cx="2154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3399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portend</a:t>
            </a:r>
            <a:endParaRPr lang="zh-TW" altLang="en-US" sz="3600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1681D215-A283-4D78-B55C-BDA5A2896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016105"/>
            <a:ext cx="3789193" cy="284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5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5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8C392A8-375D-4CCB-8B2E-B46D72F024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687"/>
          <a:stretch/>
        </p:blipFill>
        <p:spPr>
          <a:xfrm>
            <a:off x="6116185" y="4147457"/>
            <a:ext cx="4083532" cy="2405353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C8F9C51F-1211-4A84-AB73-0F7ED568A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2252"/>
            <a:ext cx="3905250" cy="2936748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D103DBB-C0DE-4ED3-B517-893B9A33A1B1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预报</a:t>
            </a:r>
            <a:r>
              <a:rPr lang="en-US" altLang="zh-TW" sz="3200" dirty="0" err="1">
                <a:solidFill>
                  <a:schemeClr val="bg1"/>
                </a:solidFill>
              </a:rPr>
              <a:t>yùbào</a:t>
            </a:r>
            <a:endParaRPr lang="en-US" altLang="zh-TW" sz="1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B74BF27-47DF-44E6-B1DB-28273653CB2F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降临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>
                <a:solidFill>
                  <a:schemeClr val="bg1"/>
                </a:solidFill>
              </a:rPr>
              <a:t> </a:t>
            </a:r>
            <a:r>
              <a:rPr lang="en-US" altLang="zh-TW" sz="3200" dirty="0" err="1">
                <a:solidFill>
                  <a:schemeClr val="bg1"/>
                </a:solidFill>
              </a:rPr>
              <a:t>jiànglín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05CE77-4BB4-49B1-9082-E50B5B4DAE1B}"/>
              </a:ext>
            </a:extLst>
          </p:cNvPr>
          <p:cNvSpPr txBox="1"/>
          <p:nvPr/>
        </p:nvSpPr>
        <p:spPr>
          <a:xfrm>
            <a:off x="3954237" y="5349895"/>
            <a:ext cx="2154238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蝴蝶</a:t>
            </a:r>
            <a:r>
              <a:rPr lang="en-US" altLang="zh-TW" sz="3200" dirty="0" err="1">
                <a:solidFill>
                  <a:schemeClr val="bg1"/>
                </a:solidFill>
              </a:rPr>
              <a:t>húdié</a:t>
            </a:r>
            <a:endParaRPr lang="zh-TW" altLang="en-US" sz="49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C22F163-4E24-4D0C-9945-929EBBAAA476}"/>
              </a:ext>
            </a:extLst>
          </p:cNvPr>
          <p:cNvSpPr txBox="1"/>
          <p:nvPr/>
        </p:nvSpPr>
        <p:spPr>
          <a:xfrm>
            <a:off x="9924248" y="5349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翅膀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chìbǎng</a:t>
            </a:r>
            <a:endParaRPr lang="zh-TW" altLang="en-US" sz="10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6FCB577-B825-426E-A3BE-D19E6B4C5AE5}"/>
              </a:ext>
            </a:extLst>
          </p:cNvPr>
          <p:cNvSpPr/>
          <p:nvPr/>
        </p:nvSpPr>
        <p:spPr>
          <a:xfrm>
            <a:off x="6096000" y="615433"/>
            <a:ext cx="36195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/>
              <a:t> to descend, </a:t>
            </a:r>
            <a:endParaRPr lang="en-US" altLang="zh-TW" sz="4800" dirty="0"/>
          </a:p>
          <a:p>
            <a:pPr algn="ctr"/>
            <a:r>
              <a:rPr lang="zh-TW" altLang="en-US" sz="4800" dirty="0"/>
              <a:t>to arrive,</a:t>
            </a:r>
            <a:endParaRPr lang="en-US" altLang="zh-TW" sz="4800" dirty="0"/>
          </a:p>
          <a:p>
            <a:pPr algn="ctr"/>
            <a:r>
              <a:rPr lang="zh-TW" altLang="en-US" sz="4800" dirty="0"/>
              <a:t> to come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8C22101-CBC6-45EB-A130-07E4DC283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147457"/>
            <a:ext cx="3935331" cy="271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89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5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8D103DBB-C0DE-4ED3-B517-893B9A33A1B1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微颤 </a:t>
            </a:r>
            <a:r>
              <a:rPr lang="en-US" altLang="zh-TW" sz="3200" dirty="0" err="1">
                <a:solidFill>
                  <a:schemeClr val="bg1"/>
                </a:solidFill>
              </a:rPr>
              <a:t>wēi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chàn</a:t>
            </a:r>
            <a:endParaRPr lang="en-US" altLang="zh-TW" sz="1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B74BF27-47DF-44E6-B1DB-28273653CB2F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刮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guā</a:t>
            </a:r>
            <a:endParaRPr lang="zh-TW" altLang="en-US" sz="10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05CE77-4BB4-49B1-9082-E50B5B4DAE1B}"/>
              </a:ext>
            </a:extLst>
          </p:cNvPr>
          <p:cNvSpPr txBox="1"/>
          <p:nvPr/>
        </p:nvSpPr>
        <p:spPr>
          <a:xfrm>
            <a:off x="3921579" y="5349895"/>
            <a:ext cx="2154238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劲风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jìng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fēng</a:t>
            </a:r>
            <a:endParaRPr lang="zh-TW" altLang="en-US" sz="10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C22F163-4E24-4D0C-9945-929EBBAAA476}"/>
              </a:ext>
            </a:extLst>
          </p:cNvPr>
          <p:cNvSpPr txBox="1"/>
          <p:nvPr/>
        </p:nvSpPr>
        <p:spPr>
          <a:xfrm>
            <a:off x="9924248" y="5349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扇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shān</a:t>
            </a:r>
            <a:endParaRPr lang="zh-TW" altLang="en-US" sz="10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B5EF675A-7F8F-4B94-B80C-D856424413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8" b="7649"/>
          <a:stretch/>
        </p:blipFill>
        <p:spPr>
          <a:xfrm>
            <a:off x="413886" y="0"/>
            <a:ext cx="3507693" cy="339248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2D1FE1E-6C18-402D-9776-2FA5CD688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236" y="555171"/>
            <a:ext cx="2585505" cy="283731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5BEAF71-D7E3-40A6-94FE-122AB7B40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884" y="4183108"/>
            <a:ext cx="3507693" cy="267489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4FECDA1-8C71-4E90-9045-2009255539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542" y="4183108"/>
            <a:ext cx="2674892" cy="267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8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5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8D103DBB-C0DE-4ED3-B517-893B9A33A1B1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相当</a:t>
            </a:r>
            <a:r>
              <a:rPr lang="en-US" altLang="zh-TW" sz="3200" dirty="0" err="1">
                <a:solidFill>
                  <a:schemeClr val="bg1"/>
                </a:solidFill>
              </a:rPr>
              <a:t>xiāngdāng</a:t>
            </a:r>
            <a:endParaRPr lang="en-US" altLang="zh-TW" sz="1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05CE77-4BB4-49B1-9082-E50B5B4DAE1B}"/>
              </a:ext>
            </a:extLst>
          </p:cNvPr>
          <p:cNvSpPr txBox="1"/>
          <p:nvPr/>
        </p:nvSpPr>
        <p:spPr>
          <a:xfrm>
            <a:off x="10037762" y="1920895"/>
            <a:ext cx="2154238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效应</a:t>
            </a:r>
            <a:r>
              <a:rPr lang="en-US" altLang="zh-TW" sz="3200" dirty="0" err="1">
                <a:solidFill>
                  <a:schemeClr val="bg1"/>
                </a:solidFill>
              </a:rPr>
              <a:t>xiàoyìng</a:t>
            </a:r>
            <a:endParaRPr lang="zh-TW" altLang="en-US" sz="49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6A10A6F-8897-4553-B304-299C0B530A13}"/>
              </a:ext>
            </a:extLst>
          </p:cNvPr>
          <p:cNvSpPr/>
          <p:nvPr/>
        </p:nvSpPr>
        <p:spPr>
          <a:xfrm>
            <a:off x="357463" y="1008253"/>
            <a:ext cx="50472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5400" dirty="0"/>
              <a:t>be equivalent to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594DCA5-E974-46CF-8F6E-B09366602AFB}"/>
              </a:ext>
            </a:extLst>
          </p:cNvPr>
          <p:cNvSpPr/>
          <p:nvPr/>
        </p:nvSpPr>
        <p:spPr>
          <a:xfrm>
            <a:off x="6096000" y="639037"/>
            <a:ext cx="609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effect </a:t>
            </a:r>
          </a:p>
          <a:p>
            <a:pPr algn="ctr"/>
            <a:r>
              <a:rPr lang="en-US" altLang="zh-TW" sz="360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(scientific phenomenon)​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77313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8FC3A51-B447-4F8E-8F6A-4227B3963DC5}"/>
              </a:ext>
            </a:extLst>
          </p:cNvPr>
          <p:cNvSpPr/>
          <p:nvPr/>
        </p:nvSpPr>
        <p:spPr>
          <a:xfrm>
            <a:off x="355600" y="127000"/>
            <a:ext cx="11544300" cy="664290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人在风中，风来不可抗拒，有时也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毋庸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抗拒。风有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成因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。风既起，风便有风的道理。有时也无所谓道理。风就是风，它来了，也就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预示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着它将去。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凝固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的东西就不是风。风总是多变的。风既看得见，也看不见。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预报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要来的风，可能总也没来。没预料到的风，却会突然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降临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。遥远的地球那边一只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蝴蝶翅膀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微颤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，可能在我们这里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刮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起一阵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劲风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。费很大力气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扇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起的风，却可能只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相当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于蝴蝶翅膀一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颤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CN" altLang="en-US" sz="3600" dirty="0">
                <a:solidFill>
                  <a:srgbClr val="333333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效应</a:t>
            </a:r>
            <a:r>
              <a:rPr lang="zh-CN" altLang="en-US" sz="36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31783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>
            <a:extLst>
              <a:ext uri="{FF2B5EF4-FFF2-40B4-BE49-F238E27FC236}">
                <a16:creationId xmlns:a16="http://schemas.microsoft.com/office/drawing/2014/main" id="{5AB40795-C1EE-40C2-9F38-BFD321219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3098" y="4168604"/>
            <a:ext cx="4785401" cy="268939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465EE66-E198-43BC-BD73-FE38CA60C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54" y="1034493"/>
            <a:ext cx="4589298" cy="2409381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E3C7DCFD-8ED9-4FC4-A146-E62EE7212E01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征集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zhēngjí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D103DBB-C0DE-4ED3-B517-893B9A33A1B1}"/>
              </a:ext>
            </a:extLst>
          </p:cNvPr>
          <p:cNvSpPr txBox="1"/>
          <p:nvPr/>
        </p:nvSpPr>
        <p:spPr>
          <a:xfrm>
            <a:off x="10001250" y="1923301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文集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wénjí</a:t>
            </a:r>
            <a:endParaRPr lang="en-US" altLang="zh-TW" sz="8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B74BF27-47DF-44E6-B1DB-28273653CB2F}"/>
              </a:ext>
            </a:extLst>
          </p:cNvPr>
          <p:cNvSpPr txBox="1"/>
          <p:nvPr/>
        </p:nvSpPr>
        <p:spPr>
          <a:xfrm>
            <a:off x="3905250" y="5349894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附录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fù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lù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05CE77-4BB4-49B1-9082-E50B5B4DAE1B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谈吐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tán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tǔ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6EAC909-A4DA-40B0-B10B-80D78380C9C1}"/>
              </a:ext>
            </a:extLst>
          </p:cNvPr>
          <p:cNvSpPr/>
          <p:nvPr/>
        </p:nvSpPr>
        <p:spPr>
          <a:xfrm>
            <a:off x="-3854" y="22506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collect</a:t>
            </a:r>
            <a:r>
              <a:rPr lang="zh-TW" altLang="en-US" sz="3200" dirty="0"/>
              <a:t> </a:t>
            </a:r>
            <a:r>
              <a:rPr lang="en-US" altLang="zh-TW" sz="3200" dirty="0"/>
              <a:t>; recruit</a:t>
            </a:r>
            <a:endParaRPr lang="zh-TW" altLang="en-US" sz="32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3A35700-5E12-426B-9FBE-E5EC64B2BEB4}"/>
              </a:ext>
            </a:extLst>
          </p:cNvPr>
          <p:cNvSpPr/>
          <p:nvPr/>
        </p:nvSpPr>
        <p:spPr>
          <a:xfrm>
            <a:off x="6059488" y="34299"/>
            <a:ext cx="6132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ea typeface="Microsoft Yahei" panose="020B0503020204020204" pitchFamily="34" charset="-122"/>
              </a:rPr>
              <a:t>collected works</a:t>
            </a:r>
            <a:endParaRPr lang="zh-TW" altLang="en-US" sz="3200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AB6F9E9F-62DA-4D56-B887-15031D3B3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8978" y="607281"/>
            <a:ext cx="2254247" cy="283659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3C210C8-2575-4EFC-B268-F56661DA3EDB}"/>
              </a:ext>
            </a:extLst>
          </p:cNvPr>
          <p:cNvSpPr/>
          <p:nvPr/>
        </p:nvSpPr>
        <p:spPr>
          <a:xfrm>
            <a:off x="2721" y="3429000"/>
            <a:ext cx="60594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/>
              <a:t>appendix</a:t>
            </a:r>
            <a:endParaRPr lang="zh-TW" altLang="en-US" sz="3200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EE2B74B-FE82-4FE4-BD3E-C41B1B80667E}"/>
              </a:ext>
            </a:extLst>
          </p:cNvPr>
          <p:cNvSpPr/>
          <p:nvPr/>
        </p:nvSpPr>
        <p:spPr>
          <a:xfrm>
            <a:off x="6073099" y="3443874"/>
            <a:ext cx="6132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ea typeface="Microsoft Yahei" panose="020B0503020204020204" pitchFamily="34" charset="-122"/>
              </a:rPr>
              <a:t>style of conversation</a:t>
            </a:r>
            <a:endParaRPr lang="zh-TW" altLang="en-US" sz="3200" dirty="0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278BFF3D-48F1-406B-9595-74CD861938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70"/>
          <a:stretch/>
        </p:blipFill>
        <p:spPr>
          <a:xfrm>
            <a:off x="962200" y="4177938"/>
            <a:ext cx="1885349" cy="268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6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14BC5EAD-73A8-4E0D-BBE9-FE8D1EA6C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1610" y="3994343"/>
            <a:ext cx="3908997" cy="221509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EA2F669-E2DB-4331-ABBE-4E51F62A9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34786"/>
            <a:ext cx="3984607" cy="2657702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D103DBB-C0DE-4ED3-B517-893B9A33A1B1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单纯</a:t>
            </a:r>
            <a:r>
              <a:rPr lang="en-US" altLang="zh-TW" sz="3200" dirty="0" err="1">
                <a:solidFill>
                  <a:schemeClr val="bg1"/>
                </a:solidFill>
              </a:rPr>
              <a:t>dānchún</a:t>
            </a:r>
            <a:endParaRPr lang="en-US" altLang="zh-TW" sz="1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B74BF27-47DF-44E6-B1DB-28273653CB2F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轻飘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qīngpiāo</a:t>
            </a:r>
            <a:endParaRPr lang="zh-TW" altLang="en-US" sz="10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05CE77-4BB4-49B1-9082-E50B5B4DAE1B}"/>
              </a:ext>
            </a:extLst>
          </p:cNvPr>
          <p:cNvSpPr txBox="1"/>
          <p:nvPr/>
        </p:nvSpPr>
        <p:spPr>
          <a:xfrm>
            <a:off x="3905250" y="5349895"/>
            <a:ext cx="2154238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诡谲</a:t>
            </a:r>
            <a:r>
              <a:rPr lang="en-US" altLang="zh-TW" sz="3200" dirty="0" err="1">
                <a:solidFill>
                  <a:schemeClr val="bg1"/>
                </a:solidFill>
              </a:rPr>
              <a:t>guǐjué</a:t>
            </a:r>
            <a:endParaRPr lang="zh-TW" altLang="en-US" sz="49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C22F163-4E24-4D0C-9945-929EBBAAA476}"/>
              </a:ext>
            </a:extLst>
          </p:cNvPr>
          <p:cNvSpPr txBox="1"/>
          <p:nvPr/>
        </p:nvSpPr>
        <p:spPr>
          <a:xfrm>
            <a:off x="9924248" y="5349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沉重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chénzhòng</a:t>
            </a:r>
            <a:endParaRPr lang="zh-TW" altLang="en-US" sz="10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73462FF-F51B-4F2A-85A6-BDE8623E20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99" y="361993"/>
            <a:ext cx="3333702" cy="306700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2B19E694-23B5-440F-BF0E-ACB52539EC37}"/>
              </a:ext>
            </a:extLst>
          </p:cNvPr>
          <p:cNvSpPr/>
          <p:nvPr/>
        </p:nvSpPr>
        <p:spPr>
          <a:xfrm>
            <a:off x="77001" y="4762891"/>
            <a:ext cx="382824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400" dirty="0">
                <a:solidFill>
                  <a:srgbClr val="3399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strange and changeful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20880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5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8D103DBB-C0DE-4ED3-B517-893B9A33A1B1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抗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kàng</a:t>
            </a:r>
            <a:endParaRPr lang="en-US" altLang="zh-TW" sz="34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B74BF27-47DF-44E6-B1DB-28273653CB2F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俗世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súshì</a:t>
            </a:r>
            <a:endParaRPr lang="zh-TW" altLang="en-US" sz="10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05CE77-4BB4-49B1-9082-E50B5B4DAE1B}"/>
              </a:ext>
            </a:extLst>
          </p:cNvPr>
          <p:cNvSpPr txBox="1"/>
          <p:nvPr/>
        </p:nvSpPr>
        <p:spPr>
          <a:xfrm>
            <a:off x="3934054" y="5349895"/>
            <a:ext cx="2154238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责备</a:t>
            </a:r>
            <a:r>
              <a:rPr lang="en-US" altLang="zh-TW" sz="3200" dirty="0" err="1">
                <a:solidFill>
                  <a:schemeClr val="bg1"/>
                </a:solidFill>
              </a:rPr>
              <a:t>zébèi</a:t>
            </a:r>
            <a:endParaRPr lang="zh-TW" altLang="en-US" sz="49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C22F163-4E24-4D0C-9945-929EBBAAA476}"/>
              </a:ext>
            </a:extLst>
          </p:cNvPr>
          <p:cNvSpPr txBox="1"/>
          <p:nvPr/>
        </p:nvSpPr>
        <p:spPr>
          <a:xfrm>
            <a:off x="9989564" y="5349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精力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jīnglì</a:t>
            </a:r>
            <a:endParaRPr lang="zh-TW" altLang="en-US" sz="10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57223793-6D2E-491D-AEBB-267B86499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243" y="251733"/>
            <a:ext cx="2541814" cy="317726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F94F7DF-BBB3-4CAF-8216-149E02157A83}"/>
              </a:ext>
            </a:extLst>
          </p:cNvPr>
          <p:cNvSpPr/>
          <p:nvPr/>
        </p:nvSpPr>
        <p:spPr>
          <a:xfrm>
            <a:off x="6096000" y="1459230"/>
            <a:ext cx="36062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5400" dirty="0"/>
              <a:t>Secular</a:t>
            </a:r>
            <a:endParaRPr lang="zh-TW" altLang="en-US" sz="5400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7699C6A-789A-429E-A19F-6E45A9AE1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3524250"/>
            <a:ext cx="1866900" cy="333375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45E05F46-8244-496F-A470-7FADEFD501FC}"/>
              </a:ext>
            </a:extLst>
          </p:cNvPr>
          <p:cNvSpPr/>
          <p:nvPr/>
        </p:nvSpPr>
        <p:spPr>
          <a:xfrm>
            <a:off x="6796872" y="4928745"/>
            <a:ext cx="29053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5400" dirty="0"/>
              <a:t>energy</a:t>
            </a:r>
          </a:p>
        </p:txBody>
      </p:sp>
    </p:spTree>
    <p:extLst>
      <p:ext uri="{BB962C8B-B14F-4D97-AF65-F5344CB8AC3E}">
        <p14:creationId xmlns:p14="http://schemas.microsoft.com/office/powerpoint/2010/main" val="330868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5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8D103DBB-C0DE-4ED3-B517-893B9A33A1B1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良性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liángxìng</a:t>
            </a:r>
            <a:endParaRPr lang="en-US" altLang="zh-TW" sz="34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B74BF27-47DF-44E6-B1DB-28273653CB2F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宣泄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xuānxiè</a:t>
            </a:r>
            <a:endParaRPr lang="zh-TW" altLang="en-US" sz="10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05CE77-4BB4-49B1-9082-E50B5B4DAE1B}"/>
              </a:ext>
            </a:extLst>
          </p:cNvPr>
          <p:cNvSpPr txBox="1"/>
          <p:nvPr/>
        </p:nvSpPr>
        <p:spPr>
          <a:xfrm>
            <a:off x="8381857" y="5349895"/>
            <a:ext cx="2154238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灾难</a:t>
            </a:r>
            <a:r>
              <a:rPr lang="en-US" altLang="zh-TW" sz="3200" dirty="0" err="1">
                <a:solidFill>
                  <a:schemeClr val="bg1"/>
                </a:solidFill>
              </a:rPr>
              <a:t>zāinàn</a:t>
            </a:r>
            <a:endParaRPr lang="zh-TW" altLang="en-US" sz="49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D2E9995-BB7B-4276-ACB4-6166C8F0CE7A}"/>
              </a:ext>
            </a:extLst>
          </p:cNvPr>
          <p:cNvSpPr/>
          <p:nvPr/>
        </p:nvSpPr>
        <p:spPr>
          <a:xfrm>
            <a:off x="326571" y="1235919"/>
            <a:ext cx="29064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5400" dirty="0">
                <a:solidFill>
                  <a:srgbClr val="3399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benign</a:t>
            </a:r>
            <a:endParaRPr lang="zh-TW" altLang="en-US" sz="54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6B66F76-64D4-4B93-8B3F-641E185330CE}"/>
              </a:ext>
            </a:extLst>
          </p:cNvPr>
          <p:cNvSpPr/>
          <p:nvPr/>
        </p:nvSpPr>
        <p:spPr>
          <a:xfrm>
            <a:off x="6768193" y="1328252"/>
            <a:ext cx="29636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800" dirty="0">
                <a:solidFill>
                  <a:srgbClr val="3399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blaze</a:t>
            </a:r>
            <a:endParaRPr lang="zh-TW" altLang="en-US" sz="4800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091B309-CF6C-418D-9D46-3BD03C2C4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629" y="4071598"/>
            <a:ext cx="4247563" cy="278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5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85011" y="241179"/>
            <a:ext cx="11459766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无可</a:t>
            </a:r>
            <a:endParaRPr lang="en-US" altLang="zh-TW" sz="8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A824F04-5B21-4CAC-9E28-DE231C124E7C}"/>
              </a:ext>
            </a:extLst>
          </p:cNvPr>
          <p:cNvSpPr txBox="1"/>
          <p:nvPr/>
        </p:nvSpPr>
        <p:spPr>
          <a:xfrm>
            <a:off x="385011" y="1631730"/>
            <a:ext cx="11434811" cy="76944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ea typeface="標楷體" panose="03000509000000000000" pitchFamily="65" charset="-120"/>
              </a:rPr>
              <a:t>没有什么可以</a:t>
            </a:r>
            <a:endParaRPr lang="en-US" altLang="zh-TW" sz="4400" dirty="0">
              <a:ea typeface="標楷體" panose="03000509000000000000" pitchFamily="65" charset="-120"/>
            </a:endParaRPr>
          </a:p>
        </p:txBody>
      </p:sp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46AA12D5-FB9B-4888-8D9C-19525A77D6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4289042"/>
              </p:ext>
            </p:extLst>
          </p:nvPr>
        </p:nvGraphicFramePr>
        <p:xfrm>
          <a:off x="261257" y="2602628"/>
          <a:ext cx="11583518" cy="373285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791759">
                  <a:extLst>
                    <a:ext uri="{9D8B030D-6E8A-4147-A177-3AD203B41FA5}">
                      <a16:colId xmlns:a16="http://schemas.microsoft.com/office/drawing/2014/main" val="43188681"/>
                    </a:ext>
                  </a:extLst>
                </a:gridCol>
                <a:gridCol w="5791759">
                  <a:extLst>
                    <a:ext uri="{9D8B030D-6E8A-4147-A177-3AD203B41FA5}">
                      <a16:colId xmlns:a16="http://schemas.microsoft.com/office/drawing/2014/main" val="4046978012"/>
                    </a:ext>
                  </a:extLst>
                </a:gridCol>
              </a:tblGrid>
              <a:tr h="74657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无可非议</a:t>
                      </a:r>
                      <a:r>
                        <a:rPr lang="en-US" altLang="zh-TW" sz="2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(irreproachable)</a:t>
                      </a:r>
                      <a:endParaRPr lang="zh-TW" altLang="en-US" sz="24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无可奈何</a:t>
                      </a:r>
                      <a:r>
                        <a:rPr lang="en-US" altLang="zh-TW" sz="2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(have no alternative)</a:t>
                      </a:r>
                      <a:endParaRPr lang="zh-TW" altLang="en-US" sz="32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6965236"/>
                  </a:ext>
                </a:extLst>
              </a:tr>
              <a:tr h="7465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无可比拟</a:t>
                      </a:r>
                      <a:r>
                        <a:rPr lang="en-US" altLang="zh-TW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(compare)</a:t>
                      </a:r>
                      <a:endParaRPr lang="zh-TW" altLang="en-US" sz="32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无可争辩</a:t>
                      </a:r>
                      <a:r>
                        <a:rPr lang="en-US" altLang="zh-TW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en-US" altLang="zh-TW" sz="2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(indisputable)</a:t>
                      </a:r>
                      <a:endParaRPr lang="zh-TW" altLang="en-US" sz="32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9221259"/>
                  </a:ext>
                </a:extLst>
              </a:tr>
              <a:tr h="7465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无可奉告</a:t>
                      </a:r>
                      <a:r>
                        <a:rPr lang="en-US" altLang="zh-TW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(no comment)</a:t>
                      </a:r>
                      <a:endParaRPr lang="zh-TW" altLang="en-US" sz="36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无可置疑</a:t>
                      </a:r>
                      <a:r>
                        <a:rPr lang="en-US" altLang="zh-TW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(indubitable)</a:t>
                      </a:r>
                      <a:endParaRPr lang="zh-TW" altLang="en-US" sz="32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3904800"/>
                  </a:ext>
                </a:extLst>
              </a:tr>
              <a:tr h="7465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无可救药</a:t>
                      </a:r>
                      <a:r>
                        <a:rPr lang="en-US" altLang="zh-TW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en-US" altLang="zh-TW" sz="2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(incurable)</a:t>
                      </a:r>
                      <a:endParaRPr lang="zh-TW" altLang="en-US" sz="2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无可挽回</a:t>
                      </a:r>
                      <a:r>
                        <a:rPr lang="en-US" altLang="zh-TW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en-US" altLang="zh-TW" sz="2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(retrieve)</a:t>
                      </a:r>
                      <a:endParaRPr lang="zh-TW" altLang="en-US" sz="32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9988821"/>
                  </a:ext>
                </a:extLst>
              </a:tr>
              <a:tr h="7465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无可讳言</a:t>
                      </a:r>
                      <a:r>
                        <a:rPr lang="en-US" altLang="zh-TW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en-US" altLang="zh-TW" sz="2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(undeniable)</a:t>
                      </a:r>
                      <a:endParaRPr lang="zh-TW" altLang="en-US" sz="32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无可厚非</a:t>
                      </a:r>
                      <a:r>
                        <a:rPr lang="en-US" altLang="zh-TW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(give no cause for much criticism)</a:t>
                      </a:r>
                      <a:endParaRPr lang="zh-TW" altLang="en-US" sz="32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4896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16590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DA415F4-DF61-4A83-81FD-06C376CEBB6B}"/>
              </a:ext>
            </a:extLst>
          </p:cNvPr>
          <p:cNvSpPr txBox="1"/>
          <p:nvPr/>
        </p:nvSpPr>
        <p:spPr>
          <a:xfrm>
            <a:off x="0" y="0"/>
            <a:ext cx="2146433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无可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6D1ED3F-C982-4929-B202-EDE0C4E97388}"/>
              </a:ext>
            </a:extLst>
          </p:cNvPr>
          <p:cNvSpPr txBox="1"/>
          <p:nvPr/>
        </p:nvSpPr>
        <p:spPr>
          <a:xfrm>
            <a:off x="340179" y="1147767"/>
            <a:ext cx="11511642" cy="49899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谈判</a:t>
            </a:r>
            <a:r>
              <a:rPr lang="en-US" altLang="zh-TW" sz="2400" dirty="0">
                <a:latin typeface="Calibri" panose="020F0502020204030204" pitchFamily="34" charset="0"/>
                <a:ea typeface="標楷體" panose="03000509000000000000" pitchFamily="65" charset="-120"/>
              </a:rPr>
              <a:t>(</a:t>
            </a:r>
            <a:r>
              <a:rPr lang="en-US" altLang="zh-TW" sz="2400" dirty="0" err="1">
                <a:latin typeface="Calibri" panose="020F0502020204030204" pitchFamily="34" charset="0"/>
                <a:ea typeface="標楷體" panose="03000509000000000000" pitchFamily="65" charset="-120"/>
              </a:rPr>
              <a:t>negotiat</a:t>
            </a:r>
            <a:r>
              <a:rPr lang="en-US" altLang="zh-TW" sz="2400" dirty="0">
                <a:latin typeface="Calibri" panose="020F0502020204030204" pitchFamily="34" charset="0"/>
                <a:ea typeface="標楷體" panose="03000509000000000000" pitchFamily="65" charset="-120"/>
              </a:rPr>
              <a:t>)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进行得很顺利，至于谈判的内容，现在还   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   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__________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谁的话他都不听，连爷爷都对她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__________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，别人就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   更没辙</a:t>
            </a:r>
            <a:r>
              <a:rPr lang="en-US" altLang="zh-TW" sz="2400" dirty="0">
                <a:ea typeface="標楷體" panose="03000509000000000000" pitchFamily="65" charset="-120"/>
              </a:rPr>
              <a:t>(</a:t>
            </a:r>
            <a:r>
              <a:rPr lang="en-US" altLang="zh-TW" sz="2400" dirty="0"/>
              <a:t>can find no way out</a:t>
            </a:r>
            <a:r>
              <a:rPr lang="en-US" altLang="zh-TW" sz="2400" dirty="0">
                <a:ea typeface="標楷體" panose="03000509000000000000" pitchFamily="65" charset="-120"/>
              </a:rPr>
              <a:t>)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了。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他的行为属于正当防卫</a:t>
            </a:r>
            <a:r>
              <a:rPr lang="en-US" altLang="zh-TW" sz="2400" dirty="0">
                <a:ea typeface="標楷體" panose="03000509000000000000" pitchFamily="65" charset="-120"/>
              </a:rPr>
              <a:t>(</a:t>
            </a:r>
            <a:r>
              <a:rPr lang="en-US" altLang="zh-TW" sz="2400" dirty="0"/>
              <a:t>justifiable defense</a:t>
            </a:r>
            <a:r>
              <a:rPr lang="en-US" altLang="zh-TW" sz="2400" dirty="0">
                <a:ea typeface="標楷體" panose="03000509000000000000" pitchFamily="65" charset="-120"/>
              </a:rPr>
              <a:t>)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，我认为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   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__________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。     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C1EB0D6-C049-4C29-B96D-D6A1A8287AE3}"/>
              </a:ext>
            </a:extLst>
          </p:cNvPr>
          <p:cNvSpPr/>
          <p:nvPr/>
        </p:nvSpPr>
        <p:spPr>
          <a:xfrm>
            <a:off x="931501" y="2060426"/>
            <a:ext cx="21678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无可奉告</a:t>
            </a:r>
            <a:endParaRPr lang="zh-TW" altLang="en-US" sz="3600" dirty="0">
              <a:solidFill>
                <a:srgbClr val="FF0000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E77E39C-2DAA-41AF-B767-FAEF8E177DC4}"/>
              </a:ext>
            </a:extLst>
          </p:cNvPr>
          <p:cNvSpPr/>
          <p:nvPr/>
        </p:nvSpPr>
        <p:spPr>
          <a:xfrm>
            <a:off x="7272946" y="2906813"/>
            <a:ext cx="21678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无可奈何</a:t>
            </a:r>
            <a:endParaRPr lang="zh-TW" altLang="en-US" sz="3600" dirty="0">
              <a:solidFill>
                <a:srgbClr val="FF0000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D907B46-849A-4639-BD99-48A35E0ABB92}"/>
              </a:ext>
            </a:extLst>
          </p:cNvPr>
          <p:cNvSpPr/>
          <p:nvPr/>
        </p:nvSpPr>
        <p:spPr>
          <a:xfrm>
            <a:off x="931501" y="5387067"/>
            <a:ext cx="21678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无可非议</a:t>
            </a:r>
            <a:endParaRPr lang="zh-TW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60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DA415F4-DF61-4A83-81FD-06C376CEBB6B}"/>
              </a:ext>
            </a:extLst>
          </p:cNvPr>
          <p:cNvSpPr txBox="1"/>
          <p:nvPr/>
        </p:nvSpPr>
        <p:spPr>
          <a:xfrm>
            <a:off x="0" y="0"/>
            <a:ext cx="2146433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无可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6D1ED3F-C982-4929-B202-EDE0C4E97388}"/>
              </a:ext>
            </a:extLst>
          </p:cNvPr>
          <p:cNvSpPr txBox="1"/>
          <p:nvPr/>
        </p:nvSpPr>
        <p:spPr>
          <a:xfrm>
            <a:off x="321129" y="1225894"/>
            <a:ext cx="11511642" cy="49899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4.</a:t>
            </a:r>
            <a:r>
              <a:rPr lang="zh-TW" altLang="en-US" sz="3600" dirty="0">
                <a:ea typeface="標楷體" panose="03000509000000000000" pitchFamily="65" charset="-120"/>
              </a:rPr>
              <a:t> 这些数字</a:t>
            </a:r>
            <a:r>
              <a:rPr lang="en-US" altLang="zh-TW" sz="3600" dirty="0">
                <a:ea typeface="標楷體" panose="03000509000000000000" pitchFamily="65" charset="-120"/>
              </a:rPr>
              <a:t>__________</a:t>
            </a:r>
            <a:r>
              <a:rPr lang="zh-TW" altLang="en-US" sz="3600" dirty="0">
                <a:ea typeface="標楷體" panose="03000509000000000000" pitchFamily="65" charset="-120"/>
              </a:rPr>
              <a:t>地表明，中国的经济这几年的确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 得到了长足的发展。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5.</a:t>
            </a:r>
            <a:r>
              <a:rPr lang="zh-TW" altLang="en-US" sz="3600" dirty="0">
                <a:ea typeface="標楷體" panose="03000509000000000000" pitchFamily="65" charset="-120"/>
              </a:rPr>
              <a:t> 这种最新型的计算机，有着其他计算机都</a:t>
            </a:r>
            <a:r>
              <a:rPr lang="en-US" altLang="zh-TW" sz="3600" dirty="0">
                <a:ea typeface="標楷體" panose="03000509000000000000" pitchFamily="65" charset="-120"/>
              </a:rPr>
              <a:t>__________</a:t>
            </a:r>
            <a:r>
              <a:rPr lang="zh-TW" altLang="en-US" sz="3600" dirty="0">
                <a:ea typeface="標楷體" panose="03000509000000000000" pitchFamily="65" charset="-120"/>
              </a:rPr>
              <a:t>的优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 越性</a:t>
            </a:r>
            <a:r>
              <a:rPr lang="en-US" altLang="zh-TW" sz="2400" dirty="0">
                <a:ea typeface="標楷體" panose="03000509000000000000" pitchFamily="65" charset="-120"/>
              </a:rPr>
              <a:t>(</a:t>
            </a:r>
            <a:r>
              <a:rPr lang="en-US" altLang="zh-TW" sz="2400" dirty="0"/>
              <a:t>superiority</a:t>
            </a:r>
            <a:r>
              <a:rPr lang="en-US" altLang="zh-TW" sz="2400" dirty="0">
                <a:ea typeface="標楷體" panose="03000509000000000000" pitchFamily="65" charset="-120"/>
              </a:rPr>
              <a:t>)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6.</a:t>
            </a:r>
            <a:r>
              <a:rPr lang="zh-TW" altLang="en-US" sz="3600" dirty="0">
                <a:ea typeface="標楷體" panose="03000509000000000000" pitchFamily="65" charset="-120"/>
              </a:rPr>
              <a:t> 他们俩的关系彻底</a:t>
            </a:r>
            <a:r>
              <a:rPr lang="en-US" altLang="zh-TW" sz="2400" dirty="0">
                <a:ea typeface="標楷體" panose="03000509000000000000" pitchFamily="65" charset="-120"/>
              </a:rPr>
              <a:t>(</a:t>
            </a:r>
            <a:r>
              <a:rPr lang="en-US" altLang="zh-TW" sz="2400" dirty="0"/>
              <a:t>thorough</a:t>
            </a:r>
            <a:r>
              <a:rPr lang="en-US" altLang="zh-TW" sz="2400" dirty="0">
                <a:ea typeface="標楷體" panose="03000509000000000000" pitchFamily="65" charset="-120"/>
              </a:rPr>
              <a:t>)</a:t>
            </a:r>
            <a:r>
              <a:rPr lang="zh-TW" altLang="en-US" sz="3600" dirty="0">
                <a:ea typeface="標楷體" panose="03000509000000000000" pitchFamily="65" charset="-120"/>
              </a:rPr>
              <a:t>破裂，已经</a:t>
            </a:r>
            <a:r>
              <a:rPr lang="en-US" altLang="zh-TW" sz="3600" dirty="0">
                <a:ea typeface="標楷體" panose="03000509000000000000" pitchFamily="65" charset="-120"/>
              </a:rPr>
              <a:t>__________</a:t>
            </a:r>
            <a:r>
              <a:rPr lang="zh-TW" altLang="en-US" sz="3600" dirty="0">
                <a:ea typeface="標楷體" panose="03000509000000000000" pitchFamily="65" charset="-120"/>
              </a:rPr>
              <a:t>了。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CE708A1-F4E6-47EA-B673-B3323F526E3D}"/>
              </a:ext>
            </a:extLst>
          </p:cNvPr>
          <p:cNvSpPr/>
          <p:nvPr/>
        </p:nvSpPr>
        <p:spPr>
          <a:xfrm>
            <a:off x="2654422" y="1641392"/>
            <a:ext cx="23025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无可讳言</a:t>
            </a:r>
            <a:endParaRPr lang="zh-TW" altLang="en-US" sz="3600" dirty="0">
              <a:solidFill>
                <a:srgbClr val="FF0000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6E2AE58-8DC4-408A-8CDC-E11E0AE177B6}"/>
              </a:ext>
            </a:extLst>
          </p:cNvPr>
          <p:cNvSpPr/>
          <p:nvPr/>
        </p:nvSpPr>
        <p:spPr>
          <a:xfrm>
            <a:off x="8062214" y="3397705"/>
            <a:ext cx="23025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无可比拟</a:t>
            </a:r>
            <a:endParaRPr lang="zh-TW" altLang="en-US" sz="3600" dirty="0">
              <a:solidFill>
                <a:srgbClr val="FF0000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2EE167C-7C41-449E-A384-103DC1C9BC69}"/>
              </a:ext>
            </a:extLst>
          </p:cNvPr>
          <p:cNvSpPr/>
          <p:nvPr/>
        </p:nvSpPr>
        <p:spPr>
          <a:xfrm>
            <a:off x="8062214" y="5022206"/>
            <a:ext cx="23025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无可挽回</a:t>
            </a:r>
            <a:endParaRPr lang="zh-TW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71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1B77CA9-3A6E-4CEB-8D5C-314449621060}"/>
              </a:ext>
            </a:extLst>
          </p:cNvPr>
          <p:cNvSpPr/>
          <p:nvPr/>
        </p:nvSpPr>
        <p:spPr>
          <a:xfrm>
            <a:off x="336550" y="523044"/>
            <a:ext cx="11518900" cy="5811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风是</a:t>
            </a:r>
            <a:r>
              <a:rPr lang="zh-CN" altLang="en-US" sz="36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单纯</a:t>
            </a:r>
            <a:r>
              <a:rPr lang="zh-CN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的、</a:t>
            </a:r>
            <a:r>
              <a:rPr lang="zh-CN" altLang="en-US" sz="36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轻飘</a:t>
            </a:r>
            <a:r>
              <a:rPr lang="zh-CN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的，却又是</a:t>
            </a:r>
            <a:r>
              <a:rPr lang="zh-CN" altLang="en-US" sz="36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诡谲</a:t>
            </a:r>
            <a:r>
              <a:rPr lang="zh-CN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的、</a:t>
            </a:r>
            <a:r>
              <a:rPr lang="zh-CN" altLang="en-US" sz="36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沉重</a:t>
            </a:r>
            <a:r>
              <a:rPr lang="zh-CN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的。人有时应该顺风而行，有时应该逆风而</a:t>
            </a:r>
            <a:r>
              <a:rPr lang="zh-CN" altLang="en-US" sz="36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抗</a:t>
            </a:r>
            <a:r>
              <a:rPr lang="zh-CN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。像穿着打扮，饮食习惯，兴趣爱好，在这些</a:t>
            </a:r>
            <a:r>
              <a:rPr lang="zh-CN" altLang="en-US" sz="36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俗世</a:t>
            </a:r>
            <a:r>
              <a:rPr lang="zh-CN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生活的一般范畴里，顺风追风，不但</a:t>
            </a:r>
            <a:r>
              <a:rPr lang="zh-CN" altLang="en-US" sz="3600" dirty="0">
                <a:highlight>
                  <a:srgbClr val="00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无可</a:t>
            </a:r>
            <a:r>
              <a:rPr lang="zh-CN" altLang="en-US" sz="36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责备</a:t>
            </a:r>
            <a:r>
              <a:rPr lang="zh-CN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，甚或还有助于提升生活情趣，对年轻的生命来说，更可能是多余</a:t>
            </a:r>
            <a:r>
              <a:rPr lang="zh-CN" altLang="en-US" sz="36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精力</a:t>
            </a:r>
            <a:r>
              <a:rPr lang="zh-CN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CN" altLang="en-US" sz="36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良性宣泄</a:t>
            </a:r>
            <a:r>
              <a:rPr lang="zh-CN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。有的风，属于刚升起的太阳；有的风，专与夕阳做伴。好风，给人生带来活力；恶风，给人生带来</a:t>
            </a:r>
            <a:r>
              <a:rPr lang="zh-CN" altLang="en-US" sz="36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灾难</a:t>
            </a:r>
            <a:r>
              <a:rPr lang="zh-CN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882368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79909EF-0422-4D43-99CC-29CDAB330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354" y="4298963"/>
            <a:ext cx="3830894" cy="2559037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D103DBB-C0DE-4ED3-B517-893B9A33A1B1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警惕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jǐngtì</a:t>
            </a:r>
            <a:endParaRPr lang="en-US" altLang="zh-TW" sz="34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B74BF27-47DF-44E6-B1DB-28273653CB2F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忠告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zhōnggào</a:t>
            </a:r>
            <a:endParaRPr lang="zh-TW" altLang="en-US" sz="10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05CE77-4BB4-49B1-9082-E50B5B4DAE1B}"/>
              </a:ext>
            </a:extLst>
          </p:cNvPr>
          <p:cNvSpPr txBox="1"/>
          <p:nvPr/>
        </p:nvSpPr>
        <p:spPr>
          <a:xfrm>
            <a:off x="3939116" y="5349895"/>
            <a:ext cx="2154238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关爱</a:t>
            </a:r>
            <a:r>
              <a:rPr lang="en-US" altLang="zh-TW" sz="3200" dirty="0" err="1">
                <a:solidFill>
                  <a:schemeClr val="bg1"/>
                </a:solidFill>
              </a:rPr>
              <a:t>guān'ài</a:t>
            </a:r>
            <a:endParaRPr lang="zh-TW" altLang="en-US" sz="49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C22F163-4E24-4D0C-9945-929EBBAAA476}"/>
              </a:ext>
            </a:extLst>
          </p:cNvPr>
          <p:cNvSpPr txBox="1"/>
          <p:nvPr/>
        </p:nvSpPr>
        <p:spPr>
          <a:xfrm>
            <a:off x="9924248" y="5349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盲目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mángmù</a:t>
            </a:r>
            <a:endParaRPr lang="zh-TW" altLang="en-US" sz="10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DB67452-277B-428D-B684-D50DFE77317F}"/>
              </a:ext>
            </a:extLst>
          </p:cNvPr>
          <p:cNvSpPr/>
          <p:nvPr/>
        </p:nvSpPr>
        <p:spPr>
          <a:xfrm>
            <a:off x="355600" y="823429"/>
            <a:ext cx="42841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80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to be on the alert</a:t>
            </a:r>
            <a:endParaRPr lang="zh-TW" altLang="en-US" sz="48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FCDA06C-D134-4183-AF87-D423429E7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75607"/>
            <a:ext cx="3905250" cy="260521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E1C862BA-0A07-4D3E-ABDF-1CCB2766BFAD}"/>
              </a:ext>
            </a:extLst>
          </p:cNvPr>
          <p:cNvSpPr/>
          <p:nvPr/>
        </p:nvSpPr>
        <p:spPr>
          <a:xfrm>
            <a:off x="355600" y="4313984"/>
            <a:ext cx="32731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>
                <a:solidFill>
                  <a:srgbClr val="333333"/>
                </a:solidFill>
                <a:ea typeface="Microsoft Yahei" panose="020B0503020204020204" pitchFamily="34" charset="-122"/>
              </a:rPr>
              <a:t>care about</a:t>
            </a:r>
          </a:p>
          <a:p>
            <a:pPr algn="ctr"/>
            <a:r>
              <a:rPr lang="en-US" altLang="zh-TW" sz="4000" dirty="0"/>
              <a:t>and</a:t>
            </a:r>
          </a:p>
          <a:p>
            <a:pPr algn="ctr"/>
            <a:r>
              <a:rPr lang="en-US" altLang="zh-TW" sz="4000" dirty="0"/>
              <a:t>cherish,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66265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5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8BAFCF73-1ADB-4574-B355-9DC0FB61D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3703"/>
            <a:ext cx="4914900" cy="214312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04CE7B5-F14B-4ECB-99F8-8DCE135C1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863601"/>
            <a:ext cx="4065277" cy="2528888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D103DBB-C0DE-4ED3-B517-893B9A33A1B1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眼光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yǎnguāng</a:t>
            </a:r>
            <a:endParaRPr lang="en-US" altLang="zh-TW" sz="34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B74BF27-47DF-44E6-B1DB-28273653CB2F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判断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pànduàn</a:t>
            </a:r>
            <a:endParaRPr lang="zh-TW" altLang="en-US" sz="10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05CE77-4BB4-49B1-9082-E50B5B4DAE1B}"/>
              </a:ext>
            </a:extLst>
          </p:cNvPr>
          <p:cNvSpPr txBox="1"/>
          <p:nvPr/>
        </p:nvSpPr>
        <p:spPr>
          <a:xfrm>
            <a:off x="3905250" y="5349895"/>
            <a:ext cx="2154238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终于</a:t>
            </a:r>
            <a:r>
              <a:rPr lang="en-US" altLang="zh-TW" sz="3200" dirty="0" err="1">
                <a:solidFill>
                  <a:schemeClr val="bg1"/>
                </a:solidFill>
              </a:rPr>
              <a:t>zhōngyú</a:t>
            </a:r>
            <a:endParaRPr lang="zh-TW" altLang="en-US" sz="49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C22F163-4E24-4D0C-9945-929EBBAAA476}"/>
              </a:ext>
            </a:extLst>
          </p:cNvPr>
          <p:cNvSpPr txBox="1"/>
          <p:nvPr/>
        </p:nvSpPr>
        <p:spPr>
          <a:xfrm>
            <a:off x="9924248" y="5349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青年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qīngnián</a:t>
            </a:r>
            <a:endParaRPr lang="zh-TW" altLang="en-US" sz="10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64BF6254-EA66-4F24-ABA2-94B0898E21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22" t="9630" r="12222" b="15309"/>
          <a:stretch/>
        </p:blipFill>
        <p:spPr>
          <a:xfrm>
            <a:off x="474132" y="482032"/>
            <a:ext cx="2726267" cy="287772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AAED70A-154D-4FCC-896F-DDE9CF7EA647}"/>
              </a:ext>
            </a:extLst>
          </p:cNvPr>
          <p:cNvSpPr/>
          <p:nvPr/>
        </p:nvSpPr>
        <p:spPr>
          <a:xfrm>
            <a:off x="6742703" y="4224865"/>
            <a:ext cx="47847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5400" dirty="0">
                <a:solidFill>
                  <a:srgbClr val="3399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young people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285585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5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D0D5D29C-CC0B-44C8-B43B-46E9937E7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8133"/>
            <a:ext cx="4000440" cy="2664355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D103DBB-C0DE-4ED3-B517-893B9A33A1B1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态度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tàidù</a:t>
            </a:r>
            <a:endParaRPr lang="en-US" altLang="zh-TW" sz="34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B74BF27-47DF-44E6-B1DB-28273653CB2F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深思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shēnsī</a:t>
            </a:r>
            <a:endParaRPr lang="zh-TW" altLang="en-US" sz="10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05CE77-4BB4-49B1-9082-E50B5B4DAE1B}"/>
              </a:ext>
            </a:extLst>
          </p:cNvPr>
          <p:cNvSpPr txBox="1"/>
          <p:nvPr/>
        </p:nvSpPr>
        <p:spPr>
          <a:xfrm>
            <a:off x="8255869" y="5349895"/>
            <a:ext cx="2154238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体味</a:t>
            </a:r>
            <a:r>
              <a:rPr lang="en-US" altLang="zh-TW" sz="3200" dirty="0" err="1">
                <a:solidFill>
                  <a:schemeClr val="bg1"/>
                </a:solidFill>
              </a:rPr>
              <a:t>tǐwèi</a:t>
            </a:r>
            <a:endParaRPr lang="zh-TW" altLang="en-US" sz="49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E1AFF87-06EA-4668-9296-6385C7B2C527}"/>
              </a:ext>
            </a:extLst>
          </p:cNvPr>
          <p:cNvSpPr/>
          <p:nvPr/>
        </p:nvSpPr>
        <p:spPr>
          <a:xfrm>
            <a:off x="6563805" y="1009134"/>
            <a:ext cx="48157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dirty="0">
                <a:solidFill>
                  <a:srgbClr val="3399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think deeply about</a:t>
            </a:r>
            <a:endParaRPr lang="zh-TW" altLang="en-US" sz="40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2A03813-7F85-4F43-A225-6F8E434C087A}"/>
              </a:ext>
            </a:extLst>
          </p:cNvPr>
          <p:cNvSpPr/>
          <p:nvPr/>
        </p:nvSpPr>
        <p:spPr>
          <a:xfrm>
            <a:off x="4396789" y="4980563"/>
            <a:ext cx="32062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5400" dirty="0">
                <a:solidFill>
                  <a:srgbClr val="3399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taste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274493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TM10001105[[fn=裁剪]]</Template>
  <TotalTime>1289</TotalTime>
  <Words>7132</Words>
  <Application>Microsoft Office PowerPoint</Application>
  <PresentationFormat>寬螢幕</PresentationFormat>
  <Paragraphs>892</Paragraphs>
  <Slides>116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116</vt:i4>
      </vt:variant>
    </vt:vector>
  </HeadingPairs>
  <TitlesOfParts>
    <vt:vector size="122" baseType="lpstr">
      <vt:lpstr>Microsoft Yahei</vt:lpstr>
      <vt:lpstr>標楷體</vt:lpstr>
      <vt:lpstr>Arial</vt:lpstr>
      <vt:lpstr>Calibri</vt:lpstr>
      <vt:lpstr>Calibri Light</vt:lpstr>
      <vt:lpstr>Office 佈景主題</vt:lpstr>
      <vt:lpstr>第三课 人在风中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第三課 人在風中</dc:title>
  <dc:creator>鄭雅瓈</dc:creator>
  <cp:lastModifiedBy>鄭雅瓈</cp:lastModifiedBy>
  <cp:revision>422</cp:revision>
  <dcterms:created xsi:type="dcterms:W3CDTF">2019-10-23T09:15:04Z</dcterms:created>
  <dcterms:modified xsi:type="dcterms:W3CDTF">2019-11-11T21:23:06Z</dcterms:modified>
</cp:coreProperties>
</file>