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3" r:id="rId4"/>
    <p:sldId id="270" r:id="rId5"/>
    <p:sldId id="301" r:id="rId6"/>
    <p:sldId id="302" r:id="rId7"/>
    <p:sldId id="305" r:id="rId8"/>
    <p:sldId id="303" r:id="rId9"/>
    <p:sldId id="306" r:id="rId10"/>
    <p:sldId id="304" r:id="rId11"/>
    <p:sldId id="307" r:id="rId12"/>
    <p:sldId id="308" r:id="rId13"/>
    <p:sldId id="316" r:id="rId14"/>
    <p:sldId id="318" r:id="rId15"/>
    <p:sldId id="319" r:id="rId16"/>
    <p:sldId id="309" r:id="rId17"/>
    <p:sldId id="324" r:id="rId18"/>
    <p:sldId id="325" r:id="rId19"/>
    <p:sldId id="321" r:id="rId20"/>
    <p:sldId id="322" r:id="rId21"/>
    <p:sldId id="279" r:id="rId22"/>
    <p:sldId id="327" r:id="rId23"/>
    <p:sldId id="328" r:id="rId24"/>
    <p:sldId id="329" r:id="rId25"/>
    <p:sldId id="330" r:id="rId26"/>
    <p:sldId id="326" r:id="rId27"/>
    <p:sldId id="332" r:id="rId28"/>
    <p:sldId id="333" r:id="rId29"/>
    <p:sldId id="335" r:id="rId30"/>
    <p:sldId id="336" r:id="rId31"/>
    <p:sldId id="337" r:id="rId32"/>
    <p:sldId id="339" r:id="rId33"/>
    <p:sldId id="340" r:id="rId34"/>
    <p:sldId id="334" r:id="rId35"/>
    <p:sldId id="345" r:id="rId36"/>
    <p:sldId id="346" r:id="rId37"/>
    <p:sldId id="342" r:id="rId38"/>
    <p:sldId id="341" r:id="rId39"/>
    <p:sldId id="343" r:id="rId40"/>
    <p:sldId id="344" r:id="rId41"/>
    <p:sldId id="347" r:id="rId42"/>
    <p:sldId id="353" r:id="rId43"/>
    <p:sldId id="357" r:id="rId44"/>
    <p:sldId id="355" r:id="rId45"/>
    <p:sldId id="354" r:id="rId46"/>
    <p:sldId id="378" r:id="rId47"/>
    <p:sldId id="380" r:id="rId48"/>
    <p:sldId id="379" r:id="rId49"/>
    <p:sldId id="369" r:id="rId50"/>
    <p:sldId id="381" r:id="rId51"/>
    <p:sldId id="358" r:id="rId52"/>
    <p:sldId id="370" r:id="rId53"/>
    <p:sldId id="382" r:id="rId54"/>
    <p:sldId id="383" r:id="rId55"/>
    <p:sldId id="349" r:id="rId56"/>
    <p:sldId id="356" r:id="rId57"/>
    <p:sldId id="362" r:id="rId58"/>
    <p:sldId id="363" r:id="rId59"/>
    <p:sldId id="366" r:id="rId60"/>
    <p:sldId id="359" r:id="rId61"/>
    <p:sldId id="361" r:id="rId62"/>
    <p:sldId id="365" r:id="rId63"/>
    <p:sldId id="373" r:id="rId64"/>
    <p:sldId id="376" r:id="rId65"/>
    <p:sldId id="377" r:id="rId66"/>
    <p:sldId id="375" r:id="rId67"/>
    <p:sldId id="367" r:id="rId68"/>
    <p:sldId id="287" r:id="rId69"/>
    <p:sldId id="288" r:id="rId70"/>
    <p:sldId id="290" r:id="rId71"/>
    <p:sldId id="384" r:id="rId72"/>
    <p:sldId id="368" r:id="rId73"/>
    <p:sldId id="385" r:id="rId74"/>
    <p:sldId id="386" r:id="rId75"/>
    <p:sldId id="387" r:id="rId76"/>
    <p:sldId id="371" r:id="rId77"/>
    <p:sldId id="390" r:id="rId78"/>
    <p:sldId id="388" r:id="rId79"/>
    <p:sldId id="389" r:id="rId80"/>
    <p:sldId id="391" r:id="rId81"/>
    <p:sldId id="392" r:id="rId82"/>
    <p:sldId id="393" r:id="rId83"/>
    <p:sldId id="372" r:id="rId84"/>
    <p:sldId id="394" r:id="rId85"/>
    <p:sldId id="395" r:id="rId86"/>
    <p:sldId id="350" r:id="rId87"/>
    <p:sldId id="396" r:id="rId88"/>
    <p:sldId id="399" r:id="rId89"/>
    <p:sldId id="401" r:id="rId90"/>
    <p:sldId id="402" r:id="rId91"/>
    <p:sldId id="398" r:id="rId92"/>
    <p:sldId id="405" r:id="rId93"/>
    <p:sldId id="351" r:id="rId94"/>
    <p:sldId id="404" r:id="rId95"/>
    <p:sldId id="406" r:id="rId96"/>
    <p:sldId id="407" r:id="rId97"/>
    <p:sldId id="352" r:id="rId98"/>
    <p:sldId id="409" r:id="rId99"/>
    <p:sldId id="408" r:id="rId100"/>
    <p:sldId id="411" r:id="rId101"/>
    <p:sldId id="410" r:id="rId102"/>
    <p:sldId id="412" r:id="rId103"/>
    <p:sldId id="413" r:id="rId104"/>
    <p:sldId id="414" r:id="rId105"/>
    <p:sldId id="415" r:id="rId106"/>
    <p:sldId id="416" r:id="rId107"/>
    <p:sldId id="417" r:id="rId10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2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68" y="5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2T20:58:49.654" idx="1">
    <p:pos x="6630" y="2472"/>
    <p:text>无所畏惧 wúsuǒwèijù
[fearless;daring;dauntless;bold]</p:text>
    <p:extLst>
      <p:ext uri="{C676402C-5697-4E1C-873F-D02D1690AC5C}">
        <p15:threadingInfo xmlns:p15="http://schemas.microsoft.com/office/powerpoint/2012/main" timeZoneBias="-120"/>
      </p:ext>
    </p:extLst>
  </p:cm>
  <p:cm authorId="1" dt="2019-09-22T20:59:55.165" idx="2">
    <p:pos x="7394" y="2473"/>
    <p:text>勇往直前 yǒngwǎng-zhíqián
[strike bravely forward;go ahead boldly;advance courageously]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31C512-C43A-4F2F-8120-741E5BDAB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EA90C94-BFBF-4BB5-8DAD-DFD362C87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73C5D8-8F51-4EAF-8F36-B5A0EE86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BB9B2E-35B4-49EA-888C-78A0055B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197320-92F0-4E74-82A6-24EFEE8E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52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71B4B5-E394-436D-8600-2664EA0A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695256C-CC6F-40D6-96F1-BA6D746B8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B996D9-869B-4AE6-9751-84E5AD32E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F2F58C-5AA8-4540-B985-86C4B77B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F1BDB2-D960-4ABA-BD33-6F0B7A46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720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76693E7-79A8-4E72-B862-19D2EEF20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EE0A365-34DC-438F-8292-08A11428D6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06F463-3032-4359-A6C1-74202393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E65341E-A2D3-4076-B849-51CA672D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79A321-9D8B-4613-9952-2C2F80E6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14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39F273-E34F-4AED-904A-515B8CDD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791DEC5-5737-412B-8794-44B246A17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831B0-D82F-4BA2-A317-DF746B89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0E136F-1426-45A2-9735-9D816AB6E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4EC50B-226D-4555-A8C0-B3E37503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91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239655-5B5F-4E8E-B171-2CDC654E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908110C-CBE1-49B5-BC4A-F3B357C1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942A45-15FB-436F-A75B-B547562C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8F2269-336E-4F1E-BF0B-6AC5307B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E995BF-A709-4057-A81C-6D13AFBD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932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EF2FE7-386E-43CE-84B6-24AF9839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30BBE6-1869-4F9C-9A31-72EE24956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AB39BFC-E61E-46DE-BAFD-26B13438B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8A73508-FA8A-4DC1-80B9-FA313A0F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2AF9E9D-B10B-49FB-97FA-09B7238A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7BEA6F8-96E5-4BC5-A912-383A30D6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66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761950-3F18-44A9-AE1D-4041925E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286F737-4C8A-464F-889A-B9403212F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FEDDA4-B0EF-4326-BA8E-4EA52A73E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7BF2D93-88F5-44BD-AB84-AD05B473E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346FBC9-D6C6-4BB9-9A91-60BFDC660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CCA7BD9-864A-430C-81B9-5F533EBFD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4B167B0-9A71-4190-9245-895145E9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76EFE8D-AAFB-442E-B2ED-9FEF44F8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699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0E9354-FF42-48DB-8F82-1444A08CD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40EEB9-1C61-4F9A-90D0-1B0F4BB79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15E2C63-12AC-47C9-B396-28F8867D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3D17C31-338A-4BA9-BD62-26E48209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49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BC8DE1C-D277-4EFF-BDBD-4795E9FC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2DA949F-A126-4345-8DEB-7A63DAA8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4D886A-E44A-4C49-9879-50FD1F32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35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15AD51-4E1D-4F6C-9DF9-7FF78DD3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DD113A-ACC6-4E55-BA1D-EBCC4C1DF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DC4D9EB-1BC3-456E-A76A-759ED7EF6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CC15D8D-DB1D-44EF-ACD9-4BB78233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DF4B3C6-56FD-4BD1-848E-C0B8BD0E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154C54-4309-41CA-AA58-48EF17E4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86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A85E2-546E-4A26-B4C9-6556FC1C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3DF6990-7309-4980-9F83-502C74A10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4C1B755-82B9-43E3-8E72-E523246EA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09B25E2-263E-4E7A-8032-FE6D674E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E55AFAF-C2C4-461D-841B-3F371AEB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DBBA132-220E-4559-BE1B-1C271B76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88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F5DA3F-8D52-4F74-9ABE-8EA7EE3F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65C922-0D20-4B80-8D4E-53B877B5C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ED1F10-C0A1-4DD1-B19F-C76376BA7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0FC78-16DB-4788-AF7D-D6D19AD93C49}" type="datetimeFigureOut">
              <a:rPr lang="zh-TW" altLang="en-US" smtClean="0"/>
              <a:t>2019/10/7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C5723B-AD81-49EF-BACE-B8BA91FE6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E2C567-8CF1-4FAB-A291-C1BC5D922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FE50-D957-4D1A-8854-DDF4DB2F6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45D84B6-F9BF-4793-8066-09A3E8D8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9745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E9E2250-9DD5-4EA9-B78C-B9822C3CA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4067175"/>
            <a:ext cx="6096001" cy="2447924"/>
          </a:xfrm>
          <a:solidFill>
            <a:schemeClr val="tx1">
              <a:lumMod val="95000"/>
              <a:lumOff val="5000"/>
            </a:schemeClr>
          </a:solidFill>
          <a:effectLst>
            <a:softEdge rad="635000"/>
          </a:effectLst>
        </p:spPr>
        <p:txBody>
          <a:bodyPr anchor="ctr"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第一课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每天都冒一点险</a:t>
            </a:r>
          </a:p>
        </p:txBody>
      </p:sp>
    </p:spTree>
    <p:extLst>
      <p:ext uri="{BB962C8B-B14F-4D97-AF65-F5344CB8AC3E}">
        <p14:creationId xmlns:p14="http://schemas.microsoft.com/office/powerpoint/2010/main" val="353248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C667654-DC88-4C8F-9A47-D33E1032D801}"/>
              </a:ext>
            </a:extLst>
          </p:cNvPr>
          <p:cNvSpPr txBox="1"/>
          <p:nvPr/>
        </p:nvSpPr>
        <p:spPr>
          <a:xfrm>
            <a:off x="319084" y="48028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享用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xiǎngyòng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319084" y="3409996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chāobiāo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6096000" y="480287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绳索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shéngsuǒ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6EED43A-D735-44A7-98F9-54C91A46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4" y="823960"/>
            <a:ext cx="3502048" cy="232886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D65CE67-F1E9-450E-9BBF-3EF37B64B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868" y="66675"/>
            <a:ext cx="3502048" cy="350204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E7C60DB-AE36-45BC-A8B3-E4958435841C}"/>
              </a:ext>
            </a:extLst>
          </p:cNvPr>
          <p:cNvSpPr txBox="1"/>
          <p:nvPr/>
        </p:nvSpPr>
        <p:spPr>
          <a:xfrm>
            <a:off x="4667249" y="3429000"/>
            <a:ext cx="3248025" cy="15081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超过标准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chāoguò</a:t>
            </a:r>
            <a:r>
              <a:rPr lang="en-US" altLang="zh-TW" sz="3200" dirty="0"/>
              <a:t> </a:t>
            </a:r>
            <a:r>
              <a:rPr lang="en-US" altLang="zh-TW" sz="3200" dirty="0" err="1"/>
              <a:t>biāozhǔn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91DC6FD-7767-42D7-BAB7-992C5703B9E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457450" y="4183053"/>
            <a:ext cx="2209799" cy="1356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07AE4263-FB39-41CC-8D9E-3307BEAEA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793" y="3429000"/>
            <a:ext cx="2813058" cy="315805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EAEBCF4-F5D3-4205-AE5E-721FAD57467A}"/>
              </a:ext>
            </a:extLst>
          </p:cNvPr>
          <p:cNvSpPr txBox="1"/>
          <p:nvPr/>
        </p:nvSpPr>
        <p:spPr>
          <a:xfrm>
            <a:off x="319084" y="5391150"/>
            <a:ext cx="8213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她的体重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超标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</a:p>
        </p:txBody>
      </p:sp>
    </p:spTree>
    <p:extLst>
      <p:ext uri="{BB962C8B-B14F-4D97-AF65-F5344CB8AC3E}">
        <p14:creationId xmlns:p14="http://schemas.microsoft.com/office/powerpoint/2010/main" val="1717118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1E622D9D-2ACC-4E40-A93F-9EA2841E4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839431"/>
              </p:ext>
            </p:extLst>
          </p:nvPr>
        </p:nvGraphicFramePr>
        <p:xfrm>
          <a:off x="108965" y="86717"/>
          <a:ext cx="11974070" cy="76944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7407">
                  <a:extLst>
                    <a:ext uri="{9D8B030D-6E8A-4147-A177-3AD203B41FA5}">
                      <a16:colId xmlns:a16="http://schemas.microsoft.com/office/drawing/2014/main" val="3376756453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2876186420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1063679423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2071243722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537843468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2576177625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2644766260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819355938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968053679"/>
                    </a:ext>
                  </a:extLst>
                </a:gridCol>
                <a:gridCol w="1197407">
                  <a:extLst>
                    <a:ext uri="{9D8B030D-6E8A-4147-A177-3AD203B41FA5}">
                      <a16:colId xmlns:a16="http://schemas.microsoft.com/office/drawing/2014/main" val="3966905081"/>
                    </a:ext>
                  </a:extLst>
                </a:gridCol>
              </a:tblGrid>
              <a:tr h="7694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享用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超標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操作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賭博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合夥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雜揉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起錨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鉚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揪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拘禁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263896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0024F581-3CA8-4F03-82B9-157442C3C090}"/>
              </a:ext>
            </a:extLst>
          </p:cNvPr>
          <p:cNvSpPr txBox="1"/>
          <p:nvPr/>
        </p:nvSpPr>
        <p:spPr>
          <a:xfrm>
            <a:off x="108966" y="1227633"/>
            <a:ext cx="11974069" cy="519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ea typeface="標楷體" panose="03000509000000000000" pitchFamily="65" charset="-120"/>
              </a:rPr>
              <a:t>這座城市汙染超標，空氣中有害物質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ea typeface="標楷體" panose="03000509000000000000" pitchFamily="65" charset="-120"/>
              </a:rPr>
              <a:t>我們每天都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著很多人的勞動成果，我們怎麼能不感恩呢？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ea typeface="標楷體" panose="03000509000000000000" pitchFamily="65" charset="-120"/>
              </a:rPr>
              <a:t>這篇文章口語和書面語</a:t>
            </a:r>
            <a:r>
              <a:rPr lang="en-US" altLang="zh-TW" sz="2800" dirty="0">
                <a:ea typeface="標楷體" panose="03000509000000000000" pitchFamily="65" charset="-120"/>
              </a:rPr>
              <a:t>_______</a:t>
            </a:r>
            <a:r>
              <a:rPr lang="zh-TW" altLang="en-US" sz="2800" dirty="0">
                <a:ea typeface="標楷體" panose="03000509000000000000" pitchFamily="65" charset="-120"/>
              </a:rPr>
              <a:t>，需要做很大的改動。</a:t>
            </a:r>
            <a:br>
              <a:rPr lang="en-US" altLang="zh-TW" sz="2800" dirty="0">
                <a:ea typeface="標楷體" panose="03000509000000000000" pitchFamily="65" charset="-120"/>
              </a:rPr>
            </a:br>
            <a:r>
              <a:rPr lang="en-US" altLang="zh-TW" sz="2800" dirty="0"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ea typeface="標楷體" panose="03000509000000000000" pitchFamily="65" charset="-120"/>
              </a:rPr>
              <a:t>他一緊張，就不由自主地想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自己的耳朵。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5.</a:t>
            </a:r>
            <a:r>
              <a:rPr lang="zh-TW" altLang="en-US" sz="2800" dirty="0">
                <a:ea typeface="標楷體" panose="03000509000000000000" pitchFamily="65" charset="-120"/>
              </a:rPr>
              <a:t>小夥子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足了勁ㄦ準備出發，看他那樣子，就 像一只就要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的船。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6.</a:t>
            </a:r>
            <a:r>
              <a:rPr lang="zh-TW" altLang="en-US" sz="2800" dirty="0">
                <a:ea typeface="標楷體" panose="03000509000000000000" pitchFamily="65" charset="-120"/>
              </a:rPr>
              <a:t>小王跟小李是高中同學，幾年以前兩人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做起了生意。小王投入一部份資金，公司具體的事主要由小李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。沒想到最近小李開始拿公司的錢去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，結果不但把錢都輸光了，還被警方</a:t>
            </a:r>
            <a:r>
              <a:rPr lang="en-US" altLang="zh-TW" sz="2800" dirty="0">
                <a:ea typeface="標楷體" panose="03000509000000000000" pitchFamily="65" charset="-120"/>
              </a:rPr>
              <a:t>______</a:t>
            </a:r>
            <a:r>
              <a:rPr lang="zh-TW" altLang="en-US" sz="2800" dirty="0">
                <a:ea typeface="標楷體" panose="03000509000000000000" pitchFamily="65" charset="-120"/>
              </a:rPr>
              <a:t>起來了。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876834-DDE9-44BE-8B0E-4DD1FE18C0B2}"/>
              </a:ext>
            </a:extLst>
          </p:cNvPr>
          <p:cNvSpPr/>
          <p:nvPr/>
        </p:nvSpPr>
        <p:spPr>
          <a:xfrm>
            <a:off x="6206569" y="1265733"/>
            <a:ext cx="1003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超標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96B242-6D68-4051-9C70-C78DC740B77D}"/>
              </a:ext>
            </a:extLst>
          </p:cNvPr>
          <p:cNvSpPr/>
          <p:nvPr/>
        </p:nvSpPr>
        <p:spPr>
          <a:xfrm>
            <a:off x="2282269" y="1922958"/>
            <a:ext cx="1003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享用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8EB38D-2D59-4075-B6AB-2C9C2C106CD0}"/>
              </a:ext>
            </a:extLst>
          </p:cNvPr>
          <p:cNvSpPr/>
          <p:nvPr/>
        </p:nvSpPr>
        <p:spPr>
          <a:xfrm>
            <a:off x="4076700" y="2551608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雜揉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EB8C21-07BB-4F70-95C0-08BD46D2224A}"/>
              </a:ext>
            </a:extLst>
          </p:cNvPr>
          <p:cNvSpPr/>
          <p:nvPr/>
        </p:nvSpPr>
        <p:spPr>
          <a:xfrm>
            <a:off x="4657725" y="3196759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揪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11774D-873F-4871-85D7-E07B9BA3C162}"/>
              </a:ext>
            </a:extLst>
          </p:cNvPr>
          <p:cNvSpPr/>
          <p:nvPr/>
        </p:nvSpPr>
        <p:spPr>
          <a:xfrm>
            <a:off x="1485900" y="3824754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E1854E-08B8-41C0-80AD-136EC7D1F7D4}"/>
              </a:ext>
            </a:extLst>
          </p:cNvPr>
          <p:cNvSpPr/>
          <p:nvPr/>
        </p:nvSpPr>
        <p:spPr>
          <a:xfrm>
            <a:off x="10058400" y="3831104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B7174E1-A6D8-4DE1-9E45-4C2D07A2723A}"/>
              </a:ext>
            </a:extLst>
          </p:cNvPr>
          <p:cNvSpPr/>
          <p:nvPr/>
        </p:nvSpPr>
        <p:spPr>
          <a:xfrm>
            <a:off x="6467475" y="4482488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合夥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8B8C31E-8ACC-48C9-A6BD-051E67892BB4}"/>
              </a:ext>
            </a:extLst>
          </p:cNvPr>
          <p:cNvSpPr/>
          <p:nvPr/>
        </p:nvSpPr>
        <p:spPr>
          <a:xfrm>
            <a:off x="5527398" y="5126198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E59D5D3-4E2C-40CE-83C4-BA39B651D18B}"/>
              </a:ext>
            </a:extLst>
          </p:cNvPr>
          <p:cNvSpPr/>
          <p:nvPr/>
        </p:nvSpPr>
        <p:spPr>
          <a:xfrm>
            <a:off x="545823" y="5773898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賭博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72E3233-2DB8-401D-9161-AA32ED4A0E2F}"/>
              </a:ext>
            </a:extLst>
          </p:cNvPr>
          <p:cNvSpPr/>
          <p:nvPr/>
        </p:nvSpPr>
        <p:spPr>
          <a:xfrm>
            <a:off x="7258050" y="5744915"/>
            <a:ext cx="118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拘禁</a:t>
            </a:r>
          </a:p>
        </p:txBody>
      </p:sp>
    </p:spTree>
    <p:extLst>
      <p:ext uri="{BB962C8B-B14F-4D97-AF65-F5344CB8AC3E}">
        <p14:creationId xmlns:p14="http://schemas.microsoft.com/office/powerpoint/2010/main" val="37525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4B386E0F-4A34-4016-B6B0-51B055208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76042"/>
              </p:ext>
            </p:extLst>
          </p:nvPr>
        </p:nvGraphicFramePr>
        <p:xfrm>
          <a:off x="104775" y="114300"/>
          <a:ext cx="11925300" cy="135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060">
                  <a:extLst>
                    <a:ext uri="{9D8B030D-6E8A-4147-A177-3AD203B41FA5}">
                      <a16:colId xmlns:a16="http://schemas.microsoft.com/office/drawing/2014/main" val="3405734437"/>
                    </a:ext>
                  </a:extLst>
                </a:gridCol>
                <a:gridCol w="2385060">
                  <a:extLst>
                    <a:ext uri="{9D8B030D-6E8A-4147-A177-3AD203B41FA5}">
                      <a16:colId xmlns:a16="http://schemas.microsoft.com/office/drawing/2014/main" val="3807087152"/>
                    </a:ext>
                  </a:extLst>
                </a:gridCol>
                <a:gridCol w="2385060">
                  <a:extLst>
                    <a:ext uri="{9D8B030D-6E8A-4147-A177-3AD203B41FA5}">
                      <a16:colId xmlns:a16="http://schemas.microsoft.com/office/drawing/2014/main" val="3705153799"/>
                    </a:ext>
                  </a:extLst>
                </a:gridCol>
                <a:gridCol w="2385060">
                  <a:extLst>
                    <a:ext uri="{9D8B030D-6E8A-4147-A177-3AD203B41FA5}">
                      <a16:colId xmlns:a16="http://schemas.microsoft.com/office/drawing/2014/main" val="2500902869"/>
                    </a:ext>
                  </a:extLst>
                </a:gridCol>
                <a:gridCol w="2385060">
                  <a:extLst>
                    <a:ext uri="{9D8B030D-6E8A-4147-A177-3AD203B41FA5}">
                      <a16:colId xmlns:a16="http://schemas.microsoft.com/office/drawing/2014/main" val="194299027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一笑了之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危機四伏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損人利己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不由自主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躍躍欲試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46514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蠢蠢欲動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氣喘吁吁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物美價廉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巧舌如簧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微不足道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990731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CAA3C822-37F7-4A7F-8F3F-8AC92A086F7F}"/>
              </a:ext>
            </a:extLst>
          </p:cNvPr>
          <p:cNvSpPr txBox="1"/>
          <p:nvPr/>
        </p:nvSpPr>
        <p:spPr>
          <a:xfrm>
            <a:off x="266700" y="1503362"/>
            <a:ext cx="11591925" cy="51942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ea typeface="標楷體" panose="03000509000000000000" pitchFamily="65" charset="-120"/>
              </a:rPr>
              <a:t>因為他不肯吃一點虧，總是</a:t>
            </a:r>
            <a:r>
              <a:rPr lang="en-US" altLang="zh-TW" sz="2800" dirty="0">
                <a:ea typeface="標楷體" panose="03000509000000000000" pitchFamily="65" charset="-120"/>
              </a:rPr>
              <a:t>__________</a:t>
            </a:r>
            <a:r>
              <a:rPr lang="zh-TW" altLang="en-US" sz="2800" dirty="0">
                <a:ea typeface="標楷體" panose="03000509000000000000" pitchFamily="65" charset="-120"/>
              </a:rPr>
              <a:t>，朋友們都漸漸遠離了他。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ea typeface="標楷體" panose="03000509000000000000" pitchFamily="65" charset="-120"/>
              </a:rPr>
              <a:t>張山被推選參加學校的運動會。比賽前，他做著準備活動，</a:t>
            </a:r>
            <a:r>
              <a:rPr lang="en-US" altLang="zh-TW" sz="2800" dirty="0">
                <a:ea typeface="標楷體" panose="03000509000000000000" pitchFamily="65" charset="-120"/>
              </a:rPr>
              <a:t> __________</a:t>
            </a:r>
            <a:r>
              <a:rPr lang="zh-TW" altLang="en-US" sz="2800" dirty="0">
                <a:ea typeface="標楷體" panose="03000509000000000000" pitchFamily="65" charset="-120"/>
              </a:rPr>
              <a:t>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ea typeface="標楷體" panose="03000509000000000000" pitchFamily="65" charset="-120"/>
              </a:rPr>
              <a:t>王奶奶不是一個愛計較的人，對於生活中一些</a:t>
            </a:r>
            <a:r>
              <a:rPr lang="en-US" altLang="zh-TW" sz="2800" dirty="0">
                <a:ea typeface="標楷體" panose="03000509000000000000" pitchFamily="65" charset="-120"/>
              </a:rPr>
              <a:t>__________</a:t>
            </a:r>
            <a:r>
              <a:rPr lang="zh-TW" altLang="en-US" sz="2800" dirty="0">
                <a:ea typeface="標楷體" panose="03000509000000000000" pitchFamily="65" charset="-120"/>
              </a:rPr>
              <a:t>的小摩擦，她都</a:t>
            </a:r>
            <a:r>
              <a:rPr lang="en-US" altLang="zh-TW" sz="2800" dirty="0">
                <a:ea typeface="標楷體" panose="03000509000000000000" pitchFamily="65" charset="-120"/>
              </a:rPr>
              <a:t>__________</a:t>
            </a:r>
            <a:r>
              <a:rPr lang="zh-TW" altLang="en-US" sz="2800" dirty="0">
                <a:ea typeface="標楷體" panose="03000509000000000000" pitchFamily="65" charset="-120"/>
              </a:rPr>
              <a:t>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ea typeface="標楷體" panose="03000509000000000000" pitchFamily="65" charset="-120"/>
              </a:rPr>
              <a:t>那個騙子</a:t>
            </a:r>
            <a:r>
              <a:rPr lang="en-US" altLang="zh-TW" sz="2800" dirty="0">
                <a:ea typeface="標楷體" panose="03000509000000000000" pitchFamily="65" charset="-120"/>
              </a:rPr>
              <a:t>__________</a:t>
            </a:r>
            <a:r>
              <a:rPr lang="zh-TW" altLang="en-US" sz="2800" dirty="0">
                <a:ea typeface="標楷體" panose="03000509000000000000" pitchFamily="65" charset="-120"/>
              </a:rPr>
              <a:t>，說的比唱的好聽，很多人都上了他的當。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5.</a:t>
            </a:r>
            <a:r>
              <a:rPr lang="zh-TW" altLang="en-US" sz="2800" dirty="0">
                <a:ea typeface="標楷體" panose="03000509000000000000" pitchFamily="65" charset="-120"/>
              </a:rPr>
              <a:t>那家超市</a:t>
            </a:r>
            <a:r>
              <a:rPr lang="en-US" altLang="zh-TW" sz="2800" dirty="0">
                <a:ea typeface="標楷體" panose="03000509000000000000" pitchFamily="65" charset="-120"/>
              </a:rPr>
              <a:t>__________</a:t>
            </a:r>
            <a:r>
              <a:rPr lang="zh-TW" altLang="en-US" sz="2800" dirty="0">
                <a:ea typeface="標楷體" panose="03000509000000000000" pitchFamily="65" charset="-120"/>
              </a:rPr>
              <a:t>，附近的人都愛去那ㄦ買東西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6.</a:t>
            </a:r>
            <a:r>
              <a:rPr lang="zh-TW" altLang="en-US" sz="2800" dirty="0">
                <a:ea typeface="標楷體" panose="03000509000000000000" pitchFamily="65" charset="-120"/>
              </a:rPr>
              <a:t>這家企業表面上很紅火，其實內部管理混亂，</a:t>
            </a:r>
            <a:r>
              <a:rPr lang="en-US" altLang="zh-TW" sz="2800" dirty="0">
                <a:ea typeface="標楷體" panose="03000509000000000000" pitchFamily="65" charset="-120"/>
              </a:rPr>
              <a:t> __________</a:t>
            </a:r>
            <a:r>
              <a:rPr lang="zh-TW" altLang="en-US" sz="2800" dirty="0">
                <a:ea typeface="標楷體" panose="03000509000000000000" pitchFamily="65" charset="-120"/>
              </a:rPr>
              <a:t>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7.</a:t>
            </a:r>
            <a:r>
              <a:rPr lang="zh-TW" altLang="en-US" sz="2800" dirty="0">
                <a:ea typeface="標楷體" panose="03000509000000000000" pitchFamily="65" charset="-120"/>
              </a:rPr>
              <a:t>看著她可憐的樣子，老楊</a:t>
            </a:r>
            <a:r>
              <a:rPr lang="en-US" altLang="zh-TW" sz="2800" dirty="0">
                <a:ea typeface="標楷體" panose="03000509000000000000" pitchFamily="65" charset="-120"/>
              </a:rPr>
              <a:t>__________</a:t>
            </a:r>
            <a:r>
              <a:rPr lang="zh-TW" altLang="en-US" sz="2800" dirty="0">
                <a:ea typeface="標楷體" panose="03000509000000000000" pitchFamily="65" charset="-120"/>
              </a:rPr>
              <a:t>地答應了她的請求。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D39639C-4196-48D4-81DC-A62CBFCA1516}"/>
              </a:ext>
            </a:extLst>
          </p:cNvPr>
          <p:cNvSpPr/>
          <p:nvPr/>
        </p:nvSpPr>
        <p:spPr>
          <a:xfrm>
            <a:off x="4895850" y="1581046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損人利己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AA312D-4093-49D5-968A-9F5C26E6E396}"/>
              </a:ext>
            </a:extLst>
          </p:cNvPr>
          <p:cNvSpPr/>
          <p:nvPr/>
        </p:nvSpPr>
        <p:spPr>
          <a:xfrm>
            <a:off x="9991724" y="2218462"/>
            <a:ext cx="1743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躍躍欲試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D76B3E3-8DE1-4356-9942-42828CC9988E}"/>
              </a:ext>
            </a:extLst>
          </p:cNvPr>
          <p:cNvSpPr/>
          <p:nvPr/>
        </p:nvSpPr>
        <p:spPr>
          <a:xfrm>
            <a:off x="7647521" y="2797830"/>
            <a:ext cx="1848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微不足道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0304D1-1DEC-4641-8A98-1430D8D258BF}"/>
              </a:ext>
            </a:extLst>
          </p:cNvPr>
          <p:cNvSpPr/>
          <p:nvPr/>
        </p:nvSpPr>
        <p:spPr>
          <a:xfrm>
            <a:off x="714375" y="3476625"/>
            <a:ext cx="1771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一笑了之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6B49A12-9EF8-4FFC-8041-26DB97A1F082}"/>
              </a:ext>
            </a:extLst>
          </p:cNvPr>
          <p:cNvSpPr/>
          <p:nvPr/>
        </p:nvSpPr>
        <p:spPr>
          <a:xfrm>
            <a:off x="2075595" y="4118761"/>
            <a:ext cx="1771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巧舌如簧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D67DC8B-1C96-4578-A444-7A5A98DEFAA8}"/>
              </a:ext>
            </a:extLst>
          </p:cNvPr>
          <p:cNvSpPr/>
          <p:nvPr/>
        </p:nvSpPr>
        <p:spPr>
          <a:xfrm>
            <a:off x="2075593" y="4760898"/>
            <a:ext cx="1771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物美價廉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3222630-524D-418B-AF9C-36FFCFF1646C}"/>
              </a:ext>
            </a:extLst>
          </p:cNvPr>
          <p:cNvSpPr/>
          <p:nvPr/>
        </p:nvSpPr>
        <p:spPr>
          <a:xfrm>
            <a:off x="7743824" y="5400006"/>
            <a:ext cx="1848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危機四伏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8E9FFC-8B11-4551-879B-6505DA665A42}"/>
              </a:ext>
            </a:extLst>
          </p:cNvPr>
          <p:cNvSpPr/>
          <p:nvPr/>
        </p:nvSpPr>
        <p:spPr>
          <a:xfrm>
            <a:off x="4524374" y="6028656"/>
            <a:ext cx="179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不由自主</a:t>
            </a:r>
          </a:p>
        </p:txBody>
      </p:sp>
    </p:spTree>
    <p:extLst>
      <p:ext uri="{BB962C8B-B14F-4D97-AF65-F5344CB8AC3E}">
        <p14:creationId xmlns:p14="http://schemas.microsoft.com/office/powerpoint/2010/main" val="37335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31DDFD2A-173B-4408-B19C-127D40755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668052"/>
              </p:ext>
            </p:extLst>
          </p:nvPr>
        </p:nvGraphicFramePr>
        <p:xfrm>
          <a:off x="133349" y="85725"/>
          <a:ext cx="1187767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419">
                  <a:extLst>
                    <a:ext uri="{9D8B030D-6E8A-4147-A177-3AD203B41FA5}">
                      <a16:colId xmlns:a16="http://schemas.microsoft.com/office/drawing/2014/main" val="1971323995"/>
                    </a:ext>
                  </a:extLst>
                </a:gridCol>
                <a:gridCol w="2969419">
                  <a:extLst>
                    <a:ext uri="{9D8B030D-6E8A-4147-A177-3AD203B41FA5}">
                      <a16:colId xmlns:a16="http://schemas.microsoft.com/office/drawing/2014/main" val="630210453"/>
                    </a:ext>
                  </a:extLst>
                </a:gridCol>
                <a:gridCol w="2969419">
                  <a:extLst>
                    <a:ext uri="{9D8B030D-6E8A-4147-A177-3AD203B41FA5}">
                      <a16:colId xmlns:a16="http://schemas.microsoft.com/office/drawing/2014/main" val="1206930945"/>
                    </a:ext>
                  </a:extLst>
                </a:gridCol>
                <a:gridCol w="2969419">
                  <a:extLst>
                    <a:ext uri="{9D8B030D-6E8A-4147-A177-3AD203B41FA5}">
                      <a16:colId xmlns:a16="http://schemas.microsoft.com/office/drawing/2014/main" val="847642909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風險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範疇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生涯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通常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5636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危險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範圍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生活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常常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666824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387C8223-E83A-4CA8-B6B6-EC77956B4D7E}"/>
              </a:ext>
            </a:extLst>
          </p:cNvPr>
          <p:cNvSpPr txBox="1"/>
          <p:nvPr/>
        </p:nvSpPr>
        <p:spPr>
          <a:xfrm>
            <a:off x="133350" y="1365885"/>
            <a:ext cx="11925302" cy="545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1.</a:t>
            </a:r>
            <a:r>
              <a:rPr lang="zh-TW" altLang="en-US" sz="2350" dirty="0">
                <a:ea typeface="標楷體" panose="03000509000000000000" pitchFamily="65" charset="-120"/>
              </a:rPr>
              <a:t>山路又陡又窄，攀登的時候非常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2.</a:t>
            </a:r>
            <a:r>
              <a:rPr lang="zh-TW" altLang="en-US" sz="2350" dirty="0">
                <a:ea typeface="標楷體" panose="03000509000000000000" pitchFamily="65" charset="-120"/>
              </a:rPr>
              <a:t>從事股票投資，會有很大的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3.</a:t>
            </a:r>
            <a:r>
              <a:rPr lang="zh-TW" altLang="en-US" sz="2350" dirty="0">
                <a:ea typeface="標楷體" panose="03000509000000000000" pitchFamily="65" charset="-120"/>
              </a:rPr>
              <a:t>商品價值、抽象勞動、具體勞動等是政治經濟學的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4.</a:t>
            </a:r>
            <a:r>
              <a:rPr lang="zh-TW" altLang="en-US" sz="2350" dirty="0">
                <a:ea typeface="標楷體" panose="03000509000000000000" pitchFamily="65" charset="-120"/>
              </a:rPr>
              <a:t>這種新產品的使用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極為廣泛，她不僅可用於醫院，也可用於一般公共場所及家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    </a:t>
            </a:r>
            <a:r>
              <a:rPr lang="zh-TW" altLang="en-US" sz="2350" dirty="0">
                <a:ea typeface="標楷體" panose="03000509000000000000" pitchFamily="65" charset="-120"/>
              </a:rPr>
              <a:t>庭。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5.</a:t>
            </a:r>
            <a:r>
              <a:rPr lang="zh-TW" altLang="en-US" sz="2350" dirty="0">
                <a:ea typeface="標楷體" panose="03000509000000000000" pitchFamily="65" charset="-120"/>
              </a:rPr>
              <a:t>李白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在文化生活極繁榮的盛唐時期。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6.</a:t>
            </a:r>
            <a:r>
              <a:rPr lang="zh-TW" altLang="en-US" sz="2350" dirty="0">
                <a:ea typeface="標楷體" panose="03000509000000000000" pitchFamily="65" charset="-120"/>
              </a:rPr>
              <a:t>幾十年的舞台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不僅使他積累了豐富的藝術經驗，而且也讓他充分領略了人生的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    </a:t>
            </a:r>
            <a:r>
              <a:rPr lang="zh-TW" altLang="en-US" sz="2350" dirty="0">
                <a:ea typeface="標楷體" panose="03000509000000000000" pitchFamily="65" charset="-120"/>
              </a:rPr>
              <a:t>滋味。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7.</a:t>
            </a:r>
            <a:r>
              <a:rPr lang="zh-TW" altLang="en-US" sz="2350" dirty="0">
                <a:ea typeface="標楷體" panose="03000509000000000000" pitchFamily="65" charset="-120"/>
              </a:rPr>
              <a:t>我上個月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做惡夢。</a:t>
            </a:r>
            <a:endParaRPr lang="en-US" altLang="zh-TW" sz="235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350" dirty="0">
                <a:ea typeface="標楷體" panose="03000509000000000000" pitchFamily="65" charset="-120"/>
              </a:rPr>
              <a:t>8.</a:t>
            </a:r>
            <a:r>
              <a:rPr lang="zh-TW" altLang="en-US" sz="2350" dirty="0">
                <a:ea typeface="標楷體" panose="03000509000000000000" pitchFamily="65" charset="-120"/>
              </a:rPr>
              <a:t>媽媽</a:t>
            </a:r>
            <a:r>
              <a:rPr lang="en-US" altLang="zh-TW" sz="2350" dirty="0">
                <a:ea typeface="標楷體" panose="03000509000000000000" pitchFamily="65" charset="-120"/>
              </a:rPr>
              <a:t>________</a:t>
            </a:r>
            <a:r>
              <a:rPr lang="zh-TW" altLang="en-US" sz="2350" dirty="0">
                <a:ea typeface="標楷體" panose="03000509000000000000" pitchFamily="65" charset="-120"/>
              </a:rPr>
              <a:t>一個月去一次理髮店。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7352C7A-F64C-4493-8975-610E910720F0}"/>
              </a:ext>
            </a:extLst>
          </p:cNvPr>
          <p:cNvSpPr txBox="1"/>
          <p:nvPr/>
        </p:nvSpPr>
        <p:spPr>
          <a:xfrm>
            <a:off x="4657725" y="1403985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危險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9FF39EA-063C-408B-BDA8-C3B417EA77A7}"/>
              </a:ext>
            </a:extLst>
          </p:cNvPr>
          <p:cNvSpPr txBox="1"/>
          <p:nvPr/>
        </p:nvSpPr>
        <p:spPr>
          <a:xfrm>
            <a:off x="3971925" y="1946910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風險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A75323-4A96-4AF1-9783-812827365012}"/>
              </a:ext>
            </a:extLst>
          </p:cNvPr>
          <p:cNvSpPr txBox="1"/>
          <p:nvPr/>
        </p:nvSpPr>
        <p:spPr>
          <a:xfrm>
            <a:off x="7058025" y="2457160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範疇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706403-CD85-411C-BF3D-8DCF4214934D}"/>
              </a:ext>
            </a:extLst>
          </p:cNvPr>
          <p:cNvSpPr txBox="1"/>
          <p:nvPr/>
        </p:nvSpPr>
        <p:spPr>
          <a:xfrm>
            <a:off x="2838450" y="3020750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326BD02-EC07-4DA2-90CF-EFF1D3D273FF}"/>
              </a:ext>
            </a:extLst>
          </p:cNvPr>
          <p:cNvSpPr txBox="1"/>
          <p:nvPr/>
        </p:nvSpPr>
        <p:spPr>
          <a:xfrm>
            <a:off x="1057275" y="4082465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0D94B89-D27C-407A-94F4-E1A45EC42BDF}"/>
              </a:ext>
            </a:extLst>
          </p:cNvPr>
          <p:cNvSpPr txBox="1"/>
          <p:nvPr/>
        </p:nvSpPr>
        <p:spPr>
          <a:xfrm>
            <a:off x="2238375" y="4638808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3CB3A17-A3A0-4ABB-AF47-2D88497C7B9D}"/>
              </a:ext>
            </a:extLst>
          </p:cNvPr>
          <p:cNvSpPr txBox="1"/>
          <p:nvPr/>
        </p:nvSpPr>
        <p:spPr>
          <a:xfrm>
            <a:off x="1619250" y="5702428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31F5E38-0C1A-48DB-BF74-86D03EB590DA}"/>
              </a:ext>
            </a:extLst>
          </p:cNvPr>
          <p:cNvSpPr txBox="1"/>
          <p:nvPr/>
        </p:nvSpPr>
        <p:spPr>
          <a:xfrm>
            <a:off x="1057275" y="6234636"/>
            <a:ext cx="11811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3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通常</a:t>
            </a:r>
          </a:p>
        </p:txBody>
      </p:sp>
    </p:spTree>
    <p:extLst>
      <p:ext uri="{BB962C8B-B14F-4D97-AF65-F5344CB8AC3E}">
        <p14:creationId xmlns:p14="http://schemas.microsoft.com/office/powerpoint/2010/main" val="335849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137652" y="550606"/>
            <a:ext cx="11946193" cy="12003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本待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一笑了之</a:t>
            </a:r>
            <a:r>
              <a:rPr lang="zh-TW" altLang="en-US" sz="36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但結尾的那一句話吸引了我，每天都冒一點險。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648937" y="2005237"/>
            <a:ext cx="32332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對他笑了笑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313904" y="1977203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笑笑就算了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209935" y="1959070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只笑了一次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137652" y="3498257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以前是躲避危險，現代人多了越是艱險，越向前的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嗜好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1464994" y="4923034"/>
            <a:ext cx="221226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愛好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問題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好奇心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313904" y="1563106"/>
            <a:ext cx="3723947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720468" y="4527070"/>
            <a:ext cx="3944284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09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137652" y="550606"/>
            <a:ext cx="11946193" cy="12003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但富人的錢多了，去買險來冒，比如投資或是賭博，輸了就跳樓飲彈，也擴大了風險的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範疇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648937" y="2005237"/>
            <a:ext cx="32332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313904" y="1977203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可能性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209935" y="1959070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感覺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137652" y="3498257"/>
            <a:ext cx="11946193" cy="120032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比如到西藏，可算是大眾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認可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的冒險之舉，走一趟，費用可觀。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1464994" y="4923034"/>
            <a:ext cx="221226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承認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可取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313904" y="1563106"/>
            <a:ext cx="3723947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4093567" y="4544987"/>
            <a:ext cx="3944284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22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137652" y="550606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碰了人不停地說對不起，嘴巴也多張合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若干次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648937" y="2005237"/>
            <a:ext cx="32332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幾次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313904" y="1977203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無數次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209935" y="1959070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沒幾次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137652" y="3498257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平常三五同學合夥吃飯，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AA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制。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1049868" y="4923034"/>
            <a:ext cx="262738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各付各的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輪流請客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費用均攤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4288686" y="1563106"/>
            <a:ext cx="3723947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293421" y="4637580"/>
            <a:ext cx="3944284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71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137652" y="550606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7.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好在碟中綠黃雜揉，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帶苦氣。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648937" y="2005237"/>
            <a:ext cx="32332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稍微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313904" y="1977203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大概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209935" y="1959070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非常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137652" y="3498257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8.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好在碟中綠黃雜揉，略帶苦氣，味道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好。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1049868" y="4923034"/>
            <a:ext cx="262738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還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137652" y="1491971"/>
            <a:ext cx="3723947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4123858" y="4533468"/>
            <a:ext cx="3944284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024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A851346-9056-4751-BCD1-DCACF5FD452A}"/>
              </a:ext>
            </a:extLst>
          </p:cNvPr>
          <p:cNvSpPr txBox="1"/>
          <p:nvPr/>
        </p:nvSpPr>
        <p:spPr>
          <a:xfrm>
            <a:off x="137652" y="550606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9.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第三天的冒險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費思索。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1A19A4-5A3E-4F1E-A1D8-009078BFA833}"/>
              </a:ext>
            </a:extLst>
          </p:cNvPr>
          <p:cNvSpPr txBox="1"/>
          <p:nvPr/>
        </p:nvSpPr>
        <p:spPr>
          <a:xfrm>
            <a:off x="648937" y="2005237"/>
            <a:ext cx="3233252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很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DF5062F-EB5C-4EC8-A1EA-0A297EB97722}"/>
              </a:ext>
            </a:extLst>
          </p:cNvPr>
          <p:cNvSpPr txBox="1"/>
          <p:nvPr/>
        </p:nvSpPr>
        <p:spPr>
          <a:xfrm>
            <a:off x="4313904" y="1977203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還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7321C7-F41C-4275-861A-153094FC4559}"/>
              </a:ext>
            </a:extLst>
          </p:cNvPr>
          <p:cNvSpPr txBox="1"/>
          <p:nvPr/>
        </p:nvSpPr>
        <p:spPr>
          <a:xfrm>
            <a:off x="8209935" y="1959070"/>
            <a:ext cx="361134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zh-TW" altLang="en-US" sz="4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CC2B6E-AA03-4C7A-B9ED-B8AF22A3421F}"/>
              </a:ext>
            </a:extLst>
          </p:cNvPr>
          <p:cNvSpPr txBox="1"/>
          <p:nvPr/>
        </p:nvSpPr>
        <p:spPr>
          <a:xfrm>
            <a:off x="137652" y="3498257"/>
            <a:ext cx="11946193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ea typeface="標楷體" panose="03000509000000000000" pitchFamily="65" charset="-120"/>
              </a:rPr>
              <a:t>10.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藍色老少</a:t>
            </a:r>
            <a:r>
              <a:rPr lang="zh-TW" altLang="en-US" sz="36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咸宜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，有什麼穿不出去的。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DFA677-7454-4BA3-8A9F-4FDBFE0D69BB}"/>
              </a:ext>
            </a:extLst>
          </p:cNvPr>
          <p:cNvSpPr txBox="1"/>
          <p:nvPr/>
        </p:nvSpPr>
        <p:spPr>
          <a:xfrm>
            <a:off x="1049868" y="4923034"/>
            <a:ext cx="262738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都適合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B06E1EB-3B84-40B2-8C3B-E5969650ED1E}"/>
              </a:ext>
            </a:extLst>
          </p:cNvPr>
          <p:cNvSpPr txBox="1"/>
          <p:nvPr/>
        </p:nvSpPr>
        <p:spPr>
          <a:xfrm>
            <a:off x="4313905" y="4923034"/>
            <a:ext cx="3259381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 都愛好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768B185-449D-4236-A5EF-3E56774B22AD}"/>
              </a:ext>
            </a:extLst>
          </p:cNvPr>
          <p:cNvSpPr txBox="1"/>
          <p:nvPr/>
        </p:nvSpPr>
        <p:spPr>
          <a:xfrm>
            <a:off x="8209936" y="4929432"/>
            <a:ext cx="3647768" cy="70788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C</a:t>
            </a:r>
            <a:r>
              <a:rPr lang="zh-TW" altLang="en-US" sz="4000" dirty="0"/>
              <a:t>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都舒服</a:t>
            </a:r>
            <a:endParaRPr lang="zh-TW" altLang="en-US" sz="40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750427C-0522-4621-81A6-50711AB6FE35}"/>
              </a:ext>
            </a:extLst>
          </p:cNvPr>
          <p:cNvSpPr/>
          <p:nvPr/>
        </p:nvSpPr>
        <p:spPr>
          <a:xfrm>
            <a:off x="137652" y="1491971"/>
            <a:ext cx="3723947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74CF162-1D72-4363-9640-47D27957F462}"/>
              </a:ext>
            </a:extLst>
          </p:cNvPr>
          <p:cNvSpPr/>
          <p:nvPr/>
        </p:nvSpPr>
        <p:spPr>
          <a:xfrm>
            <a:off x="334296" y="4527070"/>
            <a:ext cx="3944284" cy="1499813"/>
          </a:xfrm>
          <a:prstGeom prst="ellipse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02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危机四伏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wéijīsìfú</a:t>
            </a:r>
            <a:endParaRPr lang="zh-TW" altLang="en-US" sz="48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5" y="935474"/>
            <a:ext cx="554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  <a:ea typeface="Microsoft Yahei" panose="020B0503020204020204" pitchFamily="34" charset="-122"/>
              </a:rPr>
              <a:t>hidden danger everywhere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1736" y="3144166"/>
            <a:ext cx="6194012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战场上虽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危机四伏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，但他仍无所畏惧，勇往直前。。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5A914D-4BF6-40F7-B189-B3ED366E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592134"/>
            <a:ext cx="5591998" cy="30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明码标价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míngmǎ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biāojià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6" y="935474"/>
            <a:ext cx="4884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</a:rPr>
              <a:t>listed price ; mark a price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49329"/>
            <a:ext cx="5889212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超市的商品一律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明码标价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，供顾客选购。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046B2B-C207-4FED-9A01-8A318EE7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264926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9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342899" y="209550"/>
            <a:ext cx="49720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，反倒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3200" dirty="0" err="1">
                <a:solidFill>
                  <a:schemeClr val="bg1"/>
                </a:solidFill>
              </a:rPr>
              <a:t>fǎndào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E022B7-0653-4BBD-A1ED-A60F06EFF6A4}"/>
              </a:ext>
            </a:extLst>
          </p:cNvPr>
          <p:cNvSpPr/>
          <p:nvPr/>
        </p:nvSpPr>
        <p:spPr>
          <a:xfrm>
            <a:off x="5314950" y="721101"/>
            <a:ext cx="3886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339900"/>
                </a:solidFill>
                <a:ea typeface="Microsoft Yahei" panose="020B0503020204020204" pitchFamily="34" charset="-122"/>
              </a:rPr>
              <a:t>on the contrary</a:t>
            </a:r>
            <a:endParaRPr lang="zh-TW" altLang="en-US" sz="3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9F5BDEA-0451-4527-BC45-ABDEE7E5DDDD}"/>
              </a:ext>
            </a:extLst>
          </p:cNvPr>
          <p:cNvSpPr txBox="1"/>
          <p:nvPr/>
        </p:nvSpPr>
        <p:spPr>
          <a:xfrm>
            <a:off x="342899" y="2749390"/>
            <a:ext cx="11506201" cy="24879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191919"/>
                </a:solidFill>
                <a:ea typeface="標楷體" panose="03000509000000000000" pitchFamily="65" charset="-120"/>
              </a:rPr>
              <a:t>1.</a:t>
            </a: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反倒”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用在后面的句子引出与前面的句子相反的意思。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→表示出乎意料、有较强的转折语气。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如果句子中有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S.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反倒”放在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S.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后面。</a:t>
            </a:r>
          </a:p>
        </p:txBody>
      </p:sp>
    </p:spTree>
    <p:extLst>
      <p:ext uri="{BB962C8B-B14F-4D97-AF65-F5344CB8AC3E}">
        <p14:creationId xmlns:p14="http://schemas.microsoft.com/office/powerpoint/2010/main" val="424397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342899" y="209550"/>
            <a:ext cx="49720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，反倒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3200" dirty="0" err="1">
                <a:solidFill>
                  <a:schemeClr val="bg1"/>
                </a:solidFill>
              </a:rPr>
              <a:t>fǎndào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E022B7-0653-4BBD-A1ED-A60F06EFF6A4}"/>
              </a:ext>
            </a:extLst>
          </p:cNvPr>
          <p:cNvSpPr/>
          <p:nvPr/>
        </p:nvSpPr>
        <p:spPr>
          <a:xfrm>
            <a:off x="5314950" y="721101"/>
            <a:ext cx="3886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339900"/>
                </a:solidFill>
                <a:ea typeface="Microsoft Yahei" panose="020B0503020204020204" pitchFamily="34" charset="-122"/>
              </a:rPr>
              <a:t>on the contrary</a:t>
            </a:r>
            <a:endParaRPr lang="zh-TW" altLang="en-US" sz="3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B933DE-E289-4575-8A58-87FEAF4B6D53}"/>
              </a:ext>
            </a:extLst>
          </p:cNvPr>
          <p:cNvSpPr txBox="1"/>
          <p:nvPr/>
        </p:nvSpPr>
        <p:spPr>
          <a:xfrm>
            <a:off x="342899" y="2009775"/>
            <a:ext cx="11610976" cy="4149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我好心好意地帮他，他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怪我多事。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今天比平时吃的多，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饿得快。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已经立春了，怎么天气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越来越冷？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昨天天气预报说今天天气会转晴，可是你看今天这天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儿，雨不但没停，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更大了。</a:t>
            </a:r>
          </a:p>
        </p:txBody>
      </p:sp>
    </p:spTree>
    <p:extLst>
      <p:ext uri="{BB962C8B-B14F-4D97-AF65-F5344CB8AC3E}">
        <p14:creationId xmlns:p14="http://schemas.microsoft.com/office/powerpoint/2010/main" val="279086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342899" y="209550"/>
            <a:ext cx="49720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，反倒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algn="ctr"/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</a:t>
            </a:r>
            <a:r>
              <a:rPr lang="en-US" altLang="zh-TW" sz="3200" dirty="0" err="1">
                <a:solidFill>
                  <a:schemeClr val="bg1"/>
                </a:solidFill>
              </a:rPr>
              <a:t>fǎndào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E022B7-0653-4BBD-A1ED-A60F06EFF6A4}"/>
              </a:ext>
            </a:extLst>
          </p:cNvPr>
          <p:cNvSpPr/>
          <p:nvPr/>
        </p:nvSpPr>
        <p:spPr>
          <a:xfrm>
            <a:off x="5314950" y="721101"/>
            <a:ext cx="3886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339900"/>
                </a:solidFill>
                <a:ea typeface="Microsoft Yahei" panose="020B0503020204020204" pitchFamily="34" charset="-122"/>
              </a:rPr>
              <a:t>on the contrary</a:t>
            </a:r>
            <a:endParaRPr lang="zh-TW" altLang="en-US" sz="36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3B933DE-E289-4575-8A58-87FEAF4B6D53}"/>
              </a:ext>
            </a:extLst>
          </p:cNvPr>
          <p:cNvSpPr txBox="1"/>
          <p:nvPr/>
        </p:nvSpPr>
        <p:spPr>
          <a:xfrm>
            <a:off x="290512" y="2019300"/>
            <a:ext cx="11610976" cy="420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父亲不但没责怪他，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那位女演员年纪越来越大，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在这种时候，生气不但不能解决问题，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饮食过量，营养过剩，不但对身体没有好处，</a:t>
            </a:r>
            <a:r>
              <a:rPr lang="en-US" altLang="zh-TW" sz="3200" dirty="0">
                <a:ea typeface="標楷體" panose="03000509000000000000" pitchFamily="65" charset="-120"/>
              </a:rPr>
              <a:t> 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生活水平越来越高了，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在这种危险的处境中，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C91E183-EC22-42EB-AF83-CF3AF03DA894}"/>
              </a:ext>
            </a:extLst>
          </p:cNvPr>
          <p:cNvSpPr txBox="1"/>
          <p:nvPr/>
        </p:nvSpPr>
        <p:spPr>
          <a:xfrm>
            <a:off x="4324350" y="2077135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反倒给他许多奖励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F874092-ED27-47E7-A8AE-5B02F0AAC105}"/>
              </a:ext>
            </a:extLst>
          </p:cNvPr>
          <p:cNvSpPr txBox="1"/>
          <p:nvPr/>
        </p:nvSpPr>
        <p:spPr>
          <a:xfrm>
            <a:off x="5581650" y="279784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反倒越来越漂亮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3FF2DA2-495E-47DA-B7A1-65FFB4F2CD5A}"/>
              </a:ext>
            </a:extLst>
          </p:cNvPr>
          <p:cNvSpPr txBox="1"/>
          <p:nvPr/>
        </p:nvSpPr>
        <p:spPr>
          <a:xfrm>
            <a:off x="7677150" y="3361403"/>
            <a:ext cx="382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反倒会浪费时间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A8704EF-541B-4465-8F95-424B0910227F}"/>
              </a:ext>
            </a:extLst>
          </p:cNvPr>
          <p:cNvSpPr txBox="1"/>
          <p:nvPr/>
        </p:nvSpPr>
        <p:spPr>
          <a:xfrm>
            <a:off x="8782050" y="4015681"/>
            <a:ext cx="306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反倒会失去健康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30F94CE-1A77-47AC-8B99-4F55A91B43E9}"/>
              </a:ext>
            </a:extLst>
          </p:cNvPr>
          <p:cNvSpPr txBox="1"/>
          <p:nvPr/>
        </p:nvSpPr>
        <p:spPr>
          <a:xfrm>
            <a:off x="4876801" y="474160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反倒穷人越来越多了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B3B7D72-EB12-4170-A6A2-1A049649604B}"/>
              </a:ext>
            </a:extLst>
          </p:cNvPr>
          <p:cNvSpPr txBox="1"/>
          <p:nvPr/>
        </p:nvSpPr>
        <p:spPr>
          <a:xfrm>
            <a:off x="4810126" y="5460149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反倒要小心谨慎</a:t>
            </a:r>
          </a:p>
        </p:txBody>
      </p:sp>
    </p:spTree>
    <p:extLst>
      <p:ext uri="{BB962C8B-B14F-4D97-AF65-F5344CB8AC3E}">
        <p14:creationId xmlns:p14="http://schemas.microsoft.com/office/powerpoint/2010/main" val="19865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457201"/>
            <a:ext cx="11520487" cy="5795497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CN" altLang="en-US" sz="25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险</a:t>
            </a:r>
            <a:r>
              <a:rPr lang="zh-TW" altLang="en-US" sz="25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有灾难狠毒之意。如果把它比成一种处境一种状态，你说是现代人碰到它的时候多呢，还是古代甚至原始时代碰到的多呢？粗粗一想，好像是古代多吧。茹毛饮血刀耕火种时，危机四伏。细一想，不一定。那时的险多属自然灾害，虽然凶残，但比较单纯。现代了，天然险这种东西，也跟热带雨林似的，快速稀少，人工险增多，险种也丰富多了。 </a:t>
            </a:r>
            <a:b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     以前可能被老虎毒蛇害掉，如今是被坠机、车祸、失业、污染所伤。以前是躲避危险，现代人多了越是艰险越向前的嗜好。住在城市里，反倒因为无险可冒而焦虑不安。一些商家，就制出</a:t>
            </a:r>
            <a:r>
              <a:rPr lang="en-US" altLang="zh-CN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险</a:t>
            </a:r>
            <a:r>
              <a:rPr lang="en-US" altLang="zh-CN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来售卖，明码标价，比如</a:t>
            </a:r>
            <a:r>
              <a:rPr lang="zh-CN" altLang="en-US" sz="25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</a:t>
            </a: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蹦极</a:t>
            </a:r>
            <a:r>
              <a:rPr lang="zh-TW" altLang="en-US" sz="25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CN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这事，实在挺惊险的，要花不少钱，算高消费了。且不是人人享用得了的，像我等体重超标，一旦那绳索不够结实，就不是冒一点险，而是从此再也用不着冒险了。 </a:t>
            </a:r>
            <a:endParaRPr lang="zh-CN" altLang="en-US" sz="25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9905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C667654-DC88-4C8F-9A47-D33E1032D801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恶劣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èliè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6102152" y="240583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cāozuò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180968" y="34290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赌博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dǔbó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5BB4B1-F62C-42CD-A745-C245ECAAC779}"/>
              </a:ext>
            </a:extLst>
          </p:cNvPr>
          <p:cNvSpPr txBox="1"/>
          <p:nvPr/>
        </p:nvSpPr>
        <p:spPr>
          <a:xfrm>
            <a:off x="6051750" y="34108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饮弹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yǐndàn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724EB5D-D3B3-4481-AD79-AD0065706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734" y="396864"/>
            <a:ext cx="3590016" cy="26955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621C9B-337D-40BB-A5ED-0756252EF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920" y="573894"/>
            <a:ext cx="3623664" cy="24169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955523E-A184-4E53-A5F8-F813D154B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534" y="4183052"/>
            <a:ext cx="3590016" cy="250902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FF602AC-5D4A-41E8-84FD-E5FDA8BAB5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98" r="17500"/>
          <a:stretch/>
        </p:blipFill>
        <p:spPr>
          <a:xfrm>
            <a:off x="8253310" y="3771507"/>
            <a:ext cx="3661274" cy="2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4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6102152" y="240583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潜在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qiánzài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221048" y="240583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huíguī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0D09E31-108C-437B-86DD-C6128D820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8" y="240583"/>
            <a:ext cx="2990850" cy="306469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3E950CB-D19A-4133-B7B8-D3B0235AF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353" y="609601"/>
            <a:ext cx="3657599" cy="20574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EC1B12C-33F7-44D6-8DBA-047E1C2FA789}"/>
              </a:ext>
            </a:extLst>
          </p:cNvPr>
          <p:cNvSpPr txBox="1"/>
          <p:nvPr/>
        </p:nvSpPr>
        <p:spPr>
          <a:xfrm>
            <a:off x="338133" y="3429000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夺命天涯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duó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mìng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tiānyá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89815F8-2B30-447A-98DA-A3DB1FBBF4CF}"/>
              </a:ext>
            </a:extLst>
          </p:cNvPr>
          <p:cNvSpPr/>
          <p:nvPr/>
        </p:nvSpPr>
        <p:spPr>
          <a:xfrm>
            <a:off x="0" y="5145370"/>
            <a:ext cx="6986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Escape to a faraway place to avoid someone who want to kill you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7C309D5-FA75-42F3-923C-8B2DCEAF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592" y="3428772"/>
            <a:ext cx="4371975" cy="291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9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烟熏火燎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yānxūnhuǒliǎo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6" y="935474"/>
            <a:ext cx="466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</a:rPr>
              <a:t>smoked and terribly hot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142" y="3883932"/>
            <a:ext cx="6423368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嗓子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烟熏火燎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地难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受。</a:t>
            </a:r>
            <a:endParaRPr lang="en-US" altLang="zh-CN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C1F55C-6755-4EAE-B439-6A9D7680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551844"/>
            <a:ext cx="5242761" cy="34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9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DECCAAD-F58F-41AC-9F38-FF90712C8F7D}"/>
              </a:ext>
            </a:extLst>
          </p:cNvPr>
          <p:cNvSpPr txBox="1"/>
          <p:nvPr/>
        </p:nvSpPr>
        <p:spPr>
          <a:xfrm>
            <a:off x="342900" y="438150"/>
            <a:ext cx="5753100" cy="1107996"/>
          </a:xfrm>
          <a:prstGeom prst="rect">
            <a:avLst/>
          </a:prstGeom>
          <a:solidFill>
            <a:srgbClr val="9933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想一想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D22E204-46D8-4DC4-BFE2-2A0CC3005A62}"/>
              </a:ext>
            </a:extLst>
          </p:cNvPr>
          <p:cNvSpPr txBox="1"/>
          <p:nvPr/>
        </p:nvSpPr>
        <p:spPr>
          <a:xfrm>
            <a:off x="342900" y="1990725"/>
            <a:ext cx="11525250" cy="367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在你看来，什么是冒险？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冒险对人生有何意义？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你有过冒险的经历吗？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你印象最深的一次冒险是什么？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C278BB3-66A8-4DC1-9450-8DF984331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43" b="89943" l="6848" r="92391">
                        <a14:foregroundMark x1="38370" y1="9371" x2="45000" y2="8114"/>
                        <a14:foregroundMark x1="24891" y1="16800" x2="20000" y2="29257"/>
                        <a14:foregroundMark x1="23696" y1="15771" x2="37826" y2="7886"/>
                        <a14:foregroundMark x1="37826" y1="7886" x2="39565" y2="7771"/>
                        <a14:foregroundMark x1="19348" y1="25143" x2="17283" y2="39886"/>
                        <a14:foregroundMark x1="17283" y1="49143" x2="22174" y2="62400"/>
                        <a14:foregroundMark x1="19348" y1="60114" x2="27935" y2="75200"/>
                        <a14:foregroundMark x1="21848" y1="66171" x2="26413" y2="72571"/>
                        <a14:foregroundMark x1="10217" y1="49486" x2="12717" y2="55314"/>
                        <a14:foregroundMark x1="6848" y1="54629" x2="11196" y2="59771"/>
                        <a14:foregroundMark x1="80761" y1="28686" x2="80761" y2="28686"/>
                        <a14:foregroundMark x1="15761" y1="42400" x2="19348" y2="50743"/>
                        <a14:foregroundMark x1="81630" y1="9714" x2="84457" y2="22514"/>
                        <a14:foregroundMark x1="81957" y1="28914" x2="82283" y2="29943"/>
                        <a14:foregroundMark x1="82609" y1="9714" x2="90870" y2="10629"/>
                        <a14:foregroundMark x1="92391" y1="14514" x2="84783" y2="23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1475" y="359593"/>
            <a:ext cx="3119574" cy="29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73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损人利己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sǔn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rén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jǐ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</a:rPr>
              <a:t>seek satisfaction for oneself at the cost of others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;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enrich oneself to the detriment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9329"/>
            <a:ext cx="6498812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爸爸常教导我们，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损人利己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的事千万不能做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783E88-4202-427A-8E5C-AA301D628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20" y="1925248"/>
            <a:ext cx="3223338" cy="490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0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2" y="2145097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风险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fēngxiǎn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wéixiǎn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966209" y="3496210"/>
            <a:ext cx="4259584" cy="4157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1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2051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fēngxiǎn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wéixiǎn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71603"/>
              </p:ext>
            </p:extLst>
          </p:nvPr>
        </p:nvGraphicFramePr>
        <p:xfrm>
          <a:off x="330516" y="2007870"/>
          <a:ext cx="11530972" cy="440792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8385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1.N.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都有不安全、可能遭到损害或失败的意思。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风险→经济上可能受损。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危险→危及生命安全。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07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fēngxiǎn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wéixiǎn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B1F365-7459-4F06-B58F-5A31B93C238F}"/>
              </a:ext>
            </a:extLst>
          </p:cNvPr>
          <p:cNvSpPr txBox="1"/>
          <p:nvPr/>
        </p:nvSpPr>
        <p:spPr>
          <a:xfrm>
            <a:off x="330513" y="2266029"/>
            <a:ext cx="11530975" cy="18308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我们在旅行中，要懂得如何预防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你大胆开发新产品吧，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风险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由公司来承担。</a:t>
            </a:r>
          </a:p>
        </p:txBody>
      </p:sp>
    </p:spTree>
    <p:extLst>
      <p:ext uri="{BB962C8B-B14F-4D97-AF65-F5344CB8AC3E}">
        <p14:creationId xmlns:p14="http://schemas.microsoft.com/office/powerpoint/2010/main" val="388440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fēngxiǎn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wéixiǎn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16">
            <a:extLst>
              <a:ext uri="{FF2B5EF4-FFF2-40B4-BE49-F238E27FC236}">
                <a16:creationId xmlns:a16="http://schemas.microsoft.com/office/drawing/2014/main" id="{A68029DF-C2C0-4AA8-94EF-2B5BAF069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47869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风险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危险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多用于投资、试验、开发新领域等方面。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经常与</a:t>
                      </a:r>
                      <a:r>
                        <a:rPr lang="zh-CN" altLang="en-US" sz="2400" dirty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“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担、承担、冒</a:t>
                      </a:r>
                      <a:r>
                        <a:rPr lang="zh-TW" altLang="en-US" sz="2400" dirty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”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等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使用。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可用做形容词、定语</a:t>
                      </a:r>
                      <a:r>
                        <a:rPr lang="en-US" altLang="zh-TW" sz="2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Attributive)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前面可加</a:t>
                      </a:r>
                      <a:r>
                        <a:rPr lang="zh-CN" altLang="en-US" sz="2400" dirty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“</a:t>
                      </a:r>
                      <a:r>
                        <a:rPr lang="zh-TW" altLang="en-US" sz="2400" dirty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很、十分、非常”等程度副词</a:t>
                      </a:r>
                      <a:r>
                        <a:rPr lang="en-US" altLang="zh-TW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(Adverb of degree )</a:t>
                      </a:r>
                      <a:r>
                        <a:rPr lang="zh-TW" altLang="en-US" sz="2400" dirty="0">
                          <a:solidFill>
                            <a:srgbClr val="191919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dirty="0">
                        <a:solidFill>
                          <a:srgbClr val="191919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solidFill>
                            <a:srgbClr val="191919"/>
                          </a:solidFill>
                          <a:latin typeface="+mn-lt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400" b="0" baseline="0" dirty="0">
                          <a:solidFill>
                            <a:srgbClr val="191919"/>
                          </a:solidFill>
                          <a:latin typeface="+mn-lt"/>
                          <a:ea typeface="標楷體" panose="03000509000000000000" pitchFamily="65" charset="-120"/>
                        </a:rPr>
                        <a:t>泛指各种可能出现不安全的情况。</a:t>
                      </a:r>
                      <a:endParaRPr lang="en-US" altLang="zh-TW" sz="2400" b="0" baseline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532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风险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fēngxiǎn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wéixiǎn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B1F365-7459-4F06-B58F-5A31B93C238F}"/>
              </a:ext>
            </a:extLst>
          </p:cNvPr>
          <p:cNvSpPr txBox="1"/>
          <p:nvPr/>
        </p:nvSpPr>
        <p:spPr>
          <a:xfrm>
            <a:off x="330513" y="2780121"/>
            <a:ext cx="11530975" cy="28033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不能把药品放在孩子够得着的地方，万一孩子吃下去的话，将十分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那个战地记者独自一人进入了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危险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地带。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ea typeface="標楷體" panose="03000509000000000000" pitchFamily="65" charset="-120"/>
              </a:rPr>
              <a:t>那些人质的处境极其</a:t>
            </a: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危险</a:t>
            </a:r>
            <a:r>
              <a:rPr lang="zh-TW" altLang="en-US" sz="2400" dirty="0">
                <a:ea typeface="標楷體" panose="03000509000000000000" pitchFamily="65" charset="-120"/>
              </a:rPr>
              <a:t>，他们随时都可能被杀。</a:t>
            </a:r>
            <a:endParaRPr lang="en-US" altLang="zh-TW" sz="2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ea typeface="標楷體" panose="03000509000000000000" pitchFamily="65" charset="-120"/>
              </a:rPr>
              <a:t>4.</a:t>
            </a:r>
            <a:r>
              <a:rPr lang="zh-TW" altLang="en-US" sz="2400" dirty="0">
                <a:ea typeface="標楷體" panose="03000509000000000000" pitchFamily="65" charset="-120"/>
              </a:rPr>
              <a:t>做任何生意都要冒一定</a:t>
            </a: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风险</a:t>
            </a:r>
            <a:r>
              <a:rPr lang="zh-TW" altLang="en-US" sz="2400" dirty="0">
                <a:ea typeface="標楷體" panose="03000509000000000000" pitchFamily="65" charset="-120"/>
              </a:rPr>
              <a:t>，谁都无法保证永远只赚不赔。</a:t>
            </a:r>
            <a:endParaRPr lang="en-US" altLang="zh-TW" sz="2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ea typeface="標楷體" panose="03000509000000000000" pitchFamily="65" charset="-120"/>
              </a:rPr>
              <a:t>搞股票投资的</a:t>
            </a: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风险</a:t>
            </a:r>
            <a:r>
              <a:rPr lang="zh-TW" altLang="en-US" sz="2400" dirty="0">
                <a:ea typeface="標楷體" panose="03000509000000000000" pitchFamily="65" charset="-120"/>
              </a:rPr>
              <a:t>性非常大，要有很强的心理承受力才行。</a:t>
            </a:r>
            <a:endParaRPr lang="en-US" altLang="zh-TW" sz="2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7331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123824" y="115102"/>
            <a:ext cx="49720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         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yí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9F5BDEA-0451-4527-BC45-ABDEE7E5DDDD}"/>
              </a:ext>
            </a:extLst>
          </p:cNvPr>
          <p:cNvSpPr txBox="1"/>
          <p:nvPr/>
        </p:nvSpPr>
        <p:spPr>
          <a:xfrm>
            <a:off x="342899" y="1763031"/>
            <a:ext cx="11506201" cy="20156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>
                <a:solidFill>
                  <a:srgbClr val="191919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不宜</a:t>
            </a: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+V./Adj.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4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400" dirty="0">
                <a:latin typeface="Calibri" panose="020F0502020204030204" pitchFamily="34" charset="0"/>
                <a:ea typeface="標楷體" panose="03000509000000000000" pitchFamily="65" charset="-120"/>
              </a:rPr>
              <a:t>多用于书面。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DAB4EF-0957-4607-B2EA-764493F55C8A}"/>
              </a:ext>
            </a:extLst>
          </p:cNvPr>
          <p:cNvSpPr txBox="1"/>
          <p:nvPr/>
        </p:nvSpPr>
        <p:spPr>
          <a:xfrm>
            <a:off x="342899" y="3695700"/>
            <a:ext cx="11525251" cy="296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冬天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不宜</a:t>
            </a:r>
            <a:r>
              <a:rPr lang="zh-TW" altLang="en-US" sz="3200" dirty="0">
                <a:ea typeface="標楷體" panose="03000509000000000000" pitchFamily="65" charset="-120"/>
              </a:rPr>
              <a:t>喝凉茶。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孕妇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不宜</a:t>
            </a:r>
            <a:r>
              <a:rPr lang="zh-TW" altLang="en-US" sz="3200" dirty="0">
                <a:ea typeface="標楷體" panose="03000509000000000000" pitchFamily="65" charset="-120"/>
              </a:rPr>
              <a:t>穿高跟鞋。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王老先生年事已高，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不宜</a:t>
            </a:r>
            <a:r>
              <a:rPr lang="zh-TW" altLang="en-US" sz="3200" dirty="0">
                <a:ea typeface="標楷體" panose="03000509000000000000" pitchFamily="65" charset="-120"/>
              </a:rPr>
              <a:t>远行。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这部电影血腥镜头过多，少儿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不宜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332AEC8-424E-4FAF-8345-63D78E250ECF}"/>
              </a:ext>
            </a:extLst>
          </p:cNvPr>
          <p:cNvSpPr/>
          <p:nvPr/>
        </p:nvSpPr>
        <p:spPr>
          <a:xfrm>
            <a:off x="5314950" y="721101"/>
            <a:ext cx="5114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00B050"/>
                </a:solidFill>
              </a:rPr>
              <a:t>unsuitable</a:t>
            </a:r>
            <a:r>
              <a:rPr lang="zh-TW" altLang="en-US" sz="3600" dirty="0">
                <a:solidFill>
                  <a:srgbClr val="00B050"/>
                </a:solidFill>
              </a:rPr>
              <a:t> </a:t>
            </a:r>
            <a:r>
              <a:rPr lang="en-US" altLang="zh-TW" sz="3600" dirty="0">
                <a:solidFill>
                  <a:srgbClr val="00B050"/>
                </a:solidFill>
              </a:rPr>
              <a:t>;</a:t>
            </a:r>
            <a:r>
              <a:rPr lang="zh-TW" altLang="en-US" sz="3600" dirty="0">
                <a:solidFill>
                  <a:srgbClr val="00B050"/>
                </a:solidFill>
              </a:rPr>
              <a:t> </a:t>
            </a:r>
            <a:r>
              <a:rPr lang="en-US" altLang="zh-TW" sz="3600" dirty="0">
                <a:solidFill>
                  <a:srgbClr val="00B050"/>
                </a:solidFill>
              </a:rPr>
              <a:t>inappropriate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75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20D6F25-A9E4-47D6-B6D3-D2B726CF0F4F}"/>
              </a:ext>
            </a:extLst>
          </p:cNvPr>
          <p:cNvSpPr txBox="1"/>
          <p:nvPr/>
        </p:nvSpPr>
        <p:spPr>
          <a:xfrm>
            <a:off x="342899" y="209550"/>
            <a:ext cx="4972051" cy="101566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宜</a:t>
            </a:r>
            <a:r>
              <a:rPr lang="en-US" altLang="zh-TW" sz="6000" dirty="0">
                <a:ea typeface="標楷體" panose="03000509000000000000" pitchFamily="65" charset="-120"/>
              </a:rPr>
              <a:t>X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不宜</a:t>
            </a:r>
            <a:r>
              <a:rPr lang="en-US" altLang="zh-TW" sz="6000" dirty="0"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E022B7-0653-4BBD-A1ED-A60F06EFF6A4}"/>
              </a:ext>
            </a:extLst>
          </p:cNvPr>
          <p:cNvSpPr/>
          <p:nvPr/>
        </p:nvSpPr>
        <p:spPr>
          <a:xfrm>
            <a:off x="342899" y="2092701"/>
            <a:ext cx="1151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ea typeface="標楷體" panose="03000509000000000000" pitchFamily="65" charset="-120"/>
              </a:rPr>
              <a:t>X</a:t>
            </a:r>
            <a:r>
              <a:rPr lang="zh-TW" altLang="en-US" sz="4800" dirty="0">
                <a:solidFill>
                  <a:srgbClr val="33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4800" dirty="0">
                <a:solidFill>
                  <a:srgbClr val="339900"/>
                </a:solidFill>
                <a:ea typeface="標楷體" panose="03000509000000000000" pitchFamily="65" charset="-120"/>
              </a:rPr>
              <a:t>Y</a:t>
            </a:r>
            <a:r>
              <a:rPr lang="zh-TW" altLang="en-US" sz="4800" dirty="0">
                <a:solidFill>
                  <a:srgbClr val="33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→意思相反的单音节词</a:t>
            </a:r>
            <a:r>
              <a:rPr lang="en-US" altLang="zh-TW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400" dirty="0">
                <a:solidFill>
                  <a:srgbClr val="00B050"/>
                </a:solidFill>
              </a:rPr>
              <a:t>monosyllabic word</a:t>
            </a:r>
            <a:r>
              <a:rPr lang="en-US" altLang="zh-TW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3CE8F83-232F-488D-ACF6-A69B1F62214B}"/>
              </a:ext>
            </a:extLst>
          </p:cNvPr>
          <p:cNvSpPr txBox="1"/>
          <p:nvPr/>
        </p:nvSpPr>
        <p:spPr>
          <a:xfrm>
            <a:off x="342899" y="3657600"/>
            <a:ext cx="11525251" cy="18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车拐弯的时候，速度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宜漫不宜快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冤仇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宜解不宜结</a:t>
            </a:r>
            <a:r>
              <a:rPr lang="zh-TW" altLang="en-US" sz="4000" dirty="0">
                <a:ea typeface="標楷體" panose="03000509000000000000" pitchFamily="65" charset="-120"/>
              </a:rPr>
              <a:t>，你何必跟他过不去呢？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3022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3B933DE-E289-4575-8A58-87FEAF4B6D53}"/>
              </a:ext>
            </a:extLst>
          </p:cNvPr>
          <p:cNvSpPr txBox="1"/>
          <p:nvPr/>
        </p:nvSpPr>
        <p:spPr>
          <a:xfrm>
            <a:off x="290512" y="2019300"/>
            <a:ext cx="11610976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肠胃不好的人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运动之前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考试的前一天晚上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给孩子买衣服宜大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高血压患者的饮食宜淡</a:t>
            </a:r>
            <a:r>
              <a:rPr lang="en-US" altLang="zh-TW" sz="3200" dirty="0">
                <a:ea typeface="標楷體" panose="03000509000000000000" pitchFamily="65" charset="-120"/>
              </a:rPr>
              <a:t> 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4767643-839C-4D4D-A2B2-6320DB82ACB6}"/>
              </a:ext>
            </a:extLst>
          </p:cNvPr>
          <p:cNvSpPr txBox="1"/>
          <p:nvPr/>
        </p:nvSpPr>
        <p:spPr>
          <a:xfrm>
            <a:off x="123825" y="115102"/>
            <a:ext cx="3114676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en-US" altLang="zh-TW" sz="3200" dirty="0">
                <a:solidFill>
                  <a:schemeClr val="bg1"/>
                </a:solidFill>
              </a:rPr>
              <a:t>        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yí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F3A6EC4-349B-401C-93DC-65D2B41E49EB}"/>
              </a:ext>
            </a:extLst>
          </p:cNvPr>
          <p:cNvSpPr txBox="1"/>
          <p:nvPr/>
        </p:nvSpPr>
        <p:spPr>
          <a:xfrm>
            <a:off x="6929437" y="436094"/>
            <a:ext cx="4972051" cy="101566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宜</a:t>
            </a:r>
            <a:r>
              <a:rPr lang="en-US" altLang="zh-TW" sz="6000" dirty="0">
                <a:ea typeface="標楷體" panose="03000509000000000000" pitchFamily="65" charset="-120"/>
              </a:rPr>
              <a:t>X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不宜</a:t>
            </a:r>
            <a:r>
              <a:rPr lang="en-US" altLang="zh-TW" sz="6000" dirty="0"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045613E-630A-48B4-AE01-11742C43CD12}"/>
              </a:ext>
            </a:extLst>
          </p:cNvPr>
          <p:cNvSpPr txBox="1"/>
          <p:nvPr/>
        </p:nvSpPr>
        <p:spPr>
          <a:xfrm>
            <a:off x="3128963" y="2066925"/>
            <a:ext cx="593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不宜空腹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A1073E7-1E27-4B4C-AEF0-3D2AD4168E9D}"/>
              </a:ext>
            </a:extLst>
          </p:cNvPr>
          <p:cNvSpPr txBox="1"/>
          <p:nvPr/>
        </p:nvSpPr>
        <p:spPr>
          <a:xfrm>
            <a:off x="2290763" y="2783980"/>
            <a:ext cx="471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不宜吃饭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1C13738-B783-4562-A7F7-D095619198E6}"/>
              </a:ext>
            </a:extLst>
          </p:cNvPr>
          <p:cNvSpPr txBox="1"/>
          <p:nvPr/>
        </p:nvSpPr>
        <p:spPr>
          <a:xfrm>
            <a:off x="3943350" y="3351523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不宜太晚睡觉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140FEAF-AC61-4443-9143-A8AED4BB89EE}"/>
              </a:ext>
            </a:extLst>
          </p:cNvPr>
          <p:cNvSpPr txBox="1"/>
          <p:nvPr/>
        </p:nvSpPr>
        <p:spPr>
          <a:xfrm>
            <a:off x="3857625" y="3995921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不宜小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8AB76B3-E0D1-4345-8CD5-0577A6516DA4}"/>
              </a:ext>
            </a:extLst>
          </p:cNvPr>
          <p:cNvSpPr txBox="1"/>
          <p:nvPr/>
        </p:nvSpPr>
        <p:spPr>
          <a:xfrm>
            <a:off x="4900612" y="4738084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不宜咸</a:t>
            </a:r>
          </a:p>
        </p:txBody>
      </p:sp>
    </p:spTree>
    <p:extLst>
      <p:ext uri="{BB962C8B-B14F-4D97-AF65-F5344CB8AC3E}">
        <p14:creationId xmlns:p14="http://schemas.microsoft.com/office/powerpoint/2010/main" val="2580452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2" y="2145097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范畴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fànchóu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范围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fànwéi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966209" y="3496210"/>
            <a:ext cx="4259584" cy="4157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47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73D1C79-4E1A-4DE3-87AD-A2C4F4633259}"/>
              </a:ext>
            </a:extLst>
          </p:cNvPr>
          <p:cNvSpPr txBox="1"/>
          <p:nvPr/>
        </p:nvSpPr>
        <p:spPr>
          <a:xfrm>
            <a:off x="319084" y="48028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憧憬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chōngjǐng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B4B757A-F725-4BEE-8D5B-EEDA2EA06F9A}"/>
              </a:ext>
            </a:extLst>
          </p:cNvPr>
          <p:cNvSpPr txBox="1"/>
          <p:nvPr/>
        </p:nvSpPr>
        <p:spPr>
          <a:xfrm>
            <a:off x="6096000" y="48028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wán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D81F0D-B9BE-4AF1-B7A9-AA8E962DD08E}"/>
              </a:ext>
            </a:extLst>
          </p:cNvPr>
          <p:cNvSpPr/>
          <p:nvPr/>
        </p:nvSpPr>
        <p:spPr>
          <a:xfrm>
            <a:off x="319084" y="2187257"/>
            <a:ext cx="5424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</a:rPr>
              <a:t>to look forward to, vision for the future</a:t>
            </a:r>
            <a:endParaRPr lang="zh-TW" altLang="en-US" sz="3200" dirty="0">
              <a:solidFill>
                <a:schemeClr val="accent2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9E76A5-2B50-4F6F-8BB3-7FBB5C22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463340"/>
            <a:ext cx="4419600" cy="291437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222D2E8-3495-4354-8A5E-D4E486B4C1AA}"/>
              </a:ext>
            </a:extLst>
          </p:cNvPr>
          <p:cNvSpPr txBox="1"/>
          <p:nvPr/>
        </p:nvSpPr>
        <p:spPr>
          <a:xfrm>
            <a:off x="9829800" y="480287"/>
            <a:ext cx="2190750" cy="15081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药丸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yàowán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9000D1E-5A29-4228-88BE-7B275F0B56B2}"/>
              </a:ext>
            </a:extLst>
          </p:cNvPr>
          <p:cNvCxnSpPr/>
          <p:nvPr/>
        </p:nvCxnSpPr>
        <p:spPr>
          <a:xfrm>
            <a:off x="8458200" y="1234339"/>
            <a:ext cx="120967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A7000938-A450-4F1A-A7B3-AD250C3B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3438679"/>
            <a:ext cx="4419600" cy="29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0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fànchóu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32953"/>
              </p:ext>
            </p:extLst>
          </p:nvPr>
        </p:nvGraphicFramePr>
        <p:xfrm>
          <a:off x="330516" y="2007870"/>
          <a:ext cx="11530972" cy="45882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110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1.N.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都有一定界线内的意思。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范畴→</a:t>
                      </a: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大的、抽象的事物。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(2)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多个具有共同特征的事物所形成的种类。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</a:t>
                      </a: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(3) 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人的思维对客观事物的普遍本质的概括和反映。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范围→某个事务周围界线。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451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fànchóu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616FC1-2D11-479C-8EBD-9CC13B0D786C}"/>
              </a:ext>
            </a:extLst>
          </p:cNvPr>
          <p:cNvSpPr txBox="1"/>
          <p:nvPr/>
        </p:nvSpPr>
        <p:spPr>
          <a:xfrm>
            <a:off x="330513" y="2228850"/>
            <a:ext cx="11530975" cy="296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汉字属于表意文字的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范畴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各门科学都有自己的一些基本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范畴</a:t>
            </a:r>
            <a:r>
              <a:rPr lang="zh-TW" altLang="en-US" sz="3200" dirty="0">
                <a:ea typeface="標楷體" panose="03000509000000000000" pitchFamily="65" charset="-120"/>
              </a:rPr>
              <a:t>，如化合、分解等，是化学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范畴</a:t>
            </a:r>
            <a:r>
              <a:rPr lang="zh-TW" altLang="en-US" sz="3200" dirty="0">
                <a:ea typeface="標楷體" panose="03000509000000000000" pitchFamily="65" charset="-120"/>
              </a:rPr>
              <a:t>；必然性和偶然性等，是唯物辩证法的基本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范畴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br>
              <a:rPr lang="en-US" altLang="zh-TW" sz="3200" dirty="0">
                <a:ea typeface="標楷體" panose="03000509000000000000" pitchFamily="65" charset="-120"/>
              </a:rPr>
            </a:b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结婚以后，他的生活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范围</a:t>
            </a:r>
            <a:r>
              <a:rPr lang="zh-TW" altLang="en-US" sz="3200" dirty="0">
                <a:ea typeface="標楷體" panose="03000509000000000000" pitchFamily="65" charset="-120"/>
              </a:rPr>
              <a:t>越来越小，朋友越来越少。</a:t>
            </a:r>
          </a:p>
        </p:txBody>
      </p:sp>
    </p:spTree>
    <p:extLst>
      <p:ext uri="{BB962C8B-B14F-4D97-AF65-F5344CB8AC3E}">
        <p14:creationId xmlns:p14="http://schemas.microsoft.com/office/powerpoint/2010/main" val="404357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fànchóu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16">
            <a:extLst>
              <a:ext uri="{FF2B5EF4-FFF2-40B4-BE49-F238E27FC236}">
                <a16:creationId xmlns:a16="http://schemas.microsoft.com/office/drawing/2014/main" id="{2FF95B9D-C93B-43FE-ADB4-34BA2F694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72393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范畴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范围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多用于抽象事物。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书面语。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可用于具体、抽象事物。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书面语、口语。</a:t>
                      </a:r>
                      <a:endParaRPr lang="en-US" altLang="zh-TW" sz="3200" b="0" baseline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776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fànchóu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范围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fànwéi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1010134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8616FC1-2D11-479C-8EBD-9CC13B0D786C}"/>
              </a:ext>
            </a:extLst>
          </p:cNvPr>
          <p:cNvSpPr txBox="1"/>
          <p:nvPr/>
        </p:nvSpPr>
        <p:spPr>
          <a:xfrm>
            <a:off x="330513" y="2228850"/>
            <a:ext cx="11530975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由此可见，有两种世界革命，第一种是属于资产阶级和资本主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义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范畴</a:t>
            </a:r>
            <a:r>
              <a:rPr lang="zh-TW" altLang="en-US" sz="3200" dirty="0">
                <a:ea typeface="標楷體" panose="03000509000000000000" pitchFamily="65" charset="-120"/>
              </a:rPr>
              <a:t>的世界革命。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学习政治经济学，先要搞清楚政治经济学的基本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范畴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br>
              <a:rPr lang="en-US" altLang="zh-TW" sz="3200" dirty="0">
                <a:ea typeface="標楷體" panose="03000509000000000000" pitchFamily="65" charset="-120"/>
              </a:rPr>
            </a:b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为了弄清事实，我们扩大了调查的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范围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这种饭卡在学校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范围</a:t>
            </a:r>
            <a:r>
              <a:rPr lang="zh-TW" altLang="en-US" sz="3200" dirty="0">
                <a:ea typeface="標楷體" panose="03000509000000000000" pitchFamily="65" charset="-120"/>
              </a:rPr>
              <a:t>均可使用</a:t>
            </a:r>
          </a:p>
        </p:txBody>
      </p:sp>
    </p:spTree>
    <p:extLst>
      <p:ext uri="{BB962C8B-B14F-4D97-AF65-F5344CB8AC3E}">
        <p14:creationId xmlns:p14="http://schemas.microsoft.com/office/powerpoint/2010/main" val="2950382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457201"/>
            <a:ext cx="11520487" cy="6243632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穷人的险多呢还是富人的险多？粗一想，肯定是穷人的险多，爬高上低烟熏火燎的，恶劣的工作多是穷人在操作。但富人钱多了，去买险来冒，比如投资或是赌博，输了跳楼饮弹，也扩大了风险的范畴。就不好说谁的险更多一些了。看来，险可以分大小，却是不宜分穷富的。 </a:t>
            </a:r>
            <a:b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     险是不是可以分好坏呢？什么是好的冒险呢？带来客观的利益吗？对人类的发展有潜在的好处吗？坏的冒险又是什么呢？损人利己夺命天涯？嗨！说远了。我等凡人，还是回归到普通的日常小险上来吧。</a:t>
            </a:r>
            <a:endParaRPr lang="zh-CN" altLang="en-US" sz="30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893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C667654-DC88-4C8F-9A47-D33E1032D801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眼下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yǎnxià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6102152" y="240583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半径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bànjìng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180968" y="34290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zhāoyáo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5BB4B1-F62C-42CD-A745-C245ECAAC779}"/>
              </a:ext>
            </a:extLst>
          </p:cNvPr>
          <p:cNvSpPr txBox="1"/>
          <p:nvPr/>
        </p:nvSpPr>
        <p:spPr>
          <a:xfrm>
            <a:off x="6115918" y="34108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靡费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mí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fèi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7E21D36-5A6F-4E49-B436-B54B82589464}"/>
              </a:ext>
            </a:extLst>
          </p:cNvPr>
          <p:cNvSpPr/>
          <p:nvPr/>
        </p:nvSpPr>
        <p:spPr>
          <a:xfrm>
            <a:off x="2371718" y="528934"/>
            <a:ext cx="3620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immediate</a:t>
            </a:r>
            <a:r>
              <a:rPr lang="zh-TW" altLang="en-US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  <a:r>
              <a:rPr lang="zh-TW" altLang="en-US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at the moment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2BA3901-A606-4C57-8F61-8242E155E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31250" r="12750" b="29168"/>
          <a:stretch/>
        </p:blipFill>
        <p:spPr>
          <a:xfrm>
            <a:off x="2667000" y="1552574"/>
            <a:ext cx="2847975" cy="15081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9A3487B-26A6-4CF1-9097-99C2DE40B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70" y="487824"/>
            <a:ext cx="3272414" cy="286674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9BED42C-4DAA-47C8-91B1-C00BA50D768B}"/>
              </a:ext>
            </a:extLst>
          </p:cNvPr>
          <p:cNvSpPr/>
          <p:nvPr/>
        </p:nvSpPr>
        <p:spPr>
          <a:xfrm>
            <a:off x="2319334" y="3622654"/>
            <a:ext cx="367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act ostentatiously; show off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DDE27CE-3CFE-4921-8F79-62E59F040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092" y="4226290"/>
            <a:ext cx="3259986" cy="236621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5ADF743-B5E7-46C0-B1FF-76ECFF804C04}"/>
              </a:ext>
            </a:extLst>
          </p:cNvPr>
          <p:cNvSpPr txBox="1"/>
          <p:nvPr/>
        </p:nvSpPr>
        <p:spPr>
          <a:xfrm>
            <a:off x="6115918" y="5230075"/>
            <a:ext cx="2138366" cy="15081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浪费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làngfèi</a:t>
            </a:r>
            <a:endParaRPr lang="zh-TW" altLang="en-US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2B69804-DCEA-49C9-A8A8-741F33ABE7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35" b="11389"/>
          <a:stretch/>
        </p:blipFill>
        <p:spPr>
          <a:xfrm>
            <a:off x="8485720" y="3796703"/>
            <a:ext cx="3525312" cy="28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00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C667654-DC88-4C8F-9A47-D33E1032D801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认可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rènkě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6102152" y="240583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kěguān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180968" y="34290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wén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5BB4B1-F62C-42CD-A745-C245ECAAC779}"/>
              </a:ext>
            </a:extLst>
          </p:cNvPr>
          <p:cNvSpPr txBox="1"/>
          <p:nvPr/>
        </p:nvSpPr>
        <p:spPr>
          <a:xfrm>
            <a:off x="6051750" y="34108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津贴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jīntiē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12F884-289A-4F18-BAF0-A1F723BDF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2" r="50090" b="18965"/>
          <a:stretch/>
        </p:blipFill>
        <p:spPr>
          <a:xfrm>
            <a:off x="2485225" y="314458"/>
            <a:ext cx="3239300" cy="280258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0AA6DC8-F633-48EE-9BDC-C8247003DCC4}"/>
              </a:ext>
            </a:extLst>
          </p:cNvPr>
          <p:cNvSpPr/>
          <p:nvPr/>
        </p:nvSpPr>
        <p:spPr>
          <a:xfrm>
            <a:off x="8298468" y="557508"/>
            <a:ext cx="3541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appreciable</a:t>
            </a:r>
            <a:r>
              <a:rPr lang="zh-TW" altLang="en-US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  <a:r>
              <a:rPr lang="zh-TW" altLang="en-US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considerable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F97CB3A-9AC0-4E29-BCA8-049EA401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936" y="1234788"/>
            <a:ext cx="3242169" cy="208221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4E71396-BB35-4E25-8CC1-FB619CC15A0C}"/>
              </a:ext>
            </a:extLst>
          </p:cNvPr>
          <p:cNvSpPr/>
          <p:nvPr/>
        </p:nvSpPr>
        <p:spPr>
          <a:xfrm>
            <a:off x="2485225" y="3703187"/>
            <a:ext cx="3541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measure word for dollars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F35C2F5-25D4-4E8B-A1AD-23B5F0CC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587" y="4816934"/>
            <a:ext cx="3076575" cy="172903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F9D5A0C-DBCB-4160-94D5-C516950A8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116" y="4714875"/>
            <a:ext cx="3794638" cy="15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9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不由自主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bù</a:t>
            </a:r>
            <a:r>
              <a:rPr lang="en-US" altLang="zh-TW" dirty="0"/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yóu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zì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zhǔ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629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cannot help ; beside oneself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49" y="3449331"/>
            <a:ext cx="7470363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小红听到优美的音乐，便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不由自主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地跳起舞来。</a:t>
            </a:r>
            <a:endParaRPr lang="zh-TW" altLang="zh-TW" sz="11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F025F5-9169-430C-A52B-E33C45C27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9"/>
          <a:stretch/>
        </p:blipFill>
        <p:spPr>
          <a:xfrm>
            <a:off x="1231572" y="1950946"/>
            <a:ext cx="3502353" cy="49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14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跃跃欲试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yuèyuèyùshì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be eager to have a try ; itch to have a go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079997"/>
            <a:ext cx="6498812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运动会即将举行，同学们个个磨拳擦掌，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跃跃欲试。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190F54-C79A-4E46-B55E-DC452A52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613272"/>
            <a:ext cx="5085716" cy="33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56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自作多情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zìzuò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duōqíng</a:t>
            </a:r>
            <a:endParaRPr lang="zh-TW" altLang="en-US" sz="13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imagine oneself as the favorite of one of the opposite sex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6996"/>
            <a:ext cx="6498812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她已经订过婚了，你别再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自作多情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D750667-0F82-4C52-AC8E-51BA0DF2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567284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2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一笑了之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yīxiàoliǎozhī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6" y="935474"/>
            <a:ext cx="4398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  <a:ea typeface="Microsoft Yahei" panose="020B0503020204020204" pitchFamily="34" charset="-122"/>
              </a:rPr>
              <a:t>disregard; do not care.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830" y="3529540"/>
            <a:ext cx="7518087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我告诉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她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的事，她只是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一笑了之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11C0B3-81B4-4F1C-AF38-28CBE7E75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4" y="2724150"/>
            <a:ext cx="3934152" cy="26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3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蠢蠢欲动</a:t>
            </a:r>
            <a:r>
              <a:rPr lang="en-US" altLang="zh-TW" sz="3200" dirty="0" err="1">
                <a:solidFill>
                  <a:schemeClr val="bg1"/>
                </a:solidFill>
              </a:rPr>
              <a:t>chǔnchǔn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yùdòng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move busily in preparation for action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941498"/>
            <a:ext cx="6498812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那些贩毒分子</a:t>
            </a:r>
            <a:r>
              <a:rPr lang="en-US" altLang="zh-CN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近日又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蠢蠢欲动</a:t>
            </a:r>
            <a:r>
              <a:rPr lang="en-US" altLang="zh-CN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妄图再冒一次险。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6D5793A-6A4B-45CA-A0E4-5B345938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413099"/>
            <a:ext cx="5318338" cy="37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4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190501"/>
            <a:ext cx="11520487" cy="6479915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 每天都冒一点险，让人不由自主地兴奋和跃跃欲试，有一种新鲜的挑战性。我给自己立下的冒险范畴是：以前没干过的事，试一试。当然了，以不犯错为前提。以前没吃过的东西尝一尝，条件是不能太贵，且非国家保护动物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有点自作多情。不出大价钱，吃到的定是平常物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b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     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即有蠢蠢欲动之感。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可惜因眼下在北师大读书，冒险的半径范围较有限。清晨等车时，悲哀地想到，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险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像金戒指，招摇而糜费。比如到西藏，可算是大众认可的冒险之举，走一趟，费用可观。又一想，早年我去那儿，一文没花，还给每月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元的津贴，因是女兵，还外加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角</a:t>
            </a:r>
            <a:r>
              <a:rPr lang="en-US" altLang="zh-CN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分钱的卫生费。真是占了大便宜。</a:t>
            </a:r>
            <a:endParaRPr lang="zh-CN" altLang="en-US" sz="28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1947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80968" y="236547"/>
            <a:ext cx="2190750" cy="129266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dānge</a:t>
            </a:r>
            <a:r>
              <a:rPr lang="en-US" altLang="zh-TW" dirty="0">
                <a:solidFill>
                  <a:schemeClr val="bg1"/>
                </a:solidFill>
              </a:rPr>
              <a:t> r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D1759BB-6548-49D7-B779-DDD04912FF1A}"/>
              </a:ext>
            </a:extLst>
          </p:cNvPr>
          <p:cNvSpPr txBox="1"/>
          <p:nvPr/>
        </p:nvSpPr>
        <p:spPr>
          <a:xfrm>
            <a:off x="180968" y="1951047"/>
            <a:ext cx="3038482" cy="129266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当口ㄦ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/>
              <a:t>dāng</a:t>
            </a:r>
            <a:r>
              <a:rPr lang="zh-TW" altLang="en-US" dirty="0"/>
              <a:t> </a:t>
            </a:r>
            <a:r>
              <a:rPr lang="en-US" altLang="zh-TW" dirty="0" err="1"/>
              <a:t>kou</a:t>
            </a:r>
            <a:r>
              <a:rPr lang="en-US" altLang="zh-TW" dirty="0"/>
              <a:t> r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522E75-722F-456E-B7DA-4CA0857494D8}"/>
              </a:ext>
            </a:extLst>
          </p:cNvPr>
          <p:cNvSpPr/>
          <p:nvPr/>
        </p:nvSpPr>
        <p:spPr>
          <a:xfrm>
            <a:off x="304800" y="4634982"/>
            <a:ext cx="11563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在做实验的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当口儿</a:t>
            </a:r>
            <a:r>
              <a:rPr lang="zh-TW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5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居然停电</a:t>
            </a:r>
            <a:r>
              <a:rPr lang="zh-TW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54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35AF67-3BAB-4E54-A707-7DE1439B8DFD}"/>
              </a:ext>
            </a:extLst>
          </p:cNvPr>
          <p:cNvSpPr/>
          <p:nvPr/>
        </p:nvSpPr>
        <p:spPr>
          <a:xfrm>
            <a:off x="5055656" y="1137731"/>
            <a:ext cx="6186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事情正在发生或进行的时刻。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245A13B2-98E5-490E-8233-572BC3DB28C0}"/>
              </a:ext>
            </a:extLst>
          </p:cNvPr>
          <p:cNvCxnSpPr/>
          <p:nvPr/>
        </p:nvCxnSpPr>
        <p:spPr>
          <a:xfrm>
            <a:off x="3629025" y="1381125"/>
            <a:ext cx="140017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C8AF523C-442B-4A4E-A418-FB5AFA0502B0}"/>
              </a:ext>
            </a:extLst>
          </p:cNvPr>
          <p:cNvSpPr/>
          <p:nvPr/>
        </p:nvSpPr>
        <p:spPr>
          <a:xfrm>
            <a:off x="6403047" y="1784062"/>
            <a:ext cx="3091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chemeClr val="accent2"/>
                </a:solidFill>
              </a:rPr>
              <a:t>just at this time</a:t>
            </a:r>
            <a:endParaRPr lang="zh-TW" alt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113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80968" y="236547"/>
            <a:ext cx="219075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若干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ruò</a:t>
            </a:r>
            <a:r>
              <a:rPr lang="en-US" altLang="zh-TW" sz="2800" dirty="0">
                <a:solidFill>
                  <a:schemeClr val="bg1"/>
                </a:solidFill>
              </a:rPr>
              <a:t> </a:t>
            </a:r>
            <a:r>
              <a:rPr lang="en-US" altLang="zh-TW" sz="2800" dirty="0" err="1">
                <a:solidFill>
                  <a:schemeClr val="bg1"/>
                </a:solidFill>
              </a:rPr>
              <a:t>gān</a:t>
            </a:r>
            <a:endParaRPr lang="zh-TW" altLang="en-US" sz="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09C1937-8ED2-4950-9FF0-B78B353D846E}"/>
              </a:ext>
            </a:extLst>
          </p:cNvPr>
          <p:cNvSpPr/>
          <p:nvPr/>
        </p:nvSpPr>
        <p:spPr>
          <a:xfrm>
            <a:off x="6447187" y="1302037"/>
            <a:ext cx="2211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 </a:t>
            </a:r>
            <a:r>
              <a:rPr lang="en-US" altLang="zh-CN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several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D968E4B-125D-4345-9CB4-F5CBBEE62585}"/>
              </a:ext>
            </a:extLst>
          </p:cNvPr>
          <p:cNvCxnSpPr/>
          <p:nvPr/>
        </p:nvCxnSpPr>
        <p:spPr>
          <a:xfrm>
            <a:off x="2746725" y="1009650"/>
            <a:ext cx="140017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E0ED65C9-CCA4-4068-B19F-2932521D1AB6}"/>
              </a:ext>
            </a:extLst>
          </p:cNvPr>
          <p:cNvSpPr/>
          <p:nvPr/>
        </p:nvSpPr>
        <p:spPr>
          <a:xfrm>
            <a:off x="4259450" y="717262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比两个多但比许多要少的一个不</a:t>
            </a:r>
            <a:r>
              <a:rPr lang="zh-TW" altLang="en-US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确</a:t>
            </a:r>
            <a:r>
              <a:rPr lang="zh-CN" altLang="en-US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定数</a:t>
            </a:r>
            <a:r>
              <a:rPr lang="zh-TW" altLang="en-US" sz="32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B8B3E5E-4D4C-43AC-A399-D4B152FAC377}"/>
              </a:ext>
            </a:extLst>
          </p:cNvPr>
          <p:cNvSpPr/>
          <p:nvPr/>
        </p:nvSpPr>
        <p:spPr>
          <a:xfrm>
            <a:off x="342901" y="2895102"/>
            <a:ext cx="11487852" cy="24527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0000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他对时事问题做了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若干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的评论。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5400" dirty="0">
                <a:solidFill>
                  <a:srgbClr val="333333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我为了准备报告阅读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若干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的资料。</a:t>
            </a:r>
          </a:p>
        </p:txBody>
      </p:sp>
    </p:spTree>
    <p:extLst>
      <p:ext uri="{BB962C8B-B14F-4D97-AF65-F5344CB8AC3E}">
        <p14:creationId xmlns:p14="http://schemas.microsoft.com/office/powerpoint/2010/main" val="1689857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气喘吁吁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qì</a:t>
            </a:r>
            <a:r>
              <a:rPr lang="zh-TW" altLang="en-US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chuǎn</a:t>
            </a:r>
            <a:r>
              <a:rPr lang="zh-TW" altLang="en-US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wheeze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18660"/>
            <a:ext cx="6498812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气喘吁吁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地跑来了。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1C26D37-9562-46D5-934B-B02C732A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8" y="2245896"/>
            <a:ext cx="5097239" cy="42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东倒西歪</a:t>
            </a:r>
            <a:r>
              <a:rPr lang="en-US" altLang="zh-TW" sz="3200" dirty="0" err="1">
                <a:solidFill>
                  <a:schemeClr val="bg1"/>
                </a:solidFill>
              </a:rPr>
              <a:t>dōng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dǎo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wāi</a:t>
            </a:r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dilapidated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;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out of line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;</a:t>
            </a:r>
            <a:r>
              <a:rPr lang="zh-TW" altLang="en-US" sz="3600" dirty="0">
                <a:solidFill>
                  <a:srgbClr val="7030A0"/>
                </a:solidFill>
              </a:rPr>
              <a:t> </a:t>
            </a:r>
            <a:r>
              <a:rPr lang="en-US" altLang="zh-TW" sz="3600" dirty="0">
                <a:solidFill>
                  <a:srgbClr val="7030A0"/>
                </a:solidFill>
              </a:rPr>
              <a:t>falling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9329"/>
            <a:ext cx="6498812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台风来了，把路上的行人吹得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东倒西歪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212886-D8BA-4B9C-AE71-19161C745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446198"/>
            <a:ext cx="5033050" cy="33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35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42899" y="209550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v.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v.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C3315A2-6F1D-4B98-BDE1-65B62B178BBB}"/>
              </a:ext>
            </a:extLst>
          </p:cNvPr>
          <p:cNvSpPr txBox="1"/>
          <p:nvPr/>
        </p:nvSpPr>
        <p:spPr>
          <a:xfrm>
            <a:off x="342899" y="1480575"/>
            <a:ext cx="11525251" cy="1388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到处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、四处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的意思。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Verb</a:t>
            </a:r>
            <a:r>
              <a:rPr lang="zh-TW" altLang="en-US" sz="3600" dirty="0">
                <a:ea typeface="標楷體" panose="03000509000000000000" pitchFamily="65" charset="-120"/>
              </a:rPr>
              <a:t>→成对的单音节动词。</a:t>
            </a:r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A3497EC7-B49D-4B4D-96B4-E10D8E587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67078"/>
              </p:ext>
            </p:extLst>
          </p:nvPr>
        </p:nvGraphicFramePr>
        <p:xfrm>
          <a:off x="133349" y="3038990"/>
          <a:ext cx="11915775" cy="36094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477164">
                  <a:extLst>
                    <a:ext uri="{9D8B030D-6E8A-4147-A177-3AD203B41FA5}">
                      <a16:colId xmlns:a16="http://schemas.microsoft.com/office/drawing/2014/main" val="4132431000"/>
                    </a:ext>
                  </a:extLst>
                </a:gridCol>
                <a:gridCol w="4480724">
                  <a:extLst>
                    <a:ext uri="{9D8B030D-6E8A-4147-A177-3AD203B41FA5}">
                      <a16:colId xmlns:a16="http://schemas.microsoft.com/office/drawing/2014/main" val="3794906250"/>
                    </a:ext>
                  </a:extLst>
                </a:gridCol>
                <a:gridCol w="1487010">
                  <a:extLst>
                    <a:ext uri="{9D8B030D-6E8A-4147-A177-3AD203B41FA5}">
                      <a16:colId xmlns:a16="http://schemas.microsoft.com/office/drawing/2014/main" val="1710883619"/>
                    </a:ext>
                  </a:extLst>
                </a:gridCol>
                <a:gridCol w="4470877">
                  <a:extLst>
                    <a:ext uri="{9D8B030D-6E8A-4147-A177-3AD203B41FA5}">
                      <a16:colId xmlns:a16="http://schemas.microsoft.com/office/drawing/2014/main" val="2091393842"/>
                    </a:ext>
                  </a:extLst>
                </a:gridCol>
              </a:tblGrid>
              <a:tr h="90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东奔西走</a:t>
                      </a:r>
                      <a:endParaRPr lang="en-US" altLang="zh-TW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到处奔走或未达到某个目的而到处活动。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东拉西扯</a:t>
                      </a:r>
                      <a:endParaRPr lang="en-US" altLang="zh-TW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说话没中心。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9359030"/>
                  </a:ext>
                </a:extLst>
              </a:tr>
              <a:tr h="90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东游西荡</a:t>
                      </a:r>
                      <a:endParaRPr lang="en-US" altLang="zh-TW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四处游荡。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东张西望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到处张望。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3478818"/>
                  </a:ext>
                </a:extLst>
              </a:tr>
              <a:tr h="90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东逃西窜</a:t>
                      </a:r>
                      <a:endParaRPr lang="en-US" altLang="zh-TW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到处讨跑躲避。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东拼西凑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这儿一点、那儿一点拼凑起来。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913775"/>
                  </a:ext>
                </a:extLst>
              </a:tr>
              <a:tr h="9023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东躲西藏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到处躲藏。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东涂西抹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随意提笔写字、画画等。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423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960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3A6B2E9-095B-4D42-9659-C15738E5FB7A}"/>
              </a:ext>
            </a:extLst>
          </p:cNvPr>
          <p:cNvSpPr txBox="1"/>
          <p:nvPr/>
        </p:nvSpPr>
        <p:spPr>
          <a:xfrm>
            <a:off x="342899" y="209550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v.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v.</a:t>
            </a:r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B473B07-948A-4858-8DFD-D306B21F616A}"/>
              </a:ext>
            </a:extLst>
          </p:cNvPr>
          <p:cNvSpPr txBox="1"/>
          <p:nvPr/>
        </p:nvSpPr>
        <p:spPr>
          <a:xfrm>
            <a:off x="342899" y="1836771"/>
            <a:ext cx="11515726" cy="4445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总有一些人爱在厕所的墙上、门上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考试的时候，自己看自己的卷子，不要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演讲应该有主题，不能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为了逃避法律的制裁，她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，不敢见人。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李教授一看这篇论文，就知道是王为</a:t>
            </a:r>
            <a:r>
              <a:rPr lang="en-US" altLang="zh-TW" sz="3200" dirty="0">
                <a:ea typeface="標楷體" panose="03000509000000000000" pitchFamily="65" charset="-120"/>
              </a:rPr>
              <a:t>____________</a:t>
            </a:r>
            <a:r>
              <a:rPr lang="zh-TW" altLang="en-US" sz="3200" dirty="0">
                <a:ea typeface="標楷體" panose="03000509000000000000" pitchFamily="65" charset="-120"/>
              </a:rPr>
              <a:t>的，所以给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了他零分。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7BC7A85-A1E8-485C-A6C1-B8F61DD06350}"/>
              </a:ext>
            </a:extLst>
          </p:cNvPr>
          <p:cNvSpPr txBox="1"/>
          <p:nvPr/>
        </p:nvSpPr>
        <p:spPr>
          <a:xfrm>
            <a:off x="6819900" y="1924050"/>
            <a:ext cx="424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东涂西抹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5152E47-B014-4AB6-B1E6-763955804464}"/>
              </a:ext>
            </a:extLst>
          </p:cNvPr>
          <p:cNvSpPr txBox="1"/>
          <p:nvPr/>
        </p:nvSpPr>
        <p:spPr>
          <a:xfrm>
            <a:off x="7648575" y="2624679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东张西望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4AB151D-1478-423F-8D2A-8F689EF8055B}"/>
              </a:ext>
            </a:extLst>
          </p:cNvPr>
          <p:cNvSpPr txBox="1"/>
          <p:nvPr/>
        </p:nvSpPr>
        <p:spPr>
          <a:xfrm>
            <a:off x="5534025" y="3409412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东拉西扯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0FE5150-7952-4847-8315-8A98A2129E74}"/>
              </a:ext>
            </a:extLst>
          </p:cNvPr>
          <p:cNvSpPr txBox="1"/>
          <p:nvPr/>
        </p:nvSpPr>
        <p:spPr>
          <a:xfrm>
            <a:off x="5210175" y="4102553"/>
            <a:ext cx="424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东躲西藏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A25F0AF-63D1-47DB-BDE0-DE9DED5FD93A}"/>
              </a:ext>
            </a:extLst>
          </p:cNvPr>
          <p:cNvSpPr txBox="1"/>
          <p:nvPr/>
        </p:nvSpPr>
        <p:spPr>
          <a:xfrm>
            <a:off x="7258050" y="4822232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东拼西凑</a:t>
            </a:r>
          </a:p>
        </p:txBody>
      </p:sp>
    </p:spTree>
    <p:extLst>
      <p:ext uri="{BB962C8B-B14F-4D97-AF65-F5344CB8AC3E}">
        <p14:creationId xmlns:p14="http://schemas.microsoft.com/office/powerpoint/2010/main" val="3056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A2FE234-0763-4B50-8D69-6F6B7849D30D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七绕八拐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rào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bā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guǎi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46781B6-B10A-4430-B2F6-43FD6E05ADC9}"/>
              </a:ext>
            </a:extLst>
          </p:cNvPr>
          <p:cNvSpPr/>
          <p:nvPr/>
        </p:nvSpPr>
        <p:spPr>
          <a:xfrm>
            <a:off x="6460540" y="88213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不断转变方向</a:t>
            </a:r>
            <a:endParaRPr lang="zh-TW" altLang="en-US" sz="4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2D55D45-8CC1-47A5-A169-14243BD730BE}"/>
              </a:ext>
            </a:extLst>
          </p:cNvPr>
          <p:cNvCxnSpPr/>
          <p:nvPr/>
        </p:nvCxnSpPr>
        <p:spPr>
          <a:xfrm>
            <a:off x="4429125" y="1138929"/>
            <a:ext cx="1924050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613D4178-EABA-4BEC-96A5-B4206C0BB456}"/>
              </a:ext>
            </a:extLst>
          </p:cNvPr>
          <p:cNvSpPr/>
          <p:nvPr/>
        </p:nvSpPr>
        <p:spPr>
          <a:xfrm>
            <a:off x="3946357" y="3244334"/>
            <a:ext cx="7950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公交车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绕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八拐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地绕了一大圈</a:t>
            </a:r>
            <a:r>
              <a:rPr lang="en-US" altLang="zh-CN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终于好不容易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到了学校。</a:t>
            </a:r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328CF02F-FA2E-43BD-ACF0-F559076518B5}"/>
              </a:ext>
            </a:extLst>
          </p:cNvPr>
          <p:cNvSpPr/>
          <p:nvPr/>
        </p:nvSpPr>
        <p:spPr>
          <a:xfrm>
            <a:off x="428594" y="3590925"/>
            <a:ext cx="3200431" cy="2226240"/>
          </a:xfrm>
          <a:custGeom>
            <a:avLst/>
            <a:gdLst>
              <a:gd name="connsiteX0" fmla="*/ 3200431 w 3200431"/>
              <a:gd name="connsiteY0" fmla="*/ 85698 h 2483388"/>
              <a:gd name="connsiteX1" fmla="*/ 2771806 w 3200431"/>
              <a:gd name="connsiteY1" fmla="*/ 9498 h 2483388"/>
              <a:gd name="connsiteX2" fmla="*/ 828706 w 3200431"/>
              <a:gd name="connsiteY2" fmla="*/ 142848 h 2483388"/>
              <a:gd name="connsiteX3" fmla="*/ 2038381 w 3200431"/>
              <a:gd name="connsiteY3" fmla="*/ 1266798 h 2483388"/>
              <a:gd name="connsiteX4" fmla="*/ 771556 w 3200431"/>
              <a:gd name="connsiteY4" fmla="*/ 1381098 h 2483388"/>
              <a:gd name="connsiteX5" fmla="*/ 666781 w 3200431"/>
              <a:gd name="connsiteY5" fmla="*/ 761973 h 2483388"/>
              <a:gd name="connsiteX6" fmla="*/ 31 w 3200431"/>
              <a:gd name="connsiteY6" fmla="*/ 1190598 h 2483388"/>
              <a:gd name="connsiteX7" fmla="*/ 695356 w 3200431"/>
              <a:gd name="connsiteY7" fmla="*/ 2447898 h 2483388"/>
              <a:gd name="connsiteX8" fmla="*/ 2257456 w 3200431"/>
              <a:gd name="connsiteY8" fmla="*/ 2162148 h 2483388"/>
              <a:gd name="connsiteX9" fmla="*/ 3067081 w 3200431"/>
              <a:gd name="connsiteY9" fmla="*/ 2428848 h 2483388"/>
              <a:gd name="connsiteX10" fmla="*/ 3067081 w 3200431"/>
              <a:gd name="connsiteY10" fmla="*/ 2428848 h 248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0431" h="2483388">
                <a:moveTo>
                  <a:pt x="3200431" y="85698"/>
                </a:moveTo>
                <a:cubicBezTo>
                  <a:pt x="3183762" y="42835"/>
                  <a:pt x="3167093" y="-27"/>
                  <a:pt x="2771806" y="9498"/>
                </a:cubicBezTo>
                <a:cubicBezTo>
                  <a:pt x="2376519" y="19023"/>
                  <a:pt x="950943" y="-66702"/>
                  <a:pt x="828706" y="142848"/>
                </a:cubicBezTo>
                <a:cubicBezTo>
                  <a:pt x="706469" y="352398"/>
                  <a:pt x="2047906" y="1060423"/>
                  <a:pt x="2038381" y="1266798"/>
                </a:cubicBezTo>
                <a:cubicBezTo>
                  <a:pt x="2028856" y="1473173"/>
                  <a:pt x="1000156" y="1465235"/>
                  <a:pt x="771556" y="1381098"/>
                </a:cubicBezTo>
                <a:cubicBezTo>
                  <a:pt x="542956" y="1296961"/>
                  <a:pt x="795369" y="793723"/>
                  <a:pt x="666781" y="761973"/>
                </a:cubicBezTo>
                <a:cubicBezTo>
                  <a:pt x="538193" y="730223"/>
                  <a:pt x="-4731" y="909611"/>
                  <a:pt x="31" y="1190598"/>
                </a:cubicBezTo>
                <a:cubicBezTo>
                  <a:pt x="4793" y="1471585"/>
                  <a:pt x="319119" y="2285973"/>
                  <a:pt x="695356" y="2447898"/>
                </a:cubicBezTo>
                <a:cubicBezTo>
                  <a:pt x="1071593" y="2609823"/>
                  <a:pt x="1862169" y="2165323"/>
                  <a:pt x="2257456" y="2162148"/>
                </a:cubicBezTo>
                <a:cubicBezTo>
                  <a:pt x="2652743" y="2158973"/>
                  <a:pt x="3067081" y="2428848"/>
                  <a:pt x="3067081" y="2428848"/>
                </a:cubicBezTo>
                <a:lnTo>
                  <a:pt x="3067081" y="2428848"/>
                </a:lnTo>
              </a:path>
            </a:pathLst>
          </a:custGeom>
          <a:noFill/>
          <a:ln w="762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4511FED-1FC1-4B51-A634-D092387F5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7849" y="2840533"/>
            <a:ext cx="2171700" cy="8076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B1F042C-8793-4148-BB44-AE6693850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787" y="4975637"/>
            <a:ext cx="2352676" cy="155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95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42899" y="209550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x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13E57FA-69E3-4DA0-A21E-06DAD8EBDDD9}"/>
              </a:ext>
            </a:extLst>
          </p:cNvPr>
          <p:cNvSpPr txBox="1"/>
          <p:nvPr/>
        </p:nvSpPr>
        <p:spPr>
          <a:xfrm>
            <a:off x="342899" y="1480575"/>
            <a:ext cx="11525251" cy="1388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多或是多而杂乱的意思。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X</a:t>
            </a:r>
            <a:r>
              <a:rPr lang="zh-TW" altLang="en-US" sz="3600" dirty="0">
                <a:ea typeface="標楷體" panose="03000509000000000000" pitchFamily="65" charset="-120"/>
              </a:rPr>
              <a:t>和</a:t>
            </a:r>
            <a:r>
              <a:rPr lang="en-US" altLang="zh-TW" sz="3600" dirty="0">
                <a:ea typeface="標楷體" panose="03000509000000000000" pitchFamily="65" charset="-120"/>
              </a:rPr>
              <a:t>y</a:t>
            </a:r>
            <a:r>
              <a:rPr lang="zh-TW" altLang="en-US" sz="3600" dirty="0">
                <a:ea typeface="標楷體" panose="03000509000000000000" pitchFamily="65" charset="-120"/>
              </a:rPr>
              <a:t>可以是</a:t>
            </a:r>
            <a:r>
              <a:rPr lang="en-US" altLang="zh-TW" sz="3600" dirty="0">
                <a:ea typeface="標楷體" panose="03000509000000000000" pitchFamily="65" charset="-120"/>
              </a:rPr>
              <a:t>N./V.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</a:p>
        </p:txBody>
      </p:sp>
      <p:graphicFrame>
        <p:nvGraphicFramePr>
          <p:cNvPr id="4" name="表格 9">
            <a:extLst>
              <a:ext uri="{FF2B5EF4-FFF2-40B4-BE49-F238E27FC236}">
                <a16:creationId xmlns:a16="http://schemas.microsoft.com/office/drawing/2014/main" id="{E366C8C1-C939-46BE-98DD-68150FCBB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28104"/>
              </p:ext>
            </p:extLst>
          </p:nvPr>
        </p:nvGraphicFramePr>
        <p:xfrm>
          <a:off x="152399" y="2934215"/>
          <a:ext cx="11915775" cy="36519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477164">
                  <a:extLst>
                    <a:ext uri="{9D8B030D-6E8A-4147-A177-3AD203B41FA5}">
                      <a16:colId xmlns:a16="http://schemas.microsoft.com/office/drawing/2014/main" val="4132431000"/>
                    </a:ext>
                  </a:extLst>
                </a:gridCol>
                <a:gridCol w="4480724">
                  <a:extLst>
                    <a:ext uri="{9D8B030D-6E8A-4147-A177-3AD203B41FA5}">
                      <a16:colId xmlns:a16="http://schemas.microsoft.com/office/drawing/2014/main" val="3794906250"/>
                    </a:ext>
                  </a:extLst>
                </a:gridCol>
                <a:gridCol w="1487010">
                  <a:extLst>
                    <a:ext uri="{9D8B030D-6E8A-4147-A177-3AD203B41FA5}">
                      <a16:colId xmlns:a16="http://schemas.microsoft.com/office/drawing/2014/main" val="1710883619"/>
                    </a:ext>
                  </a:extLst>
                </a:gridCol>
                <a:gridCol w="4470877">
                  <a:extLst>
                    <a:ext uri="{9D8B030D-6E8A-4147-A177-3AD203B41FA5}">
                      <a16:colId xmlns:a16="http://schemas.microsoft.com/office/drawing/2014/main" val="2091393842"/>
                    </a:ext>
                  </a:extLst>
                </a:gridCol>
              </a:tblGrid>
              <a:tr h="90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七手八脚</a:t>
                      </a:r>
                      <a:endParaRPr lang="en-US" altLang="zh-TW" sz="25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很多人一起动手的样子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七零八落</a:t>
                      </a:r>
                      <a:endParaRPr lang="en-US" altLang="zh-TW" sz="25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零散、凌乱或破败的样子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9359030"/>
                  </a:ext>
                </a:extLst>
              </a:tr>
              <a:tr h="90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七嘴八舌</a:t>
                      </a:r>
                      <a:endParaRPr lang="en-US" altLang="zh-TW" sz="25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人多语杂不停口。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七拉八扯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东拉西扯。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3478818"/>
                  </a:ext>
                </a:extLst>
              </a:tr>
              <a:tr h="902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七上八下</a:t>
                      </a:r>
                      <a:endParaRPr lang="en-US" altLang="zh-TW" sz="25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心神不定。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七拼八凑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东拼西凑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3913775"/>
                  </a:ext>
                </a:extLst>
              </a:tr>
              <a:tr h="9023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七折八扣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一再打折扣除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七大姑八大姨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亲戚众多。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423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6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523044"/>
            <a:ext cx="11520487" cy="5811912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“衰老</a:t>
            </a: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</a:t>
            </a: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标志，就是求稳怕变。所以，你想保持年轻吗？你希望自己有活力吗？你期待着清晨能在新生活的憧憬中醒来吗？有一个好办法啊</a:t>
            </a:r>
            <a:r>
              <a:rPr lang="en-US" altLang="zh-CN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每天都冒一点险</a:t>
            </a: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r>
              <a:rPr lang="zh-CN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以上这段话，见于国外心理学一本小册子，像给某种青春大力丸做广告。本待一笑了之，但结尾的那句话吸引了我</a:t>
            </a:r>
            <a:r>
              <a:rPr lang="en-US" altLang="zh-CN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600" dirty="0">
                <a:solidFill>
                  <a:srgbClr val="19191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每天都冒一点险。</a:t>
            </a:r>
            <a:endParaRPr lang="en-US" altLang="zh-CN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1756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4A406DE-84AA-44C1-9C8D-5CE44EFEFD6C}"/>
              </a:ext>
            </a:extLst>
          </p:cNvPr>
          <p:cNvSpPr txBox="1"/>
          <p:nvPr/>
        </p:nvSpPr>
        <p:spPr>
          <a:xfrm>
            <a:off x="142874" y="82444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x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9252742-40A9-4F3D-A0D7-47CC5112A85F}"/>
              </a:ext>
            </a:extLst>
          </p:cNvPr>
          <p:cNvSpPr txBox="1"/>
          <p:nvPr/>
        </p:nvSpPr>
        <p:spPr>
          <a:xfrm>
            <a:off x="142874" y="1138628"/>
            <a:ext cx="11906251" cy="55587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这件衣服原价是两千多块，但</a:t>
            </a:r>
            <a:r>
              <a:rPr lang="en-US" altLang="zh-TW" sz="3000" dirty="0">
                <a:ea typeface="標楷體" panose="03000509000000000000" pitchFamily="65" charset="-120"/>
              </a:rPr>
              <a:t>__________</a:t>
            </a:r>
            <a:r>
              <a:rPr lang="zh-TW" altLang="en-US" sz="3000" dirty="0">
                <a:ea typeface="標楷體" panose="03000509000000000000" pitchFamily="65" charset="-120"/>
              </a:rPr>
              <a:t>以后，就只卖几百块钱，多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合算啊！。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听说公司要裁员，大家心里一时都</a:t>
            </a:r>
            <a:r>
              <a:rPr lang="en-US" altLang="zh-TW" sz="3000" dirty="0">
                <a:ea typeface="標楷體" panose="03000509000000000000" pitchFamily="65" charset="-120"/>
              </a:rPr>
              <a:t>__________ </a:t>
            </a:r>
            <a:r>
              <a:rPr lang="zh-TW" altLang="en-US" sz="3000" dirty="0">
                <a:ea typeface="標楷體" panose="03000509000000000000" pitchFamily="65" charset="-120"/>
              </a:rPr>
              <a:t>的。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在分配会上，同学们你一言我一语都，</a:t>
            </a:r>
            <a:r>
              <a:rPr lang="en-US" altLang="zh-TW" sz="3000" dirty="0">
                <a:ea typeface="標楷體" panose="03000509000000000000" pitchFamily="65" charset="-120"/>
              </a:rPr>
              <a:t>__________ </a:t>
            </a:r>
            <a:r>
              <a:rPr lang="zh-TW" altLang="en-US" sz="3000" dirty="0">
                <a:ea typeface="標楷體" panose="03000509000000000000" pitchFamily="65" charset="-120"/>
              </a:rPr>
              <a:t>，就毕业去向问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题谈了不少自己的想法。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 大家</a:t>
            </a:r>
            <a:r>
              <a:rPr lang="en-US" altLang="zh-TW" sz="3000" dirty="0">
                <a:ea typeface="標楷體" panose="03000509000000000000" pitchFamily="65" charset="-120"/>
              </a:rPr>
              <a:t>__________ </a:t>
            </a:r>
            <a:r>
              <a:rPr lang="zh-TW" altLang="en-US" sz="3000" dirty="0">
                <a:ea typeface="標楷體" panose="03000509000000000000" pitchFamily="65" charset="-120"/>
              </a:rPr>
              <a:t>，一会儿工夫就把会场布置好了。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 中国的亲属称谓十分复杂，</a:t>
            </a:r>
            <a:r>
              <a:rPr lang="en-US" altLang="zh-TW" sz="3000" dirty="0">
                <a:ea typeface="標楷體" panose="03000509000000000000" pitchFamily="65" charset="-120"/>
              </a:rPr>
              <a:t>________________</a:t>
            </a:r>
            <a:r>
              <a:rPr lang="zh-TW" altLang="en-US" sz="3000" dirty="0">
                <a:ea typeface="標楷體" panose="03000509000000000000" pitchFamily="65" charset="-120"/>
              </a:rPr>
              <a:t>的，让外国人一听头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都大了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5F86E8-6ECB-4C27-B9EB-D921C44B3CDD}"/>
              </a:ext>
            </a:extLst>
          </p:cNvPr>
          <p:cNvSpPr txBox="1"/>
          <p:nvPr/>
        </p:nvSpPr>
        <p:spPr>
          <a:xfrm>
            <a:off x="5457825" y="1195778"/>
            <a:ext cx="1992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七折八扣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CCFF02-C30A-49A7-8455-1A6436B60C69}"/>
              </a:ext>
            </a:extLst>
          </p:cNvPr>
          <p:cNvSpPr txBox="1"/>
          <p:nvPr/>
        </p:nvSpPr>
        <p:spPr>
          <a:xfrm>
            <a:off x="6286498" y="2573103"/>
            <a:ext cx="1909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七上八下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947C5C7-761A-4F15-A6EB-6397A59BAEDD}"/>
              </a:ext>
            </a:extLst>
          </p:cNvPr>
          <p:cNvSpPr txBox="1"/>
          <p:nvPr/>
        </p:nvSpPr>
        <p:spPr>
          <a:xfrm>
            <a:off x="6963275" y="3266177"/>
            <a:ext cx="1909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七拉八扯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3791F24-AF1D-4AEE-8095-284F7915FC90}"/>
              </a:ext>
            </a:extLst>
          </p:cNvPr>
          <p:cNvSpPr txBox="1"/>
          <p:nvPr/>
        </p:nvSpPr>
        <p:spPr>
          <a:xfrm>
            <a:off x="1287378" y="4631947"/>
            <a:ext cx="1909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七手八脚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8EF725E-7A3E-4AB2-AEBB-914A9EFC908E}"/>
              </a:ext>
            </a:extLst>
          </p:cNvPr>
          <p:cNvSpPr txBox="1"/>
          <p:nvPr/>
        </p:nvSpPr>
        <p:spPr>
          <a:xfrm>
            <a:off x="5199643" y="5290641"/>
            <a:ext cx="3013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七大姑八大姨</a:t>
            </a:r>
          </a:p>
        </p:txBody>
      </p:sp>
    </p:spTree>
    <p:extLst>
      <p:ext uri="{BB962C8B-B14F-4D97-AF65-F5344CB8AC3E}">
        <p14:creationId xmlns:p14="http://schemas.microsoft.com/office/powerpoint/2010/main" val="21094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连颠带跑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lián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diān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dài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pǎo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941498"/>
            <a:ext cx="6498812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天太晚了，也没有出租车，我只有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连颠带跑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的赶到这里来了。 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A1E7626-32D7-4177-9A88-B7C998927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2" b="12083"/>
          <a:stretch/>
        </p:blipFill>
        <p:spPr>
          <a:xfrm>
            <a:off x="441096" y="2548326"/>
            <a:ext cx="4226154" cy="37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43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52424" y="180975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x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带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663AA5A-BF52-427A-B332-3F549184DFE1}"/>
              </a:ext>
            </a:extLst>
          </p:cNvPr>
          <p:cNvSpPr txBox="1"/>
          <p:nvPr/>
        </p:nvSpPr>
        <p:spPr>
          <a:xfrm>
            <a:off x="342899" y="1480575"/>
            <a:ext cx="11525251" cy="1388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表示两种动作同时发生，不分先后。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X</a:t>
            </a:r>
            <a:r>
              <a:rPr lang="zh-TW" altLang="en-US" sz="3600" dirty="0">
                <a:ea typeface="標楷體" panose="03000509000000000000" pitchFamily="65" charset="-120"/>
              </a:rPr>
              <a:t>和</a:t>
            </a:r>
            <a:r>
              <a:rPr lang="en-US" altLang="zh-TW" sz="3600" dirty="0">
                <a:ea typeface="標楷體" panose="03000509000000000000" pitchFamily="65" charset="-120"/>
              </a:rPr>
              <a:t>y</a:t>
            </a:r>
            <a:r>
              <a:rPr lang="zh-TW" altLang="en-US" sz="3600" dirty="0">
                <a:ea typeface="標楷體" panose="03000509000000000000" pitchFamily="65" charset="-120"/>
              </a:rPr>
              <a:t>→性质相近的两个单音节动词。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FBFA5BF-AA99-4C77-ADB4-27B97A115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91645"/>
              </p:ext>
            </p:extLst>
          </p:nvPr>
        </p:nvGraphicFramePr>
        <p:xfrm>
          <a:off x="352424" y="3321049"/>
          <a:ext cx="11525250" cy="299402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2888489270"/>
                    </a:ext>
                  </a:extLst>
                </a:gridCol>
                <a:gridCol w="5762625">
                  <a:extLst>
                    <a:ext uri="{9D8B030D-6E8A-4147-A177-3AD203B41FA5}">
                      <a16:colId xmlns:a16="http://schemas.microsoft.com/office/drawing/2014/main" val="286008564"/>
                    </a:ext>
                  </a:extLst>
                </a:gridCol>
              </a:tblGrid>
              <a:tr h="9980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连蹦带跳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连喊带叫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050751"/>
                  </a:ext>
                </a:extLst>
              </a:tr>
              <a:tr h="9980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连说带唱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连说带笑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269478"/>
                  </a:ext>
                </a:extLst>
              </a:tr>
              <a:tr h="9980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连哭带闹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连写带唱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012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950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52424" y="180975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x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带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663AA5A-BF52-427A-B332-3F549184DFE1}"/>
              </a:ext>
            </a:extLst>
          </p:cNvPr>
          <p:cNvSpPr txBox="1"/>
          <p:nvPr/>
        </p:nvSpPr>
        <p:spPr>
          <a:xfrm>
            <a:off x="342899" y="1480575"/>
            <a:ext cx="11525251" cy="13889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表示包括</a:t>
            </a:r>
            <a:r>
              <a:rPr lang="en-US" altLang="zh-TW" sz="3600" dirty="0">
                <a:ea typeface="標楷體" panose="03000509000000000000" pitchFamily="65" charset="-120"/>
              </a:rPr>
              <a:t>x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3600" dirty="0">
                <a:ea typeface="標楷體" panose="03000509000000000000" pitchFamily="65" charset="-120"/>
              </a:rPr>
              <a:t>y</a:t>
            </a:r>
            <a:r>
              <a:rPr lang="zh-TW" altLang="en-US" sz="3600" dirty="0">
                <a:ea typeface="標楷體" panose="03000509000000000000" pitchFamily="65" charset="-120"/>
              </a:rPr>
              <a:t>两项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X</a:t>
            </a:r>
            <a:r>
              <a:rPr lang="zh-TW" altLang="en-US" sz="3600" dirty="0">
                <a:ea typeface="標楷體" panose="03000509000000000000" pitchFamily="65" charset="-120"/>
              </a:rPr>
              <a:t>和</a:t>
            </a:r>
            <a:r>
              <a:rPr lang="en-US" altLang="zh-TW" sz="3600" dirty="0">
                <a:ea typeface="標楷體" panose="03000509000000000000" pitchFamily="65" charset="-120"/>
              </a:rPr>
              <a:t>y</a:t>
            </a:r>
            <a:r>
              <a:rPr lang="zh-TW" altLang="en-US" sz="3600" dirty="0">
                <a:ea typeface="標楷體" panose="03000509000000000000" pitchFamily="65" charset="-120"/>
              </a:rPr>
              <a:t>→</a:t>
            </a:r>
            <a:r>
              <a:rPr lang="en-US" altLang="zh-TW" sz="3600" dirty="0">
                <a:ea typeface="標楷體" panose="03000509000000000000" pitchFamily="65" charset="-120"/>
              </a:rPr>
              <a:t>N./ V.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77614C9-789E-462A-91F7-65BFFEA03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473645"/>
              </p:ext>
            </p:extLst>
          </p:nvPr>
        </p:nvGraphicFramePr>
        <p:xfrm>
          <a:off x="333375" y="3802312"/>
          <a:ext cx="11525250" cy="199601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2888489270"/>
                    </a:ext>
                  </a:extLst>
                </a:gridCol>
                <a:gridCol w="5762625">
                  <a:extLst>
                    <a:ext uri="{9D8B030D-6E8A-4147-A177-3AD203B41FA5}">
                      <a16:colId xmlns:a16="http://schemas.microsoft.com/office/drawing/2014/main" val="286008564"/>
                    </a:ext>
                  </a:extLst>
                </a:gridCol>
              </a:tblGrid>
              <a:tr h="9980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连人带行李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连老带小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050751"/>
                  </a:ext>
                </a:extLst>
              </a:tr>
              <a:tr h="9980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连吃带喝</a:t>
                      </a:r>
                      <a:endParaRPr lang="en-US" altLang="zh-TW" sz="36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连说带笑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426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245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ED09728-9892-4115-9AE7-D7B890FF0EB7}"/>
              </a:ext>
            </a:extLst>
          </p:cNvPr>
          <p:cNvSpPr txBox="1"/>
          <p:nvPr/>
        </p:nvSpPr>
        <p:spPr>
          <a:xfrm>
            <a:off x="142874" y="1695062"/>
            <a:ext cx="11906251" cy="4445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孩子们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地跑回了家。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那位相声演员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地给大家表演了一段。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她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地吵着要离婚。    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 这家洗浴中心价格公道，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  <a:r>
              <a:rPr lang="zh-TW" altLang="en-US" sz="3200" dirty="0">
                <a:ea typeface="標楷體" panose="03000509000000000000" pitchFamily="65" charset="-120"/>
              </a:rPr>
              <a:t>，总共只要三十块。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 她骑车不小心，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，都摔到沟里了</a:t>
            </a:r>
            <a:r>
              <a:rPr lang="en-US" altLang="zh-TW" sz="3200" dirty="0"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上个周末单位组织春游，</a:t>
            </a:r>
            <a:r>
              <a:rPr lang="en-US" altLang="zh-TW" sz="3200" dirty="0">
                <a:ea typeface="標楷體" panose="03000509000000000000" pitchFamily="65" charset="-120"/>
              </a:rPr>
              <a:t> __________ </a:t>
            </a:r>
            <a:r>
              <a:rPr lang="zh-TW" altLang="en-US" sz="3200" dirty="0">
                <a:ea typeface="標楷體" panose="03000509000000000000" pitchFamily="65" charset="-120"/>
              </a:rPr>
              <a:t>，一共去了五十多个人。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23B530F-6BCC-4918-ADBB-F7CA057083CD}"/>
              </a:ext>
            </a:extLst>
          </p:cNvPr>
          <p:cNvSpPr txBox="1"/>
          <p:nvPr/>
        </p:nvSpPr>
        <p:spPr>
          <a:xfrm>
            <a:off x="352424" y="180975"/>
            <a:ext cx="497205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x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带</a:t>
            </a:r>
            <a:r>
              <a:rPr lang="en-US" altLang="zh-TW" sz="6000" dirty="0">
                <a:solidFill>
                  <a:schemeClr val="bg1"/>
                </a:solidFill>
                <a:ea typeface="標楷體" panose="03000509000000000000" pitchFamily="65" charset="-120"/>
              </a:rPr>
              <a:t>y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4741056-C77A-4F6C-BF54-E0B793D182B9}"/>
              </a:ext>
            </a:extLst>
          </p:cNvPr>
          <p:cNvSpPr txBox="1"/>
          <p:nvPr/>
        </p:nvSpPr>
        <p:spPr>
          <a:xfrm>
            <a:off x="1759618" y="1761737"/>
            <a:ext cx="20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连蹦带跳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CEF5460-8155-4D73-866F-2F238FE8BA32}"/>
              </a:ext>
            </a:extLst>
          </p:cNvPr>
          <p:cNvSpPr txBox="1"/>
          <p:nvPr/>
        </p:nvSpPr>
        <p:spPr>
          <a:xfrm>
            <a:off x="2962274" y="2509053"/>
            <a:ext cx="20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连说带唱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657B5E-9430-4D0D-8CA7-06836A96FB79}"/>
              </a:ext>
            </a:extLst>
          </p:cNvPr>
          <p:cNvSpPr txBox="1"/>
          <p:nvPr/>
        </p:nvSpPr>
        <p:spPr>
          <a:xfrm>
            <a:off x="949992" y="3217498"/>
            <a:ext cx="20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连哭带闹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E3342E-FA12-43C5-BC68-839E445AC5B2}"/>
              </a:ext>
            </a:extLst>
          </p:cNvPr>
          <p:cNvSpPr txBox="1"/>
          <p:nvPr/>
        </p:nvSpPr>
        <p:spPr>
          <a:xfrm>
            <a:off x="5165056" y="3956078"/>
            <a:ext cx="20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连洗带按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18B224C-9632-4420-A2FC-CCBDDBBCA382}"/>
              </a:ext>
            </a:extLst>
          </p:cNvPr>
          <p:cNvSpPr txBox="1"/>
          <p:nvPr/>
        </p:nvSpPr>
        <p:spPr>
          <a:xfrm>
            <a:off x="3874167" y="4729633"/>
            <a:ext cx="20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连车带人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8F3F5FE-5F8F-4069-A874-D8F11E4C605D}"/>
              </a:ext>
            </a:extLst>
          </p:cNvPr>
          <p:cNvSpPr txBox="1"/>
          <p:nvPr/>
        </p:nvSpPr>
        <p:spPr>
          <a:xfrm>
            <a:off x="5089859" y="5435263"/>
            <a:ext cx="20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连老带小</a:t>
            </a:r>
          </a:p>
        </p:txBody>
      </p:sp>
    </p:spTree>
    <p:extLst>
      <p:ext uri="{BB962C8B-B14F-4D97-AF65-F5344CB8AC3E}">
        <p14:creationId xmlns:p14="http://schemas.microsoft.com/office/powerpoint/2010/main" val="36590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1023909"/>
            <a:ext cx="11520487" cy="5176417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车来了。在车门下挤得东倒西歪之时，突然想起另一路公共汽车，也可转乘到校，只是我从来不曾试过这种走法，今天就冒一次险吧。于是扭身退出，放弃这路车，换了一趟新路线。七绕八拐，挤得更甚，费时更多，气喘吁吁地在差一分钟就迟到的当儿，撞进了教室。 </a:t>
            </a:r>
            <a:b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     不悔。改变让我有了口渴般的紧迫感。一路连颠带跑的，心跳增速，碰了人不停地说对不起，嘴巴也多张合了若干次。 </a:t>
            </a:r>
            <a:endParaRPr lang="zh-CN" altLang="en-US" sz="44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6218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物美价廉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měi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jià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lián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good quality and cheap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941501"/>
            <a:ext cx="6498812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因为这家超市的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商品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物美价廉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，所以每天都有许多顾客光临。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62C389-253F-45DB-8DC2-20F4F1591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3" y="2655037"/>
            <a:ext cx="5105399" cy="28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4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63121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汇聚一堂</a:t>
            </a:r>
            <a:r>
              <a:rPr lang="en-US" altLang="zh-TW" sz="4000" dirty="0" err="1">
                <a:solidFill>
                  <a:schemeClr val="bg1"/>
                </a:solidFill>
              </a:rPr>
              <a:t>Huìjù</a:t>
            </a:r>
            <a:r>
              <a:rPr lang="en-US" altLang="zh-TW" sz="4000" dirty="0">
                <a:solidFill>
                  <a:schemeClr val="bg1"/>
                </a:solidFill>
              </a:rPr>
              <a:t> </a:t>
            </a:r>
            <a:r>
              <a:rPr lang="en-US" altLang="zh-TW" sz="4000" dirty="0" err="1">
                <a:solidFill>
                  <a:schemeClr val="bg1"/>
                </a:solidFill>
              </a:rPr>
              <a:t>yìtáng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Gather together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833778"/>
            <a:ext cx="6498812" cy="2800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自从毕业后，同学们各奔西东，这次的郊游活动使大家又能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汇</a:t>
            </a:r>
            <a:r>
              <a:rPr lang="zh-CN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聚一堂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，实属难得。</a:t>
            </a:r>
            <a:endParaRPr lang="zh-TW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690AAE5-259B-41F3-8CB2-C9F5FA0CDD89}"/>
              </a:ext>
            </a:extLst>
          </p:cNvPr>
          <p:cNvSpPr/>
          <p:nvPr/>
        </p:nvSpPr>
        <p:spPr>
          <a:xfrm>
            <a:off x="319083" y="3429000"/>
            <a:ext cx="3627275" cy="1631216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4D4E5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共聚一堂</a:t>
            </a:r>
            <a:endParaRPr lang="en-US" altLang="zh-TW" sz="6000" b="1" dirty="0">
              <a:solidFill>
                <a:srgbClr val="4D4E5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gòng</a:t>
            </a:r>
            <a:r>
              <a:rPr lang="en-US" altLang="zh-TW" sz="3600" dirty="0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err="1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jù</a:t>
            </a:r>
            <a:r>
              <a:rPr lang="en-US" altLang="zh-TW" sz="3600" dirty="0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err="1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yī</a:t>
            </a:r>
            <a:r>
              <a:rPr lang="en-US" altLang="zh-TW" sz="3600" dirty="0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600" dirty="0" err="1">
                <a:solidFill>
                  <a:srgbClr val="66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táng</a:t>
            </a:r>
            <a:endParaRPr lang="en-US" altLang="zh-TW" sz="3600" b="1" i="0" dirty="0">
              <a:solidFill>
                <a:srgbClr val="4D4E51"/>
              </a:solidFill>
              <a:effectLst/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4197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6788" y="158710"/>
            <a:ext cx="3627275" cy="163121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其乐融融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qí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lè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róng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róng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789652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 (of relations)​ joyous and harmonious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6996"/>
            <a:ext cx="6498812" cy="1754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难得全家欢聚，谈天说地，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其乐融融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623399B-A64F-4503-B65D-2F9C6B45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37" y="2955257"/>
            <a:ext cx="5009805" cy="33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26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巧舌如簧</a:t>
            </a:r>
            <a:r>
              <a:rPr lang="en-US" altLang="zh-TW" sz="3600" dirty="0" err="1">
                <a:solidFill>
                  <a:schemeClr val="bg1"/>
                </a:solidFill>
              </a:rPr>
              <a:t>qiǎo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shé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rú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huáng</a:t>
            </a:r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sweet words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,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blandishments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;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luring speech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2941498"/>
            <a:ext cx="7651337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受了推销员的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巧舌如簧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的欺骗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，我买了一件不适合我的衣服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B0EBAA-9F2E-4ED3-8953-8BEC7B894129}"/>
              </a:ext>
            </a:extLst>
          </p:cNvPr>
          <p:cNvSpPr/>
          <p:nvPr/>
        </p:nvSpPr>
        <p:spPr>
          <a:xfrm>
            <a:off x="297731" y="2919351"/>
            <a:ext cx="3305137" cy="1938992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花言巧语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000" dirty="0"/>
              <a:t> </a:t>
            </a:r>
            <a:r>
              <a:rPr lang="en-US" altLang="zh-TW" sz="3600" dirty="0" err="1"/>
              <a:t>huāyán</a:t>
            </a:r>
            <a:r>
              <a:rPr lang="zh-TW" altLang="en-US" sz="3600" dirty="0"/>
              <a:t> </a:t>
            </a:r>
            <a:r>
              <a:rPr lang="en-US" altLang="zh-TW" sz="3600" dirty="0" err="1"/>
              <a:t>qiǎoyǔ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5474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C667654-DC88-4C8F-9A47-D33E1032D801}"/>
              </a:ext>
            </a:extLst>
          </p:cNvPr>
          <p:cNvSpPr txBox="1"/>
          <p:nvPr/>
        </p:nvSpPr>
        <p:spPr>
          <a:xfrm>
            <a:off x="319084" y="48028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狠毒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hěndú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6096000" y="480286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处境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chǔjìng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371468" y="34290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yuánshǐ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5BB4B1-F62C-42CD-A745-C245ECAAC779}"/>
              </a:ext>
            </a:extLst>
          </p:cNvPr>
          <p:cNvSpPr txBox="1"/>
          <p:nvPr/>
        </p:nvSpPr>
        <p:spPr>
          <a:xfrm>
            <a:off x="6096000" y="34290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凶残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xiōngcán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E2CF74E-5D3F-405F-BAE1-59AF03A0E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9834" y="480286"/>
            <a:ext cx="2190750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inherit"/>
              </a:rPr>
              <a:t>vicious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AC3ACD-C62A-4765-A20F-F6A3390A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62" y="1249092"/>
            <a:ext cx="2905376" cy="2179908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DE63B2B-F9DF-4678-95D6-95876522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172" y="480285"/>
            <a:ext cx="3662744" cy="46680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200" dirty="0">
                <a:solidFill>
                  <a:schemeClr val="accent2"/>
                </a:solidFill>
                <a:ea typeface="inherit"/>
              </a:rPr>
              <a:t>p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ea typeface="inherit"/>
              </a:rPr>
              <a:t>light ; circumstance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 </a:t>
            </a:r>
          </a:p>
        </p:txBody>
      </p:sp>
      <p:pic>
        <p:nvPicPr>
          <p:cNvPr id="1027" name="Picture 3" descr="ãå¤å¢ãçåçæå°çµæ">
            <a:extLst>
              <a:ext uri="{FF2B5EF4-FFF2-40B4-BE49-F238E27FC236}">
                <a16:creationId xmlns:a16="http://schemas.microsoft.com/office/drawing/2014/main" id="{2D8FB5DD-719E-40C2-9461-9A85DC11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28" y="1249093"/>
            <a:ext cx="2906544" cy="21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A822468-84DA-4FE7-A7E1-74D460F2F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36" y="4183052"/>
            <a:ext cx="3460864" cy="230837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CA04D41-2374-4984-B07C-B3960418C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745" y="4183052"/>
            <a:ext cx="3647640" cy="21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4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qù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95A601-D2C2-4BEE-94B8-D8277F897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" y="2423108"/>
            <a:ext cx="3781425" cy="37983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69D067A-9651-44CC-ADD9-E1BA088A1308}"/>
              </a:ext>
            </a:extLst>
          </p:cNvPr>
          <p:cNvSpPr/>
          <p:nvPr/>
        </p:nvSpPr>
        <p:spPr>
          <a:xfrm>
            <a:off x="4670323" y="3382963"/>
            <a:ext cx="71311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也许</a:t>
            </a:r>
            <a:r>
              <a:rPr lang="zh-CN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无趣</a:t>
            </a: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的不是这个世界，而是你我还没找到有趣的活法。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422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合伙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hé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huǒ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481AFB0-7FE7-4286-8C14-F0A5AA530C64}"/>
              </a:ext>
            </a:extLst>
          </p:cNvPr>
          <p:cNvSpPr/>
          <p:nvPr/>
        </p:nvSpPr>
        <p:spPr>
          <a:xfrm>
            <a:off x="3736752" y="609600"/>
            <a:ext cx="6840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chemeClr val="accent2"/>
                </a:solidFill>
                <a:ea typeface="Microsoft Yahei" panose="020B0503020204020204" pitchFamily="34" charset="-122"/>
              </a:rPr>
              <a:t>form a partnership</a:t>
            </a:r>
            <a:endParaRPr lang="zh-TW" altLang="en-US" sz="3600" dirty="0">
              <a:solidFill>
                <a:schemeClr val="accent2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E2CE43D-3434-4B26-B4A6-39F5000B4A64}"/>
              </a:ext>
            </a:extLst>
          </p:cNvPr>
          <p:cNvSpPr/>
          <p:nvPr/>
        </p:nvSpPr>
        <p:spPr>
          <a:xfrm>
            <a:off x="6095999" y="3244334"/>
            <a:ext cx="5781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他们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合伙</a:t>
            </a:r>
            <a:r>
              <a:rPr lang="zh-TW" altLang="en-US" sz="44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经营一家餐馆，生意不错。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0C4F1D-7787-43C8-96F6-B45A8ADF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2188108"/>
            <a:ext cx="5078649" cy="33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889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80968" y="284673"/>
            <a:ext cx="2190750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b="1" dirty="0" err="1">
                <a:solidFill>
                  <a:schemeClr val="bg1"/>
                </a:solidFill>
              </a:rPr>
              <a:t>jī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03C8278-44E6-41AC-94A8-D256CAC3929E}"/>
              </a:ext>
            </a:extLst>
          </p:cNvPr>
          <p:cNvSpPr/>
          <p:nvPr/>
        </p:nvSpPr>
        <p:spPr>
          <a:xfrm>
            <a:off x="180967" y="4873764"/>
            <a:ext cx="2039631" cy="1415772"/>
          </a:xfrm>
          <a:prstGeom prst="rect">
            <a:avLst/>
          </a:prstGeom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讥笑</a:t>
            </a:r>
            <a:endParaRPr lang="en-US" altLang="zh-CN" sz="54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/>
              <a:t>jīxiào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0D8CB70-2202-49F9-BCD7-78E7FB24BFBF}"/>
              </a:ext>
            </a:extLst>
          </p:cNvPr>
          <p:cNvSpPr/>
          <p:nvPr/>
        </p:nvSpPr>
        <p:spPr>
          <a:xfrm>
            <a:off x="180968" y="2721114"/>
            <a:ext cx="2039631" cy="1415772"/>
          </a:xfrm>
          <a:prstGeom prst="rect">
            <a:avLst/>
          </a:prstGeom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讥讽</a:t>
            </a:r>
            <a:endParaRPr lang="en-US" altLang="zh-CN" sz="54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/>
              <a:t> </a:t>
            </a:r>
            <a:r>
              <a:rPr lang="en-US" altLang="zh-TW" sz="3200" dirty="0" err="1"/>
              <a:t>jīfěng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3792A1-11AB-41D4-9E4F-44A9DB05A621}"/>
              </a:ext>
            </a:extLst>
          </p:cNvPr>
          <p:cNvSpPr/>
          <p:nvPr/>
        </p:nvSpPr>
        <p:spPr>
          <a:xfrm>
            <a:off x="2763868" y="434459"/>
            <a:ext cx="31118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chemeClr val="accent2"/>
                </a:solidFill>
                <a:ea typeface="Microsoft Yahei" panose="020B0503020204020204" pitchFamily="34" charset="-122"/>
              </a:rPr>
              <a:t>satire</a:t>
            </a:r>
            <a:r>
              <a:rPr lang="zh-TW" altLang="en-US" sz="4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44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  <a:r>
              <a:rPr lang="zh-TW" altLang="en-US" sz="4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4400" dirty="0">
                <a:solidFill>
                  <a:schemeClr val="accent2"/>
                </a:solidFill>
                <a:ea typeface="Microsoft Yahei" panose="020B0503020204020204" pitchFamily="34" charset="-122"/>
              </a:rPr>
              <a:t>mock</a:t>
            </a:r>
            <a:endParaRPr lang="zh-TW" altLang="en-US" sz="4400" dirty="0">
              <a:solidFill>
                <a:schemeClr val="accent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40C54A-AC33-4D55-AEE4-3DD3A62549C4}"/>
              </a:ext>
            </a:extLst>
          </p:cNvPr>
          <p:cNvSpPr/>
          <p:nvPr/>
        </p:nvSpPr>
        <p:spPr>
          <a:xfrm>
            <a:off x="6513570" y="1920666"/>
            <a:ext cx="53450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rgbClr val="54545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对有缺点的同学我们应该帮助他，而不是去</a:t>
            </a:r>
            <a:r>
              <a:rPr lang="zh-CN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讥讽</a:t>
            </a:r>
            <a:r>
              <a:rPr lang="zh-CN" altLang="en-US" sz="4400" dirty="0">
                <a:solidFill>
                  <a:srgbClr val="54545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1F42C02-D98F-4872-9890-1AA33BE2C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" r="51126"/>
          <a:stretch/>
        </p:blipFill>
        <p:spPr>
          <a:xfrm>
            <a:off x="2475318" y="1675566"/>
            <a:ext cx="3859092" cy="46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52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80968" y="236547"/>
            <a:ext cx="2190750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kè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9450AF2-30EB-46C3-9828-6D2F052B312E}"/>
              </a:ext>
            </a:extLst>
          </p:cNvPr>
          <p:cNvSpPr/>
          <p:nvPr/>
        </p:nvSpPr>
        <p:spPr>
          <a:xfrm>
            <a:off x="2763868" y="434459"/>
            <a:ext cx="3485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dirty="0">
                <a:solidFill>
                  <a:schemeClr val="accent2"/>
                </a:solidFill>
                <a:ea typeface="Microsoft Yahei" panose="020B0503020204020204" pitchFamily="34" charset="-122"/>
              </a:rPr>
              <a:t>measure word</a:t>
            </a:r>
            <a:endParaRPr lang="zh-TW" altLang="en-US" sz="4400" dirty="0">
              <a:solidFill>
                <a:schemeClr val="accent2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0161D2-10D8-4414-A144-D9ABBF9A6494}"/>
              </a:ext>
            </a:extLst>
          </p:cNvPr>
          <p:cNvSpPr/>
          <p:nvPr/>
        </p:nvSpPr>
        <p:spPr>
          <a:xfrm>
            <a:off x="3048000" y="2180193"/>
            <a:ext cx="882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用于</a:t>
            </a:r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以“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”计算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出售的食品、饮料</a:t>
            </a:r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CN" sz="4000" dirty="0">
              <a:solidFill>
                <a:srgbClr val="3333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1F7AEE5-D074-4641-BA71-CBCC99B335E7}"/>
              </a:ext>
            </a:extLst>
          </p:cNvPr>
          <p:cNvSpPr txBox="1"/>
          <p:nvPr/>
        </p:nvSpPr>
        <p:spPr>
          <a:xfrm>
            <a:off x="400050" y="3429000"/>
            <a:ext cx="11468100" cy="271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6000" dirty="0">
                <a:ea typeface="標楷體" panose="03000509000000000000" pitchFamily="65" charset="-120"/>
              </a:rPr>
              <a:t>1.</a:t>
            </a:r>
            <a:r>
              <a:rPr lang="zh-TW" altLang="en-US" sz="6000" dirty="0">
                <a:ea typeface="標楷體" panose="03000509000000000000" pitchFamily="65" charset="-120"/>
              </a:rPr>
              <a:t>一</a:t>
            </a:r>
            <a:r>
              <a:rPr lang="zh-TW" altLang="en-US" sz="6000" dirty="0">
                <a:solidFill>
                  <a:srgbClr val="FF0000"/>
                </a:solidFill>
                <a:ea typeface="標楷體" panose="03000509000000000000" pitchFamily="65" charset="-120"/>
              </a:rPr>
              <a:t>客</a:t>
            </a:r>
            <a:r>
              <a:rPr lang="zh-TW" altLang="en-US" sz="6000" dirty="0">
                <a:ea typeface="標楷體" panose="03000509000000000000" pitchFamily="65" charset="-120"/>
              </a:rPr>
              <a:t>牛排。</a:t>
            </a:r>
            <a:endParaRPr lang="en-US" altLang="zh-TW" sz="6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6000" dirty="0">
                <a:ea typeface="標楷體" panose="03000509000000000000" pitchFamily="65" charset="-120"/>
              </a:rPr>
              <a:t>2.</a:t>
            </a:r>
            <a:r>
              <a:rPr lang="zh-TW" altLang="en-US" sz="6000" dirty="0">
                <a:ea typeface="標楷體" panose="03000509000000000000" pitchFamily="65" charset="-120"/>
              </a:rPr>
              <a:t>一</a:t>
            </a:r>
            <a:r>
              <a:rPr lang="zh-TW" altLang="en-US" sz="6000" dirty="0">
                <a:solidFill>
                  <a:srgbClr val="FF0000"/>
                </a:solidFill>
                <a:ea typeface="標楷體" panose="03000509000000000000" pitchFamily="65" charset="-120"/>
              </a:rPr>
              <a:t>客</a:t>
            </a:r>
            <a:r>
              <a:rPr lang="zh-TW" altLang="en-US" sz="6000" dirty="0">
                <a:ea typeface="標楷體" panose="03000509000000000000" pitchFamily="65" charset="-120"/>
              </a:rPr>
              <a:t>冰淇淋。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9B43291-0650-4D42-BC95-A900C04B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325" y="3048378"/>
            <a:ext cx="2767398" cy="184308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E962CF3-DC33-4D01-9300-6C49DA299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67"/>
          <a:stretch/>
        </p:blipFill>
        <p:spPr>
          <a:xfrm>
            <a:off x="5889024" y="4510872"/>
            <a:ext cx="203400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296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F954EDE-CA2E-4B11-B3D8-193FC54527DD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tóng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2C404E-0063-4BD3-AD42-325E255215B5}"/>
              </a:ext>
            </a:extLst>
          </p:cNvPr>
          <p:cNvSpPr/>
          <p:nvPr/>
        </p:nvSpPr>
        <p:spPr>
          <a:xfrm>
            <a:off x="2476501" y="339209"/>
            <a:ext cx="2190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2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like ; as</a:t>
            </a:r>
            <a:endParaRPr lang="zh-TW" altLang="en-US" sz="32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4DB58D-B7A4-406C-B9FE-CBF1C6B761C9}"/>
              </a:ext>
            </a:extLst>
          </p:cNvPr>
          <p:cNvSpPr/>
          <p:nvPr/>
        </p:nvSpPr>
        <p:spPr>
          <a:xfrm>
            <a:off x="6096000" y="3244333"/>
            <a:ext cx="57531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走进历史博物馆就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如同</a:t>
            </a:r>
            <a:r>
              <a:rPr lang="zh-TW" altLang="en-US" sz="44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走进时光隧道置身过去一般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7BC1B3B-08B4-43BD-8043-F3B22888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55" y="4213829"/>
            <a:ext cx="4295492" cy="24145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8224103-9571-4E41-AE7C-3F2A8EEEB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22" y="1832826"/>
            <a:ext cx="4023228" cy="226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29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23AA54E-B13B-4F70-B579-C69E14B23C4A}"/>
              </a:ext>
            </a:extLst>
          </p:cNvPr>
          <p:cNvSpPr txBox="1"/>
          <p:nvPr/>
        </p:nvSpPr>
        <p:spPr>
          <a:xfrm>
            <a:off x="361949" y="216009"/>
            <a:ext cx="2190750" cy="144655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杂揉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b="1" dirty="0">
                <a:solidFill>
                  <a:schemeClr val="bg1"/>
                </a:solidFill>
              </a:rPr>
              <a:t> </a:t>
            </a:r>
            <a:r>
              <a:rPr lang="en-US" altLang="zh-TW" sz="2800" dirty="0" err="1">
                <a:solidFill>
                  <a:schemeClr val="bg1"/>
                </a:solidFill>
              </a:rPr>
              <a:t>zá</a:t>
            </a:r>
            <a:r>
              <a:rPr lang="en-US" altLang="zh-TW" sz="2800" dirty="0">
                <a:solidFill>
                  <a:schemeClr val="bg1"/>
                </a:solidFill>
              </a:rPr>
              <a:t> </a:t>
            </a:r>
            <a:r>
              <a:rPr lang="en-US" altLang="zh-TW" sz="2800" dirty="0" err="1">
                <a:solidFill>
                  <a:schemeClr val="bg1"/>
                </a:solidFill>
              </a:rPr>
              <a:t>róu</a:t>
            </a:r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042DCF-4D84-4FEC-B39E-A3B094E5451A}"/>
              </a:ext>
            </a:extLst>
          </p:cNvPr>
          <p:cNvSpPr/>
          <p:nvPr/>
        </p:nvSpPr>
        <p:spPr>
          <a:xfrm>
            <a:off x="3017788" y="646896"/>
            <a:ext cx="1194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dirty="0">
                <a:solidFill>
                  <a:schemeClr val="accent2"/>
                </a:solidFill>
              </a:rPr>
              <a:t>m</a:t>
            </a:r>
            <a:r>
              <a:rPr lang="zh-TW" altLang="en-US" sz="3200" dirty="0">
                <a:solidFill>
                  <a:schemeClr val="accent2"/>
                </a:solidFill>
              </a:rPr>
              <a:t>ixed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6A3EEE-16C0-42FD-849A-4BFD3EAB26D2}"/>
              </a:ext>
            </a:extLst>
          </p:cNvPr>
          <p:cNvSpPr/>
          <p:nvPr/>
        </p:nvSpPr>
        <p:spPr>
          <a:xfrm>
            <a:off x="3571875" y="4759325"/>
            <a:ext cx="8258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中国有许多小说是将神话传说和历史事实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杂揉</a:t>
            </a:r>
            <a:r>
              <a:rPr lang="zh-TW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在一起的。</a:t>
            </a:r>
            <a:endParaRPr lang="en-US" altLang="zh-TW" sz="4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DD772C-F54C-411C-9C95-788AAEDD0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8" y="1824988"/>
            <a:ext cx="2860197" cy="40424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69D8318-66F5-45B9-B9C1-E4A4BEEEF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89" y="1465255"/>
            <a:ext cx="5094212" cy="28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04EF6DD-438C-4C8C-8966-73B661DA8B0B}"/>
              </a:ext>
            </a:extLst>
          </p:cNvPr>
          <p:cNvSpPr txBox="1"/>
          <p:nvPr/>
        </p:nvSpPr>
        <p:spPr>
          <a:xfrm>
            <a:off x="1047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柳树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liǔshù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1EF93F8-DA15-4C9A-9263-D0F7AA3A275E}"/>
              </a:ext>
            </a:extLst>
          </p:cNvPr>
          <p:cNvSpPr txBox="1"/>
          <p:nvPr/>
        </p:nvSpPr>
        <p:spPr>
          <a:xfrm>
            <a:off x="104768" y="3244334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叶脉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yèmài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B9BAC74-9B07-4EB4-976E-22BFD1C9F9A5}"/>
              </a:ext>
            </a:extLst>
          </p:cNvPr>
          <p:cNvSpPr txBox="1"/>
          <p:nvPr/>
        </p:nvSpPr>
        <p:spPr>
          <a:xfrm>
            <a:off x="6146194" y="205769"/>
            <a:ext cx="141665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dié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7B82008-FAC6-4C99-BCC3-39A36E93C155}"/>
              </a:ext>
            </a:extLst>
          </p:cNvPr>
          <p:cNvSpPr txBox="1"/>
          <p:nvPr/>
        </p:nvSpPr>
        <p:spPr>
          <a:xfrm>
            <a:off x="6096000" y="3321050"/>
            <a:ext cx="14668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yá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5DB9961-FE5F-4C8C-8D4E-25DCC0157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18" y="752475"/>
            <a:ext cx="3750290" cy="249185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B9838E-4B34-4B05-9C68-1F02ED78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23979" y="3446052"/>
            <a:ext cx="2491859" cy="374878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397E6CE-32B3-415E-B1EA-D197E539D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78" y="236547"/>
            <a:ext cx="3156601" cy="31566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16327F0-B04C-42ED-80C5-9ABA1FD63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410" y="4074514"/>
            <a:ext cx="4117760" cy="25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75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2" y="2145097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shēngyá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3" y="2103521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shēnghuó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966209" y="3496210"/>
            <a:ext cx="4259584" cy="4157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3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89263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shēnghuó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65702"/>
              </p:ext>
            </p:extLst>
          </p:nvPr>
        </p:nvGraphicFramePr>
        <p:xfrm>
          <a:off x="330516" y="2007870"/>
          <a:ext cx="11530972" cy="4725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4941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生活的意思。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2.N.</a:t>
                      </a:r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生涯→不仅指人的某种活动或职业的生活，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只能用于人。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生活→不仅指人为了生存和发展而进行的各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种活动，还可以指各种生物。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D66BD951-52DF-401C-883C-D14CC0B5DAD3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shēngyá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98516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62F1ADF4-2ECF-44FF-BA8D-007E490A5A02}"/>
              </a:ext>
            </a:extLst>
          </p:cNvPr>
          <p:cNvSpPr txBox="1"/>
          <p:nvPr/>
        </p:nvSpPr>
        <p:spPr>
          <a:xfrm>
            <a:off x="330513" y="3267610"/>
            <a:ext cx="11530975" cy="192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明星的</a:t>
            </a:r>
            <a:r>
              <a:rPr lang="zh-TW" altLang="en-US" sz="4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秘辛常是社会大众好奇的焦点。</a:t>
            </a:r>
            <a:endParaRPr lang="en-US" altLang="zh-TW" sz="4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200" dirty="0">
                <a:latin typeface="Calibri" panose="020F0502020204030204" pitchFamily="34" charset="0"/>
                <a:ea typeface="標楷體" panose="03000509000000000000" pitchFamily="65" charset="-120"/>
              </a:rPr>
              <a:t>观察一下蚂蚁的</a:t>
            </a:r>
            <a:r>
              <a:rPr lang="zh-TW" altLang="en-US" sz="4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生活</a:t>
            </a:r>
            <a:r>
              <a:rPr lang="zh-TW" altLang="en-US" sz="4200" dirty="0">
                <a:latin typeface="Calibri" panose="020F0502020204030204" pitchFamily="34" charset="0"/>
                <a:ea typeface="標楷體" panose="03000509000000000000" pitchFamily="65" charset="-120"/>
              </a:rPr>
              <a:t>，你会有什么新发现呢？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5D66AF-F57E-4E97-AC26-833363D9E955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shēngyá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635B68A-571F-482D-AD3F-10C51F9B641E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shēnghuó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0790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茹毛饮血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rúmáoyǐnxuè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5" y="935474"/>
            <a:ext cx="6942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</a:rPr>
              <a:t>eat birds and animals raw</a:t>
            </a:r>
            <a:r>
              <a:rPr lang="en-US" altLang="zh-TW" sz="3600" dirty="0">
                <a:solidFill>
                  <a:srgbClr val="7030A0"/>
                </a:solidFill>
                <a:ea typeface="Microsoft Yahei" panose="020B0503020204020204" pitchFamily="34" charset="-122"/>
              </a:rPr>
              <a:t>.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ADBB69-6622-4F1F-B650-C6AF5FD2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662990"/>
            <a:ext cx="5038980" cy="3153479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EDF4457-68A0-4D72-A493-C904B977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326" y="2786100"/>
            <a:ext cx="6224591" cy="2800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有了火，人们不再</a:t>
            </a:r>
            <a:r>
              <a:rPr lang="zh-TW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茹毛饮血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，从此懂得，火烧出来的食物更加美味，更加营养。 </a:t>
            </a:r>
          </a:p>
        </p:txBody>
      </p:sp>
    </p:spTree>
    <p:extLst>
      <p:ext uri="{BB962C8B-B14F-4D97-AF65-F5344CB8AC3E}">
        <p14:creationId xmlns:p14="http://schemas.microsoft.com/office/powerpoint/2010/main" val="32199777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6777D973-03AA-4E6C-AA36-55271EE62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591754"/>
              </p:ext>
            </p:extLst>
          </p:nvPr>
        </p:nvGraphicFramePr>
        <p:xfrm>
          <a:off x="330516" y="2007869"/>
          <a:ext cx="11530972" cy="4301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5564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生涯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生活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只能用于人的某种活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动或职业生活。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书面语。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衣食住行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“生涯”可以被生活替代。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可以当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书面语、口语。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5AD9A663-1BD1-487A-A295-A229487F269F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shēngyá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8F75857-1F1C-4166-8532-90F8147F1EB2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shēnghuó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00367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3C78126B-FCBE-4519-B743-DB3EC29C5F3C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shēngyá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68A680F-596A-4114-A01C-6A726FBE3771}"/>
              </a:ext>
            </a:extLst>
          </p:cNvPr>
          <p:cNvSpPr txBox="1"/>
          <p:nvPr/>
        </p:nvSpPr>
        <p:spPr>
          <a:xfrm>
            <a:off x="8961122" y="179137"/>
            <a:ext cx="2900366" cy="17235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shēnghuó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D5C3478-4D5C-4A20-ABFE-18F5E270A0BA}"/>
              </a:ext>
            </a:extLst>
          </p:cNvPr>
          <p:cNvSpPr txBox="1"/>
          <p:nvPr/>
        </p:nvSpPr>
        <p:spPr>
          <a:xfrm>
            <a:off x="330513" y="2189924"/>
            <a:ext cx="11530975" cy="314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四十年的舞台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r>
              <a:rPr lang="en-US" altLang="zh-TW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，使这位老演员充分感受到“戏如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 人生，人生如戏”。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在这本传记中，作者详尽回顾了老舍先生的创作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r>
              <a:rPr lang="en-US" altLang="zh-TW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latin typeface="Calibri" panose="020F0502020204030204" pitchFamily="34" charset="0"/>
                <a:ea typeface="標楷體" panose="03000509000000000000" pitchFamily="65" charset="-120"/>
              </a:rPr>
              <a:t>这本书首次对这位将军的革命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</a:t>
            </a:r>
            <a:r>
              <a:rPr lang="en-US" altLang="zh-TW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进行了总结和评价。</a:t>
            </a:r>
            <a:endParaRPr lang="zh-TW" altLang="en-US" sz="34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06682FA5-1308-4A9D-BFFF-A207582372AA}"/>
              </a:ext>
            </a:extLst>
          </p:cNvPr>
          <p:cNvSpPr/>
          <p:nvPr/>
        </p:nvSpPr>
        <p:spPr>
          <a:xfrm>
            <a:off x="3124199" y="2189924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3DFE0BB0-D17E-4CBD-ADAE-2D4DB439AAAD}"/>
              </a:ext>
            </a:extLst>
          </p:cNvPr>
          <p:cNvSpPr/>
          <p:nvPr/>
        </p:nvSpPr>
        <p:spPr>
          <a:xfrm>
            <a:off x="9563099" y="3798966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E186366-9D5F-4E08-8B43-03A173723811}"/>
              </a:ext>
            </a:extLst>
          </p:cNvPr>
          <p:cNvSpPr/>
          <p:nvPr/>
        </p:nvSpPr>
        <p:spPr>
          <a:xfrm>
            <a:off x="6096000" y="4611448"/>
            <a:ext cx="1352550" cy="86676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595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2" y="2145097"/>
            <a:ext cx="4285304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通常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tōngcháng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53325" y="2103521"/>
            <a:ext cx="428530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chángcháng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4638676" y="3496210"/>
            <a:ext cx="2914649" cy="4157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E9B7868-BAB4-4F2E-9B8E-88964935A1E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8235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6">
            <a:extLst>
              <a:ext uri="{FF2B5EF4-FFF2-40B4-BE49-F238E27FC236}">
                <a16:creationId xmlns:a16="http://schemas.microsoft.com/office/drawing/2014/main" id="{DFC7B234-46A6-4A8C-A3D3-F9DF92B0B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910081"/>
              </p:ext>
            </p:extLst>
          </p:nvPr>
        </p:nvGraphicFramePr>
        <p:xfrm>
          <a:off x="330516" y="2007870"/>
          <a:ext cx="11530972" cy="340283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4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8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758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通常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常常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一般、平常的意思。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表示行为、情况经常发生。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只在平常较长一段时间。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表示行为、情况经常发生。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不论是在一段时间，还是在很长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28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时间内。</a:t>
                      </a:r>
                      <a:endParaRPr lang="en-US" altLang="zh-TW" sz="28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598C6F6-91C6-498A-8669-CB84AD39C355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通常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tōngcháng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D89C93A-9713-489A-BCEA-1C2E123FF8D6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A900C1-1942-47DB-B5ED-D989ABC79DA4}"/>
              </a:ext>
            </a:extLst>
          </p:cNvPr>
          <p:cNvSpPr txBox="1"/>
          <p:nvPr/>
        </p:nvSpPr>
        <p:spPr>
          <a:xfrm>
            <a:off x="8961122" y="2172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chángcháng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A268C3D-202A-4C38-A26D-0F5666C92D7A}"/>
              </a:ext>
            </a:extLst>
          </p:cNvPr>
          <p:cNvSpPr txBox="1"/>
          <p:nvPr/>
        </p:nvSpPr>
        <p:spPr>
          <a:xfrm>
            <a:off x="6096000" y="5619750"/>
            <a:ext cx="576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喝水。</a:t>
            </a:r>
          </a:p>
        </p:txBody>
      </p:sp>
    </p:spTree>
    <p:extLst>
      <p:ext uri="{BB962C8B-B14F-4D97-AF65-F5344CB8AC3E}">
        <p14:creationId xmlns:p14="http://schemas.microsoft.com/office/powerpoint/2010/main" val="3876517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6">
            <a:extLst>
              <a:ext uri="{FF2B5EF4-FFF2-40B4-BE49-F238E27FC236}">
                <a16:creationId xmlns:a16="http://schemas.microsoft.com/office/drawing/2014/main" id="{67A539A6-A4B1-45A5-B3E9-3B8AF6D73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004240"/>
              </p:ext>
            </p:extLst>
          </p:nvPr>
        </p:nvGraphicFramePr>
        <p:xfrm>
          <a:off x="330516" y="1981969"/>
          <a:ext cx="11530972" cy="45429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54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1081774812"/>
                    </a:ext>
                  </a:extLst>
                </a:gridCol>
              </a:tblGrid>
              <a:tr h="88773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用法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87889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通常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常常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566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1.N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可以放在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S.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前后。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“通常”后面可以加“</a:t>
                      </a:r>
                      <a:r>
                        <a:rPr lang="zh-TW" altLang="en-US" sz="2400" b="1" baseline="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” 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→我</a:t>
                      </a:r>
                      <a:r>
                        <a:rPr lang="zh-TW" altLang="en-US" sz="24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通常</a:t>
                      </a:r>
                      <a:r>
                        <a:rPr lang="zh-TW" altLang="en-US" sz="2400" b="1" baseline="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…..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不可以受</a:t>
                      </a:r>
                      <a:r>
                        <a:rPr lang="zh-TW" alt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“不”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修饰。→我不通常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…..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“放在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S.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后面。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“常常”不可以加</a:t>
                      </a:r>
                      <a:r>
                        <a:rPr lang="zh-TW" altLang="en-US" sz="2400" b="0" baseline="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</a:t>
                      </a:r>
                      <a:r>
                        <a:rPr lang="zh-TW" altLang="en-US" sz="2400" b="1" baseline="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</a:t>
                      </a:r>
                      <a:r>
                        <a:rPr lang="zh-TW" altLang="en-US" sz="2400" b="0" baseline="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”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24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→我都常常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…..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可以受</a:t>
                      </a:r>
                      <a:r>
                        <a:rPr lang="zh-TW" altLang="en-US" sz="24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</a:t>
                      </a:r>
                      <a:r>
                        <a:rPr lang="zh-TW" alt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不”</a:t>
                      </a:r>
                      <a:r>
                        <a:rPr lang="zh-TW" altLang="en-US" sz="2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修饰</a:t>
                      </a:r>
                      <a:r>
                        <a:rPr lang="zh-TW" altLang="en-US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。→我</a:t>
                      </a:r>
                      <a:r>
                        <a:rPr lang="zh-TW" altLang="en-US" sz="2400" b="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</a:t>
                      </a:r>
                      <a:r>
                        <a:rPr lang="zh-TW" altLang="en-US" sz="2400" b="0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常常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…..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A04B7DC-397B-412C-A09A-980F9D24F291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通常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tōngcháng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B31B1662-CDBF-4107-BD77-733D429C8A66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487B05-C0D9-4AEC-B25D-406A4FB75FAA}"/>
              </a:ext>
            </a:extLst>
          </p:cNvPr>
          <p:cNvSpPr txBox="1"/>
          <p:nvPr/>
        </p:nvSpPr>
        <p:spPr>
          <a:xfrm>
            <a:off x="8961122" y="2172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chángcháng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603E30E-0DB6-4F9B-8260-4E9C9F1B8834}"/>
              </a:ext>
            </a:extLst>
          </p:cNvPr>
          <p:cNvSpPr txBox="1"/>
          <p:nvPr/>
        </p:nvSpPr>
        <p:spPr>
          <a:xfrm>
            <a:off x="3886199" y="5817088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FF0000"/>
                </a:solidFill>
              </a:rPr>
              <a:t>X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3FB36D9-788B-449F-B008-ACC859395112}"/>
              </a:ext>
            </a:extLst>
          </p:cNvPr>
          <p:cNvSpPr txBox="1"/>
          <p:nvPr/>
        </p:nvSpPr>
        <p:spPr>
          <a:xfrm>
            <a:off x="6705603" y="5247655"/>
            <a:ext cx="149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>
                <a:solidFill>
                  <a:srgbClr val="FF0000"/>
                </a:solidFill>
              </a:rPr>
              <a:t>X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6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598C6F6-91C6-498A-8669-CB84AD39C355}"/>
              </a:ext>
            </a:extLst>
          </p:cNvPr>
          <p:cNvSpPr txBox="1"/>
          <p:nvPr/>
        </p:nvSpPr>
        <p:spPr>
          <a:xfrm>
            <a:off x="330513" y="240693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通常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tōngcháng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D89C93A-9713-489A-BCEA-1C2E123FF8D6}"/>
              </a:ext>
            </a:extLst>
          </p:cNvPr>
          <p:cNvCxnSpPr>
            <a:cxnSpLocks/>
          </p:cNvCxnSpPr>
          <p:nvPr/>
        </p:nvCxnSpPr>
        <p:spPr>
          <a:xfrm>
            <a:off x="3230879" y="1040912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88A900C1-1942-47DB-B5ED-D989ABC79DA4}"/>
              </a:ext>
            </a:extLst>
          </p:cNvPr>
          <p:cNvSpPr txBox="1"/>
          <p:nvPr/>
        </p:nvSpPr>
        <p:spPr>
          <a:xfrm>
            <a:off x="8961122" y="217237"/>
            <a:ext cx="2900366" cy="16619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常常</a:t>
            </a:r>
            <a:endParaRPr lang="en-US" altLang="zh-TW" sz="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chángcháng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4988755-2D98-4F34-88F1-8F740002C4CC}"/>
              </a:ext>
            </a:extLst>
          </p:cNvPr>
          <p:cNvSpPr txBox="1"/>
          <p:nvPr/>
        </p:nvSpPr>
        <p:spPr>
          <a:xfrm>
            <a:off x="330513" y="2006493"/>
            <a:ext cx="11530975" cy="461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通常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我每天早上六点开始锻炼。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    →我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通常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每天早上六点开始锻炼。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我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通常</a:t>
            </a:r>
            <a:r>
              <a:rPr lang="zh-TW" alt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都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在家里吃饭。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上小学的时候，我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常常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去他家跟他一起学习。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我并</a:t>
            </a:r>
            <a:r>
              <a:rPr lang="zh-TW" altLang="en-US" sz="4000" b="1" dirty="0">
                <a:solidFill>
                  <a:srgbClr val="00B05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不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常常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唱卡拉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OK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647760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42899" y="66675"/>
            <a:ext cx="21526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lüè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7A7D0B-6C12-4943-BFAF-CBB0053CFDF8}"/>
              </a:ext>
            </a:extLst>
          </p:cNvPr>
          <p:cNvSpPr txBox="1"/>
          <p:nvPr/>
        </p:nvSpPr>
        <p:spPr>
          <a:xfrm>
            <a:off x="333374" y="1756800"/>
            <a:ext cx="11525251" cy="30534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1.Adv.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</a:t>
            </a:r>
            <a:r>
              <a:rPr lang="zh-TW" altLang="en-US" sz="3600" dirty="0">
                <a:ea typeface="標楷體" panose="03000509000000000000" pitchFamily="65" charset="-120"/>
              </a:rPr>
              <a:t>稍微、大致的意思。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书面语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修饰单音节的动词或形容词。</a:t>
            </a:r>
          </a:p>
        </p:txBody>
      </p:sp>
    </p:spTree>
    <p:extLst>
      <p:ext uri="{BB962C8B-B14F-4D97-AF65-F5344CB8AC3E}">
        <p14:creationId xmlns:p14="http://schemas.microsoft.com/office/powerpoint/2010/main" val="18906224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42899" y="66675"/>
            <a:ext cx="21526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lüè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7C9D274-C3E1-4937-871A-46F7C50DD668}"/>
              </a:ext>
            </a:extLst>
          </p:cNvPr>
          <p:cNvSpPr txBox="1"/>
          <p:nvPr/>
        </p:nvSpPr>
        <p:spPr>
          <a:xfrm>
            <a:off x="330513" y="2006493"/>
            <a:ext cx="11530975" cy="184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女孩的表情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略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带些忧愁，好像有什么心事。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今天的菜都不错，只是扁豆</a:t>
            </a:r>
            <a:r>
              <a:rPr lang="zh-TW" altLang="en-US" sz="40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略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老了一些。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86121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ACFA80A-B826-4DE9-8D5C-98E99ECF17CA}"/>
              </a:ext>
            </a:extLst>
          </p:cNvPr>
          <p:cNvSpPr txBox="1"/>
          <p:nvPr/>
        </p:nvSpPr>
        <p:spPr>
          <a:xfrm>
            <a:off x="342899" y="66675"/>
            <a:ext cx="21526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lüè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D12A0D5F-2EDD-4ED3-97C8-5C2474D08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560746"/>
              </p:ext>
            </p:extLst>
          </p:nvPr>
        </p:nvGraphicFramePr>
        <p:xfrm>
          <a:off x="342899" y="1945639"/>
          <a:ext cx="11534776" cy="438848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7388">
                  <a:extLst>
                    <a:ext uri="{9D8B030D-6E8A-4147-A177-3AD203B41FA5}">
                      <a16:colId xmlns:a16="http://schemas.microsoft.com/office/drawing/2014/main" val="3283138625"/>
                    </a:ext>
                  </a:extLst>
                </a:gridCol>
                <a:gridCol w="5767388">
                  <a:extLst>
                    <a:ext uri="{9D8B030D-6E8A-4147-A177-3AD203B41FA5}">
                      <a16:colId xmlns:a16="http://schemas.microsoft.com/office/drawing/2014/main" val="1037995957"/>
                    </a:ext>
                  </a:extLst>
                </a:gridCol>
              </a:tblGrid>
              <a:tr h="10971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略加修改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略有所闻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0416915"/>
                  </a:ext>
                </a:extLst>
              </a:tr>
              <a:tr h="10971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略事修整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略见一斑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5531591"/>
                  </a:ext>
                </a:extLst>
              </a:tr>
              <a:tr h="10971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略述梗概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略胜一筹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4564979"/>
                  </a:ext>
                </a:extLst>
              </a:tr>
              <a:tr h="10971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略知一二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略逊一筹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586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2902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3106699-4223-4CC6-9D45-3B0954356F79}"/>
              </a:ext>
            </a:extLst>
          </p:cNvPr>
          <p:cNvSpPr/>
          <p:nvPr/>
        </p:nvSpPr>
        <p:spPr>
          <a:xfrm>
            <a:off x="374435" y="486095"/>
            <a:ext cx="2441694" cy="769441"/>
          </a:xfrm>
          <a:prstGeom prst="rect">
            <a:avLst/>
          </a:prstGeom>
          <a:ln w="7620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略知一二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0DC575-6CFD-4C2D-9B06-75F67D3FC112}"/>
              </a:ext>
            </a:extLst>
          </p:cNvPr>
          <p:cNvSpPr/>
          <p:nvPr/>
        </p:nvSpPr>
        <p:spPr>
          <a:xfrm>
            <a:off x="4804112" y="578427"/>
            <a:ext cx="6661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这件事我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略知一二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4285AB8-F062-42BA-AED9-46725C30CA37}"/>
              </a:ext>
            </a:extLst>
          </p:cNvPr>
          <p:cNvSpPr/>
          <p:nvPr/>
        </p:nvSpPr>
        <p:spPr>
          <a:xfrm>
            <a:off x="6096000" y="2239060"/>
            <a:ext cx="5762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关于这件贪污案，我也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略有所闻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，但在事情未查明之前，还是不要妄下定论。。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9536422-7006-45C2-A7D5-891ADD3CF69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816129" y="870816"/>
            <a:ext cx="3041746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57B5C236-8619-4034-A6CE-B0B786D1D7D7}"/>
              </a:ext>
            </a:extLst>
          </p:cNvPr>
          <p:cNvSpPr/>
          <p:nvPr/>
        </p:nvSpPr>
        <p:spPr>
          <a:xfrm>
            <a:off x="333375" y="2254449"/>
            <a:ext cx="2441694" cy="769441"/>
          </a:xfrm>
          <a:prstGeom prst="rect">
            <a:avLst/>
          </a:prstGeom>
          <a:ln w="7620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略知所闻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BCDA78FC-5056-4AD1-8702-83836C719D95}"/>
              </a:ext>
            </a:extLst>
          </p:cNvPr>
          <p:cNvCxnSpPr>
            <a:cxnSpLocks/>
          </p:cNvCxnSpPr>
          <p:nvPr/>
        </p:nvCxnSpPr>
        <p:spPr>
          <a:xfrm>
            <a:off x="2794119" y="2652735"/>
            <a:ext cx="3041746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BDFABD7D-75CF-47D9-B2BB-05E4BBCABE47}"/>
              </a:ext>
            </a:extLst>
          </p:cNvPr>
          <p:cNvSpPr/>
          <p:nvPr/>
        </p:nvSpPr>
        <p:spPr>
          <a:xfrm>
            <a:off x="374435" y="4230149"/>
            <a:ext cx="2441694" cy="769441"/>
          </a:xfrm>
          <a:prstGeom prst="rect">
            <a:avLst/>
          </a:prstGeom>
          <a:ln w="7620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略知一斑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32C76194-02C7-40A3-B866-AD9AF88DF35A}"/>
              </a:ext>
            </a:extLst>
          </p:cNvPr>
          <p:cNvCxnSpPr>
            <a:cxnSpLocks/>
          </p:cNvCxnSpPr>
          <p:nvPr/>
        </p:nvCxnSpPr>
        <p:spPr>
          <a:xfrm>
            <a:off x="2816129" y="4614869"/>
            <a:ext cx="3041746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EA0E4E69-BF39-4BD1-B425-83A5121822CF}"/>
              </a:ext>
            </a:extLst>
          </p:cNvPr>
          <p:cNvSpPr/>
          <p:nvPr/>
        </p:nvSpPr>
        <p:spPr>
          <a:xfrm>
            <a:off x="6095999" y="4614869"/>
            <a:ext cx="5721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这本书我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只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看了一章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就</a:t>
            </a:r>
            <a:r>
              <a:rPr lang="zh-CN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略见一斑</a:t>
            </a:r>
            <a:r>
              <a:rPr lang="en-US" altLang="zh-CN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能猜出后面都有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什么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内容了。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951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C667654-DC88-4C8F-9A47-D33E1032D801}"/>
              </a:ext>
            </a:extLst>
          </p:cNvPr>
          <p:cNvSpPr txBox="1"/>
          <p:nvPr/>
        </p:nvSpPr>
        <p:spPr>
          <a:xfrm>
            <a:off x="180968" y="236547"/>
            <a:ext cx="219075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坠机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A1971A0-26E5-4FD4-A2BE-96AA93CDF640}"/>
              </a:ext>
            </a:extLst>
          </p:cNvPr>
          <p:cNvSpPr txBox="1"/>
          <p:nvPr/>
        </p:nvSpPr>
        <p:spPr>
          <a:xfrm>
            <a:off x="6102152" y="240583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躲避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duǒbì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9DF85E8-A995-4A3F-AB05-13DA0CF31EE7}"/>
              </a:ext>
            </a:extLst>
          </p:cNvPr>
          <p:cNvSpPr txBox="1"/>
          <p:nvPr/>
        </p:nvSpPr>
        <p:spPr>
          <a:xfrm>
            <a:off x="180968" y="34290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嗜好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shìhào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5BB4B1-F62C-42CD-A745-C245ECAAC779}"/>
              </a:ext>
            </a:extLst>
          </p:cNvPr>
          <p:cNvSpPr txBox="1"/>
          <p:nvPr/>
        </p:nvSpPr>
        <p:spPr>
          <a:xfrm>
            <a:off x="6051750" y="3410800"/>
            <a:ext cx="2138366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焦虑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jiāolǜ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81644A9-9E3F-4A8A-AE78-C7D039424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1"/>
          <a:stretch/>
        </p:blipFill>
        <p:spPr>
          <a:xfrm>
            <a:off x="2423746" y="790575"/>
            <a:ext cx="3628004" cy="262022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D406442-23CB-4FC5-857A-0E6820B04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7"/>
          <a:stretch/>
        </p:blipFill>
        <p:spPr>
          <a:xfrm>
            <a:off x="8758237" y="13125"/>
            <a:ext cx="2662238" cy="346305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B448DF8-B6D9-4B9A-B649-82C9310C8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28"/>
          <a:stretch/>
        </p:blipFill>
        <p:spPr>
          <a:xfrm>
            <a:off x="2319334" y="3569754"/>
            <a:ext cx="3732416" cy="32335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1828332-2CD7-441C-A125-B1CFDE0F0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116" y="4026182"/>
            <a:ext cx="3649207" cy="23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06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AFE088F-9465-462B-A285-682AC0F6DD48}"/>
              </a:ext>
            </a:extLst>
          </p:cNvPr>
          <p:cNvSpPr txBox="1"/>
          <p:nvPr/>
        </p:nvSpPr>
        <p:spPr>
          <a:xfrm>
            <a:off x="342899" y="66675"/>
            <a:ext cx="21526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lüè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5DF2F0B-4D95-47C6-9FD7-AA2FEDFA7028}"/>
              </a:ext>
            </a:extLst>
          </p:cNvPr>
          <p:cNvSpPr txBox="1"/>
          <p:nvPr/>
        </p:nvSpPr>
        <p:spPr>
          <a:xfrm>
            <a:off x="330513" y="2006493"/>
            <a:ext cx="11530975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战士们在河边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，便又出发了。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中国文化我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， 说不上精通。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这两支队伍比起来，大连有几名国家级队员，实力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这篇文章没什么大问题，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便可发表。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文文是一个很注重生活情趣的人，你瞧她这屋子，就可   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了。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606317A-574B-406A-9EB2-9235730C1703}"/>
              </a:ext>
            </a:extLst>
          </p:cNvPr>
          <p:cNvSpPr/>
          <p:nvPr/>
        </p:nvSpPr>
        <p:spPr>
          <a:xfrm>
            <a:off x="3181351" y="2082284"/>
            <a:ext cx="204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略事修整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CA2AE23-97EF-461B-BD29-53C64449EDE0}"/>
              </a:ext>
            </a:extLst>
          </p:cNvPr>
          <p:cNvSpPr/>
          <p:nvPr/>
        </p:nvSpPr>
        <p:spPr>
          <a:xfrm>
            <a:off x="2705101" y="2806384"/>
            <a:ext cx="204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略知一二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F93360-AB4C-4672-9B26-C21510691AD9}"/>
              </a:ext>
            </a:extLst>
          </p:cNvPr>
          <p:cNvSpPr/>
          <p:nvPr/>
        </p:nvSpPr>
        <p:spPr>
          <a:xfrm>
            <a:off x="9610726" y="3511234"/>
            <a:ext cx="204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略胜一筹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38B26CD-9862-4D26-82B7-F99F66AD7B40}"/>
              </a:ext>
            </a:extLst>
          </p:cNvPr>
          <p:cNvSpPr/>
          <p:nvPr/>
        </p:nvSpPr>
        <p:spPr>
          <a:xfrm>
            <a:off x="5277706" y="4267304"/>
            <a:ext cx="204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略加修改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DA8643-24CF-4EC2-8ABA-0D249308F8CE}"/>
              </a:ext>
            </a:extLst>
          </p:cNvPr>
          <p:cNvSpPr/>
          <p:nvPr/>
        </p:nvSpPr>
        <p:spPr>
          <a:xfrm>
            <a:off x="858106" y="5705579"/>
            <a:ext cx="2048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略见一斑</a:t>
            </a:r>
          </a:p>
        </p:txBody>
      </p:sp>
    </p:spTree>
    <p:extLst>
      <p:ext uri="{BB962C8B-B14F-4D97-AF65-F5344CB8AC3E}">
        <p14:creationId xmlns:p14="http://schemas.microsoft.com/office/powerpoint/2010/main" val="13027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830ADF4-1357-40DF-9348-76195AC61EE7}"/>
              </a:ext>
            </a:extLst>
          </p:cNvPr>
          <p:cNvSpPr txBox="1"/>
          <p:nvPr/>
        </p:nvSpPr>
        <p:spPr>
          <a:xfrm>
            <a:off x="342899" y="66675"/>
            <a:ext cx="21526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lüè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FF0CE2-AAB6-436A-9EA9-601D453C1826}"/>
              </a:ext>
            </a:extLst>
          </p:cNvPr>
          <p:cNvSpPr txBox="1"/>
          <p:nvPr/>
        </p:nvSpPr>
        <p:spPr>
          <a:xfrm>
            <a:off x="342899" y="1676400"/>
            <a:ext cx="11506200" cy="498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晚上的天气稍微有一点寒意，要出门还是要加一点衣服。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对于唐宋两代的历史我略微知道一些，也许可以回答你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的问题。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他的脸上表现出一些为难样子，大家也就不再强迫他了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昨天晚上我喝的咖啡有点ㄦ太浓了，搞得我没睡好觉。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爷爷奶奶的心是好的，只是思想观念有些陈旧罢了。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36454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830ADF4-1357-40DF-9348-76195AC61EE7}"/>
              </a:ext>
            </a:extLst>
          </p:cNvPr>
          <p:cNvSpPr txBox="1"/>
          <p:nvPr/>
        </p:nvSpPr>
        <p:spPr>
          <a:xfrm>
            <a:off x="342899" y="66675"/>
            <a:ext cx="2152651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     </a:t>
            </a:r>
            <a:r>
              <a:rPr lang="en-US" altLang="zh-TW" sz="3200" dirty="0" err="1">
                <a:solidFill>
                  <a:schemeClr val="bg1"/>
                </a:solidFill>
              </a:rPr>
              <a:t>lüè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FF0CE2-AAB6-436A-9EA9-601D453C1826}"/>
              </a:ext>
            </a:extLst>
          </p:cNvPr>
          <p:cNvSpPr txBox="1"/>
          <p:nvPr/>
        </p:nvSpPr>
        <p:spPr>
          <a:xfrm>
            <a:off x="342899" y="1743075"/>
            <a:ext cx="11506200" cy="498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晚上的天气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略有寒意</a:t>
            </a:r>
            <a:r>
              <a:rPr lang="zh-TW" altLang="en-US" sz="3600" dirty="0">
                <a:ea typeface="標楷體" panose="03000509000000000000" pitchFamily="65" charset="-120"/>
              </a:rPr>
              <a:t>，要出门还是要加一点衣服。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对于唐宋两代的历史我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略知一二</a:t>
            </a:r>
            <a:r>
              <a:rPr lang="zh-TW" altLang="en-US" sz="3600" dirty="0">
                <a:ea typeface="標楷體" panose="03000509000000000000" pitchFamily="65" charset="-120"/>
              </a:rPr>
              <a:t>，也许可以回答你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的问题。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他的脸上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略有难色</a:t>
            </a:r>
            <a:r>
              <a:rPr lang="zh-TW" altLang="en-US" sz="3600" dirty="0">
                <a:ea typeface="標楷體" panose="03000509000000000000" pitchFamily="65" charset="-120"/>
              </a:rPr>
              <a:t>，大家也就不再强迫他了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昨天晚上我喝的咖啡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略浓</a:t>
            </a:r>
            <a:r>
              <a:rPr lang="zh-TW" altLang="en-US" sz="3600" dirty="0">
                <a:ea typeface="標楷體" panose="03000509000000000000" pitchFamily="65" charset="-120"/>
              </a:rPr>
              <a:t>了，搞得我没睡好觉。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爷爷奶奶的心是好的，只是思想观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略有陈旧</a:t>
            </a:r>
            <a:r>
              <a:rPr lang="zh-TW" altLang="en-US" sz="3600" dirty="0">
                <a:ea typeface="標楷體" panose="03000509000000000000" pitchFamily="65" charset="-120"/>
              </a:rPr>
              <a:t>罢了。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29786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C2F7436-8CEA-4232-B4EC-A1E1D1FD342A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shàng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E13426-67A3-4101-AFB2-AF3D27D07D71}"/>
              </a:ext>
            </a:extLst>
          </p:cNvPr>
          <p:cNvSpPr txBox="1"/>
          <p:nvPr/>
        </p:nvSpPr>
        <p:spPr>
          <a:xfrm>
            <a:off x="333374" y="1756800"/>
            <a:ext cx="11525251" cy="47154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ea typeface="標楷體" panose="03000509000000000000" pitchFamily="65" charset="-120"/>
              </a:rPr>
              <a:t>1.Adv.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</a:t>
            </a:r>
            <a:r>
              <a:rPr lang="zh-TW" altLang="en-US" sz="3600" dirty="0">
                <a:ea typeface="標楷體" panose="03000509000000000000" pitchFamily="65" charset="-120"/>
              </a:rPr>
              <a:t>程度浅，含有不完全符合某标准或要求，只“勉强过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得去”的意思。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语气委婉。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 “尚”后面常加单音节的形容词或动词短语。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5.</a:t>
            </a:r>
            <a:r>
              <a:rPr lang="zh-TW" altLang="en-US" sz="3600" dirty="0">
                <a:ea typeface="標楷體" panose="03000509000000000000" pitchFamily="65" charset="-120"/>
              </a:rPr>
              <a:t> “尚”常与“未”连用。</a:t>
            </a:r>
          </a:p>
        </p:txBody>
      </p:sp>
    </p:spTree>
    <p:extLst>
      <p:ext uri="{BB962C8B-B14F-4D97-AF65-F5344CB8AC3E}">
        <p14:creationId xmlns:p14="http://schemas.microsoft.com/office/powerpoint/2010/main" val="141961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1B66789-445B-4FE3-A4A4-B4831EB5C030}"/>
              </a:ext>
            </a:extLst>
          </p:cNvPr>
          <p:cNvSpPr txBox="1"/>
          <p:nvPr/>
        </p:nvSpPr>
        <p:spPr>
          <a:xfrm>
            <a:off x="342900" y="1568508"/>
            <a:ext cx="11506200" cy="5194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ea typeface="標楷體" panose="03000509000000000000" pitchFamily="65" charset="-120"/>
              </a:rPr>
              <a:t>虽然这两年好几位知名教授退休了，但系里的学术气氛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浓。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ea typeface="標楷體" panose="03000509000000000000" pitchFamily="65" charset="-120"/>
              </a:rPr>
              <a:t> 我认为下结论，为时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早，我们须进一步观察。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ea typeface="標楷體" panose="03000509000000000000" pitchFamily="65" charset="-120"/>
              </a:rPr>
              <a:t> 这个问题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待研究，三天后我们将予以答复。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ea typeface="標楷體" panose="03000509000000000000" pitchFamily="65" charset="-120"/>
              </a:rPr>
              <a:t> 房子尽管不大，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能将就。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5.</a:t>
            </a:r>
            <a:r>
              <a:rPr lang="zh-TW" altLang="en-US" sz="2800" dirty="0">
                <a:ea typeface="標楷體" panose="03000509000000000000" pitchFamily="65" charset="-120"/>
              </a:rPr>
              <a:t> 家里经济状况不佳，但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可维持一段时间。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6.</a:t>
            </a:r>
            <a:r>
              <a:rPr lang="zh-TW" altLang="en-US" sz="2800" dirty="0">
                <a:ea typeface="標楷體" panose="03000509000000000000" pitchFamily="65" charset="-120"/>
              </a:rPr>
              <a:t>此项考试的改革方案至今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未进行讨论，何来开始试用“改革后的新方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ea typeface="標楷體" panose="03000509000000000000" pitchFamily="65" charset="-120"/>
              </a:rPr>
              <a:t>   案”之说？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ea typeface="標楷體" panose="03000509000000000000" pitchFamily="65" charset="-120"/>
              </a:rPr>
              <a:t>7.</a:t>
            </a:r>
            <a:r>
              <a:rPr lang="zh-TW" altLang="en-US" sz="2800" dirty="0">
                <a:ea typeface="標楷體" panose="03000509000000000000" pitchFamily="65" charset="-120"/>
              </a:rPr>
              <a:t> 革命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尚</a:t>
            </a:r>
            <a:r>
              <a:rPr lang="zh-TW" altLang="en-US" sz="2800" dirty="0">
                <a:ea typeface="標楷體" panose="03000509000000000000" pitchFamily="65" charset="-120"/>
              </a:rPr>
              <a:t>未成功，同志仍须努力！</a:t>
            </a:r>
            <a:endParaRPr lang="en-US" altLang="zh-TW" sz="28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78FA567-B4A6-4A6E-99B5-0E88A37D7E6E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shàng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72333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87AC2BB-DCE6-4C15-97BA-AFE1B6506FAF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shàng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169CBF3-0489-4BC6-90E8-AA09341D163A}"/>
              </a:ext>
            </a:extLst>
          </p:cNvPr>
          <p:cNvSpPr txBox="1"/>
          <p:nvPr/>
        </p:nvSpPr>
        <p:spPr>
          <a:xfrm>
            <a:off x="304799" y="1962150"/>
            <a:ext cx="11534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小玲年纪</a:t>
            </a:r>
            <a:r>
              <a:rPr lang="en-US" altLang="zh-TW" sz="4000" dirty="0">
                <a:ea typeface="標楷體" panose="03000509000000000000" pitchFamily="65" charset="-120"/>
              </a:rPr>
              <a:t>_______</a:t>
            </a:r>
            <a:r>
              <a:rPr lang="zh-TW" altLang="en-US" sz="4000" dirty="0">
                <a:ea typeface="標楷體" panose="03000509000000000000" pitchFamily="65" charset="-120"/>
              </a:rPr>
              <a:t>，社会经验不丰富，还望前辈们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r>
              <a:rPr lang="zh-TW" altLang="en-US" sz="4000" dirty="0">
                <a:ea typeface="標楷體" panose="03000509000000000000" pitchFamily="65" charset="-120"/>
              </a:rPr>
              <a:t>   多多指教。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时间</a:t>
            </a:r>
            <a:r>
              <a:rPr lang="en-US" altLang="zh-TW" sz="4000" dirty="0">
                <a:ea typeface="標楷體" panose="03000509000000000000" pitchFamily="65" charset="-120"/>
              </a:rPr>
              <a:t>__________</a:t>
            </a:r>
            <a:r>
              <a:rPr lang="zh-TW" altLang="en-US" sz="4000" dirty="0">
                <a:ea typeface="標楷體" panose="03000509000000000000" pitchFamily="65" charset="-120"/>
              </a:rPr>
              <a:t>，不必着急。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ea typeface="標楷體" panose="03000509000000000000" pitchFamily="65" charset="-120"/>
              </a:rPr>
              <a:t>白奶奶尽管手脚不便，但脑子</a:t>
            </a:r>
            <a:r>
              <a:rPr lang="en-US" altLang="zh-TW" sz="4000" dirty="0">
                <a:ea typeface="標楷體" panose="03000509000000000000" pitchFamily="65" charset="-120"/>
              </a:rPr>
              <a:t>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r>
              <a:rPr lang="en-US" altLang="zh-TW" sz="4000" dirty="0"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ea typeface="標楷體" panose="03000509000000000000" pitchFamily="65" charset="-120"/>
              </a:rPr>
              <a:t>此地的居住条件虽不尽如意，但</a:t>
            </a:r>
            <a:r>
              <a:rPr lang="en-US" altLang="zh-TW" sz="4000" dirty="0">
                <a:ea typeface="標楷體" panose="03000509000000000000" pitchFamily="65" charset="-120"/>
              </a:rPr>
              <a:t>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r>
              <a:rPr lang="en-US" altLang="zh-TW" sz="4000" dirty="0"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ea typeface="標楷體" panose="03000509000000000000" pitchFamily="65" charset="-120"/>
              </a:rPr>
              <a:t>病人刚做完手术，</a:t>
            </a:r>
            <a:r>
              <a:rPr lang="en-US" altLang="zh-TW" sz="4000" dirty="0">
                <a:ea typeface="標楷體" panose="03000509000000000000" pitchFamily="65" charset="-120"/>
              </a:rPr>
              <a:t>__________</a:t>
            </a:r>
            <a:r>
              <a:rPr lang="zh-TW" altLang="en-US" sz="4000" dirty="0">
                <a:ea typeface="標楷體" panose="03000509000000000000" pitchFamily="65" charset="-120"/>
              </a:rPr>
              <a:t>，请不要打扰他。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8B25E9-76FE-44A2-BE28-B51FA68DF1B2}"/>
              </a:ext>
            </a:extLst>
          </p:cNvPr>
          <p:cNvSpPr txBox="1"/>
          <p:nvPr/>
        </p:nvSpPr>
        <p:spPr>
          <a:xfrm>
            <a:off x="2857500" y="1828800"/>
            <a:ext cx="170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尚轻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760907A-A16F-4EDC-9FE7-ABF81FA8D37A}"/>
              </a:ext>
            </a:extLst>
          </p:cNvPr>
          <p:cNvSpPr txBox="1"/>
          <p:nvPr/>
        </p:nvSpPr>
        <p:spPr>
          <a:xfrm>
            <a:off x="2176462" y="3075057"/>
            <a:ext cx="170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尚早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F934C4B-EDC4-4236-9925-7313B91CD55D}"/>
              </a:ext>
            </a:extLst>
          </p:cNvPr>
          <p:cNvSpPr txBox="1"/>
          <p:nvPr/>
        </p:nvSpPr>
        <p:spPr>
          <a:xfrm>
            <a:off x="7391401" y="3690565"/>
            <a:ext cx="246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尚可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86A2A80-B7DF-4C9D-BCD3-ACAB7BA01F5A}"/>
              </a:ext>
            </a:extLst>
          </p:cNvPr>
          <p:cNvSpPr txBox="1"/>
          <p:nvPr/>
        </p:nvSpPr>
        <p:spPr>
          <a:xfrm>
            <a:off x="7800975" y="4269990"/>
            <a:ext cx="2571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尚可接受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3C2F89-8075-40EB-9C0E-95749BD9EAC2}"/>
              </a:ext>
            </a:extLst>
          </p:cNvPr>
          <p:cNvSpPr txBox="1"/>
          <p:nvPr/>
        </p:nvSpPr>
        <p:spPr>
          <a:xfrm>
            <a:off x="4924427" y="4890596"/>
            <a:ext cx="2466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尚未清醒</a:t>
            </a:r>
          </a:p>
        </p:txBody>
      </p:sp>
    </p:spTree>
    <p:extLst>
      <p:ext uri="{BB962C8B-B14F-4D97-AF65-F5344CB8AC3E}">
        <p14:creationId xmlns:p14="http://schemas.microsoft.com/office/powerpoint/2010/main" val="626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653432"/>
            <a:ext cx="11520487" cy="5551135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今天的冒险任务算是完成了。变换上学的路线，是一种物美价廉的冒险方式，但我决定仅用这一次，原因是无趣。 </a:t>
            </a:r>
            <a:b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     第二天冒险生涯的尝试是在饭桌上。平常三五同学合伙吃午饭，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AA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制，各点一菜，盘子们汇聚一堂，其乐融融。我通常点鱼香肉丝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辣子鸡丁类，被同学们讥为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全中国的乡镇干部都是这种吃法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。这天凭着巧舌如簧的菜单，要了一盘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柳芽迎春</a:t>
            </a:r>
            <a:r>
              <a:rPr lang="en-US" altLang="zh-CN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"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，端上来一看，是柳树叶炒鸡蛋。叶脉宽得如同观音净瓶里洒水的树枝，还叫柳芽，真够谦虚了。好在碟中绿黄杂糅，略带苦气，味道尚好。 </a:t>
            </a:r>
            <a:endParaRPr lang="zh-CN" altLang="en-US" sz="30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87847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989D812-4C24-4950-B302-DA27594AFBB7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pō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E03175-0B6F-4193-B37D-52D9BE23F23C}"/>
              </a:ext>
            </a:extLst>
          </p:cNvPr>
          <p:cNvSpPr/>
          <p:nvPr/>
        </p:nvSpPr>
        <p:spPr>
          <a:xfrm>
            <a:off x="3048000" y="269033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说话时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颇为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激动。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2DCD5EEF-7522-4A3A-9213-B47C6B929003}"/>
              </a:ext>
            </a:extLst>
          </p:cNvPr>
          <p:cNvCxnSpPr/>
          <p:nvPr/>
        </p:nvCxnSpPr>
        <p:spPr>
          <a:xfrm>
            <a:off x="2657475" y="971550"/>
            <a:ext cx="188595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4AB33AE0-760B-434F-B020-A697273CCF7B}"/>
              </a:ext>
            </a:extLst>
          </p:cNvPr>
          <p:cNvSpPr txBox="1"/>
          <p:nvPr/>
        </p:nvSpPr>
        <p:spPr>
          <a:xfrm>
            <a:off x="4648200" y="552450"/>
            <a:ext cx="574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很、相当地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A00BBD9-6DBC-4758-A519-AD4CF82D98FA}"/>
              </a:ext>
            </a:extLst>
          </p:cNvPr>
          <p:cNvSpPr/>
          <p:nvPr/>
        </p:nvSpPr>
        <p:spPr>
          <a:xfrm>
            <a:off x="342899" y="2490053"/>
            <a:ext cx="2171699" cy="1015663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颇为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C923E42-1A87-4DC0-B9AC-A73EBE7E64E8}"/>
              </a:ext>
            </a:extLst>
          </p:cNvPr>
          <p:cNvSpPr/>
          <p:nvPr/>
        </p:nvSpPr>
        <p:spPr>
          <a:xfrm>
            <a:off x="342899" y="4741128"/>
            <a:ext cx="2171699" cy="1015663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颇</a:t>
            </a:r>
            <a:r>
              <a:rPr lang="zh-TW" altLang="en-US" sz="6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丰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DDF3EF8-779F-426F-8C3D-5C55C06D437E}"/>
              </a:ext>
            </a:extLst>
          </p:cNvPr>
          <p:cNvSpPr/>
          <p:nvPr/>
        </p:nvSpPr>
        <p:spPr>
          <a:xfrm>
            <a:off x="3190875" y="489501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这次中国行，他收获颇丰</a:t>
            </a:r>
            <a:r>
              <a:rPr lang="zh-CN" altLang="en-US" sz="40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801927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C0DF2F1-B920-433B-8037-CCDC90F44DFF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qǐmáo</a:t>
            </a:r>
            <a:endParaRPr lang="zh-TW" altLang="en-US" sz="32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600167-99E8-41D3-8955-831CF9FA3AE1}"/>
              </a:ext>
            </a:extLst>
          </p:cNvPr>
          <p:cNvSpPr txBox="1"/>
          <p:nvPr/>
        </p:nvSpPr>
        <p:spPr>
          <a:xfrm>
            <a:off x="342900" y="3321049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水兵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shuǐbīng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8C69B9-9313-4370-BEBB-D3323BD7775B}"/>
              </a:ext>
            </a:extLst>
          </p:cNvPr>
          <p:cNvSpPr txBox="1"/>
          <p:nvPr/>
        </p:nvSpPr>
        <p:spPr>
          <a:xfrm>
            <a:off x="6096000" y="1428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遠航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yuǎnháng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26929E-E302-45DD-AFD4-9CAD75A8D89D}"/>
              </a:ext>
            </a:extLst>
          </p:cNvPr>
          <p:cNvSpPr txBox="1"/>
          <p:nvPr/>
        </p:nvSpPr>
        <p:spPr>
          <a:xfrm>
            <a:off x="60960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mǎo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1971C3F-40ED-47D4-8BD0-F865F095A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379" y="307453"/>
            <a:ext cx="2687053" cy="268705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55B2D3-41B0-4D2B-B5B2-B43B10A8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96" y="660130"/>
            <a:ext cx="3507221" cy="2334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EB9032-714D-4793-AFD1-BC64BDCF2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476" y="3429000"/>
            <a:ext cx="2394857" cy="33528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3FF75C1-F19D-43DF-A91F-BD54E0857935}"/>
              </a:ext>
            </a:extLst>
          </p:cNvPr>
          <p:cNvSpPr txBox="1"/>
          <p:nvPr/>
        </p:nvSpPr>
        <p:spPr>
          <a:xfrm>
            <a:off x="7077075" y="5356741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鉚足了勇氣</a:t>
            </a:r>
          </a:p>
        </p:txBody>
      </p:sp>
    </p:spTree>
    <p:extLst>
      <p:ext uri="{BB962C8B-B14F-4D97-AF65-F5344CB8AC3E}">
        <p14:creationId xmlns:p14="http://schemas.microsoft.com/office/powerpoint/2010/main" val="24949976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C0DF2F1-B920-433B-8037-CCDC90F44DFF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huó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kòu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600167-99E8-41D3-8955-831CF9FA3AE1}"/>
              </a:ext>
            </a:extLst>
          </p:cNvPr>
          <p:cNvSpPr txBox="1"/>
          <p:nvPr/>
        </p:nvSpPr>
        <p:spPr>
          <a:xfrm>
            <a:off x="3429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揪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jiū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8C69B9-9313-4370-BEBB-D3323BD7775B}"/>
              </a:ext>
            </a:extLst>
          </p:cNvPr>
          <p:cNvSpPr txBox="1"/>
          <p:nvPr/>
        </p:nvSpPr>
        <p:spPr>
          <a:xfrm>
            <a:off x="6096000" y="1428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渾身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húnshēn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26929E-E302-45DD-AFD4-9CAD75A8D89D}"/>
              </a:ext>
            </a:extLst>
          </p:cNvPr>
          <p:cNvSpPr txBox="1"/>
          <p:nvPr/>
        </p:nvSpPr>
        <p:spPr>
          <a:xfrm>
            <a:off x="60960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喝采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hècǎi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9B19F0F-AEFC-40FE-A10F-016C3F86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193" y="346933"/>
            <a:ext cx="1928836" cy="26080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08F76E-2B24-43DF-866C-84330070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34" y="4075102"/>
            <a:ext cx="3199732" cy="23997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5686BA9-183A-4F85-A24B-03990437B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700" y="3096533"/>
            <a:ext cx="3787628" cy="37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刀耕火种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dāogēnghuǒzhòng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6" y="935474"/>
            <a:ext cx="4987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</a:rPr>
              <a:t>slash and burn cultivation</a:t>
            </a:r>
            <a:endParaRPr lang="zh-TW" altLang="en-US" sz="60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6" y="3176295"/>
            <a:ext cx="6491292" cy="21236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那个偏僻山区还保持着“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刀耕火种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”的农业生产方式。</a:t>
            </a:r>
            <a:endParaRPr lang="zh-TW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34728E-7005-4B31-BA09-89E546445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" r="1200"/>
          <a:stretch/>
        </p:blipFill>
        <p:spPr>
          <a:xfrm>
            <a:off x="319083" y="2470300"/>
            <a:ext cx="46291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6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C0DF2F1-B920-433B-8037-CCDC90F44DFF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衣裳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yīshang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0C8761C-B500-422A-8C3B-6DCD2D0053E0}"/>
              </a:ext>
            </a:extLst>
          </p:cNvPr>
          <p:cNvSpPr txBox="1"/>
          <p:nvPr/>
        </p:nvSpPr>
        <p:spPr>
          <a:xfrm>
            <a:off x="3429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hǎosì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30D3E3-2863-441A-9435-AE3044516BDC}"/>
              </a:ext>
            </a:extLst>
          </p:cNvPr>
          <p:cNvSpPr txBox="1"/>
          <p:nvPr/>
        </p:nvSpPr>
        <p:spPr>
          <a:xfrm>
            <a:off x="6108032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症結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zhēngjié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B3FB5D-5B97-4EEE-A7E4-999DCAF5D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38"/>
          <a:stretch/>
        </p:blipFill>
        <p:spPr>
          <a:xfrm>
            <a:off x="2873423" y="251306"/>
            <a:ext cx="2875786" cy="264694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E31645B-4B7E-41C8-AEF8-B58E924E3BD3}"/>
              </a:ext>
            </a:extLst>
          </p:cNvPr>
          <p:cNvSpPr txBox="1"/>
          <p:nvPr/>
        </p:nvSpPr>
        <p:spPr>
          <a:xfrm>
            <a:off x="3067050" y="4924425"/>
            <a:ext cx="2682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/>
              <a:t>好像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25FD0F0-8E41-4A88-9B69-442668AA6BF9}"/>
              </a:ext>
            </a:extLst>
          </p:cNvPr>
          <p:cNvSpPr txBox="1"/>
          <p:nvPr/>
        </p:nvSpPr>
        <p:spPr>
          <a:xfrm>
            <a:off x="6486525" y="2152650"/>
            <a:ext cx="536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事情不能解決的關鍵。</a:t>
            </a:r>
          </a:p>
        </p:txBody>
      </p:sp>
    </p:spTree>
    <p:extLst>
      <p:ext uri="{BB962C8B-B14F-4D97-AF65-F5344CB8AC3E}">
        <p14:creationId xmlns:p14="http://schemas.microsoft.com/office/powerpoint/2010/main" val="15295569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老少咸宜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lǎo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shào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xián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yí</a:t>
            </a:r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 suitable for young and old</a:t>
            </a:r>
            <a:endParaRPr lang="zh-TW" altLang="en-US" sz="88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3264665"/>
            <a:ext cx="7213187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这部电影通俗易懂，不但具有教育意义，又充满想像力，真是一部</a:t>
            </a:r>
            <a:r>
              <a:rPr lang="zh-CN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老少咸宜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的好电影。。</a:t>
            </a:r>
            <a:endParaRPr lang="zh-TW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34385B-6389-4BB5-B1DE-C2CC09872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390774"/>
            <a:ext cx="4422354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451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氣定神閒</a:t>
            </a:r>
            <a:r>
              <a:rPr lang="en-US" altLang="zh-TW" sz="3600" dirty="0" err="1">
                <a:solidFill>
                  <a:schemeClr val="bg1"/>
                </a:solidFill>
              </a:rPr>
              <a:t>qiǎo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shé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rú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huáng</a:t>
            </a:r>
            <a:r>
              <a:rPr lang="en-US" altLang="zh-TW" sz="3600" b="1" dirty="0">
                <a:solidFill>
                  <a:schemeClr val="bg1"/>
                </a:solidFill>
              </a:rPr>
              <a:t> </a:t>
            </a:r>
            <a:endParaRPr lang="zh-TW" altLang="en-US" sz="36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>
                <a:solidFill>
                  <a:srgbClr val="7030A0"/>
                </a:solidFill>
              </a:rPr>
              <a:t>calm and composed (idiom)​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75" y="2941498"/>
            <a:ext cx="7651337" cy="2585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平常就很用功，因此考试前总是一副悠游自在、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气定神闲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的样子。</a:t>
            </a:r>
            <a:endParaRPr lang="zh-TW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6B153F-0551-472F-82D4-5E015AE2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534653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69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335756" y="190501"/>
            <a:ext cx="11520487" cy="6479915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第三天的冒险颇费思索。最后决定穿一件宝石蓝色的连衣裙去上课。要说这算什么冒险啊，也不是樱桃红或是帝王黄色，蓝色老少咸宜，有什么穿不出去的？怕的是这连衣裙有一条黑色的领带，好似起锚的水兵。</a:t>
            </a:r>
            <a:endParaRPr lang="en-US" altLang="zh-CN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衣服是朋友所送，始终不敢穿的症结正因领带。它是活扣，可以解下。为了实践冒险计划，铆足了勇气，我打着领带去远航。浑身的不自在啊，好像满街筒子的人都在议论。仿佛在说：这位大妈是不是有毛病啊，把礼仪小姐的职业装穿出来了？极想躲进路边公厕，一把揪下领带，然后气定神闲地走出来。为了自己的冒险计划，咬着牙坚持了下来，走进教室的时候，同学友好地喝彩，老师说，哦，毕淑敏，这是我自认识你以来，你穿的最美丽的一件衣裳。 </a:t>
            </a:r>
            <a:endParaRPr lang="zh-CN" altLang="en-US" sz="28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19056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C0DF2F1-B920-433B-8037-CCDC90F44DFF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Jiǎndiǎn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600167-99E8-41D3-8955-831CF9FA3AE1}"/>
              </a:ext>
            </a:extLst>
          </p:cNvPr>
          <p:cNvSpPr txBox="1"/>
          <p:nvPr/>
        </p:nvSpPr>
        <p:spPr>
          <a:xfrm>
            <a:off x="3429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jiǎn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8C69B9-9313-4370-BEBB-D3323BD7775B}"/>
              </a:ext>
            </a:extLst>
          </p:cNvPr>
          <p:cNvSpPr txBox="1"/>
          <p:nvPr/>
        </p:nvSpPr>
        <p:spPr>
          <a:xfrm>
            <a:off x="6096000" y="1428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束縛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shùfù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26929E-E302-45DD-AFD4-9CAD75A8D89D}"/>
              </a:ext>
            </a:extLst>
          </p:cNvPr>
          <p:cNvSpPr txBox="1"/>
          <p:nvPr/>
        </p:nvSpPr>
        <p:spPr>
          <a:xfrm>
            <a:off x="60960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鞘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qiào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5BF5752-34E3-47AB-A5DB-BF11E9E89460}"/>
              </a:ext>
            </a:extLst>
          </p:cNvPr>
          <p:cNvSpPr/>
          <p:nvPr/>
        </p:nvSpPr>
        <p:spPr>
          <a:xfrm>
            <a:off x="139454" y="1792833"/>
            <a:ext cx="2578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be cautious about</a:t>
            </a:r>
            <a:r>
              <a:rPr lang="zh-TW" altLang="en-US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;</a:t>
            </a:r>
          </a:p>
          <a:p>
            <a:pPr algn="ctr"/>
            <a:r>
              <a:rPr lang="en-US" altLang="zh-TW" sz="2400" dirty="0">
                <a:solidFill>
                  <a:schemeClr val="accent2"/>
                </a:solidFill>
                <a:ea typeface="Microsoft Yahei" panose="020B0503020204020204" pitchFamily="34" charset="-122"/>
              </a:rPr>
              <a:t>keep watch over</a:t>
            </a:r>
            <a:endParaRPr lang="zh-TW" altLang="en-US" sz="2400" dirty="0">
              <a:solidFill>
                <a:schemeClr val="accent2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6EE553F-9D15-41BD-817E-BBA977C3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45" y="524612"/>
            <a:ext cx="3254515" cy="2252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799AE4E-1CDB-4099-AD73-883163104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524612"/>
            <a:ext cx="3741122" cy="264684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1500ABC-BCC5-4308-9B43-CB88D630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538" y="3769895"/>
            <a:ext cx="3422395" cy="25634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B52D69B-05C1-4DB4-8D9C-0BC0111AD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767" y="3769895"/>
            <a:ext cx="3854651" cy="25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2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BC0DF2F1-B920-433B-8037-CCDC90F44DFF}"/>
              </a:ext>
            </a:extLst>
          </p:cNvPr>
          <p:cNvSpPr txBox="1"/>
          <p:nvPr/>
        </p:nvSpPr>
        <p:spPr>
          <a:xfrm>
            <a:off x="342900" y="666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突破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túpò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0600167-99E8-41D3-8955-831CF9FA3AE1}"/>
              </a:ext>
            </a:extLst>
          </p:cNvPr>
          <p:cNvSpPr txBox="1"/>
          <p:nvPr/>
        </p:nvSpPr>
        <p:spPr>
          <a:xfrm>
            <a:off x="3429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拘禁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jūjìn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8C69B9-9313-4370-BEBB-D3323BD7775B}"/>
              </a:ext>
            </a:extLst>
          </p:cNvPr>
          <p:cNvSpPr txBox="1"/>
          <p:nvPr/>
        </p:nvSpPr>
        <p:spPr>
          <a:xfrm>
            <a:off x="6096000" y="142875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xīnzhì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26929E-E302-45DD-AFD4-9CAD75A8D89D}"/>
              </a:ext>
            </a:extLst>
          </p:cNvPr>
          <p:cNvSpPr txBox="1"/>
          <p:nvPr/>
        </p:nvSpPr>
        <p:spPr>
          <a:xfrm>
            <a:off x="6096000" y="3321050"/>
            <a:ext cx="2171700" cy="150810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惶惑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huánghuò</a:t>
            </a:r>
            <a:endParaRPr lang="zh-TW" altLang="en-US" sz="4800" dirty="0">
              <a:solidFill>
                <a:schemeClr val="bg1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A1FA68-C949-4D63-9A90-B16B6AAB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25643"/>
            <a:ext cx="3521017" cy="23585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B097808-98EB-4BB5-9519-087A98084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453" y="834189"/>
            <a:ext cx="3806566" cy="214205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7F6354-DD39-4F4C-B660-E6E4054A2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229681"/>
            <a:ext cx="3329272" cy="18727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96B78B-D589-471A-B90A-ECF3E0F7F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828" y="3713647"/>
            <a:ext cx="3011113" cy="30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1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微不足道</a:t>
            </a:r>
            <a:b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dirty="0" err="1">
                <a:solidFill>
                  <a:schemeClr val="bg1"/>
                </a:solidFill>
              </a:rPr>
              <a:t>wēi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dào</a:t>
            </a:r>
            <a:endParaRPr lang="zh-TW" altLang="en-US" sz="32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095750" y="651153"/>
            <a:ext cx="7889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sweet words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,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blandishments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;</a:t>
            </a:r>
            <a:r>
              <a:rPr lang="zh-TW" altLang="en-US" sz="3200" dirty="0">
                <a:solidFill>
                  <a:srgbClr val="7030A0"/>
                </a:solidFill>
              </a:rPr>
              <a:t> </a:t>
            </a:r>
            <a:r>
              <a:rPr lang="en-US" altLang="zh-TW" sz="3200" dirty="0">
                <a:solidFill>
                  <a:srgbClr val="7030A0"/>
                </a:solidFill>
              </a:rPr>
              <a:t>luring speech</a:t>
            </a:r>
            <a:endParaRPr lang="zh-TW" altLang="en-US" sz="5400" dirty="0">
              <a:solidFill>
                <a:srgbClr val="7030A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893E990-37AD-44C6-9BBB-16C14753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623" y="3079999"/>
            <a:ext cx="7481589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个人的力量虽是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微不足道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，但只要大家团结合作，必能凝聚成一股力量。</a:t>
            </a:r>
            <a:endParaRPr lang="zh-TW" altLang="zh-TW" sz="1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21236E-61AE-4C24-B026-488F622A3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624653"/>
            <a:ext cx="4184540" cy="27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10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55C010-C018-4404-9552-3AB8598A038A}"/>
              </a:ext>
            </a:extLst>
          </p:cNvPr>
          <p:cNvSpPr/>
          <p:nvPr/>
        </p:nvSpPr>
        <p:spPr>
          <a:xfrm>
            <a:off x="411956" y="1524001"/>
            <a:ext cx="11520487" cy="4149919"/>
          </a:xfrm>
          <a:prstGeom prst="rect">
            <a:avLst/>
          </a:prstGeom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三天过后，检点冒险生涯，感觉自己的胆子比以往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炸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了点。有很多的束缚，不在他人手里，而在自己心中。别人看来微不足道的一件事，在本人，也许已构成了茧鞘般的裹胁。突破是一个过程，首先经历心智的拘禁，继之是行动的惶惑，最后是成功的喜悦。</a:t>
            </a:r>
            <a:endParaRPr lang="zh-CN" altLang="en-US" sz="3600" dirty="0">
              <a:solidFill>
                <a:srgbClr val="19191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53320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42900" y="1237108"/>
            <a:ext cx="11506200" cy="461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古代人們碰到的險種比現代多。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富人冒的險不一定比窮人少。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ea typeface="標楷體" panose="03000509000000000000" pitchFamily="65" charset="-120"/>
              </a:rPr>
              <a:t>文中詳細論述了險的好壞。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ea typeface="標楷體" panose="03000509000000000000" pitchFamily="65" charset="-120"/>
              </a:rPr>
              <a:t>“我”的冒險範疇相當大。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ea typeface="標楷體" panose="03000509000000000000" pitchFamily="65" charset="-120"/>
              </a:rPr>
              <a:t> “我”早年曾在西藏當過兵。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342900" y="402336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課文理解</a:t>
            </a:r>
          </a:p>
        </p:txBody>
      </p:sp>
    </p:spTree>
    <p:extLst>
      <p:ext uri="{BB962C8B-B14F-4D97-AF65-F5344CB8AC3E}">
        <p14:creationId xmlns:p14="http://schemas.microsoft.com/office/powerpoint/2010/main" val="33058569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42900" y="1465708"/>
            <a:ext cx="11506200" cy="498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6.</a:t>
            </a:r>
            <a:r>
              <a:rPr lang="zh-TW" altLang="en-US" sz="3600" dirty="0">
                <a:ea typeface="標楷體" panose="03000509000000000000" pitchFamily="65" charset="-120"/>
              </a:rPr>
              <a:t> “我”很喜歡變換上學路線的冒險方式。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7.</a:t>
            </a:r>
            <a:r>
              <a:rPr lang="zh-TW" altLang="en-US" sz="3600" dirty="0">
                <a:ea typeface="標楷體" panose="03000509000000000000" pitchFamily="65" charset="-120"/>
              </a:rPr>
              <a:t>因為換了新路線， “我”上課差點ㄦ遲到了。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8.</a:t>
            </a:r>
            <a:r>
              <a:rPr lang="zh-TW" altLang="en-US" sz="3600" dirty="0">
                <a:ea typeface="標楷體" panose="03000509000000000000" pitchFamily="65" charset="-120"/>
              </a:rPr>
              <a:t> “我”第二天的冒險方式是點平時不常點的菜。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9.</a:t>
            </a:r>
            <a:r>
              <a:rPr lang="zh-TW" altLang="en-US" sz="3600" dirty="0">
                <a:ea typeface="標楷體" panose="03000509000000000000" pitchFamily="65" charset="-120"/>
              </a:rPr>
              <a:t> “我”穿著有領帶的連衣裙上街時，別人都誤以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為“我”是禮儀小姐。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10.</a:t>
            </a:r>
            <a:r>
              <a:rPr lang="zh-TW" altLang="en-US" sz="3600" dirty="0">
                <a:ea typeface="標楷體" panose="03000509000000000000" pitchFamily="65" charset="-120"/>
              </a:rPr>
              <a:t> “我”越冒險，膽子就越小。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4D6CB0B-E309-4B18-B52E-1E1A3615DF78}"/>
              </a:ext>
            </a:extLst>
          </p:cNvPr>
          <p:cNvSpPr txBox="1"/>
          <p:nvPr/>
        </p:nvSpPr>
        <p:spPr>
          <a:xfrm>
            <a:off x="342900" y="402336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課文理解</a:t>
            </a:r>
          </a:p>
        </p:txBody>
      </p:sp>
    </p:spTree>
    <p:extLst>
      <p:ext uri="{BB962C8B-B14F-4D97-AF65-F5344CB8AC3E}">
        <p14:creationId xmlns:p14="http://schemas.microsoft.com/office/powerpoint/2010/main" val="4151454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5688</Words>
  <Application>Microsoft Office PowerPoint</Application>
  <PresentationFormat>寬螢幕</PresentationFormat>
  <Paragraphs>815</Paragraphs>
  <Slides>107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107</vt:i4>
      </vt:variant>
    </vt:vector>
  </HeadingPairs>
  <TitlesOfParts>
    <vt:vector size="112" baseType="lpstr">
      <vt:lpstr>標楷體</vt:lpstr>
      <vt:lpstr>Arial</vt:lpstr>
      <vt:lpstr>Calibri</vt:lpstr>
      <vt:lpstr>Calibri Light</vt:lpstr>
      <vt:lpstr>Office 佈景主題</vt:lpstr>
      <vt:lpstr>第一课 每天都冒一点险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每天都冒一點險</dc:title>
  <dc:creator>鄭雅瓈</dc:creator>
  <cp:lastModifiedBy>鄭雅瓈</cp:lastModifiedBy>
  <cp:revision>331</cp:revision>
  <dcterms:created xsi:type="dcterms:W3CDTF">2019-09-20T20:15:31Z</dcterms:created>
  <dcterms:modified xsi:type="dcterms:W3CDTF">2019-10-07T16:03:59Z</dcterms:modified>
</cp:coreProperties>
</file>