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2" r:id="rId4"/>
    <p:sldId id="301" r:id="rId5"/>
    <p:sldId id="302" r:id="rId6"/>
    <p:sldId id="295" r:id="rId7"/>
    <p:sldId id="300" r:id="rId8"/>
    <p:sldId id="303" r:id="rId9"/>
    <p:sldId id="304" r:id="rId10"/>
    <p:sldId id="286" r:id="rId11"/>
    <p:sldId id="287" r:id="rId12"/>
    <p:sldId id="307" r:id="rId13"/>
    <p:sldId id="276" r:id="rId14"/>
    <p:sldId id="306" r:id="rId15"/>
    <p:sldId id="309" r:id="rId16"/>
    <p:sldId id="310" r:id="rId17"/>
    <p:sldId id="268" r:id="rId18"/>
    <p:sldId id="311" r:id="rId19"/>
    <p:sldId id="273" r:id="rId20"/>
    <p:sldId id="312" r:id="rId21"/>
    <p:sldId id="313" r:id="rId22"/>
    <p:sldId id="314" r:id="rId23"/>
    <p:sldId id="257" r:id="rId24"/>
    <p:sldId id="315" r:id="rId25"/>
    <p:sldId id="316" r:id="rId26"/>
    <p:sldId id="317" r:id="rId27"/>
    <p:sldId id="318" r:id="rId28"/>
    <p:sldId id="320" r:id="rId29"/>
    <p:sldId id="319" r:id="rId30"/>
    <p:sldId id="298" r:id="rId31"/>
    <p:sldId id="322" r:id="rId32"/>
    <p:sldId id="323" r:id="rId33"/>
    <p:sldId id="321" r:id="rId34"/>
    <p:sldId id="324" r:id="rId35"/>
    <p:sldId id="325" r:id="rId36"/>
    <p:sldId id="259" r:id="rId37"/>
    <p:sldId id="326" r:id="rId38"/>
    <p:sldId id="327" r:id="rId39"/>
    <p:sldId id="328" r:id="rId40"/>
    <p:sldId id="329" r:id="rId41"/>
    <p:sldId id="330" r:id="rId42"/>
    <p:sldId id="367" r:id="rId43"/>
    <p:sldId id="373" r:id="rId44"/>
    <p:sldId id="374" r:id="rId45"/>
    <p:sldId id="375" r:id="rId46"/>
    <p:sldId id="258" r:id="rId47"/>
    <p:sldId id="331" r:id="rId48"/>
    <p:sldId id="332" r:id="rId49"/>
    <p:sldId id="333" r:id="rId50"/>
    <p:sldId id="334" r:id="rId51"/>
    <p:sldId id="335" r:id="rId52"/>
    <p:sldId id="336" r:id="rId53"/>
    <p:sldId id="342" r:id="rId54"/>
    <p:sldId id="343" r:id="rId55"/>
    <p:sldId id="344" r:id="rId56"/>
    <p:sldId id="368" r:id="rId57"/>
    <p:sldId id="376" r:id="rId58"/>
    <p:sldId id="377" r:id="rId59"/>
    <p:sldId id="260" r:id="rId60"/>
    <p:sldId id="337" r:id="rId61"/>
    <p:sldId id="338" r:id="rId62"/>
    <p:sldId id="340" r:id="rId63"/>
    <p:sldId id="341" r:id="rId64"/>
    <p:sldId id="339" r:id="rId65"/>
    <p:sldId id="345" r:id="rId66"/>
    <p:sldId id="261" r:id="rId67"/>
    <p:sldId id="346" r:id="rId68"/>
    <p:sldId id="347" r:id="rId69"/>
    <p:sldId id="348" r:id="rId70"/>
    <p:sldId id="369" r:id="rId71"/>
    <p:sldId id="378" r:id="rId72"/>
    <p:sldId id="379" r:id="rId73"/>
    <p:sldId id="262" r:id="rId74"/>
    <p:sldId id="349" r:id="rId75"/>
    <p:sldId id="350" r:id="rId76"/>
    <p:sldId id="351" r:id="rId77"/>
    <p:sldId id="363" r:id="rId78"/>
    <p:sldId id="380" r:id="rId79"/>
    <p:sldId id="381" r:id="rId80"/>
    <p:sldId id="382" r:id="rId81"/>
    <p:sldId id="383" r:id="rId82"/>
    <p:sldId id="384" r:id="rId83"/>
    <p:sldId id="385" r:id="rId84"/>
    <p:sldId id="263" r:id="rId85"/>
    <p:sldId id="353" r:id="rId86"/>
    <p:sldId id="352" r:id="rId87"/>
    <p:sldId id="265" r:id="rId88"/>
    <p:sldId id="354" r:id="rId89"/>
    <p:sldId id="355" r:id="rId90"/>
    <p:sldId id="356" r:id="rId91"/>
    <p:sldId id="357" r:id="rId92"/>
    <p:sldId id="358" r:id="rId93"/>
    <p:sldId id="359" r:id="rId94"/>
    <p:sldId id="364" r:id="rId95"/>
    <p:sldId id="386" r:id="rId96"/>
    <p:sldId id="387" r:id="rId97"/>
    <p:sldId id="389" r:id="rId98"/>
    <p:sldId id="390" r:id="rId99"/>
    <p:sldId id="371" r:id="rId100"/>
    <p:sldId id="391" r:id="rId101"/>
    <p:sldId id="392" r:id="rId102"/>
    <p:sldId id="264" r:id="rId103"/>
    <p:sldId id="362" r:id="rId104"/>
    <p:sldId id="360" r:id="rId105"/>
    <p:sldId id="361" r:id="rId106"/>
    <p:sldId id="365" r:id="rId107"/>
    <p:sldId id="393" r:id="rId108"/>
    <p:sldId id="394" r:id="rId109"/>
    <p:sldId id="395" r:id="rId110"/>
    <p:sldId id="396" r:id="rId111"/>
    <p:sldId id="397" r:id="rId112"/>
    <p:sldId id="366" r:id="rId113"/>
    <p:sldId id="399" r:id="rId114"/>
    <p:sldId id="398" r:id="rId115"/>
    <p:sldId id="400" r:id="rId116"/>
    <p:sldId id="401" r:id="rId117"/>
    <p:sldId id="402" r:id="rId118"/>
    <p:sldId id="266" r:id="rId119"/>
    <p:sldId id="409" r:id="rId120"/>
    <p:sldId id="408" r:id="rId121"/>
    <p:sldId id="418" r:id="rId122"/>
    <p:sldId id="423" r:id="rId123"/>
    <p:sldId id="424" r:id="rId124"/>
    <p:sldId id="426" r:id="rId125"/>
    <p:sldId id="425" r:id="rId126"/>
    <p:sldId id="422" r:id="rId127"/>
    <p:sldId id="427" r:id="rId128"/>
    <p:sldId id="428" r:id="rId129"/>
    <p:sldId id="429" r:id="rId130"/>
    <p:sldId id="430" r:id="rId131"/>
    <p:sldId id="431" r:id="rId132"/>
    <p:sldId id="432" r:id="rId133"/>
    <p:sldId id="433" r:id="rId134"/>
    <p:sldId id="434" r:id="rId135"/>
    <p:sldId id="435" r:id="rId136"/>
    <p:sldId id="436" r:id="rId137"/>
    <p:sldId id="437" r:id="rId138"/>
    <p:sldId id="438" r:id="rId139"/>
    <p:sldId id="439" r:id="rId14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7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0033CC"/>
    <a:srgbClr val="3366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3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47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75C2B7-C8AB-41F5-AA7D-BC8DFDE8C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E2E7B82-903B-4F2E-BAB6-52C13ADC4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3CE1022-AAD8-4047-B43D-CF584699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00B6-B498-464A-9741-F572F3B46FEA}" type="datetimeFigureOut">
              <a:rPr lang="zh-TW" altLang="en-US" smtClean="0"/>
              <a:t>2019/10/21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9F91A4-BA22-4303-8FAF-3AF48C1DF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B9B2C6F-D420-4CFD-B82A-AB7C680A4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3A26E-944B-45DB-97A6-0F3F003A06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398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7F5971-F221-4C88-AAE0-41F437DC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E6525AE-001C-4D64-AB1B-EF1C0A8EC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5F301E-7C59-43D5-A15B-E623C793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00B6-B498-464A-9741-F572F3B46FEA}" type="datetimeFigureOut">
              <a:rPr lang="zh-TW" altLang="en-US" smtClean="0"/>
              <a:t>2019/10/21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80583A-24E5-4DEC-B358-89696BF5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865A87-A535-4164-B717-2E4E4CF1F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3A26E-944B-45DB-97A6-0F3F003A06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023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83865E5-92ED-441C-A8CD-58822B9CC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C6BF838-6C43-40F6-923C-AC1AF7A10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E97DB3C-0F6F-4B61-95A6-695B24967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00B6-B498-464A-9741-F572F3B46FEA}" type="datetimeFigureOut">
              <a:rPr lang="zh-TW" altLang="en-US" smtClean="0"/>
              <a:t>2019/10/21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C2FFD1-8212-4171-95D5-01527D81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A81463-CDCE-43C7-B678-C4EE56C98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3A26E-944B-45DB-97A6-0F3F003A06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513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708D24-6E30-43B1-AD7E-F5B0FF54E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3AA239-3A62-480C-AD03-C68881B1D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C12540-FB35-4253-98B7-9A74B420D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00B6-B498-464A-9741-F572F3B46FEA}" type="datetimeFigureOut">
              <a:rPr lang="zh-TW" altLang="en-US" smtClean="0"/>
              <a:t>2019/10/21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BB31A82-203E-4D9C-8EC8-BBFF5EEC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F6DCFF-ECF4-42D8-9CA6-6EC772675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3A26E-944B-45DB-97A6-0F3F003A06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949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AE6B93-0851-4F99-96F8-36C603BD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251B930-DF9F-4542-B500-E96A87B10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DA1A73-8CB5-4A77-A8D5-CC2050D08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00B6-B498-464A-9741-F572F3B46FEA}" type="datetimeFigureOut">
              <a:rPr lang="zh-TW" altLang="en-US" smtClean="0"/>
              <a:t>2019/10/21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BC6FC8-5D01-4D31-BBFB-2BCFA0DE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8A49BBD-F9E3-4314-98B4-2FBAC698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3A26E-944B-45DB-97A6-0F3F003A06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089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7A4A53-5E8F-4E1D-8195-64EEE9F34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046972-9996-4EF7-9798-0643DEAAA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E18254F-1C7B-4663-A32F-9EAF4DC17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83CFF21-D705-4DED-9614-3E249E0A5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00B6-B498-464A-9741-F572F3B46FEA}" type="datetimeFigureOut">
              <a:rPr lang="zh-TW" altLang="en-US" smtClean="0"/>
              <a:t>2019/10/21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8BCDD97-B3C0-462E-9BCF-1362390B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8057485-3013-42F1-B685-BC413AD8F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3A26E-944B-45DB-97A6-0F3F003A06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30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D64D96-1064-42A3-A383-8BBC8724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376AF7F-FEA0-440E-A9E6-AAED06E87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D88FA5C-D662-4359-8590-C9DD1AB98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AB62D78-740B-4ED6-B2F5-510DF178B7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A24F1D2-65EF-4752-969B-EBEB85190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84E5B47-3E39-4FB5-A80E-271A8022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00B6-B498-464A-9741-F572F3B46FEA}" type="datetimeFigureOut">
              <a:rPr lang="zh-TW" altLang="en-US" smtClean="0"/>
              <a:t>2019/10/21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0FAB3EB-F759-4868-BE01-8D8211509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D391F58-EDAC-4F75-91DA-F14CA5E9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3A26E-944B-45DB-97A6-0F3F003A06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98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CCDB4D-3EA7-4238-890E-50F27768A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23FE08F-DBEB-49F8-9D39-32F634FF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00B6-B498-464A-9741-F572F3B46FEA}" type="datetimeFigureOut">
              <a:rPr lang="zh-TW" altLang="en-US" smtClean="0"/>
              <a:t>2019/10/21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6DFA3A5-D363-40B6-9611-E1400F04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C5FD0DC-3DCC-4AF5-89A1-19FFDCAE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3A26E-944B-45DB-97A6-0F3F003A06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7794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E2F75F5-78BE-4168-8D6D-9446BA4A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00B6-B498-464A-9741-F572F3B46FEA}" type="datetimeFigureOut">
              <a:rPr lang="zh-TW" altLang="en-US" smtClean="0"/>
              <a:t>2019/10/21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F74FB2B-3E7B-47F9-910D-5B9D765EB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2CD03EA-73B7-4FB9-9369-DB708B27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3A26E-944B-45DB-97A6-0F3F003A06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56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179FE8-2F98-4EDE-B455-9D9922881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43815C-EBF2-4A3D-BD52-D6CC7C3E1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3DBEE27-D591-4D70-9179-DED135A83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60F304C-474A-4FD7-A72D-B2046EE5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00B6-B498-464A-9741-F572F3B46FEA}" type="datetimeFigureOut">
              <a:rPr lang="zh-TW" altLang="en-US" smtClean="0"/>
              <a:t>2019/10/21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049CEC9-6D07-4563-9FDF-17306FEB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F67AD00-ADE5-4752-ADE2-8AE65C83F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3A26E-944B-45DB-97A6-0F3F003A06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77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4451DC-EB02-4590-B8CE-934CB79D4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6AA973F-591E-4C84-8507-DE762408C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6E4671A-C989-40F8-97DC-0A0848746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423A88E-A45A-4B2D-AF14-7EEF20CA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800B6-B498-464A-9741-F572F3B46FEA}" type="datetimeFigureOut">
              <a:rPr lang="zh-TW" altLang="en-US" smtClean="0"/>
              <a:t>2019/10/21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508EAAD-6079-400B-8EBF-E5683AB43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92DCB3D-4D43-4243-9DDF-7D61EF31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3A26E-944B-45DB-97A6-0F3F003A06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885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5FF9B58-2BD4-4658-958A-9C1D78A27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24DF4BE-52DB-435A-92D6-EB21D7E6A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1B1E8B-7E8C-4EFB-8C84-07BC50FA4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800B6-B498-464A-9741-F572F3B46FEA}" type="datetimeFigureOut">
              <a:rPr lang="zh-TW" altLang="en-US" smtClean="0"/>
              <a:t>2019/10/21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85E0F4-600B-40F4-8427-E004F3B57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D2249BC-D384-4BE6-BC04-2D34C20D9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3A26E-944B-45DB-97A6-0F3F003A06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73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415CF5E-F0D7-4004-9404-18B9A011C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80" b="582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34B3B2A-1438-46EF-B51A-E438F79BB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第二课</a:t>
            </a:r>
            <a:b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那年那月那狗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3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最为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zuìwéi</a:t>
            </a:r>
            <a:endParaRPr lang="zh-TW" altLang="en-US" sz="400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zuì</a:t>
            </a:r>
            <a:endParaRPr lang="zh-TW" altLang="en-US" sz="400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1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7814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54411DA-116F-4CFB-AE91-C0AA7527235D}"/>
              </a:ext>
            </a:extLst>
          </p:cNvPr>
          <p:cNvSpPr txBox="1"/>
          <p:nvPr/>
        </p:nvSpPr>
        <p:spPr>
          <a:xfrm>
            <a:off x="0" y="0"/>
            <a:ext cx="2157455" cy="1384995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抑或</a:t>
            </a:r>
            <a:endParaRPr lang="en-US" altLang="zh-TW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yìhuò</a:t>
            </a:r>
            <a:endParaRPr lang="zh-TW" altLang="en-US" sz="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D13E922-5884-4081-8900-21F71244E9A2}"/>
              </a:ext>
            </a:extLst>
          </p:cNvPr>
          <p:cNvSpPr txBox="1"/>
          <p:nvPr/>
        </p:nvSpPr>
        <p:spPr>
          <a:xfrm>
            <a:off x="294000" y="1522576"/>
            <a:ext cx="11530975" cy="5184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 赞成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抑或</a:t>
            </a:r>
            <a:r>
              <a:rPr lang="zh-TW" altLang="en-US" sz="3200" dirty="0">
                <a:ea typeface="標楷體" panose="03000509000000000000" pitchFamily="65" charset="-120"/>
              </a:rPr>
              <a:t>反对，你都应该明确表态。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 窗外一棵树，路边一朵花，天上一朵云，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抑或</a:t>
            </a:r>
            <a:r>
              <a:rPr lang="zh-TW" altLang="en-US" sz="3200" dirty="0">
                <a:ea typeface="標楷體" panose="03000509000000000000" pitchFamily="65" charset="-120"/>
              </a:rPr>
              <a:t>远处一座山，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都能让他有所领悟。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 这种舞蹈，无论是现代派青年，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抑或</a:t>
            </a:r>
            <a:r>
              <a:rPr lang="zh-TW" altLang="en-US" sz="3200" dirty="0">
                <a:ea typeface="標楷體" panose="03000509000000000000" pitchFamily="65" charset="-120"/>
              </a:rPr>
              <a:t>是传统观念较强的老人，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都喜闻乐见。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 不管在绍兴酒的故乡，还是长白参的故乡，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抑或</a:t>
            </a:r>
            <a:r>
              <a:rPr lang="zh-TW" altLang="en-US" sz="3200" dirty="0">
                <a:ea typeface="標楷體" panose="03000509000000000000" pitchFamily="65" charset="-120"/>
              </a:rPr>
              <a:t>景德镇瓷器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的故乡，摄影家所倾注的都是普通百姓浓郁的感情。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51057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D13E922-5884-4081-8900-21F71244E9A2}"/>
              </a:ext>
            </a:extLst>
          </p:cNvPr>
          <p:cNvSpPr txBox="1"/>
          <p:nvPr/>
        </p:nvSpPr>
        <p:spPr>
          <a:xfrm>
            <a:off x="0" y="1522576"/>
            <a:ext cx="12192000" cy="444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 作为领导，表扬下属，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，都要有事实依据。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 一个人练书法，一个人品茶，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 他都能感受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到独处的乐趣。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 无论这幅画是成熟的，抑或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 不管在</a:t>
            </a:r>
            <a:r>
              <a:rPr lang="en-US" altLang="zh-TW" sz="3200" dirty="0">
                <a:ea typeface="標楷體" panose="03000509000000000000" pitchFamily="65" charset="-120"/>
              </a:rPr>
              <a:t>_______</a:t>
            </a:r>
            <a:r>
              <a:rPr lang="zh-TW" altLang="en-US" sz="3200" dirty="0">
                <a:ea typeface="標楷體" panose="03000509000000000000" pitchFamily="65" charset="-120"/>
              </a:rPr>
              <a:t>，还是在</a:t>
            </a:r>
            <a:r>
              <a:rPr lang="en-US" altLang="zh-TW" sz="3200" dirty="0">
                <a:ea typeface="標楷體" panose="03000509000000000000" pitchFamily="65" charset="-120"/>
              </a:rPr>
              <a:t>_______ </a:t>
            </a:r>
            <a:r>
              <a:rPr lang="zh-TW" altLang="en-US" sz="3200" dirty="0">
                <a:ea typeface="標楷體" panose="03000509000000000000" pitchFamily="65" charset="-120"/>
              </a:rPr>
              <a:t>， 抑或在，</a:t>
            </a:r>
            <a:r>
              <a:rPr lang="en-US" altLang="zh-TW" sz="3200" dirty="0">
                <a:ea typeface="標楷體" panose="03000509000000000000" pitchFamily="65" charset="-120"/>
              </a:rPr>
              <a:t>_______ </a:t>
            </a:r>
            <a:r>
              <a:rPr lang="zh-TW" altLang="en-US" sz="3200" dirty="0">
                <a:ea typeface="標楷體" panose="03000509000000000000" pitchFamily="65" charset="-120"/>
              </a:rPr>
              <a:t>， 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 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 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2735D52-7E73-4476-A644-9FA2BC155C79}"/>
              </a:ext>
            </a:extLst>
          </p:cNvPr>
          <p:cNvSpPr txBox="1"/>
          <p:nvPr/>
        </p:nvSpPr>
        <p:spPr>
          <a:xfrm>
            <a:off x="4565583" y="1590611"/>
            <a:ext cx="2643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抑或责备下属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D89A6FB-8EA5-463F-81C9-CB07E3CF80D4}"/>
              </a:ext>
            </a:extLst>
          </p:cNvPr>
          <p:cNvSpPr txBox="1"/>
          <p:nvPr/>
        </p:nvSpPr>
        <p:spPr>
          <a:xfrm>
            <a:off x="5775158" y="2274388"/>
            <a:ext cx="325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抑或一个人旅行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533046C-7323-4996-985C-412B0F6506FE}"/>
              </a:ext>
            </a:extLst>
          </p:cNvPr>
          <p:cNvSpPr txBox="1"/>
          <p:nvPr/>
        </p:nvSpPr>
        <p:spPr>
          <a:xfrm>
            <a:off x="5306727" y="3769876"/>
            <a:ext cx="1694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青涩的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C1592B0-354E-4AE3-9691-7340A4E735D8}"/>
              </a:ext>
            </a:extLst>
          </p:cNvPr>
          <p:cNvSpPr txBox="1"/>
          <p:nvPr/>
        </p:nvSpPr>
        <p:spPr>
          <a:xfrm>
            <a:off x="7392201" y="3750627"/>
            <a:ext cx="424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都受到很多人的喜欢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BD0DDBE-6ED3-4CC6-9A9C-FD8E4DB77751}"/>
              </a:ext>
            </a:extLst>
          </p:cNvPr>
          <p:cNvSpPr txBox="1"/>
          <p:nvPr/>
        </p:nvSpPr>
        <p:spPr>
          <a:xfrm>
            <a:off x="1742173" y="4506358"/>
            <a:ext cx="134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中国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9E821EF-ABFC-4993-B491-D3AD84FD653D}"/>
              </a:ext>
            </a:extLst>
          </p:cNvPr>
          <p:cNvSpPr txBox="1"/>
          <p:nvPr/>
        </p:nvSpPr>
        <p:spPr>
          <a:xfrm>
            <a:off x="4748463" y="4506358"/>
            <a:ext cx="134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台湾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0E648B2-7028-4E8A-B9B4-59C80BFD9616}"/>
              </a:ext>
            </a:extLst>
          </p:cNvPr>
          <p:cNvSpPr txBox="1"/>
          <p:nvPr/>
        </p:nvSpPr>
        <p:spPr>
          <a:xfrm>
            <a:off x="8409272" y="4499005"/>
            <a:ext cx="1427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日本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C1A1656-0A8C-472D-AD54-7C39C98FC982}"/>
              </a:ext>
            </a:extLst>
          </p:cNvPr>
          <p:cNvSpPr txBox="1"/>
          <p:nvPr/>
        </p:nvSpPr>
        <p:spPr>
          <a:xfrm>
            <a:off x="558266" y="5222980"/>
            <a:ext cx="6651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都是享受美食的好地方</a:t>
            </a:r>
          </a:p>
        </p:txBody>
      </p:sp>
    </p:spTree>
    <p:extLst>
      <p:ext uri="{BB962C8B-B14F-4D97-AF65-F5344CB8AC3E}">
        <p14:creationId xmlns:p14="http://schemas.microsoft.com/office/powerpoint/2010/main" val="321926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540276F-E344-4C1B-9E7D-5B5C7DC597B6}"/>
              </a:ext>
            </a:extLst>
          </p:cNvPr>
          <p:cNvSpPr/>
          <p:nvPr/>
        </p:nvSpPr>
        <p:spPr>
          <a:xfrm>
            <a:off x="176464" y="96252"/>
            <a:ext cx="11903242" cy="665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我不敢想象也想象不出，小狮子是怎样拖着一条残腿，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步履蹒跚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忍饥挨饿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地奔走在寻找家园、寻找主人的路上。我在想，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抑或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它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果真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又回了家，可怎么也找不到主人，没有主人的房子，还是家么</a:t>
            </a:r>
            <a:r>
              <a:rPr lang="en-US" altLang="zh-CN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它不得不东奔西走，苦苦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寻觅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着那个温暖的地方，那是它的天堂啊</a:t>
            </a:r>
            <a:r>
              <a:rPr lang="en-US" altLang="zh-CN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在这个过程中，它是不是还要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防备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其他野兽的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袭击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，是不是还要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奋力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游过河湖，是不是还要躲避人类的追打啊</a:t>
            </a:r>
            <a:r>
              <a:rPr lang="en-US" altLang="zh-CN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它多么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执着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、多么辛苦啊</a:t>
            </a:r>
            <a:r>
              <a:rPr lang="en-US" altLang="zh-CN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而它所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承受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的这些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苦难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，全都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缘于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我们人类的一个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不良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的想法，一个轻易的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举动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，这是多么的不公平啊</a:t>
            </a:r>
            <a:r>
              <a:rPr lang="en-US" altLang="zh-CN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b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 这回太爷爷一句话也没说。他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认定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了小狮子扔不得，它有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灵性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33949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7B058B8-0017-4629-B2DC-B711048FC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65" y="4375073"/>
            <a:ext cx="4414092" cy="24829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3163D0C-F9F2-4D45-9F8D-6CAFCFE45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1"/>
          <a:stretch/>
        </p:blipFill>
        <p:spPr>
          <a:xfrm>
            <a:off x="0" y="4334933"/>
            <a:ext cx="4414092" cy="252306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7CC6D90-4D4F-44CD-A085-7C4A604E1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665" y="995409"/>
            <a:ext cx="4414092" cy="248292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quèqiè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积极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jījí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倔犟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juéjiàng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06BA60E-2366-4885-A595-F8DB40138627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献身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xiànshēn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92FB2CA-CAC3-43B7-BC15-5CF6CF9C3378}"/>
              </a:ext>
            </a:extLst>
          </p:cNvPr>
          <p:cNvSpPr/>
          <p:nvPr/>
        </p:nvSpPr>
        <p:spPr>
          <a:xfrm>
            <a:off x="240794" y="252425"/>
            <a:ext cx="3936570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/>
              <a:t>devote oneself to;</a:t>
            </a:r>
          </a:p>
          <a:p>
            <a:pPr>
              <a:lnSpc>
                <a:spcPct val="150000"/>
              </a:lnSpc>
            </a:pPr>
            <a:r>
              <a:rPr lang="en-US" altLang="zh-TW" sz="3600" dirty="0"/>
              <a:t>dedicate oneself to</a:t>
            </a:r>
            <a:endParaRPr lang="zh-TW" altLang="en-US" sz="36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05094A1-A960-46DF-8469-E665F5666165}"/>
              </a:ext>
            </a:extLst>
          </p:cNvPr>
          <p:cNvSpPr/>
          <p:nvPr/>
        </p:nvSpPr>
        <p:spPr>
          <a:xfrm>
            <a:off x="7577408" y="0"/>
            <a:ext cx="4610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ea typeface="Microsoft Yahei" panose="020B0503020204020204" pitchFamily="34" charset="-122"/>
              </a:rPr>
              <a:t>definite</a:t>
            </a:r>
            <a:r>
              <a:rPr lang="zh-TW" altLang="en-US" sz="3600" dirty="0">
                <a:ea typeface="Microsoft Yahei" panose="020B0503020204020204" pitchFamily="34" charset="-122"/>
              </a:rPr>
              <a:t> </a:t>
            </a:r>
            <a:r>
              <a:rPr lang="en-US" altLang="zh-TW" sz="3600" dirty="0">
                <a:ea typeface="Microsoft Yahei" panose="020B0503020204020204" pitchFamily="34" charset="-122"/>
              </a:rPr>
              <a:t>;</a:t>
            </a:r>
            <a:r>
              <a:rPr lang="zh-TW" altLang="en-US" sz="3600" dirty="0">
                <a:ea typeface="Microsoft Yahei" panose="020B0503020204020204" pitchFamily="34" charset="-122"/>
              </a:rPr>
              <a:t> </a:t>
            </a:r>
            <a:r>
              <a:rPr lang="en-US" altLang="zh-TW" sz="3600" dirty="0">
                <a:ea typeface="Microsoft Yahei" panose="020B0503020204020204" pitchFamily="34" charset="-122"/>
              </a:rPr>
              <a:t>exact</a:t>
            </a:r>
            <a:r>
              <a:rPr lang="zh-TW" altLang="en-US" sz="3600" dirty="0">
                <a:ea typeface="Microsoft Yahei" panose="020B0503020204020204" pitchFamily="34" charset="-122"/>
              </a:rPr>
              <a:t> </a:t>
            </a:r>
            <a:r>
              <a:rPr lang="en-US" altLang="zh-TW" sz="3600" dirty="0">
                <a:ea typeface="Microsoft Yahei" panose="020B0503020204020204" pitchFamily="34" charset="-122"/>
              </a:rPr>
              <a:t>;</a:t>
            </a:r>
            <a:r>
              <a:rPr lang="zh-TW" altLang="en-US" sz="3600" dirty="0">
                <a:ea typeface="Microsoft Yahei" panose="020B0503020204020204" pitchFamily="34" charset="-122"/>
              </a:rPr>
              <a:t> </a:t>
            </a:r>
            <a:r>
              <a:rPr lang="en-US" altLang="zh-TW" sz="3600" dirty="0">
                <a:ea typeface="Microsoft Yahei" panose="020B0503020204020204" pitchFamily="34" charset="-122"/>
              </a:rPr>
              <a:t>precise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3393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相依为命</a:t>
            </a:r>
            <a:r>
              <a:rPr lang="en-US" altLang="zh-TW" sz="3600" dirty="0" err="1">
                <a:solidFill>
                  <a:schemeClr val="bg1"/>
                </a:solidFill>
              </a:rPr>
              <a:t>xiāngyī-wéimìng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depend on each other for survival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772" y="3421301"/>
            <a:ext cx="6473145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父母意外身亡，她与奶奶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相依为命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9477ADD-21D8-4951-991E-E3F99C521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57" y="2692400"/>
            <a:ext cx="3780723" cy="378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63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老泪纵横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lǎo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lèi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zòng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héng</a:t>
            </a:r>
            <a:r>
              <a:rPr lang="en-US" altLang="zh-TW" sz="3600" b="1" dirty="0">
                <a:solidFill>
                  <a:schemeClr val="bg1"/>
                </a:solidFill>
              </a:rPr>
              <a:t> 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772" y="3005803"/>
            <a:ext cx="6473145" cy="25853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他得知儿子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死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亡的消息后，顿时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老泪纵横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，悲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伤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不已。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9F9495-6D0C-410D-B204-9E1E20E25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32"/>
          <a:stretch/>
        </p:blipFill>
        <p:spPr>
          <a:xfrm>
            <a:off x="328280" y="2300438"/>
            <a:ext cx="5071492" cy="28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700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确切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quèqiè</a:t>
            </a:r>
            <a:endParaRPr lang="zh-TW" altLang="en-US" sz="4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确实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quèshí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5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80070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quèqiè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确实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quèshí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006001"/>
              </p:ext>
            </p:extLst>
          </p:nvPr>
        </p:nvGraphicFramePr>
        <p:xfrm>
          <a:off x="116958" y="1747988"/>
          <a:ext cx="11950995" cy="439667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80997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669998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83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“真实可靠”的意思。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确切→准确、恰当，没有一点差错，切合实际。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确实→真实可靠，没有虚假。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0415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quèqiè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确实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quèshí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F0DCCDA7-039E-4EA9-8F5A-8D970BA4E516}"/>
              </a:ext>
            </a:extLst>
          </p:cNvPr>
          <p:cNvSpPr txBox="1"/>
          <p:nvPr/>
        </p:nvSpPr>
        <p:spPr>
          <a:xfrm>
            <a:off x="330513" y="2192244"/>
            <a:ext cx="11530975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在得到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确切</a:t>
            </a:r>
            <a:r>
              <a:rPr lang="en-US" altLang="zh-TW" sz="32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确实</a:t>
            </a:r>
            <a:r>
              <a:rPr lang="zh-TW" altLang="en-US" sz="3200" dirty="0">
                <a:ea typeface="標楷體" panose="03000509000000000000" pitchFamily="65" charset="-120"/>
              </a:rPr>
              <a:t>的证据以前，不要轻易下结论。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如果汽车即将降价的消息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确切</a:t>
            </a:r>
            <a:r>
              <a:rPr lang="en-US" altLang="zh-TW" sz="32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确实</a:t>
            </a:r>
            <a:r>
              <a:rPr lang="zh-TW" altLang="en-US" sz="3200" dirty="0">
                <a:ea typeface="標楷體" panose="03000509000000000000" pitchFamily="65" charset="-120"/>
              </a:rPr>
              <a:t>的话，我暂时就不买车了。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在这篇论文中，每个数据都是经过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确切</a:t>
            </a:r>
            <a:r>
              <a:rPr lang="zh-TW" altLang="en-US" sz="3200" dirty="0">
                <a:ea typeface="標楷體" panose="03000509000000000000" pitchFamily="65" charset="-120"/>
              </a:rPr>
              <a:t>计算的。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4249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quèqiè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确实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quèshí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F0DCCDA7-039E-4EA9-8F5A-8D970BA4E516}"/>
              </a:ext>
            </a:extLst>
          </p:cNvPr>
          <p:cNvSpPr txBox="1"/>
          <p:nvPr/>
        </p:nvSpPr>
        <p:spPr>
          <a:xfrm>
            <a:off x="482913" y="3919444"/>
            <a:ext cx="11530975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这家超市的物品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确实</a:t>
            </a:r>
            <a:r>
              <a:rPr lang="zh-TW" altLang="en-US" sz="3200" dirty="0">
                <a:ea typeface="標楷體" panose="03000509000000000000" pitchFamily="65" charset="-120"/>
              </a:rPr>
              <a:t>物美价廉。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D4944F-A0E5-4BAB-8AD5-593EE5A77AD9}"/>
              </a:ext>
            </a:extLst>
          </p:cNvPr>
          <p:cNvSpPr txBox="1"/>
          <p:nvPr/>
        </p:nvSpPr>
        <p:spPr>
          <a:xfrm>
            <a:off x="308393" y="2138457"/>
            <a:ext cx="11502190" cy="76944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确实→</a:t>
            </a:r>
            <a:r>
              <a:rPr lang="en-US" altLang="zh-TW" sz="4400" dirty="0">
                <a:ea typeface="標楷體" panose="03000509000000000000" pitchFamily="65" charset="-120"/>
              </a:rPr>
              <a:t>Adv.</a:t>
            </a:r>
            <a:r>
              <a:rPr lang="zh-TW" altLang="en-US" sz="4400" dirty="0">
                <a:ea typeface="標楷體" panose="03000509000000000000" pitchFamily="65" charset="-120"/>
              </a:rPr>
              <a:t>，意思是“的确”。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8891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最为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zuìwéi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497837"/>
              </p:ext>
            </p:extLst>
          </p:nvPr>
        </p:nvGraphicFramePr>
        <p:xfrm>
          <a:off x="330513" y="2020043"/>
          <a:ext cx="11530972" cy="423378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114822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30855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1.adv.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表示某种属性超过所有同类的人或事物。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35761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quèqiè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确实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quèshí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D4944F-A0E5-4BAB-8AD5-593EE5A77AD9}"/>
              </a:ext>
            </a:extLst>
          </p:cNvPr>
          <p:cNvSpPr txBox="1"/>
          <p:nvPr/>
        </p:nvSpPr>
        <p:spPr>
          <a:xfrm>
            <a:off x="344905" y="1814097"/>
            <a:ext cx="11502190" cy="132343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ea typeface="標楷體" panose="03000509000000000000" pitchFamily="65" charset="-120"/>
              </a:rPr>
              <a:t>      </a:t>
            </a: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确切→</a:t>
            </a:r>
            <a:r>
              <a:rPr lang="zh-TW" altLang="en-US" sz="4000" dirty="0">
                <a:ea typeface="標楷體" panose="03000509000000000000" pitchFamily="65" charset="-120"/>
              </a:rPr>
              <a:t>形容“语言文字对事物的描写”。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ea typeface="標楷體" panose="03000509000000000000" pitchFamily="65" charset="-120"/>
              </a:rPr>
              <a:t>      </a:t>
            </a: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确实→</a:t>
            </a:r>
            <a:r>
              <a:rPr lang="zh-TW" altLang="en-US" sz="4000" dirty="0">
                <a:ea typeface="標楷體" panose="03000509000000000000" pitchFamily="65" charset="-120"/>
              </a:rPr>
              <a:t>形容“消息、情况” 。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A17BA5E-85B6-4B96-96C3-E2B43A6BB44E}"/>
              </a:ext>
            </a:extLst>
          </p:cNvPr>
          <p:cNvSpPr txBox="1"/>
          <p:nvPr/>
        </p:nvSpPr>
        <p:spPr>
          <a:xfrm>
            <a:off x="322875" y="3429000"/>
            <a:ext cx="11530975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ea typeface="標楷體" panose="03000509000000000000" pitchFamily="65" charset="-120"/>
              </a:rPr>
              <a:t>她今年二十多岁，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确切</a:t>
            </a:r>
            <a:r>
              <a:rPr lang="zh-TW" altLang="en-US" sz="2800" dirty="0">
                <a:ea typeface="標楷體" panose="03000509000000000000" pitchFamily="65" charset="-120"/>
              </a:rPr>
              <a:t>地说，是二十二岁。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ea typeface="標楷體" panose="03000509000000000000" pitchFamily="65" charset="-120"/>
              </a:rPr>
              <a:t>她把那个小偷的样子描述得如此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确切</a:t>
            </a:r>
            <a:r>
              <a:rPr lang="zh-TW" altLang="en-US" sz="2800" dirty="0">
                <a:ea typeface="標楷體" panose="03000509000000000000" pitchFamily="65" charset="-120"/>
              </a:rPr>
              <a:t>，警察很快就找到了小偷。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ea typeface="標楷體" panose="03000509000000000000" pitchFamily="65" charset="-120"/>
              </a:rPr>
              <a:t>要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确切</a:t>
            </a:r>
            <a:r>
              <a:rPr lang="zh-TW" altLang="en-US" sz="2800" dirty="0">
                <a:ea typeface="標楷體" panose="03000509000000000000" pitchFamily="65" charset="-120"/>
              </a:rPr>
              <a:t>评价一个历史人物，不是一件容易的事。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4.</a:t>
            </a:r>
            <a:r>
              <a:rPr lang="zh-TW" altLang="en-US" sz="2800" dirty="0">
                <a:ea typeface="標楷體" panose="03000509000000000000" pitchFamily="65" charset="-120"/>
              </a:rPr>
              <a:t>我怀疑这家通讯社提供的消息不一定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确实</a:t>
            </a:r>
            <a:r>
              <a:rPr lang="zh-TW" altLang="en-US" sz="2800" dirty="0">
                <a:ea typeface="標楷體" panose="03000509000000000000" pitchFamily="65" charset="-120"/>
              </a:rPr>
              <a:t>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5.</a:t>
            </a:r>
            <a:r>
              <a:rPr lang="zh-TW" altLang="en-US" sz="2800" dirty="0">
                <a:ea typeface="標楷體" panose="03000509000000000000" pitchFamily="65" charset="-120"/>
              </a:rPr>
              <a:t>她所说的情况是否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确实</a:t>
            </a:r>
            <a:r>
              <a:rPr lang="zh-TW" altLang="en-US" sz="2800" dirty="0">
                <a:ea typeface="標楷體" panose="03000509000000000000" pitchFamily="65" charset="-120"/>
              </a:rPr>
              <a:t>，还需进一步调查。</a:t>
            </a:r>
            <a:endParaRPr lang="en-US" altLang="zh-TW" sz="28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15075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quèqiè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确实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quèshí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D4944F-A0E5-4BAB-8AD5-593EE5A77AD9}"/>
              </a:ext>
            </a:extLst>
          </p:cNvPr>
          <p:cNvSpPr txBox="1"/>
          <p:nvPr/>
        </p:nvSpPr>
        <p:spPr>
          <a:xfrm>
            <a:off x="344905" y="1814097"/>
            <a:ext cx="11502190" cy="70788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ea typeface="標楷體" panose="03000509000000000000" pitchFamily="65" charset="-120"/>
              </a:rPr>
              <a:t>     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确实→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adj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adv.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，可重迭为“确确实实”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A17BA5E-85B6-4B96-96C3-E2B43A6BB44E}"/>
              </a:ext>
            </a:extLst>
          </p:cNvPr>
          <p:cNvSpPr txBox="1"/>
          <p:nvPr/>
        </p:nvSpPr>
        <p:spPr>
          <a:xfrm>
            <a:off x="322875" y="3429000"/>
            <a:ext cx="11530975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这种狗在我们这儿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确确实实</a:t>
            </a:r>
            <a:r>
              <a:rPr lang="zh-TW" altLang="en-US" sz="3600" dirty="0">
                <a:ea typeface="標楷體" panose="03000509000000000000" pitchFamily="65" charset="-120"/>
              </a:rPr>
              <a:t>很稀罕。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这件事是她亲眼看到的，所以说得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确确实实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97999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最终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zuìzhōng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最后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zuìhòu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5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97925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最终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zuìzhōng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最后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zuìhòu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32942"/>
              </p:ext>
            </p:extLst>
          </p:nvPr>
        </p:nvGraphicFramePr>
        <p:xfrm>
          <a:off x="330513" y="1729100"/>
          <a:ext cx="11530975" cy="230759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48309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888266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54196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53922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1.N.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“真实可靠”的意思。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8F983D99-5E8C-4FC2-882A-27CB4E0CE05D}"/>
              </a:ext>
            </a:extLst>
          </p:cNvPr>
          <p:cNvSpPr txBox="1"/>
          <p:nvPr/>
        </p:nvSpPr>
        <p:spPr>
          <a:xfrm>
            <a:off x="330513" y="4316652"/>
            <a:ext cx="11530975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在比赛的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最终</a:t>
            </a:r>
            <a:r>
              <a:rPr lang="en-US" altLang="zh-TW" sz="32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最后</a:t>
            </a:r>
            <a:r>
              <a:rPr lang="zh-TW" altLang="en-US" sz="3200" dirty="0">
                <a:ea typeface="標楷體" panose="03000509000000000000" pitchFamily="65" charset="-120"/>
              </a:rPr>
              <a:t>结果还没有出来之前，大家的心里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都像有十五个吊桶，七上八下的。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双方唇强舌战，互不相让，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最终</a:t>
            </a:r>
            <a:r>
              <a:rPr lang="en-US" altLang="zh-TW" sz="32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最后</a:t>
            </a:r>
            <a:r>
              <a:rPr lang="zh-TW" altLang="en-US" sz="3200" dirty="0">
                <a:ea typeface="標楷體" panose="03000509000000000000" pitchFamily="65" charset="-120"/>
              </a:rPr>
              <a:t>使谈判陷入了僵局。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76424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98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最终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zuìzhōng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209580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最后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zuìhòu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29379"/>
            <a:ext cx="5730243" cy="1119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925985"/>
              </p:ext>
            </p:extLst>
          </p:nvPr>
        </p:nvGraphicFramePr>
        <p:xfrm>
          <a:off x="120502" y="2537372"/>
          <a:ext cx="11950995" cy="310769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80997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669998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最后→使用范围大，有的“时间和次序上”在所有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别的之后的意思。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最终→使用范围小，只表示最后的时间。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6587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587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最终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zuìzhōng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-217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最后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zuìhòu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28825"/>
            <a:ext cx="5730243" cy="80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255513-24A4-49F5-9A2B-3A5D266EABFB}"/>
              </a:ext>
            </a:extLst>
          </p:cNvPr>
          <p:cNvSpPr txBox="1"/>
          <p:nvPr/>
        </p:nvSpPr>
        <p:spPr>
          <a:xfrm>
            <a:off x="330512" y="1973179"/>
            <a:ext cx="11530976" cy="4547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ea typeface="標楷體" panose="03000509000000000000" pitchFamily="65" charset="-120"/>
              </a:rPr>
              <a:t>晚会在热闹、快乐的气氛中结束了。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最后</a:t>
            </a:r>
            <a:r>
              <a:rPr lang="zh-TW" altLang="en-US" sz="2800" dirty="0">
                <a:ea typeface="標楷體" panose="03000509000000000000" pitchFamily="65" charset="-120"/>
              </a:rPr>
              <a:t>，我们一起把房间整理一下，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ea typeface="標楷體" panose="03000509000000000000" pitchFamily="65" charset="-120"/>
              </a:rPr>
              <a:t>   互相告别后就回家了。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ea typeface="標楷體" panose="03000509000000000000" pitchFamily="65" charset="-120"/>
              </a:rPr>
              <a:t>她先把鸡蛋炒了一下，盛出来；接着又把西红柿放到锅里翻炒，然后把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ea typeface="標楷體" panose="03000509000000000000" pitchFamily="65" charset="-120"/>
              </a:rPr>
              <a:t>   两样东西混合在一起，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最后</a:t>
            </a:r>
            <a:r>
              <a:rPr lang="zh-TW" altLang="en-US" sz="2800" dirty="0">
                <a:ea typeface="標楷體" panose="03000509000000000000" pitchFamily="65" charset="-120"/>
              </a:rPr>
              <a:t>再加上调料，一道西红柿炒鸡蛋就算做好了。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ea typeface="標楷體" panose="03000509000000000000" pitchFamily="65" charset="-120"/>
              </a:rPr>
              <a:t>他考入北京大学中文系，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最终</a:t>
            </a:r>
            <a:r>
              <a:rPr lang="zh-TW" altLang="en-US" sz="2800" dirty="0">
                <a:ea typeface="標楷體" panose="03000509000000000000" pitchFamily="65" charset="-120"/>
              </a:rPr>
              <a:t>实现了自己的理想。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4.</a:t>
            </a:r>
            <a:r>
              <a:rPr lang="zh-TW" altLang="en-US" sz="2800" dirty="0">
                <a:ea typeface="標楷體" panose="03000509000000000000" pitchFamily="65" charset="-120"/>
              </a:rPr>
              <a:t>一个过于自私，只顾自己的人，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最终</a:t>
            </a:r>
            <a:r>
              <a:rPr lang="zh-TW" altLang="en-US" sz="2800" dirty="0">
                <a:ea typeface="標楷體" panose="03000509000000000000" pitchFamily="65" charset="-120"/>
              </a:rPr>
              <a:t>会走到失去所有的朋友，失去所有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ea typeface="標楷體" panose="03000509000000000000" pitchFamily="65" charset="-120"/>
              </a:rPr>
              <a:t>   的信任，众叛亲离的道路上去。</a:t>
            </a:r>
          </a:p>
        </p:txBody>
      </p:sp>
    </p:spTree>
    <p:extLst>
      <p:ext uri="{BB962C8B-B14F-4D97-AF65-F5344CB8AC3E}">
        <p14:creationId xmlns:p14="http://schemas.microsoft.com/office/powerpoint/2010/main" val="37427865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D4944F-A0E5-4BAB-8AD5-593EE5A77AD9}"/>
              </a:ext>
            </a:extLst>
          </p:cNvPr>
          <p:cNvSpPr txBox="1"/>
          <p:nvPr/>
        </p:nvSpPr>
        <p:spPr>
          <a:xfrm>
            <a:off x="344905" y="1814097"/>
            <a:ext cx="11502190" cy="70788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ea typeface="標楷體" panose="03000509000000000000" pitchFamily="65" charset="-120"/>
              </a:rPr>
              <a:t>“在、到”</a:t>
            </a:r>
            <a:r>
              <a:rPr lang="en-US" altLang="zh-TW" sz="4000" dirty="0"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ea typeface="標楷體" panose="03000509000000000000" pitchFamily="65" charset="-120"/>
              </a:rPr>
              <a:t>最后 。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A17BA5E-85B6-4B96-96C3-E2B43A6BB44E}"/>
              </a:ext>
            </a:extLst>
          </p:cNvPr>
          <p:cNvSpPr txBox="1"/>
          <p:nvPr/>
        </p:nvSpPr>
        <p:spPr>
          <a:xfrm>
            <a:off x="339808" y="3043990"/>
            <a:ext cx="11507287" cy="2788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这部电影讲述了一个爱情悲剧。演</a:t>
            </a:r>
            <a:r>
              <a:rPr lang="zh-TW" altLang="en-US" sz="3000" dirty="0">
                <a:highlight>
                  <a:srgbClr val="FFFF00"/>
                </a:highlight>
                <a:ea typeface="標楷體" panose="03000509000000000000" pitchFamily="65" charset="-120"/>
              </a:rPr>
              <a:t>到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最后</a:t>
            </a:r>
            <a:r>
              <a:rPr lang="zh-TW" altLang="en-US" sz="3000" dirty="0">
                <a:ea typeface="標楷體" panose="03000509000000000000" pitchFamily="65" charset="-120"/>
              </a:rPr>
              <a:t>，观众都被剧情感动得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唏嘘不已。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一直看</a:t>
            </a:r>
            <a:r>
              <a:rPr lang="zh-TW" altLang="en-US" sz="3000" dirty="0">
                <a:highlight>
                  <a:srgbClr val="FFFF00"/>
                </a:highlight>
                <a:ea typeface="標楷體" panose="03000509000000000000" pitchFamily="65" charset="-120"/>
              </a:rPr>
              <a:t>到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最后</a:t>
            </a:r>
            <a:r>
              <a:rPr lang="zh-TW" altLang="en-US" sz="3000" dirty="0">
                <a:ea typeface="標楷體" panose="03000509000000000000" pitchFamily="65" charset="-120"/>
              </a:rPr>
              <a:t>，我才明白了这本悬念小说的结局。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ea typeface="標楷體" panose="03000509000000000000" pitchFamily="65" charset="-120"/>
              </a:rPr>
              <a:t>每次开会他都坐</a:t>
            </a:r>
            <a:r>
              <a:rPr lang="zh-TW" altLang="en-US" sz="3000" dirty="0">
                <a:highlight>
                  <a:srgbClr val="FFFF00"/>
                </a:highlight>
                <a:ea typeface="標楷體" panose="03000509000000000000" pitchFamily="65" charset="-120"/>
              </a:rPr>
              <a:t>在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最后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F3769A1-EDC4-42E9-BE5B-5D753C1A8192}"/>
              </a:ext>
            </a:extLst>
          </p:cNvPr>
          <p:cNvSpPr txBox="1"/>
          <p:nvPr/>
        </p:nvSpPr>
        <p:spPr>
          <a:xfrm>
            <a:off x="339808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最终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zuìzhōng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1CAFC8F-6B7D-40B6-80B0-0788548CE6BD}"/>
              </a:ext>
            </a:extLst>
          </p:cNvPr>
          <p:cNvSpPr txBox="1"/>
          <p:nvPr/>
        </p:nvSpPr>
        <p:spPr>
          <a:xfrm>
            <a:off x="8961122" y="-217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最后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zuìhòu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263960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D4944F-A0E5-4BAB-8AD5-593EE5A77AD9}"/>
              </a:ext>
            </a:extLst>
          </p:cNvPr>
          <p:cNvSpPr txBox="1"/>
          <p:nvPr/>
        </p:nvSpPr>
        <p:spPr>
          <a:xfrm>
            <a:off x="359298" y="2078765"/>
            <a:ext cx="11502190" cy="58477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ea typeface="標楷體" panose="03000509000000000000" pitchFamily="65" charset="-120"/>
              </a:rPr>
              <a:t>最后</a:t>
            </a:r>
            <a:r>
              <a:rPr lang="en-US" altLang="zh-TW" sz="3200" dirty="0">
                <a:ea typeface="標楷體" panose="03000509000000000000" pitchFamily="65" charset="-120"/>
              </a:rPr>
              <a:t>+</a:t>
            </a:r>
            <a:r>
              <a:rPr lang="zh-TW" altLang="en-US" sz="3200" dirty="0">
                <a:ea typeface="標楷體" panose="03000509000000000000" pitchFamily="65" charset="-120"/>
              </a:rPr>
              <a:t> 数词</a:t>
            </a:r>
            <a:r>
              <a:rPr lang="en-US" altLang="zh-TW" sz="2400" dirty="0">
                <a:ea typeface="標楷體" panose="03000509000000000000" pitchFamily="65" charset="-120"/>
              </a:rPr>
              <a:t>(numeral)</a:t>
            </a:r>
            <a:r>
              <a:rPr lang="zh-TW" altLang="en-US" sz="3200" dirty="0">
                <a:ea typeface="標楷體" panose="03000509000000000000" pitchFamily="65" charset="-120"/>
              </a:rPr>
              <a:t>、量词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measure word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ea typeface="標楷體" panose="03000509000000000000" pitchFamily="65" charset="-120"/>
              </a:rPr>
              <a:t>、名词</a:t>
            </a:r>
            <a:r>
              <a:rPr lang="en-US" altLang="zh-TW" sz="3200" dirty="0">
                <a:ea typeface="標楷體" panose="03000509000000000000" pitchFamily="65" charset="-120"/>
              </a:rPr>
              <a:t>(</a:t>
            </a:r>
            <a:r>
              <a:rPr lang="en-US" altLang="zh-TW" sz="2400" dirty="0">
                <a:ea typeface="標楷體" panose="03000509000000000000" pitchFamily="65" charset="-120"/>
              </a:rPr>
              <a:t>N.</a:t>
            </a:r>
            <a:r>
              <a:rPr lang="en-US" altLang="zh-TW" sz="3200" dirty="0"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ea typeface="標楷體" panose="03000509000000000000" pitchFamily="65" charset="-120"/>
              </a:rPr>
              <a:t>组成的词组</a:t>
            </a:r>
            <a:r>
              <a:rPr lang="en-US" altLang="zh-TW" sz="3200" dirty="0">
                <a:ea typeface="標楷體" panose="03000509000000000000" pitchFamily="65" charset="-120"/>
              </a:rPr>
              <a:t>(</a:t>
            </a:r>
            <a:r>
              <a:rPr lang="en-US" altLang="zh-TW" sz="2400" dirty="0">
                <a:ea typeface="標楷體" panose="03000509000000000000" pitchFamily="65" charset="-120"/>
              </a:rPr>
              <a:t>phrase</a:t>
            </a:r>
            <a:r>
              <a:rPr lang="en-US" altLang="zh-TW" sz="3200" dirty="0">
                <a:ea typeface="標楷體" panose="03000509000000000000" pitchFamily="65" charset="-120"/>
              </a:rPr>
              <a:t>) 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A17BA5E-85B6-4B96-96C3-E2B43A6BB44E}"/>
              </a:ext>
            </a:extLst>
          </p:cNvPr>
          <p:cNvSpPr txBox="1"/>
          <p:nvPr/>
        </p:nvSpPr>
        <p:spPr>
          <a:xfrm>
            <a:off x="339808" y="3043990"/>
            <a:ext cx="11507287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我是离开现场的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最后</a:t>
            </a:r>
            <a:r>
              <a:rPr lang="zh-TW" altLang="en-US" sz="3200" dirty="0">
                <a:ea typeface="標楷體" panose="03000509000000000000" pitchFamily="65" charset="-120"/>
              </a:rPr>
              <a:t>一人，可以为你们做作证。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这对我来说是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最后</a:t>
            </a:r>
            <a:r>
              <a:rPr lang="zh-TW" altLang="en-US" sz="3200" dirty="0">
                <a:ea typeface="標楷體" panose="03000509000000000000" pitchFamily="65" charset="-120"/>
              </a:rPr>
              <a:t>一次机会了，希望你们无论如何要考虑一下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我的请求。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F3769A1-EDC4-42E9-BE5B-5D753C1A8192}"/>
              </a:ext>
            </a:extLst>
          </p:cNvPr>
          <p:cNvSpPr txBox="1"/>
          <p:nvPr/>
        </p:nvSpPr>
        <p:spPr>
          <a:xfrm>
            <a:off x="339808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最终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zuìzhōng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1CAFC8F-6B7D-40B6-80B0-0788548CE6BD}"/>
              </a:ext>
            </a:extLst>
          </p:cNvPr>
          <p:cNvSpPr txBox="1"/>
          <p:nvPr/>
        </p:nvSpPr>
        <p:spPr>
          <a:xfrm>
            <a:off x="8961122" y="-217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最后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zuìhòu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66915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B47E03D-4FDF-425B-AFC1-E6D9DEB2F8B5}"/>
              </a:ext>
            </a:extLst>
          </p:cNvPr>
          <p:cNvSpPr/>
          <p:nvPr/>
        </p:nvSpPr>
        <p:spPr>
          <a:xfrm>
            <a:off x="320841" y="-48126"/>
            <a:ext cx="11662611" cy="6936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第二天天刚亮，爷孙俩谢过传达室的老人，上路了，在他们的身后，多了一个小小的、活泼且有些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蹒跚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的身影。</a:t>
            </a:r>
            <a:b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后来，父亲到北京上学。太爷爷和小狮子依然生活在那个农家小院里，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相依为命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在以后，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确切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说，该是</a:t>
            </a:r>
            <a:r>
              <a:rPr lang="en-US" altLang="zh-CN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年以后。北京的一家医学研究所到村子里收狗，要大家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积极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支持祖国的医学研究。虽然太爷爷一辈子行医，懂得医学对人类生存的重要，但当小狮子再次被装入麻袋时，这位一生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倔</a:t>
            </a:r>
            <a:r>
              <a:rPr lang="zh-TW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犟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的老人像送别亲人那样，禁不住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老泪纵横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。他知道，这回，小狮子是真的回不来了。</a:t>
            </a:r>
            <a:b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小狮子最终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献身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于祖国的医学事业。</a:t>
            </a:r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384340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0" y="1767268"/>
            <a:ext cx="12191999" cy="415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“小狮子”是太爷爷趁出诊的机会弄回来的小狗</a:t>
            </a:r>
            <a:r>
              <a:rPr lang="zh-TW" altLang="en-US" sz="3400" dirty="0">
                <a:ea typeface="標楷體" panose="03000509000000000000" pitchFamily="65" charset="-120"/>
              </a:rPr>
              <a:t> 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“小狮子” 跟村子里其他的狗长得差不多</a:t>
            </a:r>
            <a:r>
              <a:rPr lang="zh-TW" altLang="en-US" sz="3400" dirty="0">
                <a:ea typeface="標楷體" panose="03000509000000000000" pitchFamily="65" charset="-120"/>
              </a:rPr>
              <a:t>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3.</a:t>
            </a:r>
            <a:r>
              <a:rPr lang="zh-TW" altLang="en-US" sz="3400" dirty="0"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“小狮子”这名字是太爷爷取的 </a:t>
            </a:r>
            <a:r>
              <a:rPr lang="zh-TW" altLang="en-US" sz="3400" dirty="0">
                <a:ea typeface="標楷體" panose="03000509000000000000" pitchFamily="65" charset="-120"/>
              </a:rPr>
              <a:t>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4.</a:t>
            </a:r>
            <a:r>
              <a:rPr lang="zh-TW" altLang="en-US" sz="3400" dirty="0"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“小狮子”招引来很多公狗，弄家里不安宁 </a:t>
            </a:r>
            <a:r>
              <a:rPr lang="zh-TW" altLang="en-US" sz="3400" dirty="0">
                <a:ea typeface="標楷體" panose="03000509000000000000" pitchFamily="65" charset="-120"/>
              </a:rPr>
              <a:t>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5.</a:t>
            </a:r>
            <a:r>
              <a:rPr lang="zh-TW" altLang="en-US" sz="3400" dirty="0"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“小狮子” 总是弄坏墙头和院门，所以太爷爷开始厌恶他</a:t>
            </a:r>
            <a:r>
              <a:rPr lang="zh-TW" altLang="en-US" sz="3400" dirty="0">
                <a:ea typeface="標楷體" panose="03000509000000000000" pitchFamily="65" charset="-120"/>
              </a:rPr>
              <a:t>。</a:t>
            </a:r>
            <a:endParaRPr lang="en-US" altLang="zh-TW" sz="34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651130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3001214-A3E6-4525-BFBA-6692CF43772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4A99DB-E5AA-4149-9811-4E80471D3D6A}"/>
              </a:ext>
            </a:extLst>
          </p:cNvPr>
          <p:cNvSpPr txBox="1"/>
          <p:nvPr/>
        </p:nvSpPr>
        <p:spPr>
          <a:xfrm>
            <a:off x="330512" y="2044422"/>
            <a:ext cx="11530975" cy="91749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“最”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可以当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N.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，用于“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……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之最”的格式中。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EB85A64-988D-41C8-9893-E07E8F885C7B}"/>
              </a:ext>
            </a:extLst>
          </p:cNvPr>
          <p:cNvSpPr txBox="1"/>
          <p:nvPr/>
        </p:nvSpPr>
        <p:spPr>
          <a:xfrm>
            <a:off x="330511" y="3429000"/>
            <a:ext cx="11530975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在人造的建筑物中，长城的长度不仅可列入中华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之最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 而且也可列入世界之最。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891E398-9B78-4A99-B156-E002A4041EAD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最为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zuìwéi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2B23FEB-33B4-452F-8257-895FF8E7672F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48768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200560" y="1529249"/>
            <a:ext cx="11790880" cy="415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太爷爷先后三次扔掉“小狮子”</a:t>
            </a:r>
            <a:r>
              <a:rPr lang="zh-TW" altLang="en-US" sz="3200" dirty="0">
                <a:ea typeface="標楷體" panose="03000509000000000000" pitchFamily="65" charset="-120"/>
              </a:rPr>
              <a:t> 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7.</a:t>
            </a:r>
            <a:r>
              <a:rPr lang="zh-TW" altLang="en-US" sz="3200" dirty="0">
                <a:ea typeface="標楷體" panose="03000509000000000000" pitchFamily="65" charset="-120"/>
              </a:rPr>
              <a:t> 虽然一次比一次扔得远，可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“小狮子”总能找到家 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8.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太爷爷在坐火车去北京的途中，再次丢弃了“小狮子” 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9.</a:t>
            </a:r>
            <a:r>
              <a:rPr lang="zh-TW" altLang="en-US" sz="3200" dirty="0">
                <a:ea typeface="標楷體" panose="03000509000000000000" pitchFamily="65" charset="-120"/>
              </a:rPr>
              <a:t> 半年后，太爷爷发现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“小狮子”在自己的家门口等着 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10.</a:t>
            </a:r>
            <a:r>
              <a:rPr lang="zh-TW" altLang="en-US" sz="3200" dirty="0"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“小狮子”最终病逝了 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D6CB0B-E309-4B18-B52E-1E1A3615DF78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423185244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7EA022F-FA6D-469D-91C6-44FB5E688961}"/>
              </a:ext>
            </a:extLst>
          </p:cNvPr>
          <p:cNvSpPr txBox="1"/>
          <p:nvPr/>
        </p:nvSpPr>
        <p:spPr>
          <a:xfrm>
            <a:off x="0" y="1862667"/>
            <a:ext cx="12192000" cy="4173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学校</a:t>
            </a:r>
            <a:r>
              <a:rPr lang="en-US" altLang="zh-TW" sz="3000" dirty="0">
                <a:ea typeface="標楷體" panose="03000509000000000000" pitchFamily="65" charset="-120"/>
              </a:rPr>
              <a:t>_____</a:t>
            </a:r>
            <a:r>
              <a:rPr lang="zh-TW" altLang="en-US" sz="3000" dirty="0">
                <a:ea typeface="標楷體" panose="03000509000000000000" pitchFamily="65" charset="-120"/>
              </a:rPr>
              <a:t>东边那座大楼就是电教楼。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 近几年，</a:t>
            </a:r>
            <a:r>
              <a:rPr lang="en-US" altLang="zh-TW" sz="3000" dirty="0">
                <a:ea typeface="標楷體" panose="03000509000000000000" pitchFamily="65" charset="-120"/>
              </a:rPr>
              <a:t>IT</a:t>
            </a:r>
            <a:r>
              <a:rPr lang="zh-TW" altLang="en-US" sz="3000" dirty="0">
                <a:ea typeface="標楷體" panose="03000509000000000000" pitchFamily="65" charset="-120"/>
              </a:rPr>
              <a:t>业的发展</a:t>
            </a:r>
            <a:r>
              <a:rPr lang="en-US" altLang="zh-TW" sz="3000" dirty="0">
                <a:ea typeface="標楷體" panose="03000509000000000000" pitchFamily="65" charset="-120"/>
              </a:rPr>
              <a:t>_____ </a:t>
            </a:r>
            <a:r>
              <a:rPr lang="zh-TW" altLang="en-US" sz="3000" dirty="0">
                <a:ea typeface="標楷體" panose="03000509000000000000" pitchFamily="65" charset="-120"/>
              </a:rPr>
              <a:t>快速。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ea typeface="標楷體" panose="03000509000000000000" pitchFamily="65" charset="-120"/>
              </a:rPr>
              <a:t>熊猫是世界上十分</a:t>
            </a:r>
            <a:r>
              <a:rPr lang="en-US" altLang="zh-TW" sz="3000" dirty="0">
                <a:ea typeface="標楷體" panose="03000509000000000000" pitchFamily="65" charset="-120"/>
              </a:rPr>
              <a:t>_____</a:t>
            </a:r>
            <a:r>
              <a:rPr lang="zh-TW" altLang="en-US" sz="3000" dirty="0">
                <a:ea typeface="標楷體" panose="03000509000000000000" pitchFamily="65" charset="-120"/>
              </a:rPr>
              <a:t>的动物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4.</a:t>
            </a:r>
            <a:r>
              <a:rPr lang="zh-TW" altLang="en-US" sz="3000" dirty="0">
                <a:ea typeface="標楷體" panose="03000509000000000000" pitchFamily="65" charset="-120"/>
              </a:rPr>
              <a:t>他尽做些</a:t>
            </a:r>
            <a:r>
              <a:rPr lang="en-US" altLang="zh-TW" sz="3000" dirty="0">
                <a:ea typeface="標楷體" panose="03000509000000000000" pitchFamily="65" charset="-120"/>
              </a:rPr>
              <a:t>_____ </a:t>
            </a:r>
            <a:r>
              <a:rPr lang="zh-TW" altLang="en-US" sz="3000" dirty="0">
                <a:ea typeface="標楷體" panose="03000509000000000000" pitchFamily="65" charset="-120"/>
              </a:rPr>
              <a:t>古怪的事，让人哭笑不得。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5.</a:t>
            </a:r>
            <a:r>
              <a:rPr lang="zh-TW" altLang="en-US" sz="3000" dirty="0">
                <a:ea typeface="標楷體" panose="03000509000000000000" pitchFamily="65" charset="-120"/>
              </a:rPr>
              <a:t>他的外号是“冰美人”，但了解她的人都知道，在她看似</a:t>
            </a:r>
            <a:r>
              <a:rPr lang="en-US" altLang="zh-TW" sz="3000" dirty="0">
                <a:ea typeface="標楷體" panose="03000509000000000000" pitchFamily="65" charset="-120"/>
              </a:rPr>
              <a:t>_____ </a:t>
            </a:r>
            <a:r>
              <a:rPr lang="zh-TW" altLang="en-US" sz="3000" dirty="0">
                <a:ea typeface="標楷體" panose="03000509000000000000" pitchFamily="65" charset="-120"/>
              </a:rPr>
              <a:t>的外表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下，有一颗火热的心。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0BD5592-44EF-4434-9D2E-08D345130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693892"/>
              </p:ext>
            </p:extLst>
          </p:nvPr>
        </p:nvGraphicFramePr>
        <p:xfrm>
          <a:off x="-1" y="-24564"/>
          <a:ext cx="12192000" cy="13961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48015772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7807723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098857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521005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65397137"/>
                    </a:ext>
                  </a:extLst>
                </a:gridCol>
              </a:tblGrid>
              <a:tr h="69808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最为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稀罕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冷漠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举动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确切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371062"/>
                  </a:ext>
                </a:extLst>
              </a:tr>
              <a:tr h="69808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最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稀奇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冷淡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行动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确实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00754"/>
                  </a:ext>
                </a:extLst>
              </a:tr>
            </a:tbl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A7769999-16CE-4870-940D-CADAB8D5B147}"/>
              </a:ext>
            </a:extLst>
          </p:cNvPr>
          <p:cNvSpPr txBox="1"/>
          <p:nvPr/>
        </p:nvSpPr>
        <p:spPr>
          <a:xfrm>
            <a:off x="1008771" y="1913466"/>
            <a:ext cx="124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773DA30-612F-49AE-8642-3A13F02E08DB}"/>
              </a:ext>
            </a:extLst>
          </p:cNvPr>
          <p:cNvSpPr txBox="1"/>
          <p:nvPr/>
        </p:nvSpPr>
        <p:spPr>
          <a:xfrm>
            <a:off x="3654115" y="2595256"/>
            <a:ext cx="1246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最为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5CE0A0-7FF8-47A9-ACF2-F6892457B1C6}"/>
              </a:ext>
            </a:extLst>
          </p:cNvPr>
          <p:cNvSpPr txBox="1"/>
          <p:nvPr/>
        </p:nvSpPr>
        <p:spPr>
          <a:xfrm>
            <a:off x="3436219" y="3263489"/>
            <a:ext cx="1020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稀罕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D4E7122-16F9-4F09-9B27-670B71CCCB36}"/>
              </a:ext>
            </a:extLst>
          </p:cNvPr>
          <p:cNvSpPr txBox="1"/>
          <p:nvPr/>
        </p:nvSpPr>
        <p:spPr>
          <a:xfrm>
            <a:off x="1899230" y="3974920"/>
            <a:ext cx="1020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稀奇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E7D2B16-AD4E-40DE-94A5-F3B53CC59D2E}"/>
              </a:ext>
            </a:extLst>
          </p:cNvPr>
          <p:cNvSpPr txBox="1"/>
          <p:nvPr/>
        </p:nvSpPr>
        <p:spPr>
          <a:xfrm>
            <a:off x="9905845" y="4656709"/>
            <a:ext cx="1020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冷漠</a:t>
            </a:r>
          </a:p>
        </p:txBody>
      </p:sp>
    </p:spTree>
    <p:extLst>
      <p:ext uri="{BB962C8B-B14F-4D97-AF65-F5344CB8AC3E}">
        <p14:creationId xmlns:p14="http://schemas.microsoft.com/office/powerpoint/2010/main" val="8905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7" grpId="0"/>
      <p:bldP spid="8" grpId="0"/>
      <p:bldP spid="9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7EA022F-FA6D-469D-91C6-44FB5E688961}"/>
              </a:ext>
            </a:extLst>
          </p:cNvPr>
          <p:cNvSpPr txBox="1"/>
          <p:nvPr/>
        </p:nvSpPr>
        <p:spPr>
          <a:xfrm>
            <a:off x="-1" y="1964267"/>
            <a:ext cx="12192000" cy="3481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6.</a:t>
            </a:r>
            <a:r>
              <a:rPr lang="zh-TW" altLang="en-US" sz="3000" dirty="0">
                <a:ea typeface="標楷體" panose="03000509000000000000" pitchFamily="65" charset="-120"/>
              </a:rPr>
              <a:t>因为店里生意</a:t>
            </a:r>
            <a:r>
              <a:rPr lang="en-US" altLang="zh-TW" sz="3000" dirty="0">
                <a:ea typeface="標楷體" panose="03000509000000000000" pitchFamily="65" charset="-120"/>
              </a:rPr>
              <a:t>_____ </a:t>
            </a:r>
            <a:r>
              <a:rPr lang="zh-TW" altLang="en-US" sz="3000" dirty="0">
                <a:ea typeface="標楷體" panose="03000509000000000000" pitchFamily="65" charset="-120"/>
              </a:rPr>
              <a:t>，爸爸很不开心。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7.</a:t>
            </a:r>
            <a:r>
              <a:rPr lang="zh-TW" altLang="en-US" sz="3000" dirty="0">
                <a:ea typeface="標楷體" panose="03000509000000000000" pitchFamily="65" charset="-120"/>
              </a:rPr>
              <a:t> 他们正在讨论下一步的</a:t>
            </a:r>
            <a:r>
              <a:rPr lang="en-US" altLang="zh-TW" sz="3000" dirty="0">
                <a:ea typeface="標楷體" panose="03000509000000000000" pitchFamily="65" charset="-120"/>
              </a:rPr>
              <a:t>_____ </a:t>
            </a:r>
            <a:r>
              <a:rPr lang="zh-TW" altLang="en-US" sz="3000" dirty="0">
                <a:ea typeface="標楷體" panose="03000509000000000000" pitchFamily="65" charset="-120"/>
              </a:rPr>
              <a:t>计划。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8.</a:t>
            </a:r>
            <a:r>
              <a:rPr lang="zh-TW" altLang="en-US" sz="3000" dirty="0">
                <a:ea typeface="標楷體" panose="03000509000000000000" pitchFamily="65" charset="-120"/>
              </a:rPr>
              <a:t> 对方有什么新的</a:t>
            </a:r>
            <a:r>
              <a:rPr lang="en-US" altLang="zh-TW" sz="3000" dirty="0">
                <a:ea typeface="標楷體" panose="03000509000000000000" pitchFamily="65" charset="-120"/>
              </a:rPr>
              <a:t>_____ </a:t>
            </a:r>
            <a:r>
              <a:rPr lang="zh-TW" altLang="en-US" sz="3000" dirty="0">
                <a:ea typeface="標楷體" panose="03000509000000000000" pitchFamily="65" charset="-120"/>
              </a:rPr>
              <a:t>？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9.</a:t>
            </a:r>
            <a:r>
              <a:rPr lang="zh-TW" altLang="en-US" sz="3000" dirty="0">
                <a:ea typeface="標楷體" panose="03000509000000000000" pitchFamily="65" charset="-120"/>
              </a:rPr>
              <a:t> 这段描写，用词十分</a:t>
            </a:r>
            <a:r>
              <a:rPr lang="en-US" altLang="zh-TW" sz="3000" dirty="0">
                <a:ea typeface="標楷體" panose="03000509000000000000" pitchFamily="65" charset="-120"/>
              </a:rPr>
              <a:t>_____</a:t>
            </a:r>
            <a:r>
              <a:rPr lang="zh-TW" altLang="en-US" sz="3000" dirty="0">
                <a:ea typeface="標楷體" panose="03000509000000000000" pitchFamily="65" charset="-120"/>
              </a:rPr>
              <a:t>，可见作者的文笔非同一般 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11.</a:t>
            </a:r>
            <a:r>
              <a:rPr lang="zh-TW" altLang="en-US" sz="3000" dirty="0">
                <a:ea typeface="標楷體" panose="03000509000000000000" pitchFamily="65" charset="-120"/>
              </a:rPr>
              <a:t> 狗</a:t>
            </a:r>
            <a:r>
              <a:rPr lang="en-US" altLang="zh-TW" sz="3000" dirty="0">
                <a:ea typeface="標楷體" panose="03000509000000000000" pitchFamily="65" charset="-120"/>
              </a:rPr>
              <a:t>_____ </a:t>
            </a:r>
            <a:r>
              <a:rPr lang="zh-TW" altLang="en-US" sz="3000" dirty="0">
                <a:ea typeface="標楷體" panose="03000509000000000000" pitchFamily="65" charset="-120"/>
              </a:rPr>
              <a:t>是有灵性的，自古就有很多狗救主人的故事。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0BD5592-44EF-4434-9D2E-08D345130EE5}"/>
              </a:ext>
            </a:extLst>
          </p:cNvPr>
          <p:cNvGraphicFramePr>
            <a:graphicFrameLocks noGrp="1"/>
          </p:cNvGraphicFramePr>
          <p:nvPr/>
        </p:nvGraphicFramePr>
        <p:xfrm>
          <a:off x="-1" y="-24564"/>
          <a:ext cx="12192000" cy="13961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48015772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7807723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098857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521005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65397137"/>
                    </a:ext>
                  </a:extLst>
                </a:gridCol>
              </a:tblGrid>
              <a:tr h="69808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最为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稀罕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冷漠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举动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确切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371062"/>
                  </a:ext>
                </a:extLst>
              </a:tr>
              <a:tr h="69808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最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稀奇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冷淡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行动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确实</a:t>
                      </a:r>
                    </a:p>
                  </a:txBody>
                  <a:tcPr anchor="ctr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00754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4E9C8810-20A0-4410-80BC-442068971E36}"/>
              </a:ext>
            </a:extLst>
          </p:cNvPr>
          <p:cNvSpPr txBox="1"/>
          <p:nvPr/>
        </p:nvSpPr>
        <p:spPr>
          <a:xfrm>
            <a:off x="2638771" y="2031645"/>
            <a:ext cx="1020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冷淡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3436862-057C-4E3D-BB50-A1106D552364}"/>
              </a:ext>
            </a:extLst>
          </p:cNvPr>
          <p:cNvSpPr txBox="1"/>
          <p:nvPr/>
        </p:nvSpPr>
        <p:spPr>
          <a:xfrm>
            <a:off x="4254211" y="2713434"/>
            <a:ext cx="1020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行动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6065E34-E69C-4397-92D7-E0343FBEA592}"/>
              </a:ext>
            </a:extLst>
          </p:cNvPr>
          <p:cNvSpPr txBox="1"/>
          <p:nvPr/>
        </p:nvSpPr>
        <p:spPr>
          <a:xfrm>
            <a:off x="3078324" y="3400125"/>
            <a:ext cx="1020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举动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3BC6B42-C0B9-4FC4-B5F0-026CC3BA210B}"/>
              </a:ext>
            </a:extLst>
          </p:cNvPr>
          <p:cNvSpPr txBox="1"/>
          <p:nvPr/>
        </p:nvSpPr>
        <p:spPr>
          <a:xfrm>
            <a:off x="4510884" y="4070370"/>
            <a:ext cx="1020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TW" altLang="en-US" sz="3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1E28687-9ABB-465F-9ABB-B35E01A83406}"/>
              </a:ext>
            </a:extLst>
          </p:cNvPr>
          <p:cNvSpPr txBox="1"/>
          <p:nvPr/>
        </p:nvSpPr>
        <p:spPr>
          <a:xfrm>
            <a:off x="3904337" y="4065368"/>
            <a:ext cx="1020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确切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9E5B1FC-C679-4B6B-A4A9-ADA53EC769F2}"/>
              </a:ext>
            </a:extLst>
          </p:cNvPr>
          <p:cNvSpPr txBox="1"/>
          <p:nvPr/>
        </p:nvSpPr>
        <p:spPr>
          <a:xfrm>
            <a:off x="1005684" y="4728347"/>
            <a:ext cx="1020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确实</a:t>
            </a:r>
          </a:p>
        </p:txBody>
      </p:sp>
    </p:spTree>
    <p:extLst>
      <p:ext uri="{BB962C8B-B14F-4D97-AF65-F5344CB8AC3E}">
        <p14:creationId xmlns:p14="http://schemas.microsoft.com/office/powerpoint/2010/main" val="335562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12542AF6-5AE0-4096-8ACF-0BD592151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250262"/>
              </p:ext>
            </p:extLst>
          </p:nvPr>
        </p:nvGraphicFramePr>
        <p:xfrm>
          <a:off x="0" y="441085"/>
          <a:ext cx="12192000" cy="84702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316533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1233936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4067227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4743502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9462452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1488077"/>
                    </a:ext>
                  </a:extLst>
                </a:gridCol>
              </a:tblGrid>
              <a:tr h="84702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携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吠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蹿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扒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卡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叩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630365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B0D879C5-63E1-44DB-9A73-F9F4514A8D94}"/>
              </a:ext>
            </a:extLst>
          </p:cNvPr>
          <p:cNvSpPr txBox="1"/>
          <p:nvPr/>
        </p:nvSpPr>
        <p:spPr>
          <a:xfrm>
            <a:off x="316029" y="1799924"/>
            <a:ext cx="11559941" cy="370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那个工厂的厂长</a:t>
            </a:r>
            <a:r>
              <a:rPr lang="en-US" altLang="zh-TW" sz="3200" dirty="0">
                <a:ea typeface="標楷體" panose="03000509000000000000" pitchFamily="65" charset="-120"/>
              </a:rPr>
              <a:t>______</a:t>
            </a:r>
            <a:r>
              <a:rPr lang="zh-TW" altLang="en-US" sz="3200" dirty="0">
                <a:ea typeface="標楷體" panose="03000509000000000000" pitchFamily="65" charset="-120"/>
              </a:rPr>
              <a:t>款潜逃了。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 她用一个漂亮的发卡</a:t>
            </a:r>
            <a:r>
              <a:rPr lang="en-US" altLang="zh-TW" sz="3200" dirty="0">
                <a:ea typeface="標楷體" panose="03000509000000000000" pitchFamily="65" charset="-120"/>
              </a:rPr>
              <a:t>______ </a:t>
            </a:r>
            <a:r>
              <a:rPr lang="zh-TW" altLang="en-US" sz="3200" dirty="0">
                <a:ea typeface="標楷體" panose="03000509000000000000" pitchFamily="65" charset="-120"/>
              </a:rPr>
              <a:t>在了脑后。然后</a:t>
            </a:r>
            <a:r>
              <a:rPr lang="en-US" altLang="zh-TW" sz="3200" dirty="0">
                <a:ea typeface="標楷體" panose="03000509000000000000" pitchFamily="65" charset="-120"/>
              </a:rPr>
              <a:t>______</a:t>
            </a:r>
            <a:r>
              <a:rPr lang="zh-TW" altLang="en-US" sz="3200" dirty="0">
                <a:ea typeface="標楷體" panose="03000509000000000000" pitchFamily="65" charset="-120"/>
              </a:rPr>
              <a:t>了几下门，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院子里的狗就狂</a:t>
            </a:r>
            <a:r>
              <a:rPr lang="en-US" altLang="zh-TW" sz="3200" dirty="0">
                <a:ea typeface="標楷體" panose="03000509000000000000" pitchFamily="65" charset="-120"/>
              </a:rPr>
              <a:t>______</a:t>
            </a:r>
            <a:r>
              <a:rPr lang="zh-TW" altLang="en-US" sz="3200" dirty="0">
                <a:ea typeface="標楷體" panose="03000509000000000000" pitchFamily="65" charset="-120"/>
              </a:rPr>
              <a:t>了起来。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那只猴子 一下子</a:t>
            </a:r>
            <a:r>
              <a:rPr lang="en-US" altLang="zh-TW" sz="3200" dirty="0">
                <a:ea typeface="標楷體" panose="03000509000000000000" pitchFamily="65" charset="-120"/>
              </a:rPr>
              <a:t>______ </a:t>
            </a:r>
            <a:r>
              <a:rPr lang="zh-TW" altLang="en-US" sz="3200" dirty="0">
                <a:ea typeface="標楷體" panose="03000509000000000000" pitchFamily="65" charset="-120"/>
              </a:rPr>
              <a:t>到了树上，</a:t>
            </a:r>
            <a:r>
              <a:rPr lang="en-US" altLang="zh-TW" sz="3200" dirty="0">
                <a:ea typeface="標楷體" panose="03000509000000000000" pitchFamily="65" charset="-120"/>
              </a:rPr>
              <a:t> ______ </a:t>
            </a:r>
            <a:r>
              <a:rPr lang="zh-TW" altLang="en-US" sz="3200" dirty="0">
                <a:ea typeface="標楷體" panose="03000509000000000000" pitchFamily="65" charset="-120"/>
              </a:rPr>
              <a:t>着树枝，看着下边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的人。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DD37C1E-3EA9-469B-8AFA-7C5D30B1167C}"/>
              </a:ext>
            </a:extLst>
          </p:cNvPr>
          <p:cNvSpPr txBox="1"/>
          <p:nvPr/>
        </p:nvSpPr>
        <p:spPr>
          <a:xfrm>
            <a:off x="3649423" y="1896892"/>
            <a:ext cx="1020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携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EFBEBBF-1D91-4AFD-971A-3B80947B02A9}"/>
              </a:ext>
            </a:extLst>
          </p:cNvPr>
          <p:cNvSpPr txBox="1"/>
          <p:nvPr/>
        </p:nvSpPr>
        <p:spPr>
          <a:xfrm>
            <a:off x="4427465" y="2617182"/>
            <a:ext cx="1261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1A6E6B2-072F-43D2-B32B-77FC48AF040F}"/>
              </a:ext>
            </a:extLst>
          </p:cNvPr>
          <p:cNvSpPr txBox="1"/>
          <p:nvPr/>
        </p:nvSpPr>
        <p:spPr>
          <a:xfrm>
            <a:off x="8538901" y="2610421"/>
            <a:ext cx="1261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叩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A4B9781-8C35-46BF-B0B0-3E1D3BC76DED}"/>
              </a:ext>
            </a:extLst>
          </p:cNvPr>
          <p:cNvSpPr txBox="1"/>
          <p:nvPr/>
        </p:nvSpPr>
        <p:spPr>
          <a:xfrm>
            <a:off x="3649423" y="3337472"/>
            <a:ext cx="1261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吠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96D3F12-D70F-4C3A-A111-031C85099657}"/>
              </a:ext>
            </a:extLst>
          </p:cNvPr>
          <p:cNvSpPr txBox="1"/>
          <p:nvPr/>
        </p:nvSpPr>
        <p:spPr>
          <a:xfrm>
            <a:off x="3649422" y="4057762"/>
            <a:ext cx="1261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蹿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4CC6D66-D0E0-4683-A58B-0521F74EA12E}"/>
              </a:ext>
            </a:extLst>
          </p:cNvPr>
          <p:cNvSpPr txBox="1"/>
          <p:nvPr/>
        </p:nvSpPr>
        <p:spPr>
          <a:xfrm>
            <a:off x="7064786" y="4057762"/>
            <a:ext cx="1261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扒</a:t>
            </a:r>
          </a:p>
        </p:txBody>
      </p:sp>
    </p:spTree>
    <p:extLst>
      <p:ext uri="{BB962C8B-B14F-4D97-AF65-F5344CB8AC3E}">
        <p14:creationId xmlns:p14="http://schemas.microsoft.com/office/powerpoint/2010/main" val="203955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6916EFA9-E3E7-4112-B0DA-572A68A4E891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7899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5930252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84846911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01981877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1669695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552241888"/>
                    </a:ext>
                  </a:extLst>
                </a:gridCol>
              </a:tblGrid>
              <a:tr h="5409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徘徊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相间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归罪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较劲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淡忘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777938"/>
                  </a:ext>
                </a:extLst>
              </a:tr>
              <a:tr h="6054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蜷缩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纵横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焕发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摆布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交加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500650"/>
                  </a:ext>
                </a:extLst>
              </a:tr>
              <a:tr h="6054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呜咽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衬托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叮嘱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情愿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飘荡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70199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A8E82F95-C0A9-44DC-BABD-6456FD6B5E65}"/>
              </a:ext>
            </a:extLst>
          </p:cNvPr>
          <p:cNvSpPr txBox="1"/>
          <p:nvPr/>
        </p:nvSpPr>
        <p:spPr>
          <a:xfrm>
            <a:off x="0" y="1789944"/>
            <a:ext cx="12192000" cy="498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歌声在空中</a:t>
            </a:r>
            <a:r>
              <a:rPr lang="en-US" altLang="zh-TW" sz="3600" dirty="0">
                <a:ea typeface="標楷體" panose="03000509000000000000" pitchFamily="65" charset="-120"/>
              </a:rPr>
              <a:t>_____ </a:t>
            </a:r>
            <a:r>
              <a:rPr lang="zh-TW" altLang="en-US" sz="3600" dirty="0">
                <a:ea typeface="標楷體" panose="03000509000000000000" pitchFamily="65" charset="-120"/>
              </a:rPr>
              <a:t>，走了一天的人们一下子</a:t>
            </a:r>
            <a:r>
              <a:rPr lang="en-US" altLang="zh-TW" sz="3600" dirty="0">
                <a:ea typeface="標楷體" panose="03000509000000000000" pitchFamily="65" charset="-120"/>
              </a:rPr>
              <a:t>_____ </a:t>
            </a:r>
            <a:r>
              <a:rPr lang="zh-TW" altLang="en-US" sz="3600" dirty="0">
                <a:ea typeface="標楷體" panose="03000509000000000000" pitchFamily="65" charset="-120"/>
              </a:rPr>
              <a:t>精神。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 她在门口</a:t>
            </a:r>
            <a:r>
              <a:rPr lang="en-US" altLang="zh-TW" sz="3600" dirty="0">
                <a:ea typeface="標楷體" panose="03000509000000000000" pitchFamily="65" charset="-120"/>
              </a:rPr>
              <a:t>_____ </a:t>
            </a:r>
            <a:r>
              <a:rPr lang="zh-TW" altLang="en-US" sz="3600" dirty="0">
                <a:ea typeface="標楷體" panose="03000509000000000000" pitchFamily="65" charset="-120"/>
              </a:rPr>
              <a:t>了半天，然后很不</a:t>
            </a:r>
            <a:r>
              <a:rPr lang="en-US" altLang="zh-TW" sz="3600" dirty="0">
                <a:ea typeface="標楷體" panose="03000509000000000000" pitchFamily="65" charset="-120"/>
              </a:rPr>
              <a:t>_____ </a:t>
            </a:r>
            <a:r>
              <a:rPr lang="zh-TW" altLang="en-US" sz="3600" dirty="0">
                <a:ea typeface="標楷體" panose="03000509000000000000" pitchFamily="65" charset="-120"/>
              </a:rPr>
              <a:t>地走了进去。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这块布黑白</a:t>
            </a:r>
            <a:r>
              <a:rPr lang="en-US" altLang="zh-TW" sz="3600" dirty="0">
                <a:ea typeface="標楷體" panose="03000509000000000000" pitchFamily="65" charset="-120"/>
              </a:rPr>
              <a:t>_____ </a:t>
            </a:r>
            <a:r>
              <a:rPr lang="zh-TW" altLang="en-US" sz="3600" dirty="0">
                <a:ea typeface="標楷體" panose="03000509000000000000" pitchFamily="65" charset="-120"/>
              </a:rPr>
              <a:t>，两种颜色互相</a:t>
            </a:r>
            <a:r>
              <a:rPr lang="en-US" altLang="zh-TW" sz="3600" dirty="0">
                <a:ea typeface="標楷體" panose="03000509000000000000" pitchFamily="65" charset="-120"/>
              </a:rPr>
              <a:t>_____ </a:t>
            </a:r>
            <a:r>
              <a:rPr lang="zh-TW" altLang="en-US" sz="3600" dirty="0">
                <a:ea typeface="標楷體" panose="03000509000000000000" pitchFamily="65" charset="-120"/>
              </a:rPr>
              <a:t>，白的显得更白，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黑的显得更黑。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随着年纪越来越大，很多记忆中的往事都日渐</a:t>
            </a:r>
            <a:r>
              <a:rPr lang="en-US" altLang="zh-TW" sz="3600" dirty="0">
                <a:ea typeface="標楷體" panose="03000509000000000000" pitchFamily="65" charset="-120"/>
              </a:rPr>
              <a:t>_____ </a:t>
            </a:r>
            <a:r>
              <a:rPr lang="zh-TW" altLang="en-US" sz="3600" dirty="0">
                <a:ea typeface="標楷體" panose="03000509000000000000" pitchFamily="65" charset="-120"/>
              </a:rPr>
              <a:t>了。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ea typeface="標楷體" panose="03000509000000000000" pitchFamily="65" charset="-120"/>
              </a:rPr>
              <a:t> 苏杭一代的道路</a:t>
            </a:r>
            <a:r>
              <a:rPr lang="en-US" altLang="zh-TW" sz="3600" dirty="0">
                <a:ea typeface="標楷體" panose="03000509000000000000" pitchFamily="65" charset="-120"/>
              </a:rPr>
              <a:t>_____ </a:t>
            </a:r>
            <a:r>
              <a:rPr lang="zh-TW" altLang="en-US" sz="3600" dirty="0">
                <a:ea typeface="標楷體" panose="03000509000000000000" pitchFamily="65" charset="-120"/>
              </a:rPr>
              <a:t>，交通发达。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289BF06-7B70-4EC2-9C13-1E50AA43E132}"/>
              </a:ext>
            </a:extLst>
          </p:cNvPr>
          <p:cNvSpPr txBox="1"/>
          <p:nvPr/>
        </p:nvSpPr>
        <p:spPr>
          <a:xfrm>
            <a:off x="2723949" y="1905802"/>
            <a:ext cx="1126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飘荡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4C27D36-8929-4992-B409-D93886B0D81E}"/>
              </a:ext>
            </a:extLst>
          </p:cNvPr>
          <p:cNvSpPr/>
          <p:nvPr/>
        </p:nvSpPr>
        <p:spPr>
          <a:xfrm>
            <a:off x="5772834" y="32443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焕发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5457634-99D8-4339-B520-7636F232F0E7}"/>
              </a:ext>
            </a:extLst>
          </p:cNvPr>
          <p:cNvSpPr txBox="1"/>
          <p:nvPr/>
        </p:nvSpPr>
        <p:spPr>
          <a:xfrm>
            <a:off x="9084644" y="1905801"/>
            <a:ext cx="1126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焕发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E16ED44-621B-47B2-A3AE-0D8C461AE094}"/>
              </a:ext>
            </a:extLst>
          </p:cNvPr>
          <p:cNvSpPr txBox="1"/>
          <p:nvPr/>
        </p:nvSpPr>
        <p:spPr>
          <a:xfrm>
            <a:off x="2339382" y="2751220"/>
            <a:ext cx="1126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徘徊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5A32173-DA3D-428A-99AE-861EE70A9F76}"/>
              </a:ext>
            </a:extLst>
          </p:cNvPr>
          <p:cNvSpPr txBox="1"/>
          <p:nvPr/>
        </p:nvSpPr>
        <p:spPr>
          <a:xfrm>
            <a:off x="7265691" y="2739580"/>
            <a:ext cx="1126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情愿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9AA1310-B816-4D21-9B4A-B030A53723A0}"/>
              </a:ext>
            </a:extLst>
          </p:cNvPr>
          <p:cNvSpPr txBox="1"/>
          <p:nvPr/>
        </p:nvSpPr>
        <p:spPr>
          <a:xfrm>
            <a:off x="2723949" y="3570169"/>
            <a:ext cx="1126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相间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C02A673-4EBF-446A-B53D-AA9D868706EC}"/>
              </a:ext>
            </a:extLst>
          </p:cNvPr>
          <p:cNvSpPr txBox="1"/>
          <p:nvPr/>
        </p:nvSpPr>
        <p:spPr>
          <a:xfrm>
            <a:off x="7161196" y="3550175"/>
            <a:ext cx="123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衬托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6C24803-0183-42F2-B0A8-7B1B46880506}"/>
              </a:ext>
            </a:extLst>
          </p:cNvPr>
          <p:cNvSpPr txBox="1"/>
          <p:nvPr/>
        </p:nvSpPr>
        <p:spPr>
          <a:xfrm>
            <a:off x="9527406" y="5232992"/>
            <a:ext cx="123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淡忘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325B5F4-685E-49D9-92B2-BCB8784CE5A7}"/>
              </a:ext>
            </a:extLst>
          </p:cNvPr>
          <p:cNvSpPr txBox="1"/>
          <p:nvPr/>
        </p:nvSpPr>
        <p:spPr>
          <a:xfrm>
            <a:off x="3702517" y="6027896"/>
            <a:ext cx="123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纵横</a:t>
            </a:r>
          </a:p>
        </p:txBody>
      </p:sp>
    </p:spTree>
    <p:extLst>
      <p:ext uri="{BB962C8B-B14F-4D97-AF65-F5344CB8AC3E}">
        <p14:creationId xmlns:p14="http://schemas.microsoft.com/office/powerpoint/2010/main" val="226893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6916EFA9-E3E7-4112-B0DA-572A68A4E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722522"/>
              </p:ext>
            </p:extLst>
          </p:nvPr>
        </p:nvGraphicFramePr>
        <p:xfrm>
          <a:off x="0" y="0"/>
          <a:ext cx="12192000" cy="17899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5930252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84846911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01981877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1669695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552241888"/>
                    </a:ext>
                  </a:extLst>
                </a:gridCol>
              </a:tblGrid>
              <a:tr h="5409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徘徊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相间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归罪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较劲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淡忘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777938"/>
                  </a:ext>
                </a:extLst>
              </a:tr>
              <a:tr h="6054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蜷缩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纵横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焕发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摆布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交加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500650"/>
                  </a:ext>
                </a:extLst>
              </a:tr>
              <a:tr h="6054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呜咽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衬托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叮嘱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情愿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飘荡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70199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A8E82F95-C0A9-44DC-BABD-6456FD6B5E65}"/>
              </a:ext>
            </a:extLst>
          </p:cNvPr>
          <p:cNvSpPr txBox="1"/>
          <p:nvPr/>
        </p:nvSpPr>
        <p:spPr>
          <a:xfrm>
            <a:off x="0" y="1924697"/>
            <a:ext cx="12192000" cy="444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ea typeface="標楷體" panose="03000509000000000000" pitchFamily="65" charset="-120"/>
              </a:rPr>
              <a:t>正是收割的季节，可是老天爷似乎在跟村民们</a:t>
            </a:r>
            <a:r>
              <a:rPr lang="en-US" altLang="zh-TW" sz="3200" dirty="0">
                <a:ea typeface="標楷體" panose="03000509000000000000" pitchFamily="65" charset="-120"/>
              </a:rPr>
              <a:t>_____</a:t>
            </a:r>
            <a:r>
              <a:rPr lang="zh-TW" altLang="en-US" sz="3200" dirty="0">
                <a:ea typeface="標楷體" panose="03000509000000000000" pitchFamily="65" charset="-120"/>
              </a:rPr>
              <a:t>，天天下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雨。虽然大家不愿听凭天气的</a:t>
            </a:r>
            <a:r>
              <a:rPr lang="en-US" altLang="zh-TW" sz="3200" dirty="0">
                <a:ea typeface="標楷體" panose="03000509000000000000" pitchFamily="65" charset="-120"/>
              </a:rPr>
              <a:t>_____</a:t>
            </a:r>
            <a:r>
              <a:rPr lang="zh-TW" altLang="en-US" sz="3200" dirty="0">
                <a:ea typeface="標楷體" panose="03000509000000000000" pitchFamily="65" charset="-120"/>
              </a:rPr>
              <a:t>，可是也想不出什么办法  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来。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7.</a:t>
            </a:r>
            <a:r>
              <a:rPr lang="zh-TW" altLang="en-US" sz="3200" dirty="0">
                <a:ea typeface="標楷體" panose="03000509000000000000" pitchFamily="65" charset="-120"/>
              </a:rPr>
              <a:t>在这个风雨</a:t>
            </a:r>
            <a:r>
              <a:rPr lang="en-US" altLang="zh-TW" sz="3200" dirty="0">
                <a:ea typeface="標楷體" panose="03000509000000000000" pitchFamily="65" charset="-120"/>
              </a:rPr>
              <a:t>_____</a:t>
            </a:r>
            <a:r>
              <a:rPr lang="zh-TW" altLang="en-US" sz="3200" dirty="0">
                <a:ea typeface="標楷體" panose="03000509000000000000" pitchFamily="65" charset="-120"/>
              </a:rPr>
              <a:t>的夜晚，她孤独一人，</a:t>
            </a:r>
            <a:r>
              <a:rPr lang="en-US" altLang="zh-TW" sz="3200" dirty="0">
                <a:ea typeface="標楷體" panose="03000509000000000000" pitchFamily="65" charset="-120"/>
              </a:rPr>
              <a:t> _____</a:t>
            </a:r>
            <a:r>
              <a:rPr lang="zh-TW" altLang="en-US" sz="3200" dirty="0">
                <a:ea typeface="標楷體" panose="03000509000000000000" pitchFamily="65" charset="-120"/>
              </a:rPr>
              <a:t>在地下通道的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一个角落哩，听着自己小声</a:t>
            </a:r>
            <a:r>
              <a:rPr lang="en-US" altLang="zh-TW" sz="3200" dirty="0">
                <a:ea typeface="標楷體" panose="03000509000000000000" pitchFamily="65" charset="-120"/>
              </a:rPr>
              <a:t>_____</a:t>
            </a:r>
            <a:r>
              <a:rPr lang="zh-TW" altLang="en-US" sz="3200" dirty="0">
                <a:ea typeface="標楷體" panose="03000509000000000000" pitchFamily="65" charset="-120"/>
              </a:rPr>
              <a:t>的声音。几年前，她因工作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失误而失业了，从此妻子便把生活里的种种苦难都</a:t>
            </a:r>
            <a:r>
              <a:rPr lang="en-US" altLang="zh-TW" sz="3200" dirty="0">
                <a:ea typeface="標楷體" panose="03000509000000000000" pitchFamily="65" charset="-120"/>
              </a:rPr>
              <a:t>_____</a:t>
            </a:r>
            <a:r>
              <a:rPr lang="zh-TW" altLang="en-US" sz="3200" dirty="0">
                <a:ea typeface="標楷體" panose="03000509000000000000" pitchFamily="65" charset="-120"/>
              </a:rPr>
              <a:t>于他</a:t>
            </a:r>
            <a:r>
              <a:rPr lang="en-US" altLang="zh-TW" sz="3200" dirty="0">
                <a:ea typeface="標楷體" panose="03000509000000000000" pitchFamily="65" charset="-120"/>
              </a:rPr>
              <a:t>…..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B320999-414F-4C37-B779-F8E0C16842E1}"/>
              </a:ext>
            </a:extLst>
          </p:cNvPr>
          <p:cNvSpPr txBox="1"/>
          <p:nvPr/>
        </p:nvSpPr>
        <p:spPr>
          <a:xfrm>
            <a:off x="8410876" y="1989280"/>
            <a:ext cx="123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较劲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9497AEA-CFC0-4906-BD17-82E2AB1A4572}"/>
              </a:ext>
            </a:extLst>
          </p:cNvPr>
          <p:cNvSpPr txBox="1"/>
          <p:nvPr/>
        </p:nvSpPr>
        <p:spPr>
          <a:xfrm>
            <a:off x="5656447" y="2719196"/>
            <a:ext cx="123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摆布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EFE15C0-2248-43DE-A0D6-FD2AC9FA2D48}"/>
              </a:ext>
            </a:extLst>
          </p:cNvPr>
          <p:cNvSpPr txBox="1"/>
          <p:nvPr/>
        </p:nvSpPr>
        <p:spPr>
          <a:xfrm>
            <a:off x="2372628" y="4176488"/>
            <a:ext cx="123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交加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BA5AC18-1077-4948-97A6-2CC5710DBBFB}"/>
              </a:ext>
            </a:extLst>
          </p:cNvPr>
          <p:cNvSpPr txBox="1"/>
          <p:nvPr/>
        </p:nvSpPr>
        <p:spPr>
          <a:xfrm>
            <a:off x="7501290" y="4176487"/>
            <a:ext cx="123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蜷缩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66AA9B0-6AF3-445C-AE91-9F43CBA6776A}"/>
              </a:ext>
            </a:extLst>
          </p:cNvPr>
          <p:cNvSpPr txBox="1"/>
          <p:nvPr/>
        </p:nvSpPr>
        <p:spPr>
          <a:xfrm>
            <a:off x="5118121" y="4906402"/>
            <a:ext cx="123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呜咽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1AD66ED-251B-4F7B-BD32-7860C0A31352}"/>
              </a:ext>
            </a:extLst>
          </p:cNvPr>
          <p:cNvSpPr txBox="1"/>
          <p:nvPr/>
        </p:nvSpPr>
        <p:spPr>
          <a:xfrm>
            <a:off x="9197628" y="5636318"/>
            <a:ext cx="123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归罪</a:t>
            </a:r>
          </a:p>
        </p:txBody>
      </p:sp>
    </p:spTree>
    <p:extLst>
      <p:ext uri="{BB962C8B-B14F-4D97-AF65-F5344CB8AC3E}">
        <p14:creationId xmlns:p14="http://schemas.microsoft.com/office/powerpoint/2010/main" val="210705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12003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太爷爷为了哄孙子高兴，经常趁出诊的机会不知幒哪里弄来些当地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绝无仅有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的物件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370723" y="1966271"/>
            <a:ext cx="306600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极其少有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430691" y="2036222"/>
            <a:ext cx="3352443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绝对没有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468835" y="1919461"/>
            <a:ext cx="335244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不可能没有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334296" y="3471750"/>
            <a:ext cx="11486981" cy="12003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村子里远远近近的雄性土狗开始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接二连三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地往太爷爷家跑。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5399721"/>
            <a:ext cx="3944284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一个接着一个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523753" y="5399721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两三个一起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026043" y="5362239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一个一个地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371049" y="1629532"/>
            <a:ext cx="3186104" cy="1435993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334297" y="4914638"/>
            <a:ext cx="3944284" cy="159859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198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还有的整夜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呜咽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低吼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.....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370723" y="1919461"/>
            <a:ext cx="306600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低声哭泣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430691" y="1937302"/>
            <a:ext cx="3352443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大声哭喊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468835" y="1919461"/>
            <a:ext cx="335244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哭笑不得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334296" y="3471750"/>
            <a:ext cx="11486981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太爷爷开始厌恶小狮子，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心眼里厌恶。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5399721"/>
            <a:ext cx="3944284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为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523753" y="5399721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026043" y="5362239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从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370723" y="1573248"/>
            <a:ext cx="3186104" cy="1435993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7783134" y="4796105"/>
            <a:ext cx="3944284" cy="159859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008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5…….</a:t>
            </a:r>
            <a:r>
              <a:rPr lang="zh-TW" altLang="en-US" sz="3600" dirty="0">
                <a:ea typeface="標楷體" panose="03000509000000000000" pitchFamily="65" charset="-120"/>
              </a:rPr>
              <a:t>乖乖地</a:t>
            </a:r>
            <a:r>
              <a:rPr lang="zh-TW" altLang="en-US" sz="3600" u="sng" dirty="0">
                <a:solidFill>
                  <a:srgbClr val="FF0000"/>
                </a:solidFill>
                <a:ea typeface="標楷體" panose="03000509000000000000" pitchFamily="65" charset="-120"/>
              </a:rPr>
              <a:t>任凭</a:t>
            </a:r>
            <a:r>
              <a:rPr lang="zh-TW" altLang="en-US" sz="3600" dirty="0">
                <a:ea typeface="標楷體" panose="03000509000000000000" pitchFamily="65" charset="-120"/>
              </a:rPr>
              <a:t>主人摆布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370723" y="1919461"/>
            <a:ext cx="306600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不管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430691" y="1937302"/>
            <a:ext cx="3352443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听凭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468835" y="1919461"/>
            <a:ext cx="335244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凭借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334296" y="3471750"/>
            <a:ext cx="11486981" cy="12003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6.</a:t>
            </a:r>
            <a:r>
              <a:rPr lang="zh-TW" altLang="en-US" sz="3600" dirty="0">
                <a:ea typeface="標楷體" panose="03000509000000000000" pitchFamily="65" charset="-120"/>
              </a:rPr>
              <a:t>它好像在和这个倔老头</a:t>
            </a:r>
            <a:r>
              <a:rPr lang="zh-TW" altLang="en-US" sz="3600" u="sng" dirty="0">
                <a:solidFill>
                  <a:srgbClr val="FF0000"/>
                </a:solidFill>
                <a:ea typeface="標楷體" panose="03000509000000000000" pitchFamily="65" charset="-120"/>
              </a:rPr>
              <a:t>较劲</a:t>
            </a:r>
            <a:r>
              <a:rPr lang="zh-TW" altLang="en-US" sz="3600" dirty="0">
                <a:ea typeface="標楷體" panose="03000509000000000000" pitchFamily="65" charset="-120"/>
              </a:rPr>
              <a:t>，不断地用它的忠诚和精灵与命运抗争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5399721"/>
            <a:ext cx="3944284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比力气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523753" y="5399721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生气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026043" y="5362239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对着干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4484734" y="1521674"/>
            <a:ext cx="3186104" cy="1435993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7783134" y="4796105"/>
            <a:ext cx="3944284" cy="159859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397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12003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7.</a:t>
            </a:r>
            <a:r>
              <a:rPr lang="zh-TW" altLang="en-US" sz="3600" dirty="0">
                <a:ea typeface="標楷體" panose="03000509000000000000" pitchFamily="65" charset="-120"/>
              </a:rPr>
              <a:t>太爷爷坚信这回它再也不能回家了，就是鬼使神猜差回了家也会</a:t>
            </a:r>
            <a:r>
              <a:rPr lang="zh-TW" altLang="en-US" sz="3600" u="sng" dirty="0">
                <a:solidFill>
                  <a:srgbClr val="FF0000"/>
                </a:solidFill>
                <a:ea typeface="標楷體" panose="03000509000000000000" pitchFamily="65" charset="-120"/>
              </a:rPr>
              <a:t>吃闭门羹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411721" y="1965666"/>
            <a:ext cx="335244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没找到他家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3764163" y="1961644"/>
            <a:ext cx="3747463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他家的门锁着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7511626" y="1973179"/>
            <a:ext cx="4404477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他家的门打不开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334296" y="3471750"/>
            <a:ext cx="11486981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8.</a:t>
            </a:r>
            <a:r>
              <a:rPr lang="zh-TW" altLang="en-US" sz="3600" u="sng" dirty="0">
                <a:solidFill>
                  <a:srgbClr val="FF0000"/>
                </a:solidFill>
                <a:ea typeface="標楷體" panose="03000509000000000000" pitchFamily="65" charset="-120"/>
              </a:rPr>
              <a:t>末了</a:t>
            </a:r>
            <a:r>
              <a:rPr lang="zh-TW" altLang="en-US" sz="3600" dirty="0">
                <a:ea typeface="標楷體" panose="03000509000000000000" pitchFamily="65" charset="-120"/>
              </a:rPr>
              <a:t>，老人一声叹息“小命活得真艰难阿！”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5399721"/>
            <a:ext cx="3944284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最后的时候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523753" y="5399721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死的时候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026043" y="5362239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到达的时候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3589139" y="1544549"/>
            <a:ext cx="4097510" cy="1640111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235886" y="4954368"/>
            <a:ext cx="3944284" cy="159859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33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3001214-A3E6-4525-BFBA-6692CF43772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4A99DB-E5AA-4149-9811-4E80471D3D6A}"/>
              </a:ext>
            </a:extLst>
          </p:cNvPr>
          <p:cNvSpPr txBox="1"/>
          <p:nvPr/>
        </p:nvSpPr>
        <p:spPr>
          <a:xfrm>
            <a:off x="330512" y="2044422"/>
            <a:ext cx="11530975" cy="91749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“最为”只与部分双音节形容词搭配。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EB85A64-988D-41C8-9893-E07E8F885C7B}"/>
              </a:ext>
            </a:extLst>
          </p:cNvPr>
          <p:cNvSpPr txBox="1"/>
          <p:nvPr/>
        </p:nvSpPr>
        <p:spPr>
          <a:xfrm>
            <a:off x="330512" y="3429000"/>
            <a:ext cx="11530975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在所有的城市公共交通中，地铁</a:t>
            </a:r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最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为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便利。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彗星形如过客，来去匆匆，是太阳系里</a:t>
            </a:r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最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为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奇异的成员。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最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快也要三个小时才能到达。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1BAB3E4-E5A8-4CF2-B76D-EA732D70C8F6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最为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zuìwéi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209682D-B66F-4A66-9C74-1E469CF5F3EF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898422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9.</a:t>
            </a:r>
            <a:r>
              <a:rPr lang="zh-TW" altLang="en-US" sz="3600" dirty="0">
                <a:ea typeface="標楷體" panose="03000509000000000000" pitchFamily="65" charset="-120"/>
              </a:rPr>
              <a:t>抑或它</a:t>
            </a:r>
            <a:r>
              <a:rPr lang="zh-TW" altLang="en-US" sz="3600" u="sng" dirty="0">
                <a:solidFill>
                  <a:srgbClr val="FF0000"/>
                </a:solidFill>
                <a:ea typeface="標楷體" panose="03000509000000000000" pitchFamily="65" charset="-120"/>
              </a:rPr>
              <a:t>果真</a:t>
            </a:r>
            <a:r>
              <a:rPr lang="zh-TW" altLang="en-US" sz="3600" dirty="0">
                <a:ea typeface="標楷體" panose="03000509000000000000" pitchFamily="65" charset="-120"/>
              </a:rPr>
              <a:t>又回了家</a:t>
            </a:r>
            <a:r>
              <a:rPr lang="en-US" altLang="zh-TW" sz="3600" dirty="0">
                <a:ea typeface="標楷體" panose="03000509000000000000" pitchFamily="65" charset="-120"/>
              </a:rPr>
              <a:t>…..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370723" y="1919461"/>
            <a:ext cx="306600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果然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430691" y="1937302"/>
            <a:ext cx="3352443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结果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468835" y="1919461"/>
            <a:ext cx="335244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真正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370723" y="1573248"/>
            <a:ext cx="3186104" cy="1435993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9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D99B739E-C497-4B73-AE93-BCD2ABA9D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496628"/>
              </p:ext>
            </p:extLst>
          </p:nvPr>
        </p:nvGraphicFramePr>
        <p:xfrm>
          <a:off x="0" y="0"/>
          <a:ext cx="12192000" cy="1819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16517296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2570231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69482353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37883612"/>
                    </a:ext>
                  </a:extLst>
                </a:gridCol>
              </a:tblGrid>
              <a:tr h="6063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绝无仅有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风驰电掣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闷闷不乐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相依为命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732817"/>
                  </a:ext>
                </a:extLst>
              </a:tr>
              <a:tr h="6063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轻车熟路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接二连三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东奔西走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摇头摆尾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1889"/>
                  </a:ext>
                </a:extLst>
              </a:tr>
              <a:tr h="6063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奔走相告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鬼使神差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活蹦乱跳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老泪纵横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718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175D0265-F655-4D65-91C7-E097497B1C3F}"/>
              </a:ext>
            </a:extLst>
          </p:cNvPr>
          <p:cNvSpPr txBox="1"/>
          <p:nvPr/>
        </p:nvSpPr>
        <p:spPr>
          <a:xfrm>
            <a:off x="0" y="2088326"/>
            <a:ext cx="12192000" cy="444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自从高考落榜以后，他成天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，愁眉苦脸。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 听到停战的消息，饱受战争之苦的人们都欣喜若狂，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这个拐弯处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  <a:r>
              <a:rPr lang="zh-TW" altLang="en-US" sz="3200" dirty="0">
                <a:ea typeface="標楷體" panose="03000509000000000000" pitchFamily="65" charset="-120"/>
              </a:rPr>
              <a:t>地发生事故，有必要在这儿竖一块警告牌。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这匹马跑起来如飞一般，</a:t>
            </a:r>
            <a:r>
              <a:rPr lang="en-US" altLang="zh-TW" sz="3200" dirty="0">
                <a:ea typeface="標楷體" panose="03000509000000000000" pitchFamily="65" charset="-120"/>
              </a:rPr>
              <a:t> __________ </a:t>
            </a:r>
            <a:r>
              <a:rPr lang="zh-TW" altLang="en-US" sz="3200" dirty="0">
                <a:ea typeface="標楷體" panose="03000509000000000000" pitchFamily="65" charset="-120"/>
              </a:rPr>
              <a:t>，他不禁紧张起来。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 这种活儿妈妈不知干过多少回，她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，很轻松地就干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完了。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F05B066-28B3-48E1-BB44-0696DA2763A2}"/>
              </a:ext>
            </a:extLst>
          </p:cNvPr>
          <p:cNvSpPr txBox="1"/>
          <p:nvPr/>
        </p:nvSpPr>
        <p:spPr>
          <a:xfrm>
            <a:off x="5265019" y="2126826"/>
            <a:ext cx="2011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闷闷不乐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46BC3ED-A973-45AA-9525-05B3348C3AD7}"/>
              </a:ext>
            </a:extLst>
          </p:cNvPr>
          <p:cNvSpPr txBox="1"/>
          <p:nvPr/>
        </p:nvSpPr>
        <p:spPr>
          <a:xfrm>
            <a:off x="9816165" y="2863475"/>
            <a:ext cx="2011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奔走相告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A6477C5-5E30-4043-9475-80B515FFD9CB}"/>
              </a:ext>
            </a:extLst>
          </p:cNvPr>
          <p:cNvSpPr txBox="1"/>
          <p:nvPr/>
        </p:nvSpPr>
        <p:spPr>
          <a:xfrm>
            <a:off x="2435192" y="3603015"/>
            <a:ext cx="2037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接二连三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C1EF5E9-218E-400F-B9C9-528B0A00232D}"/>
              </a:ext>
            </a:extLst>
          </p:cNvPr>
          <p:cNvSpPr txBox="1"/>
          <p:nvPr/>
        </p:nvSpPr>
        <p:spPr>
          <a:xfrm>
            <a:off x="4936157" y="4330492"/>
            <a:ext cx="2037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风驰电掣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4485C48-40C1-43FB-91AA-1B890E2D484A}"/>
              </a:ext>
            </a:extLst>
          </p:cNvPr>
          <p:cNvSpPr txBox="1"/>
          <p:nvPr/>
        </p:nvSpPr>
        <p:spPr>
          <a:xfrm>
            <a:off x="6551597" y="5060408"/>
            <a:ext cx="2037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轻车熟路</a:t>
            </a:r>
          </a:p>
        </p:txBody>
      </p:sp>
    </p:spTree>
    <p:extLst>
      <p:ext uri="{BB962C8B-B14F-4D97-AF65-F5344CB8AC3E}">
        <p14:creationId xmlns:p14="http://schemas.microsoft.com/office/powerpoint/2010/main" val="35542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6B87FC48-A2F5-4B2B-8A89-DD765DC44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590814"/>
              </p:ext>
            </p:extLst>
          </p:nvPr>
        </p:nvGraphicFramePr>
        <p:xfrm>
          <a:off x="0" y="0"/>
          <a:ext cx="12192000" cy="1819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16517296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2570231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69482353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37883612"/>
                    </a:ext>
                  </a:extLst>
                </a:gridCol>
              </a:tblGrid>
              <a:tr h="6063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绝无仅有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风驰电掣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闷闷不乐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相依为命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732817"/>
                  </a:ext>
                </a:extLst>
              </a:tr>
              <a:tr h="6063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轻车熟路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接二连三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东奔西走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摇头摆尾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1889"/>
                  </a:ext>
                </a:extLst>
              </a:tr>
              <a:tr h="6063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奔走相告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鬼使神差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活蹦乱跳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老泪纵横</a:t>
                      </a:r>
                    </a:p>
                  </a:txBody>
                  <a:tcPr anchor="ctr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7184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7AC0A622-16CB-4373-94D3-B2CB1250F932}"/>
              </a:ext>
            </a:extLst>
          </p:cNvPr>
          <p:cNvSpPr txBox="1"/>
          <p:nvPr/>
        </p:nvSpPr>
        <p:spPr>
          <a:xfrm>
            <a:off x="-1" y="1964267"/>
            <a:ext cx="12192000" cy="444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ea typeface="標楷體" panose="03000509000000000000" pitchFamily="65" charset="-120"/>
              </a:rPr>
              <a:t>儿女们都住进了城里，老房子里，只剩下老两口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7.</a:t>
            </a:r>
            <a:r>
              <a:rPr lang="zh-TW" altLang="en-US" sz="3200" dirty="0">
                <a:ea typeface="標楷體" panose="03000509000000000000" pitchFamily="65" charset="-120"/>
              </a:rPr>
              <a:t> 她有意躲避马力，可是今天却像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  <a:r>
              <a:rPr lang="zh-TW" altLang="en-US" sz="3200" dirty="0">
                <a:ea typeface="標楷體" panose="03000509000000000000" pitchFamily="65" charset="-120"/>
              </a:rPr>
              <a:t>似的，不管她去那儿，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马力总会出现在她面前。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8.</a:t>
            </a:r>
            <a:r>
              <a:rPr lang="zh-TW" altLang="en-US" sz="3200" dirty="0">
                <a:ea typeface="標楷體" panose="03000509000000000000" pitchFamily="65" charset="-120"/>
              </a:rPr>
              <a:t> 这只猫昨天还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  <a:r>
              <a:rPr lang="zh-TW" altLang="en-US" sz="3200" dirty="0">
                <a:ea typeface="標楷體" panose="03000509000000000000" pitchFamily="65" charset="-120"/>
              </a:rPr>
              <a:t>的，怎么今天就死了。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9.</a:t>
            </a:r>
            <a:r>
              <a:rPr lang="zh-TW" altLang="en-US" sz="3200" dirty="0">
                <a:ea typeface="標楷體" panose="03000509000000000000" pitchFamily="65" charset="-120"/>
              </a:rPr>
              <a:t> 为了找到一个理想的工作，小龙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  <a:r>
              <a:rPr lang="zh-TW" altLang="en-US" sz="3200" dirty="0">
                <a:ea typeface="標楷體" panose="03000509000000000000" pitchFamily="65" charset="-120"/>
              </a:rPr>
              <a:t>，腿都快跑断了。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10.</a:t>
            </a:r>
            <a:r>
              <a:rPr lang="zh-TW" altLang="en-US" sz="3200" dirty="0">
                <a:ea typeface="標楷體" panose="03000509000000000000" pitchFamily="65" charset="-120"/>
              </a:rPr>
              <a:t> 这样幸福的一天，在她苦难的一生中，是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  <a:r>
              <a:rPr lang="zh-TW" altLang="en-US" sz="3200" dirty="0">
                <a:ea typeface="標楷體" panose="03000509000000000000" pitchFamily="65" charset="-120"/>
              </a:rPr>
              <a:t>的。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EFB1A35-8CFA-4868-BB1A-F3544A2BF65A}"/>
              </a:ext>
            </a:extLst>
          </p:cNvPr>
          <p:cNvSpPr txBox="1"/>
          <p:nvPr/>
        </p:nvSpPr>
        <p:spPr>
          <a:xfrm>
            <a:off x="9075019" y="2015066"/>
            <a:ext cx="2011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相依为命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88AC35A-02AE-4664-8829-8CCD151A8B5F}"/>
              </a:ext>
            </a:extLst>
          </p:cNvPr>
          <p:cNvSpPr txBox="1"/>
          <p:nvPr/>
        </p:nvSpPr>
        <p:spPr>
          <a:xfrm>
            <a:off x="6281019" y="2759560"/>
            <a:ext cx="2011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鬼使神差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4554485-5CFD-450A-AA98-87F4669129A9}"/>
              </a:ext>
            </a:extLst>
          </p:cNvPr>
          <p:cNvSpPr txBox="1"/>
          <p:nvPr/>
        </p:nvSpPr>
        <p:spPr>
          <a:xfrm>
            <a:off x="2945153" y="4212582"/>
            <a:ext cx="2011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活蹦乱跳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840E0BF-34E7-4F05-B433-CC351D430FAC}"/>
              </a:ext>
            </a:extLst>
          </p:cNvPr>
          <p:cNvSpPr txBox="1"/>
          <p:nvPr/>
        </p:nvSpPr>
        <p:spPr>
          <a:xfrm>
            <a:off x="6096000" y="4966691"/>
            <a:ext cx="2011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东奔西走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04C2DE8-6C02-47B0-86AE-F31451B11C3D}"/>
              </a:ext>
            </a:extLst>
          </p:cNvPr>
          <p:cNvSpPr txBox="1"/>
          <p:nvPr/>
        </p:nvSpPr>
        <p:spPr>
          <a:xfrm>
            <a:off x="7941733" y="5696557"/>
            <a:ext cx="2011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绝无仅有</a:t>
            </a:r>
          </a:p>
        </p:txBody>
      </p:sp>
    </p:spTree>
    <p:extLst>
      <p:ext uri="{BB962C8B-B14F-4D97-AF65-F5344CB8AC3E}">
        <p14:creationId xmlns:p14="http://schemas.microsoft.com/office/powerpoint/2010/main" val="3933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1200329"/>
          </a:xfrm>
          <a:prstGeom prst="rect">
            <a:avLst/>
          </a:prstGeom>
          <a:noFill/>
          <a:ln w="38100">
            <a:solidFill>
              <a:srgbClr val="660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說它也算是稀罕物，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當地家家餵養的看門護的土狗都長的一個模樣。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370723" y="1966271"/>
            <a:ext cx="306600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由於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430691" y="2036222"/>
            <a:ext cx="3352443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根據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468835" y="1919461"/>
            <a:ext cx="335244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是因為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334296" y="3471750"/>
            <a:ext cx="11486981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它沒有名字，父親依了它的長相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它叫小獅子。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5399721"/>
            <a:ext cx="3944284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管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523753" y="5399721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026043" y="5362239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371049" y="1629532"/>
            <a:ext cx="3186104" cy="1435993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334297" y="4914638"/>
            <a:ext cx="3944284" cy="159859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289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他們有的在門外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地徘徊。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370723" y="1919461"/>
            <a:ext cx="306600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繼續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430691" y="1937302"/>
            <a:ext cx="3352443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不停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468835" y="1919461"/>
            <a:ext cx="335244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一連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334296" y="3471750"/>
            <a:ext cx="11486981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4……</a:t>
            </a:r>
            <a:r>
              <a:rPr lang="zh-TW" altLang="en-US" sz="3600" dirty="0">
                <a:ea typeface="標楷體" panose="03000509000000000000" pitchFamily="65" charset="-120"/>
              </a:rPr>
              <a:t>有的用粗壯的爪子把木頭院門抓出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深溝。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5399721"/>
            <a:ext cx="3944284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根根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523753" y="5399721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個個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026043" y="5362239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道道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4597030" y="1573248"/>
            <a:ext cx="3186104" cy="1435993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7783134" y="4796105"/>
            <a:ext cx="3944284" cy="159859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883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ea typeface="標楷體" panose="03000509000000000000" pitchFamily="65" charset="-120"/>
              </a:rPr>
              <a:t>他把這些日子的不安寧歸罪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小獅子的日漸成熟。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370723" y="1919461"/>
            <a:ext cx="306600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向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430691" y="1937302"/>
            <a:ext cx="3352443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在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468835" y="1919461"/>
            <a:ext cx="335244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334296" y="3471750"/>
            <a:ext cx="11486981" cy="12003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6.</a:t>
            </a:r>
            <a:r>
              <a:rPr lang="zh-TW" altLang="en-US" sz="3600" dirty="0">
                <a:ea typeface="標楷體" panose="03000509000000000000" pitchFamily="65" charset="-120"/>
              </a:rPr>
              <a:t>尤其是當他修補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的牆頭和溝壑縱橫的院門時就更加憎恨小獅子。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5399721"/>
            <a:ext cx="3944284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破損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523753" y="5399721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破壞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026043" y="5362239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損失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8635173" y="1521674"/>
            <a:ext cx="3186104" cy="1435993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370723" y="4954368"/>
            <a:ext cx="3944284" cy="159859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310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12003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7.</a:t>
            </a:r>
            <a:r>
              <a:rPr lang="zh-TW" altLang="en-US" sz="3600" dirty="0">
                <a:ea typeface="標楷體" panose="03000509000000000000" pitchFamily="65" charset="-120"/>
              </a:rPr>
              <a:t>沒隔幾天，就有村子裡的人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著馬車到</a:t>
            </a:r>
            <a:r>
              <a:rPr lang="en-US" altLang="zh-TW" sz="3600" dirty="0">
                <a:ea typeface="標楷體" panose="03000509000000000000" pitchFamily="65" charset="-120"/>
              </a:rPr>
              <a:t>50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多里地以外的小火車站拉煤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411721" y="1965666"/>
            <a:ext cx="2780053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騎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523753" y="1962746"/>
            <a:ext cx="303345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趕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678174" y="1973179"/>
            <a:ext cx="3237929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開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334296" y="3471750"/>
            <a:ext cx="11486981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8.</a:t>
            </a:r>
            <a:r>
              <a:rPr lang="zh-TW" altLang="en-US" sz="3600" dirty="0">
                <a:ea typeface="標楷體" panose="03000509000000000000" pitchFamily="65" charset="-120"/>
              </a:rPr>
              <a:t>太爺爺腋下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著一捲寫好的鮮紅的對聯。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5399721"/>
            <a:ext cx="3944284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包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523753" y="5399721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卡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026043" y="5362239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夾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3991724" y="1507066"/>
            <a:ext cx="4097510" cy="1640111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7876993" y="4954368"/>
            <a:ext cx="3944284" cy="159859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267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9.</a:t>
            </a:r>
            <a:r>
              <a:rPr lang="zh-TW" altLang="en-US" sz="3600" dirty="0">
                <a:ea typeface="標楷體" panose="03000509000000000000" pitchFamily="65" charset="-120"/>
              </a:rPr>
              <a:t>那本來黃白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的皮毛已經看不出顏色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.....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411721" y="1965666"/>
            <a:ext cx="2780053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相間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523753" y="1962746"/>
            <a:ext cx="303345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相隔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678174" y="1973179"/>
            <a:ext cx="3237929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相對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334296" y="3471750"/>
            <a:ext cx="11486981" cy="12003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10.</a:t>
            </a:r>
            <a:r>
              <a:rPr lang="zh-TW" altLang="en-US" sz="3600" dirty="0">
                <a:ea typeface="標楷體" panose="03000509000000000000" pitchFamily="65" charset="-120"/>
              </a:rPr>
              <a:t>它到底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了怎樣的過程，一次次實現著“回家”的信念。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5399721"/>
            <a:ext cx="3944284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經驗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523753" y="5399721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經歷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026043" y="5362239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經受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44833" y="1431080"/>
            <a:ext cx="3513827" cy="1640111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235886" y="4954368"/>
            <a:ext cx="3944284" cy="159859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050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12003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11.</a:t>
            </a:r>
            <a:r>
              <a:rPr lang="zh-TW" altLang="en-US" sz="3600" dirty="0">
                <a:ea typeface="標楷體" panose="03000509000000000000" pitchFamily="65" charset="-120"/>
              </a:rPr>
              <a:t>太爺爺堅信這回它再也不能回家了，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鬼使神差回了家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會吃閉門羹。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411721" y="1965666"/>
            <a:ext cx="3237929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就是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523753" y="1962746"/>
            <a:ext cx="303345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儘管</a:t>
            </a:r>
            <a:r>
              <a:rPr lang="en-US" altLang="zh-TW" sz="4000" dirty="0">
                <a:ea typeface="標楷體" panose="03000509000000000000" pitchFamily="65" charset="-120"/>
              </a:rPr>
              <a:t>…</a:t>
            </a:r>
            <a:r>
              <a:rPr lang="zh-TW" altLang="en-US" sz="4000" dirty="0">
                <a:ea typeface="標楷體" panose="03000509000000000000" pitchFamily="65" charset="-120"/>
              </a:rPr>
              <a:t>都</a:t>
            </a:r>
            <a:r>
              <a:rPr lang="en-US" altLang="zh-TW" sz="4000" dirty="0">
                <a:ea typeface="標楷體" panose="03000509000000000000" pitchFamily="65" charset="-120"/>
              </a:rPr>
              <a:t>...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384876" y="1973179"/>
            <a:ext cx="353122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只要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334296" y="3471750"/>
            <a:ext cx="11486981" cy="12003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12.</a:t>
            </a:r>
            <a:r>
              <a:rPr lang="zh-TW" altLang="en-US" sz="3600" dirty="0">
                <a:ea typeface="標楷體" panose="03000509000000000000" pitchFamily="65" charset="-120"/>
              </a:rPr>
              <a:t>它沒有撲咬，而是像久別重逢的老朋友一樣在爺孫倆的腳邊繞來繞去，搖頭擺尾，激動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334296" y="5399721"/>
            <a:ext cx="3944284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十分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523753" y="5399721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千萬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026043" y="5362239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萬分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44833" y="1431080"/>
            <a:ext cx="3944284" cy="1640111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235886" y="4954368"/>
            <a:ext cx="3944284" cy="159859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08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334296" y="30940"/>
            <a:ext cx="11486981" cy="12003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13.</a:t>
            </a:r>
            <a:r>
              <a:rPr lang="zh-TW" altLang="en-US" sz="3600" dirty="0">
                <a:ea typeface="標楷體" panose="03000509000000000000" pitchFamily="65" charset="-120"/>
              </a:rPr>
              <a:t>而它所承受的這些苦難，全部緣於我們人類一個不良的想法，一個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_____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的舉動，這是多麼不公平啊！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411721" y="1965666"/>
            <a:ext cx="3237929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輕易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523753" y="1962746"/>
            <a:ext cx="303345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容易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384876" y="1973179"/>
            <a:ext cx="353122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簡易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100837" y="1507066"/>
            <a:ext cx="3944284" cy="1640111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888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9E55024C-1385-4EA6-A728-8523D543826D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最为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zuìwéi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EAAEAEF-C25E-4C28-8B4D-EB486525F37C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884C5DB-6D2D-4D65-A38C-79B88BC948B7}"/>
              </a:ext>
            </a:extLst>
          </p:cNvPr>
          <p:cNvSpPr txBox="1"/>
          <p:nvPr/>
        </p:nvSpPr>
        <p:spPr>
          <a:xfrm>
            <a:off x="330512" y="2044422"/>
            <a:ext cx="11530975" cy="91749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“最”用在方位词、动词前边，“最为”不可。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73AC3C2-72D6-4D60-A885-93C5D18589B3}"/>
              </a:ext>
            </a:extLst>
          </p:cNvPr>
          <p:cNvSpPr txBox="1"/>
          <p:nvPr/>
        </p:nvSpPr>
        <p:spPr>
          <a:xfrm>
            <a:off x="330512" y="3429000"/>
            <a:ext cx="11530975" cy="303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麻烦你把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最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上边的那本书递给我。</a:t>
            </a:r>
            <a:endParaRPr lang="en-US" altLang="zh-TW" sz="4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我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最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爱读哲学书籍。</a:t>
            </a:r>
            <a:endParaRPr lang="en-US" altLang="zh-TW" sz="4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谁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最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能为民众造福，民众就</a:t>
            </a:r>
            <a:r>
              <a:rPr lang="zh-TW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最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拥护谁。</a:t>
            </a:r>
          </a:p>
        </p:txBody>
      </p:sp>
    </p:spTree>
    <p:extLst>
      <p:ext uri="{BB962C8B-B14F-4D97-AF65-F5344CB8AC3E}">
        <p14:creationId xmlns:p14="http://schemas.microsoft.com/office/powerpoint/2010/main" val="169770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9E55024C-1385-4EA6-A728-8523D543826D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最为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zuìwéi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EAAEAEF-C25E-4C28-8B4D-EB486525F37C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zuì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884C5DB-6D2D-4D65-A38C-79B88BC948B7}"/>
              </a:ext>
            </a:extLst>
          </p:cNvPr>
          <p:cNvSpPr txBox="1"/>
          <p:nvPr/>
        </p:nvSpPr>
        <p:spPr>
          <a:xfrm>
            <a:off x="330512" y="2044770"/>
            <a:ext cx="11530975" cy="184082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“最为”是书面语，常用于政论、事务和科技语体。“最”适用于各种语体。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1901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稀罕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xīhan</a:t>
            </a:r>
            <a:endParaRPr lang="zh-TW" altLang="en-US" sz="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稀奇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xīqí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2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1982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稀罕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xīhan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xīqí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581959"/>
              </p:ext>
            </p:extLst>
          </p:nvPr>
        </p:nvGraphicFramePr>
        <p:xfrm>
          <a:off x="116958" y="1747988"/>
          <a:ext cx="11950995" cy="499154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80997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669998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83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“事物少见、稀有”的意思。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稀罕→事物稀少、不容易得到，值得珍惜，多用于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客观事物。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稀奇→指少有并且新奇、特别，多用于人们的感受。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0114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稀罕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xīhan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xīqí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29E6ECD-53BE-4154-9A08-588FD9BF024A}"/>
              </a:ext>
            </a:extLst>
          </p:cNvPr>
          <p:cNvSpPr txBox="1"/>
          <p:nvPr/>
        </p:nvSpPr>
        <p:spPr>
          <a:xfrm>
            <a:off x="330512" y="1913328"/>
            <a:ext cx="11530975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骆驼在南方是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稀罕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的动物。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那个旅行家从非洲带回来很多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稀罕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的东西。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世界上有很多我们以为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稀奇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其实并不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稀奇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的事。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爷爷知道很多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稀奇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的事，让ㄦ时的我好奇不已。</a:t>
            </a:r>
          </a:p>
        </p:txBody>
      </p:sp>
    </p:spTree>
    <p:extLst>
      <p:ext uri="{BB962C8B-B14F-4D97-AF65-F5344CB8AC3E}">
        <p14:creationId xmlns:p14="http://schemas.microsoft.com/office/powerpoint/2010/main" val="2778382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634117"/>
              </p:ext>
            </p:extLst>
          </p:nvPr>
        </p:nvGraphicFramePr>
        <p:xfrm>
          <a:off x="330516" y="2007869"/>
          <a:ext cx="11530972" cy="473657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899084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3631888">
                  <a:extLst>
                    <a:ext uri="{9D8B030D-6E8A-4147-A177-3AD203B41FA5}">
                      <a16:colId xmlns:a16="http://schemas.microsoft.com/office/drawing/2014/main" val="1081774812"/>
                    </a:ext>
                  </a:extLst>
                </a:gridCol>
              </a:tblGrid>
              <a:tr h="85564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8788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稀罕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稀奇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5669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1.V.</a:t>
                      </a:r>
                      <a:r>
                        <a:rPr lang="zh-TW" altLang="en-US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→表示因为觉得稀奇而喜欢的意思，多用于疑问句否定句。</a:t>
                      </a:r>
                      <a:endParaRPr lang="en-US" altLang="zh-TW" sz="4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2.N.</a:t>
                      </a:r>
                      <a:r>
                        <a:rPr lang="zh-TW" altLang="en-US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→表示稀罕的东西。</a:t>
                      </a:r>
                      <a:endParaRPr lang="en-US" altLang="zh-TW" sz="4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稀奇古怪</a:t>
                      </a:r>
                      <a:endParaRPr lang="en-US" altLang="zh-TW" sz="4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CAF5E04F-2BC3-4201-B09D-0DEFAA682F82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稀罕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xīhan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498A933-FBF1-4125-BC9A-EA25A3779AC3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xīqí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4715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DECCAAD-F58F-41AC-9F38-FF90712C8F7D}"/>
              </a:ext>
            </a:extLst>
          </p:cNvPr>
          <p:cNvSpPr txBox="1"/>
          <p:nvPr/>
        </p:nvSpPr>
        <p:spPr>
          <a:xfrm>
            <a:off x="333375" y="101266"/>
            <a:ext cx="5753100" cy="1107996"/>
          </a:xfrm>
          <a:prstGeom prst="rect">
            <a:avLst/>
          </a:prstGeom>
          <a:solidFill>
            <a:srgbClr val="9933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想一想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22E204-46D8-4DC4-BFE2-2A0CC3005A62}"/>
              </a:ext>
            </a:extLst>
          </p:cNvPr>
          <p:cNvSpPr txBox="1"/>
          <p:nvPr/>
        </p:nvSpPr>
        <p:spPr>
          <a:xfrm>
            <a:off x="342902" y="1885736"/>
            <a:ext cx="11525250" cy="184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你养过狗吗？你养的是什么样的狗？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为什么很多人认为狗是人类的好朋友？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2812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F884C5DB-6D2D-4D65-A38C-79B88BC948B7}"/>
              </a:ext>
            </a:extLst>
          </p:cNvPr>
          <p:cNvSpPr txBox="1"/>
          <p:nvPr/>
        </p:nvSpPr>
        <p:spPr>
          <a:xfrm>
            <a:off x="330512" y="1841450"/>
            <a:ext cx="11530975" cy="132343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“稀罕”作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时→表示因为觉得稀奇而喜欢的意思，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多用于疑问句否定句。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73AC3C2-72D6-4D60-A885-93C5D18589B3}"/>
              </a:ext>
            </a:extLst>
          </p:cNvPr>
          <p:cNvSpPr txBox="1"/>
          <p:nvPr/>
        </p:nvSpPr>
        <p:spPr>
          <a:xfrm>
            <a:off x="176463" y="3429000"/>
            <a:ext cx="11871157" cy="249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棒棒对明明说：“谁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稀罕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你的玩具，我家有的是”。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她不是没有条件追求享乐和地位，但是她不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稀罕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这些，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她愿意过的是那种淡泊宁静的生活。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68193FC-875E-4059-8A65-9A0BE4A30E4C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稀罕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xīhan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92298F3-B105-4D64-B369-DDE5F3E398D5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xīqí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228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F884C5DB-6D2D-4D65-A38C-79B88BC948B7}"/>
              </a:ext>
            </a:extLst>
          </p:cNvPr>
          <p:cNvSpPr txBox="1"/>
          <p:nvPr/>
        </p:nvSpPr>
        <p:spPr>
          <a:xfrm>
            <a:off x="346553" y="1986960"/>
            <a:ext cx="11530975" cy="70788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“稀罕”作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N.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时→表示稀罕的东西。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73AC3C2-72D6-4D60-A885-93C5D18589B3}"/>
              </a:ext>
            </a:extLst>
          </p:cNvPr>
          <p:cNvSpPr txBox="1"/>
          <p:nvPr/>
        </p:nvSpPr>
        <p:spPr>
          <a:xfrm>
            <a:off x="330513" y="3429000"/>
            <a:ext cx="11530975" cy="184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谁也没见过爱吃水果而不爱吃鱼的猫，大家都跑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   到他家去看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稀罕ㄦ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68193FC-875E-4059-8A65-9A0BE4A30E4C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稀罕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xīhan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92298F3-B105-4D64-B369-DDE5F3E398D5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xīqí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4594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F884C5DB-6D2D-4D65-A38C-79B88BC948B7}"/>
              </a:ext>
            </a:extLst>
          </p:cNvPr>
          <p:cNvSpPr txBox="1"/>
          <p:nvPr/>
        </p:nvSpPr>
        <p:spPr>
          <a:xfrm>
            <a:off x="346553" y="1986960"/>
            <a:ext cx="11530975" cy="70788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“稀奇”→ 稀奇古怪。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73AC3C2-72D6-4D60-A885-93C5D18589B3}"/>
              </a:ext>
            </a:extLst>
          </p:cNvPr>
          <p:cNvSpPr txBox="1"/>
          <p:nvPr/>
        </p:nvSpPr>
        <p:spPr>
          <a:xfrm>
            <a:off x="330513" y="3429000"/>
            <a:ext cx="11530975" cy="91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他的房间里有很多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稀奇古怪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的东西。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68193FC-875E-4059-8A65-9A0BE4A30E4C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稀罕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xīhan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92298F3-B105-4D64-B369-DDE5F3E398D5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xīqí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8844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A86A337D-92F1-4E6E-B8AC-3D89DD280E0E}"/>
              </a:ext>
            </a:extLst>
          </p:cNvPr>
          <p:cNvSpPr txBox="1"/>
          <p:nvPr/>
        </p:nvSpPr>
        <p:spPr>
          <a:xfrm>
            <a:off x="113899" y="-85696"/>
            <a:ext cx="11964202" cy="694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那是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1950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年夏天，爷爷服从了组织的安排，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携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奶奶到北京工作。当时只有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5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岁的父亲随了太爷爷生活在这个叫做大河的村子，太爷爷在当地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行医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，是个</a:t>
            </a:r>
            <a:r>
              <a:rPr lang="zh-TW" altLang="en-US" sz="3000" dirty="0">
                <a:highlight>
                  <a:srgbClr val="FF00FF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远近闻名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的好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郎中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，父亲是他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最为宠爱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的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长孙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。太爷爷为了哄孙子高兴，经常趁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出诊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的机会不知从哪里弄来些当地</a:t>
            </a:r>
            <a:r>
              <a:rPr lang="zh-TW" altLang="en-US" sz="3000" dirty="0">
                <a:highlight>
                  <a:srgbClr val="FF00FF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绝无仅有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的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物件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送给父亲玩ㄦ，诸如会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唱戏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的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留声机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和</a:t>
            </a:r>
            <a:r>
              <a:rPr lang="zh-TW" altLang="en-US" sz="3000" dirty="0">
                <a:highlight>
                  <a:srgbClr val="FF00FF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光可鉴人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的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唱片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，能写字画画的小黑板和彩色粉笔，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伏天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里躺上去又光滑又凉快的竹子床和竹子躺椅，还有就是这只长得像小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鬈毛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狮子一样的小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犬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。说它也算是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稀罕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物，是因为当地家家喂养的看门护院的土狗都长得一个模样，人们认为狗就应该长成那样。当这只小狗被太爷爷带回村子时，几乎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轰动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了全村。家家的孩子</a:t>
            </a:r>
            <a:r>
              <a:rPr lang="zh-TW" altLang="en-US" sz="3000" dirty="0">
                <a:highlight>
                  <a:srgbClr val="FF00FF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奔走相告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，挤在院子里看“耍狮子”。</a:t>
            </a:r>
          </a:p>
        </p:txBody>
      </p:sp>
    </p:spTree>
    <p:extLst>
      <p:ext uri="{BB962C8B-B14F-4D97-AF65-F5344CB8AC3E}">
        <p14:creationId xmlns:p14="http://schemas.microsoft.com/office/powerpoint/2010/main" val="2901105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娇小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jiāoxiǎo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雌性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cíxìng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雄性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xióngxìng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徘徊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páihuái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A3D830A-E3A3-44C3-B7ED-5201F069D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56"/>
          <a:stretch/>
        </p:blipFill>
        <p:spPr>
          <a:xfrm>
            <a:off x="804611" y="106944"/>
            <a:ext cx="2419851" cy="332205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2B3D7C1-B2A0-4F04-B6D5-4DAE901AD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50" y="3550582"/>
            <a:ext cx="2849247" cy="330741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08199ED-351E-4823-8861-E309DEEA6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899" y="222461"/>
            <a:ext cx="2579483" cy="320653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72A094F-DD0F-47CF-9884-25BD1EAB64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9" r="29078"/>
          <a:stretch/>
        </p:blipFill>
        <p:spPr>
          <a:xfrm>
            <a:off x="6466209" y="3965525"/>
            <a:ext cx="3377249" cy="28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2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9A892EE-17D7-4814-9FA6-875567C23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974" y="3888724"/>
            <a:ext cx="4550226" cy="282593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7316402-8465-4EF7-B655-524874E1A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52" b="18210"/>
          <a:stretch/>
        </p:blipFill>
        <p:spPr>
          <a:xfrm>
            <a:off x="103411" y="4090737"/>
            <a:ext cx="4227640" cy="265657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4B7D6E1-C9A8-4D99-81F0-B2218E304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974" y="569689"/>
            <a:ext cx="4288969" cy="285931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341BA42-5D7C-4E06-8FE5-AE5C3874F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1" y="587829"/>
            <a:ext cx="5119226" cy="284117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粗壮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cūzhuàng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爪子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zhuǎzi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墙头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qiángtóu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呜咽</a:t>
            </a:r>
            <a:r>
              <a:rPr lang="en-US" altLang="zh-TW" sz="3200" dirty="0" err="1">
                <a:solidFill>
                  <a:schemeClr val="bg1"/>
                </a:solidFill>
              </a:rPr>
              <a:t>wūyè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948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40052F2-266B-4A1F-A410-0E2D26410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75325"/>
            <a:ext cx="4482164" cy="29826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B0EE4EB-78CA-450F-A955-95D762256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84" y="571501"/>
            <a:ext cx="5468899" cy="2857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AF1DD71-25DA-4CDD-82AF-61AC21838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8163" y="3209666"/>
            <a:ext cx="3130507" cy="416616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归罪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guīzuì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rìjiàn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破损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pòsǔn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沟</a:t>
            </a:r>
            <a:r>
              <a:rPr lang="zh-CN" altLang="en-US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壑</a:t>
            </a:r>
            <a:r>
              <a:rPr lang="en-US" altLang="zh-TW" sz="3200" dirty="0" err="1">
                <a:solidFill>
                  <a:schemeClr val="bg1"/>
                </a:solidFill>
              </a:rPr>
              <a:t>gōuhè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C4994F-5301-4A84-B8A8-E098DC3B5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086" y="408214"/>
            <a:ext cx="3020786" cy="302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B6591BD-066D-4BC1-8203-7CA6661D928A}"/>
              </a:ext>
            </a:extLst>
          </p:cNvPr>
          <p:cNvSpPr txBox="1"/>
          <p:nvPr/>
        </p:nvSpPr>
        <p:spPr>
          <a:xfrm>
            <a:off x="113655" y="3361195"/>
            <a:ext cx="1387928" cy="1323439"/>
          </a:xfrm>
          <a:prstGeom prst="rect">
            <a:avLst/>
          </a:prstGeom>
          <a:solidFill>
            <a:srgbClr val="A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扒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bā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8870CF2-4554-4636-B403-AE5D182BED14}"/>
              </a:ext>
            </a:extLst>
          </p:cNvPr>
          <p:cNvSpPr txBox="1"/>
          <p:nvPr/>
        </p:nvSpPr>
        <p:spPr>
          <a:xfrm>
            <a:off x="6096000" y="163289"/>
            <a:ext cx="1387928" cy="1323439"/>
          </a:xfrm>
          <a:prstGeom prst="rect">
            <a:avLst/>
          </a:prstGeom>
          <a:solidFill>
            <a:srgbClr val="A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蹿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cuān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DA81B03-5A96-4BAD-ACEB-09EFA21E2769}"/>
              </a:ext>
            </a:extLst>
          </p:cNvPr>
          <p:cNvSpPr txBox="1"/>
          <p:nvPr/>
        </p:nvSpPr>
        <p:spPr>
          <a:xfrm>
            <a:off x="113655" y="163290"/>
            <a:ext cx="1387928" cy="1323439"/>
          </a:xfrm>
          <a:prstGeom prst="rect">
            <a:avLst/>
          </a:prstGeom>
          <a:solidFill>
            <a:srgbClr val="A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吠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fèi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B4BD482-1123-438A-B9A1-A266BD52C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5" r="2042"/>
          <a:stretch/>
        </p:blipFill>
        <p:spPr>
          <a:xfrm>
            <a:off x="1583331" y="548641"/>
            <a:ext cx="4432459" cy="29202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9AA6C00-6C52-486D-92AE-718063C5C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827" y="611439"/>
            <a:ext cx="4286250" cy="28575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81C97BF-80DA-4C6C-AC4D-5FFA7F68E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327" y="3612083"/>
            <a:ext cx="1941058" cy="32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5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接二连三</a:t>
            </a:r>
            <a:r>
              <a:rPr lang="en-US" altLang="zh-TW" dirty="0"/>
              <a:t> </a:t>
            </a: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jiē’èr</a:t>
            </a:r>
            <a:r>
              <a:rPr lang="zh-TW" altLang="en-US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liánsān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one after the other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1077" y="3513634"/>
            <a:ext cx="7713971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接二连三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的台风使得蔬果供不应求，价格居高不下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9D2C8CE-31CE-406F-912C-A9BB0CA83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52" y="3102917"/>
            <a:ext cx="4256763" cy="210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88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终日不绝</a:t>
            </a:r>
            <a:r>
              <a:rPr lang="en-US" altLang="zh-TW" sz="3200" dirty="0" err="1">
                <a:solidFill>
                  <a:schemeClr val="bg1"/>
                </a:solidFill>
                <a:ea typeface="標楷體" panose="03000509000000000000" pitchFamily="65" charset="-120"/>
              </a:rPr>
              <a:t>Z</a:t>
            </a:r>
            <a:r>
              <a:rPr lang="en-US" altLang="zh-TW" sz="3200" dirty="0" err="1">
                <a:solidFill>
                  <a:schemeClr val="bg1"/>
                </a:solidFill>
              </a:rPr>
              <a:t>hōngrì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jué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continuous throughout the day</a:t>
            </a:r>
            <a:endParaRPr lang="zh-TW" altLang="en-US" sz="60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772" y="3144302"/>
            <a:ext cx="6473145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道路施工的吵杂声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终日不绝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，我都没办法好好看书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FF46A54-FCEF-4894-A3EC-1F68DC59C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916455"/>
            <a:ext cx="5060156" cy="28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8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64CDF9A-9FD3-4AD8-A388-B242D8AD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971" y="191391"/>
            <a:ext cx="4762500" cy="317182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D4178E5-01AB-49BA-9FFD-4B426F80F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2" y="235819"/>
            <a:ext cx="4748181" cy="316545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C7F72BD-C7EA-472B-B342-928E65EBF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974" y="3572591"/>
            <a:ext cx="4762497" cy="317315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xíngyī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郎中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lángzhōng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zuìwéi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宠爱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chǒng'ài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AB24546-A28E-4CF8-8FF4-BFCC14C6C7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94" t="7244" r="6753" b="7619"/>
          <a:stretch/>
        </p:blipFill>
        <p:spPr>
          <a:xfrm>
            <a:off x="615256" y="3661426"/>
            <a:ext cx="3013468" cy="29607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634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316442" y="224025"/>
            <a:ext cx="2916615" cy="1384995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于</a:t>
            </a:r>
            <a:endParaRPr lang="en-US" altLang="zh-TW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y</a:t>
            </a:r>
            <a:r>
              <a:rPr lang="en-US" altLang="zh-TW" sz="3600" dirty="0" err="1">
                <a:solidFill>
                  <a:schemeClr val="bg1"/>
                </a:solidFill>
              </a:rPr>
              <a:t>ú</a:t>
            </a:r>
            <a:endParaRPr lang="zh-TW" altLang="en-US" sz="36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16">
            <a:extLst>
              <a:ext uri="{FF2B5EF4-FFF2-40B4-BE49-F238E27FC236}">
                <a16:creationId xmlns:a16="http://schemas.microsoft.com/office/drawing/2014/main" id="{ADEE4024-5376-44A6-8708-48CC3EAC9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333960"/>
              </p:ext>
            </p:extLst>
          </p:nvPr>
        </p:nvGraphicFramePr>
        <p:xfrm>
          <a:off x="330514" y="1833924"/>
          <a:ext cx="11530972" cy="480005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1530972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</a:tblGrid>
              <a:tr h="114822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  <a:endParaRPr lang="zh-TW" altLang="en-US" sz="4000" b="0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30855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1.prep.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书面语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“对、向”的意思。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V.+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于 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N.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516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E5C1649-0CCA-4EA0-8F2B-CD13B31227A3}"/>
              </a:ext>
            </a:extLst>
          </p:cNvPr>
          <p:cNvSpPr txBox="1"/>
          <p:nvPr/>
        </p:nvSpPr>
        <p:spPr>
          <a:xfrm>
            <a:off x="316442" y="224025"/>
            <a:ext cx="2916615" cy="1384995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于</a:t>
            </a:r>
            <a:endParaRPr lang="en-US" altLang="zh-TW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y</a:t>
            </a:r>
            <a:r>
              <a:rPr lang="en-US" altLang="zh-TW" sz="3600" dirty="0" err="1">
                <a:solidFill>
                  <a:schemeClr val="bg1"/>
                </a:solidFill>
              </a:rPr>
              <a:t>ú</a:t>
            </a:r>
            <a:endParaRPr lang="zh-TW" altLang="en-US" sz="36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B3538DF1-6B90-4F60-8C8F-375E7DBB6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637257"/>
              </p:ext>
            </p:extLst>
          </p:nvPr>
        </p:nvGraphicFramePr>
        <p:xfrm>
          <a:off x="316441" y="1993294"/>
          <a:ext cx="11538100" cy="439805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186127">
                  <a:extLst>
                    <a:ext uri="{9D8B030D-6E8A-4147-A177-3AD203B41FA5}">
                      <a16:colId xmlns:a16="http://schemas.microsoft.com/office/drawing/2014/main" val="1721981775"/>
                    </a:ext>
                  </a:extLst>
                </a:gridCol>
                <a:gridCol w="3301466">
                  <a:extLst>
                    <a:ext uri="{9D8B030D-6E8A-4147-A177-3AD203B41FA5}">
                      <a16:colId xmlns:a16="http://schemas.microsoft.com/office/drawing/2014/main" val="488681852"/>
                    </a:ext>
                  </a:extLst>
                </a:gridCol>
                <a:gridCol w="2772075">
                  <a:extLst>
                    <a:ext uri="{9D8B030D-6E8A-4147-A177-3AD203B41FA5}">
                      <a16:colId xmlns:a16="http://schemas.microsoft.com/office/drawing/2014/main" val="1861760188"/>
                    </a:ext>
                  </a:extLst>
                </a:gridCol>
                <a:gridCol w="3278432">
                  <a:extLst>
                    <a:ext uri="{9D8B030D-6E8A-4147-A177-3AD203B41FA5}">
                      <a16:colId xmlns:a16="http://schemas.microsoft.com/office/drawing/2014/main" val="3340775656"/>
                    </a:ext>
                  </a:extLst>
                </a:gridCol>
              </a:tblGrid>
              <a:tr h="22514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有求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于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有利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于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北京队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不满足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于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现状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不要苛求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于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0038526"/>
                  </a:ext>
                </a:extLst>
              </a:tr>
              <a:tr h="214660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忠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于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职守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适用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于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各种场合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不大习惯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于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这种方式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7927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358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16635C2C-2AA5-4161-B8ED-252EF689A508}"/>
              </a:ext>
            </a:extLst>
          </p:cNvPr>
          <p:cNvSpPr txBox="1"/>
          <p:nvPr/>
        </p:nvSpPr>
        <p:spPr>
          <a:xfrm>
            <a:off x="316442" y="224025"/>
            <a:ext cx="2916615" cy="1384995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于</a:t>
            </a:r>
            <a:endParaRPr lang="en-US" altLang="zh-TW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y</a:t>
            </a:r>
            <a:r>
              <a:rPr lang="en-US" altLang="zh-TW" sz="3600" dirty="0" err="1">
                <a:solidFill>
                  <a:schemeClr val="bg1"/>
                </a:solidFill>
              </a:rPr>
              <a:t>ú</a:t>
            </a:r>
            <a:endParaRPr lang="zh-TW" altLang="en-US" sz="36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3D7637A-B7BE-42C0-BF7F-919B46B7FC62}"/>
              </a:ext>
            </a:extLst>
          </p:cNvPr>
          <p:cNvSpPr txBox="1"/>
          <p:nvPr/>
        </p:nvSpPr>
        <p:spPr>
          <a:xfrm>
            <a:off x="316443" y="1926256"/>
            <a:ext cx="11541882" cy="370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这次大赛分组的结果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你应该继续努力，</a:t>
            </a:r>
            <a:r>
              <a:rPr lang="en-US" altLang="zh-TW" sz="3200" dirty="0">
                <a:ea typeface="標楷體" panose="03000509000000000000" pitchFamily="65" charset="-120"/>
              </a:rPr>
              <a:t> 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对待别人要宽容，</a:t>
            </a:r>
            <a:r>
              <a:rPr lang="en-US" altLang="zh-TW" sz="3200" dirty="0">
                <a:ea typeface="標楷體" panose="03000509000000000000" pitchFamily="65" charset="-120"/>
              </a:rPr>
              <a:t> 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这条黑色的连衣裙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，使用率极高。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刚到中国的时候，我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 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0AD48C5-1959-42FB-B13E-AC258C844932}"/>
              </a:ext>
            </a:extLst>
          </p:cNvPr>
          <p:cNvSpPr/>
          <p:nvPr/>
        </p:nvSpPr>
        <p:spPr>
          <a:xfrm>
            <a:off x="4369869" y="2002673"/>
            <a:ext cx="6737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有利于北京队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28AE2B9-A8E6-42A3-9312-EF2A661BF2A2}"/>
              </a:ext>
            </a:extLst>
          </p:cNvPr>
          <p:cNvSpPr/>
          <p:nvPr/>
        </p:nvSpPr>
        <p:spPr>
          <a:xfrm>
            <a:off x="4042611" y="3436840"/>
            <a:ext cx="7262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不要苛求于别人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72A309A-CE95-4FF9-8FEA-D43A25E6D750}"/>
              </a:ext>
            </a:extLst>
          </p:cNvPr>
          <p:cNvSpPr/>
          <p:nvPr/>
        </p:nvSpPr>
        <p:spPr>
          <a:xfrm>
            <a:off x="4042611" y="4186897"/>
            <a:ext cx="498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适用于各种场合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634981A-350C-4358-BAF9-10B1CDCA8265}"/>
              </a:ext>
            </a:extLst>
          </p:cNvPr>
          <p:cNvSpPr/>
          <p:nvPr/>
        </p:nvSpPr>
        <p:spPr>
          <a:xfrm>
            <a:off x="4330260" y="4917704"/>
            <a:ext cx="5728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不大习惯于这种生活方式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1958433-86CC-4AA7-9E0F-B8B7BF645A90}"/>
              </a:ext>
            </a:extLst>
          </p:cNvPr>
          <p:cNvSpPr/>
          <p:nvPr/>
        </p:nvSpPr>
        <p:spPr>
          <a:xfrm>
            <a:off x="4042611" y="2723856"/>
            <a:ext cx="6708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不满足于现状</a:t>
            </a:r>
          </a:p>
        </p:txBody>
      </p:sp>
    </p:spTree>
    <p:extLst>
      <p:ext uri="{BB962C8B-B14F-4D97-AF65-F5344CB8AC3E}">
        <p14:creationId xmlns:p14="http://schemas.microsoft.com/office/powerpoint/2010/main" val="356249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325862" y="541658"/>
            <a:ext cx="11540277" cy="2246769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日渐</a:t>
            </a:r>
            <a:endParaRPr lang="en-US" altLang="zh-TW" sz="8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rìjiàn</a:t>
            </a:r>
            <a:endParaRPr lang="zh-TW" altLang="en-US" sz="21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316443" y="3039149"/>
            <a:ext cx="11540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>
                <a:solidFill>
                  <a:srgbClr val="008000"/>
                </a:solidFill>
              </a:rPr>
              <a:t>day by day </a:t>
            </a:r>
            <a:endParaRPr lang="zh-TW" altLang="en-US" sz="5400" dirty="0">
              <a:solidFill>
                <a:srgbClr val="008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325862" y="4381659"/>
            <a:ext cx="115402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867" dirty="0">
                <a:latin typeface="標楷體" panose="03000509000000000000" pitchFamily="65" charset="-120"/>
                <a:ea typeface="標楷體" panose="03000509000000000000" pitchFamily="65" charset="-120"/>
              </a:rPr>
              <a:t>Usage</a:t>
            </a:r>
            <a:r>
              <a:rPr lang="zh-TW" altLang="en-US" sz="5867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6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日渐</a:t>
            </a:r>
            <a:r>
              <a:rPr lang="en-US" altLang="zh-TW" sz="6000" dirty="0">
                <a:latin typeface="Calibri" panose="020F0502020204030204" pitchFamily="34" charset="0"/>
                <a:ea typeface="標楷體" panose="03000509000000000000" pitchFamily="65" charset="-120"/>
              </a:rPr>
              <a:t>+ 2 Syllable v</a:t>
            </a:r>
            <a:r>
              <a:rPr lang="zh-TW" altLang="en-US" sz="60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6000" dirty="0">
                <a:latin typeface="Calibri" panose="020F0502020204030204" pitchFamily="34" charset="0"/>
                <a:ea typeface="標楷體" panose="03000509000000000000" pitchFamily="65" charset="-120"/>
              </a:rPr>
              <a:t>or adj.</a:t>
            </a:r>
          </a:p>
        </p:txBody>
      </p:sp>
    </p:spTree>
    <p:extLst>
      <p:ext uri="{BB962C8B-B14F-4D97-AF65-F5344CB8AC3E}">
        <p14:creationId xmlns:p14="http://schemas.microsoft.com/office/powerpoint/2010/main" val="3716302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11DE107-AAFA-459A-B36F-746543E21163}"/>
              </a:ext>
            </a:extLst>
          </p:cNvPr>
          <p:cNvSpPr txBox="1"/>
          <p:nvPr/>
        </p:nvSpPr>
        <p:spPr>
          <a:xfrm>
            <a:off x="345113" y="464656"/>
            <a:ext cx="2157455" cy="1261884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日渐</a:t>
            </a:r>
            <a:endParaRPr lang="en-US" altLang="zh-TW" sz="4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rìjiàn</a:t>
            </a:r>
            <a:endParaRPr lang="zh-TW" altLang="en-US" sz="8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6A17F3AD-DBB2-4F06-9314-ACBCA9BA9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203783"/>
              </p:ext>
            </p:extLst>
          </p:nvPr>
        </p:nvGraphicFramePr>
        <p:xfrm>
          <a:off x="345113" y="1992086"/>
          <a:ext cx="11503585" cy="440125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00717">
                  <a:extLst>
                    <a:ext uri="{9D8B030D-6E8A-4147-A177-3AD203B41FA5}">
                      <a16:colId xmlns:a16="http://schemas.microsoft.com/office/drawing/2014/main" val="1901909916"/>
                    </a:ext>
                  </a:extLst>
                </a:gridCol>
                <a:gridCol w="2300717">
                  <a:extLst>
                    <a:ext uri="{9D8B030D-6E8A-4147-A177-3AD203B41FA5}">
                      <a16:colId xmlns:a16="http://schemas.microsoft.com/office/drawing/2014/main" val="1946009237"/>
                    </a:ext>
                  </a:extLst>
                </a:gridCol>
                <a:gridCol w="2300717">
                  <a:extLst>
                    <a:ext uri="{9D8B030D-6E8A-4147-A177-3AD203B41FA5}">
                      <a16:colId xmlns:a16="http://schemas.microsoft.com/office/drawing/2014/main" val="1933488274"/>
                    </a:ext>
                  </a:extLst>
                </a:gridCol>
                <a:gridCol w="2300717">
                  <a:extLst>
                    <a:ext uri="{9D8B030D-6E8A-4147-A177-3AD203B41FA5}">
                      <a16:colId xmlns:a16="http://schemas.microsoft.com/office/drawing/2014/main" val="2981445900"/>
                    </a:ext>
                  </a:extLst>
                </a:gridCol>
                <a:gridCol w="2300717">
                  <a:extLst>
                    <a:ext uri="{9D8B030D-6E8A-4147-A177-3AD203B41FA5}">
                      <a16:colId xmlns:a16="http://schemas.microsoft.com/office/drawing/2014/main" val="1977653724"/>
                    </a:ext>
                  </a:extLst>
                </a:gridCol>
              </a:tblGrid>
              <a:tr h="21323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日渐进步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日渐减少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日渐增多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日渐紧张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日渐忙碌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297328"/>
                  </a:ext>
                </a:extLst>
              </a:tr>
              <a:tr h="22689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日渐消瘦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日渐丰满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日渐衰老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日渐炎热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日渐密切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9837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535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23D7637A-B7BE-42C0-BF7F-919B46B7FC62}"/>
              </a:ext>
            </a:extLst>
          </p:cNvPr>
          <p:cNvSpPr txBox="1"/>
          <p:nvPr/>
        </p:nvSpPr>
        <p:spPr>
          <a:xfrm>
            <a:off x="316443" y="1926256"/>
            <a:ext cx="11541882" cy="370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来了中国以后，天气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他得了癌症以后，</a:t>
            </a:r>
            <a:r>
              <a:rPr lang="en-US" altLang="zh-TW" sz="3200" dirty="0">
                <a:ea typeface="標楷體" panose="03000509000000000000" pitchFamily="65" charset="-120"/>
              </a:rPr>
              <a:t> 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我长大了，可是父母却</a:t>
            </a:r>
            <a:r>
              <a:rPr lang="en-US" altLang="zh-TW" sz="3200" dirty="0">
                <a:ea typeface="標楷體" panose="03000509000000000000" pitchFamily="65" charset="-120"/>
              </a:rPr>
              <a:t> 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战争期间，人口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，使用率极高。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随着时间的流逝，我和同学们的关系也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 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BB1BC2E-9B4D-431C-9B91-008B4338F3FE}"/>
              </a:ext>
            </a:extLst>
          </p:cNvPr>
          <p:cNvSpPr txBox="1"/>
          <p:nvPr/>
        </p:nvSpPr>
        <p:spPr>
          <a:xfrm>
            <a:off x="345113" y="464656"/>
            <a:ext cx="2157455" cy="1261884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日渐</a:t>
            </a:r>
            <a:endParaRPr lang="en-US" altLang="zh-TW" sz="4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rìjiàn</a:t>
            </a:r>
            <a:endParaRPr lang="zh-TW" altLang="en-US" sz="8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C19616-3010-4140-8322-DA7A826B7BE7}"/>
              </a:ext>
            </a:extLst>
          </p:cNvPr>
          <p:cNvSpPr/>
          <p:nvPr/>
        </p:nvSpPr>
        <p:spPr>
          <a:xfrm>
            <a:off x="4376057" y="1955143"/>
            <a:ext cx="5453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日渐炎热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AD01BC9-9EBA-4588-AABE-9B9C9D881A30}"/>
              </a:ext>
            </a:extLst>
          </p:cNvPr>
          <p:cNvSpPr/>
          <p:nvPr/>
        </p:nvSpPr>
        <p:spPr>
          <a:xfrm>
            <a:off x="3956958" y="2736068"/>
            <a:ext cx="5453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日渐消瘦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409C5C2-4F7B-4252-B267-597F9E1F092F}"/>
              </a:ext>
            </a:extLst>
          </p:cNvPr>
          <p:cNvSpPr/>
          <p:nvPr/>
        </p:nvSpPr>
        <p:spPr>
          <a:xfrm>
            <a:off x="4838699" y="3445675"/>
            <a:ext cx="5453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日渐衰老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6F769BA-76C8-4C54-87C7-2F067BC89B17}"/>
              </a:ext>
            </a:extLst>
          </p:cNvPr>
          <p:cNvSpPr/>
          <p:nvPr/>
        </p:nvSpPr>
        <p:spPr>
          <a:xfrm>
            <a:off x="3608614" y="4130655"/>
            <a:ext cx="5177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日渐减少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99E22EA-1AAF-4228-933B-3DD9337C5FAC}"/>
              </a:ext>
            </a:extLst>
          </p:cNvPr>
          <p:cNvSpPr/>
          <p:nvPr/>
        </p:nvSpPr>
        <p:spPr>
          <a:xfrm>
            <a:off x="7927522" y="4908598"/>
            <a:ext cx="2966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日渐密切</a:t>
            </a:r>
          </a:p>
        </p:txBody>
      </p:sp>
    </p:spTree>
    <p:extLst>
      <p:ext uri="{BB962C8B-B14F-4D97-AF65-F5344CB8AC3E}">
        <p14:creationId xmlns:p14="http://schemas.microsoft.com/office/powerpoint/2010/main" val="16326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4F3694F-4ED3-4C0F-BCDF-D7DB1954FA10}"/>
              </a:ext>
            </a:extLst>
          </p:cNvPr>
          <p:cNvSpPr/>
          <p:nvPr/>
        </p:nvSpPr>
        <p:spPr>
          <a:xfrm>
            <a:off x="291024" y="-42848"/>
            <a:ext cx="11609951" cy="6943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现在,父亲回忆起来说那狗应该属于西施或京巴这类</a:t>
            </a:r>
            <a:r>
              <a:rPr lang="zh-TW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娇小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可爱的玩赏犬。它没有名字,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父亲依了它的长相管它叫“小狮子”</a:t>
            </a:r>
            <a:endParaRPr lang="en-US" altLang="zh-CN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当谷物成熟的秋天到来时，小狮子长大了。小狮子是条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雌性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犬，村子里远远近近的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雄性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土狗开始</a:t>
            </a:r>
            <a:r>
              <a:rPr lang="zh-CN" altLang="en-US" sz="3000" dirty="0">
                <a:highlight>
                  <a:srgbClr val="FF00FF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接二连三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地往太爷爷家跑。它们有的在门外不停地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徘徊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，不停地狂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吠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；有的用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粗壮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的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爪子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把木头院门抓出了道道深沟；有的一次次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蹿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上高高的墙头，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扒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落了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墙头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的砖瓦；还有的整夜地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呜咽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低吼</a:t>
            </a:r>
            <a:r>
              <a:rPr lang="en-US" altLang="zh-CN" sz="3000" dirty="0">
                <a:latin typeface="Calibri" panose="020F0502020204030204" pitchFamily="34" charset="0"/>
                <a:ea typeface="標楷體" panose="03000509000000000000" pitchFamily="65" charset="-120"/>
              </a:rPr>
              <a:t>……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这样的情况</a:t>
            </a:r>
            <a:r>
              <a:rPr lang="zh-CN" altLang="en-US" sz="3000" dirty="0">
                <a:highlight>
                  <a:srgbClr val="FF00FF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终日不绝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。太爷爷开始厌恶小狮子，打心眼儿里厌恶，他把这些日子的不安宁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归罪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于小狮子的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日渐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成熟，尤其是当他修补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破损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的墙头和</a:t>
            </a:r>
            <a:r>
              <a:rPr lang="zh-CN" altLang="en-US" sz="3000" dirty="0"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沟壑</a:t>
            </a:r>
            <a:r>
              <a:rPr lang="zh-CN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纵横的院门时就更加憎恨小狮子。</a:t>
            </a:r>
            <a:endParaRPr lang="zh-TW" altLang="en-US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1873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行善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xíngshàn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残酷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cánkù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惩罚</a:t>
            </a:r>
            <a:r>
              <a:rPr lang="en-US" altLang="zh-TW" sz="3200" dirty="0" err="1">
                <a:solidFill>
                  <a:schemeClr val="bg1"/>
                </a:solidFill>
              </a:rPr>
              <a:t>chéngfá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瞒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mán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8F7BD1E-53C0-4064-99F6-88B6B2AA0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782"/>
            <a:ext cx="3881437" cy="314021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A8EC01D-2EDD-4744-8BF2-9F4E4FF32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74" t="18455" r="438" b="29826"/>
          <a:stretch/>
        </p:blipFill>
        <p:spPr>
          <a:xfrm>
            <a:off x="6096000" y="375385"/>
            <a:ext cx="3920097" cy="305361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1E84480-2C33-4FD3-B45B-B0C94EF195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08" r="19828"/>
          <a:stretch/>
        </p:blipFill>
        <p:spPr>
          <a:xfrm>
            <a:off x="385010" y="3448035"/>
            <a:ext cx="3118585" cy="327871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57C872D-623D-4593-9EE2-0AD92E7A0870}"/>
              </a:ext>
            </a:extLst>
          </p:cNvPr>
          <p:cNvSpPr/>
          <p:nvPr/>
        </p:nvSpPr>
        <p:spPr>
          <a:xfrm>
            <a:off x="10016097" y="4703563"/>
            <a:ext cx="2175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/>
              <a:t>deceive 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E2B2CC8-2002-4862-BEBE-349E6FE9E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11"/>
          <a:stretch/>
        </p:blipFill>
        <p:spPr>
          <a:xfrm>
            <a:off x="6091238" y="4393971"/>
            <a:ext cx="3914775" cy="24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2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麻袋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mádài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zhā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856263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叮嘱</a:t>
            </a:r>
            <a:r>
              <a:rPr lang="en-US" altLang="zh-TW" sz="3200" dirty="0" err="1">
                <a:solidFill>
                  <a:schemeClr val="bg1"/>
                </a:solidFill>
              </a:rPr>
              <a:t>dīngzhǔ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9814FA7-3432-44A0-B555-97AD60D64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93" y="466725"/>
            <a:ext cx="2552700" cy="29622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1615CF6-773B-4933-A92A-FF4D17CE5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513" y="1300409"/>
            <a:ext cx="3893737" cy="202474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38B8A9A-80AB-4E9E-95BA-20CB6C5BD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3" y="3883045"/>
            <a:ext cx="2933700" cy="29337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D369FAB-01DB-46B7-AA00-ACA2CD13C0AC}"/>
              </a:ext>
            </a:extLst>
          </p:cNvPr>
          <p:cNvSpPr txBox="1"/>
          <p:nvPr/>
        </p:nvSpPr>
        <p:spPr>
          <a:xfrm>
            <a:off x="10001250" y="5341298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拥有</a:t>
            </a:r>
            <a:r>
              <a:rPr lang="en-US" altLang="zh-TW" sz="3200" dirty="0" err="1">
                <a:solidFill>
                  <a:schemeClr val="bg1"/>
                </a:solidFill>
              </a:rPr>
              <a:t>yǒngyǒu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260D92E-35D3-4DA5-8BC7-1FC3F14A1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597" y="4009709"/>
            <a:ext cx="2848291" cy="284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6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276987" y="582066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摆布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bǎibù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6096002" y="582067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淡忘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dànwàng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CE901F6-A266-45EC-A94C-6CF073A6EA20}"/>
              </a:ext>
            </a:extLst>
          </p:cNvPr>
          <p:cNvSpPr/>
          <p:nvPr/>
        </p:nvSpPr>
        <p:spPr>
          <a:xfrm>
            <a:off x="2696936" y="751343"/>
            <a:ext cx="2190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/>
              <a:t>manipulate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8E6DC24-0B74-466C-AF0D-407FC96B4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87" y="3200287"/>
            <a:ext cx="5424468" cy="313508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07010EB-E64A-4E4E-AE5A-2BC11DFD09CA}"/>
              </a:ext>
            </a:extLst>
          </p:cNvPr>
          <p:cNvSpPr/>
          <p:nvPr/>
        </p:nvSpPr>
        <p:spPr>
          <a:xfrm>
            <a:off x="7754871" y="2479004"/>
            <a:ext cx="4306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333333"/>
                </a:solidFill>
                <a:ea typeface="Microsoft Yahei" panose="020B0503020204020204" pitchFamily="34" charset="-122"/>
              </a:rPr>
              <a:t> to fade from memory</a:t>
            </a:r>
            <a:endParaRPr lang="zh-TW" altLang="en-US" sz="36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D9BA4EA-813A-4754-9E98-5DC8BE889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546" y="3484264"/>
            <a:ext cx="5424468" cy="28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EE70EBE-E570-4124-A5E3-3D82AB2FA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5420"/>
            <a:ext cx="4267200" cy="30289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F7BC47F-744A-457E-BBB4-28F1CE1F3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50" y="3458936"/>
            <a:ext cx="3399064" cy="339906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3048F4B-9CBC-4FBB-840F-1888BE2BC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974" y="571500"/>
            <a:ext cx="4934852" cy="277585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361EF1A-25B2-4667-86EC-A72404265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4" y="174203"/>
            <a:ext cx="4762497" cy="317315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长孙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zhǎngsūn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出诊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chūzhěn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wùjiàn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9666514" y="5349895"/>
            <a:ext cx="2525486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留声机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liúshēngjī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846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兴高采烈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xìng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gāo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cǎi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liè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happy and excited</a:t>
            </a:r>
            <a:endParaRPr lang="zh-TW" altLang="en-US" sz="9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772" y="3513634"/>
            <a:ext cx="6473145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同学们正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兴高采烈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的讨论着毕业旅行的事。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7D6DC6B-E5A6-40E0-A95C-D9660F41D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915"/>
          <a:stretch/>
        </p:blipFill>
        <p:spPr>
          <a:xfrm>
            <a:off x="616822" y="4298464"/>
            <a:ext cx="4012513" cy="2163861"/>
          </a:xfrm>
          <a:prstGeom prst="rect">
            <a:avLst/>
          </a:prstGeom>
        </p:spPr>
      </p:pic>
      <p:pic>
        <p:nvPicPr>
          <p:cNvPr id="1026" name="Picture 2" descr="「興高采烈」的圖片搜尋結果">
            <a:extLst>
              <a:ext uri="{FF2B5EF4-FFF2-40B4-BE49-F238E27FC236}">
                <a16:creationId xmlns:a16="http://schemas.microsoft.com/office/drawing/2014/main" id="{DFD20830-1752-4885-A992-256818AEC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6" b="5770"/>
          <a:stretch/>
        </p:blipFill>
        <p:spPr bwMode="auto">
          <a:xfrm>
            <a:off x="319083" y="2524246"/>
            <a:ext cx="4903199" cy="19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49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闷闷不乐</a:t>
            </a:r>
            <a:r>
              <a:rPr lang="en-US" altLang="zh-TW" sz="3200" dirty="0" err="1">
                <a:solidFill>
                  <a:schemeClr val="bg1"/>
                </a:solidFill>
              </a:rPr>
              <a:t>mènmèn-bùlè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be depressed</a:t>
            </a:r>
            <a:endParaRPr lang="zh-TW" altLang="en-US" sz="9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488" y="3429000"/>
            <a:ext cx="6108931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闷闷不乐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地拨弄着她吃的东西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「Picky eater」的圖片搜尋結果">
            <a:extLst>
              <a:ext uri="{FF2B5EF4-FFF2-40B4-BE49-F238E27FC236}">
                <a16:creationId xmlns:a16="http://schemas.microsoft.com/office/drawing/2014/main" id="{D132627A-F406-4458-95BC-35AED586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3" y="2587629"/>
            <a:ext cx="5480592" cy="388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265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325862" y="541658"/>
            <a:ext cx="11540277" cy="1938992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任凭</a:t>
            </a:r>
            <a:endParaRPr lang="en-US" altLang="zh-TW" sz="8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4000" dirty="0" err="1">
                <a:solidFill>
                  <a:schemeClr val="bg1"/>
                </a:solidFill>
              </a:rPr>
              <a:t>rènpíng</a:t>
            </a:r>
            <a:endParaRPr lang="zh-TW" altLang="en-US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F075B642-00C8-440C-AC1A-49ABE221F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562887"/>
              </p:ext>
            </p:extLst>
          </p:nvPr>
        </p:nvGraphicFramePr>
        <p:xfrm>
          <a:off x="335281" y="2719371"/>
          <a:ext cx="11530858" cy="342362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65429">
                  <a:extLst>
                    <a:ext uri="{9D8B030D-6E8A-4147-A177-3AD203B41FA5}">
                      <a16:colId xmlns:a16="http://schemas.microsoft.com/office/drawing/2014/main" val="3808419857"/>
                    </a:ext>
                  </a:extLst>
                </a:gridCol>
                <a:gridCol w="5765429">
                  <a:extLst>
                    <a:ext uri="{9D8B030D-6E8A-4147-A177-3AD203B41FA5}">
                      <a16:colId xmlns:a16="http://schemas.microsoft.com/office/drawing/2014/main" val="1828915827"/>
                    </a:ext>
                  </a:extLst>
                </a:gridCol>
              </a:tblGrid>
              <a:tr h="74572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语意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421844"/>
                  </a:ext>
                </a:extLst>
              </a:tr>
              <a:tr h="11989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at one’s discretion</a:t>
                      </a:r>
                      <a:r>
                        <a:rPr lang="zh-TW" altLang="en-US" sz="3200" dirty="0"/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/>
                        <a:t>no matter</a:t>
                      </a:r>
                      <a:endParaRPr lang="zh-TW" altLang="en-US" sz="32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3963040"/>
                  </a:ext>
                </a:extLst>
              </a:tr>
              <a:tr h="11989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ea typeface="標楷體" panose="03000509000000000000" pitchFamily="65" charset="-120"/>
                        </a:rPr>
                        <a:t>1.V.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aseline="0" dirty="0"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800" baseline="0" dirty="0">
                          <a:ea typeface="標楷體" panose="03000509000000000000" pitchFamily="65" charset="-120"/>
                        </a:rPr>
                        <a:t> “任凭”后面多跟“你、你们”。</a:t>
                      </a:r>
                      <a:endParaRPr lang="en-US" altLang="zh-TW" sz="2800" baseline="0" dirty="0"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800" dirty="0"/>
                        <a:t>1.Conj.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651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2307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924E73-3DD4-4426-BA82-42A32C0831C4}"/>
              </a:ext>
            </a:extLst>
          </p:cNvPr>
          <p:cNvSpPr txBox="1"/>
          <p:nvPr/>
        </p:nvSpPr>
        <p:spPr>
          <a:xfrm>
            <a:off x="0" y="0"/>
            <a:ext cx="1698881" cy="1292662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任凭</a:t>
            </a:r>
            <a:endParaRPr lang="en-US" altLang="zh-TW" sz="5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rènpíng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4EF1532-88E0-41C4-91D9-8EDA4D9273BC}"/>
              </a:ext>
            </a:extLst>
          </p:cNvPr>
          <p:cNvSpPr/>
          <p:nvPr/>
        </p:nvSpPr>
        <p:spPr>
          <a:xfrm>
            <a:off x="2492943" y="584776"/>
            <a:ext cx="9375006" cy="70788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at one’s discretion</a:t>
            </a:r>
            <a:r>
              <a:rPr lang="zh-TW" altLang="en-US" sz="4000" dirty="0"/>
              <a:t> 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C5BF670-7699-4282-9DD8-520CE2BDA89B}"/>
              </a:ext>
            </a:extLst>
          </p:cNvPr>
          <p:cNvSpPr txBox="1"/>
          <p:nvPr/>
        </p:nvSpPr>
        <p:spPr>
          <a:xfrm>
            <a:off x="317634" y="1521931"/>
            <a:ext cx="11550314" cy="51844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妈妈不耐烦的说：“你想上什么专业，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任凭</a:t>
            </a:r>
            <a:r>
              <a:rPr lang="zh-TW" altLang="en-US" sz="3200" dirty="0">
                <a:ea typeface="標楷體" panose="03000509000000000000" pitchFamily="65" charset="-120"/>
              </a:rPr>
              <a:t>你自己，反正我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说什么你都不听。”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 如果有半点虚假，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任凭</a:t>
            </a:r>
            <a:r>
              <a:rPr lang="zh-TW" altLang="en-US" sz="3200" dirty="0">
                <a:ea typeface="標楷體" panose="03000509000000000000" pitchFamily="65" charset="-120"/>
              </a:rPr>
              <a:t>你们惩罚。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要去要留，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任凭</a:t>
            </a:r>
            <a:r>
              <a:rPr lang="zh-TW" altLang="en-US" sz="3200" dirty="0">
                <a:ea typeface="標楷體" panose="03000509000000000000" pitchFamily="65" charset="-120"/>
              </a:rPr>
              <a:t>你们，反正我的主意不变。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在传统的中式婚礼上，客人们为了活跃气氛，常常捉弄新郎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新娘，在这种情况下，新郎新娘一般都得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任凭</a:t>
            </a:r>
            <a:r>
              <a:rPr lang="zh-TW" altLang="en-US" sz="3200" dirty="0">
                <a:ea typeface="標楷體" panose="03000509000000000000" pitchFamily="65" charset="-120"/>
              </a:rPr>
              <a:t>客人捉弄，不能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生气。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2442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924E73-3DD4-4426-BA82-42A32C0831C4}"/>
              </a:ext>
            </a:extLst>
          </p:cNvPr>
          <p:cNvSpPr txBox="1"/>
          <p:nvPr/>
        </p:nvSpPr>
        <p:spPr>
          <a:xfrm>
            <a:off x="0" y="0"/>
            <a:ext cx="1698881" cy="1292662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任凭</a:t>
            </a:r>
            <a:endParaRPr lang="en-US" altLang="zh-TW" sz="5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rènpíng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4EF1532-88E0-41C4-91D9-8EDA4D9273BC}"/>
              </a:ext>
            </a:extLst>
          </p:cNvPr>
          <p:cNvSpPr/>
          <p:nvPr/>
        </p:nvSpPr>
        <p:spPr>
          <a:xfrm>
            <a:off x="2492943" y="584776"/>
            <a:ext cx="9375006" cy="70788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no matter</a:t>
            </a:r>
            <a:endParaRPr lang="zh-TW" altLang="en-US" sz="40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C5BF670-7699-4282-9DD8-520CE2BDA89B}"/>
              </a:ext>
            </a:extLst>
          </p:cNvPr>
          <p:cNvSpPr txBox="1"/>
          <p:nvPr/>
        </p:nvSpPr>
        <p:spPr>
          <a:xfrm>
            <a:off x="317634" y="2999258"/>
            <a:ext cx="11550314" cy="22298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任凭</a:t>
            </a:r>
            <a:r>
              <a:rPr lang="zh-TW" altLang="en-US" sz="3200" dirty="0">
                <a:ea typeface="標楷體" panose="03000509000000000000" pitchFamily="65" charset="-120"/>
              </a:rPr>
              <a:t>那个推销员怎么巧舌如簧地推销，我也不动心。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任凭</a:t>
            </a:r>
            <a:r>
              <a:rPr lang="zh-TW" altLang="en-US" sz="3200" dirty="0">
                <a:ea typeface="標楷體" panose="03000509000000000000" pitchFamily="65" charset="-120"/>
              </a:rPr>
              <a:t>他多有钱，我也不嫁给他。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任凭</a:t>
            </a:r>
            <a:r>
              <a:rPr lang="zh-TW" altLang="en-US" sz="3200" dirty="0">
                <a:ea typeface="標楷體" panose="03000509000000000000" pitchFamily="65" charset="-120"/>
              </a:rPr>
              <a:t>他是谁，都必须公事公办。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1828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924E73-3DD4-4426-BA82-42A32C0831C4}"/>
              </a:ext>
            </a:extLst>
          </p:cNvPr>
          <p:cNvSpPr txBox="1"/>
          <p:nvPr/>
        </p:nvSpPr>
        <p:spPr>
          <a:xfrm>
            <a:off x="0" y="0"/>
            <a:ext cx="1698881" cy="1292662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任凭</a:t>
            </a:r>
            <a:endParaRPr lang="en-US" altLang="zh-TW" sz="5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rènpíng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C5BF670-7699-4282-9DD8-520CE2BDA89B}"/>
              </a:ext>
            </a:extLst>
          </p:cNvPr>
          <p:cNvSpPr txBox="1"/>
          <p:nvPr/>
        </p:nvSpPr>
        <p:spPr>
          <a:xfrm>
            <a:off x="317634" y="2260594"/>
            <a:ext cx="11550314" cy="37071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父亲对我说：“去不去中国留学”，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我不干涉。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 他对警察说：这件事如何处理，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，她还是天天迟到。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 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，我也绝不放弃。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512920E-1472-40D1-9B74-8BD3EF61C250}"/>
              </a:ext>
            </a:extLst>
          </p:cNvPr>
          <p:cNvSpPr txBox="1"/>
          <p:nvPr/>
        </p:nvSpPr>
        <p:spPr>
          <a:xfrm>
            <a:off x="7168243" y="2318996"/>
            <a:ext cx="445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任凭你的主意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A3620A9-9629-45F5-9A77-CD2D52C947E0}"/>
              </a:ext>
            </a:extLst>
          </p:cNvPr>
          <p:cNvSpPr txBox="1"/>
          <p:nvPr/>
        </p:nvSpPr>
        <p:spPr>
          <a:xfrm>
            <a:off x="6618515" y="3769653"/>
            <a:ext cx="5007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任凭你们怎么办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507E9F8-175B-4775-9FF5-270FC72E20C2}"/>
              </a:ext>
            </a:extLst>
          </p:cNvPr>
          <p:cNvSpPr txBox="1"/>
          <p:nvPr/>
        </p:nvSpPr>
        <p:spPr>
          <a:xfrm>
            <a:off x="615045" y="4509883"/>
            <a:ext cx="5007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任凭老师怎么念她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48EE82C-C72F-4E09-B3E2-0ACD31115A6F}"/>
              </a:ext>
            </a:extLst>
          </p:cNvPr>
          <p:cNvSpPr txBox="1"/>
          <p:nvPr/>
        </p:nvSpPr>
        <p:spPr>
          <a:xfrm>
            <a:off x="604163" y="5238823"/>
            <a:ext cx="5007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任凭你们怎么劝我</a:t>
            </a:r>
          </a:p>
        </p:txBody>
      </p:sp>
    </p:spTree>
    <p:extLst>
      <p:ext uri="{BB962C8B-B14F-4D97-AF65-F5344CB8AC3E}">
        <p14:creationId xmlns:p14="http://schemas.microsoft.com/office/powerpoint/2010/main" val="200728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4F3694F-4ED3-4C0F-BCDF-D7DB1954FA10}"/>
              </a:ext>
            </a:extLst>
          </p:cNvPr>
          <p:cNvSpPr/>
          <p:nvPr/>
        </p:nvSpPr>
        <p:spPr>
          <a:xfrm>
            <a:off x="208548" y="307184"/>
            <a:ext cx="11790948" cy="624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一辈子行医</a:t>
            </a:r>
            <a:r>
              <a:rPr lang="zh-CN" altLang="en-US" sz="3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行善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的太爷爷想出了最为</a:t>
            </a:r>
            <a:r>
              <a:rPr lang="zh-CN" altLang="en-US" sz="3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残酷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惩罚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小狮子的办法，那就是把它远远地扔掉，让它找不到家门。</a:t>
            </a:r>
            <a:endParaRPr lang="en-US" altLang="zh-CN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冬天就要到来了，太爷爷和村里的人们都在为过冬做准备。没隔几天，就有村子里的人赶着马车到</a:t>
            </a:r>
            <a:r>
              <a:rPr lang="en-US" altLang="zh-CN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多里地以外的小火车站拉煤。</a:t>
            </a:r>
            <a:endParaRPr lang="en-US" altLang="zh-CN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一个深秋的早晨，太爷爷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瞒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了父亲，把小狮子装在一条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麻袋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里，松松地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扎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了口，放到马车上，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叮嘱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车夫“扔得越远越好”。小狮子并不知道主人不喜欢它了，不想要它了，以为又要带它去赶集，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兴高采烈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地，乖乖地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任凭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主人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摆布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。年幼的父亲在没有了小狮子的日子里过得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闷闷不乐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，时间久了，就渐渐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淡忘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了。他又不断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拥有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了新的稀罕物。</a:t>
            </a:r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1003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腊月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làyuè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9715500" y="1920895"/>
            <a:ext cx="247650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腊八粥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làbāzhōu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飘荡</a:t>
            </a:r>
            <a:r>
              <a:rPr lang="en-US" altLang="zh-TW" sz="3200" dirty="0" err="1">
                <a:solidFill>
                  <a:schemeClr val="bg1"/>
                </a:solidFill>
              </a:rPr>
              <a:t>piāodàng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鲜红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xiānhóng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0FA7B7F-598E-476E-9C3D-C9D2716C9D2B}"/>
              </a:ext>
            </a:extLst>
          </p:cNvPr>
          <p:cNvSpPr/>
          <p:nvPr/>
        </p:nvSpPr>
        <p:spPr>
          <a:xfrm>
            <a:off x="249452" y="1203263"/>
            <a:ext cx="3771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ea typeface="標楷體" panose="03000509000000000000" pitchFamily="65" charset="-120"/>
              </a:rPr>
              <a:t>the 12th lunar month</a:t>
            </a:r>
            <a:endParaRPr lang="zh-TW" altLang="en-US" sz="3200" dirty="0"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B671AFD-2344-4EFB-B927-B2260DC74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28"/>
          <a:stretch/>
        </p:blipFill>
        <p:spPr>
          <a:xfrm>
            <a:off x="6205260" y="673768"/>
            <a:ext cx="3400980" cy="275523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6C00828-9E36-4591-A26F-CF2427B6B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4095419"/>
            <a:ext cx="3657600" cy="27432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875B0AD-0B74-401A-BFF9-8D94CE571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582" y="4392386"/>
            <a:ext cx="3672174" cy="24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0E310D8-7E1B-47CF-8072-FA3E6B81A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9"/>
          <a:stretch/>
        </p:blipFill>
        <p:spPr>
          <a:xfrm>
            <a:off x="0" y="669471"/>
            <a:ext cx="4390564" cy="275952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对联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duìlián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9715500" y="1920895"/>
            <a:ext cx="247650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咯</a:t>
            </a:r>
            <a:r>
              <a:rPr lang="zh-CN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吱</a:t>
            </a:r>
            <a:endParaRPr lang="en-US" altLang="zh-CN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gē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zhī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200400" y="5349895"/>
            <a:ext cx="289560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一剎那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yíchànà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fēnmíng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BF24A14-381F-4840-909D-47D6D7599C69}"/>
              </a:ext>
            </a:extLst>
          </p:cNvPr>
          <p:cNvSpPr/>
          <p:nvPr/>
        </p:nvSpPr>
        <p:spPr>
          <a:xfrm>
            <a:off x="6286500" y="1905507"/>
            <a:ext cx="3429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/>
              <a:t>groan</a:t>
            </a:r>
            <a:r>
              <a:rPr lang="zh-TW" altLang="en-US" sz="4400" dirty="0"/>
              <a:t> </a:t>
            </a:r>
            <a:r>
              <a:rPr lang="en-US" altLang="zh-TW" sz="4400" dirty="0"/>
              <a:t>;</a:t>
            </a:r>
            <a:r>
              <a:rPr lang="zh-TW" altLang="en-US" sz="4400" dirty="0"/>
              <a:t> </a:t>
            </a:r>
            <a:r>
              <a:rPr lang="en-US" altLang="zh-TW" sz="4400" dirty="0"/>
              <a:t>creak</a:t>
            </a:r>
            <a:endParaRPr lang="zh-TW" altLang="en-US" sz="4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563865B-A248-4142-933A-66DE8082E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64" y="4140220"/>
            <a:ext cx="3771900" cy="12096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1B1D0EF-CC21-4EFB-B8C0-D57DF7D4B7FC}"/>
              </a:ext>
            </a:extLst>
          </p:cNvPr>
          <p:cNvSpPr/>
          <p:nvPr/>
        </p:nvSpPr>
        <p:spPr>
          <a:xfrm>
            <a:off x="10001250" y="4703564"/>
            <a:ext cx="2190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ea typeface="Microsoft Yahei" panose="020B0503020204020204" pitchFamily="34" charset="-122"/>
              </a:rPr>
              <a:t>plainly</a:t>
            </a:r>
            <a:endParaRPr lang="zh-TW" altLang="en-US" sz="36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FC15C03-8F18-4669-A73A-0B37E24FC32D}"/>
              </a:ext>
            </a:extLst>
          </p:cNvPr>
          <p:cNvSpPr/>
          <p:nvPr/>
        </p:nvSpPr>
        <p:spPr>
          <a:xfrm>
            <a:off x="6709549" y="5334506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这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分明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不对</a:t>
            </a:r>
          </a:p>
        </p:txBody>
      </p:sp>
    </p:spTree>
    <p:extLst>
      <p:ext uri="{BB962C8B-B14F-4D97-AF65-F5344CB8AC3E}">
        <p14:creationId xmlns:p14="http://schemas.microsoft.com/office/powerpoint/2010/main" val="155308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shēnqū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9715500" y="1920895"/>
            <a:ext cx="247650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蜷缩</a:t>
            </a:r>
            <a:r>
              <a:rPr lang="en-US" altLang="zh-TW" sz="3200" dirty="0" err="1">
                <a:solidFill>
                  <a:schemeClr val="bg1"/>
                </a:solidFill>
              </a:rPr>
              <a:t>quánsuō</a:t>
            </a:r>
            <a:endParaRPr lang="zh-TW" altLang="en-US" sz="13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相间</a:t>
            </a:r>
            <a:r>
              <a:rPr lang="en-US" altLang="zh-TW" sz="3200" dirty="0" err="1">
                <a:solidFill>
                  <a:schemeClr val="bg1"/>
                </a:solidFill>
              </a:rPr>
              <a:t>xiāngjiàn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衬托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chèntuō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3574A4A-068A-454E-B191-47E2070CE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11667"/>
          <a:stretch/>
        </p:blipFill>
        <p:spPr>
          <a:xfrm>
            <a:off x="1022885" y="77163"/>
            <a:ext cx="2287604" cy="335183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47BC53E-98D3-4952-AEC7-BB3A9ACB6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96"/>
          <a:stretch/>
        </p:blipFill>
        <p:spPr>
          <a:xfrm>
            <a:off x="6690761" y="77162"/>
            <a:ext cx="2830929" cy="33451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86BEA56-6754-4AFF-B368-1A41B1F8F7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3" r="17666"/>
          <a:stretch/>
        </p:blipFill>
        <p:spPr>
          <a:xfrm>
            <a:off x="371876" y="3963736"/>
            <a:ext cx="3161498" cy="289426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62DC810-3B16-4CA2-A168-8CBB7A31A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934" y="4490356"/>
            <a:ext cx="3557934" cy="23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7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A71A5D33-FFA8-4700-99B7-A4F0D17E0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793" y="4054496"/>
            <a:ext cx="5969847" cy="227053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98C4F37-D002-411E-A731-F17609389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039" y="247538"/>
            <a:ext cx="4056290" cy="304221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E001BA5-A3AD-4B44-A604-FC479AABD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18" y="436337"/>
            <a:ext cx="4488996" cy="299266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唱片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chàngpiān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4063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鬈毛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</a:rPr>
              <a:t>quán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máo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xīhan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轰动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hōngdòng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9282890-03F3-44A8-92A4-3DD24BAC1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2" b="93015" l="0" r="97059">
                        <a14:foregroundMark x1="24632" y1="23897" x2="11765" y2="37868"/>
                        <a14:foregroundMark x1="11765" y1="37868" x2="20956" y2="70221"/>
                        <a14:foregroundMark x1="39706" y1="9559" x2="59191" y2="4779"/>
                        <a14:foregroundMark x1="59191" y1="4779" x2="61397" y2="5147"/>
                        <a14:foregroundMark x1="92647" y1="38603" x2="92647" y2="57721"/>
                        <a14:foregroundMark x1="92647" y1="57721" x2="92279" y2="58456"/>
                        <a14:foregroundMark x1="44485" y1="10662" x2="61029" y2="48529"/>
                        <a14:foregroundMark x1="61029" y1="48529" x2="55147" y2="67647"/>
                        <a14:foregroundMark x1="55147" y1="67647" x2="47426" y2="73897"/>
                        <a14:foregroundMark x1="12868" y1="41544" x2="11029" y2="61029"/>
                        <a14:foregroundMark x1="11029" y1="61029" x2="25368" y2="76471"/>
                        <a14:foregroundMark x1="25368" y1="76471" x2="44118" y2="84926"/>
                        <a14:foregroundMark x1="44118" y1="84926" x2="65441" y2="81985"/>
                        <a14:foregroundMark x1="65441" y1="81985" x2="76838" y2="46691"/>
                        <a14:foregroundMark x1="76838" y1="46691" x2="61765" y2="15074"/>
                        <a14:foregroundMark x1="64338" y1="15074" x2="82721" y2="26103"/>
                        <a14:foregroundMark x1="82721" y1="26103" x2="93382" y2="45588"/>
                        <a14:foregroundMark x1="93382" y1="45588" x2="90074" y2="63971"/>
                        <a14:foregroundMark x1="90074" y1="63971" x2="76103" y2="79412"/>
                        <a14:foregroundMark x1="76103" y1="79412" x2="72059" y2="79412"/>
                        <a14:foregroundMark x1="92647" y1="36029" x2="97426" y2="53309"/>
                        <a14:foregroundMark x1="5515" y1="52206" x2="0" y2="58824"/>
                        <a14:foregroundMark x1="42279" y1="93015" x2="42279" y2="930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665" y="4054495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30BE9AC-90F1-48B8-846C-94888DC57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796" y="4098471"/>
            <a:ext cx="4165326" cy="275952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7D6FE17-EA6A-457F-B4DE-2706F9CBC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8" y="4098471"/>
            <a:ext cx="4709596" cy="275952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B51260B-67D2-40D2-9964-42F3242A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796" y="513271"/>
            <a:ext cx="4165326" cy="291572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越发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yuèfā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9715500" y="1920895"/>
            <a:ext cx="247650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抹布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mābù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焕发</a:t>
            </a:r>
            <a:r>
              <a:rPr lang="en-US" altLang="zh-TW" sz="3200" dirty="0" err="1">
                <a:solidFill>
                  <a:schemeClr val="bg1"/>
                </a:solidFill>
              </a:rPr>
              <a:t>huànfā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残废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cánfèi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9EB0AC7-5199-4931-827D-E3029E3EC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17" y="1191986"/>
            <a:ext cx="3643137" cy="223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0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3B59F13-DDE4-4CBC-B08E-09F5C06DE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7" y="4034406"/>
            <a:ext cx="4096979" cy="282359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70405E1-0CF4-4586-B2B9-99EDA14E0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9" r="10202"/>
          <a:stretch/>
        </p:blipFill>
        <p:spPr>
          <a:xfrm>
            <a:off x="6059487" y="4034406"/>
            <a:ext cx="3878195" cy="28235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C906A3B-9489-43EE-8415-F0DF00000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28"/>
          <a:stretch/>
        </p:blipFill>
        <p:spPr>
          <a:xfrm>
            <a:off x="6095999" y="605406"/>
            <a:ext cx="3423557" cy="282359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伤痕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shānghén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9519557" y="1920895"/>
            <a:ext cx="2672443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黄鼠狼</a:t>
            </a:r>
            <a:r>
              <a:rPr lang="en-US" altLang="zh-TW" sz="3200" dirty="0" err="1">
                <a:solidFill>
                  <a:schemeClr val="bg1"/>
                </a:solidFill>
              </a:rPr>
              <a:t>huángshǔláng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</a:t>
            </a:r>
            <a:endParaRPr lang="en-US" altLang="zh-TW" dirty="0">
              <a:solidFill>
                <a:schemeClr val="bg1"/>
              </a:solidFill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kǎ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惊诧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jīngchà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AE724AA-5549-4D33-A40A-D03B5913B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8" y="605406"/>
            <a:ext cx="3774622" cy="282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2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顽强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wánqiáng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9715500" y="1920895"/>
            <a:ext cx="247650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qué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8620125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思忖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sīcǔn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7322EA0-1431-4E78-A16C-968325677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684439"/>
            <a:ext cx="3669199" cy="274456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A5E66C5-6637-4693-983E-BDC3B628C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46"/>
          <a:stretch/>
        </p:blipFill>
        <p:spPr>
          <a:xfrm>
            <a:off x="6435667" y="408525"/>
            <a:ext cx="3226237" cy="302473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4828C90-3F14-4B6B-92F8-7A20C1728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764" y="3561658"/>
            <a:ext cx="4689021" cy="32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1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欢蹦乱跳</a:t>
            </a:r>
            <a:r>
              <a:rPr lang="en-US" altLang="zh-TW" sz="3200" dirty="0" err="1">
                <a:solidFill>
                  <a:schemeClr val="bg1"/>
                </a:solidFill>
              </a:rPr>
              <a:t>huānbèng-luàntiào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dancing and skipping with joy</a:t>
            </a:r>
            <a:endParaRPr lang="zh-TW" altLang="en-US" sz="9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488" y="3421301"/>
            <a:ext cx="6132512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孩子们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欢蹦乱跳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地过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7DDD972-27DF-4CE6-A988-5965CD5DE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" y="2741719"/>
            <a:ext cx="5277973" cy="373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900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摇头摆尾</a:t>
            </a:r>
            <a:r>
              <a:rPr lang="en-US" altLang="zh-TW" sz="3600" dirty="0" err="1">
                <a:solidFill>
                  <a:schemeClr val="bg1"/>
                </a:solidFill>
              </a:rPr>
              <a:t>yáotóu-bǎiwěi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waggle tail to please the master</a:t>
            </a:r>
            <a:endParaRPr lang="zh-TW" altLang="en-US" sz="9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772" y="3644262"/>
            <a:ext cx="6473145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小明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摇头摆尾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地向我走来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3D1F714-3A69-40D2-8E3C-D6404EEBF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286000"/>
            <a:ext cx="4520239" cy="45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38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轻车熟路</a:t>
            </a:r>
            <a:r>
              <a:rPr lang="en-US" altLang="zh-TW" sz="3200" dirty="0" err="1">
                <a:solidFill>
                  <a:schemeClr val="bg1"/>
                </a:solidFill>
              </a:rPr>
              <a:t>qīngchē-shúlù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as facile as traveling along a familiar road in light carriage</a:t>
            </a:r>
            <a:endParaRPr lang="zh-TW" altLang="en-US" sz="9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8429" y="3381138"/>
            <a:ext cx="6615117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我妈妈教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中文</a:t>
            </a:r>
            <a:r>
              <a:rPr lang="en-US" altLang="zh-CN" sz="4800" dirty="0">
                <a:latin typeface="+mn-lt"/>
                <a:ea typeface="標楷體" panose="03000509000000000000" pitchFamily="65" charset="-120"/>
              </a:rPr>
              <a:t>30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年了，经验丰富，上这样的课可算是</a:t>
            </a:r>
            <a:r>
              <a:rPr lang="zh-CN" altLang="en-US" sz="4800" dirty="0">
                <a:solidFill>
                  <a:srgbClr val="FF0000"/>
                </a:solidFill>
                <a:latin typeface="+mn-lt"/>
                <a:ea typeface="標楷體" panose="03000509000000000000" pitchFamily="65" charset="-120"/>
              </a:rPr>
              <a:t>轻车熟路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了。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391C52E-274E-41C2-9D93-C88A90B6B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5" y="2808514"/>
            <a:ext cx="5316404" cy="353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363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325862" y="541658"/>
            <a:ext cx="11540277" cy="1877437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越发</a:t>
            </a:r>
            <a:endParaRPr lang="en-US" altLang="zh-TW" sz="8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yuèfā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316443" y="3039149"/>
            <a:ext cx="11540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>
                <a:solidFill>
                  <a:srgbClr val="008000"/>
                </a:solidFill>
              </a:rPr>
              <a:t>more </a:t>
            </a:r>
            <a:endParaRPr lang="zh-TW" altLang="en-US" sz="5400" dirty="0">
              <a:solidFill>
                <a:srgbClr val="008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325862" y="4696833"/>
            <a:ext cx="115402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ea typeface="標楷體" panose="03000509000000000000" pitchFamily="65" charset="-120"/>
              </a:rPr>
              <a:t>Usage</a:t>
            </a:r>
            <a:r>
              <a:rPr lang="zh-TW" altLang="en-US" sz="5400" dirty="0">
                <a:ea typeface="標楷體" panose="03000509000000000000" pitchFamily="65" charset="-120"/>
              </a:rPr>
              <a:t>：</a:t>
            </a:r>
            <a:r>
              <a:rPr lang="zh-TW" altLang="en-US" sz="5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越发</a:t>
            </a:r>
            <a:r>
              <a:rPr lang="en-US" altLang="zh-TW" sz="5400" dirty="0">
                <a:latin typeface="Calibri" panose="020F0502020204030204" pitchFamily="34" charset="0"/>
                <a:ea typeface="標楷體" panose="03000509000000000000" pitchFamily="65" charset="-120"/>
              </a:rPr>
              <a:t>+ 2 Syllable adj.</a:t>
            </a:r>
            <a:r>
              <a:rPr lang="zh-TW" altLang="en-US" sz="54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5400" dirty="0">
                <a:latin typeface="Calibri" panose="020F0502020204030204" pitchFamily="34" charset="0"/>
                <a:ea typeface="標楷體" panose="03000509000000000000" pitchFamily="65" charset="-120"/>
              </a:rPr>
              <a:t>or phrasal.</a:t>
            </a:r>
          </a:p>
        </p:txBody>
      </p:sp>
    </p:spTree>
    <p:extLst>
      <p:ext uri="{BB962C8B-B14F-4D97-AF65-F5344CB8AC3E}">
        <p14:creationId xmlns:p14="http://schemas.microsoft.com/office/powerpoint/2010/main" val="8896105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2BCB770-15D7-4EF2-AF45-D10EFACD8DC6}"/>
              </a:ext>
            </a:extLst>
          </p:cNvPr>
          <p:cNvSpPr txBox="1"/>
          <p:nvPr/>
        </p:nvSpPr>
        <p:spPr>
          <a:xfrm>
            <a:off x="0" y="0"/>
            <a:ext cx="2205067" cy="1384995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越发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yuèfā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0723B9B-7F6A-4EED-B57A-AE1623251401}"/>
              </a:ext>
            </a:extLst>
          </p:cNvPr>
          <p:cNvSpPr txBox="1"/>
          <p:nvPr/>
        </p:nvSpPr>
        <p:spPr>
          <a:xfrm>
            <a:off x="365760" y="1674796"/>
            <a:ext cx="11492564" cy="415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小燕站在一群身材高大的小伙子中间，显得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越发</a:t>
            </a:r>
            <a:r>
              <a:rPr lang="zh-TW" altLang="en-US" sz="3600" dirty="0">
                <a:ea typeface="標楷體" panose="03000509000000000000" pitchFamily="65" charset="-120"/>
              </a:rPr>
              <a:t>娇小。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战争爆发以后，市民的生活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越发</a:t>
            </a:r>
            <a:r>
              <a:rPr lang="zh-TW" altLang="en-US" sz="3600" dirty="0">
                <a:ea typeface="標楷體" panose="03000509000000000000" pitchFamily="65" charset="-120"/>
              </a:rPr>
              <a:t>困难了。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了解人生的意义以后，他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越发</a:t>
            </a:r>
            <a:r>
              <a:rPr lang="zh-TW" altLang="en-US" sz="3600" dirty="0">
                <a:ea typeface="標楷體" panose="03000509000000000000" pitchFamily="65" charset="-120"/>
              </a:rPr>
              <a:t>热爱生活了。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听了这番话后，他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越发</a:t>
            </a:r>
            <a:r>
              <a:rPr lang="zh-TW" altLang="en-US" sz="3600" dirty="0">
                <a:ea typeface="標楷體" panose="03000509000000000000" pitchFamily="65" charset="-120"/>
              </a:rPr>
              <a:t>不高兴了。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ea typeface="標楷體" panose="03000509000000000000" pitchFamily="65" charset="-120"/>
              </a:rPr>
              <a:t>动完手术以后，他的记忆力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越发</a:t>
            </a:r>
            <a:r>
              <a:rPr lang="zh-TW" altLang="en-US" sz="3600" dirty="0">
                <a:ea typeface="標楷體" panose="03000509000000000000" pitchFamily="65" charset="-120"/>
              </a:rPr>
              <a:t>不如从前了。</a:t>
            </a:r>
          </a:p>
        </p:txBody>
      </p:sp>
    </p:spTree>
    <p:extLst>
      <p:ext uri="{BB962C8B-B14F-4D97-AF65-F5344CB8AC3E}">
        <p14:creationId xmlns:p14="http://schemas.microsoft.com/office/powerpoint/2010/main" val="22769241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2BCB770-15D7-4EF2-AF45-D10EFACD8DC6}"/>
              </a:ext>
            </a:extLst>
          </p:cNvPr>
          <p:cNvSpPr txBox="1"/>
          <p:nvPr/>
        </p:nvSpPr>
        <p:spPr>
          <a:xfrm>
            <a:off x="0" y="0"/>
            <a:ext cx="2205067" cy="1384995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越发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yuèfā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0723B9B-7F6A-4EED-B57A-AE1623251401}"/>
              </a:ext>
            </a:extLst>
          </p:cNvPr>
          <p:cNvSpPr txBox="1"/>
          <p:nvPr/>
        </p:nvSpPr>
        <p:spPr>
          <a:xfrm>
            <a:off x="349718" y="2050181"/>
            <a:ext cx="11492564" cy="332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结婚以后，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有了一次成功的经验以后，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那朵红玫瑰在绿叶的衬托下，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几年不见，她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4F681C6-0A56-4B87-A4E8-E89730E26002}"/>
              </a:ext>
            </a:extLst>
          </p:cNvPr>
          <p:cNvSpPr txBox="1"/>
          <p:nvPr/>
        </p:nvSpPr>
        <p:spPr>
          <a:xfrm>
            <a:off x="3041583" y="2098306"/>
            <a:ext cx="829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她工作越发努力了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BBA7746-3925-4A45-88E8-FB0C5977D291}"/>
              </a:ext>
            </a:extLst>
          </p:cNvPr>
          <p:cNvSpPr txBox="1"/>
          <p:nvPr/>
        </p:nvSpPr>
        <p:spPr>
          <a:xfrm>
            <a:off x="6294922" y="2927512"/>
            <a:ext cx="487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她越发轻车熟路了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64813D8-4B85-4363-9BC3-9D3618FDC109}"/>
              </a:ext>
            </a:extLst>
          </p:cNvPr>
          <p:cNvSpPr txBox="1"/>
          <p:nvPr/>
        </p:nvSpPr>
        <p:spPr>
          <a:xfrm>
            <a:off x="6649452" y="3790198"/>
            <a:ext cx="487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越发美丽了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8304F02-82F4-4DFE-B3BB-291092675E77}"/>
              </a:ext>
            </a:extLst>
          </p:cNvPr>
          <p:cNvSpPr txBox="1"/>
          <p:nvPr/>
        </p:nvSpPr>
        <p:spPr>
          <a:xfrm>
            <a:off x="3365634" y="4584170"/>
            <a:ext cx="779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越发漂亮了</a:t>
            </a:r>
          </a:p>
        </p:txBody>
      </p:sp>
    </p:spTree>
    <p:extLst>
      <p:ext uri="{BB962C8B-B14F-4D97-AF65-F5344CB8AC3E}">
        <p14:creationId xmlns:p14="http://schemas.microsoft.com/office/powerpoint/2010/main" val="201611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1D6ABEE-E566-4EDF-97B1-67B64C6AEEC3}"/>
              </a:ext>
            </a:extLst>
          </p:cNvPr>
          <p:cNvSpPr/>
          <p:nvPr/>
        </p:nvSpPr>
        <p:spPr>
          <a:xfrm>
            <a:off x="192505" y="189042"/>
            <a:ext cx="11806990" cy="64799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个雪后的清晨，该是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腊月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初八吧，满村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飘荡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腊八粥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的甜香，太爷爷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腋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下夹着一卷写好的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鲜红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对联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，踩着厚厚的积雪，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咯吱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咯吱地走到院门口。推开院门的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一刹那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，太爷爷惊呆了。他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分明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看到一团小小的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身躯蜷缩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在积雪上，身后是一串深深的小脚印，那本来黄白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相间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的皮毛已经看不出颜色，在白雪的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衬托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下，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越发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灰黑，像一团用脏了的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抹布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。见到太爷爷，小狮子的眼睛一下子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焕发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了光彩，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欢蹦乱跳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摇头摆尾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地扑了上来，终于到家了</a:t>
            </a:r>
            <a:r>
              <a:rPr lang="en-US" altLang="zh-CN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它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轻车熟路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地跑进屋向每一个家庭成员打招呼。一跑起来，太爷爷才发现，它的一条后腿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残废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了，从留下的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伤痕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可以看出，那是被夹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黄鼠狼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的夹子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卡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断的。太爷爷在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惊诧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小狮子的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顽强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生命力的同时，依然厌恶它，这次是因为它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瘸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。于是，太爷爷在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思忖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着下次应该把它丢得更远。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4960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77C2960-1AD3-4308-9057-427A88775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69"/>
          <a:stretch/>
        </p:blipFill>
        <p:spPr>
          <a:xfrm>
            <a:off x="6209759" y="539465"/>
            <a:ext cx="4893670" cy="28292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89DC5A5-B1A4-4296-9C4B-D99B8B8E4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" y="527551"/>
            <a:ext cx="5073518" cy="284117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B6591BD-066D-4BC1-8203-7CA6661D928A}"/>
              </a:ext>
            </a:extLst>
          </p:cNvPr>
          <p:cNvSpPr txBox="1"/>
          <p:nvPr/>
        </p:nvSpPr>
        <p:spPr>
          <a:xfrm>
            <a:off x="6211625" y="3417933"/>
            <a:ext cx="1387928" cy="1323439"/>
          </a:xfrm>
          <a:prstGeom prst="rect">
            <a:avLst/>
          </a:prstGeom>
          <a:solidFill>
            <a:srgbClr val="A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携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b="1" dirty="0" err="1">
                <a:solidFill>
                  <a:schemeClr val="bg1"/>
                </a:solidFill>
              </a:rPr>
              <a:t>xié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8870CF2-4554-4636-B403-AE5D182BED14}"/>
              </a:ext>
            </a:extLst>
          </p:cNvPr>
          <p:cNvSpPr txBox="1"/>
          <p:nvPr/>
        </p:nvSpPr>
        <p:spPr>
          <a:xfrm>
            <a:off x="113655" y="3429000"/>
            <a:ext cx="1387928" cy="1323439"/>
          </a:xfrm>
          <a:prstGeom prst="rect">
            <a:avLst/>
          </a:prstGeom>
          <a:solidFill>
            <a:srgbClr val="A4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犬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quǎn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5A0E522-D0E5-4CCE-8EAF-7D014D2B1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512" y="3901808"/>
            <a:ext cx="4275158" cy="284117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D0A6C90-C023-4307-9332-EE59CEDA7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438"/>
          <a:stretch/>
        </p:blipFill>
        <p:spPr>
          <a:xfrm>
            <a:off x="7785482" y="4079653"/>
            <a:ext cx="3889961" cy="2747957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9474CD2-32C9-4F97-A43B-75B5D48F9907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唱戏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chàngxì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FEE357F-547A-406C-8102-EADE8B736303}"/>
              </a:ext>
            </a:extLst>
          </p:cNvPr>
          <p:cNvSpPr txBox="1"/>
          <p:nvPr/>
        </p:nvSpPr>
        <p:spPr>
          <a:xfrm>
            <a:off x="10043081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伏天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</a:rPr>
              <a:t>fútiān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702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4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5A7BDD1-C7DD-4AF1-8FAB-C65E124EA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42" y="4137005"/>
            <a:ext cx="4363112" cy="272099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1D05271-5297-4B23-9F96-189783035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92"/>
          <a:stretch/>
        </p:blipFill>
        <p:spPr>
          <a:xfrm>
            <a:off x="5258845" y="693019"/>
            <a:ext cx="5708341" cy="273598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毕竟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bìjìng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善良</a:t>
            </a:r>
            <a:r>
              <a:rPr lang="en-US" altLang="zh-TW" sz="3200" dirty="0" err="1">
                <a:solidFill>
                  <a:schemeClr val="bg1"/>
                </a:solidFill>
              </a:rPr>
              <a:t>shànliáng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闹春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nào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chūn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拖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tuō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DF0D450-A38B-46D1-B920-87142A0EE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1" y="506185"/>
            <a:ext cx="2922815" cy="292281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BC28326-CB13-476E-95C3-26D89D40E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268" y="3837801"/>
            <a:ext cx="3024188" cy="302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3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D63DC07-374A-4F3F-BAC9-F9B99BC0B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8" r="7285" b="24716"/>
          <a:stretch/>
        </p:blipFill>
        <p:spPr>
          <a:xfrm>
            <a:off x="114300" y="4052236"/>
            <a:ext cx="3990738" cy="18239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37E45CB-9C28-415B-B035-6874BB19E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522513"/>
            <a:ext cx="4359729" cy="290648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49EF820-BE7B-48CC-BC80-7497E3F3F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229" y="555170"/>
            <a:ext cx="4763251" cy="287382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233057" y="1920895"/>
            <a:ext cx="2862943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串远门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chuàn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yuǎnmén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天堑</a:t>
            </a:r>
            <a:r>
              <a:rPr lang="en-US" altLang="zh-TW" sz="3200" dirty="0" err="1">
                <a:solidFill>
                  <a:schemeClr val="bg1"/>
                </a:solidFill>
              </a:rPr>
              <a:t>tiānqiàn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然而</a:t>
            </a:r>
            <a:r>
              <a:rPr lang="en-US" altLang="zh-TW" sz="3200" dirty="0" err="1">
                <a:solidFill>
                  <a:schemeClr val="bg1"/>
                </a:solidFill>
              </a:rPr>
              <a:t>rán'ér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gǔ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6D89745-3477-40CF-A8AB-EE027C92F94F}"/>
              </a:ext>
            </a:extLst>
          </p:cNvPr>
          <p:cNvSpPr/>
          <p:nvPr/>
        </p:nvSpPr>
        <p:spPr>
          <a:xfrm>
            <a:off x="6096000" y="4821505"/>
            <a:ext cx="39052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8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股</a:t>
            </a:r>
            <a:r>
              <a:rPr lang="zh-TW" altLang="en-US" sz="8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劲</a:t>
            </a:r>
            <a:endParaRPr lang="zh-TW" altLang="en-US" sz="8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886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89BB79D-8B75-4D3E-B288-0E798E233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574" y="4057650"/>
            <a:ext cx="4286250" cy="280035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较劲</a:t>
            </a:r>
            <a:r>
              <a:rPr lang="en-US" altLang="zh-TW" sz="3200" dirty="0" err="1">
                <a:solidFill>
                  <a:schemeClr val="bg1"/>
                </a:solidFill>
              </a:rPr>
              <a:t>jiàojìn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忠诚</a:t>
            </a:r>
            <a:r>
              <a:rPr lang="en-US" altLang="zh-TW" sz="3200" dirty="0" err="1">
                <a:solidFill>
                  <a:schemeClr val="bg1"/>
                </a:solidFill>
              </a:rPr>
              <a:t>zhōngchéng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命运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mìngyùn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101DAFE-BFFC-42E4-9137-4863C5C1ADF3}"/>
              </a:ext>
            </a:extLst>
          </p:cNvPr>
          <p:cNvSpPr txBox="1"/>
          <p:nvPr/>
        </p:nvSpPr>
        <p:spPr>
          <a:xfrm>
            <a:off x="3868738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倔劲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juè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jìn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1CE603E-41DB-4D87-BC1E-2BBF05664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944"/>
            <a:ext cx="3957605" cy="220141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2111134-88EF-4E3E-8ED1-31BB8661A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99" r="23694"/>
          <a:stretch/>
        </p:blipFill>
        <p:spPr>
          <a:xfrm>
            <a:off x="6234580" y="182166"/>
            <a:ext cx="3458059" cy="324683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74EFA7A-E551-41B2-A89D-290454734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08" y="3844237"/>
            <a:ext cx="3339193" cy="301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3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0DAB887-1D7D-4EA1-B0F2-06DF2B62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514" y="4135043"/>
            <a:ext cx="4054928" cy="27052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9C5F05A-964E-4500-942D-4A9444B27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7" y="4141841"/>
            <a:ext cx="4054929" cy="27161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CA4DD1C-52B8-4638-A5F1-DA16FF22B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6" y="516711"/>
            <a:ext cx="4279447" cy="291228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抗争</a:t>
            </a:r>
            <a:r>
              <a:rPr lang="en-US" altLang="zh-TW" sz="3200" dirty="0" err="1">
                <a:solidFill>
                  <a:schemeClr val="bg1"/>
                </a:solidFill>
              </a:rPr>
              <a:t>kàngzhēng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始终</a:t>
            </a:r>
            <a:r>
              <a:rPr lang="en-US" altLang="zh-TW" sz="3200" dirty="0" err="1">
                <a:solidFill>
                  <a:schemeClr val="bg1"/>
                </a:solidFill>
              </a:rPr>
              <a:t>shǐzhōng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信念</a:t>
            </a:r>
            <a:r>
              <a:rPr lang="en-US" altLang="zh-TW" sz="3200" dirty="0" err="1">
                <a:solidFill>
                  <a:schemeClr val="bg1"/>
                </a:solidFill>
              </a:rPr>
              <a:t>xìnniàn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A688A1B-075E-44BF-98BB-3F879DE5B4C8}"/>
              </a:ext>
            </a:extLst>
          </p:cNvPr>
          <p:cNvSpPr txBox="1"/>
          <p:nvPr/>
        </p:nvSpPr>
        <p:spPr>
          <a:xfrm>
            <a:off x="3868738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丢弃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diūqì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546F3C-431F-4ABA-AF6E-E735B4AAAB3C}"/>
              </a:ext>
            </a:extLst>
          </p:cNvPr>
          <p:cNvSpPr/>
          <p:nvPr/>
        </p:nvSpPr>
        <p:spPr>
          <a:xfrm>
            <a:off x="6330976" y="1007320"/>
            <a:ext cx="43549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/>
              <a:t>from beginning to end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48784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C4F2183E-7890-4EC2-AA0D-2B5E8B179864}"/>
              </a:ext>
            </a:extLst>
          </p:cNvPr>
          <p:cNvSpPr txBox="1"/>
          <p:nvPr/>
        </p:nvSpPr>
        <p:spPr>
          <a:xfrm>
            <a:off x="402771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精灵</a:t>
            </a:r>
            <a:r>
              <a:rPr lang="en-US" altLang="zh-TW" sz="3200" dirty="0" err="1">
                <a:solidFill>
                  <a:schemeClr val="bg1"/>
                </a:solidFill>
              </a:rPr>
              <a:t>jīnglíng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BC41F9F-1267-48E3-BBD4-5795CB328926}"/>
              </a:ext>
            </a:extLst>
          </p:cNvPr>
          <p:cNvSpPr txBox="1"/>
          <p:nvPr/>
        </p:nvSpPr>
        <p:spPr>
          <a:xfrm>
            <a:off x="9673389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机灵</a:t>
            </a:r>
            <a:r>
              <a:rPr lang="en-US" altLang="zh-TW" sz="3200" dirty="0" err="1">
                <a:solidFill>
                  <a:schemeClr val="bg1"/>
                </a:solidFill>
              </a:rPr>
              <a:t>jīnglíng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5576DAB-739D-437D-A53A-77F8C3EC5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75" y="1398402"/>
            <a:ext cx="4011386" cy="300854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91E79E0-75B4-42E9-8B56-FA92592B1877}"/>
              </a:ext>
            </a:extLst>
          </p:cNvPr>
          <p:cNvSpPr/>
          <p:nvPr/>
        </p:nvSpPr>
        <p:spPr>
          <a:xfrm>
            <a:off x="4784271" y="5396061"/>
            <a:ext cx="15760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/>
              <a:t>dialect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B122DF6-614D-4681-8818-229084000831}"/>
              </a:ext>
            </a:extLst>
          </p:cNvPr>
          <p:cNvCxnSpPr>
            <a:stCxn id="6" idx="3"/>
          </p:cNvCxnSpPr>
          <p:nvPr/>
        </p:nvCxnSpPr>
        <p:spPr>
          <a:xfrm flipV="1">
            <a:off x="2593521" y="6103947"/>
            <a:ext cx="7079868" cy="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EAF6BD21-AEE0-4359-9DC9-3561E0279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343" y="1968853"/>
            <a:ext cx="5816907" cy="24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0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不可逾越</a:t>
            </a:r>
            <a:r>
              <a:rPr lang="en-US" altLang="zh-TW" sz="3600" dirty="0" err="1">
                <a:solidFill>
                  <a:schemeClr val="bg1"/>
                </a:solidFill>
              </a:rPr>
              <a:t>bùkě-yúyuè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743654"/>
            <a:ext cx="7713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</a:rPr>
              <a:t>be impassable</a:t>
            </a:r>
            <a:endParaRPr lang="zh-TW" altLang="en-US" sz="88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772" y="2774970"/>
            <a:ext cx="6473145" cy="3046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人生没有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不可逾越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的天堑，只要一步步走过去，前方就是幸福的彼岸。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B0F3331-BCF8-43A9-AAE5-B84E1EA6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3255842"/>
            <a:ext cx="5050253" cy="30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359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347A56C-0B57-4DD5-895A-F7B59C69D641}"/>
              </a:ext>
            </a:extLst>
          </p:cNvPr>
          <p:cNvSpPr/>
          <p:nvPr/>
        </p:nvSpPr>
        <p:spPr>
          <a:xfrm>
            <a:off x="192505" y="225555"/>
            <a:ext cx="11806990" cy="647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太爷爷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毕竟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善良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的，他没有立即丢掉它，把它好好养了起来。两个多月后，春天来了，当村子里的狗开始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闹春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的时候，太爷爷再次决定扔掉小狮子。这回是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托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一位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串远门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的亲戚，把它带到八十多里地的外村，到那里去要渡过一条河。太爷爷一定认为，那条河是小狮子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不可逾越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天堑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然而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，一个多月后，小狮子又回来了。</a:t>
            </a:r>
            <a:b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太爷爷有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股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子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倔劲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儿，他不相信小狮子居然扔不掉。以后，他又把小狮子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丢弃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了三回，一次比一次扔得远，可小狮子找回家的时间一次比一次短，它好像在和这个倔老头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较劲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，不断用它的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忠诚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精灵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与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命运抗争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，而每次的胜利者必定是小狮子。我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始终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想不明白，也无法知道，它到底经历了怎样的过程，一次次实现着“回家”的</a:t>
            </a:r>
            <a:r>
              <a:rPr lang="zh-CN" altLang="en-US" sz="28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信念</a:t>
            </a:r>
            <a:r>
              <a:rPr lang="zh-CN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5264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1039E1F-1262-450F-B2CB-2E0CEC77A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37" t="18527" r="23371" b="28701"/>
          <a:stretch/>
        </p:blipFill>
        <p:spPr>
          <a:xfrm>
            <a:off x="6059488" y="981777"/>
            <a:ext cx="4220293" cy="244722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4550649-46AE-4B66-987F-4066FBE75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8"/>
          <a:stretch/>
        </p:blipFill>
        <p:spPr>
          <a:xfrm>
            <a:off x="0" y="636814"/>
            <a:ext cx="4468584" cy="279218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畏惧</a:t>
            </a:r>
            <a:r>
              <a:rPr lang="en-US" altLang="zh-TW" sz="3200" dirty="0" err="1">
                <a:solidFill>
                  <a:schemeClr val="bg1"/>
                </a:solidFill>
              </a:rPr>
              <a:t>wèijù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情愿</a:t>
            </a:r>
            <a:r>
              <a:rPr lang="en-US" altLang="zh-TW" sz="3200" dirty="0" err="1">
                <a:solidFill>
                  <a:schemeClr val="bg1"/>
                </a:solidFill>
              </a:rPr>
              <a:t>qíngyuàn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8248650" y="5317238"/>
            <a:ext cx="2887436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闭门羹</a:t>
            </a:r>
            <a:r>
              <a:rPr lang="en-US" altLang="zh-TW" sz="3200" dirty="0" err="1">
                <a:solidFill>
                  <a:schemeClr val="bg1"/>
                </a:solidFill>
              </a:rPr>
              <a:t>bìméngēng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3DADA2C-E031-4CEE-9359-FF1BECE586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18"/>
          <a:stretch/>
        </p:blipFill>
        <p:spPr>
          <a:xfrm>
            <a:off x="4234682" y="3590577"/>
            <a:ext cx="2190750" cy="326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风驰电掣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>
                <a:solidFill>
                  <a:schemeClr val="bg1"/>
                </a:solidFill>
              </a:rPr>
              <a:t> </a:t>
            </a:r>
            <a:r>
              <a:rPr lang="en-US" altLang="zh-TW" sz="3600" dirty="0" err="1">
                <a:solidFill>
                  <a:schemeClr val="bg1"/>
                </a:solidFill>
              </a:rPr>
              <a:t>fēngchí-diànchè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69542"/>
            <a:ext cx="7713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swift as the wind and quick as the lightning</a:t>
            </a:r>
            <a:endParaRPr lang="zh-TW" altLang="en-US" sz="9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772" y="3421301"/>
            <a:ext cx="6473145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一辆汽车从他面前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风驰电掣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般地驶过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14D3149-5145-4284-8C6E-EAE2F48AE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58" y="2926428"/>
            <a:ext cx="5094514" cy="31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161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鬼使神差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b="1" dirty="0">
                <a:solidFill>
                  <a:schemeClr val="bg1"/>
                </a:solidFill>
              </a:rPr>
              <a:t> </a:t>
            </a:r>
            <a:r>
              <a:rPr lang="en-US" altLang="zh-TW" sz="3600" dirty="0" err="1">
                <a:solidFill>
                  <a:schemeClr val="bg1"/>
                </a:solidFill>
              </a:rPr>
              <a:t>guǐ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shǐ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shén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chāi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unexpected happenings</a:t>
            </a:r>
            <a:endParaRPr lang="zh-TW" altLang="en-US" sz="9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772" y="2774971"/>
            <a:ext cx="6473145" cy="3046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她正想到外面散散心，朋友就如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鬼使神差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般的打电话来邀她一起去看电影。</a:t>
            </a:r>
            <a:endParaRPr lang="zh-TW" altLang="zh-TW" sz="1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9E3890-A72B-40CB-A8F1-B0DCAFDE6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641115"/>
            <a:ext cx="49720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绝无仅有</a:t>
            </a:r>
            <a:r>
              <a:rPr lang="en-US" altLang="zh-TW" sz="3200" dirty="0" err="1">
                <a:solidFill>
                  <a:schemeClr val="bg1"/>
                </a:solidFill>
              </a:rPr>
              <a:t>juéwú-jǐnyǒu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unique, one and the only one</a:t>
            </a:r>
            <a:endParaRPr lang="zh-TW" altLang="en-US" sz="60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214" y="3513634"/>
            <a:ext cx="7466704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这个戒指世界上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绝无仅有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，只有这一个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C619F46-00CE-4678-B604-9280602B8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2" y="2645230"/>
            <a:ext cx="4087132" cy="29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4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325862" y="541658"/>
            <a:ext cx="11540277" cy="1323439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上</a:t>
            </a:r>
            <a:endParaRPr lang="en-US" altLang="zh-TW" sz="8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325862" y="4381659"/>
            <a:ext cx="115402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867" dirty="0">
                <a:latin typeface="標楷體" panose="03000509000000000000" pitchFamily="65" charset="-120"/>
                <a:ea typeface="標楷體" panose="03000509000000000000" pitchFamily="65" charset="-120"/>
              </a:rPr>
              <a:t>Usage</a:t>
            </a:r>
            <a:r>
              <a:rPr lang="zh-TW" altLang="en-US" sz="5867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5867" dirty="0">
                <a:highlight>
                  <a:srgbClr val="00FFFF"/>
                </a:highlight>
                <a:ea typeface="標楷體" panose="03000509000000000000" pitchFamily="65" charset="-120"/>
              </a:rPr>
              <a:t>V.</a:t>
            </a:r>
            <a:r>
              <a:rPr lang="en-US" altLang="zh-TW" sz="5867" dirty="0">
                <a:ea typeface="標楷體" panose="03000509000000000000" pitchFamily="65" charset="-120"/>
              </a:rPr>
              <a:t>+</a:t>
            </a:r>
            <a:r>
              <a:rPr lang="zh-TW" altLang="en-US" sz="6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上</a:t>
            </a:r>
            <a:r>
              <a:rPr lang="en-US" altLang="zh-TW" sz="6000" dirty="0">
                <a:latin typeface="Calibri" panose="020F0502020204030204" pitchFamily="34" charset="0"/>
                <a:ea typeface="標楷體" panose="03000509000000000000" pitchFamily="65" charset="-120"/>
              </a:rPr>
              <a:t>+</a:t>
            </a:r>
            <a:r>
              <a:rPr lang="zh-TW" altLang="en-US" sz="6000" dirty="0">
                <a:highlight>
                  <a:srgbClr val="00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数量值语</a:t>
            </a:r>
            <a:r>
              <a:rPr lang="en-US" altLang="zh-TW" sz="3600" dirty="0">
                <a:highlight>
                  <a:srgbClr val="00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(Quantity words)</a:t>
            </a:r>
            <a:endParaRPr lang="en-US" altLang="zh-TW" sz="6000" dirty="0">
              <a:highlight>
                <a:srgbClr val="00FF00"/>
              </a:highlight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50451C6-8B46-42AD-90E9-955B43DDF5EF}"/>
              </a:ext>
            </a:extLst>
          </p:cNvPr>
          <p:cNvSpPr txBox="1"/>
          <p:nvPr/>
        </p:nvSpPr>
        <p:spPr>
          <a:xfrm>
            <a:off x="325862" y="2377440"/>
            <a:ext cx="11540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→表达一定数量，“上”可以省略。</a:t>
            </a:r>
          </a:p>
        </p:txBody>
      </p:sp>
    </p:spTree>
    <p:extLst>
      <p:ext uri="{BB962C8B-B14F-4D97-AF65-F5344CB8AC3E}">
        <p14:creationId xmlns:p14="http://schemas.microsoft.com/office/powerpoint/2010/main" val="929669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1B6934B-3595-4616-A03E-CF8BF53D76BC}"/>
              </a:ext>
            </a:extLst>
          </p:cNvPr>
          <p:cNvSpPr txBox="1"/>
          <p:nvPr/>
        </p:nvSpPr>
        <p:spPr>
          <a:xfrm>
            <a:off x="0" y="0"/>
            <a:ext cx="2167081" cy="1323439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上</a:t>
            </a:r>
            <a:endParaRPr lang="en-US" altLang="zh-TW" sz="8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F71C295-EEC4-4F9E-BA99-9138A754ECFF}"/>
              </a:ext>
            </a:extLst>
          </p:cNvPr>
          <p:cNvSpPr txBox="1"/>
          <p:nvPr/>
        </p:nvSpPr>
        <p:spPr>
          <a:xfrm>
            <a:off x="365760" y="1973179"/>
            <a:ext cx="11473314" cy="332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扩建后的体育馆比现在的规模再</a:t>
            </a:r>
            <a:r>
              <a:rPr lang="zh-TW" altLang="en-US" sz="3600" dirty="0">
                <a:highlight>
                  <a:srgbClr val="FFFF00"/>
                </a:highlight>
                <a:ea typeface="標楷體" panose="03000509000000000000" pitchFamily="65" charset="-120"/>
              </a:rPr>
              <a:t>大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上</a:t>
            </a:r>
            <a:r>
              <a:rPr lang="zh-TW" altLang="en-US" sz="3600" dirty="0">
                <a:highlight>
                  <a:srgbClr val="00FF00"/>
                </a:highlight>
                <a:ea typeface="標楷體" panose="03000509000000000000" pitchFamily="65" charset="-120"/>
              </a:rPr>
              <a:t>两倍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最近忙着准备毕业论文，每天只能</a:t>
            </a:r>
            <a:r>
              <a:rPr lang="zh-TW" altLang="en-US" sz="3600" dirty="0">
                <a:highlight>
                  <a:srgbClr val="FFFF00"/>
                </a:highlight>
                <a:ea typeface="標楷體" panose="03000509000000000000" pitchFamily="65" charset="-120"/>
              </a:rPr>
              <a:t>睡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上</a:t>
            </a:r>
            <a:r>
              <a:rPr lang="zh-TW" altLang="en-US" sz="3600" dirty="0">
                <a:highlight>
                  <a:srgbClr val="00FF00"/>
                </a:highlight>
                <a:ea typeface="標楷體" panose="03000509000000000000" pitchFamily="65" charset="-120"/>
              </a:rPr>
              <a:t>四五个小时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每次收到罚款单，他总是一边看，一边还要</a:t>
            </a:r>
            <a:r>
              <a:rPr lang="zh-TW" altLang="en-US" sz="3600" dirty="0">
                <a:highlight>
                  <a:srgbClr val="FFFF00"/>
                </a:highlight>
                <a:ea typeface="標楷體" panose="03000509000000000000" pitchFamily="65" charset="-120"/>
              </a:rPr>
              <a:t>骂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上</a:t>
            </a:r>
            <a:r>
              <a:rPr lang="zh-TW" altLang="en-US" sz="3600" dirty="0">
                <a:highlight>
                  <a:srgbClr val="00FF00"/>
                </a:highlight>
                <a:ea typeface="標楷體" panose="03000509000000000000" pitchFamily="65" charset="-120"/>
              </a:rPr>
              <a:t>几句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我们俩没</a:t>
            </a:r>
            <a:r>
              <a:rPr lang="zh-TW" altLang="en-US" sz="3600" dirty="0">
                <a:highlight>
                  <a:srgbClr val="FFFF00"/>
                </a:highlight>
                <a:ea typeface="標楷體" panose="03000509000000000000" pitchFamily="65" charset="-120"/>
              </a:rPr>
              <a:t>说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上</a:t>
            </a:r>
            <a:r>
              <a:rPr lang="zh-TW" altLang="en-US" sz="3600" dirty="0">
                <a:highlight>
                  <a:srgbClr val="00FF00"/>
                </a:highlight>
                <a:ea typeface="標楷體" panose="03000509000000000000" pitchFamily="65" charset="-120"/>
              </a:rPr>
              <a:t>几句话</a:t>
            </a:r>
            <a:r>
              <a:rPr lang="zh-TW" altLang="en-US" sz="3600" dirty="0">
                <a:ea typeface="標楷體" panose="03000509000000000000" pitchFamily="65" charset="-120"/>
              </a:rPr>
              <a:t>车就开了。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50114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8113481-6BDD-4B52-B084-D9CF64F54C5B}"/>
              </a:ext>
            </a:extLst>
          </p:cNvPr>
          <p:cNvSpPr txBox="1"/>
          <p:nvPr/>
        </p:nvSpPr>
        <p:spPr>
          <a:xfrm>
            <a:off x="346511" y="567891"/>
            <a:ext cx="11511815" cy="70788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V.+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不上</a:t>
            </a:r>
            <a:r>
              <a:rPr lang="en-US" altLang="zh-TW" sz="4000" dirty="0"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ea typeface="標楷體" panose="03000509000000000000" pitchFamily="65" charset="-120"/>
              </a:rPr>
              <a:t>数量值语</a:t>
            </a:r>
            <a:r>
              <a:rPr lang="en-US" altLang="zh-TW" sz="4000" dirty="0">
                <a:ea typeface="標楷體" panose="03000509000000000000" pitchFamily="65" charset="-120"/>
              </a:rPr>
              <a:t>(Quantity words)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A4E2C6B-9788-4C9D-970D-B820C29B60A8}"/>
              </a:ext>
            </a:extLst>
          </p:cNvPr>
          <p:cNvSpPr txBox="1"/>
          <p:nvPr/>
        </p:nvSpPr>
        <p:spPr>
          <a:xfrm>
            <a:off x="380404" y="1530417"/>
            <a:ext cx="11540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→当句子出现“不”，“上”不可以省略。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BFCAF3D-551E-4C00-B770-5F0FA29622B6}"/>
              </a:ext>
            </a:extLst>
          </p:cNvPr>
          <p:cNvSpPr txBox="1"/>
          <p:nvPr/>
        </p:nvSpPr>
        <p:spPr>
          <a:xfrm>
            <a:off x="346511" y="2303358"/>
            <a:ext cx="11511815" cy="14933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唉，我老了，身体不太中用了，走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不上</a:t>
            </a:r>
            <a:r>
              <a:rPr lang="zh-TW" altLang="en-US" sz="3200" dirty="0">
                <a:ea typeface="標楷體" panose="03000509000000000000" pitchFamily="65" charset="-120"/>
              </a:rPr>
              <a:t>半里路就走不动了。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这家饭馆的饺子大得像包子，吃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不上</a:t>
            </a:r>
            <a:r>
              <a:rPr lang="zh-TW" altLang="en-US" sz="3200" dirty="0">
                <a:ea typeface="標楷體" panose="03000509000000000000" pitchFamily="65" charset="-120"/>
              </a:rPr>
              <a:t>几个就饱了。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441D214-C8C8-4275-B712-44EEB9C3255D}"/>
              </a:ext>
            </a:extLst>
          </p:cNvPr>
          <p:cNvSpPr txBox="1"/>
          <p:nvPr/>
        </p:nvSpPr>
        <p:spPr>
          <a:xfrm>
            <a:off x="380404" y="3969450"/>
            <a:ext cx="11511815" cy="70788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V.+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不了</a:t>
            </a:r>
            <a:r>
              <a:rPr lang="en-US" altLang="zh-TW" sz="4000" dirty="0">
                <a:ea typeface="標楷體" panose="03000509000000000000" pitchFamily="65" charset="-120"/>
              </a:rPr>
              <a:t>+</a:t>
            </a:r>
            <a:r>
              <a:rPr lang="zh-TW" altLang="en-US" sz="4000" dirty="0">
                <a:ea typeface="標楷體" panose="03000509000000000000" pitchFamily="65" charset="-120"/>
              </a:rPr>
              <a:t>数量值语</a:t>
            </a:r>
            <a:r>
              <a:rPr lang="en-US" altLang="zh-TW" sz="4000" dirty="0">
                <a:ea typeface="標楷體" panose="03000509000000000000" pitchFamily="65" charset="-120"/>
              </a:rPr>
              <a:t>(Quantity words)</a:t>
            </a:r>
            <a:endParaRPr lang="zh-TW" altLang="en-US" sz="40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CB265B3-937E-4823-A609-C15323D60B7F}"/>
              </a:ext>
            </a:extLst>
          </p:cNvPr>
          <p:cNvSpPr txBox="1"/>
          <p:nvPr/>
        </p:nvSpPr>
        <p:spPr>
          <a:xfrm>
            <a:off x="408866" y="4899281"/>
            <a:ext cx="11511815" cy="14933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唉，我老了，身体不太中用了，走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不了</a:t>
            </a:r>
            <a:r>
              <a:rPr lang="zh-TW" altLang="en-US" sz="3200" dirty="0">
                <a:ea typeface="標楷體" panose="03000509000000000000" pitchFamily="65" charset="-120"/>
              </a:rPr>
              <a:t>半里路就走不动了。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这家饭馆的饺子大得像包子，吃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不了</a:t>
            </a:r>
            <a:r>
              <a:rPr lang="zh-TW" altLang="en-US" sz="3200" dirty="0">
                <a:ea typeface="標楷體" panose="03000509000000000000" pitchFamily="65" charset="-120"/>
              </a:rPr>
              <a:t>几个就饱了。</a:t>
            </a:r>
          </a:p>
        </p:txBody>
      </p:sp>
    </p:spTree>
    <p:extLst>
      <p:ext uri="{BB962C8B-B14F-4D97-AF65-F5344CB8AC3E}">
        <p14:creationId xmlns:p14="http://schemas.microsoft.com/office/powerpoint/2010/main" val="106524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FA7C85-6752-4E84-84FB-39AE9A555519}"/>
              </a:ext>
            </a:extLst>
          </p:cNvPr>
          <p:cNvSpPr/>
          <p:nvPr/>
        </p:nvSpPr>
        <p:spPr>
          <a:xfrm>
            <a:off x="352926" y="1941095"/>
            <a:ext cx="114861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 </a:t>
            </a:r>
            <a:r>
              <a:rPr lang="en-US" altLang="zh-CN" sz="32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1954</a:t>
            </a:r>
            <a:r>
              <a:rPr lang="zh-CN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年，又是一个夏天，太爷爷要带</a:t>
            </a:r>
            <a:r>
              <a:rPr lang="en-US" altLang="zh-CN" sz="32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9</a:t>
            </a:r>
            <a:r>
              <a:rPr lang="zh-CN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岁的父亲转到北京上学，并在北京住上半年。临走，太爷爷决定把小狮子带上火车，中途停车时丢掉。父亲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畏惧</a:t>
            </a:r>
            <a:r>
              <a:rPr lang="zh-CN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太爷爷，虽然心中不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情愿</a:t>
            </a:r>
            <a:r>
              <a:rPr lang="zh-CN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，也不敢反对。</a:t>
            </a:r>
            <a:br>
              <a:rPr lang="zh-CN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</a:br>
            <a:r>
              <a:rPr lang="zh-CN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       火车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00FF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风驰电掣</a:t>
            </a:r>
            <a:r>
              <a:rPr lang="zh-CN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般开出两站地，半夜临时停车时，太爷爷再次丢弃了小狮子，太爷爷坚信这回它再也不能回家了，就是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00FF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鬼使神差</a:t>
            </a:r>
            <a:r>
              <a:rPr lang="zh-CN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回了家也会吃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</a:rPr>
              <a:t>闭门羹</a:t>
            </a:r>
            <a:r>
              <a:rPr lang="zh-CN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68254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5C86A18-612A-480B-A685-7990C76B2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852" y="3849461"/>
            <a:ext cx="4011386" cy="300854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1C46192-E86B-4CC0-81C7-BAD5A9D10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0544"/>
            <a:ext cx="4457700" cy="250745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CEF3623-7A2E-4D94-A642-17EA8982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614" y="587602"/>
            <a:ext cx="4011386" cy="28413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AA53A9E-4F36-435C-B6BB-F57A70082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67" y="881743"/>
            <a:ext cx="5190942" cy="254725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徒步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túbù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gǎn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恰巧</a:t>
            </a:r>
            <a:r>
              <a:rPr lang="en-US" altLang="zh-TW" sz="3200" dirty="0" err="1">
                <a:solidFill>
                  <a:schemeClr val="bg1"/>
                </a:solidFill>
              </a:rPr>
              <a:t>qiàqiǎo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50236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叩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kòu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24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F84557C-BA07-4F1D-81E0-E117B55A7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43"/>
          <a:stretch/>
        </p:blipFill>
        <p:spPr>
          <a:xfrm>
            <a:off x="6208094" y="904775"/>
            <a:ext cx="3883076" cy="25242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96F85FC-B16B-4EFF-A6D5-B3D6132F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1" y="398256"/>
            <a:ext cx="4060371" cy="3045278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184071" y="1920895"/>
            <a:ext cx="2911929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传达室</a:t>
            </a:r>
            <a:r>
              <a:rPr lang="en-US" altLang="zh-TW" sz="3200" dirty="0" err="1">
                <a:solidFill>
                  <a:schemeClr val="bg1"/>
                </a:solidFill>
              </a:rPr>
              <a:t>chuándá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shì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手电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shǒudiàn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8215993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冷漠</a:t>
            </a:r>
            <a:r>
              <a:rPr lang="en-US" altLang="zh-TW" sz="3200" dirty="0" err="1">
                <a:solidFill>
                  <a:schemeClr val="bg1"/>
                </a:solidFill>
              </a:rPr>
              <a:t>lěngmò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6A88084-6A05-4546-8805-AEB2513DB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367" y="3596367"/>
            <a:ext cx="4348844" cy="32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4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839864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久别重逢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b="1" dirty="0">
                <a:solidFill>
                  <a:schemeClr val="bg1"/>
                </a:solidFill>
              </a:rPr>
              <a:t> </a:t>
            </a:r>
            <a:r>
              <a:rPr lang="en-US" altLang="zh-TW" sz="3600" dirty="0" err="1">
                <a:solidFill>
                  <a:schemeClr val="bg1"/>
                </a:solidFill>
              </a:rPr>
              <a:t>jiǔ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bié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chóng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féng</a:t>
            </a:r>
            <a:r>
              <a:rPr lang="en-US" altLang="zh-TW" sz="3600" b="1" dirty="0">
                <a:solidFill>
                  <a:schemeClr val="bg1"/>
                </a:solidFill>
              </a:rPr>
              <a:t> 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After a long separation, meet again</a:t>
            </a:r>
            <a:endParaRPr lang="zh-TW" altLang="en-US" sz="60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772" y="3513635"/>
            <a:ext cx="6473145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久别重逢</a:t>
            </a:r>
            <a:r>
              <a:rPr lang="en-US" altLang="zh-CN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两个好朋友都非常欣喜。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3564197-E026-4406-9402-844375A97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17"/>
          <a:stretch/>
        </p:blipFill>
        <p:spPr>
          <a:xfrm>
            <a:off x="243839" y="2344494"/>
            <a:ext cx="5379959" cy="357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489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冷漠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lěngmò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冷淡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lěngkù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2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79706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冷漠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lěngmò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冷淡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lěngkù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743564"/>
              </p:ext>
            </p:extLst>
          </p:nvPr>
        </p:nvGraphicFramePr>
        <p:xfrm>
          <a:off x="116958" y="1747988"/>
          <a:ext cx="11950995" cy="439667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80997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669998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83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“不热情，不关心”的意思。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冷漠→对人不关心，缺乏同情心。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冷酷→对人对事缺乏感情，不热心，不亲密。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8946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-3743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冷漠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lěngmò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-2177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冷淡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lěngkù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596422"/>
            <a:ext cx="5730243" cy="156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93C29584-08D1-43BA-B3B5-1043D32B533E}"/>
              </a:ext>
            </a:extLst>
          </p:cNvPr>
          <p:cNvSpPr txBox="1"/>
          <p:nvPr/>
        </p:nvSpPr>
        <p:spPr>
          <a:xfrm>
            <a:off x="162026" y="1514219"/>
            <a:ext cx="11867948" cy="4866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那个小伙子长的真帅，可惜总是一副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冷漠</a:t>
            </a:r>
            <a:r>
              <a:rPr lang="zh-TW" altLang="en-US" sz="3000" dirty="0">
                <a:ea typeface="標楷體" panose="03000509000000000000" pitchFamily="65" charset="-120"/>
              </a:rPr>
              <a:t>的神情，谁都不敢接近他。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由于忽视道德教育，有些青少年出现了自私、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冷漠</a:t>
            </a:r>
            <a:r>
              <a:rPr lang="zh-TW" altLang="en-US" sz="3000" dirty="0">
                <a:ea typeface="標楷體" panose="03000509000000000000" pitchFamily="65" charset="-120"/>
              </a:rPr>
              <a:t>、缺少爱心的人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格缺陷。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ea typeface="標楷體" panose="03000509000000000000" pitchFamily="65" charset="-120"/>
              </a:rPr>
              <a:t>那家商店的销售员对顾客的态度大多很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冷淡</a:t>
            </a:r>
            <a:r>
              <a:rPr lang="zh-TW" altLang="en-US" sz="3000" dirty="0">
                <a:ea typeface="標楷體" panose="03000509000000000000" pitchFamily="65" charset="-120"/>
              </a:rPr>
              <a:t>，难怪他们的顾客日渐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减少。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4.</a:t>
            </a:r>
            <a:r>
              <a:rPr lang="zh-TW" altLang="en-US" sz="3000" dirty="0">
                <a:ea typeface="標楷體" panose="03000509000000000000" pitchFamily="65" charset="-120"/>
              </a:rPr>
              <a:t>上个星期问他去不去看展览，他的反应有点儿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冷淡</a:t>
            </a:r>
            <a:r>
              <a:rPr lang="zh-TW" altLang="en-US" sz="3000" dirty="0">
                <a:ea typeface="標楷體" panose="03000509000000000000" pitchFamily="65" charset="-120"/>
              </a:rPr>
              <a:t>，所以我就一个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人去了。</a:t>
            </a:r>
          </a:p>
        </p:txBody>
      </p:sp>
    </p:spTree>
    <p:extLst>
      <p:ext uri="{BB962C8B-B14F-4D97-AF65-F5344CB8AC3E}">
        <p14:creationId xmlns:p14="http://schemas.microsoft.com/office/powerpoint/2010/main" val="1659148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光可鉴人</a:t>
            </a:r>
            <a:r>
              <a:rPr lang="en-US" altLang="zh-TW" sz="3200" dirty="0" err="1">
                <a:solidFill>
                  <a:schemeClr val="bg1"/>
                </a:solidFill>
              </a:rPr>
              <a:t>guāng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kě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jiàn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rén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38764"/>
            <a:ext cx="7713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The surface of the object is as smooth as bright, and the image can be seen.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8947" y="3513633"/>
            <a:ext cx="7713971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这双皮鞋擦得真亮，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光可鉴人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EE818E3-E0A2-43BD-95D9-B2B541C44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4" y="2151213"/>
            <a:ext cx="4061893" cy="40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416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0888D15-CF2F-4730-864C-31A1F3EDFE15}"/>
              </a:ext>
            </a:extLst>
          </p:cNvPr>
          <p:cNvSpPr txBox="1"/>
          <p:nvPr/>
        </p:nvSpPr>
        <p:spPr>
          <a:xfrm>
            <a:off x="308393" y="2138457"/>
            <a:ext cx="11502190" cy="76944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冷淡→指市场不热闹、不兴盛。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A3C3D3A-DC58-4716-BEC8-5AB8AF40811E}"/>
              </a:ext>
            </a:extLst>
          </p:cNvPr>
          <p:cNvSpPr txBox="1"/>
          <p:nvPr/>
        </p:nvSpPr>
        <p:spPr>
          <a:xfrm>
            <a:off x="344905" y="3950102"/>
            <a:ext cx="11502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这家鞋店因为生意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冷淡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，只好关门了。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518F1DC-04AA-467C-A942-58158C5C6089}"/>
              </a:ext>
            </a:extLst>
          </p:cNvPr>
          <p:cNvSpPr txBox="1"/>
          <p:nvPr/>
        </p:nvSpPr>
        <p:spPr>
          <a:xfrm>
            <a:off x="330513" y="-3743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冷漠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lěngmò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61BC708C-9072-4F6E-8B1E-4E1B7DBE6CA0}"/>
              </a:ext>
            </a:extLst>
          </p:cNvPr>
          <p:cNvCxnSpPr>
            <a:cxnSpLocks/>
          </p:cNvCxnSpPr>
          <p:nvPr/>
        </p:nvCxnSpPr>
        <p:spPr>
          <a:xfrm>
            <a:off x="3230879" y="596422"/>
            <a:ext cx="5730243" cy="156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88D69360-99C9-46DA-BE5C-9CABB9CD3851}"/>
              </a:ext>
            </a:extLst>
          </p:cNvPr>
          <p:cNvSpPr txBox="1"/>
          <p:nvPr/>
        </p:nvSpPr>
        <p:spPr>
          <a:xfrm>
            <a:off x="8961122" y="-2177"/>
            <a:ext cx="2900366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lěngkù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68672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325862" y="541658"/>
            <a:ext cx="11540277" cy="1323439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生怕</a:t>
            </a:r>
            <a:endParaRPr lang="en-US" altLang="zh-TW" sz="8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316443" y="3039149"/>
            <a:ext cx="11540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/>
              <a:t>so as not to</a:t>
            </a:r>
            <a:endParaRPr lang="zh-TW" altLang="en-US" sz="13800" dirty="0">
              <a:solidFill>
                <a:srgbClr val="008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325862" y="4381659"/>
            <a:ext cx="11540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ea typeface="標楷體" panose="03000509000000000000" pitchFamily="65" charset="-120"/>
              </a:rPr>
              <a:t>Usage</a:t>
            </a:r>
            <a:r>
              <a:rPr lang="zh-TW" altLang="en-US" sz="4800" dirty="0">
                <a:ea typeface="標楷體" panose="03000509000000000000" pitchFamily="65" charset="-120"/>
              </a:rPr>
              <a:t>：</a:t>
            </a:r>
            <a:r>
              <a:rPr lang="zh-TW" altLang="en-US" sz="4800" dirty="0">
                <a:solidFill>
                  <a:srgbClr val="FF0000"/>
                </a:solidFill>
                <a:ea typeface="標楷體" panose="03000509000000000000" pitchFamily="65" charset="-120"/>
              </a:rPr>
              <a:t>生怕</a:t>
            </a:r>
            <a:r>
              <a:rPr lang="en-US" altLang="zh-TW" sz="4800" dirty="0">
                <a:ea typeface="標楷體" panose="03000509000000000000" pitchFamily="65" charset="-120"/>
              </a:rPr>
              <a:t>+ </a:t>
            </a:r>
            <a:r>
              <a:rPr lang="zh-TW" altLang="en-US" sz="4800" dirty="0">
                <a:ea typeface="標楷體" panose="03000509000000000000" pitchFamily="65" charset="-120"/>
              </a:rPr>
              <a:t>动词性宾语</a:t>
            </a:r>
            <a:r>
              <a:rPr lang="en-US" altLang="zh-TW" sz="4800" dirty="0">
                <a:ea typeface="標楷體" panose="03000509000000000000" pitchFamily="65" charset="-120"/>
              </a:rPr>
              <a:t>(Verb object).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FB25040-E84A-42EB-A66F-3F8B75E4F909}"/>
              </a:ext>
            </a:extLst>
          </p:cNvPr>
          <p:cNvSpPr txBox="1"/>
          <p:nvPr/>
        </p:nvSpPr>
        <p:spPr>
          <a:xfrm>
            <a:off x="325862" y="5544152"/>
            <a:ext cx="1153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“生怕”前面</a:t>
            </a:r>
            <a:r>
              <a:rPr lang="zh-TW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不可以加否定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的词语。</a:t>
            </a:r>
          </a:p>
        </p:txBody>
      </p:sp>
    </p:spTree>
    <p:extLst>
      <p:ext uri="{BB962C8B-B14F-4D97-AF65-F5344CB8AC3E}">
        <p14:creationId xmlns:p14="http://schemas.microsoft.com/office/powerpoint/2010/main" val="30449512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1A816F4-7CCE-431C-B4CA-3E3160A8B773}"/>
              </a:ext>
            </a:extLst>
          </p:cNvPr>
          <p:cNvSpPr txBox="1"/>
          <p:nvPr/>
        </p:nvSpPr>
        <p:spPr>
          <a:xfrm>
            <a:off x="0" y="0"/>
            <a:ext cx="2157456" cy="1015663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生怕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B2FE67D-35E2-449E-B0AF-9BFB0F2E1723}"/>
              </a:ext>
            </a:extLst>
          </p:cNvPr>
          <p:cNvSpPr txBox="1"/>
          <p:nvPr/>
        </p:nvSpPr>
        <p:spPr>
          <a:xfrm>
            <a:off x="162026" y="1514219"/>
            <a:ext cx="11867948" cy="332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小张努力紧跟着队伍前边的人，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生怕</a:t>
            </a:r>
            <a:r>
              <a:rPr lang="zh-TW" altLang="en-US" sz="3600" dirty="0">
                <a:ea typeface="標楷體" panose="03000509000000000000" pitchFamily="65" charset="-120"/>
              </a:rPr>
              <a:t>掉了队。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开学的第一天，他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生怕</a:t>
            </a:r>
            <a:r>
              <a:rPr lang="zh-TW" altLang="en-US" sz="3600" dirty="0">
                <a:ea typeface="標楷體" panose="03000509000000000000" pitchFamily="65" charset="-120"/>
              </a:rPr>
              <a:t>迟到，所以一大早就起床了。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 李明把论文又修改了一遍，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生怕</a:t>
            </a:r>
            <a:r>
              <a:rPr lang="zh-TW" altLang="en-US" sz="3600" dirty="0">
                <a:ea typeface="標楷體" panose="03000509000000000000" pitchFamily="65" charset="-120"/>
              </a:rPr>
              <a:t>老师不满意。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生怕</a:t>
            </a:r>
            <a:r>
              <a:rPr lang="zh-TW" altLang="en-US" sz="3600" dirty="0">
                <a:ea typeface="標楷體" panose="03000509000000000000" pitchFamily="65" charset="-120"/>
              </a:rPr>
              <a:t>坏人跑了，他们在后边紧紧追赶。</a:t>
            </a:r>
          </a:p>
        </p:txBody>
      </p:sp>
    </p:spTree>
    <p:extLst>
      <p:ext uri="{BB962C8B-B14F-4D97-AF65-F5344CB8AC3E}">
        <p14:creationId xmlns:p14="http://schemas.microsoft.com/office/powerpoint/2010/main" val="37288111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1A816F4-7CCE-431C-B4CA-3E3160A8B773}"/>
              </a:ext>
            </a:extLst>
          </p:cNvPr>
          <p:cNvSpPr txBox="1"/>
          <p:nvPr/>
        </p:nvSpPr>
        <p:spPr>
          <a:xfrm>
            <a:off x="0" y="0"/>
            <a:ext cx="2157456" cy="1015663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生怕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B2FE67D-35E2-449E-B0AF-9BFB0F2E1723}"/>
              </a:ext>
            </a:extLst>
          </p:cNvPr>
          <p:cNvSpPr txBox="1"/>
          <p:nvPr/>
        </p:nvSpPr>
        <p:spPr>
          <a:xfrm>
            <a:off x="162026" y="1514219"/>
            <a:ext cx="118679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负责人把名单又检查一遍，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 他从不吃马路边的小吃摊上的东西，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 他反复向客人说明情况，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 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，他总是假装很有钱。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5. . 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，所以先走了。 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F424B8E-AA02-4256-93EB-C91230980721}"/>
              </a:ext>
            </a:extLst>
          </p:cNvPr>
          <p:cNvSpPr txBox="1"/>
          <p:nvPr/>
        </p:nvSpPr>
        <p:spPr>
          <a:xfrm>
            <a:off x="6096000" y="1617044"/>
            <a:ext cx="573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生怕出了差错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A405D0C-79EE-41DC-8F35-1B5092A1EFE8}"/>
              </a:ext>
            </a:extLst>
          </p:cNvPr>
          <p:cNvSpPr txBox="1"/>
          <p:nvPr/>
        </p:nvSpPr>
        <p:spPr>
          <a:xfrm>
            <a:off x="7988968" y="2404700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生怕自己会生病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C92EF8C-A240-42B4-BBA1-EC4E24236F44}"/>
              </a:ext>
            </a:extLst>
          </p:cNvPr>
          <p:cNvSpPr txBox="1"/>
          <p:nvPr/>
        </p:nvSpPr>
        <p:spPr>
          <a:xfrm>
            <a:off x="5717406" y="3226421"/>
            <a:ext cx="590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生怕客人会生气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9237F8B-7450-4F51-9A90-E17F8A9CB369}"/>
              </a:ext>
            </a:extLst>
          </p:cNvPr>
          <p:cNvSpPr txBox="1"/>
          <p:nvPr/>
        </p:nvSpPr>
        <p:spPr>
          <a:xfrm>
            <a:off x="673768" y="4042952"/>
            <a:ext cx="641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生怕别人看不起他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B7F8C9D-CAEE-4525-972D-068CBB0B68A0}"/>
              </a:ext>
            </a:extLst>
          </p:cNvPr>
          <p:cNvSpPr txBox="1"/>
          <p:nvPr/>
        </p:nvSpPr>
        <p:spPr>
          <a:xfrm>
            <a:off x="768416" y="4879290"/>
            <a:ext cx="641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他生怕赶不上回家的电车</a:t>
            </a:r>
          </a:p>
        </p:txBody>
      </p:sp>
    </p:spTree>
    <p:extLst>
      <p:ext uri="{BB962C8B-B14F-4D97-AF65-F5344CB8AC3E}">
        <p14:creationId xmlns:p14="http://schemas.microsoft.com/office/powerpoint/2010/main" val="25269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1CE1309-DF3C-48A7-9F58-FB579B148FA8}"/>
              </a:ext>
            </a:extLst>
          </p:cNvPr>
          <p:cNvSpPr/>
          <p:nvPr/>
        </p:nvSpPr>
        <p:spPr>
          <a:xfrm>
            <a:off x="328863" y="-2552"/>
            <a:ext cx="11534274" cy="6936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半年后，太爷爷带着放寒假的父亲回老家过年。傍晚下的火车，那时候没有汽车，没有自行车，完全靠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徒步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，要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赶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一百多里地路。天越走越黑，越来越冷。已经走到下半夜了，父亲又冷又饿，实在走不动了。这时，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恰巧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路过一所乡村小学校，就听到大门里有狗在狂叫，太爷爷边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叩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门，边护住父亲，生怕父亲被狗咬伤。一位看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传达室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的老人出来开门，门刚开了条缝，就从里面蹿出一条狗，跳着叫着扑向太爷爷和父亲，它没有扑咬，而是像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久别重逢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的老朋友一样在爷孙俩的脚边绕来绕去，摇头摆尾，激动万分。待传达室的老人用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手电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照亮，爷孙俩看清了，居然是小狮子</a:t>
            </a:r>
            <a:r>
              <a:rPr lang="en-US" altLang="zh-CN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它依然不记得主人对它的</a:t>
            </a:r>
            <a:r>
              <a:rPr lang="zh-CN" altLang="en-US" sz="30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冷漠</a:t>
            </a:r>
            <a:r>
              <a:rPr lang="zh-CN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和残酷；依然不在乎主人是否喜欢它。</a:t>
            </a:r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85762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9699171" y="1920895"/>
            <a:ext cx="2492829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茅草窝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máocǎo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wō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末了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mòliǎo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447BB88-E4B9-4D35-89E5-192142C6B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117" y="0"/>
            <a:ext cx="4019550" cy="345681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58B11BF-7E98-43DE-A77B-43330A43A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067" y="3708401"/>
            <a:ext cx="7449576" cy="263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风雪交加</a:t>
            </a:r>
            <a:r>
              <a:rPr lang="en-US" altLang="zh-TW" sz="3200" dirty="0" err="1">
                <a:solidFill>
                  <a:schemeClr val="bg1"/>
                </a:solidFill>
              </a:rPr>
              <a:t>fēng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xuě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jiāo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jiā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773" y="2964101"/>
            <a:ext cx="6473145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因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风雪交加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所以导致电车停驶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A8398D4-179C-47D0-8EB8-25EB0702E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2" y="2540575"/>
            <a:ext cx="5016509" cy="372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465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540276F-E344-4C1B-9E7D-5B5C7DC597B6}"/>
              </a:ext>
            </a:extLst>
          </p:cNvPr>
          <p:cNvSpPr/>
          <p:nvPr/>
        </p:nvSpPr>
        <p:spPr>
          <a:xfrm>
            <a:off x="288758" y="2117558"/>
            <a:ext cx="11903242" cy="2960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传达室的老人说，小狮子是在半个多月前一个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风雪交加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的夜晚，在小学校的门口捡到的，它又饿又冷，已经不能动了，蜷缩在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茅草窝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里。捡回来后，喂了水和食，很快就精神起来，还能看院门了。</a:t>
            </a:r>
            <a:r>
              <a:rPr lang="zh-CN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末了</a:t>
            </a:r>
            <a:r>
              <a:rPr lang="zh-CN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，老人一声叹息，“小命活得真艰难啊</a:t>
            </a:r>
            <a:r>
              <a:rPr lang="en-US" altLang="zh-CN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!”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77791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抑或</a:t>
            </a:r>
            <a:r>
              <a:rPr lang="en-US" altLang="zh-TW" sz="3200" dirty="0" err="1">
                <a:solidFill>
                  <a:schemeClr val="bg1"/>
                </a:solidFill>
              </a:rPr>
              <a:t>yìhuò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果真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guǒzhēn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寻觅</a:t>
            </a:r>
            <a:r>
              <a:rPr lang="en-US" altLang="zh-TW" sz="3200" dirty="0" err="1">
                <a:solidFill>
                  <a:schemeClr val="bg1"/>
                </a:solidFill>
              </a:rPr>
              <a:t>xúnmì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fángbèi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D88E22B-E074-41F6-8135-BC78478EA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24" y="1032933"/>
            <a:ext cx="3370292" cy="239606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F4CAA9B-A66B-4A98-9E8A-4B447A996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55"/>
          <a:stretch/>
        </p:blipFill>
        <p:spPr>
          <a:xfrm>
            <a:off x="6748884" y="534081"/>
            <a:ext cx="2905254" cy="289491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A417CB0-2E62-4BAC-8ACF-4142DA066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24" y="3486670"/>
            <a:ext cx="3370292" cy="337029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3772955-430B-4BAD-87D8-0C1D755786C5}"/>
              </a:ext>
            </a:extLst>
          </p:cNvPr>
          <p:cNvSpPr/>
          <p:nvPr/>
        </p:nvSpPr>
        <p:spPr>
          <a:xfrm>
            <a:off x="7305512" y="6210631"/>
            <a:ext cx="2695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ea typeface="Microsoft Yahei" panose="020B0503020204020204" pitchFamily="34" charset="-122"/>
              </a:rPr>
              <a:t>guard against</a:t>
            </a:r>
            <a:endParaRPr lang="zh-TW" altLang="en-US" sz="36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578647A-2BE3-4DE4-A6AA-80C63767F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745" y="3663518"/>
            <a:ext cx="3247659" cy="25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9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746C734-729F-4CD4-A04A-C4DC5CE75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8" t="23004" r="23465" b="28205"/>
          <a:stretch/>
        </p:blipFill>
        <p:spPr>
          <a:xfrm>
            <a:off x="-1" y="4685097"/>
            <a:ext cx="4253668" cy="217290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13099C7-C453-4491-92FC-63AB77674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00500"/>
            <a:ext cx="4762500" cy="2857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B87BB8A-32F3-412F-8F71-C79B5132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533" y="588963"/>
            <a:ext cx="3786717" cy="2840037"/>
          </a:xfrm>
          <a:prstGeom prst="rect">
            <a:avLst/>
          </a:prstGeom>
        </p:spPr>
      </p:pic>
      <p:pic>
        <p:nvPicPr>
          <p:cNvPr id="1026" name="Picture 2" descr="「袭击」的圖片搜尋結果">
            <a:extLst>
              <a:ext uri="{FF2B5EF4-FFF2-40B4-BE49-F238E27FC236}">
                <a16:creationId xmlns:a16="http://schemas.microsoft.com/office/drawing/2014/main" id="{C2A47FD5-5D4E-4FB5-817A-F129E988B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0870"/>
            <a:ext cx="4253667" cy="23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袭击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xíjí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奋力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fènlì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执着</a:t>
            </a:r>
            <a:r>
              <a:rPr lang="en-US" altLang="zh-TW" sz="3200" dirty="0" err="1">
                <a:solidFill>
                  <a:schemeClr val="bg1"/>
                </a:solidFill>
              </a:rPr>
              <a:t>zhízhuó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承受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chéngshòu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196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140357F-ACB0-40FD-872A-E2DE874A0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0"/>
          <a:stretch/>
        </p:blipFill>
        <p:spPr>
          <a:xfrm>
            <a:off x="0" y="2879487"/>
            <a:ext cx="5355563" cy="304303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奔走相告</a:t>
            </a:r>
            <a:r>
              <a:rPr lang="en-US" altLang="zh-TW" sz="3200" dirty="0" err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en-US" altLang="zh-TW" sz="3200" dirty="0" err="1">
                <a:solidFill>
                  <a:schemeClr val="bg1"/>
                </a:solidFill>
              </a:rPr>
              <a:t>ēnzǒu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xiāng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gào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846541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pass the news from mouth to mouth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768" y="3544412"/>
            <a:ext cx="6627150" cy="15081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小明考上了博士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大家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奔走相告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99901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D3B670C-F096-49C1-A0FE-576732FD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4061"/>
            <a:ext cx="4267200" cy="271393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98FF8B3-B0AB-4227-8AA2-067CD2C70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0" y="541867"/>
            <a:ext cx="5145937" cy="288713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苦难</a:t>
            </a:r>
            <a:r>
              <a:rPr lang="en-US" altLang="zh-TW" sz="3200" dirty="0" err="1">
                <a:solidFill>
                  <a:schemeClr val="bg1"/>
                </a:solidFill>
              </a:rPr>
              <a:t>kǔnàn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缘于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yuán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yú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不良</a:t>
            </a:r>
            <a:r>
              <a:rPr lang="en-US" altLang="zh-TW" sz="3200" dirty="0" err="1">
                <a:solidFill>
                  <a:schemeClr val="bg1"/>
                </a:solidFill>
              </a:rPr>
              <a:t>bùliáng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举动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jǔdòng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D3EF8B2-ECDD-4472-B93C-5EC24FBB9D92}"/>
              </a:ext>
            </a:extLst>
          </p:cNvPr>
          <p:cNvSpPr txBox="1"/>
          <p:nvPr/>
        </p:nvSpPr>
        <p:spPr>
          <a:xfrm>
            <a:off x="6477802" y="1116531"/>
            <a:ext cx="323408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/>
              <a:t>Due to </a:t>
            </a:r>
            <a:endParaRPr lang="zh-TW" altLang="en-US" sz="60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67320C7-A1D5-4576-8900-083AB6C38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3" t="39573" r="2817" b="34456"/>
          <a:stretch/>
        </p:blipFill>
        <p:spPr>
          <a:xfrm>
            <a:off x="6477802" y="4311920"/>
            <a:ext cx="5265290" cy="82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501A30C-6D73-4F06-9142-2DC596697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81"/>
          <a:stretch/>
        </p:blipFill>
        <p:spPr>
          <a:xfrm>
            <a:off x="0" y="3834871"/>
            <a:ext cx="3332624" cy="302312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49" y="1920895"/>
            <a:ext cx="2190751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认定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rèndìng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9933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灵性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rèndìng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43C7F0-11F6-4F83-A189-88FAB36ABB21}"/>
              </a:ext>
            </a:extLst>
          </p:cNvPr>
          <p:cNvSpPr/>
          <p:nvPr/>
        </p:nvSpPr>
        <p:spPr>
          <a:xfrm>
            <a:off x="1736275" y="513821"/>
            <a:ext cx="6371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ea typeface="Microsoft Yahei" panose="020B0503020204020204" pitchFamily="34" charset="-122"/>
              </a:rPr>
              <a:t>firmly believe ; </a:t>
            </a:r>
            <a:r>
              <a:rPr lang="en-US" altLang="zh-TW" sz="3600" dirty="0"/>
              <a:t>set one's mind on</a:t>
            </a:r>
            <a:endParaRPr lang="zh-TW" altLang="en-US" sz="36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92C715D-8127-4D5E-B246-45C114F78C53}"/>
              </a:ext>
            </a:extLst>
          </p:cNvPr>
          <p:cNvSpPr/>
          <p:nvPr/>
        </p:nvSpPr>
        <p:spPr>
          <a:xfrm>
            <a:off x="1318203" y="1967061"/>
            <a:ext cx="7366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6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既然</a:t>
            </a:r>
            <a:r>
              <a:rPr lang="zh-CN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认定</a:t>
            </a:r>
            <a:r>
              <a:rPr lang="zh-CN" altLang="en-US" sz="4000" dirty="0">
                <a:solidFill>
                  <a:srgbClr val="6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了目标</a:t>
            </a:r>
            <a:r>
              <a:rPr lang="en-US" altLang="zh-CN" sz="4000" dirty="0">
                <a:solidFill>
                  <a:srgbClr val="6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CN" altLang="en-US" sz="4000" dirty="0">
                <a:solidFill>
                  <a:srgbClr val="6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就要坚持下去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0DC8C6B-EF3E-4672-93EE-CC2ED3B8DA52}"/>
              </a:ext>
            </a:extLst>
          </p:cNvPr>
          <p:cNvSpPr/>
          <p:nvPr/>
        </p:nvSpPr>
        <p:spPr>
          <a:xfrm>
            <a:off x="2693457" y="4507251"/>
            <a:ext cx="8135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6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这只狗很有</a:t>
            </a:r>
            <a:r>
              <a:rPr lang="zh-CN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灵性</a:t>
            </a:r>
            <a:r>
              <a:rPr lang="en-US" altLang="zh-CN" sz="4000" dirty="0">
                <a:solidFill>
                  <a:srgbClr val="6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CN" altLang="en-US" sz="4000" dirty="0">
                <a:solidFill>
                  <a:srgbClr val="6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它能帮助盲人带路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21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步履蹒跚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bù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lǚ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pán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shān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772" y="3421301"/>
            <a:ext cx="6473145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步履蹒跚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地朝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走去。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89E48F5-472F-4E80-BDA6-1A87EFB7F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3" y="2269834"/>
            <a:ext cx="4246588" cy="42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497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忍饥挨饿</a:t>
            </a:r>
            <a:r>
              <a:rPr lang="en-US" altLang="zh-TW" sz="3600" dirty="0" err="1">
                <a:solidFill>
                  <a:schemeClr val="bg1"/>
                </a:solidFill>
              </a:rPr>
              <a:t>rěnjī-āi</a:t>
            </a:r>
            <a:r>
              <a:rPr lang="en-US" altLang="zh-TW" sz="3600" dirty="0">
                <a:solidFill>
                  <a:schemeClr val="bg1"/>
                </a:solidFill>
              </a:rPr>
              <a:t> è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772" y="3144302"/>
            <a:ext cx="6473145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因为战争，所以导致许多孩子得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忍饥挨饿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，过着贫困的生活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38BD68E-A62B-467F-BEE0-525A60F6E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64" y="3133665"/>
            <a:ext cx="4239681" cy="282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971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举动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jǔdòng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行动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xíngdòng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4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69602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举动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jǔdòng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行动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xíngdòng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405775"/>
              </p:ext>
            </p:extLst>
          </p:nvPr>
        </p:nvGraphicFramePr>
        <p:xfrm>
          <a:off x="116958" y="1747988"/>
          <a:ext cx="11950995" cy="499154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80997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669998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83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1.N.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“人们做事时的动作”的意思。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举动→人的具体动作。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冷酷→人或动物的具体动作，也可指某个团体所进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5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行的规模较大的活动。</a:t>
                      </a:r>
                      <a:endParaRPr lang="en-US" altLang="zh-TW" sz="35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5709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举动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jǔdòng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行动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xíngdòng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7FAB65D6-C23C-4D0F-AB7D-05EABF175EB1}"/>
              </a:ext>
            </a:extLst>
          </p:cNvPr>
          <p:cNvSpPr txBox="1"/>
          <p:nvPr/>
        </p:nvSpPr>
        <p:spPr>
          <a:xfrm>
            <a:off x="294000" y="1990113"/>
            <a:ext cx="11530975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那位老人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举动</a:t>
            </a:r>
            <a:r>
              <a:rPr lang="en-US" altLang="zh-TW" sz="32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行动</a:t>
            </a:r>
            <a:r>
              <a:rPr lang="zh-TW" altLang="en-US" sz="3200" dirty="0">
                <a:ea typeface="標楷體" panose="03000509000000000000" pitchFamily="65" charset="-120"/>
              </a:rPr>
              <a:t>迟缓。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北极熊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行动</a:t>
            </a:r>
            <a:r>
              <a:rPr lang="zh-TW" altLang="en-US" sz="3200" dirty="0">
                <a:ea typeface="標楷體" panose="03000509000000000000" pitchFamily="65" charset="-120"/>
              </a:rPr>
              <a:t>迟缓，猴子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行动</a:t>
            </a:r>
            <a:r>
              <a:rPr lang="zh-TW" altLang="en-US" sz="3200" dirty="0">
                <a:ea typeface="標楷體" panose="03000509000000000000" pitchFamily="65" charset="-120"/>
              </a:rPr>
              <a:t>敏捷。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这次的反盗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行动</a:t>
            </a:r>
            <a:r>
              <a:rPr lang="zh-TW" altLang="en-US" sz="3200" dirty="0">
                <a:ea typeface="標楷體" panose="03000509000000000000" pitchFamily="65" charset="-120"/>
              </a:rPr>
              <a:t>战果辉煌，有效地保护正版市场。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77314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举动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jǔdòng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行动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xíngdòng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2788B405-ED9F-47F6-958C-86D98B50D280}"/>
              </a:ext>
            </a:extLst>
          </p:cNvPr>
          <p:cNvSpPr txBox="1"/>
          <p:nvPr/>
        </p:nvSpPr>
        <p:spPr>
          <a:xfrm>
            <a:off x="308393" y="2138457"/>
            <a:ext cx="11502190" cy="76944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行动→</a:t>
            </a:r>
            <a:r>
              <a:rPr lang="en-US" altLang="zh-TW" sz="4400" dirty="0">
                <a:ea typeface="標楷體" panose="03000509000000000000" pitchFamily="65" charset="-120"/>
              </a:rPr>
              <a:t>V.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03D729C-8E5D-454F-9338-151117A5EB08}"/>
              </a:ext>
            </a:extLst>
          </p:cNvPr>
          <p:cNvSpPr txBox="1"/>
          <p:nvPr/>
        </p:nvSpPr>
        <p:spPr>
          <a:xfrm>
            <a:off x="308393" y="3628369"/>
            <a:ext cx="11530975" cy="149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既然意见不一致，咱们就分头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行动</a:t>
            </a:r>
            <a:r>
              <a:rPr lang="zh-TW" altLang="en-US" sz="3200" dirty="0">
                <a:ea typeface="標楷體" panose="03000509000000000000" pitchFamily="65" charset="-120"/>
              </a:rPr>
              <a:t>吧，你去上海，我去海南。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病刚好一点儿，不宜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行动</a:t>
            </a:r>
            <a:r>
              <a:rPr lang="zh-TW" altLang="en-US" sz="3200" dirty="0">
                <a:ea typeface="標楷體" panose="03000509000000000000" pitchFamily="65" charset="-120"/>
              </a:rPr>
              <a:t>，你最好在屋里静养一段时间。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81250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44382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举动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jǔdòng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3632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行动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xíngdòng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9" y="867320"/>
            <a:ext cx="5730243" cy="805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2788B405-ED9F-47F6-958C-86D98B50D280}"/>
              </a:ext>
            </a:extLst>
          </p:cNvPr>
          <p:cNvSpPr txBox="1"/>
          <p:nvPr/>
        </p:nvSpPr>
        <p:spPr>
          <a:xfrm>
            <a:off x="308393" y="1891932"/>
            <a:ext cx="11502190" cy="166596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定语</a:t>
            </a:r>
            <a:r>
              <a:rPr lang="en-US" altLang="zh-TW" sz="3000" dirty="0">
                <a:ea typeface="標楷體" panose="03000509000000000000" pitchFamily="65" charset="-120"/>
              </a:rPr>
              <a:t>(Attributive</a:t>
            </a:r>
            <a:r>
              <a:rPr lang="en-US" altLang="zh-TW" sz="3600" dirty="0">
                <a:ea typeface="標楷體" panose="03000509000000000000" pitchFamily="65" charset="-120"/>
              </a:rPr>
              <a:t>)+</a:t>
            </a:r>
            <a:r>
              <a:rPr lang="zh-TW" altLang="en-US" sz="3600" dirty="0">
                <a:ea typeface="標楷體" panose="03000509000000000000" pitchFamily="65" charset="-120"/>
              </a:rPr>
              <a:t>举动→主语</a:t>
            </a:r>
            <a:r>
              <a:rPr lang="en-US" altLang="zh-TW" sz="3000" dirty="0">
                <a:ea typeface="標楷體" panose="03000509000000000000" pitchFamily="65" charset="-120"/>
              </a:rPr>
              <a:t>(Subject)</a:t>
            </a:r>
            <a:r>
              <a:rPr lang="zh-TW" altLang="en-US" sz="3600" dirty="0">
                <a:ea typeface="標楷體" panose="03000509000000000000" pitchFamily="65" charset="-120"/>
              </a:rPr>
              <a:t>或宾语</a:t>
            </a:r>
            <a:r>
              <a:rPr lang="en-US" altLang="zh-TW" sz="3000" dirty="0">
                <a:ea typeface="標楷體" panose="03000509000000000000" pitchFamily="65" charset="-120"/>
              </a:rPr>
              <a:t>(Object)</a:t>
            </a:r>
          </a:p>
          <a:p>
            <a:pPr algn="ctr"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行动→定语</a:t>
            </a:r>
            <a:r>
              <a:rPr lang="en-US" altLang="zh-TW" sz="3000" dirty="0">
                <a:ea typeface="標楷體" panose="03000509000000000000" pitchFamily="65" charset="-120"/>
              </a:rPr>
              <a:t>(Attributive)</a:t>
            </a:r>
            <a:endParaRPr lang="zh-TW" altLang="en-US" sz="3000" dirty="0"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03D729C-8E5D-454F-9338-151117A5EB08}"/>
              </a:ext>
            </a:extLst>
          </p:cNvPr>
          <p:cNvSpPr txBox="1"/>
          <p:nvPr/>
        </p:nvSpPr>
        <p:spPr>
          <a:xfrm>
            <a:off x="330512" y="4034769"/>
            <a:ext cx="11530975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 那个轻率的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举动</a:t>
            </a:r>
            <a:r>
              <a:rPr lang="zh-TW" altLang="en-US" sz="3200" dirty="0">
                <a:ea typeface="標楷體" panose="03000509000000000000" pitchFamily="65" charset="-120"/>
              </a:rPr>
              <a:t>几乎毁了他的事业。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 没发现敌人有什么异常的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举动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 王老师给学生简要地说明了“五四”运动的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行动</a:t>
            </a:r>
            <a:r>
              <a:rPr lang="zh-TW" altLang="en-US" sz="3200" dirty="0">
                <a:ea typeface="標楷體" panose="03000509000000000000" pitchFamily="65" charset="-120"/>
              </a:rPr>
              <a:t>纲领。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56668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325862" y="541658"/>
            <a:ext cx="11540277" cy="2246769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抑或</a:t>
            </a:r>
            <a:endParaRPr lang="en-US" altLang="zh-TW" sz="8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yìhuò</a:t>
            </a:r>
            <a:endParaRPr lang="zh-TW" altLang="en-US" sz="21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316443" y="3039149"/>
            <a:ext cx="11540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>
                <a:solidFill>
                  <a:srgbClr val="008000"/>
                </a:solidFill>
              </a:rPr>
              <a:t>or </a:t>
            </a:r>
            <a:endParaRPr lang="zh-TW" altLang="en-US" sz="5400" dirty="0">
              <a:solidFill>
                <a:srgbClr val="008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8ED425E-73EF-4B94-98E0-4CB5FF6A5A82}"/>
              </a:ext>
            </a:extLst>
          </p:cNvPr>
          <p:cNvSpPr txBox="1"/>
          <p:nvPr/>
        </p:nvSpPr>
        <p:spPr>
          <a:xfrm>
            <a:off x="294059" y="3854129"/>
            <a:ext cx="1153085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400" dirty="0">
                <a:ea typeface="標楷體" panose="03000509000000000000" pitchFamily="65" charset="-120"/>
              </a:rPr>
              <a:t>1.</a:t>
            </a:r>
            <a:r>
              <a:rPr lang="zh-TW" altLang="en-US" sz="4400" dirty="0">
                <a:ea typeface="標楷體" panose="03000509000000000000" pitchFamily="65" charset="-120"/>
              </a:rPr>
              <a:t>连接两项→ </a:t>
            </a:r>
            <a:r>
              <a:rPr lang="en-US" altLang="zh-TW" sz="4400" dirty="0">
                <a:ea typeface="標楷體" panose="03000509000000000000" pitchFamily="65" charset="-120"/>
              </a:rPr>
              <a:t>A </a:t>
            </a:r>
            <a:r>
              <a:rPr lang="zh-TW" altLang="en-US" sz="4400" dirty="0">
                <a:ea typeface="標楷體" panose="03000509000000000000" pitchFamily="65" charset="-120"/>
              </a:rPr>
              <a:t>抑或 </a:t>
            </a:r>
            <a:r>
              <a:rPr lang="en-US" altLang="zh-TW" sz="4400" dirty="0">
                <a:ea typeface="標楷體" panose="03000509000000000000" pitchFamily="65" charset="-120"/>
              </a:rPr>
              <a:t>B</a:t>
            </a:r>
          </a:p>
          <a:p>
            <a:r>
              <a:rPr lang="en-US" altLang="zh-TW" sz="4400" dirty="0">
                <a:ea typeface="標楷體" panose="03000509000000000000" pitchFamily="65" charset="-120"/>
              </a:rPr>
              <a:t>2.</a:t>
            </a:r>
            <a:r>
              <a:rPr lang="zh-TW" altLang="en-US" sz="4400" dirty="0">
                <a:ea typeface="標楷體" panose="03000509000000000000" pitchFamily="65" charset="-120"/>
              </a:rPr>
              <a:t>连接多项→</a:t>
            </a:r>
            <a:r>
              <a:rPr lang="en-US" altLang="zh-TW" sz="4400" dirty="0">
                <a:ea typeface="標楷體" panose="03000509000000000000" pitchFamily="65" charset="-120"/>
              </a:rPr>
              <a:t>A</a:t>
            </a:r>
            <a:r>
              <a:rPr lang="zh-TW" altLang="en-US" sz="4400" dirty="0">
                <a:ea typeface="標楷體" panose="03000509000000000000" pitchFamily="65" charset="-120"/>
              </a:rPr>
              <a:t>，</a:t>
            </a:r>
            <a:r>
              <a:rPr lang="en-US" altLang="zh-TW" sz="4400" dirty="0">
                <a:ea typeface="標楷體" panose="03000509000000000000" pitchFamily="65" charset="-120"/>
              </a:rPr>
              <a:t>B </a:t>
            </a:r>
            <a:r>
              <a:rPr lang="zh-TW" altLang="en-US" sz="4400" dirty="0">
                <a:ea typeface="標楷體" panose="03000509000000000000" pitchFamily="65" charset="-120"/>
              </a:rPr>
              <a:t>抑或 </a:t>
            </a:r>
            <a:r>
              <a:rPr lang="en-US" altLang="zh-TW" sz="4400" dirty="0">
                <a:ea typeface="標楷體" panose="03000509000000000000" pitchFamily="65" charset="-120"/>
              </a:rPr>
              <a:t>C</a:t>
            </a:r>
            <a:r>
              <a:rPr lang="zh-TW" altLang="en-US" sz="4400" dirty="0">
                <a:ea typeface="標楷體" panose="03000509000000000000" pitchFamily="65" charset="-120"/>
              </a:rPr>
              <a:t>，常常跟“无论、不</a:t>
            </a:r>
            <a:endParaRPr lang="en-US" altLang="zh-TW" sz="4400" dirty="0">
              <a:ea typeface="標楷體" panose="03000509000000000000" pitchFamily="65" charset="-120"/>
            </a:endParaRPr>
          </a:p>
          <a:p>
            <a:r>
              <a:rPr lang="zh-TW" altLang="en-US" sz="4400" dirty="0">
                <a:ea typeface="標楷體" panose="03000509000000000000" pitchFamily="65" charset="-120"/>
              </a:rPr>
              <a:t>   管”一起使用</a:t>
            </a:r>
            <a:endParaRPr lang="en-US" altLang="zh-TW" sz="4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8435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7668</Words>
  <Application>Microsoft Office PowerPoint</Application>
  <PresentationFormat>寬螢幕</PresentationFormat>
  <Paragraphs>996</Paragraphs>
  <Slides>139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139</vt:i4>
      </vt:variant>
    </vt:vector>
  </HeadingPairs>
  <TitlesOfParts>
    <vt:vector size="144" baseType="lpstr">
      <vt:lpstr>標楷體</vt:lpstr>
      <vt:lpstr>Arial</vt:lpstr>
      <vt:lpstr>Calibri</vt:lpstr>
      <vt:lpstr>Calibri Light</vt:lpstr>
      <vt:lpstr>Office 佈景主題</vt:lpstr>
      <vt:lpstr>第二课 那年那月那狗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第二課 那年那月那狗</dc:title>
  <dc:creator>鄭雅瓈</dc:creator>
  <cp:lastModifiedBy>鄭雅瓈</cp:lastModifiedBy>
  <cp:revision>384</cp:revision>
  <dcterms:created xsi:type="dcterms:W3CDTF">2019-10-06T13:43:18Z</dcterms:created>
  <dcterms:modified xsi:type="dcterms:W3CDTF">2019-10-21T08:02:39Z</dcterms:modified>
</cp:coreProperties>
</file>