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72" r:id="rId3"/>
    <p:sldId id="257" r:id="rId4"/>
    <p:sldId id="270" r:id="rId5"/>
    <p:sldId id="258" r:id="rId6"/>
    <p:sldId id="259" r:id="rId7"/>
    <p:sldId id="260" r:id="rId8"/>
    <p:sldId id="261" r:id="rId9"/>
    <p:sldId id="27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10/24/2019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10/24/2019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915127" y="1312204"/>
            <a:ext cx="8361229" cy="2098226"/>
          </a:xfrm>
        </p:spPr>
        <p:txBody>
          <a:bodyPr/>
          <a:lstStyle/>
          <a:p>
            <a:r>
              <a:rPr lang="zh-TW" altLang="en-US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第五课 选课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2679904" y="3499079"/>
            <a:ext cx="6831673" cy="2292121"/>
          </a:xfrm>
        </p:spPr>
        <p:txBody>
          <a:bodyPr>
            <a:normAutofit/>
          </a:bodyPr>
          <a:lstStyle/>
          <a:p>
            <a:pPr lvl="0">
              <a:lnSpc>
                <a:spcPct val="100000"/>
              </a:lnSpc>
              <a:spcBef>
                <a:spcPts val="700"/>
              </a:spcBef>
              <a:buClr>
                <a:srgbClr val="2A1A00"/>
              </a:buClr>
            </a:pPr>
            <a:r>
              <a:rPr lang="en-US" altLang="zh-TW" sz="2800" b="1" cap="all" spc="400" dirty="0">
                <a:solidFill>
                  <a:srgbClr val="2A1A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Chinese Drill3</a:t>
            </a:r>
            <a:br>
              <a:rPr lang="en-US" altLang="zh-TW" sz="2800" b="1" cap="all" spc="400" dirty="0">
                <a:solidFill>
                  <a:srgbClr val="2A1A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zh-TW" sz="2800" b="1" cap="all" spc="400" dirty="0">
                <a:solidFill>
                  <a:srgbClr val="2A1A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(Autumn 2019) </a:t>
            </a:r>
            <a:r>
              <a:rPr lang="en-US" altLang="zh-TW" sz="2800" b="1" cap="all" spc="400" dirty="0">
                <a:solidFill>
                  <a:srgbClr val="2A1A00"/>
                </a:solidFill>
                <a:latin typeface="Gill Sans MT" panose="020B0502020104020203"/>
              </a:rPr>
              <a:t/>
            </a:r>
            <a:br>
              <a:rPr lang="en-US" altLang="zh-TW" sz="2800" b="1" cap="all" spc="400" dirty="0">
                <a:solidFill>
                  <a:srgbClr val="2A1A00"/>
                </a:solidFill>
                <a:latin typeface="Gill Sans MT" panose="020B0502020104020203"/>
              </a:rPr>
            </a:br>
            <a:endParaRPr lang="en-US" altLang="zh-TW" sz="2800" b="1" cap="all" spc="400" dirty="0">
              <a:solidFill>
                <a:srgbClr val="2A1A00"/>
              </a:solidFill>
              <a:latin typeface="Gill Sans MT" panose="020B0502020104020203"/>
            </a:endParaRPr>
          </a:p>
          <a:p>
            <a:pPr lvl="0">
              <a:lnSpc>
                <a:spcPct val="100000"/>
              </a:lnSpc>
              <a:spcBef>
                <a:spcPts val="700"/>
              </a:spcBef>
              <a:buClr>
                <a:srgbClr val="2A1A00"/>
              </a:buClr>
            </a:pPr>
            <a:r>
              <a:rPr lang="zh-TW" altLang="en-US" sz="2800" b="1" cap="all" spc="400" dirty="0">
                <a:solidFill>
                  <a:srgbClr val="2A1A00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老师：洪珑真老师</a:t>
            </a:r>
            <a:r>
              <a:rPr lang="en-US" altLang="zh-TW" sz="2800" b="1" cap="all" spc="400" dirty="0">
                <a:solidFill>
                  <a:srgbClr val="2A1A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(Sophie)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0400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另外</a:t>
            </a:r>
            <a:endParaRPr lang="zh-TW" altLang="en-US" sz="6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71600" y="1943099"/>
            <a:ext cx="9601200" cy="4581526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下个学期我打算选三门课。一门计算机，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两门课选什么，还没决定。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这里有两个大学，一个男校，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一个是女校，都很不错。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他三个妹妹都有工作，一个是律师，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两个是大学教授。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540038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6600" dirty="0">
                <a:solidFill>
                  <a:srgbClr val="4A231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另外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71600" y="2286000"/>
            <a:ext cx="9753600" cy="3581400"/>
          </a:xfrm>
        </p:spPr>
        <p:txBody>
          <a:bodyPr>
            <a:normAutofit/>
          </a:bodyPr>
          <a:lstStyle/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在这个地方买吃的东西，除了东西的价钱以外，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还得付百分之八的税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en-US" altLang="zh-TW" sz="2400" dirty="0" err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shuì,tax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3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sz="3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上个周末我买了一些日用品，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还买了一件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T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恤衫。</a:t>
            </a:r>
            <a:endParaRPr lang="en-US" altLang="zh-TW" sz="3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sz="3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请你造一个句子。</a:t>
            </a:r>
            <a:endParaRPr lang="zh-TW" altLang="en-US" sz="3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287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再</a:t>
            </a:r>
            <a:r>
              <a:rPr lang="en-US" altLang="zh-TW" sz="6000" dirty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又 </a:t>
            </a:r>
            <a:r>
              <a:rPr lang="en-US" altLang="zh-TW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and</a:t>
            </a:r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还</a:t>
            </a:r>
            <a:endParaRPr lang="zh-TW" altLang="en-US" sz="6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71600" y="1819275"/>
            <a:ext cx="9601200" cy="4857750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我上星期申请了一个实习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en-US" altLang="zh-TW" sz="2400" dirty="0" err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shíxí,intership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工作，昨天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申请了一个。</a:t>
            </a:r>
            <a:endParaRPr lang="en-US" altLang="zh-TW" sz="3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sz="3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先生，您刚才点的菜我没听清楚，麻烦您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说一次。</a:t>
            </a:r>
            <a:endParaRPr lang="en-US" altLang="zh-TW" sz="3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sz="3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明天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是星期六了。</a:t>
            </a:r>
            <a:endParaRPr lang="en-US" altLang="zh-TW" sz="3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sz="3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他今天下午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/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要去见指导教授了。</a:t>
            </a:r>
            <a:endParaRPr lang="zh-TW" altLang="en-US" sz="3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8814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6000" dirty="0">
                <a:solidFill>
                  <a:srgbClr val="4A231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再</a:t>
            </a:r>
            <a:r>
              <a:rPr lang="en-US" altLang="zh-TW" sz="6000" dirty="0">
                <a:solidFill>
                  <a:srgbClr val="4A231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6000" dirty="0">
                <a:solidFill>
                  <a:srgbClr val="4A231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又 </a:t>
            </a:r>
            <a:r>
              <a:rPr lang="en-US" altLang="zh-TW" sz="6000" dirty="0">
                <a:solidFill>
                  <a:srgbClr val="4A231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and</a:t>
            </a:r>
            <a:r>
              <a:rPr lang="zh-TW" altLang="en-US" sz="6000" dirty="0">
                <a:solidFill>
                  <a:srgbClr val="4A231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还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历史课我选了一门了，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得选一门。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我点了一个清蒸鱼，一个豆腐，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点了一盘饺子。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04724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要么</a:t>
            </a:r>
            <a:r>
              <a:rPr lang="en-US" altLang="zh-TW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…,</a:t>
            </a:r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要么</a:t>
            </a:r>
            <a:r>
              <a:rPr lang="en-US" altLang="zh-TW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endParaRPr lang="zh-TW" altLang="en-US" sz="6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71600" y="2019300"/>
            <a:ext cx="9601200" cy="4572000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学医，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学经济，就是不能学文学。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A: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你这个寒假打算做什么？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B:_______________(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打工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实习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A: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今天晚饭想吃点什么蔬菜？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B:_______________(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菠菜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,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芥蓝菜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59638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6000" dirty="0">
                <a:solidFill>
                  <a:srgbClr val="4A231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要么</a:t>
            </a:r>
            <a:r>
              <a:rPr lang="en-US" altLang="zh-TW" sz="6000" dirty="0">
                <a:solidFill>
                  <a:srgbClr val="4A231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…,</a:t>
            </a:r>
            <a:r>
              <a:rPr lang="zh-TW" altLang="en-US" sz="6000" dirty="0">
                <a:solidFill>
                  <a:srgbClr val="4A231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要么</a:t>
            </a:r>
            <a:r>
              <a:rPr lang="en-US" altLang="zh-TW" sz="6000" dirty="0">
                <a:solidFill>
                  <a:srgbClr val="4A231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你这个周末打算做什么？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4726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只是</a:t>
            </a:r>
            <a:r>
              <a:rPr lang="en-US" altLang="zh-TW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endParaRPr lang="zh-TW" altLang="en-US" sz="6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你要搬到校外去住，我不是不同意，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我觉得太早了一点。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那件毛衣样子好是好，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价钱太贵。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这个饭馆很好，也不贵，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常常没位子。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9926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6000" dirty="0">
                <a:solidFill>
                  <a:srgbClr val="4A231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只是</a:t>
            </a:r>
            <a:r>
              <a:rPr lang="en-US" altLang="zh-TW" sz="6000" dirty="0">
                <a:solidFill>
                  <a:srgbClr val="4A231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6000" dirty="0">
                <a:solidFill>
                  <a:srgbClr val="4A231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就是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71600" y="1981200"/>
            <a:ext cx="9601200" cy="4572000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这条运动裤质量好，价钱便宜，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_________________(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样子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中国历史课很有意思，老师也很好，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________________(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功课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当医生很好，能帮很多人，赚很多钱，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__________________(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休息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149445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跟</a:t>
            </a:r>
            <a:r>
              <a:rPr lang="en-US" altLang="zh-TW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打交道</a:t>
            </a:r>
            <a:endParaRPr lang="zh-TW" altLang="en-US" sz="6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71600" y="1885949"/>
            <a:ext cx="10534650" cy="4648201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我妈妈在银行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(</a:t>
            </a:r>
            <a:r>
              <a:rPr lang="en-US" altLang="zh-TW" sz="2400" dirty="0" err="1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yínháng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, </a:t>
            </a:r>
            <a:r>
              <a:rPr lang="en-US" altLang="zh-TW" sz="24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bank)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工作，天天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_______(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数字和钱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3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sz="3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购物中心的销货员整天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____________(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买东西的人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。</a:t>
            </a:r>
            <a:endParaRPr lang="en-US" altLang="zh-TW" sz="3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sz="3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我现在在小学教英文，每天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_________(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小孩儿</a:t>
            </a:r>
            <a:r>
              <a:rPr lang="en-US" altLang="zh-TW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)</a:t>
            </a:r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，很高兴。</a:t>
            </a:r>
            <a:endParaRPr lang="en-US" altLang="zh-TW" sz="3200" dirty="0" smtClean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endParaRPr lang="en-US" altLang="zh-TW" sz="3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  <a:p>
            <a:r>
              <a:rPr lang="zh-TW" altLang="en-US" sz="3200" dirty="0" smtClean="0">
                <a:latin typeface="Times New Roman" panose="02020603050405020304" pitchFamily="18" charset="0"/>
                <a:ea typeface="標楷體" panose="03000509000000000000" pitchFamily="65" charset="-120"/>
                <a:cs typeface="Times New Roman" panose="02020603050405020304" pitchFamily="18" charset="0"/>
              </a:rPr>
              <a:t>请你造一个句子。</a:t>
            </a:r>
            <a:endParaRPr lang="zh-TW" altLang="en-US" sz="3200" dirty="0">
              <a:latin typeface="Times New Roman" panose="02020603050405020304" pitchFamily="18" charset="0"/>
              <a:ea typeface="標楷體" panose="03000509000000000000" pitchFamily="65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5932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这样</a:t>
            </a:r>
            <a:endParaRPr lang="zh-TW" altLang="en-US" sz="6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71600" y="1666875"/>
            <a:ext cx="9601200" cy="4943475"/>
          </a:xfrm>
        </p:spPr>
        <p:txBody>
          <a:bodyPr>
            <a:normAutofit/>
          </a:bodyPr>
          <a:lstStyle/>
          <a:p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我想申请离家比较近的学校，</a:t>
            </a: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我就可以搬回家去住。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学外语得经常听录音、念课文，</a:t>
            </a: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才能提高听和说的水平。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选课以前你应该听听指导教授的意见，</a:t>
            </a:r>
            <a:r>
              <a:rPr lang="en-US" altLang="zh-TW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你的课才能选得合适。</a:t>
            </a:r>
            <a:endParaRPr lang="en-US" altLang="zh-TW" sz="30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zh-TW" altLang="en-US" sz="3000" dirty="0" smtClean="0">
                <a:solidFill>
                  <a:srgbClr val="4A2318"/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Times New Roman" panose="02020603050405020304" pitchFamily="18" charset="0"/>
              </a:rPr>
              <a:t>请你造一个句子。</a:t>
            </a:r>
          </a:p>
          <a:p>
            <a:endParaRPr lang="en-US" altLang="zh-TW" dirty="0" smtClean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128907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6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Speaking Exercises</a:t>
            </a:r>
            <a:endParaRPr lang="zh-TW" altLang="en-US" sz="6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你这学期选了几门课？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你最喜欢哪一门课？为什么？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哪门课最让你受不了？为什么？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1931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0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受不了</a:t>
            </a:r>
            <a:endParaRPr lang="zh-TW" altLang="en-US" sz="60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71600" y="1895475"/>
            <a:ext cx="9601200" cy="4533900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今天太热，我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___________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很久没吃中国饭了，小张快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_________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我的同屋每天夜里两三点钟才睡觉，我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_________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什么事情让你受不了？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776910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371600" y="352425"/>
            <a:ext cx="9601200" cy="1485900"/>
          </a:xfrm>
        </p:spPr>
        <p:txBody>
          <a:bodyPr>
            <a:normAutofit/>
          </a:bodyPr>
          <a:lstStyle/>
          <a:p>
            <a:pPr algn="ctr"/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对</a:t>
            </a:r>
            <a:r>
              <a:rPr lang="en-US" altLang="zh-TW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来说</a:t>
            </a:r>
            <a:endParaRPr lang="zh-TW" altLang="en-US" sz="6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71600" y="1457325"/>
            <a:ext cx="9601200" cy="5181600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_______(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她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，今年最需要做的事情是选一个好大学。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_______(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小王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，今年找到工作最重要，要不然吃饭、住房子都会有问题。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_______(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捷克</a:t>
            </a:r>
            <a:r>
              <a:rPr lang="zh-TW" altLang="en-US" sz="3200" dirty="0">
                <a:latin typeface="標楷體" panose="03000509000000000000" pitchFamily="65" charset="-120"/>
                <a:ea typeface="標楷體" panose="03000509000000000000" pitchFamily="65" charset="-120"/>
              </a:rPr>
              <a:t>人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，啤酒很重要。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________(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，学习是第一。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14853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6600" dirty="0">
                <a:solidFill>
                  <a:srgbClr val="4A231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对</a:t>
            </a:r>
            <a:r>
              <a:rPr lang="en-US" altLang="zh-TW" sz="6600" dirty="0">
                <a:solidFill>
                  <a:srgbClr val="4A231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…</a:t>
            </a:r>
            <a:r>
              <a:rPr lang="zh-TW" altLang="en-US" sz="6600" dirty="0">
                <a:solidFill>
                  <a:srgbClr val="4A231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来说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请造一个句子。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93999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altLang="zh-TW" sz="4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Resultative Complements</a:t>
            </a:r>
            <a:endParaRPr lang="zh-TW" alt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371600" y="1838325"/>
            <a:ext cx="9601200" cy="4543425"/>
          </a:xfrm>
        </p:spPr>
        <p:txBody>
          <a:bodyPr>
            <a:no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_____(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搬家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就去购物中心买日用品。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下学期的课你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_______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了嗎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选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老师说的话我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_______(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听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张教授写文章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_______(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写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了。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 rotWithShape="1">
          <a:blip r:embed="rId2"/>
          <a:srcRect t="26596"/>
          <a:stretch/>
        </p:blipFill>
        <p:spPr>
          <a:xfrm>
            <a:off x="7810500" y="2552700"/>
            <a:ext cx="4217504" cy="217170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11865" y="2438399"/>
            <a:ext cx="4480135" cy="29813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877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TW" sz="4800" dirty="0">
                <a:solidFill>
                  <a:srgbClr val="4A231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Resultative Complements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你怎么把妹妹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__________(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打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？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他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_______(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搬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一把椅子。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你要把衣服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_______(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洗</a:t>
            </a:r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才能去看电影。</a:t>
            </a:r>
            <a:endParaRPr lang="zh-TW" altLang="en-US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3837" y="1724024"/>
            <a:ext cx="3965997" cy="2771775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58112" y="1453968"/>
            <a:ext cx="4251747" cy="3184706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640555" y="1945053"/>
            <a:ext cx="4486859" cy="2329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318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zh-TW" altLang="en-US" sz="6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至于</a:t>
            </a:r>
            <a:endParaRPr lang="zh-TW" altLang="en-US" sz="6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76375" y="2171700"/>
            <a:ext cx="9601200" cy="3819526"/>
          </a:xfrm>
        </p:spPr>
        <p:txBody>
          <a:bodyPr>
            <a:noAutofit/>
          </a:bodyPr>
          <a:lstStyle/>
          <a:p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A: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我们明年去旅行，好吗？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B:</a:t>
            </a:r>
            <a:r>
              <a:rPr lang="zh-TW" altLang="en-US" sz="32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我们先讨论去不去，</a:t>
            </a:r>
            <a:r>
              <a:rPr lang="en-US" altLang="zh-TW" sz="32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2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什么时候去，以后再说。</a:t>
            </a:r>
            <a:endParaRPr lang="en-US" altLang="zh-TW" sz="3200" u="sng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2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A:</a:t>
            </a:r>
            <a:r>
              <a:rPr lang="zh-TW" altLang="en-US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你跟你太太喜欢吃四川菜还是广东菜？</a:t>
            </a:r>
            <a:endParaRPr lang="en-US" altLang="zh-TW" sz="3200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B:</a:t>
            </a:r>
            <a:r>
              <a:rPr lang="zh-TW" altLang="en-US" sz="32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我喜欢吃广东菜，</a:t>
            </a:r>
            <a:r>
              <a:rPr lang="en-US" altLang="zh-TW" sz="32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2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我太太，她喜欢吃四川菜。</a:t>
            </a:r>
            <a:endParaRPr lang="en-US" altLang="zh-TW" sz="3200" u="sng" dirty="0" smtClean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79572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6600" dirty="0">
                <a:solidFill>
                  <a:srgbClr val="4A231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1485900" y="2171700"/>
            <a:ext cx="9601200" cy="4324350"/>
          </a:xfrm>
        </p:spPr>
        <p:txBody>
          <a:bodyPr/>
          <a:lstStyle/>
          <a:p>
            <a:pPr lvl="0"/>
            <a:r>
              <a:rPr lang="en-US" altLang="zh-TW" sz="3200" dirty="0">
                <a:solidFill>
                  <a:srgbClr val="4A231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A:</a:t>
            </a:r>
            <a:r>
              <a:rPr lang="zh-TW" altLang="en-US" sz="3200" dirty="0">
                <a:solidFill>
                  <a:srgbClr val="4A231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你看这条牛仔裤的大小、样子、颜色怎么样？</a:t>
            </a:r>
            <a:endParaRPr lang="en-US" altLang="zh-TW" sz="3200" dirty="0">
              <a:solidFill>
                <a:srgbClr val="4A2318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en-US" altLang="zh-TW" sz="3200" dirty="0">
                <a:solidFill>
                  <a:srgbClr val="4A231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B:</a:t>
            </a:r>
            <a:r>
              <a:rPr lang="zh-TW" altLang="en-US" sz="3200" u="sng" dirty="0">
                <a:solidFill>
                  <a:srgbClr val="4A231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这条牛仔裤，对你来说大小、样子都适合。</a:t>
            </a:r>
            <a:r>
              <a:rPr lang="en-US" altLang="zh-TW" sz="3200" u="sng" dirty="0">
                <a:solidFill>
                  <a:srgbClr val="4A231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200" u="sng" dirty="0">
                <a:solidFill>
                  <a:srgbClr val="4A231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颜色，我觉得太难看了</a:t>
            </a:r>
            <a:r>
              <a:rPr lang="zh-TW" altLang="en-US" sz="3200" u="sng" dirty="0" smtClean="0">
                <a:solidFill>
                  <a:srgbClr val="4A231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200" u="sng" dirty="0" smtClean="0">
              <a:solidFill>
                <a:srgbClr val="4A2318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endParaRPr lang="en-US" altLang="zh-TW" sz="3200" u="sng" dirty="0">
              <a:solidFill>
                <a:srgbClr val="4A2318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lvl="0"/>
            <a:r>
              <a:rPr lang="en-US" altLang="zh-TW" sz="3200" dirty="0" smtClean="0">
                <a:solidFill>
                  <a:srgbClr val="4A231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A:</a:t>
            </a:r>
            <a:r>
              <a:rPr lang="zh-TW" altLang="en-US" sz="3200" dirty="0" smtClean="0">
                <a:solidFill>
                  <a:srgbClr val="4A231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我想买衣服，这个商店怎么样？</a:t>
            </a:r>
            <a:endParaRPr lang="zh-TW" altLang="en-US" sz="3200" dirty="0">
              <a:solidFill>
                <a:srgbClr val="4A2318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en-US" altLang="zh-TW" sz="32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B:</a:t>
            </a:r>
            <a:r>
              <a:rPr lang="zh-TW" altLang="en-US" sz="32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买日用品，这个商店不错，比较便宜。</a:t>
            </a:r>
            <a:r>
              <a:rPr lang="en-US" altLang="zh-TW" sz="32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/</a:t>
            </a:r>
            <a:r>
              <a:rPr lang="zh-TW" altLang="en-US" sz="3200" u="sng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买衣服，还是去大一点的购物中心吧！</a:t>
            </a:r>
            <a:endParaRPr lang="zh-TW" altLang="en-US" sz="3200" u="sng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3244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6600" dirty="0">
                <a:solidFill>
                  <a:srgbClr val="4A231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至于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ctr"/>
            <a:r>
              <a:rPr lang="zh-TW" altLang="en-US" sz="3200" dirty="0">
                <a:solidFill>
                  <a:srgbClr val="4A2318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请造一个句子。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735706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裁剪</Template>
  <TotalTime>93</TotalTime>
  <Words>993</Words>
  <Application>Microsoft Office PowerPoint</Application>
  <PresentationFormat>寬螢幕</PresentationFormat>
  <Paragraphs>118</Paragraphs>
  <Slides>20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20</vt:i4>
      </vt:variant>
    </vt:vector>
  </HeadingPairs>
  <TitlesOfParts>
    <vt:vector size="26" baseType="lpstr">
      <vt:lpstr>微軟正黑體</vt:lpstr>
      <vt:lpstr>標楷體</vt:lpstr>
      <vt:lpstr>Franklin Gothic Book</vt:lpstr>
      <vt:lpstr>Gill Sans MT</vt:lpstr>
      <vt:lpstr>Times New Roman</vt:lpstr>
      <vt:lpstr>Crop</vt:lpstr>
      <vt:lpstr>第五课 选课</vt:lpstr>
      <vt:lpstr>Speaking Exercises</vt:lpstr>
      <vt:lpstr>对…来说</vt:lpstr>
      <vt:lpstr>对…来说</vt:lpstr>
      <vt:lpstr>Resultative Complements</vt:lpstr>
      <vt:lpstr>Resultative Complements</vt:lpstr>
      <vt:lpstr>至于</vt:lpstr>
      <vt:lpstr>至于</vt:lpstr>
      <vt:lpstr>至于</vt:lpstr>
      <vt:lpstr>另外</vt:lpstr>
      <vt:lpstr>另外</vt:lpstr>
      <vt:lpstr>再,又 and还</vt:lpstr>
      <vt:lpstr>再,又 and还</vt:lpstr>
      <vt:lpstr>要么…,要么…</vt:lpstr>
      <vt:lpstr>要么…,要么…</vt:lpstr>
      <vt:lpstr>只是/就是</vt:lpstr>
      <vt:lpstr>只是/就是</vt:lpstr>
      <vt:lpstr>跟…打交道</vt:lpstr>
      <vt:lpstr>这样</vt:lpstr>
      <vt:lpstr>受不了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第五课 选课</dc:title>
  <dc:creator>admin</dc:creator>
  <cp:lastModifiedBy>admin</cp:lastModifiedBy>
  <cp:revision>12</cp:revision>
  <dcterms:created xsi:type="dcterms:W3CDTF">2019-10-17T14:53:22Z</dcterms:created>
  <dcterms:modified xsi:type="dcterms:W3CDTF">2019-10-24T12:17:48Z</dcterms:modified>
</cp:coreProperties>
</file>