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91" r:id="rId20"/>
    <p:sldId id="278" r:id="rId21"/>
    <p:sldId id="279" r:id="rId22"/>
    <p:sldId id="280" r:id="rId23"/>
    <p:sldId id="267" r:id="rId24"/>
    <p:sldId id="268" r:id="rId25"/>
    <p:sldId id="292" r:id="rId26"/>
    <p:sldId id="293" r:id="rId27"/>
    <p:sldId id="281" r:id="rId28"/>
    <p:sldId id="283" r:id="rId29"/>
    <p:sldId id="285" r:id="rId30"/>
    <p:sldId id="282" r:id="rId31"/>
    <p:sldId id="284" r:id="rId32"/>
    <p:sldId id="286" r:id="rId33"/>
    <p:sldId id="287" r:id="rId34"/>
    <p:sldId id="288" r:id="rId35"/>
    <p:sldId id="289" r:id="rId36"/>
    <p:sldId id="269" r:id="rId37"/>
    <p:sldId id="300" r:id="rId38"/>
    <p:sldId id="290" r:id="rId39"/>
    <p:sldId id="270" r:id="rId40"/>
    <p:sldId id="294" r:id="rId41"/>
    <p:sldId id="295" r:id="rId42"/>
    <p:sldId id="296" r:id="rId43"/>
    <p:sldId id="297" r:id="rId44"/>
    <p:sldId id="298" r:id="rId45"/>
    <p:sldId id="301" r:id="rId46"/>
    <p:sldId id="302" r:id="rId47"/>
    <p:sldId id="303" r:id="rId48"/>
    <p:sldId id="304" r:id="rId49"/>
    <p:sldId id="305" r:id="rId50"/>
    <p:sldId id="306" r:id="rId51"/>
    <p:sldId id="307" r:id="rId52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CCD2D-E276-4802-AA41-B6C4C11FC158}" type="datetimeFigureOut">
              <a:rPr lang="zh-TW" altLang="en-US" smtClean="0"/>
              <a:t>2019/10/1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69845-2FA0-478B-997B-B63A5467949D}" type="slidenum">
              <a:rPr lang="zh-TW" altLang="en-US" smtClean="0"/>
              <a:t>‹#›</a:t>
            </a:fld>
            <a:endParaRPr lang="zh-TW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93564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CCD2D-E276-4802-AA41-B6C4C11FC158}" type="datetimeFigureOut">
              <a:rPr lang="zh-TW" altLang="en-US" smtClean="0"/>
              <a:t>2019/10/1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69845-2FA0-478B-997B-B63A5467949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765016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CCD2D-E276-4802-AA41-B6C4C11FC158}" type="datetimeFigureOut">
              <a:rPr lang="zh-TW" altLang="en-US" smtClean="0"/>
              <a:t>2019/10/1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69845-2FA0-478B-997B-B63A5467949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696348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CCD2D-E276-4802-AA41-B6C4C11FC158}" type="datetimeFigureOut">
              <a:rPr lang="zh-TW" altLang="en-US" smtClean="0"/>
              <a:t>2019/10/1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69845-2FA0-478B-997B-B63A5467949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412348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CCD2D-E276-4802-AA41-B6C4C11FC158}" type="datetimeFigureOut">
              <a:rPr lang="zh-TW" altLang="en-US" smtClean="0"/>
              <a:t>2019/10/1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69845-2FA0-478B-997B-B63A5467949D}" type="slidenum">
              <a:rPr lang="zh-TW" altLang="en-US" smtClean="0"/>
              <a:t>‹#›</a:t>
            </a:fld>
            <a:endParaRPr lang="zh-TW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97448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CCD2D-E276-4802-AA41-B6C4C11FC158}" type="datetimeFigureOut">
              <a:rPr lang="zh-TW" altLang="en-US" smtClean="0"/>
              <a:t>2019/10/1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69845-2FA0-478B-997B-B63A5467949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011494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CCD2D-E276-4802-AA41-B6C4C11FC158}" type="datetimeFigureOut">
              <a:rPr lang="zh-TW" altLang="en-US" smtClean="0"/>
              <a:t>2019/10/1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69845-2FA0-478B-997B-B63A5467949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524699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CCD2D-E276-4802-AA41-B6C4C11FC158}" type="datetimeFigureOut">
              <a:rPr lang="zh-TW" altLang="en-US" smtClean="0"/>
              <a:t>2019/10/1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69845-2FA0-478B-997B-B63A5467949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587053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CCD2D-E276-4802-AA41-B6C4C11FC158}" type="datetimeFigureOut">
              <a:rPr lang="zh-TW" altLang="en-US" smtClean="0"/>
              <a:t>2019/10/1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69845-2FA0-478B-997B-B63A5467949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930042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E9BCCD2D-E276-4802-AA41-B6C4C11FC158}" type="datetimeFigureOut">
              <a:rPr lang="zh-TW" altLang="en-US" smtClean="0"/>
              <a:t>2019/10/1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4269845-2FA0-478B-997B-B63A5467949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794175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CCD2D-E276-4802-AA41-B6C4C11FC158}" type="datetimeFigureOut">
              <a:rPr lang="zh-TW" altLang="en-US" smtClean="0"/>
              <a:t>2019/10/1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69845-2FA0-478B-997B-B63A5467949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127460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E9BCCD2D-E276-4802-AA41-B6C4C11FC158}" type="datetimeFigureOut">
              <a:rPr lang="zh-TW" altLang="en-US" smtClean="0"/>
              <a:t>2019/10/1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D4269845-2FA0-478B-997B-B63A5467949D}" type="slidenum">
              <a:rPr lang="zh-TW" altLang="en-US" smtClean="0"/>
              <a:t>‹#›</a:t>
            </a:fld>
            <a:endParaRPr lang="zh-TW" alt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4275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18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100051" y="444627"/>
            <a:ext cx="10058400" cy="3566160"/>
          </a:xfrm>
        </p:spPr>
        <p:txBody>
          <a:bodyPr/>
          <a:lstStyle/>
          <a:p>
            <a:pPr algn="ctr"/>
            <a:r>
              <a:rPr lang="zh-TW" altLang="en-US" dirty="0" smtClean="0"/>
              <a:t>第一课 中国的节日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100051" y="4400550"/>
            <a:ext cx="10058400" cy="1962149"/>
          </a:xfrm>
        </p:spPr>
        <p:txBody>
          <a:bodyPr>
            <a:normAutofit/>
          </a:bodyPr>
          <a:lstStyle/>
          <a:p>
            <a:pPr lvl="0" algn="ctr" defTabSz="4572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</a:pPr>
            <a:r>
              <a:rPr lang="it-IT" altLang="zh-TW" sz="2800" cap="none" spc="0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Chinese in Popular Culture </a:t>
            </a:r>
            <a:br>
              <a:rPr lang="it-IT" altLang="zh-TW" sz="2800" cap="none" spc="0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</a:br>
            <a:r>
              <a:rPr lang="it-IT" altLang="zh-TW" sz="2800" cap="none" spc="0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(Autumn 2019) </a:t>
            </a:r>
            <a:br>
              <a:rPr lang="it-IT" altLang="zh-TW" sz="2800" cap="none" spc="0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</a:br>
            <a:endParaRPr lang="en-US" altLang="zh-TW" sz="2800" cap="none" spc="0" dirty="0">
              <a:solidFill>
                <a:prstClr val="black">
                  <a:lumMod val="65000"/>
                  <a:lumOff val="35000"/>
                </a:prstClr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lvl="0" algn="ctr" defTabSz="4572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</a:pPr>
            <a:r>
              <a:rPr lang="zh-TW" altLang="en-US" sz="2800" cap="none" spc="0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老师：洪珑真老师</a:t>
            </a:r>
            <a:r>
              <a:rPr lang="en-US" altLang="zh-TW" sz="2800" cap="none" spc="0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(Sophie)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431620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dirty="0">
                <a:solidFill>
                  <a:srgbClr val="FF0000"/>
                </a:solidFill>
              </a:rPr>
              <a:t>勝過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發音：</a:t>
            </a:r>
            <a:r>
              <a:rPr lang="en-US" altLang="zh-TW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shèng</a:t>
            </a:r>
            <a:r>
              <a:rPr lang="en-US" altLang="zh-TW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guò</a:t>
            </a:r>
            <a:endParaRPr lang="en-US" altLang="zh-TW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TW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zh-TW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英文：</a:t>
            </a:r>
            <a:r>
              <a:rPr lang="en-US" altLang="zh-TW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better than</a:t>
            </a:r>
          </a:p>
          <a:p>
            <a:endParaRPr lang="en-US" altLang="zh-TW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zh-TW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意思：超过</a:t>
            </a:r>
            <a:r>
              <a:rPr lang="en-US" altLang="zh-TW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zh-TW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优</a:t>
            </a:r>
            <a:r>
              <a:rPr lang="zh-TW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于</a:t>
            </a:r>
            <a:endParaRPr lang="en-US" altLang="zh-TW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TW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zh-TW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例句：他性格中的優點勝過缺點。</a:t>
            </a:r>
          </a:p>
        </p:txBody>
      </p:sp>
    </p:spTree>
    <p:extLst>
      <p:ext uri="{BB962C8B-B14F-4D97-AF65-F5344CB8AC3E}">
        <p14:creationId xmlns:p14="http://schemas.microsoft.com/office/powerpoint/2010/main" val="597591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dirty="0" smtClean="0">
                <a:solidFill>
                  <a:srgbClr val="FF0000"/>
                </a:solidFill>
              </a:rPr>
              <a:t>千言萬語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326466"/>
          </a:xfrm>
        </p:spPr>
        <p:txBody>
          <a:bodyPr>
            <a:noAutofit/>
          </a:bodyPr>
          <a:lstStyle/>
          <a:p>
            <a:r>
              <a:rPr lang="zh-TW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發音：</a:t>
            </a:r>
            <a:r>
              <a:rPr lang="en-US" altLang="zh-TW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qiān</a:t>
            </a:r>
            <a:r>
              <a:rPr lang="en-US" altLang="zh-TW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yán</a:t>
            </a:r>
            <a:r>
              <a:rPr lang="en-US" altLang="zh-TW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wàn</a:t>
            </a:r>
            <a:r>
              <a:rPr lang="en-US" altLang="zh-TW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yǔ</a:t>
            </a:r>
            <a:endParaRPr lang="en-US" altLang="zh-TW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TW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zh-TW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英文：</a:t>
            </a:r>
            <a:r>
              <a:rPr lang="en-US" altLang="zh-TW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thousands and thousands of </a:t>
            </a:r>
            <a:r>
              <a:rPr lang="en-US" altLang="zh-TW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words</a:t>
            </a:r>
          </a:p>
          <a:p>
            <a:endParaRPr lang="en-US" altLang="zh-TW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zh-TW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意思：</a:t>
            </a:r>
            <a:r>
              <a:rPr lang="zh-C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指要说的事</a:t>
            </a:r>
            <a:r>
              <a:rPr lang="zh-CN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很多</a:t>
            </a:r>
            <a:r>
              <a:rPr lang="zh-TW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。</a:t>
            </a:r>
            <a:endParaRPr lang="en-US" altLang="zh-TW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TW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zh-TW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例句：</a:t>
            </a:r>
            <a:r>
              <a:rPr lang="zh-C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我和你分别这几年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zh-C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有许多话要说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zh-C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但千言万语不知从何说起。</a:t>
            </a:r>
            <a:endParaRPr lang="zh-TW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7802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48047" t="63750" r="36250" b="15556"/>
          <a:stretch/>
        </p:blipFill>
        <p:spPr>
          <a:xfrm>
            <a:off x="2166937" y="327972"/>
            <a:ext cx="7858126" cy="5825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923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一個紅包</a:t>
            </a:r>
            <a:r>
              <a:rPr lang="zh-TW" altLang="en-US" dirty="0" smtClean="0">
                <a:solidFill>
                  <a:srgbClr val="FF0000"/>
                </a:solidFill>
              </a:rPr>
              <a:t>傳承</a:t>
            </a:r>
            <a:r>
              <a:rPr lang="zh-TW" altLang="en-US" dirty="0" smtClean="0"/>
              <a:t>的</a:t>
            </a:r>
            <a:r>
              <a:rPr lang="zh-TW" altLang="en-US" dirty="0" smtClean="0">
                <a:solidFill>
                  <a:srgbClr val="FF0000"/>
                </a:solidFill>
              </a:rPr>
              <a:t>概念</a:t>
            </a:r>
            <a:endParaRPr lang="zh-TW" altLang="en-US" dirty="0">
              <a:solidFill>
                <a:srgbClr val="FF0000"/>
              </a:solidFill>
            </a:endParaRP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5460" t="22554" r="35505" b="64463"/>
          <a:stretch/>
        </p:blipFill>
        <p:spPr>
          <a:xfrm>
            <a:off x="390524" y="1923673"/>
            <a:ext cx="10765156" cy="2707600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/>
          <a:srcRect l="35545" t="35332" r="53942" b="56250"/>
          <a:stretch/>
        </p:blipFill>
        <p:spPr>
          <a:xfrm>
            <a:off x="390524" y="4631273"/>
            <a:ext cx="3986673" cy="1598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70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dirty="0" smtClean="0">
                <a:solidFill>
                  <a:srgbClr val="FF0000"/>
                </a:solidFill>
              </a:rPr>
              <a:t>傳承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發音：</a:t>
            </a:r>
            <a:r>
              <a:rPr lang="en-US" altLang="zh-TW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chuánchéng</a:t>
            </a:r>
            <a:endParaRPr lang="en-US" altLang="zh-TW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TW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zh-TW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英文：</a:t>
            </a:r>
            <a:r>
              <a:rPr lang="en-US" altLang="zh-TW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inherit</a:t>
            </a:r>
            <a:endParaRPr lang="en-US" altLang="zh-TW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TW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zh-TW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意思：</a:t>
            </a:r>
            <a:r>
              <a:rPr lang="zh-C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长期以来流传下来的</a:t>
            </a:r>
            <a:endParaRPr lang="en-US" altLang="zh-TW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TW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zh-TW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例句：成语传承着伟大的民族精神。</a:t>
            </a:r>
            <a:endParaRPr lang="zh-TW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9742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dirty="0" smtClean="0">
                <a:solidFill>
                  <a:srgbClr val="FF0000"/>
                </a:solidFill>
              </a:rPr>
              <a:t>概念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097280" y="1737360"/>
            <a:ext cx="10058400" cy="4511040"/>
          </a:xfrm>
        </p:spPr>
        <p:txBody>
          <a:bodyPr>
            <a:normAutofit/>
          </a:bodyPr>
          <a:lstStyle/>
          <a:p>
            <a:r>
              <a:rPr lang="zh-TW" altLang="en-US" sz="2800" dirty="0" smtClean="0"/>
              <a:t>發音：</a:t>
            </a:r>
            <a:r>
              <a:rPr lang="en-US" altLang="zh-TW" sz="2800" dirty="0" err="1"/>
              <a:t>gài</a:t>
            </a:r>
            <a:r>
              <a:rPr lang="en-US" altLang="zh-TW" sz="2800" dirty="0"/>
              <a:t> </a:t>
            </a:r>
            <a:r>
              <a:rPr lang="en-US" altLang="zh-TW" sz="2800" dirty="0" err="1" smtClean="0"/>
              <a:t>niàn</a:t>
            </a:r>
            <a:endParaRPr lang="en-US" altLang="zh-TW" sz="2800" dirty="0" smtClean="0"/>
          </a:p>
          <a:p>
            <a:endParaRPr lang="en-US" altLang="zh-TW" sz="2800" dirty="0" smtClean="0"/>
          </a:p>
          <a:p>
            <a:r>
              <a:rPr lang="zh-TW" altLang="en-US" sz="2800" dirty="0" smtClean="0"/>
              <a:t>英文：</a:t>
            </a:r>
            <a:r>
              <a:rPr lang="en-US" altLang="zh-TW" sz="2800" dirty="0"/>
              <a:t>Concept</a:t>
            </a:r>
            <a:endParaRPr lang="en-US" altLang="zh-TW" sz="2800" dirty="0" smtClean="0"/>
          </a:p>
          <a:p>
            <a:endParaRPr lang="en-US" altLang="zh-TW" sz="2800" dirty="0" smtClean="0"/>
          </a:p>
          <a:p>
            <a:r>
              <a:rPr lang="zh-TW" altLang="en-US" sz="2800" dirty="0" smtClean="0">
                <a:latin typeface="+mn-ea"/>
              </a:rPr>
              <a:t>意思：</a:t>
            </a:r>
            <a:r>
              <a:rPr lang="zh-CN" altLang="en-US" sz="2800" dirty="0">
                <a:latin typeface="+mn-ea"/>
              </a:rPr>
              <a:t>人在认识事物的过程中</a:t>
            </a:r>
            <a:r>
              <a:rPr lang="en-US" altLang="zh-CN" sz="2800" dirty="0">
                <a:latin typeface="+mn-ea"/>
              </a:rPr>
              <a:t>,</a:t>
            </a:r>
            <a:r>
              <a:rPr lang="zh-CN" altLang="en-US" sz="2800" dirty="0">
                <a:latin typeface="+mn-ea"/>
              </a:rPr>
              <a:t>把感觉到的事物的共同特点抽出来</a:t>
            </a:r>
            <a:r>
              <a:rPr lang="en-US" altLang="zh-CN" sz="2800" dirty="0">
                <a:latin typeface="+mn-ea"/>
              </a:rPr>
              <a:t>,</a:t>
            </a:r>
            <a:r>
              <a:rPr lang="zh-CN" altLang="en-US" sz="2800" dirty="0">
                <a:latin typeface="+mn-ea"/>
              </a:rPr>
              <a:t>加以概括</a:t>
            </a:r>
            <a:r>
              <a:rPr lang="en-US" altLang="zh-CN" sz="2800" dirty="0">
                <a:latin typeface="+mn-ea"/>
              </a:rPr>
              <a:t>,</a:t>
            </a:r>
            <a:r>
              <a:rPr lang="zh-CN" altLang="en-US" sz="2800" dirty="0">
                <a:latin typeface="+mn-ea"/>
              </a:rPr>
              <a:t>就成了概念</a:t>
            </a:r>
            <a:r>
              <a:rPr lang="en-US" altLang="zh-CN" sz="2800" dirty="0">
                <a:latin typeface="+mn-ea"/>
              </a:rPr>
              <a:t>,</a:t>
            </a:r>
            <a:r>
              <a:rPr lang="zh-CN" altLang="en-US" sz="2800" dirty="0">
                <a:latin typeface="+mn-ea"/>
              </a:rPr>
              <a:t>比如从白雪</a:t>
            </a:r>
            <a:r>
              <a:rPr lang="en-US" altLang="zh-CN" sz="2800" dirty="0">
                <a:latin typeface="+mn-ea"/>
              </a:rPr>
              <a:t>,</a:t>
            </a:r>
            <a:r>
              <a:rPr lang="zh-CN" altLang="en-US" sz="2800" dirty="0">
                <a:latin typeface="+mn-ea"/>
              </a:rPr>
              <a:t>白马</a:t>
            </a:r>
            <a:r>
              <a:rPr lang="en-US" altLang="zh-CN" sz="2800" dirty="0">
                <a:latin typeface="+mn-ea"/>
              </a:rPr>
              <a:t>,</a:t>
            </a:r>
            <a:r>
              <a:rPr lang="zh-CN" altLang="en-US" sz="2800" dirty="0">
                <a:latin typeface="+mn-ea"/>
              </a:rPr>
              <a:t>白纸等事物抽出他们的共同特点就</a:t>
            </a:r>
            <a:r>
              <a:rPr lang="zh-CN" altLang="en-US" sz="2800" dirty="0" smtClean="0">
                <a:latin typeface="+mn-ea"/>
              </a:rPr>
              <a:t>得出</a:t>
            </a:r>
            <a:r>
              <a:rPr lang="en-US" altLang="zh-CN" sz="2800" dirty="0" smtClean="0">
                <a:latin typeface="+mn-ea"/>
              </a:rPr>
              <a:t>“</a:t>
            </a:r>
            <a:r>
              <a:rPr lang="zh-CN" altLang="en-US" sz="2800" dirty="0" smtClean="0">
                <a:latin typeface="+mn-ea"/>
              </a:rPr>
              <a:t>白</a:t>
            </a:r>
            <a:r>
              <a:rPr lang="en-US" altLang="zh-CN" sz="2800" dirty="0" smtClean="0">
                <a:latin typeface="+mn-ea"/>
              </a:rPr>
              <a:t>”</a:t>
            </a:r>
            <a:r>
              <a:rPr lang="zh-CN" altLang="en-US" sz="2800" dirty="0" smtClean="0">
                <a:latin typeface="+mn-ea"/>
              </a:rPr>
              <a:t>的概念</a:t>
            </a:r>
            <a:r>
              <a:rPr lang="zh-TW" altLang="en-US" sz="2800" dirty="0" smtClean="0">
                <a:latin typeface="+mn-ea"/>
              </a:rPr>
              <a:t>。</a:t>
            </a:r>
            <a:endParaRPr lang="en-US" altLang="zh-TW" sz="2800" dirty="0" smtClean="0">
              <a:latin typeface="+mn-ea"/>
            </a:endParaRPr>
          </a:p>
          <a:p>
            <a:endParaRPr lang="en-US" altLang="zh-TW" dirty="0" smtClean="0"/>
          </a:p>
          <a:p>
            <a:r>
              <a:rPr lang="zh-TW" altLang="en-US" sz="2800" dirty="0" smtClean="0"/>
              <a:t>例句：</a:t>
            </a:r>
            <a:r>
              <a:rPr lang="zh-CN" altLang="en-US" sz="2800" dirty="0"/>
              <a:t>数学课上</a:t>
            </a:r>
            <a:r>
              <a:rPr lang="en-US" altLang="zh-CN" sz="2800" dirty="0"/>
              <a:t>,</a:t>
            </a:r>
            <a:r>
              <a:rPr lang="zh-CN" altLang="en-US" sz="2800" dirty="0"/>
              <a:t>老师又讲了一个新的概念</a:t>
            </a:r>
            <a:r>
              <a:rPr lang="zh-CN" altLang="en-US" sz="2800" dirty="0" smtClean="0"/>
              <a:t>。</a:t>
            </a:r>
            <a:endParaRPr lang="en-US" altLang="zh-TW" sz="2800" dirty="0" smtClean="0"/>
          </a:p>
        </p:txBody>
      </p:sp>
    </p:spTree>
    <p:extLst>
      <p:ext uri="{BB962C8B-B14F-4D97-AF65-F5344CB8AC3E}">
        <p14:creationId xmlns:p14="http://schemas.microsoft.com/office/powerpoint/2010/main" val="1456215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35469" t="43333" r="48526" b="35271"/>
          <a:stretch/>
        </p:blipFill>
        <p:spPr>
          <a:xfrm>
            <a:off x="130550" y="766653"/>
            <a:ext cx="6243578" cy="5014916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/>
          <a:srcRect l="35469" t="64735" r="51812" b="13333"/>
          <a:stretch/>
        </p:blipFill>
        <p:spPr>
          <a:xfrm>
            <a:off x="6461531" y="528634"/>
            <a:ext cx="5660879" cy="5490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dirty="0" smtClean="0">
                <a:solidFill>
                  <a:srgbClr val="FF0000"/>
                </a:solidFill>
              </a:rPr>
              <a:t>同輩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發音：</a:t>
            </a:r>
            <a:r>
              <a:rPr lang="en-US" altLang="zh-TW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tóng</a:t>
            </a:r>
            <a:r>
              <a:rPr lang="en-US" altLang="zh-TW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bèi</a:t>
            </a:r>
            <a:endParaRPr lang="en-US" altLang="zh-TW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TW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zh-TW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英文：</a:t>
            </a:r>
            <a:r>
              <a:rPr lang="en-US" altLang="zh-TW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peer</a:t>
            </a:r>
          </a:p>
          <a:p>
            <a:endParaRPr lang="en-US" altLang="zh-TW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zh-TW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意思：</a:t>
            </a:r>
            <a:r>
              <a:rPr lang="zh-C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为年辈相同或者类似，不是长辈或者晚辈，同一辈分</a:t>
            </a:r>
            <a:r>
              <a:rPr lang="zh-CN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。</a:t>
            </a:r>
            <a:endParaRPr lang="en-US" altLang="zh-CN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TW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zh-TW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例句：他的領導能力很強，在同輩當中，常居於領袖的地位。</a:t>
            </a:r>
          </a:p>
        </p:txBody>
      </p:sp>
    </p:spTree>
    <p:extLst>
      <p:ext uri="{BB962C8B-B14F-4D97-AF65-F5344CB8AC3E}">
        <p14:creationId xmlns:p14="http://schemas.microsoft.com/office/powerpoint/2010/main" val="2220687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dirty="0" smtClean="0">
                <a:solidFill>
                  <a:srgbClr val="FF0000"/>
                </a:solidFill>
              </a:rPr>
              <a:t>暗示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發音：</a:t>
            </a:r>
            <a:r>
              <a:rPr lang="en-US" altLang="zh-TW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àn</a:t>
            </a:r>
            <a:r>
              <a:rPr lang="en-US" altLang="zh-TW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shì</a:t>
            </a:r>
            <a:endParaRPr lang="en-US" altLang="zh-TW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TW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zh-TW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英文：</a:t>
            </a:r>
            <a:r>
              <a:rPr lang="en-US" altLang="zh-TW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drop a </a:t>
            </a:r>
            <a:r>
              <a:rPr lang="en-US" altLang="zh-TW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hint</a:t>
            </a:r>
          </a:p>
          <a:p>
            <a:endParaRPr lang="en-US" altLang="zh-TW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zh-TW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意思：不</a:t>
            </a:r>
            <a:r>
              <a:rPr lang="zh-TW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明說，而</a:t>
            </a:r>
            <a:r>
              <a:rPr lang="zh-TW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用含蓄的話或動作使人</a:t>
            </a:r>
            <a:r>
              <a:rPr lang="zh-TW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領會。</a:t>
            </a:r>
            <a:endParaRPr lang="en-US" altLang="zh-TW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TW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zh-TW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例句：他用眼睛暗示我</a:t>
            </a:r>
            <a:r>
              <a:rPr lang="en-US" altLang="zh-TW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zh-TW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叫我別往下說</a:t>
            </a:r>
            <a:r>
              <a:rPr lang="zh-TW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了。</a:t>
            </a:r>
            <a:endParaRPr lang="zh-TW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261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dirty="0">
                <a:solidFill>
                  <a:srgbClr val="FF0000"/>
                </a:solidFill>
              </a:rPr>
              <a:t>暗示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endParaRPr lang="en-US" altLang="zh-TW" sz="3200" dirty="0" smtClean="0"/>
          </a:p>
          <a:p>
            <a:pPr algn="ctr"/>
            <a:r>
              <a:rPr lang="zh-TW" altLang="en-US" sz="3200" dirty="0" smtClean="0"/>
              <a:t>什么样的情况下，你会用暗示方式告诉你身边的人？</a:t>
            </a:r>
            <a:endParaRPr lang="zh-TW" altLang="en-US" sz="3200" dirty="0"/>
          </a:p>
        </p:txBody>
      </p:sp>
    </p:spTree>
    <p:extLst>
      <p:ext uri="{BB962C8B-B14F-4D97-AF65-F5344CB8AC3E}">
        <p14:creationId xmlns:p14="http://schemas.microsoft.com/office/powerpoint/2010/main" val="616631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599420" cy="1450757"/>
          </a:xfrm>
        </p:spPr>
        <p:txBody>
          <a:bodyPr/>
          <a:lstStyle/>
          <a:p>
            <a:pPr algn="ctr"/>
            <a:r>
              <a:rPr lang="zh-TW" altLang="en-US" dirty="0" smtClean="0"/>
              <a:t>你印象中中国的过年是什么？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87725" y="2024920"/>
            <a:ext cx="5784850" cy="4094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5562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dirty="0" smtClean="0">
                <a:solidFill>
                  <a:srgbClr val="FF0000"/>
                </a:solidFill>
              </a:rPr>
              <a:t>誤會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發音：</a:t>
            </a:r>
            <a:r>
              <a:rPr lang="en-US" altLang="zh-TW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wù</a:t>
            </a:r>
            <a:r>
              <a:rPr lang="en-US" altLang="zh-TW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huì</a:t>
            </a:r>
            <a:endParaRPr lang="en-US" altLang="zh-TW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TW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zh-TW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英文：</a:t>
            </a:r>
            <a:r>
              <a:rPr lang="en-US" altLang="zh-TW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misunderstand</a:t>
            </a:r>
          </a:p>
          <a:p>
            <a:endParaRPr lang="en-US" altLang="zh-TW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zh-TW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意思：</a:t>
            </a:r>
            <a:r>
              <a:rPr lang="zh-C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错误的了解</a:t>
            </a:r>
            <a:r>
              <a:rPr lang="zh-CN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。</a:t>
            </a:r>
            <a:endParaRPr lang="en-US" altLang="zh-CN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TW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zh-TW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例句：</a:t>
            </a:r>
            <a:r>
              <a:rPr lang="zh-C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因为一个小误会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zh-C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小明和小军就断交了。</a:t>
            </a:r>
            <a:endParaRPr lang="zh-TW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9845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dirty="0" smtClean="0">
                <a:solidFill>
                  <a:srgbClr val="0070C0"/>
                </a:solidFill>
              </a:rPr>
              <a:t>沒差啦</a:t>
            </a:r>
            <a:endParaRPr lang="zh-TW" altLang="en-US" dirty="0">
              <a:solidFill>
                <a:srgbClr val="0070C0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sz="2800" dirty="0"/>
              <a:t>甲</a:t>
            </a:r>
            <a:r>
              <a:rPr lang="en-US" altLang="zh-TW" sz="2800" dirty="0"/>
              <a:t>: </a:t>
            </a:r>
            <a:r>
              <a:rPr lang="zh-TW" altLang="en-US" sz="2800" dirty="0" smtClean="0"/>
              <a:t>你不吃饭的话没关系吗？</a:t>
            </a:r>
          </a:p>
          <a:p>
            <a:r>
              <a:rPr lang="zh-TW" altLang="en-US" sz="2800" dirty="0" smtClean="0"/>
              <a:t>乙</a:t>
            </a:r>
            <a:r>
              <a:rPr lang="en-US" altLang="zh-TW" sz="2800" dirty="0"/>
              <a:t>: </a:t>
            </a:r>
            <a:r>
              <a:rPr lang="en-US" altLang="zh-TW" sz="2800" dirty="0" smtClean="0"/>
              <a:t>_________________</a:t>
            </a:r>
            <a:r>
              <a:rPr lang="zh-TW" altLang="en-US" sz="2800" dirty="0" smtClean="0"/>
              <a:t>！反正我又不饿。</a:t>
            </a:r>
            <a:endParaRPr lang="en-US" altLang="zh-TW" sz="2800" dirty="0" smtClean="0"/>
          </a:p>
          <a:p>
            <a:endParaRPr lang="en-US" altLang="zh-TW" sz="2800" dirty="0"/>
          </a:p>
          <a:p>
            <a:endParaRPr lang="en-US" altLang="zh-TW" sz="2800" dirty="0" smtClean="0"/>
          </a:p>
          <a:p>
            <a:r>
              <a:rPr lang="zh-TW" altLang="en-US" sz="2800" dirty="0"/>
              <a:t>甲</a:t>
            </a:r>
            <a:r>
              <a:rPr lang="en-US" altLang="zh-TW" sz="2800" dirty="0"/>
              <a:t>: </a:t>
            </a:r>
            <a:r>
              <a:rPr lang="zh-TW" altLang="en-US" sz="2800" dirty="0" smtClean="0"/>
              <a:t>你发烧了耶！不去看医生吗？</a:t>
            </a:r>
          </a:p>
          <a:p>
            <a:r>
              <a:rPr lang="zh-TW" altLang="en-US" sz="2800" dirty="0" smtClean="0"/>
              <a:t>乙</a:t>
            </a:r>
            <a:r>
              <a:rPr lang="en-US" altLang="zh-TW" sz="2800" dirty="0"/>
              <a:t>: </a:t>
            </a:r>
            <a:r>
              <a:rPr lang="en-US" altLang="zh-TW" sz="2800" dirty="0" smtClean="0"/>
              <a:t>________________</a:t>
            </a:r>
            <a:r>
              <a:rPr lang="zh-TW" altLang="en-US" sz="2800" dirty="0" smtClean="0"/>
              <a:t>！吃个退烧药就好了。</a:t>
            </a:r>
            <a:endParaRPr lang="zh-TW" altLang="en-US" sz="2800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53985" t="37083" r="34765" b="46945"/>
          <a:stretch/>
        </p:blipFill>
        <p:spPr>
          <a:xfrm>
            <a:off x="8157376" y="3133725"/>
            <a:ext cx="3900113" cy="3114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712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dirty="0">
                <a:solidFill>
                  <a:srgbClr val="0070C0"/>
                </a:solidFill>
              </a:rPr>
              <a:t>沒差啦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endParaRPr lang="en-US" altLang="zh-TW" sz="3200" dirty="0" smtClean="0"/>
          </a:p>
          <a:p>
            <a:pPr algn="ctr"/>
            <a:r>
              <a:rPr lang="zh-TW" altLang="en-US" sz="3200" dirty="0" smtClean="0"/>
              <a:t>请你想一个情境，造一個有上下文的句子。</a:t>
            </a:r>
            <a:endParaRPr lang="zh-TW" altLang="en-US" sz="3200" dirty="0"/>
          </a:p>
        </p:txBody>
      </p:sp>
    </p:spTree>
    <p:extLst>
      <p:ext uri="{BB962C8B-B14F-4D97-AF65-F5344CB8AC3E}">
        <p14:creationId xmlns:p14="http://schemas.microsoft.com/office/powerpoint/2010/main" val="700246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2775" t="55209" r="35408" b="20402"/>
          <a:stretch/>
        </p:blipFill>
        <p:spPr>
          <a:xfrm>
            <a:off x="3400424" y="142359"/>
            <a:ext cx="5284523" cy="613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35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36563" t="23056" r="45785" b="49948"/>
          <a:stretch/>
        </p:blipFill>
        <p:spPr>
          <a:xfrm>
            <a:off x="390524" y="133367"/>
            <a:ext cx="7096126" cy="6104648"/>
          </a:xfrm>
          <a:prstGeom prst="rect">
            <a:avLst/>
          </a:prstGeom>
        </p:spPr>
      </p:pic>
      <p:cxnSp>
        <p:nvCxnSpPr>
          <p:cNvPr id="7" name="直線接點 6"/>
          <p:cNvCxnSpPr/>
          <p:nvPr/>
        </p:nvCxnSpPr>
        <p:spPr>
          <a:xfrm flipV="1">
            <a:off x="3343275" y="2143125"/>
            <a:ext cx="2057400" cy="1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9297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dirty="0" smtClean="0">
                <a:solidFill>
                  <a:srgbClr val="0070C0"/>
                </a:solidFill>
              </a:rPr>
              <a:t>有</a:t>
            </a:r>
            <a:r>
              <a:rPr lang="en-US" altLang="zh-TW" dirty="0" smtClean="0">
                <a:solidFill>
                  <a:srgbClr val="0070C0"/>
                </a:solidFill>
              </a:rPr>
              <a:t>+V</a:t>
            </a:r>
            <a:r>
              <a:rPr lang="en-US" altLang="zh-TW" dirty="0" smtClean="0"/>
              <a:t>(</a:t>
            </a:r>
            <a:r>
              <a:rPr lang="zh-TW" altLang="en-US" dirty="0" smtClean="0"/>
              <a:t>台湾话的用法</a:t>
            </a:r>
            <a:r>
              <a:rPr lang="en-US" altLang="zh-TW" dirty="0" smtClean="0"/>
              <a:t>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383616"/>
          </a:xfrm>
        </p:spPr>
        <p:txBody>
          <a:bodyPr>
            <a:noAutofit/>
          </a:bodyPr>
          <a:lstStyle/>
          <a:p>
            <a:r>
              <a:rPr lang="en-US" altLang="zh-TW" sz="2800" dirty="0" smtClean="0"/>
              <a:t>1.A:</a:t>
            </a:r>
            <a:r>
              <a:rPr lang="zh-TW" altLang="en-US" sz="2800" dirty="0" smtClean="0"/>
              <a:t>你有吃饭吗？</a:t>
            </a:r>
            <a:endParaRPr lang="en-US" altLang="zh-TW" sz="2800" dirty="0" smtClean="0"/>
          </a:p>
          <a:p>
            <a:r>
              <a:rPr lang="en-US" altLang="zh-TW" sz="2800" dirty="0" smtClean="0"/>
              <a:t>B:</a:t>
            </a:r>
            <a:r>
              <a:rPr lang="zh-TW" altLang="en-US" sz="2800" dirty="0" smtClean="0"/>
              <a:t>有吃啦！</a:t>
            </a:r>
            <a:endParaRPr lang="en-US" altLang="zh-TW" sz="2800" dirty="0" smtClean="0"/>
          </a:p>
          <a:p>
            <a:endParaRPr lang="en-US" altLang="zh-TW" sz="2800" dirty="0" smtClean="0"/>
          </a:p>
          <a:p>
            <a:r>
              <a:rPr lang="zh-TW" altLang="en-US" sz="2800" dirty="0" smtClean="0">
                <a:solidFill>
                  <a:srgbClr val="FF0000"/>
                </a:solidFill>
              </a:rPr>
              <a:t>怎麼改？</a:t>
            </a:r>
            <a:endParaRPr lang="en-US" altLang="zh-TW" sz="2800" dirty="0" smtClean="0">
              <a:solidFill>
                <a:srgbClr val="FF0000"/>
              </a:solidFill>
            </a:endParaRPr>
          </a:p>
          <a:p>
            <a:endParaRPr lang="en-US" altLang="zh-TW" sz="2800" dirty="0"/>
          </a:p>
          <a:p>
            <a:r>
              <a:rPr lang="en-US" altLang="zh-TW" sz="2800" dirty="0" smtClean="0"/>
              <a:t>A:</a:t>
            </a:r>
            <a:r>
              <a:rPr lang="zh-TW" altLang="en-US" sz="2800" dirty="0" smtClean="0"/>
              <a:t>你吃飯了嗎？</a:t>
            </a:r>
            <a:endParaRPr lang="en-US" altLang="zh-TW" sz="2800" dirty="0" smtClean="0"/>
          </a:p>
          <a:p>
            <a:r>
              <a:rPr lang="en-US" altLang="zh-TW" sz="2800" dirty="0" smtClean="0"/>
              <a:t>B:</a:t>
            </a:r>
            <a:r>
              <a:rPr lang="zh-TW" altLang="en-US" sz="2800" dirty="0" smtClean="0"/>
              <a:t>吃了</a:t>
            </a:r>
            <a:r>
              <a:rPr lang="en-US" altLang="zh-TW" sz="2800" dirty="0" smtClean="0"/>
              <a:t>/</a:t>
            </a:r>
            <a:r>
              <a:rPr lang="zh-TW" altLang="en-US" sz="2800" dirty="0" smtClean="0"/>
              <a:t>吃過了。</a:t>
            </a:r>
            <a:endParaRPr lang="en-US" altLang="zh-TW" sz="2800" dirty="0" smtClean="0"/>
          </a:p>
          <a:p>
            <a:endParaRPr lang="en-US" altLang="zh-TW" sz="2800" dirty="0"/>
          </a:p>
          <a:p>
            <a:endParaRPr lang="en-US" altLang="zh-TW" sz="2400" dirty="0"/>
          </a:p>
          <a:p>
            <a:pPr marL="0" indent="0">
              <a:buNone/>
            </a:pPr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598936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dirty="0">
                <a:solidFill>
                  <a:srgbClr val="0070C0"/>
                </a:solidFill>
              </a:rPr>
              <a:t>有</a:t>
            </a:r>
            <a:r>
              <a:rPr lang="en-US" altLang="zh-TW" dirty="0">
                <a:solidFill>
                  <a:srgbClr val="0070C0"/>
                </a:solidFill>
              </a:rPr>
              <a:t>+V</a:t>
            </a:r>
            <a:r>
              <a:rPr lang="en-US" altLang="zh-TW" dirty="0"/>
              <a:t>(</a:t>
            </a:r>
            <a:r>
              <a:rPr lang="zh-TW" altLang="en-US" dirty="0"/>
              <a:t>台湾话的用法</a:t>
            </a:r>
            <a:r>
              <a:rPr lang="en-US" altLang="zh-TW" dirty="0"/>
              <a:t>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buClr>
                <a:srgbClr val="E48312"/>
              </a:buClr>
            </a:pPr>
            <a:r>
              <a:rPr lang="en-US" altLang="zh-TW" sz="2800" dirty="0">
                <a:solidFill>
                  <a:srgbClr val="000000">
                    <a:lumMod val="75000"/>
                    <a:lumOff val="25000"/>
                  </a:srgbClr>
                </a:solidFill>
              </a:rPr>
              <a:t>2.A:</a:t>
            </a:r>
            <a:r>
              <a:rPr lang="zh-TW" altLang="en-US" sz="2800" dirty="0">
                <a:solidFill>
                  <a:srgbClr val="000000">
                    <a:lumMod val="75000"/>
                    <a:lumOff val="25000"/>
                  </a:srgbClr>
                </a:solidFill>
              </a:rPr>
              <a:t>你有写功课吗？</a:t>
            </a:r>
            <a:endParaRPr lang="en-US" altLang="zh-TW" sz="2800" dirty="0">
              <a:solidFill>
                <a:srgbClr val="000000">
                  <a:lumMod val="75000"/>
                  <a:lumOff val="25000"/>
                </a:srgbClr>
              </a:solidFill>
            </a:endParaRPr>
          </a:p>
          <a:p>
            <a:pPr lvl="0">
              <a:buClr>
                <a:srgbClr val="E48312"/>
              </a:buClr>
            </a:pPr>
            <a:r>
              <a:rPr lang="en-US" altLang="zh-TW" sz="2800" dirty="0">
                <a:solidFill>
                  <a:srgbClr val="000000">
                    <a:lumMod val="75000"/>
                    <a:lumOff val="25000"/>
                  </a:srgbClr>
                </a:solidFill>
              </a:rPr>
              <a:t>B:</a:t>
            </a:r>
            <a:r>
              <a:rPr lang="zh-TW" altLang="en-US" sz="2800" dirty="0">
                <a:solidFill>
                  <a:srgbClr val="000000">
                    <a:lumMod val="75000"/>
                    <a:lumOff val="25000"/>
                  </a:srgbClr>
                </a:solidFill>
              </a:rPr>
              <a:t>有写了</a:t>
            </a:r>
            <a:r>
              <a:rPr lang="zh-TW" altLang="en-US" sz="2800" dirty="0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。</a:t>
            </a:r>
            <a:endParaRPr lang="en-US" altLang="zh-TW" sz="2800" dirty="0" smtClean="0">
              <a:solidFill>
                <a:srgbClr val="000000">
                  <a:lumMod val="75000"/>
                  <a:lumOff val="25000"/>
                </a:srgbClr>
              </a:solidFill>
            </a:endParaRPr>
          </a:p>
          <a:p>
            <a:pPr lvl="0">
              <a:buClr>
                <a:srgbClr val="E48312"/>
              </a:buClr>
            </a:pPr>
            <a:endParaRPr lang="en-US" altLang="zh-TW" sz="2800" dirty="0">
              <a:solidFill>
                <a:srgbClr val="000000">
                  <a:lumMod val="75000"/>
                  <a:lumOff val="25000"/>
                </a:srgbClr>
              </a:solidFill>
            </a:endParaRPr>
          </a:p>
          <a:p>
            <a:pPr lvl="0">
              <a:buClr>
                <a:srgbClr val="E48312"/>
              </a:buClr>
            </a:pPr>
            <a:r>
              <a:rPr lang="zh-TW" altLang="en-US" sz="2800" dirty="0">
                <a:solidFill>
                  <a:srgbClr val="FF0000"/>
                </a:solidFill>
              </a:rPr>
              <a:t>怎麼改？</a:t>
            </a:r>
            <a:endParaRPr lang="en-US" altLang="zh-TW" sz="2800" dirty="0">
              <a:solidFill>
                <a:srgbClr val="FF0000"/>
              </a:solidFill>
            </a:endParaRPr>
          </a:p>
          <a:p>
            <a:endParaRPr lang="en-US" altLang="zh-TW" dirty="0" smtClean="0"/>
          </a:p>
          <a:p>
            <a:r>
              <a:rPr lang="en-US" altLang="zh-TW" sz="2800" dirty="0" smtClean="0"/>
              <a:t>A:</a:t>
            </a:r>
            <a:r>
              <a:rPr lang="zh-TW" altLang="en-US" sz="2800" dirty="0" smtClean="0"/>
              <a:t>你写功课了吗？</a:t>
            </a:r>
            <a:endParaRPr lang="en-US" altLang="zh-TW" sz="2800" dirty="0" smtClean="0"/>
          </a:p>
          <a:p>
            <a:r>
              <a:rPr lang="en-US" altLang="zh-TW" sz="2800" dirty="0" smtClean="0"/>
              <a:t>B:</a:t>
            </a:r>
            <a:r>
              <a:rPr lang="zh-TW" altLang="en-US" sz="2800" dirty="0" smtClean="0"/>
              <a:t>写了。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3973649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dirty="0" smtClean="0">
                <a:solidFill>
                  <a:srgbClr val="FF0000"/>
                </a:solidFill>
              </a:rPr>
              <a:t>推手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355042"/>
          </a:xfrm>
        </p:spPr>
        <p:txBody>
          <a:bodyPr>
            <a:noAutofit/>
          </a:bodyPr>
          <a:lstStyle/>
          <a:p>
            <a:r>
              <a:rPr lang="zh-TW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发音：</a:t>
            </a:r>
            <a:r>
              <a:rPr lang="en-US" altLang="zh-TW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tuī</a:t>
            </a:r>
            <a:r>
              <a:rPr lang="en-US" altLang="zh-TW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shǒu</a:t>
            </a:r>
            <a:endParaRPr lang="en-US" altLang="zh-TW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TW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zh-TW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英文：</a:t>
            </a:r>
            <a:r>
              <a:rPr lang="en-US" altLang="zh-TW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promoter, pushing hands (two-person training routine esp. in </a:t>
            </a:r>
            <a:r>
              <a:rPr lang="en-US" altLang="zh-TW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t'ai</a:t>
            </a:r>
            <a:r>
              <a:rPr lang="en-US" altLang="zh-TW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chi)</a:t>
            </a:r>
            <a:r>
              <a:rPr lang="en-US" altLang="zh-TW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​</a:t>
            </a:r>
            <a:endParaRPr lang="en-US" altLang="zh-TW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TW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zh-TW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意思：</a:t>
            </a:r>
            <a:r>
              <a:rPr lang="zh-CN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一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种运动。由太极拳演变而来，古称为「打手」</a:t>
            </a:r>
            <a:r>
              <a:rPr lang="zh-CN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。</a:t>
            </a:r>
            <a:endParaRPr lang="en-US" altLang="zh-CN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+mj-lt"/>
              <a:buAutoNum type="arabicPeriod"/>
            </a:pPr>
            <a:endParaRPr lang="en-US" altLang="zh-TW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zh-TW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例句：太极拳中的推手，讲究的是下盘要稳，借力打力。</a:t>
            </a:r>
            <a:endParaRPr lang="zh-TW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7716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陶炳祥老師   太極推手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end="34234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7863" y="177814"/>
            <a:ext cx="10792142" cy="604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26255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dirty="0">
                <a:solidFill>
                  <a:srgbClr val="FF0000"/>
                </a:solidFill>
              </a:rPr>
              <a:t>推手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sz="2800" dirty="0" smtClean="0"/>
              <a:t>引申：</a:t>
            </a:r>
            <a:r>
              <a:rPr lang="zh-CN" altLang="en-US" sz="2800" dirty="0"/>
              <a:t>这里也可以引申为对事物的推动和幕后策划，是为了特地目的而进行的谋划和推动。</a:t>
            </a:r>
          </a:p>
          <a:p>
            <a:endParaRPr lang="en-US" altLang="zh-CN" sz="2800" dirty="0" smtClean="0"/>
          </a:p>
          <a:p>
            <a:r>
              <a:rPr lang="zh-TW" altLang="en-US" sz="2800" dirty="0" smtClean="0"/>
              <a:t>例句：</a:t>
            </a:r>
            <a:r>
              <a:rPr lang="zh-CN" altLang="en-US" sz="2800" dirty="0" smtClean="0"/>
              <a:t>夹</a:t>
            </a:r>
            <a:r>
              <a:rPr lang="zh-CN" altLang="en-US" sz="2800" dirty="0"/>
              <a:t>脚拖鞋，一度只是海滩客爱穿的廉价品，现在成为高级时尚的推手</a:t>
            </a:r>
            <a:r>
              <a:rPr lang="zh-CN" altLang="en-US" sz="2800" dirty="0" smtClean="0"/>
              <a:t>。</a:t>
            </a:r>
            <a:endParaRPr lang="en-US" altLang="zh-CN" sz="2800" dirty="0" smtClean="0"/>
          </a:p>
          <a:p>
            <a:endParaRPr lang="en-US" altLang="zh-TW" sz="2800" dirty="0"/>
          </a:p>
        </p:txBody>
      </p:sp>
    </p:spTree>
    <p:extLst>
      <p:ext uri="{BB962C8B-B14F-4D97-AF65-F5344CB8AC3E}">
        <p14:creationId xmlns:p14="http://schemas.microsoft.com/office/powerpoint/2010/main" val="1296203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5400" b="1" dirty="0" smtClean="0"/>
              <a:t>过年比红包</a:t>
            </a:r>
            <a:r>
              <a:rPr lang="en-US" altLang="zh-TW" sz="5400" b="1" dirty="0" smtClean="0"/>
              <a:t>-</a:t>
            </a:r>
            <a:r>
              <a:rPr lang="zh-TW" altLang="en-US" sz="5400" b="1" dirty="0" smtClean="0">
                <a:solidFill>
                  <a:srgbClr val="FF0000"/>
                </a:solidFill>
              </a:rPr>
              <a:t>男女有别</a:t>
            </a:r>
            <a:r>
              <a:rPr lang="zh-TW" altLang="en-US" sz="5400" b="1" dirty="0" smtClean="0"/>
              <a:t>的</a:t>
            </a:r>
            <a:r>
              <a:rPr lang="zh-TW" altLang="en-US" sz="5400" b="1" dirty="0" smtClean="0">
                <a:solidFill>
                  <a:srgbClr val="FF0000"/>
                </a:solidFill>
              </a:rPr>
              <a:t>辛酸</a:t>
            </a:r>
            <a:endParaRPr lang="zh-TW" altLang="en-US" sz="5400" b="1" dirty="0">
              <a:solidFill>
                <a:srgbClr val="FF0000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11530" y="1932528"/>
            <a:ext cx="10058400" cy="4316941"/>
          </a:xfrm>
        </p:spPr>
        <p:txBody>
          <a:bodyPr>
            <a:normAutofit/>
          </a:bodyPr>
          <a:lstStyle/>
          <a:p>
            <a:r>
              <a:rPr lang="zh-TW" altLang="en-US" sz="2400" dirty="0" smtClean="0"/>
              <a:t>妈妈：新年快乐，</a:t>
            </a:r>
            <a:r>
              <a:rPr lang="zh-TW" altLang="en-US" sz="2400" dirty="0" smtClean="0">
                <a:solidFill>
                  <a:srgbClr val="FF0000"/>
                </a:solidFill>
              </a:rPr>
              <a:t>恭喜发财</a:t>
            </a:r>
            <a:r>
              <a:rPr lang="zh-TW" altLang="en-US" sz="2400" dirty="0" smtClean="0"/>
              <a:t>。</a:t>
            </a:r>
            <a:endParaRPr lang="en-US" altLang="zh-TW" sz="2400" dirty="0" smtClean="0"/>
          </a:p>
          <a:p>
            <a:r>
              <a:rPr lang="zh-TW" altLang="en-US" sz="2400" dirty="0" smtClean="0"/>
              <a:t>孩子：新年快乐，谢谢。</a:t>
            </a:r>
            <a:endParaRPr lang="en-US" altLang="zh-TW" sz="2400" dirty="0" smtClean="0"/>
          </a:p>
          <a:p>
            <a:r>
              <a:rPr lang="zh-TW" altLang="en-US" sz="2400" dirty="0" smtClean="0"/>
              <a:t>妈妈：大家吃饭啰！</a:t>
            </a:r>
            <a:endParaRPr lang="en-US" altLang="zh-TW" sz="2400" dirty="0" smtClean="0"/>
          </a:p>
          <a:p>
            <a:r>
              <a:rPr lang="zh-TW" altLang="en-US" sz="2400" dirty="0" smtClean="0"/>
              <a:t>孩子：快点快点</a:t>
            </a:r>
            <a:r>
              <a:rPr lang="en-US" altLang="zh-TW" sz="2400" dirty="0" smtClean="0"/>
              <a:t>…</a:t>
            </a:r>
          </a:p>
          <a:p>
            <a:r>
              <a:rPr lang="zh-TW" altLang="en-US" sz="2400" dirty="0" smtClean="0"/>
              <a:t>女儿：啊你多少？</a:t>
            </a:r>
            <a:endParaRPr lang="en-US" altLang="zh-TW" sz="2400" dirty="0" smtClean="0"/>
          </a:p>
          <a:p>
            <a:r>
              <a:rPr lang="zh-TW" altLang="en-US" sz="2400" dirty="0" smtClean="0"/>
              <a:t>儿子</a:t>
            </a:r>
            <a:r>
              <a:rPr lang="en-US" altLang="zh-TW" sz="2400" dirty="0" smtClean="0"/>
              <a:t>1</a:t>
            </a:r>
            <a:r>
              <a:rPr lang="zh-TW" altLang="en-US" sz="2400" dirty="0" smtClean="0"/>
              <a:t>：六百。</a:t>
            </a:r>
            <a:endParaRPr lang="en-US" altLang="zh-TW" sz="2400" dirty="0" smtClean="0"/>
          </a:p>
          <a:p>
            <a:r>
              <a:rPr lang="zh-TW" altLang="en-US" sz="2400" dirty="0" smtClean="0"/>
              <a:t>儿子</a:t>
            </a:r>
            <a:r>
              <a:rPr lang="en-US" altLang="zh-TW" sz="2400" dirty="0" smtClean="0"/>
              <a:t>2</a:t>
            </a:r>
            <a:r>
              <a:rPr lang="zh-TW" altLang="en-US" sz="2400" dirty="0" smtClean="0"/>
              <a:t>：六百？我两千你怎么可能六百？没错啊！这样才对啊！</a:t>
            </a:r>
            <a:endParaRPr lang="en-US" altLang="zh-TW" sz="2400" dirty="0" smtClean="0"/>
          </a:p>
          <a:p>
            <a:r>
              <a:rPr lang="zh-TW" altLang="en-US" sz="2400" dirty="0" smtClean="0"/>
              <a:t>儿子</a:t>
            </a:r>
            <a:r>
              <a:rPr lang="en-US" altLang="zh-TW" sz="2400" dirty="0" smtClean="0"/>
              <a:t>1</a:t>
            </a:r>
            <a:r>
              <a:rPr lang="zh-TW" altLang="en-US" sz="2400" dirty="0" smtClean="0"/>
              <a:t>：总比没有好嘛！对不对？新年快乐。</a:t>
            </a:r>
            <a:endParaRPr lang="zh-TW" altLang="en-US" sz="2400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48250" t="27826" r="34453" b="47192"/>
          <a:stretch/>
        </p:blipFill>
        <p:spPr>
          <a:xfrm>
            <a:off x="7937090" y="1932528"/>
            <a:ext cx="3626260" cy="2946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588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dirty="0" smtClean="0">
                <a:solidFill>
                  <a:srgbClr val="FF0000"/>
                </a:solidFill>
              </a:rPr>
              <a:t>發揚光大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發音：</a:t>
            </a:r>
            <a:r>
              <a:rPr lang="en-US" altLang="zh-TW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fā</a:t>
            </a:r>
            <a:r>
              <a:rPr lang="en-US" altLang="zh-TW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yáng</a:t>
            </a:r>
            <a:r>
              <a:rPr lang="en-US" altLang="zh-TW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guāng</a:t>
            </a:r>
            <a:r>
              <a:rPr lang="en-US" altLang="zh-TW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dà</a:t>
            </a:r>
            <a:endParaRPr lang="en-US" altLang="zh-TW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TW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zh-TW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英文：</a:t>
            </a:r>
            <a:r>
              <a:rPr lang="en-US" altLang="zh-TW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bring to great height of </a:t>
            </a:r>
            <a:r>
              <a:rPr lang="en-US" altLang="zh-TW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development</a:t>
            </a:r>
          </a:p>
          <a:p>
            <a:endParaRPr lang="en-US" altLang="zh-TW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zh-TW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意思：</a:t>
            </a:r>
            <a:r>
              <a:rPr lang="zh-CN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良好</a:t>
            </a:r>
            <a:r>
              <a:rPr lang="zh-C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的传统、作风、事业在原有基础上更加发展充实</a:t>
            </a:r>
            <a:r>
              <a:rPr lang="zh-CN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。</a:t>
            </a:r>
            <a:endParaRPr lang="en-US" altLang="zh-CN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TW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zh-TW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例句：</a:t>
            </a:r>
            <a:r>
              <a:rPr lang="zh-C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我国有悠久的历史文化传统，我们应该加以发扬光大。</a:t>
            </a:r>
            <a:endParaRPr lang="zh-TW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3650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dirty="0">
                <a:solidFill>
                  <a:srgbClr val="FF0000"/>
                </a:solidFill>
              </a:rPr>
              <a:t>發揚光大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altLang="zh-TW" sz="3200" dirty="0" smtClean="0"/>
          </a:p>
          <a:p>
            <a:pPr algn="ctr"/>
            <a:r>
              <a:rPr lang="zh-TW" altLang="en-US" sz="3200" dirty="0" smtClean="0"/>
              <a:t>你认为在你的文化中，什么东西值得发扬光大？</a:t>
            </a:r>
            <a:endParaRPr lang="zh-TW" altLang="en-US" sz="3200" dirty="0"/>
          </a:p>
        </p:txBody>
      </p:sp>
    </p:spTree>
    <p:extLst>
      <p:ext uri="{BB962C8B-B14F-4D97-AF65-F5344CB8AC3E}">
        <p14:creationId xmlns:p14="http://schemas.microsoft.com/office/powerpoint/2010/main" val="840287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dirty="0" smtClean="0">
                <a:solidFill>
                  <a:srgbClr val="FF0000"/>
                </a:solidFill>
              </a:rPr>
              <a:t>為難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发音：</a:t>
            </a:r>
            <a:r>
              <a:rPr lang="en-US" altLang="zh-TW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wéi</a:t>
            </a:r>
            <a:r>
              <a:rPr lang="en-US" altLang="zh-TW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nán</a:t>
            </a:r>
            <a:endParaRPr lang="en-US" altLang="zh-TW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TW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zh-TW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英文：</a:t>
            </a:r>
            <a:r>
              <a:rPr lang="en-US" altLang="zh-TW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feel </a:t>
            </a:r>
            <a:r>
              <a:rPr lang="en-US" altLang="zh-TW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awkward;be</a:t>
            </a:r>
            <a:r>
              <a:rPr lang="en-US" altLang="zh-TW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a </a:t>
            </a:r>
            <a:r>
              <a:rPr lang="en-US" altLang="zh-TW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quandary;feel</a:t>
            </a:r>
            <a:r>
              <a:rPr lang="en-US" altLang="zh-TW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embarrassed</a:t>
            </a:r>
          </a:p>
          <a:p>
            <a:endParaRPr lang="en-US" altLang="zh-TW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zh-TW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意思：</a:t>
            </a:r>
            <a:r>
              <a:rPr lang="zh-C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难以应付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zh-C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办事棘手，不好解决</a:t>
            </a:r>
            <a:r>
              <a:rPr lang="zh-CN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。</a:t>
            </a:r>
            <a:endParaRPr lang="en-US" altLang="zh-CN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TW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zh-TW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例句：</a:t>
            </a:r>
            <a:r>
              <a:rPr lang="zh-CN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我</a:t>
            </a:r>
            <a:r>
              <a:rPr lang="zh-C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遇上了个为难的事，找你出出主意。</a:t>
            </a:r>
            <a:endParaRPr lang="zh-TW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2674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dirty="0">
                <a:solidFill>
                  <a:srgbClr val="FF0000"/>
                </a:solidFill>
              </a:rPr>
              <a:t>為難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endParaRPr lang="en-US" altLang="zh-TW" sz="3200" dirty="0" smtClean="0"/>
          </a:p>
          <a:p>
            <a:pPr algn="ctr"/>
            <a:r>
              <a:rPr lang="zh-TW" altLang="en-US" sz="3200" dirty="0" smtClean="0"/>
              <a:t>什么事情会让你觉得为难？</a:t>
            </a:r>
            <a:endParaRPr lang="zh-TW" altLang="en-US" sz="3200" dirty="0"/>
          </a:p>
        </p:txBody>
      </p:sp>
    </p:spTree>
    <p:extLst>
      <p:ext uri="{BB962C8B-B14F-4D97-AF65-F5344CB8AC3E}">
        <p14:creationId xmlns:p14="http://schemas.microsoft.com/office/powerpoint/2010/main" val="1878833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dirty="0" smtClean="0">
                <a:solidFill>
                  <a:srgbClr val="FF0000"/>
                </a:solidFill>
              </a:rPr>
              <a:t>尴尬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345516"/>
          </a:xfrm>
        </p:spPr>
        <p:txBody>
          <a:bodyPr>
            <a:noAutofit/>
          </a:bodyPr>
          <a:lstStyle/>
          <a:p>
            <a:r>
              <a:rPr lang="zh-TW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发音：</a:t>
            </a:r>
            <a:r>
              <a:rPr lang="en-US" altLang="zh-TW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gān</a:t>
            </a:r>
            <a:r>
              <a:rPr lang="en-US" altLang="zh-TW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endParaRPr lang="en-US" altLang="zh-TW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TW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zh-TW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英文：</a:t>
            </a:r>
            <a:r>
              <a:rPr lang="en-US" altLang="zh-TW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awkward, embarrassed, </a:t>
            </a:r>
            <a:r>
              <a:rPr lang="en-US" altLang="zh-TW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humiliated</a:t>
            </a:r>
          </a:p>
          <a:p>
            <a:endParaRPr lang="en-US" altLang="zh-TW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zh-TW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意思：</a:t>
            </a:r>
            <a:r>
              <a:rPr lang="zh-C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形容表情或语句不好意思表达出来，羞涩只能暂时停止运行</a:t>
            </a:r>
            <a:r>
              <a:rPr lang="zh-CN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。</a:t>
            </a:r>
            <a:endParaRPr lang="en-US" altLang="zh-CN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TW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zh-TW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例句：</a:t>
            </a:r>
            <a:r>
              <a:rPr lang="zh-C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他自己说了半天，也没有人答理他，非常尴尬。</a:t>
            </a:r>
            <a:endParaRPr lang="zh-TW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9712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dirty="0" smtClean="0">
                <a:solidFill>
                  <a:srgbClr val="FF0000"/>
                </a:solidFill>
              </a:rPr>
              <a:t>为难</a:t>
            </a:r>
            <a:r>
              <a:rPr lang="en-US" altLang="zh-TW" dirty="0" err="1" smtClean="0">
                <a:solidFill>
                  <a:srgbClr val="FF0000"/>
                </a:solidFill>
              </a:rPr>
              <a:t>v.s</a:t>
            </a:r>
            <a:r>
              <a:rPr lang="en-US" altLang="zh-TW" dirty="0" smtClean="0">
                <a:solidFill>
                  <a:srgbClr val="FF0000"/>
                </a:solidFill>
              </a:rPr>
              <a:t>.</a:t>
            </a:r>
            <a:r>
              <a:rPr lang="zh-TW" altLang="en-US" dirty="0" smtClean="0">
                <a:solidFill>
                  <a:srgbClr val="FF0000"/>
                </a:solidFill>
              </a:rPr>
              <a:t>尴尬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097280" y="1845733"/>
            <a:ext cx="10058400" cy="4278841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l"/>
            </a:pPr>
            <a:r>
              <a:rPr lang="zh-TW" altLang="en-US" sz="2800" dirty="0" smtClean="0">
                <a:solidFill>
                  <a:schemeClr val="tx1"/>
                </a:solidFill>
              </a:rPr>
              <a:t>他們有什麼不一樣？</a:t>
            </a:r>
            <a:endParaRPr lang="en-US" altLang="zh-TW" sz="2800" dirty="0" smtClean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l"/>
            </a:pPr>
            <a:endParaRPr lang="en-US" altLang="zh-CN" sz="2800" dirty="0" smtClean="0">
              <a:solidFill>
                <a:srgbClr val="FF0000"/>
              </a:solidFill>
            </a:endParaRPr>
          </a:p>
          <a:p>
            <a:pPr>
              <a:buFont typeface="Wingdings" panose="05000000000000000000" pitchFamily="2" charset="2"/>
              <a:buChar char="l"/>
            </a:pPr>
            <a:r>
              <a:rPr lang="zh-CN" altLang="en-US" sz="2800" dirty="0" smtClean="0">
                <a:solidFill>
                  <a:srgbClr val="FF0000"/>
                </a:solidFill>
              </a:rPr>
              <a:t>为</a:t>
            </a:r>
            <a:r>
              <a:rPr lang="zh-CN" altLang="en-US" sz="2800" dirty="0">
                <a:solidFill>
                  <a:srgbClr val="FF0000"/>
                </a:solidFill>
              </a:rPr>
              <a:t>难</a:t>
            </a:r>
            <a:r>
              <a:rPr lang="zh-CN" altLang="en-US" sz="2800" dirty="0"/>
              <a:t>是难办、难处理的意思。</a:t>
            </a:r>
          </a:p>
          <a:p>
            <a:pPr marL="0" indent="0">
              <a:buNone/>
            </a:pPr>
            <a:r>
              <a:rPr lang="zh-CN" altLang="en-US" sz="2800" dirty="0"/>
              <a:t>比如说：他是我的朋友，他让我我去打架，我感到很为难</a:t>
            </a:r>
            <a:r>
              <a:rPr lang="zh-CN" altLang="en-US" sz="2800" dirty="0" smtClean="0"/>
              <a:t>。</a:t>
            </a:r>
            <a:endParaRPr lang="en-US" altLang="zh-CN" sz="2800" dirty="0" smtClean="0"/>
          </a:p>
          <a:p>
            <a:pPr marL="0" indent="0">
              <a:buNone/>
            </a:pPr>
            <a:endParaRPr lang="en-US" altLang="zh-TW" sz="2800" dirty="0" smtClean="0"/>
          </a:p>
          <a:p>
            <a:pPr marL="0" indent="0">
              <a:buNone/>
            </a:pPr>
            <a:endParaRPr lang="en-US" altLang="zh-TW" sz="2800" dirty="0"/>
          </a:p>
          <a:p>
            <a:pPr>
              <a:buFont typeface="Wingdings" panose="05000000000000000000" pitchFamily="2" charset="2"/>
              <a:buChar char="l"/>
            </a:pPr>
            <a:r>
              <a:rPr lang="zh-CN" altLang="en-US" sz="2800" dirty="0">
                <a:solidFill>
                  <a:srgbClr val="FF0000"/>
                </a:solidFill>
              </a:rPr>
              <a:t>尴尬</a:t>
            </a:r>
            <a:r>
              <a:rPr lang="zh-CN" altLang="en-US" sz="2800" dirty="0"/>
              <a:t>表示的是内心的一种矛盾，表示左也不是右也不是。</a:t>
            </a:r>
          </a:p>
          <a:p>
            <a:pPr marL="0" indent="0">
              <a:buNone/>
            </a:pPr>
            <a:r>
              <a:rPr lang="zh-CN" altLang="en-US" sz="2800" dirty="0"/>
              <a:t>比如说：碰见情人的老婆，她很尴尬。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218076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36563" t="49708" r="39062" b="31250"/>
          <a:stretch/>
        </p:blipFill>
        <p:spPr>
          <a:xfrm>
            <a:off x="456302" y="781050"/>
            <a:ext cx="11340355" cy="4983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502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8908" y="754076"/>
            <a:ext cx="9775143" cy="4562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020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dirty="0" smtClean="0">
                <a:solidFill>
                  <a:srgbClr val="FF0000"/>
                </a:solidFill>
              </a:rPr>
              <a:t>包</a:t>
            </a:r>
            <a:r>
              <a:rPr lang="en-US" altLang="zh-TW" dirty="0" smtClean="0">
                <a:solidFill>
                  <a:srgbClr val="FF0000"/>
                </a:solidFill>
              </a:rPr>
              <a:t>(v.)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097280" y="1737360"/>
            <a:ext cx="10058400" cy="4469341"/>
          </a:xfrm>
        </p:spPr>
        <p:txBody>
          <a:bodyPr>
            <a:normAutofit/>
          </a:bodyPr>
          <a:lstStyle/>
          <a:p>
            <a:r>
              <a:rPr lang="zh-TW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发音：</a:t>
            </a:r>
            <a:r>
              <a:rPr lang="en-US" altLang="zh-TW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bāo</a:t>
            </a:r>
            <a:endParaRPr lang="en-US" altLang="zh-TW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TW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zh-TW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英文：</a:t>
            </a:r>
            <a:r>
              <a:rPr lang="en-US" altLang="zh-TW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pack, wrap, </a:t>
            </a:r>
            <a:r>
              <a:rPr lang="en-US" altLang="zh-TW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include</a:t>
            </a:r>
          </a:p>
          <a:p>
            <a:endParaRPr lang="en-US" altLang="zh-TW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zh-TW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意思：</a:t>
            </a:r>
            <a:r>
              <a:rPr lang="zh-C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①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  <a:r>
              <a:rPr lang="zh-C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动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  <a:r>
              <a:rPr lang="zh-C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裹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zh-C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包住</a:t>
            </a:r>
            <a:r>
              <a:rPr lang="zh-CN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。②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  <a:r>
              <a:rPr lang="zh-C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动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  <a:r>
              <a:rPr lang="zh-C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包括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zh-CN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包容</a:t>
            </a:r>
            <a:endParaRPr lang="en-US" altLang="zh-CN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TW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zh-TW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例句：</a:t>
            </a:r>
            <a:r>
              <a:rPr lang="zh-C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①</a:t>
            </a:r>
            <a:r>
              <a:rPr lang="zh-TW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妈妈今年包了很多红包出去。</a:t>
            </a:r>
            <a:endParaRPr lang="en-US" altLang="zh-TW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zh-TW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zh-CN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②</a:t>
            </a:r>
            <a:r>
              <a:rPr lang="zh-TW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这本书的内容包山包海。</a:t>
            </a:r>
            <a:endParaRPr lang="zh-TW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076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dirty="0" smtClean="0">
                <a:solidFill>
                  <a:srgbClr val="FF0000"/>
                </a:solidFill>
              </a:rPr>
              <a:t>至少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发音：</a:t>
            </a:r>
            <a:r>
              <a:rPr lang="en-US" altLang="zh-TW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zhì</a:t>
            </a:r>
            <a:r>
              <a:rPr lang="en-US" altLang="zh-TW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shǎo</a:t>
            </a:r>
            <a:endParaRPr lang="en-US" altLang="zh-TW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TW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zh-TW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英文：</a:t>
            </a:r>
            <a:r>
              <a:rPr lang="en-US" altLang="zh-TW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 (the) </a:t>
            </a:r>
            <a:r>
              <a:rPr lang="en-US" altLang="zh-TW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least</a:t>
            </a:r>
          </a:p>
          <a:p>
            <a:endParaRPr lang="en-US" altLang="zh-TW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zh-TW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意思：表示最小的限度，</a:t>
            </a:r>
            <a:r>
              <a:rPr lang="zh-TW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最少</a:t>
            </a:r>
            <a:endParaRPr lang="en-US" altLang="zh-TW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TW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zh-TW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例句：</a:t>
            </a:r>
            <a:r>
              <a:rPr lang="zh-C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我每周至少要写三篇日记。</a:t>
            </a:r>
            <a:endParaRPr lang="zh-TW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1832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dirty="0">
                <a:solidFill>
                  <a:srgbClr val="FF0000"/>
                </a:solidFill>
              </a:rPr>
              <a:t>恭喜发财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097279" y="1845734"/>
            <a:ext cx="10418445" cy="4023360"/>
          </a:xfrm>
        </p:spPr>
        <p:txBody>
          <a:bodyPr>
            <a:normAutofit/>
          </a:bodyPr>
          <a:lstStyle/>
          <a:p>
            <a:r>
              <a:rPr lang="zh-TW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發音：</a:t>
            </a:r>
            <a:r>
              <a:rPr lang="en-US" altLang="zh-TW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gōngxǐ</a:t>
            </a:r>
            <a:r>
              <a:rPr lang="en-US" altLang="zh-TW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fācái</a:t>
            </a:r>
            <a:endParaRPr lang="en-US" altLang="zh-TW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TW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zh-TW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什麼時候會說：</a:t>
            </a:r>
            <a:r>
              <a:rPr lang="zh-TW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祝對方發財富裕，為農曆新年之際使用的</a:t>
            </a:r>
            <a:r>
              <a:rPr lang="zh-TW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問候語。</a:t>
            </a:r>
            <a:endParaRPr lang="en-US" altLang="zh-TW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TW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zh-TW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通常下</a:t>
            </a:r>
            <a:r>
              <a:rPr lang="zh-TW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一句會說：</a:t>
            </a:r>
            <a:r>
              <a:rPr lang="zh-TW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恭喜發財</a:t>
            </a:r>
            <a:r>
              <a:rPr lang="zh-TW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，紅包拿來</a:t>
            </a:r>
            <a:r>
              <a:rPr lang="zh-TW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！</a:t>
            </a:r>
            <a:r>
              <a:rPr lang="en-US" altLang="zh-TW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TW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較沒禮貌</a:t>
            </a:r>
            <a:r>
              <a:rPr lang="en-US" altLang="zh-TW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TW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5950" y="3676439"/>
            <a:ext cx="2543175" cy="254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168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dirty="0" smtClean="0">
                <a:solidFill>
                  <a:srgbClr val="FF0000"/>
                </a:solidFill>
              </a:rPr>
              <a:t>利用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497916"/>
          </a:xfrm>
        </p:spPr>
        <p:txBody>
          <a:bodyPr>
            <a:noAutofit/>
          </a:bodyPr>
          <a:lstStyle/>
          <a:p>
            <a:r>
              <a:rPr lang="zh-TW" altLang="en-US" sz="2400" dirty="0" smtClean="0"/>
              <a:t>發音：</a:t>
            </a:r>
            <a:r>
              <a:rPr lang="en-US" altLang="zh-TW" sz="2400" dirty="0" err="1"/>
              <a:t>lì</a:t>
            </a:r>
            <a:r>
              <a:rPr lang="en-US" altLang="zh-TW" sz="2400" dirty="0"/>
              <a:t> </a:t>
            </a:r>
            <a:r>
              <a:rPr lang="en-US" altLang="zh-TW" sz="2400" dirty="0" err="1" smtClean="0"/>
              <a:t>yòng</a:t>
            </a:r>
            <a:endParaRPr lang="en-US" altLang="zh-TW" sz="2400" dirty="0" smtClean="0"/>
          </a:p>
          <a:p>
            <a:endParaRPr lang="en-US" altLang="zh-TW" sz="2400" dirty="0" smtClean="0"/>
          </a:p>
          <a:p>
            <a:r>
              <a:rPr lang="zh-TW" altLang="en-US" sz="2400" dirty="0" smtClean="0"/>
              <a:t>英文：</a:t>
            </a:r>
            <a:r>
              <a:rPr lang="en-US" altLang="zh-TW" sz="2400" dirty="0"/>
              <a:t>take advantage </a:t>
            </a:r>
            <a:r>
              <a:rPr lang="en-US" altLang="zh-TW" sz="2400" dirty="0" err="1" smtClean="0"/>
              <a:t>of;exploit</a:t>
            </a:r>
            <a:endParaRPr lang="en-US" altLang="zh-TW" sz="2400" dirty="0" smtClean="0"/>
          </a:p>
          <a:p>
            <a:endParaRPr lang="en-US" altLang="zh-TW" sz="2400" dirty="0" smtClean="0"/>
          </a:p>
          <a:p>
            <a:r>
              <a:rPr lang="zh-TW" altLang="en-US" sz="2400" dirty="0" smtClean="0"/>
              <a:t>意思：</a:t>
            </a:r>
            <a:r>
              <a:rPr lang="zh-CN" altLang="en-US" sz="2400" dirty="0"/>
              <a:t>利于发挥</a:t>
            </a:r>
            <a:r>
              <a:rPr lang="zh-CN" altLang="en-US" sz="2400" dirty="0" smtClean="0"/>
              <a:t>效用</a:t>
            </a:r>
            <a:r>
              <a:rPr lang="zh-TW" altLang="en-US" sz="2400" dirty="0" smtClean="0"/>
              <a:t>，</a:t>
            </a:r>
            <a:r>
              <a:rPr lang="zh-CN" altLang="en-US" sz="2400" dirty="0" smtClean="0"/>
              <a:t>口</a:t>
            </a:r>
            <a:r>
              <a:rPr lang="zh-CN" altLang="en-US" sz="2400" dirty="0"/>
              <a:t>语中多指贬</a:t>
            </a:r>
            <a:r>
              <a:rPr lang="zh-CN" altLang="en-US" sz="2400" dirty="0" smtClean="0"/>
              <a:t>义</a:t>
            </a:r>
            <a:r>
              <a:rPr lang="zh-TW" altLang="en-US" sz="2400" dirty="0" smtClean="0"/>
              <a:t>。</a:t>
            </a:r>
            <a:endParaRPr lang="en-US" altLang="zh-TW" sz="2400" dirty="0" smtClean="0"/>
          </a:p>
          <a:p>
            <a:endParaRPr lang="en-US" altLang="zh-TW" sz="2400" dirty="0" smtClean="0"/>
          </a:p>
          <a:p>
            <a:pPr marL="0" indent="0">
              <a:buNone/>
            </a:pPr>
            <a:r>
              <a:rPr lang="zh-TW" altLang="en-US" sz="2400" dirty="0" smtClean="0"/>
              <a:t>例句：</a:t>
            </a:r>
            <a:endParaRPr lang="en-US" altLang="zh-TW" sz="2400" dirty="0" smtClean="0"/>
          </a:p>
          <a:p>
            <a:pPr marL="457200" indent="-457200">
              <a:buFont typeface="Wingdings" panose="05000000000000000000" pitchFamily="2" charset="2"/>
              <a:buAutoNum type="circleNumWdWhitePlain"/>
            </a:pPr>
            <a:r>
              <a:rPr lang="zh-CN" altLang="en-US" sz="2400" dirty="0" smtClean="0"/>
              <a:t>小</a:t>
            </a:r>
            <a:r>
              <a:rPr lang="zh-CN" altLang="en-US" sz="2400" dirty="0"/>
              <a:t>明突发奇想，希望利用垃圾制作玩具</a:t>
            </a:r>
            <a:r>
              <a:rPr lang="zh-CN" altLang="en-US" sz="2400" dirty="0" smtClean="0"/>
              <a:t>。</a:t>
            </a:r>
            <a:endParaRPr lang="en-US" altLang="zh-CN" sz="2400" dirty="0" smtClean="0"/>
          </a:p>
          <a:p>
            <a:pPr marL="457200" indent="-457200">
              <a:buFont typeface="Wingdings" panose="05000000000000000000" pitchFamily="2" charset="2"/>
              <a:buAutoNum type="circleNumWdWhitePlain"/>
            </a:pPr>
            <a:r>
              <a:rPr lang="zh-CN" altLang="en-US" sz="2400" dirty="0"/>
              <a:t>轻信易惑的道理很简单</a:t>
            </a:r>
            <a:r>
              <a:rPr lang="en-US" altLang="zh-CN" sz="2400" dirty="0"/>
              <a:t>,</a:t>
            </a:r>
            <a:r>
              <a:rPr lang="zh-CN" altLang="en-US" sz="2400" dirty="0"/>
              <a:t>人家就利用你的弱点来达到目的。</a:t>
            </a:r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177737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dirty="0" smtClean="0">
                <a:solidFill>
                  <a:srgbClr val="FF0000"/>
                </a:solidFill>
              </a:rPr>
              <a:t>疼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097280" y="1737360"/>
            <a:ext cx="10058400" cy="4516967"/>
          </a:xfrm>
        </p:spPr>
        <p:txBody>
          <a:bodyPr>
            <a:normAutofit/>
          </a:bodyPr>
          <a:lstStyle/>
          <a:p>
            <a:r>
              <a:rPr lang="zh-TW" altLang="en-US" sz="2400" dirty="0" smtClean="0"/>
              <a:t>發音：</a:t>
            </a:r>
            <a:r>
              <a:rPr lang="en-US" altLang="zh-TW" sz="2400" dirty="0" err="1" smtClean="0"/>
              <a:t>téng</a:t>
            </a:r>
            <a:endParaRPr lang="en-US" altLang="zh-TW" sz="2400" dirty="0" smtClean="0"/>
          </a:p>
          <a:p>
            <a:r>
              <a:rPr lang="zh-TW" altLang="en-US" sz="2400" dirty="0" smtClean="0"/>
              <a:t>英文：</a:t>
            </a:r>
            <a:r>
              <a:rPr lang="en-US" altLang="zh-TW" sz="2400" dirty="0"/>
              <a:t> aches, pains; be fond of; </a:t>
            </a:r>
            <a:r>
              <a:rPr lang="en-US" altLang="zh-TW" sz="2400" dirty="0" smtClean="0"/>
              <a:t>love</a:t>
            </a:r>
          </a:p>
          <a:p>
            <a:r>
              <a:rPr lang="zh-TW" altLang="en-US" sz="2400" dirty="0" smtClean="0"/>
              <a:t>意思：</a:t>
            </a:r>
            <a:endParaRPr lang="en-US" altLang="zh-TW" sz="2400" dirty="0" smtClean="0"/>
          </a:p>
          <a:p>
            <a:pPr marL="457200" indent="-457200">
              <a:buFont typeface="Wingdings" panose="05000000000000000000" pitchFamily="2" charset="2"/>
              <a:buAutoNum type="circleNumWdWhitePlain"/>
            </a:pPr>
            <a:r>
              <a:rPr lang="zh-CN" altLang="en-US" sz="2400" dirty="0" smtClean="0"/>
              <a:t>因</a:t>
            </a:r>
            <a:r>
              <a:rPr lang="zh-CN" altLang="en-US" sz="2400" dirty="0"/>
              <a:t>病、刺激或创伤而起的难受的感觉：～痛。头～。</a:t>
            </a:r>
          </a:p>
          <a:p>
            <a:pPr marL="457200" indent="-457200">
              <a:buFont typeface="Wingdings" panose="05000000000000000000" pitchFamily="2" charset="2"/>
              <a:buAutoNum type="circleNumWdWhitePlain"/>
            </a:pPr>
            <a:r>
              <a:rPr lang="zh-CN" altLang="en-US" sz="2400" dirty="0"/>
              <a:t>喜爱，爱惜：～爱。～惜。心～。</a:t>
            </a:r>
            <a:endParaRPr lang="en-US" altLang="zh-TW" sz="2400" dirty="0" smtClean="0"/>
          </a:p>
          <a:p>
            <a:endParaRPr lang="en-US" altLang="zh-TW" sz="2400" dirty="0" smtClean="0"/>
          </a:p>
          <a:p>
            <a:r>
              <a:rPr lang="zh-TW" altLang="en-US" sz="2400" dirty="0"/>
              <a:t>例句</a:t>
            </a:r>
            <a:r>
              <a:rPr lang="zh-TW" altLang="en-US" sz="2400" dirty="0" smtClean="0"/>
              <a:t>：</a:t>
            </a:r>
            <a:endParaRPr lang="en-US" altLang="zh-TW" sz="2400" dirty="0" smtClean="0"/>
          </a:p>
          <a:p>
            <a:pPr marL="457200" indent="-457200">
              <a:buFont typeface="Wingdings" panose="05000000000000000000" pitchFamily="2" charset="2"/>
              <a:buAutoNum type="circleNumWdWhitePlain"/>
            </a:pPr>
            <a:r>
              <a:rPr lang="zh-TW" altLang="en-US" sz="2400" dirty="0" smtClean="0"/>
              <a:t>肚子</a:t>
            </a:r>
            <a:r>
              <a:rPr lang="zh-TW" altLang="en-US" sz="2400" dirty="0"/>
              <a:t>疼</a:t>
            </a:r>
            <a:endParaRPr lang="en-US" altLang="zh-TW" sz="2400" dirty="0" smtClean="0"/>
          </a:p>
          <a:p>
            <a:pPr marL="457200" indent="-457200">
              <a:buFont typeface="Wingdings" panose="05000000000000000000" pitchFamily="2" charset="2"/>
              <a:buAutoNum type="circleNumWdWhitePlain"/>
            </a:pPr>
            <a:r>
              <a:rPr lang="zh-CN" altLang="en-US" sz="2400" dirty="0" smtClean="0"/>
              <a:t>爷</a:t>
            </a:r>
            <a:r>
              <a:rPr lang="zh-CN" altLang="en-US" sz="2400" dirty="0"/>
              <a:t>爷、奶奶最疼我了。</a:t>
            </a:r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4112397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2"/>
          <a:srcRect l="34609" t="34731" r="49063" b="42500"/>
          <a:stretch/>
        </p:blipFill>
        <p:spPr>
          <a:xfrm>
            <a:off x="210329" y="209550"/>
            <a:ext cx="7125760" cy="5589276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3"/>
          <a:srcRect l="50313" t="25972" r="38253" b="67672"/>
          <a:stretch/>
        </p:blipFill>
        <p:spPr>
          <a:xfrm>
            <a:off x="6602718" y="3004188"/>
            <a:ext cx="5589282" cy="1747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247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dirty="0" smtClean="0">
                <a:solidFill>
                  <a:srgbClr val="FF0000"/>
                </a:solidFill>
              </a:rPr>
              <a:t>拒收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307416"/>
          </a:xfrm>
        </p:spPr>
        <p:txBody>
          <a:bodyPr>
            <a:normAutofit/>
          </a:bodyPr>
          <a:lstStyle/>
          <a:p>
            <a:r>
              <a:rPr lang="zh-TW" altLang="en-US" sz="2800" dirty="0" smtClean="0"/>
              <a:t>发音：</a:t>
            </a:r>
            <a:r>
              <a:rPr lang="en-US" altLang="zh-TW" sz="2800" dirty="0" err="1" smtClean="0"/>
              <a:t>jù</a:t>
            </a:r>
            <a:r>
              <a:rPr lang="en-US" altLang="zh-TW" sz="2800" dirty="0" smtClean="0"/>
              <a:t> </a:t>
            </a:r>
            <a:r>
              <a:rPr lang="en-US" altLang="zh-TW" sz="2800" dirty="0" err="1" smtClean="0"/>
              <a:t>shōu</a:t>
            </a:r>
            <a:endParaRPr lang="en-US" altLang="zh-TW" sz="2800" dirty="0" smtClean="0"/>
          </a:p>
          <a:p>
            <a:endParaRPr lang="en-US" altLang="zh-TW" sz="2800" dirty="0" smtClean="0"/>
          </a:p>
          <a:p>
            <a:r>
              <a:rPr lang="zh-TW" altLang="en-US" sz="2800" dirty="0" smtClean="0"/>
              <a:t>英文：</a:t>
            </a:r>
            <a:r>
              <a:rPr lang="en-US" altLang="zh-TW" sz="2800" dirty="0"/>
              <a:t>refuse to </a:t>
            </a:r>
            <a:r>
              <a:rPr lang="en-US" altLang="zh-TW" sz="2800" dirty="0" smtClean="0"/>
              <a:t>accept</a:t>
            </a:r>
          </a:p>
          <a:p>
            <a:endParaRPr lang="en-US" altLang="zh-TW" sz="2800" dirty="0" smtClean="0"/>
          </a:p>
          <a:p>
            <a:r>
              <a:rPr lang="zh-TW" altLang="en-US" sz="2800" dirty="0" smtClean="0"/>
              <a:t>意思：</a:t>
            </a:r>
            <a:r>
              <a:rPr lang="zh-CN" altLang="en-US" sz="2800" dirty="0"/>
              <a:t>买方拒绝接受货物或交货单据的行为</a:t>
            </a:r>
            <a:r>
              <a:rPr lang="zh-CN" altLang="en-US" sz="2800" dirty="0" smtClean="0"/>
              <a:t>。</a:t>
            </a:r>
            <a:endParaRPr lang="en-US" altLang="zh-CN" sz="2800" dirty="0" smtClean="0"/>
          </a:p>
          <a:p>
            <a:endParaRPr lang="en-US" altLang="zh-TW" sz="2800" dirty="0" smtClean="0"/>
          </a:p>
          <a:p>
            <a:r>
              <a:rPr lang="zh-TW" altLang="en-US" sz="2800" dirty="0" smtClean="0"/>
              <a:t>例句：</a:t>
            </a:r>
            <a:r>
              <a:rPr lang="zh-CN" altLang="en-US" sz="2800" dirty="0"/>
              <a:t>请确保金额的大写与其数字表示一致，否则银行将拒收支票。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481167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97280" y="172303"/>
            <a:ext cx="10058400" cy="1450757"/>
          </a:xfrm>
        </p:spPr>
        <p:txBody>
          <a:bodyPr/>
          <a:lstStyle/>
          <a:p>
            <a:pPr algn="ctr"/>
            <a:r>
              <a:rPr lang="zh-TW" altLang="en-US" dirty="0" smtClean="0">
                <a:solidFill>
                  <a:srgbClr val="FF0000"/>
                </a:solidFill>
              </a:rPr>
              <a:t>绝招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097280" y="1737360"/>
            <a:ext cx="10058400" cy="4777740"/>
          </a:xfrm>
        </p:spPr>
        <p:txBody>
          <a:bodyPr>
            <a:normAutofit/>
          </a:bodyPr>
          <a:lstStyle/>
          <a:p>
            <a:r>
              <a:rPr lang="zh-TW" altLang="en-US" sz="2800" dirty="0" smtClean="0"/>
              <a:t>发音：</a:t>
            </a:r>
            <a:r>
              <a:rPr lang="en-US" altLang="zh-TW" sz="2800" dirty="0" err="1" smtClean="0"/>
              <a:t>jué</a:t>
            </a:r>
            <a:r>
              <a:rPr lang="en-US" altLang="zh-TW" sz="2800" dirty="0" smtClean="0"/>
              <a:t> </a:t>
            </a:r>
            <a:r>
              <a:rPr lang="en-US" altLang="zh-TW" sz="2800" dirty="0" err="1" smtClean="0"/>
              <a:t>zhāo</a:t>
            </a:r>
            <a:endParaRPr lang="en-US" altLang="zh-TW" sz="2800" dirty="0" smtClean="0"/>
          </a:p>
          <a:p>
            <a:endParaRPr lang="en-US" altLang="zh-TW" sz="2800" dirty="0" smtClean="0"/>
          </a:p>
          <a:p>
            <a:r>
              <a:rPr lang="zh-TW" altLang="en-US" sz="2800" dirty="0" smtClean="0"/>
              <a:t>英文：</a:t>
            </a:r>
            <a:r>
              <a:rPr lang="en-US" altLang="zh-TW" sz="2800" dirty="0"/>
              <a:t>unique skill, unexpected tricky </a:t>
            </a:r>
            <a:r>
              <a:rPr lang="en-US" altLang="zh-TW" sz="2800" dirty="0" smtClean="0"/>
              <a:t>move</a:t>
            </a:r>
          </a:p>
          <a:p>
            <a:endParaRPr lang="en-US" altLang="zh-TW" sz="2800" dirty="0" smtClean="0"/>
          </a:p>
          <a:p>
            <a:r>
              <a:rPr lang="zh-TW" altLang="en-US" sz="2800" dirty="0" smtClean="0"/>
              <a:t>意思：</a:t>
            </a:r>
            <a:r>
              <a:rPr lang="zh-TW" altLang="en-US" sz="2800" dirty="0"/>
              <a:t>绝</a:t>
            </a:r>
            <a:r>
              <a:rPr lang="zh-TW" altLang="en-US" sz="2800" dirty="0" smtClean="0"/>
              <a:t>技、</a:t>
            </a:r>
            <a:r>
              <a:rPr lang="zh-CN" altLang="en-US" sz="2800" dirty="0" smtClean="0"/>
              <a:t>一般</a:t>
            </a:r>
            <a:r>
              <a:rPr lang="zh-CN" altLang="en-US" sz="2800" dirty="0"/>
              <a:t>人想不到的手段、计策</a:t>
            </a:r>
            <a:r>
              <a:rPr lang="zh-CN" altLang="en-US" sz="2800" dirty="0" smtClean="0"/>
              <a:t>。</a:t>
            </a:r>
            <a:endParaRPr lang="en-US" altLang="zh-CN" sz="2800" dirty="0" smtClean="0"/>
          </a:p>
          <a:p>
            <a:endParaRPr lang="en-US" altLang="zh-TW" sz="2800" dirty="0" smtClean="0"/>
          </a:p>
          <a:p>
            <a:r>
              <a:rPr lang="zh-TW" altLang="en-US" sz="2800" dirty="0" smtClean="0"/>
              <a:t>例句：</a:t>
            </a:r>
            <a:r>
              <a:rPr lang="zh-CN" altLang="en-US" sz="2800" dirty="0"/>
              <a:t>猫还有一个绝招：骨头软，能在半空自觉翻身，所以，即使它在高楼失足，也摔不死，总是四足先落地，晃晃脑袋，耸耸身子，舔舔脚掌，伸个懒腰，又若无其事地踱开了方步。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674444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dirty="0" smtClean="0">
                <a:solidFill>
                  <a:srgbClr val="FF0000"/>
                </a:solidFill>
              </a:rPr>
              <a:t>塞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097280" y="1845733"/>
            <a:ext cx="10058400" cy="4316941"/>
          </a:xfrm>
        </p:spPr>
        <p:txBody>
          <a:bodyPr>
            <a:noAutofit/>
          </a:bodyPr>
          <a:lstStyle/>
          <a:p>
            <a:r>
              <a:rPr lang="zh-TW" altLang="en-US" sz="2800" dirty="0" smtClean="0"/>
              <a:t>发音：</a:t>
            </a:r>
            <a:r>
              <a:rPr lang="en-US" altLang="zh-TW" sz="2800" dirty="0" err="1" smtClean="0"/>
              <a:t>sāi</a:t>
            </a:r>
            <a:r>
              <a:rPr lang="en-US" altLang="zh-TW" sz="2800" dirty="0" smtClean="0"/>
              <a:t>/</a:t>
            </a:r>
            <a:r>
              <a:rPr lang="en-US" altLang="zh-TW" sz="2800" dirty="0" err="1" smtClean="0"/>
              <a:t>sài</a:t>
            </a:r>
            <a:r>
              <a:rPr lang="en-US" altLang="zh-TW" sz="2800" dirty="0" smtClean="0"/>
              <a:t>/</a:t>
            </a:r>
            <a:r>
              <a:rPr lang="en-US" altLang="zh-TW" sz="2800" dirty="0" err="1" smtClean="0"/>
              <a:t>sè</a:t>
            </a:r>
            <a:endParaRPr lang="en-US" altLang="zh-TW" sz="2800" dirty="0" smtClean="0"/>
          </a:p>
          <a:p>
            <a:r>
              <a:rPr lang="zh-TW" altLang="en-US" sz="2800" dirty="0" smtClean="0"/>
              <a:t>英文：</a:t>
            </a:r>
            <a:r>
              <a:rPr lang="en-US" altLang="zh-TW" sz="2800" dirty="0"/>
              <a:t>block</a:t>
            </a:r>
            <a:endParaRPr lang="en-US" altLang="zh-TW" sz="2800" dirty="0" smtClean="0"/>
          </a:p>
          <a:p>
            <a:r>
              <a:rPr lang="zh-TW" altLang="en-US" sz="2800" dirty="0" smtClean="0"/>
              <a:t>意思：</a:t>
            </a:r>
            <a:r>
              <a:rPr lang="zh-CN" altLang="en-US" sz="2800" dirty="0"/>
              <a:t>本意是指阻隔、堵住，也指填塞、充满，还指边界上险要地方</a:t>
            </a:r>
            <a:endParaRPr lang="en-US" altLang="zh-TW" sz="2800" dirty="0" smtClean="0"/>
          </a:p>
          <a:p>
            <a:r>
              <a:rPr lang="zh-TW" altLang="en-US" sz="2800" dirty="0" smtClean="0"/>
              <a:t>例句：</a:t>
            </a:r>
            <a:endParaRPr lang="en-US" altLang="zh-TW" sz="2800" dirty="0" smtClean="0"/>
          </a:p>
          <a:p>
            <a:pPr marL="0" indent="0">
              <a:buNone/>
            </a:pPr>
            <a:r>
              <a:rPr lang="zh-CN" altLang="en-US" sz="2800" dirty="0" smtClean="0"/>
              <a:t>塞</a:t>
            </a:r>
            <a:r>
              <a:rPr lang="zh-CN" altLang="en-US" sz="2800" dirty="0"/>
              <a:t>车</a:t>
            </a:r>
            <a:r>
              <a:rPr lang="en-US" altLang="zh-CN" sz="2800" dirty="0"/>
              <a:t>【</a:t>
            </a:r>
            <a:r>
              <a:rPr lang="en-US" altLang="zh-CN" sz="2800" dirty="0" err="1"/>
              <a:t>sāi</a:t>
            </a:r>
            <a:r>
              <a:rPr lang="en-US" altLang="zh-CN" sz="2800" dirty="0"/>
              <a:t> </a:t>
            </a:r>
            <a:r>
              <a:rPr lang="en-US" altLang="zh-CN" sz="2800" dirty="0" err="1"/>
              <a:t>chē</a:t>
            </a:r>
            <a:r>
              <a:rPr lang="en-US" altLang="zh-CN" sz="2800" dirty="0"/>
              <a:t>]】</a:t>
            </a:r>
            <a:r>
              <a:rPr lang="zh-CN" altLang="en-US" sz="2800" dirty="0"/>
              <a:t>：堵车</a:t>
            </a:r>
            <a:r>
              <a:rPr lang="zh-CN" altLang="en-US" sz="2800" dirty="0" smtClean="0"/>
              <a:t>。</a:t>
            </a:r>
            <a:endParaRPr lang="en-US" altLang="zh-CN" sz="2800" dirty="0" smtClean="0"/>
          </a:p>
          <a:p>
            <a:pPr marL="0" indent="0">
              <a:buNone/>
            </a:pPr>
            <a:r>
              <a:rPr lang="zh-TW" altLang="en-US" sz="2800" dirty="0"/>
              <a:t>塞</a:t>
            </a:r>
            <a:r>
              <a:rPr lang="zh-TW" altLang="en-US" sz="2800" dirty="0" smtClean="0"/>
              <a:t>上</a:t>
            </a:r>
            <a:r>
              <a:rPr lang="en-US" altLang="zh-CN" sz="2800" dirty="0"/>
              <a:t>【 </a:t>
            </a:r>
            <a:r>
              <a:rPr lang="en-US" altLang="zh-TW" sz="2800" dirty="0" err="1" smtClean="0"/>
              <a:t>sài</a:t>
            </a:r>
            <a:r>
              <a:rPr lang="en-US" altLang="zh-TW" sz="2800" dirty="0" smtClean="0"/>
              <a:t> </a:t>
            </a:r>
            <a:r>
              <a:rPr lang="en-US" altLang="zh-TW" sz="2800" dirty="0" err="1" smtClean="0"/>
              <a:t>shàng</a:t>
            </a:r>
            <a:r>
              <a:rPr lang="en-US" altLang="zh-CN" sz="2800" dirty="0"/>
              <a:t>】</a:t>
            </a:r>
            <a:r>
              <a:rPr lang="zh-TW" altLang="en-US" sz="2800" dirty="0" smtClean="0"/>
              <a:t>：</a:t>
            </a:r>
            <a:r>
              <a:rPr lang="zh-TW" altLang="en-US" sz="2800" dirty="0"/>
              <a:t>边外</a:t>
            </a:r>
            <a:r>
              <a:rPr lang="zh-TW" altLang="en-US" sz="2800" dirty="0" smtClean="0"/>
              <a:t>。</a:t>
            </a:r>
            <a:endParaRPr lang="en-US" altLang="zh-TW" sz="2800" dirty="0" smtClean="0"/>
          </a:p>
          <a:p>
            <a:pPr marL="0" indent="0">
              <a:buNone/>
            </a:pPr>
            <a:r>
              <a:rPr lang="zh-TW" altLang="en-US" sz="2800" dirty="0" smtClean="0"/>
              <a:t>堵塞</a:t>
            </a:r>
            <a:r>
              <a:rPr lang="en-US" altLang="zh-CN" sz="2800" dirty="0"/>
              <a:t>【 </a:t>
            </a:r>
            <a:r>
              <a:rPr lang="en-US" altLang="zh-TW" sz="2800" dirty="0" err="1" smtClean="0"/>
              <a:t>dǔsè</a:t>
            </a:r>
            <a:r>
              <a:rPr lang="en-US" altLang="zh-CN" sz="2800" dirty="0" smtClean="0"/>
              <a:t>】</a:t>
            </a:r>
            <a:r>
              <a:rPr lang="zh-TW" altLang="en-US" sz="2800" dirty="0" smtClean="0"/>
              <a:t>堵住</a:t>
            </a:r>
            <a:r>
              <a:rPr lang="zh-CN" altLang="en-US" sz="2800" dirty="0" smtClean="0"/>
              <a:t>，</a:t>
            </a:r>
            <a:r>
              <a:rPr lang="zh-CN" altLang="en-US" sz="2800" dirty="0"/>
              <a:t>用于若干书面语</a:t>
            </a:r>
            <a:r>
              <a:rPr lang="zh-CN" altLang="en-US" sz="2800" dirty="0" smtClean="0"/>
              <a:t>词</a:t>
            </a:r>
            <a:r>
              <a:rPr lang="zh-TW" altLang="en-US" sz="2800" dirty="0" smtClean="0"/>
              <a:t>。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680465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50156" t="32084" r="34453" b="32778"/>
          <a:stretch/>
        </p:blipFill>
        <p:spPr>
          <a:xfrm>
            <a:off x="552450" y="172303"/>
            <a:ext cx="4581525" cy="5883890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3"/>
          <a:srcRect l="34297" t="68333" r="47812" b="12917"/>
          <a:stretch/>
        </p:blipFill>
        <p:spPr>
          <a:xfrm>
            <a:off x="5133975" y="1973960"/>
            <a:ext cx="6924676" cy="4082233"/>
          </a:xfrm>
          <a:prstGeom prst="rect">
            <a:avLst/>
          </a:prstGeom>
        </p:spPr>
      </p:pic>
      <p:cxnSp>
        <p:nvCxnSpPr>
          <p:cNvPr id="6" name="直線接點 5"/>
          <p:cNvCxnSpPr/>
          <p:nvPr/>
        </p:nvCxnSpPr>
        <p:spPr>
          <a:xfrm flipV="1">
            <a:off x="1181100" y="5076825"/>
            <a:ext cx="2057400" cy="1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1267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dirty="0" smtClean="0">
                <a:solidFill>
                  <a:srgbClr val="FF0000"/>
                </a:solidFill>
              </a:rPr>
              <a:t>去留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sz="2800" dirty="0" smtClean="0"/>
              <a:t>发音：</a:t>
            </a:r>
            <a:r>
              <a:rPr lang="en-US" altLang="zh-TW" sz="2800" dirty="0" smtClean="0"/>
              <a:t> </a:t>
            </a:r>
            <a:r>
              <a:rPr lang="en-US" altLang="zh-TW" sz="2800" dirty="0" err="1"/>
              <a:t>qù</a:t>
            </a:r>
            <a:r>
              <a:rPr lang="en-US" altLang="zh-TW" sz="2800" dirty="0"/>
              <a:t> </a:t>
            </a:r>
            <a:r>
              <a:rPr lang="en-US" altLang="zh-TW" sz="2800" dirty="0" err="1" smtClean="0"/>
              <a:t>liú</a:t>
            </a:r>
            <a:endParaRPr lang="en-US" altLang="zh-TW" sz="2800" dirty="0" smtClean="0"/>
          </a:p>
          <a:p>
            <a:endParaRPr lang="en-US" altLang="zh-TW" sz="2800" dirty="0" smtClean="0"/>
          </a:p>
          <a:p>
            <a:r>
              <a:rPr lang="zh-TW" altLang="en-US" sz="2800" dirty="0" smtClean="0"/>
              <a:t>英文：</a:t>
            </a:r>
            <a:r>
              <a:rPr lang="en-US" altLang="zh-TW" sz="2800" dirty="0" smtClean="0"/>
              <a:t>leave </a:t>
            </a:r>
            <a:r>
              <a:rPr lang="en-US" altLang="zh-TW" sz="2800" dirty="0"/>
              <a:t>or </a:t>
            </a:r>
            <a:r>
              <a:rPr lang="en-US" altLang="zh-TW" sz="2800" dirty="0" smtClean="0"/>
              <a:t>stay</a:t>
            </a:r>
          </a:p>
          <a:p>
            <a:endParaRPr lang="en-US" altLang="zh-TW" sz="2800" dirty="0" smtClean="0"/>
          </a:p>
          <a:p>
            <a:r>
              <a:rPr lang="zh-TW" altLang="en-US" sz="2800" dirty="0"/>
              <a:t>意思： 离开或</a:t>
            </a:r>
            <a:r>
              <a:rPr lang="zh-TW" altLang="en-US" sz="2800" dirty="0" smtClean="0"/>
              <a:t>留下</a:t>
            </a:r>
            <a:endParaRPr lang="en-US" altLang="zh-TW" sz="2800" dirty="0" smtClean="0"/>
          </a:p>
          <a:p>
            <a:endParaRPr lang="en-US" altLang="zh-TW" sz="2800" dirty="0" smtClean="0"/>
          </a:p>
          <a:p>
            <a:r>
              <a:rPr lang="zh-TW" altLang="en-US" sz="2800" dirty="0" smtClean="0"/>
              <a:t>例句：</a:t>
            </a:r>
            <a:r>
              <a:rPr lang="zh-CN" altLang="en-US" sz="2800" dirty="0"/>
              <a:t>刘老师在工作去留的问题上一直犹豫不决。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37629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dirty="0" smtClean="0">
                <a:solidFill>
                  <a:srgbClr val="FF0000"/>
                </a:solidFill>
              </a:rPr>
              <a:t>年齡</a:t>
            </a:r>
            <a:r>
              <a:rPr lang="zh-TW" altLang="en-US" dirty="0" smtClean="0">
                <a:solidFill>
                  <a:schemeClr val="tx1"/>
                </a:solidFill>
              </a:rPr>
              <a:t>決定紅包的</a:t>
            </a:r>
            <a:r>
              <a:rPr lang="zh-TW" altLang="en-US" dirty="0" smtClean="0">
                <a:solidFill>
                  <a:srgbClr val="FF0000"/>
                </a:solidFill>
              </a:rPr>
              <a:t>去留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endParaRPr lang="en-US" altLang="zh-TW" sz="3200" dirty="0" smtClean="0"/>
          </a:p>
          <a:p>
            <a:pPr algn="ctr"/>
            <a:r>
              <a:rPr lang="zh-TW" altLang="en-US" sz="3200" dirty="0" smtClean="0"/>
              <a:t>在你的文化中，谁决定礼物的去留？</a:t>
            </a:r>
            <a:endParaRPr lang="zh-TW" altLang="en-US" sz="3200" dirty="0"/>
          </a:p>
        </p:txBody>
      </p:sp>
    </p:spTree>
    <p:extLst>
      <p:ext uri="{BB962C8B-B14F-4D97-AF65-F5344CB8AC3E}">
        <p14:creationId xmlns:p14="http://schemas.microsoft.com/office/powerpoint/2010/main" val="312445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36406" t="22917" r="36875" b="41111"/>
          <a:stretch/>
        </p:blipFill>
        <p:spPr>
          <a:xfrm>
            <a:off x="2295524" y="181828"/>
            <a:ext cx="7991475" cy="6052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505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97280" y="86578"/>
            <a:ext cx="10058400" cy="1450757"/>
          </a:xfrm>
        </p:spPr>
        <p:txBody>
          <a:bodyPr>
            <a:normAutofit/>
          </a:bodyPr>
          <a:lstStyle/>
          <a:p>
            <a:pPr algn="ctr"/>
            <a:r>
              <a:rPr lang="zh-TW" altLang="en-US" sz="6000" dirty="0" smtClean="0">
                <a:solidFill>
                  <a:srgbClr val="FF0000"/>
                </a:solidFill>
              </a:rPr>
              <a:t>男女有別</a:t>
            </a:r>
            <a:endParaRPr lang="zh-TW" altLang="en-US" sz="6000" dirty="0">
              <a:solidFill>
                <a:srgbClr val="FF0000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097280" y="1733551"/>
            <a:ext cx="10058400" cy="4505324"/>
          </a:xfrm>
        </p:spPr>
        <p:txBody>
          <a:bodyPr>
            <a:normAutofit/>
          </a:bodyPr>
          <a:lstStyle/>
          <a:p>
            <a:r>
              <a:rPr lang="zh-TW" altLang="en-US" sz="2800" dirty="0" smtClean="0"/>
              <a:t>发音：</a:t>
            </a:r>
            <a:r>
              <a:rPr lang="en-US" altLang="zh-TW" sz="2800" dirty="0" err="1" smtClean="0"/>
              <a:t>nán</a:t>
            </a:r>
            <a:r>
              <a:rPr lang="en-US" altLang="zh-TW" sz="2800" dirty="0" smtClean="0"/>
              <a:t> </a:t>
            </a:r>
            <a:r>
              <a:rPr lang="en-US" altLang="zh-TW" sz="2800" dirty="0" err="1"/>
              <a:t>nǚ</a:t>
            </a:r>
            <a:r>
              <a:rPr lang="en-US" altLang="zh-TW" sz="2800" dirty="0"/>
              <a:t> </a:t>
            </a:r>
            <a:r>
              <a:rPr lang="en-US" altLang="zh-TW" sz="2800" dirty="0" err="1"/>
              <a:t>yǒu</a:t>
            </a:r>
            <a:r>
              <a:rPr lang="en-US" altLang="zh-TW" sz="2800" dirty="0"/>
              <a:t> </a:t>
            </a:r>
            <a:r>
              <a:rPr lang="en-US" altLang="zh-TW" sz="2800" dirty="0" err="1" smtClean="0"/>
              <a:t>bié</a:t>
            </a:r>
            <a:endParaRPr lang="en-US" altLang="zh-TW" sz="2800" dirty="0" smtClean="0"/>
          </a:p>
          <a:p>
            <a:endParaRPr lang="en-US" altLang="zh-TW" sz="3000" dirty="0"/>
          </a:p>
          <a:p>
            <a:r>
              <a:rPr lang="zh-TW" altLang="en-US" sz="2800" dirty="0" smtClean="0"/>
              <a:t>英文：</a:t>
            </a:r>
            <a:r>
              <a:rPr lang="en-US" altLang="zh-TW" sz="2800" dirty="0"/>
              <a:t>Males and females should be treated differently</a:t>
            </a:r>
            <a:r>
              <a:rPr lang="en-US" altLang="zh-TW" sz="2800" dirty="0" smtClean="0"/>
              <a:t>.</a:t>
            </a:r>
          </a:p>
          <a:p>
            <a:endParaRPr lang="en-US" altLang="zh-TW" sz="3000" dirty="0"/>
          </a:p>
          <a:p>
            <a:r>
              <a:rPr lang="zh-TW" altLang="en-US" sz="2400" dirty="0" smtClean="0"/>
              <a:t>意思：男性和女性应该有所分别。指两性之间应遵守有差别的礼法，交往要谨慎。</a:t>
            </a:r>
            <a:endParaRPr lang="en-US" altLang="zh-TW" sz="2400" dirty="0" smtClean="0"/>
          </a:p>
          <a:p>
            <a:endParaRPr lang="en-US" altLang="zh-TW" sz="3000" dirty="0"/>
          </a:p>
          <a:p>
            <a:r>
              <a:rPr lang="zh-TW" altLang="en-US" sz="2400" dirty="0" smtClean="0"/>
              <a:t>例句：</a:t>
            </a:r>
            <a:r>
              <a:rPr lang="zh-CN" altLang="en-US" sz="2400" dirty="0"/>
              <a:t>区区小事</a:t>
            </a:r>
            <a:r>
              <a:rPr lang="en-US" altLang="zh-CN" sz="2400" dirty="0"/>
              <a:t>,</a:t>
            </a:r>
            <a:r>
              <a:rPr lang="zh-CN" altLang="en-US" sz="2400" dirty="0"/>
              <a:t>不足挂齿</a:t>
            </a:r>
            <a:r>
              <a:rPr lang="en-US" altLang="zh-CN" sz="2400" dirty="0"/>
              <a:t>,</a:t>
            </a:r>
            <a:r>
              <a:rPr lang="zh-CN" altLang="en-US" sz="2400" dirty="0"/>
              <a:t>天色已晚</a:t>
            </a:r>
            <a:r>
              <a:rPr lang="en-US" altLang="zh-CN" sz="2400" dirty="0"/>
              <a:t>,</a:t>
            </a:r>
            <a:r>
              <a:rPr lang="zh-CN" altLang="en-US" sz="2400" dirty="0"/>
              <a:t>男女有别</a:t>
            </a:r>
            <a:r>
              <a:rPr lang="en-US" altLang="zh-CN" sz="2400" dirty="0"/>
              <a:t>,</a:t>
            </a:r>
            <a:r>
              <a:rPr lang="zh-CN" altLang="en-US" sz="2400" dirty="0"/>
              <a:t>你我在此叙话难免有瓜田李下之嫌</a:t>
            </a:r>
            <a:r>
              <a:rPr lang="en-US" altLang="zh-CN" sz="2400" dirty="0"/>
              <a:t>,</a:t>
            </a:r>
            <a:r>
              <a:rPr lang="zh-CN" altLang="en-US" sz="2400" dirty="0"/>
              <a:t>我先回房了。</a:t>
            </a:r>
          </a:p>
          <a:p>
            <a:pPr marL="0" indent="0">
              <a:buNone/>
            </a:pPr>
            <a:endParaRPr lang="en-US" altLang="zh-TW" dirty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781272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60814《我去上学啦2》花絮-Ella魔性领操 薛之谦：神经病啊！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86879" end="24479.711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1675" y="160092"/>
            <a:ext cx="10775950" cy="606132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34777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36250" t="58750" r="36875" b="13472"/>
          <a:stretch/>
        </p:blipFill>
        <p:spPr>
          <a:xfrm>
            <a:off x="916305" y="151955"/>
            <a:ext cx="10420350" cy="6058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561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dirty="0">
                <a:solidFill>
                  <a:srgbClr val="FF0000"/>
                </a:solidFill>
              </a:rPr>
              <a:t>男女有別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sz="2800" dirty="0" smtClean="0"/>
              <a:t>在捷克</a:t>
            </a:r>
            <a:r>
              <a:rPr lang="en-US" altLang="zh-TW" sz="2800" dirty="0" smtClean="0"/>
              <a:t>/</a:t>
            </a:r>
            <a:r>
              <a:rPr lang="zh-TW" altLang="en-US" sz="2800" dirty="0" smtClean="0"/>
              <a:t>斯洛伐克，是否有男女有别之分？</a:t>
            </a:r>
            <a:endParaRPr lang="en-US" altLang="zh-TW" sz="2800" dirty="0" smtClean="0"/>
          </a:p>
          <a:p>
            <a:endParaRPr lang="en-US" altLang="zh-TW" sz="2800" dirty="0"/>
          </a:p>
          <a:p>
            <a:r>
              <a:rPr lang="zh-TW" altLang="en-US" sz="2800" dirty="0" smtClean="0"/>
              <a:t>你认为这个想法是否要继续保存？</a:t>
            </a:r>
            <a:endParaRPr lang="en-US" altLang="zh-TW" sz="2800" dirty="0" smtClean="0"/>
          </a:p>
          <a:p>
            <a:endParaRPr lang="en-US" altLang="zh-TW" dirty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413010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dirty="0" smtClean="0">
                <a:solidFill>
                  <a:srgbClr val="FF0000"/>
                </a:solidFill>
              </a:rPr>
              <a:t>辛酸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097280" y="1845733"/>
            <a:ext cx="10058400" cy="4164541"/>
          </a:xfrm>
        </p:spPr>
        <p:txBody>
          <a:bodyPr>
            <a:normAutofit lnSpcReduction="10000"/>
          </a:bodyPr>
          <a:lstStyle/>
          <a:p>
            <a:r>
              <a:rPr lang="zh-TW" altLang="en-US" sz="2800" dirty="0" smtClean="0"/>
              <a:t>发音：</a:t>
            </a:r>
            <a:r>
              <a:rPr lang="en-US" altLang="zh-TW" sz="2800" dirty="0" err="1" smtClean="0"/>
              <a:t>xīnsuān</a:t>
            </a:r>
            <a:endParaRPr lang="en-US" altLang="zh-TW" sz="2800" dirty="0" smtClean="0"/>
          </a:p>
          <a:p>
            <a:endParaRPr lang="en-US" altLang="zh-TW" sz="2800" dirty="0" smtClean="0"/>
          </a:p>
          <a:p>
            <a:r>
              <a:rPr lang="zh-TW" altLang="en-US" sz="2800" dirty="0" smtClean="0"/>
              <a:t>英文：</a:t>
            </a:r>
            <a:r>
              <a:rPr lang="en-US" altLang="zh-TW" sz="2800" dirty="0" smtClean="0"/>
              <a:t>bitterness</a:t>
            </a:r>
          </a:p>
          <a:p>
            <a:endParaRPr lang="en-US" altLang="zh-TW" sz="2800" dirty="0"/>
          </a:p>
          <a:p>
            <a:r>
              <a:rPr lang="zh-TW" altLang="en-US" sz="2800" dirty="0"/>
              <a:t>意思</a:t>
            </a:r>
            <a:r>
              <a:rPr lang="zh-TW" altLang="en-US" sz="2800" dirty="0" smtClean="0"/>
              <a:t>：原本是指</a:t>
            </a:r>
            <a:r>
              <a:rPr lang="zh-TW" altLang="en-US" sz="2800" dirty="0"/>
              <a:t>辣味和</a:t>
            </a:r>
            <a:r>
              <a:rPr lang="zh-TW" altLang="en-US" sz="2800" dirty="0" smtClean="0"/>
              <a:t>酸味，后来</a:t>
            </a:r>
            <a:r>
              <a:rPr lang="zh-CN" altLang="en-US" sz="2800" dirty="0" smtClean="0"/>
              <a:t>比喻</a:t>
            </a:r>
            <a:r>
              <a:rPr lang="zh-CN" altLang="en-US" sz="2800" dirty="0"/>
              <a:t>痛苦悲</a:t>
            </a:r>
            <a:r>
              <a:rPr lang="zh-CN" altLang="en-US" sz="2800" dirty="0" smtClean="0"/>
              <a:t>伤</a:t>
            </a:r>
            <a:r>
              <a:rPr lang="zh-TW" altLang="en-US" sz="2800" dirty="0" smtClean="0"/>
              <a:t>。</a:t>
            </a:r>
            <a:endParaRPr lang="en-US" altLang="zh-TW" sz="2800" dirty="0" smtClean="0"/>
          </a:p>
          <a:p>
            <a:endParaRPr lang="en-US" altLang="zh-CN" sz="2800" dirty="0"/>
          </a:p>
          <a:p>
            <a:r>
              <a:rPr lang="zh-TW" altLang="en-US" sz="2800" dirty="0" smtClean="0"/>
              <a:t>例句：</a:t>
            </a:r>
            <a:r>
              <a:rPr lang="zh-CN" altLang="en-US" sz="2800" dirty="0"/>
              <a:t>单身的人儿也过节，光棍未必会流辛酸泪。虽说没有人儿陪，快快乐乐无拖累。</a:t>
            </a:r>
            <a:endParaRPr lang="en-US" altLang="zh-CN" sz="2800" dirty="0" smtClean="0"/>
          </a:p>
          <a:p>
            <a:endParaRPr lang="en-US" altLang="zh-TW" dirty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600056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dirty="0">
                <a:solidFill>
                  <a:srgbClr val="FF0000"/>
                </a:solidFill>
              </a:rPr>
              <a:t>辛酸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endParaRPr lang="en-US" altLang="zh-TW" sz="3600" dirty="0" smtClean="0"/>
          </a:p>
          <a:p>
            <a:pPr algn="ctr"/>
            <a:r>
              <a:rPr lang="zh-TW" altLang="en-US" sz="3600" dirty="0" smtClean="0"/>
              <a:t>生命中，是否有什么事情让你觉得辛酸？</a:t>
            </a:r>
            <a:endParaRPr lang="zh-TW" altLang="en-US" sz="3600" dirty="0"/>
          </a:p>
        </p:txBody>
      </p:sp>
    </p:spTree>
    <p:extLst>
      <p:ext uri="{BB962C8B-B14F-4D97-AF65-F5344CB8AC3E}">
        <p14:creationId xmlns:p14="http://schemas.microsoft.com/office/powerpoint/2010/main" val="2138835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dirty="0" smtClean="0"/>
              <a:t>紅包</a:t>
            </a:r>
            <a:r>
              <a:rPr lang="zh-TW" altLang="en-US" dirty="0" smtClean="0">
                <a:solidFill>
                  <a:srgbClr val="FF0000"/>
                </a:solidFill>
              </a:rPr>
              <a:t>勝過千言萬語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sz="3200" dirty="0" smtClean="0"/>
              <a:t>阿姨：木星？在看书喔？</a:t>
            </a:r>
            <a:endParaRPr lang="en-US" altLang="zh-TW" sz="3200" dirty="0" smtClean="0"/>
          </a:p>
          <a:p>
            <a:r>
              <a:rPr lang="zh-TW" altLang="en-US" sz="3200" dirty="0" smtClean="0"/>
              <a:t>阿姨今年赚比较少</a:t>
            </a:r>
            <a:r>
              <a:rPr lang="en-US" altLang="zh-TW" sz="3200" dirty="0" smtClean="0"/>
              <a:t>…</a:t>
            </a:r>
          </a:p>
          <a:p>
            <a:endParaRPr lang="en-US" altLang="zh-TW" sz="3200" dirty="0" smtClean="0"/>
          </a:p>
          <a:p>
            <a:r>
              <a:rPr lang="zh-TW" altLang="en-US" sz="3200" dirty="0" smtClean="0"/>
              <a:t>木星：谢谢阿姨，新年快乐。</a:t>
            </a:r>
            <a:endParaRPr lang="zh-TW" altLang="en-US" sz="3200" dirty="0"/>
          </a:p>
        </p:txBody>
      </p:sp>
    </p:spTree>
    <p:extLst>
      <p:ext uri="{BB962C8B-B14F-4D97-AF65-F5344CB8AC3E}">
        <p14:creationId xmlns:p14="http://schemas.microsoft.com/office/powerpoint/2010/main" val="1003742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回顧">
  <a:themeElements>
    <a:clrScheme name="回顧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回顧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回顧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1495</TotalTime>
  <Words>1783</Words>
  <Application>Microsoft Office PowerPoint</Application>
  <PresentationFormat>寬螢幕</PresentationFormat>
  <Paragraphs>257</Paragraphs>
  <Slides>51</Slides>
  <Notes>0</Notes>
  <HiddenSlides>0</HiddenSlides>
  <MMClips>2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51</vt:i4>
      </vt:variant>
    </vt:vector>
  </HeadingPairs>
  <TitlesOfParts>
    <vt:vector size="59" baseType="lpstr">
      <vt:lpstr>宋体</vt:lpstr>
      <vt:lpstr>微軟正黑體</vt:lpstr>
      <vt:lpstr>新細明體</vt:lpstr>
      <vt:lpstr>Calibri</vt:lpstr>
      <vt:lpstr>Calibri Light</vt:lpstr>
      <vt:lpstr>Times New Roman</vt:lpstr>
      <vt:lpstr>Wingdings</vt:lpstr>
      <vt:lpstr>回顧</vt:lpstr>
      <vt:lpstr>第一课 中国的节日</vt:lpstr>
      <vt:lpstr>你印象中中国的过年是什么？</vt:lpstr>
      <vt:lpstr>过年比红包-男女有别的辛酸</vt:lpstr>
      <vt:lpstr>恭喜发财</vt:lpstr>
      <vt:lpstr>男女有別</vt:lpstr>
      <vt:lpstr>男女有別</vt:lpstr>
      <vt:lpstr>辛酸</vt:lpstr>
      <vt:lpstr>辛酸</vt:lpstr>
      <vt:lpstr>紅包勝過千言萬語</vt:lpstr>
      <vt:lpstr>勝過</vt:lpstr>
      <vt:lpstr>千言萬語</vt:lpstr>
      <vt:lpstr>PowerPoint 簡報</vt:lpstr>
      <vt:lpstr>一個紅包傳承的概念</vt:lpstr>
      <vt:lpstr>傳承</vt:lpstr>
      <vt:lpstr>概念</vt:lpstr>
      <vt:lpstr>PowerPoint 簡報</vt:lpstr>
      <vt:lpstr>同輩</vt:lpstr>
      <vt:lpstr>暗示</vt:lpstr>
      <vt:lpstr>暗示</vt:lpstr>
      <vt:lpstr>誤會</vt:lpstr>
      <vt:lpstr>沒差啦</vt:lpstr>
      <vt:lpstr>沒差啦</vt:lpstr>
      <vt:lpstr>PowerPoint 簡報</vt:lpstr>
      <vt:lpstr>PowerPoint 簡報</vt:lpstr>
      <vt:lpstr>有+V(台湾话的用法)</vt:lpstr>
      <vt:lpstr>有+V(台湾话的用法)</vt:lpstr>
      <vt:lpstr>推手</vt:lpstr>
      <vt:lpstr>PowerPoint 簡報</vt:lpstr>
      <vt:lpstr>推手</vt:lpstr>
      <vt:lpstr>發揚光大</vt:lpstr>
      <vt:lpstr>發揚光大</vt:lpstr>
      <vt:lpstr>為難</vt:lpstr>
      <vt:lpstr>為難</vt:lpstr>
      <vt:lpstr>尴尬</vt:lpstr>
      <vt:lpstr>为难v.s.尴尬</vt:lpstr>
      <vt:lpstr>PowerPoint 簡報</vt:lpstr>
      <vt:lpstr>PowerPoint 簡報</vt:lpstr>
      <vt:lpstr>包(v.)</vt:lpstr>
      <vt:lpstr>至少</vt:lpstr>
      <vt:lpstr>利用</vt:lpstr>
      <vt:lpstr>疼</vt:lpstr>
      <vt:lpstr>PowerPoint 簡報</vt:lpstr>
      <vt:lpstr>拒收</vt:lpstr>
      <vt:lpstr>绝招</vt:lpstr>
      <vt:lpstr>塞</vt:lpstr>
      <vt:lpstr>PowerPoint 簡報</vt:lpstr>
      <vt:lpstr>去留</vt:lpstr>
      <vt:lpstr>年齡決定紅包的去留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第一课 中国的节日</dc:title>
  <dc:creator>admin</dc:creator>
  <cp:lastModifiedBy>admin</cp:lastModifiedBy>
  <cp:revision>29</cp:revision>
  <dcterms:created xsi:type="dcterms:W3CDTF">2019-09-20T16:59:14Z</dcterms:created>
  <dcterms:modified xsi:type="dcterms:W3CDTF">2019-10-01T11:11:07Z</dcterms:modified>
</cp:coreProperties>
</file>