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66"/>
  </p:notesMasterIdLst>
  <p:sldIdLst>
    <p:sldId id="256" r:id="rId3"/>
    <p:sldId id="2009" r:id="rId4"/>
    <p:sldId id="2038" r:id="rId5"/>
    <p:sldId id="2039" r:id="rId6"/>
    <p:sldId id="2040" r:id="rId7"/>
    <p:sldId id="2041" r:id="rId8"/>
    <p:sldId id="2042" r:id="rId9"/>
    <p:sldId id="2043" r:id="rId10"/>
    <p:sldId id="2044" r:id="rId11"/>
    <p:sldId id="2045" r:id="rId12"/>
    <p:sldId id="2046" r:id="rId13"/>
    <p:sldId id="2047" r:id="rId14"/>
    <p:sldId id="2050" r:id="rId15"/>
    <p:sldId id="2051" r:id="rId16"/>
    <p:sldId id="2052" r:id="rId17"/>
    <p:sldId id="2053" r:id="rId18"/>
    <p:sldId id="2054" r:id="rId19"/>
    <p:sldId id="2055" r:id="rId20"/>
    <p:sldId id="2056" r:id="rId21"/>
    <p:sldId id="2057" r:id="rId22"/>
    <p:sldId id="2058" r:id="rId23"/>
    <p:sldId id="2059" r:id="rId24"/>
    <p:sldId id="2072" r:id="rId25"/>
    <p:sldId id="2060" r:id="rId26"/>
    <p:sldId id="2061" r:id="rId27"/>
    <p:sldId id="2062" r:id="rId28"/>
    <p:sldId id="2063" r:id="rId29"/>
    <p:sldId id="2064" r:id="rId30"/>
    <p:sldId id="2065" r:id="rId31"/>
    <p:sldId id="2066" r:id="rId32"/>
    <p:sldId id="2067" r:id="rId33"/>
    <p:sldId id="2068" r:id="rId34"/>
    <p:sldId id="2069" r:id="rId35"/>
    <p:sldId id="2070" r:id="rId36"/>
    <p:sldId id="2071" r:id="rId37"/>
    <p:sldId id="2074" r:id="rId38"/>
    <p:sldId id="2075" r:id="rId39"/>
    <p:sldId id="1903" r:id="rId40"/>
    <p:sldId id="2010" r:id="rId41"/>
    <p:sldId id="2011" r:id="rId42"/>
    <p:sldId id="2012" r:id="rId43"/>
    <p:sldId id="2013" r:id="rId44"/>
    <p:sldId id="2014" r:id="rId45"/>
    <p:sldId id="2015" r:id="rId46"/>
    <p:sldId id="2016" r:id="rId47"/>
    <p:sldId id="2017" r:id="rId48"/>
    <p:sldId id="2018" r:id="rId49"/>
    <p:sldId id="2019" r:id="rId50"/>
    <p:sldId id="2021" r:id="rId51"/>
    <p:sldId id="2022" r:id="rId52"/>
    <p:sldId id="2024" r:id="rId53"/>
    <p:sldId id="2020" r:id="rId54"/>
    <p:sldId id="2023" r:id="rId55"/>
    <p:sldId id="2025" r:id="rId56"/>
    <p:sldId id="2026" r:id="rId57"/>
    <p:sldId id="2027" r:id="rId58"/>
    <p:sldId id="2028" r:id="rId59"/>
    <p:sldId id="2030" r:id="rId60"/>
    <p:sldId id="2032" r:id="rId61"/>
    <p:sldId id="2036" r:id="rId62"/>
    <p:sldId id="2035" r:id="rId63"/>
    <p:sldId id="2037" r:id="rId64"/>
    <p:sldId id="2073" r:id="rId65"/>
  </p:sldIdLst>
  <p:sldSz cx="12192000" cy="6858000"/>
  <p:notesSz cx="6858000" cy="9144000"/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008B9A"/>
    <a:srgbClr val="00AABC"/>
    <a:srgbClr val="165FA1"/>
    <a:srgbClr val="FFD979"/>
    <a:srgbClr val="99D2EF"/>
    <a:srgbClr val="26A9E0"/>
    <a:srgbClr val="2A9CA2"/>
    <a:srgbClr val="258A8F"/>
    <a:srgbClr val="228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tags" Target="tags/tag1.xml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19/11/18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19/11/18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28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1.jpg"/><Relationship Id="rId7" Type="http://schemas.openxmlformats.org/officeDocument/2006/relationships/image" Target="../media/image37.jpg"/><Relationship Id="rId8" Type="http://schemas.openxmlformats.org/officeDocument/2006/relationships/image" Target="../media/image42.gif"/><Relationship Id="rId9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22.jpg"/><Relationship Id="rId7" Type="http://schemas.openxmlformats.org/officeDocument/2006/relationships/image" Target="../media/image44.jpg"/><Relationship Id="rId8" Type="http://schemas.openxmlformats.org/officeDocument/2006/relationships/image" Target="../media/image34.jpg"/><Relationship Id="rId9" Type="http://schemas.openxmlformats.org/officeDocument/2006/relationships/image" Target="../media/image45.png"/><Relationship Id="rId10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22.jpg"/><Relationship Id="rId7" Type="http://schemas.openxmlformats.org/officeDocument/2006/relationships/image" Target="../media/image44.jpg"/><Relationship Id="rId8" Type="http://schemas.openxmlformats.org/officeDocument/2006/relationships/image" Target="../media/image34.jpg"/><Relationship Id="rId9" Type="http://schemas.openxmlformats.org/officeDocument/2006/relationships/image" Target="../media/image45.png"/><Relationship Id="rId10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g"/><Relationship Id="rId5" Type="http://schemas.openxmlformats.org/officeDocument/2006/relationships/image" Target="../media/image50.jpeg"/><Relationship Id="rId6" Type="http://schemas.openxmlformats.org/officeDocument/2006/relationships/image" Target="../media/image51.gif"/><Relationship Id="rId7" Type="http://schemas.openxmlformats.org/officeDocument/2006/relationships/image" Target="../media/image52.gif"/><Relationship Id="rId8" Type="http://schemas.openxmlformats.org/officeDocument/2006/relationships/image" Target="../media/image53.gif"/><Relationship Id="rId9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gif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png"/><Relationship Id="rId10" Type="http://schemas.openxmlformats.org/officeDocument/2006/relationships/hyperlink" Target="https://www.youtube.com/watch?v=vb8BPhOohH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9" Type="http://schemas.openxmlformats.org/officeDocument/2006/relationships/image" Target="../media/image21.png"/><Relationship Id="rId10" Type="http://schemas.openxmlformats.org/officeDocument/2006/relationships/image" Target="../media/image22.jpg"/><Relationship Id="rId11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28.jpg"/><Relationship Id="rId6" Type="http://schemas.openxmlformats.org/officeDocument/2006/relationships/image" Target="../media/image31.jp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2" y="2685463"/>
            <a:ext cx="5614186" cy="558799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第五课：看朋友（</a:t>
            </a:r>
            <a:r>
              <a:rPr lang="fr-FR" altLang="zh-CN" sz="2800" dirty="0" err="1"/>
              <a:t>kàn</a:t>
            </a:r>
            <a:r>
              <a:rPr lang="fr-FR" altLang="zh-CN" sz="2800" dirty="0"/>
              <a:t> </a:t>
            </a:r>
            <a:r>
              <a:rPr lang="fr-FR" altLang="zh-CN" sz="2800" dirty="0" err="1"/>
              <a:t>péng</a:t>
            </a:r>
            <a:r>
              <a:rPr lang="fr-FR" altLang="zh-CN" sz="2800" dirty="0"/>
              <a:t> </a:t>
            </a:r>
            <a:r>
              <a:rPr lang="fr-FR" altLang="zh-CN" sz="2800" dirty="0" err="1" smtClean="0"/>
              <a:t>yǒu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29"/>
            <a:ext cx="7041301" cy="1108661"/>
          </a:xfrm>
        </p:spPr>
        <p:txBody>
          <a:bodyPr/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5</a:t>
            </a:r>
            <a:r>
              <a:rPr lang="en-US" altLang="zh-CN" dirty="0" smtClean="0"/>
              <a:t> Visiting Friends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Nov. 18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889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Adjectives as Predicates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“很”（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hěn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 , very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999" y="1487715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：你的弟弟高吗？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901923" y="1519163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：你的学校大吗？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/>
            </a:pP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114419" y="1465944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：学中文有没有意思？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35391" y="2924629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：你的老师好不好？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35791" y="2907696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：你今天高兴吗？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60382" y="2878666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：你的学校漂亮吗？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08782" y="4409923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7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：捷克菜好吃吗？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017332" y="4380426"/>
            <a:ext cx="32694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8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：你的中文好不好？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182154" y="4363960"/>
            <a:ext cx="3411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9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：你昨天忙吗？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812616" y="19233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我的弟弟很高</a:t>
            </a:r>
            <a:endParaRPr kumimoji="1"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627116" y="1148406"/>
            <a:ext cx="195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dìd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it-IT" altLang="zh-CN" dirty="0" err="1"/>
              <a:t>gāo</a:t>
            </a:r>
            <a:r>
              <a:rPr lang="it-IT" altLang="zh-CN" dirty="0"/>
              <a:t> ma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654996" y="1185393"/>
            <a:ext cx="231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xuéxiào</a:t>
            </a:r>
            <a:r>
              <a:rPr lang="fr-FR" altLang="zh-CN" dirty="0" smtClean="0"/>
              <a:t> </a:t>
            </a:r>
            <a:r>
              <a:rPr lang="fr-FR" altLang="zh-CN" dirty="0" err="1"/>
              <a:t>dà</a:t>
            </a:r>
            <a:r>
              <a:rPr lang="fr-FR" altLang="zh-CN" dirty="0"/>
              <a:t> ma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404473" y="1185393"/>
            <a:ext cx="339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zhōngwén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/>
              <a:t>méi</a:t>
            </a:r>
            <a:r>
              <a:rPr lang="es-ES_tradnl" altLang="zh-CN" dirty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yìs</a:t>
            </a:r>
            <a:r>
              <a:rPr lang="en-US" altLang="zh-CN" dirty="0" err="1" smtClean="0"/>
              <a:t>i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479262" y="2590897"/>
            <a:ext cx="264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lǎoshī</a:t>
            </a:r>
            <a:r>
              <a:rPr lang="fr-FR" altLang="zh-CN" dirty="0" smtClean="0"/>
              <a:t> </a:t>
            </a:r>
            <a:r>
              <a:rPr lang="fr-FR" altLang="zh-CN" dirty="0" err="1"/>
              <a:t>hǎo</a:t>
            </a:r>
            <a:r>
              <a:rPr lang="fr-FR" altLang="zh-CN" dirty="0"/>
              <a:t> </a:t>
            </a:r>
            <a:r>
              <a:rPr lang="fr-FR" altLang="zh-CN" dirty="0" err="1"/>
              <a:t>bù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627856" y="2615555"/>
            <a:ext cx="2545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jīntiān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gāoxìng</a:t>
            </a:r>
            <a:r>
              <a:rPr lang="it-IT" altLang="zh-CN" dirty="0" smtClean="0"/>
              <a:t> ma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631361" y="2529252"/>
            <a:ext cx="321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r>
              <a:rPr lang="it-IT" altLang="zh-CN" dirty="0"/>
              <a:t>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369730" y="4058047"/>
            <a:ext cx="259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516364" y="4070376"/>
            <a:ext cx="3085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nǐ</a:t>
            </a:r>
            <a:r>
              <a:rPr lang="nl-NL" altLang="zh-CN" dirty="0"/>
              <a:t> de </a:t>
            </a:r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/>
              <a:t>hǎo</a:t>
            </a:r>
            <a:r>
              <a:rPr lang="nl-NL" altLang="zh-CN" dirty="0"/>
              <a:t> </a:t>
            </a:r>
            <a:r>
              <a:rPr lang="nl-NL" altLang="zh-CN" dirty="0" err="1"/>
              <a:t>bù</a:t>
            </a:r>
            <a:r>
              <a:rPr lang="nl-NL" altLang="zh-CN" dirty="0"/>
              <a:t> </a:t>
            </a:r>
            <a:r>
              <a:rPr lang="nl-NL" altLang="zh-CN" dirty="0" err="1"/>
              <a:t>hǎo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7800909" y="4033389"/>
            <a:ext cx="255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zuó tiān máng ma </a:t>
            </a:r>
            <a:r>
              <a:rPr lang="zh-CN" altLang="hu-HU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701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at;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in</a:t>
            </a:r>
            <a:r>
              <a:rPr kumimoji="1" lang="en-US" altLang="zh-CN" sz="2400" b="1" dirty="0" err="1">
                <a:solidFill>
                  <a:srgbClr val="FF6600"/>
                </a:solidFill>
              </a:rPr>
              <a:t>;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在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z</a:t>
            </a:r>
            <a:r>
              <a:rPr kumimoji="1" lang="zh-CN" altLang="en-US" sz="2000" dirty="0">
                <a:solidFill>
                  <a:srgbClr val="000000"/>
                </a:solidFill>
              </a:rPr>
              <a:t>à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pic>
        <p:nvPicPr>
          <p:cNvPr id="7" name="图片 6" descr="1467171714907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8" y="1840290"/>
            <a:ext cx="3720282" cy="212694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9809" y="28423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电影院</a:t>
            </a:r>
            <a:endParaRPr kumimoji="1" lang="zh-CN" altLang="en-US" sz="2400" dirty="0"/>
          </a:p>
        </p:txBody>
      </p:sp>
      <p:pic>
        <p:nvPicPr>
          <p:cNvPr id="9" name="图片 8" descr="6358971754218832398519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85" y="1790097"/>
            <a:ext cx="3752548" cy="210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62381" y="27093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家</a:t>
            </a:r>
            <a:endParaRPr kumimoji="1" lang="zh-CN" altLang="en-US" sz="2400" dirty="0"/>
          </a:p>
        </p:txBody>
      </p:sp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24" y="4124476"/>
            <a:ext cx="3726386" cy="23180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220305" y="5002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pic>
        <p:nvPicPr>
          <p:cNvPr id="13" name="图片 12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10" y="4039810"/>
            <a:ext cx="3736824" cy="25511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59143" y="4995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学校</a:t>
            </a:r>
            <a:endParaRPr kumimoji="1"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4962482" y="2470239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1168" y="453368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0502163" y="2349286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0448167" y="4611096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44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best-schools-in-Central-London-e1535635435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5" y="1593676"/>
            <a:ext cx="2322288" cy="1585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85190" y="4087956"/>
            <a:ext cx="2742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：你在哪儿工作？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：我在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dirty="0" smtClean="0"/>
              <a:t>工作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763460" y="4060098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：你在哪儿听音乐？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629520" y="4080852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52059" y="557199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67785" y="554476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：你在哪儿看电影？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70247" y="5546480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：你在哪儿吃饭？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pic>
        <p:nvPicPr>
          <p:cNvPr id="24" name="图片 23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" y="1755624"/>
            <a:ext cx="2519438" cy="1440406"/>
          </a:xfrm>
          <a:prstGeom prst="rect">
            <a:avLst/>
          </a:prstGeom>
        </p:spPr>
      </p:pic>
      <p:pic>
        <p:nvPicPr>
          <p:cNvPr id="25" name="图片 24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4" y="1729620"/>
            <a:ext cx="2541289" cy="1427031"/>
          </a:xfrm>
          <a:prstGeom prst="rect">
            <a:avLst/>
          </a:prstGeom>
        </p:spPr>
      </p:pic>
      <p:pic>
        <p:nvPicPr>
          <p:cNvPr id="26" name="图片 25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61" y="1632857"/>
            <a:ext cx="2523572" cy="15698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426295" y="346922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电影院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4789715" y="3435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251924" y="351487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图书馆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498813" y="343294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1055720" y="3170826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0013453" y="321530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805306" y="3147571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363881" y="3147572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211072" y="404831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27834" y="5571996"/>
            <a:ext cx="26062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：你在哪儿打球？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8" name="矩形 37"/>
          <p:cNvSpPr/>
          <p:nvPr/>
        </p:nvSpPr>
        <p:spPr>
          <a:xfrm>
            <a:off x="9517883" y="3786809"/>
            <a:ext cx="267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/>
              <a:t>nǎr</a:t>
            </a:r>
            <a:r>
              <a:rPr lang="fr-FR" altLang="zh-CN" dirty="0"/>
              <a:t> </a:t>
            </a:r>
            <a:r>
              <a:rPr lang="cs-CZ" altLang="zh-CN" dirty="0" err="1" smtClean="0"/>
              <a:t>xué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5124" y="3811467"/>
            <a:ext cx="249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142088" y="3786809"/>
            <a:ext cx="237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tīng</a:t>
            </a:r>
            <a:r>
              <a:rPr lang="fr-FR" altLang="zh-CN" dirty="0"/>
              <a:t> </a:t>
            </a:r>
            <a:r>
              <a:rPr lang="fr-FR" altLang="zh-CN" dirty="0" err="1" smtClean="0"/>
              <a:t>yīn</a:t>
            </a:r>
            <a:r>
              <a:rPr lang="en-US" altLang="zh-CN" dirty="0" err="1" smtClean="0"/>
              <a:t>yu</a:t>
            </a:r>
            <a:r>
              <a:rPr lang="fr-FR" altLang="zh-CN" dirty="0" err="1" smtClean="0"/>
              <a:t>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002707" y="3811467"/>
            <a:ext cx="199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kàn</a:t>
            </a:r>
            <a:r>
              <a:rPr lang="fr-FR" altLang="zh-CN" dirty="0" smtClean="0"/>
              <a:t> </a:t>
            </a:r>
            <a:r>
              <a:rPr lang="fr-FR" altLang="zh-CN" dirty="0" err="1"/>
              <a:t>shū</a:t>
            </a:r>
            <a:r>
              <a:rPr lang="fr-FR" altLang="zh-CN" dirty="0"/>
              <a:t> 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85317" y="5241630"/>
            <a:ext cx="254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 smtClean="0"/>
              <a:t>kàn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4072428" y="5258411"/>
            <a:ext cx="187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6900595" y="5250534"/>
            <a:ext cx="204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 smtClean="0"/>
              <a:t>shuì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jiào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9543801" y="5279644"/>
            <a:ext cx="181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509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6pic_930336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4" y="1345432"/>
            <a:ext cx="4438953" cy="3940187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4680857" y="1016000"/>
            <a:ext cx="6664476" cy="455990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31620" y="1524000"/>
            <a:ext cx="635903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</a:t>
            </a:r>
            <a:r>
              <a:rPr kumimoji="1" lang="zh-CN" altLang="zh-CN" sz="2000" dirty="0" smtClean="0"/>
              <a:t>，</a:t>
            </a:r>
            <a:r>
              <a:rPr kumimoji="1" lang="zh-CN" altLang="en-US" sz="2000" dirty="0" smtClean="0"/>
              <a:t>你想吃点什么？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还是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：我吃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：那你想喝点什么？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：我喝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/>
              <a:t>吧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：对不起，没有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zh-CN" sz="2000" dirty="0" smtClean="0"/>
              <a:t>。</a:t>
            </a:r>
            <a:r>
              <a:rPr kumimoji="1" lang="en-US" altLang="zh-CN" sz="2000" u="sng" dirty="0" smtClean="0"/>
              <a:t>                  </a:t>
            </a:r>
            <a:r>
              <a:rPr kumimoji="1" lang="zh-CN" altLang="en-US" sz="2000" dirty="0" smtClean="0"/>
              <a:t>，可以吗？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：那给我一杯／一瓶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53936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5438694" y="2171645"/>
            <a:ext cx="5419185" cy="895350"/>
          </a:xfrm>
        </p:spPr>
        <p:txBody>
          <a:bodyPr>
            <a:normAutofit/>
          </a:bodyPr>
          <a:lstStyle/>
          <a:p>
            <a:r>
              <a:rPr lang="en-US" altLang="zh-CN" sz="4400" dirty="0" smtClean="0"/>
              <a:t>DIALOGUE II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49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词汇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43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0129" y="2337011"/>
            <a:ext cx="604837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了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p</a:t>
            </a:r>
            <a:r>
              <a:rPr kumimoji="1" lang="zh-CN" altLang="en-US" sz="2800" dirty="0" smtClean="0"/>
              <a:t>（</a:t>
            </a:r>
            <a:r>
              <a:rPr kumimoji="1" lang="en-US" altLang="zh-CN" sz="2800" dirty="0" smtClean="0"/>
              <a:t>a dynamic particle</a:t>
            </a:r>
            <a:r>
              <a:rPr kumimoji="1" lang="zh-CN" altLang="en-US" sz="2800" dirty="0" smtClean="0"/>
              <a:t>）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5977892" y="1751885"/>
            <a:ext cx="5040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le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60610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54883" y="2447972"/>
            <a:ext cx="563056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才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not until, only then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19873" y="1887504"/>
            <a:ext cx="7092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hu-HU" altLang="zh-CN" sz="3200" dirty="0"/>
              <a:t>cái </a:t>
            </a:r>
            <a:endParaRPr kumimoji="1"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6399643" y="3341156"/>
            <a:ext cx="4134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王朋和李友晚上十二点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200" dirty="0" smtClean="0"/>
              <a:t>回家。</a:t>
            </a:r>
            <a:endParaRPr kumimoji="1" lang="zh-CN" altLang="en-US" sz="2200" dirty="0"/>
          </a:p>
        </p:txBody>
      </p:sp>
      <p:sp>
        <p:nvSpPr>
          <p:cNvPr id="5" name="矩形 4"/>
          <p:cNvSpPr/>
          <p:nvPr/>
        </p:nvSpPr>
        <p:spPr>
          <a:xfrm>
            <a:off x="5632917" y="2911451"/>
            <a:ext cx="5843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cs-CZ" altLang="zh-CN" dirty="0" err="1" smtClean="0"/>
              <a:t>áng</a:t>
            </a:r>
            <a:r>
              <a:rPr lang="en-US" altLang="zh-CN" dirty="0" smtClean="0"/>
              <a:t>P</a:t>
            </a:r>
            <a:r>
              <a:rPr lang="cs-CZ" altLang="zh-CN" dirty="0" err="1" smtClean="0"/>
              <a:t>éng</a:t>
            </a:r>
            <a:r>
              <a:rPr lang="cs-CZ" altLang="zh-CN" dirty="0" smtClean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en-US" altLang="zh-CN" dirty="0" smtClean="0"/>
              <a:t>L</a:t>
            </a:r>
            <a:r>
              <a:rPr lang="cs-CZ" altLang="zh-CN" dirty="0" err="1" smtClean="0"/>
              <a:t>ǐ</a:t>
            </a:r>
            <a:r>
              <a:rPr lang="en-US" altLang="zh-CN" dirty="0" smtClean="0"/>
              <a:t>Y</a:t>
            </a:r>
            <a:r>
              <a:rPr lang="cs-CZ" altLang="zh-CN" dirty="0" err="1" smtClean="0"/>
              <a:t>ǒu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wǎnshàng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èr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 smtClean="0"/>
              <a:t>huíjiā</a:t>
            </a:r>
            <a:r>
              <a:rPr lang="cs-CZ" altLang="zh-CN" dirty="0" smtClean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265219" y="3748014"/>
            <a:ext cx="829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Wang </a:t>
            </a:r>
            <a:r>
              <a:rPr kumimoji="1" lang="en-US" altLang="zh-CN" dirty="0" err="1" smtClean="0">
                <a:solidFill>
                  <a:schemeClr val="bg1">
                    <a:lumMod val="50000"/>
                  </a:schemeClr>
                </a:solidFill>
              </a:rPr>
              <a:t>Peng</a:t>
            </a:r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 and Li You did not get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home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until twelve o’ clock</a:t>
            </a:r>
          </a:p>
        </p:txBody>
      </p:sp>
    </p:spTree>
    <p:extLst>
      <p:ext uri="{BB962C8B-B14F-4D97-AF65-F5344CB8AC3E}">
        <p14:creationId xmlns:p14="http://schemas.microsoft.com/office/powerpoint/2010/main" val="30627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28867" y="2509617"/>
            <a:ext cx="681929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玩（儿）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V to have fun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play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106045" y="1899833"/>
            <a:ext cx="20217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3200" dirty="0" err="1"/>
              <a:t>wán</a:t>
            </a:r>
            <a:r>
              <a:rPr kumimoji="1" lang="it-IT" altLang="zh-CN" sz="3200" dirty="0"/>
              <a:t> </a:t>
            </a:r>
            <a:r>
              <a:rPr kumimoji="1" lang="zh-CN" altLang="zh-CN" sz="3200" dirty="0" smtClean="0"/>
              <a:t>（</a:t>
            </a:r>
            <a:r>
              <a:rPr kumimoji="1" lang="it-IT" altLang="zh-CN" sz="3200" dirty="0" err="1" smtClean="0"/>
              <a:t>r</a:t>
            </a:r>
            <a:r>
              <a:rPr kumimoji="1" lang="zh-CN" altLang="en-US" sz="3200" dirty="0" smtClean="0"/>
              <a:t>）</a:t>
            </a:r>
            <a:r>
              <a:rPr kumimoji="1" lang="it-IT" altLang="zh-CN" sz="3200" dirty="0" smtClean="0"/>
              <a:t>  </a:t>
            </a:r>
            <a:endParaRPr kumimoji="1" lang="zh-CN" altLang="en-US" sz="3200" dirty="0"/>
          </a:p>
        </p:txBody>
      </p:sp>
      <p:sp>
        <p:nvSpPr>
          <p:cNvPr id="6" name="可选流程 5"/>
          <p:cNvSpPr/>
          <p:nvPr/>
        </p:nvSpPr>
        <p:spPr>
          <a:xfrm>
            <a:off x="6167280" y="2169900"/>
            <a:ext cx="5263298" cy="203428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22473" y="2588147"/>
            <a:ext cx="444705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：你去哪儿玩？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：我去</a:t>
            </a:r>
            <a:r>
              <a:rPr kumimoji="1" lang="en-US" altLang="zh-CN" sz="2200" u="sng" dirty="0" smtClean="0"/>
              <a:t>    </a:t>
            </a:r>
            <a:r>
              <a:rPr kumimoji="1" lang="en-US" altLang="zh-CN" sz="2200" u="sng" dirty="0" err="1" smtClean="0"/>
              <a:t>LiYou’s</a:t>
            </a:r>
            <a:r>
              <a:rPr kumimoji="1" lang="en-US" altLang="zh-CN" sz="2200" u="sng" dirty="0" smtClean="0"/>
              <a:t> House   </a:t>
            </a:r>
            <a:r>
              <a:rPr kumimoji="1" lang="zh-CN" altLang="en-US" sz="2200" dirty="0" smtClean="0"/>
              <a:t>玩儿。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zh-CN" altLang="en-US" sz="2200" dirty="0"/>
          </a:p>
        </p:txBody>
      </p:sp>
      <p:sp>
        <p:nvSpPr>
          <p:cNvPr id="3" name="矩形 2"/>
          <p:cNvSpPr/>
          <p:nvPr/>
        </p:nvSpPr>
        <p:spPr>
          <a:xfrm>
            <a:off x="6990574" y="2258015"/>
            <a:ext cx="19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qù </a:t>
            </a:r>
            <a:r>
              <a:rPr lang="hu-HU" altLang="zh-CN" dirty="0" smtClean="0"/>
              <a:t>nǎr </a:t>
            </a:r>
            <a:r>
              <a:rPr lang="hu-HU" altLang="zh-CN" dirty="0"/>
              <a:t>wán </a:t>
            </a:r>
            <a:r>
              <a:rPr lang="zh-CN" altLang="hu-HU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11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33714" y="2515809"/>
            <a:ext cx="272382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图书馆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n library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2329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tú shū guǎn </a:t>
            </a:r>
            <a:endParaRPr lang="zh-CN" altLang="en-US" sz="3200" dirty="0"/>
          </a:p>
        </p:txBody>
      </p:sp>
      <p:pic>
        <p:nvPicPr>
          <p:cNvPr id="9" name="图片 8" descr="1123591626_1540166492647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3543903"/>
            <a:ext cx="3285927" cy="2044097"/>
          </a:xfrm>
          <a:prstGeom prst="rect">
            <a:avLst/>
          </a:prstGeom>
        </p:spPr>
      </p:pic>
      <p:pic>
        <p:nvPicPr>
          <p:cNvPr id="10" name="图片 9" descr="美国学生也拼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762001"/>
            <a:ext cx="3379304" cy="2286000"/>
          </a:xfrm>
          <a:prstGeom prst="rect">
            <a:avLst/>
          </a:prstGeom>
        </p:spPr>
      </p:pic>
      <p:pic>
        <p:nvPicPr>
          <p:cNvPr id="11" name="图片 10" descr="English-teach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3500967"/>
            <a:ext cx="3265716" cy="2178233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3" y="701524"/>
            <a:ext cx="3131399" cy="2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/>
              <a:t>fù</a:t>
            </a:r>
            <a:r>
              <a:rPr lang="en-US" altLang="zh-CN" sz="4400" dirty="0"/>
              <a:t> </a:t>
            </a:r>
            <a:r>
              <a:rPr lang="en-US" altLang="zh-CN" sz="4400" dirty="0" err="1"/>
              <a:t>xí</a:t>
            </a:r>
            <a:r>
              <a:rPr lang="en-US" altLang="zh-CN" sz="4400" dirty="0"/>
              <a:t> </a:t>
            </a:r>
            <a:br>
              <a:rPr lang="en-US" altLang="zh-CN" sz="4400" dirty="0"/>
            </a:br>
            <a:r>
              <a:rPr lang="zh-CN" altLang="en-US" sz="4400" dirty="0" smtClean="0"/>
              <a:t>复习</a:t>
            </a:r>
            <a:r>
              <a:rPr lang="en-US" altLang="zh-CN" sz="4400" dirty="0" smtClean="0"/>
              <a:t>Review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6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047" y="2576285"/>
            <a:ext cx="513487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聊天（儿）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chat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312246" y="1974334"/>
            <a:ext cx="25565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liáo tiān</a:t>
            </a:r>
            <a:r>
              <a:rPr lang="zh-CN" altLang="en-US" sz="3200" dirty="0" smtClean="0"/>
              <a:t>（</a:t>
            </a:r>
            <a:r>
              <a:rPr lang="en-US" altLang="zh-CN" sz="3200" dirty="0" smtClean="0"/>
              <a:t>r</a:t>
            </a:r>
            <a:r>
              <a:rPr lang="zh-CN" altLang="en-US" sz="3200" dirty="0" smtClean="0"/>
              <a:t>）</a:t>
            </a:r>
            <a:r>
              <a:rPr lang="sk-SK" altLang="zh-CN" sz="3200" dirty="0" smtClean="0"/>
              <a:t>   </a:t>
            </a:r>
            <a:endParaRPr lang="zh-CN" altLang="en-US" sz="3200" dirty="0"/>
          </a:p>
        </p:txBody>
      </p:sp>
      <p:pic>
        <p:nvPicPr>
          <p:cNvPr id="2" name="图片 1" descr="v4-728px-Start-a-Good-Conversation-Ste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08" y="1342570"/>
            <a:ext cx="4934857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8692" y="2576285"/>
            <a:ext cx="34578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回家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home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231484" y="2083190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huí jiā    </a:t>
            </a:r>
            <a:endParaRPr lang="zh-CN" altLang="en-US" sz="3200" dirty="0"/>
          </a:p>
        </p:txBody>
      </p:sp>
      <p:pic>
        <p:nvPicPr>
          <p:cNvPr id="3" name="图片 2" descr="02a4d29c82710e4aa6e12d1cd92a42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62" y="1232348"/>
            <a:ext cx="3009900" cy="416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9619" y="4305904"/>
            <a:ext cx="2891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huí      </a:t>
            </a:r>
            <a:r>
              <a:rPr lang="en-US" altLang="zh-CN" sz="2000" b="1" dirty="0" smtClean="0"/>
              <a:t>v   to return</a:t>
            </a:r>
            <a:r>
              <a:rPr kumimoji="1" lang="en-US" altLang="zh-CN" sz="2000" b="1" dirty="0" smtClean="0"/>
              <a:t>    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311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d6fe83_E194808_08ebc6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03" y="2185367"/>
            <a:ext cx="3863219" cy="3090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7047" y="2527904"/>
            <a:ext cx="285947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一起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together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9797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yì </a:t>
            </a:r>
            <a:r>
              <a:rPr lang="sk-SK" altLang="zh-CN" sz="3200" dirty="0"/>
              <a:t>qǐ  </a:t>
            </a:r>
            <a:endParaRPr lang="zh-CN" altLang="en-US" sz="3200" dirty="0"/>
          </a:p>
        </p:txBody>
      </p:sp>
      <p:pic>
        <p:nvPicPr>
          <p:cNvPr id="13" name="图片 12" descr="02a4d29c82710e4aa6e12d1cd92a421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01" y="0"/>
            <a:ext cx="1646142" cy="2278205"/>
          </a:xfrm>
          <a:prstGeom prst="rect">
            <a:avLst/>
          </a:prstGeom>
        </p:spPr>
      </p:pic>
      <p:pic>
        <p:nvPicPr>
          <p:cNvPr id="3" name="图片 2" descr="5b643945f3b4c_6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3" y="0"/>
            <a:ext cx="2445053" cy="2054716"/>
          </a:xfrm>
          <a:prstGeom prst="rect">
            <a:avLst/>
          </a:prstGeom>
        </p:spPr>
      </p:pic>
      <p:pic>
        <p:nvPicPr>
          <p:cNvPr id="5" name="图片 4" descr="5947e72f676d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30" y="2734691"/>
            <a:ext cx="2859685" cy="2097363"/>
          </a:xfrm>
          <a:prstGeom prst="rect">
            <a:avLst/>
          </a:prstGeom>
        </p:spPr>
      </p:pic>
      <p:pic>
        <p:nvPicPr>
          <p:cNvPr id="6" name="图片 5" descr="o-GROUP-OF-FRIENDS-AT-MEETING-facebo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47" y="5309809"/>
            <a:ext cx="3096381" cy="1548191"/>
          </a:xfrm>
          <a:prstGeom prst="rect">
            <a:avLst/>
          </a:prstGeom>
        </p:spPr>
      </p:pic>
      <p:pic>
        <p:nvPicPr>
          <p:cNvPr id="14" name="图片 13" descr="v4-728px-Start-a-Good-Conversation-Step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36" y="2721429"/>
            <a:ext cx="2608542" cy="195640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51905" y="255373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回家</a:t>
            </a:r>
            <a:r>
              <a:rPr kumimoji="1" lang="en-US" altLang="zh-CN" sz="2400" dirty="0" smtClean="0"/>
              <a:t>      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865257" y="22932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跳舞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0264019" y="223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听音乐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79333" y="45357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058781" y="477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看电视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9498230" y="473946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聊天儿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13238" y="586619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喝啤酒和聊天</a:t>
            </a:r>
            <a:endParaRPr kumimoji="1" lang="zh-CN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3678628" y="5518239"/>
            <a:ext cx="217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pí </a:t>
            </a:r>
            <a:r>
              <a:rPr lang="cs-CZ" altLang="zh-CN" dirty="0" err="1"/>
              <a:t>jiǔ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</a:p>
        </p:txBody>
      </p:sp>
      <p:sp>
        <p:nvSpPr>
          <p:cNvPr id="9" name="矩形 8"/>
          <p:cNvSpPr/>
          <p:nvPr/>
        </p:nvSpPr>
        <p:spPr>
          <a:xfrm>
            <a:off x="4026275" y="2245686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0629671" y="4765251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liáo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tiānr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 descr="3f934b3241f1ff4012476611ee22e66b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0" y="86303"/>
            <a:ext cx="3367723" cy="1903202"/>
          </a:xfrm>
          <a:prstGeom prst="rect">
            <a:avLst/>
          </a:prstGeom>
        </p:spPr>
      </p:pic>
      <p:pic>
        <p:nvPicPr>
          <p:cNvPr id="26" name="图片 25" descr="0624zsucaisdfs3d004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60" y="5249858"/>
            <a:ext cx="2409201" cy="16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8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9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80931" y="26989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zh-CN" dirty="0" err="1"/>
              <a:t>https</a:t>
            </a:r>
            <a:r>
              <a:rPr lang="tr-TR" altLang="zh-CN" dirty="0"/>
              <a:t>://</a:t>
            </a:r>
            <a:r>
              <a:rPr lang="tr-TR" altLang="zh-CN" dirty="0" err="1"/>
              <a:t>play.kahoot.it</a:t>
            </a:r>
            <a:r>
              <a:rPr lang="tr-TR" altLang="zh-CN" dirty="0"/>
              <a:t>/v2/?</a:t>
            </a:r>
            <a:r>
              <a:rPr lang="tr-TR" altLang="zh-CN" dirty="0" err="1"/>
              <a:t>quizId</a:t>
            </a:r>
            <a:r>
              <a:rPr lang="tr-TR" altLang="zh-CN" dirty="0"/>
              <a:t>=67078f5b-c103-41a7-9875-e3c2a12778af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142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3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36" y="826043"/>
            <a:ext cx="109743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dirty="0" smtClean="0"/>
              <a:t>The dynamic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particle</a:t>
            </a:r>
            <a:r>
              <a:rPr kumimoji="1" lang="en-US" altLang="zh-CN" sz="2000" dirty="0"/>
              <a:t> </a:t>
            </a:r>
            <a:r>
              <a:rPr kumimoji="1" lang="zh-CN" altLang="en-US" sz="2000" dirty="0" smtClean="0"/>
              <a:t>了（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signifies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000" dirty="0" smtClean="0"/>
              <a:t> the occurrence or completion of an action or event.</a:t>
            </a:r>
          </a:p>
          <a:p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000" dirty="0" smtClean="0"/>
              <a:t> the emergence of a situation. The action, event, or situation usually pertains to the past, but </a:t>
            </a:r>
            <a:r>
              <a:rPr kumimoji="1" lang="en-US" altLang="zh-CN" sz="2000" dirty="0" smtClean="0"/>
              <a:t>sometimes it </a:t>
            </a:r>
            <a:r>
              <a:rPr kumimoji="1" lang="en-US" altLang="zh-CN" sz="2000" dirty="0" smtClean="0"/>
              <a:t>can refer to the future.</a:t>
            </a:r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Therefore </a:t>
            </a:r>
            <a:r>
              <a:rPr kumimoji="1" lang="zh-CN" altLang="en-US" sz="2000" dirty="0" smtClean="0"/>
              <a:t>了（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not a past tense marker, and the use of </a:t>
            </a:r>
            <a:r>
              <a:rPr kumimoji="1" lang="zh-CN" altLang="en-US" sz="2000" dirty="0" smtClean="0"/>
              <a:t>了（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should not be taken as an </a:t>
            </a:r>
            <a:r>
              <a:rPr kumimoji="1" lang="en-US" altLang="zh-CN" sz="2000" dirty="0" smtClean="0"/>
              <a:t>equivalent to </a:t>
            </a:r>
            <a:r>
              <a:rPr kumimoji="1" lang="en-US" altLang="zh-CN" sz="2000" dirty="0" smtClean="0"/>
              <a:t>the past tense in English.  </a:t>
            </a:r>
          </a:p>
          <a:p>
            <a:endParaRPr kumimoji="1" lang="en-US" altLang="zh-CN" dirty="0" smtClean="0">
              <a:solidFill>
                <a:srgbClr val="FF6600"/>
              </a:solidFill>
            </a:endParaRPr>
          </a:p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In this lesson,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(le) indicates the occurrence or completion of an action or event. It is usually used after a verb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. But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sometimes it appears after a verb and the object of the verb interrogative and declarative sentences</a:t>
            </a:r>
            <a:r>
              <a:rPr kumimoji="1" lang="en-US" altLang="zh-CN" dirty="0" smtClean="0">
                <a:solidFill>
                  <a:srgbClr val="FF6600"/>
                </a:solidFill>
              </a:rPr>
              <a:t>. </a:t>
            </a:r>
            <a:endParaRPr kumimoji="1" lang="en-US" altLang="zh-CN" dirty="0">
              <a:solidFill>
                <a:srgbClr val="FF6600"/>
              </a:solidFill>
            </a:endParaRPr>
          </a:p>
          <a:p>
            <a:r>
              <a:rPr kumimoji="1" lang="en-US" altLang="zh-CN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45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4506" y="702752"/>
            <a:ext cx="5097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今天</a:t>
            </a:r>
            <a:r>
              <a:rPr kumimoji="1" lang="zh-CN" altLang="en-US" sz="2000" dirty="0" smtClean="0"/>
              <a:t>妈妈喝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三杯水。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jīn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māma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hē</a:t>
            </a:r>
            <a:r>
              <a:rPr kumimoji="1" lang="en-US" altLang="zh-CN" sz="2000" dirty="0"/>
              <a:t> le </a:t>
            </a:r>
            <a:r>
              <a:rPr kumimoji="1" lang="en-US" altLang="zh-CN" sz="2000" dirty="0" err="1"/>
              <a:t>sān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bēi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shuǐ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Mom had three glasses of water today.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850819" y="1689072"/>
            <a:ext cx="595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action, in the past)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8938" y="2149696"/>
            <a:ext cx="6215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/>
              <a:t>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星期一</a:t>
            </a:r>
            <a:r>
              <a:rPr kumimoji="1" lang="zh-CN" altLang="en-US" sz="2000" dirty="0" smtClean="0"/>
              <a:t>小高请我喝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一瓶可乐。</a:t>
            </a:r>
            <a:endParaRPr kumimoji="1" lang="en-US" altLang="zh-CN" sz="2000" dirty="0" smtClean="0"/>
          </a:p>
          <a:p>
            <a:r>
              <a:rPr kumimoji="1" lang="en-US" altLang="zh-CN" sz="2000" dirty="0" err="1" smtClean="0"/>
              <a:t>Xīngqīyī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Gāo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hē</a:t>
            </a:r>
            <a:r>
              <a:rPr kumimoji="1" lang="en-US" altLang="zh-CN" sz="2000" dirty="0"/>
              <a:t> le </a:t>
            </a:r>
            <a:r>
              <a:rPr kumimoji="1" lang="en-US" altLang="zh-CN" sz="2000" dirty="0" err="1" smtClean="0"/>
              <a:t>yì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píng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kělè</a:t>
            </a:r>
            <a:r>
              <a:rPr kumimoji="1" lang="en-US" altLang="zh-CN" sz="2000" dirty="0" smtClean="0"/>
              <a:t> </a:t>
            </a:r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On Monday Little </a:t>
            </a:r>
            <a:r>
              <a:rPr kumimoji="1" lang="en-US" altLang="zh-CN" sz="2000" dirty="0" err="1" smtClean="0"/>
              <a:t>Gao</a:t>
            </a:r>
            <a:r>
              <a:rPr kumimoji="1" lang="en-US" altLang="zh-CN" sz="2000" dirty="0" smtClean="0"/>
              <a:t> bought me a bottle of cola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879912" y="3123687"/>
            <a:ext cx="590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event, in the past)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8708" y="3584311"/>
            <a:ext cx="5279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昨天</a:t>
            </a:r>
            <a:r>
              <a:rPr kumimoji="1" lang="zh-CN" altLang="en-US" sz="2000" dirty="0" smtClean="0"/>
              <a:t>晚上你去打球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</a:t>
            </a:r>
            <a:r>
              <a:rPr kumimoji="1" lang="en-US" altLang="zh-CN" sz="2000" dirty="0" err="1" smtClean="0"/>
              <a:t>Zuótiān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nǐ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dǎ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qiú</a:t>
            </a:r>
            <a:r>
              <a:rPr kumimoji="1" lang="en-US" altLang="zh-CN" sz="2000" dirty="0"/>
              <a:t> le ma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Yesterday evening did you go play a ball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773367" y="4582960"/>
            <a:ext cx="89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event, in the past, an interrogative sentence)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59088" y="4956253"/>
            <a:ext cx="4851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B : 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昨天</a:t>
            </a:r>
            <a:r>
              <a:rPr kumimoji="1" lang="zh-CN" altLang="en-US" sz="2000" dirty="0" smtClean="0"/>
              <a:t>晚上我去打球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（</a:t>
            </a:r>
            <a:r>
              <a:rPr kumimoji="1" lang="en-US" altLang="zh-CN" sz="2000" dirty="0" err="1" smtClean="0"/>
              <a:t>Zuótiān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dǎ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qiú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Yesterday evening I went to play ball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</a:p>
          <a:p>
            <a:endParaRPr kumimoji="1" lang="en-US" altLang="zh-CN" sz="20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827122" y="5894285"/>
            <a:ext cx="5972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event, in the past.)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20243" y="863029"/>
            <a:ext cx="473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There is often a specific time in a sentence with the dynamic particle </a:t>
            </a:r>
            <a:r>
              <a:rPr kumimoji="1" lang="zh-CN" altLang="en-US" dirty="0" smtClean="0"/>
              <a:t>了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such as </a:t>
            </a:r>
            <a:r>
              <a:rPr kumimoji="1" lang="zh-CN" altLang="en-US" dirty="0" smtClean="0"/>
              <a:t>今天（</a:t>
            </a:r>
            <a:r>
              <a:rPr kumimoji="1" lang="en-US" altLang="zh-CN" dirty="0" smtClean="0"/>
              <a:t>today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(1), </a:t>
            </a:r>
            <a:r>
              <a:rPr kumimoji="1" lang="zh-CN" altLang="en-US" dirty="0" smtClean="0"/>
              <a:t>星期一（</a:t>
            </a:r>
            <a:r>
              <a:rPr kumimoji="1" lang="en-US" altLang="zh-CN" dirty="0" smtClean="0"/>
              <a:t>Monday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(2),or     </a:t>
            </a:r>
            <a:r>
              <a:rPr kumimoji="1" lang="zh-CN" altLang="en-US" dirty="0" smtClean="0"/>
              <a:t>昨天晚上</a:t>
            </a:r>
            <a:r>
              <a:rPr kumimoji="1" lang="en-US" altLang="zh-CN" dirty="0" smtClean="0"/>
              <a:t> in (3).</a:t>
            </a:r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843551" y="2594586"/>
            <a:ext cx="44143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/>
              <a:t>when </a:t>
            </a:r>
            <a:r>
              <a:rPr kumimoji="1" lang="zh-CN" altLang="en-US" dirty="0"/>
              <a:t>了</a:t>
            </a:r>
            <a:r>
              <a:rPr kumimoji="1" lang="en-US" altLang="zh-CN" dirty="0"/>
              <a:t> is used between the verb and the object, the object is usually preceded by a modifier. the following </a:t>
            </a:r>
            <a:r>
              <a:rPr kumimoji="1" lang="zh-CN" altLang="en-US" dirty="0"/>
              <a:t>—</a:t>
            </a:r>
            <a:r>
              <a:rPr kumimoji="1" lang="en-US" altLang="zh-CN" dirty="0"/>
              <a:t>numeral</a:t>
            </a:r>
            <a:r>
              <a:rPr kumimoji="1" lang="zh-CN" altLang="en-US" dirty="0"/>
              <a:t>＋</a:t>
            </a:r>
            <a:r>
              <a:rPr kumimoji="1" lang="en-US" altLang="zh-CN" dirty="0"/>
              <a:t>measure word</a:t>
            </a:r>
            <a:r>
              <a:rPr kumimoji="1" lang="zh-CN" altLang="zh-CN" dirty="0"/>
              <a:t>—</a:t>
            </a:r>
            <a:r>
              <a:rPr kumimoji="1" lang="en-US" altLang="zh-CN" dirty="0"/>
              <a:t>is the most common type of modifier for the object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r>
              <a:rPr kumimoji="1" lang="zh-CN" altLang="en-US" dirty="0" smtClean="0"/>
              <a:t>三杯（</a:t>
            </a:r>
            <a:r>
              <a:rPr kumimoji="1" lang="en-US" altLang="zh-CN" dirty="0" err="1" smtClean="0"/>
              <a:t>sān</a:t>
            </a:r>
            <a:r>
              <a:rPr kumimoji="1" lang="en-US" altLang="zh-CN" dirty="0" smtClean="0"/>
              <a:t> </a:t>
            </a:r>
            <a:r>
              <a:rPr kumimoji="1" lang="en-US" altLang="zh-CN" dirty="0" err="1"/>
              <a:t>bēi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,three cups) in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(1)</a:t>
            </a:r>
          </a:p>
          <a:p>
            <a:r>
              <a:rPr kumimoji="1" lang="zh-CN" altLang="en-US" dirty="0" smtClean="0"/>
              <a:t>一瓶（</a:t>
            </a:r>
            <a:r>
              <a:rPr kumimoji="1" lang="en-US" altLang="zh-CN" dirty="0" err="1"/>
              <a:t>yì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píng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,one bottle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(2)</a:t>
            </a:r>
          </a:p>
        </p:txBody>
      </p:sp>
      <p:sp>
        <p:nvSpPr>
          <p:cNvPr id="17" name="可选流程 16"/>
          <p:cNvSpPr/>
          <p:nvPr/>
        </p:nvSpPr>
        <p:spPr>
          <a:xfrm>
            <a:off x="6744906" y="2416482"/>
            <a:ext cx="4550036" cy="2280863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可选流程 17"/>
          <p:cNvSpPr/>
          <p:nvPr/>
        </p:nvSpPr>
        <p:spPr>
          <a:xfrm>
            <a:off x="6675353" y="752069"/>
            <a:ext cx="4718233" cy="1393176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014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37" y="168064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81779" y="2104631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5294632" y="2056016"/>
            <a:ext cx="408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我昨天喝</a:t>
            </a:r>
            <a:r>
              <a:rPr kumimoji="1" lang="en-US" altLang="zh-CN" sz="2000" dirty="0" smtClean="0"/>
              <a:t>(V)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</a:t>
            </a:r>
            <a:r>
              <a:rPr kumimoji="1" lang="en-US" altLang="zh-CN" sz="2000" dirty="0" smtClean="0"/>
              <a:t>(N)</a:t>
            </a:r>
            <a:r>
              <a:rPr kumimoji="1" lang="zh-CN" altLang="en-US" sz="2000" dirty="0" smtClean="0"/>
              <a:t>杯</a:t>
            </a:r>
            <a:r>
              <a:rPr kumimoji="1" lang="en-US" altLang="zh-CN" sz="2000" dirty="0" smtClean="0"/>
              <a:t>(M)</a:t>
            </a:r>
            <a:r>
              <a:rPr kumimoji="1" lang="zh-CN" altLang="en-US" sz="2000" dirty="0" smtClean="0"/>
              <a:t>茶</a:t>
            </a:r>
            <a:r>
              <a:rPr kumimoji="1" lang="en-US" altLang="zh-CN" sz="2000" dirty="0" smtClean="0"/>
              <a:t>(O)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" y="3175132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11010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4782685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66" y="4749663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217" y="3154465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90045" y="36045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67265" y="514489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50038" y="3458743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347416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721375" y="52150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03" y="4850543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25400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>
                <a:solidFill>
                  <a:srgbClr val="FF6600"/>
                </a:solidFill>
              </a:rPr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>
                <a:solidFill>
                  <a:srgbClr val="FF6600"/>
                </a:solidFill>
              </a:rPr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2663062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814578" y="34406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21" y="4892004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986330" y="52139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9559757" y="206030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896090" y="1726020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85515" y="1727868"/>
            <a:ext cx="31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zuó tiān hē le sān bēi chá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270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77" y="192722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6896" y="227723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7" y="3951859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97313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5571740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4" y="5569858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201" y="4017494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39368" y="4257949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42603" y="589696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99361" y="424779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421390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659722" y="593009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41" y="5642681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90744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/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/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3735684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703602" y="394610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51" y="5767363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801369" y="5965980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10373585" y="463706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725725" y="4290449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24021" y="1713730"/>
            <a:ext cx="2933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：我昨天喝茶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几杯茶？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三杯茶。</a:t>
            </a:r>
            <a:endParaRPr kumimoji="1" lang="en-US" altLang="zh-CN" sz="2000" dirty="0" smtClean="0"/>
          </a:p>
        </p:txBody>
      </p:sp>
      <p:sp>
        <p:nvSpPr>
          <p:cNvPr id="2" name="矩形 1"/>
          <p:cNvSpPr/>
          <p:nvPr/>
        </p:nvSpPr>
        <p:spPr>
          <a:xfrm>
            <a:off x="7524052" y="18055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zh-CN" dirty="0"/>
              <a:t>A</a:t>
            </a:r>
            <a:r>
              <a:rPr lang="zh-CN" altLang="hu-HU" dirty="0" smtClean="0"/>
              <a:t>：</a:t>
            </a:r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zuó tiān hē chá le ma </a:t>
            </a:r>
            <a:r>
              <a:rPr lang="zh-CN" altLang="hu-HU" dirty="0"/>
              <a:t>？</a:t>
            </a:r>
          </a:p>
          <a:p>
            <a:r>
              <a:rPr lang="hu-HU" altLang="zh-CN" dirty="0"/>
              <a:t>B</a:t>
            </a:r>
            <a:r>
              <a:rPr lang="zh-CN" altLang="hu-HU" dirty="0" smtClean="0"/>
              <a:t>：</a:t>
            </a:r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zuó tiān hē chá le </a:t>
            </a:r>
            <a:r>
              <a:rPr lang="zh-CN" altLang="hu-HU" dirty="0"/>
              <a:t>。</a:t>
            </a:r>
          </a:p>
          <a:p>
            <a:r>
              <a:rPr lang="hu-HU" altLang="zh-CN" dirty="0"/>
              <a:t>A</a:t>
            </a:r>
            <a:r>
              <a:rPr lang="zh-CN" altLang="hu-HU" dirty="0" smtClean="0"/>
              <a:t>：</a:t>
            </a:r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zuó tiān hē le jǐ bēi chá </a:t>
            </a:r>
            <a:r>
              <a:rPr lang="zh-CN" altLang="hu-HU" dirty="0"/>
              <a:t>？</a:t>
            </a:r>
          </a:p>
          <a:p>
            <a:r>
              <a:rPr lang="hu-HU" altLang="zh-CN" dirty="0"/>
              <a:t>B</a:t>
            </a:r>
            <a:r>
              <a:rPr lang="zh-CN" altLang="hu-HU" dirty="0" smtClean="0"/>
              <a:t>：</a:t>
            </a:r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zuó tiān hē le sān bēi chá </a:t>
            </a:r>
            <a:r>
              <a:rPr lang="zh-CN" altLang="hu-HU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2854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2174" y="678094"/>
            <a:ext cx="10572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ATTENTION: </a:t>
            </a:r>
            <a:r>
              <a:rPr kumimoji="1" lang="en-US" altLang="zh-CN" sz="2000" dirty="0" smtClean="0"/>
              <a:t>To say that an action did not take place in the past, use </a:t>
            </a:r>
            <a:r>
              <a:rPr kumimoji="1" lang="zh-CN" altLang="en-US" sz="2000" dirty="0" smtClean="0"/>
              <a:t>没（有）</a:t>
            </a:r>
            <a:r>
              <a:rPr kumimoji="1" lang="en-US" altLang="zh-CN" sz="2000" dirty="0" smtClean="0"/>
              <a:t>instead of </a:t>
            </a:r>
            <a:r>
              <a:rPr kumimoji="1" lang="zh-CN" altLang="en-US" sz="2000" dirty="0" smtClean="0"/>
              <a:t>不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…</a:t>
            </a:r>
            <a:r>
              <a:rPr kumimoji="1" lang="zh-CN" altLang="en-US" sz="2000" dirty="0" smtClean="0"/>
              <a:t>了</a:t>
            </a:r>
            <a:r>
              <a:rPr kumimoji="1" lang="en-US" altLang="zh-CN" sz="2000" dirty="0" smtClean="0"/>
              <a:t> or </a:t>
            </a:r>
            <a:r>
              <a:rPr kumimoji="1" lang="zh-CN" altLang="en-US" sz="2000" dirty="0" smtClean="0"/>
              <a:t>没有</a:t>
            </a:r>
            <a:r>
              <a:rPr kumimoji="1" lang="en-US" altLang="zh-CN" sz="2000" dirty="0" smtClean="0"/>
              <a:t>… </a:t>
            </a:r>
            <a:r>
              <a:rPr kumimoji="1" lang="zh-CN" altLang="en-US" sz="2000" dirty="0" smtClean="0"/>
              <a:t>了。</a:t>
            </a:r>
            <a:r>
              <a:rPr kumimoji="1" lang="en-US" altLang="zh-CN" sz="2000" dirty="0" smtClean="0"/>
              <a:t>  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1060442" y="1738387"/>
            <a:ext cx="4418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000" dirty="0" smtClean="0"/>
              <a:t>昨天我没有听音乐。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Zuó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méi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yǒu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tīng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yīn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yuè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。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I didn’t listen to music yesterday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953897" y="2852448"/>
            <a:ext cx="4689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昨天我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000" dirty="0" smtClean="0"/>
              <a:t>听音乐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</a:t>
            </a:r>
            <a:r>
              <a:rPr kumimoji="1" lang="en-US" altLang="zh-CN" sz="2000" dirty="0" err="1" smtClean="0"/>
              <a:t>Zuó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méi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yǒu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tīng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yīn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yuè</a:t>
            </a:r>
            <a:r>
              <a:rPr kumimoji="1" lang="en-US" altLang="zh-CN" sz="2000" dirty="0" smtClean="0"/>
              <a:t> le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970659" y="3707600"/>
            <a:ext cx="4076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昨天我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000" dirty="0" smtClean="0"/>
              <a:t>听音乐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</a:t>
            </a:r>
            <a:r>
              <a:rPr kumimoji="1" lang="en-US" altLang="zh-CN" sz="2000" dirty="0" err="1" smtClean="0"/>
              <a:t>Zuó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bù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tīng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yīn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yuè</a:t>
            </a:r>
            <a:r>
              <a:rPr kumimoji="1" lang="en-US" altLang="zh-CN" sz="2000" dirty="0" smtClean="0"/>
              <a:t> le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11" name="文本框 10"/>
          <p:cNvSpPr txBox="1"/>
          <p:nvPr/>
        </p:nvSpPr>
        <p:spPr>
          <a:xfrm flipH="1">
            <a:off x="4924390" y="3604516"/>
            <a:ext cx="39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kumimoji="1"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5355965" y="1915445"/>
            <a:ext cx="39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1" lang="zh-CN" altLang="en-US" sz="4800" dirty="0">
              <a:solidFill>
                <a:srgbClr val="008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5422050" y="2782926"/>
            <a:ext cx="39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kumimoji="1" lang="zh-CN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0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7053" y="2319212"/>
            <a:ext cx="681929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点（儿）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     a little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a bit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some 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98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 smtClean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75001" y="1592249"/>
            <a:ext cx="23512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4000" dirty="0" smtClean="0"/>
              <a:t>diǎn</a:t>
            </a:r>
            <a:r>
              <a:rPr lang="zh-CN" altLang="en-US" sz="4000" dirty="0" smtClean="0"/>
              <a:t>（</a:t>
            </a:r>
            <a:r>
              <a:rPr lang="hu-HU" altLang="zh-CN" sz="4000" dirty="0" smtClean="0"/>
              <a:t>r</a:t>
            </a:r>
            <a:r>
              <a:rPr lang="zh-CN" altLang="en-US" sz="4000" dirty="0" smtClean="0"/>
              <a:t>）</a:t>
            </a:r>
            <a:endParaRPr lang="zh-CN" altLang="en-US" sz="4000" dirty="0"/>
          </a:p>
        </p:txBody>
      </p:sp>
      <p:sp>
        <p:nvSpPr>
          <p:cNvPr id="8" name="可选流程 7"/>
          <p:cNvSpPr/>
          <p:nvPr/>
        </p:nvSpPr>
        <p:spPr>
          <a:xfrm>
            <a:off x="6827509" y="163916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373771" y="2428811"/>
            <a:ext cx="34772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点儿</a:t>
            </a:r>
            <a:r>
              <a:rPr kumimoji="1" lang="zh-CN" altLang="en-US" sz="2400" dirty="0" smtClean="0"/>
              <a:t>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8360229" y="30575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我喝茶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吧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93045" y="2122396"/>
            <a:ext cx="28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</a:t>
            </a:r>
            <a:r>
              <a:rPr lang="hu-HU" altLang="zh-CN" dirty="0"/>
              <a:t>shén me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245386" y="2775832"/>
            <a:ext cx="15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ba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014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22" y="5572703"/>
            <a:ext cx="428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 </a:t>
            </a:r>
            <a:r>
              <a:rPr kumimoji="1" lang="zh-CN" altLang="zh-CN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5" name="图片 14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17" y="1849348"/>
            <a:ext cx="1583665" cy="1457903"/>
          </a:xfrm>
          <a:prstGeom prst="rect">
            <a:avLst/>
          </a:prstGeom>
        </p:spPr>
      </p:pic>
      <p:pic>
        <p:nvPicPr>
          <p:cNvPr id="13" name="图片 12" descr="1930000131399313289357845804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5" y="1837018"/>
            <a:ext cx="1644606" cy="1371601"/>
          </a:xfrm>
          <a:prstGeom prst="rect">
            <a:avLst/>
          </a:prstGeom>
        </p:spPr>
      </p:pic>
      <p:pic>
        <p:nvPicPr>
          <p:cNvPr id="10" name="图片 9" descr="6看书的女孩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4" y="1997296"/>
            <a:ext cx="1978803" cy="1319202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822868"/>
              </p:ext>
            </p:extLst>
          </p:nvPr>
        </p:nvGraphicFramePr>
        <p:xfrm>
          <a:off x="789162" y="1245228"/>
          <a:ext cx="10555104" cy="3057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08349"/>
              </a:tblGrid>
              <a:tr h="2054112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6600"/>
                          </a:solidFill>
                        </a:rPr>
                        <a:t>EXAMPLE</a:t>
                      </a:r>
                      <a:endParaRPr lang="zh-CN" alt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100347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2" y="1790243"/>
            <a:ext cx="1344958" cy="1476939"/>
          </a:xfrm>
          <a:prstGeom prst="rect">
            <a:avLst/>
          </a:prstGeom>
        </p:spPr>
      </p:pic>
      <p:pic>
        <p:nvPicPr>
          <p:cNvPr id="7" name="图片 6" descr="5a6ff7a866e740286228f3bbbd553d8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4" y="1849348"/>
            <a:ext cx="1134426" cy="1378601"/>
          </a:xfrm>
          <a:prstGeom prst="rect">
            <a:avLst/>
          </a:prstGeom>
        </p:spPr>
      </p:pic>
      <p:pic>
        <p:nvPicPr>
          <p:cNvPr id="8" name="图片 7" descr="49b66f4ad08080e0d318045602800ac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3" y="1935652"/>
            <a:ext cx="1796075" cy="1454821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24" y="1837017"/>
            <a:ext cx="1229900" cy="1455449"/>
          </a:xfrm>
          <a:prstGeom prst="rect">
            <a:avLst/>
          </a:prstGeom>
        </p:spPr>
      </p:pic>
      <p:pic>
        <p:nvPicPr>
          <p:cNvPr id="12" name="图片 11" descr="20161004124349_FskUV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77" y="1972638"/>
            <a:ext cx="1220570" cy="12205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3892" y="486995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：你昨天晚上听音乐了吗？</a:t>
            </a:r>
            <a:r>
              <a:rPr kumimoji="1" lang="en-US" altLang="zh-CN" sz="2400" dirty="0" smtClean="0"/>
              <a:t>             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16536" y="4906938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EXAMPLE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sp>
        <p:nvSpPr>
          <p:cNvPr id="2" name="矩形 1"/>
          <p:cNvSpPr/>
          <p:nvPr/>
        </p:nvSpPr>
        <p:spPr>
          <a:xfrm>
            <a:off x="1895848" y="4475423"/>
            <a:ext cx="1064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 smtClean="0"/>
              <a:t>yu</a:t>
            </a:r>
            <a:r>
              <a:rPr lang="it-IT" altLang="zh-CN" dirty="0" smtClean="0"/>
              <a:t>è </a:t>
            </a:r>
            <a:r>
              <a:rPr lang="it-IT" altLang="zh-CN" dirty="0"/>
              <a:t>le ma </a:t>
            </a:r>
            <a:r>
              <a:rPr lang="zh-CN" altLang="it-IT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45846" y="551286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 smtClean="0"/>
              <a:t>我昨天晚上没听音乐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336301" y="5241630"/>
            <a:ext cx="423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/>
              <a:t>yu</a:t>
            </a:r>
            <a:r>
              <a:rPr lang="it-IT" altLang="zh-CN" dirty="0"/>
              <a:t>è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245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才</a:t>
            </a:r>
            <a:r>
              <a:rPr kumimoji="1" lang="zh-CN" altLang="en-US" sz="2000" dirty="0"/>
              <a:t>（</a:t>
            </a:r>
            <a:r>
              <a:rPr kumimoji="1" lang="en-US" altLang="zh-CN" sz="2000" dirty="0" err="1"/>
              <a:t>cái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not until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indicates that the occurrence of an action or situation is later than the speaker may have expected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sz="2000" dirty="0" smtClean="0"/>
              <a:t> That lateness is perceived by the speaker , and is not necessarily objective. </a:t>
            </a:r>
            <a:r>
              <a:rPr kumimoji="1" lang="zh-CN" altLang="en-US" sz="2000" dirty="0" smtClean="0"/>
              <a:t>才</a:t>
            </a:r>
            <a:r>
              <a:rPr kumimoji="1" lang="en-US" altLang="zh-CN" sz="2000" dirty="0" smtClean="0"/>
              <a:t>never takes the particle</a:t>
            </a:r>
            <a:r>
              <a:rPr kumimoji="1" lang="zh-CN" altLang="en-US" sz="2000" dirty="0" smtClean="0"/>
              <a:t>了，</a:t>
            </a:r>
            <a:r>
              <a:rPr kumimoji="1" lang="en-US" altLang="zh-CN" sz="2000" dirty="0" smtClean="0"/>
              <a:t>whether or not it pertains to an action or situation in the past</a:t>
            </a:r>
            <a:r>
              <a:rPr kumimoji="1" lang="en-US" altLang="zh-CN" sz="2000" dirty="0"/>
              <a:t>.</a:t>
            </a:r>
            <a:endParaRPr kumimoji="1" lang="en-US" altLang="zh-CN" sz="2000" dirty="0" smtClean="0"/>
          </a:p>
          <a:p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我请他六点吃晚饭，他六点半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000" dirty="0" smtClean="0"/>
              <a:t>来。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tā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liù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diǎn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wǎnfàn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tā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liù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diǎn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bàn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cái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lái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。</a:t>
            </a:r>
            <a:endParaRPr kumimoji="1" lang="en-US" altLang="zh-CN" sz="20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invited him out to dinner at six o’clock. He didn’t come until six-thirty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pPr marL="342900" indent="-342900">
              <a:buFont typeface="Wingdings" charset="2"/>
              <a:buAutoNum type="circleNumWdBlackPlain" startAt="2"/>
            </a:pPr>
            <a:r>
              <a:rPr kumimoji="1" lang="zh-CN" altLang="en-US" sz="2000" dirty="0" smtClean="0">
                <a:latin typeface="+mn-ea"/>
              </a:rPr>
              <a:t>小高常常晚上十二点</a:t>
            </a:r>
            <a:r>
              <a:rPr kumimoji="1" lang="zh-CN" altLang="en-US" sz="2000" dirty="0" smtClean="0">
                <a:solidFill>
                  <a:srgbClr val="FF6600"/>
                </a:solidFill>
                <a:latin typeface="+mn-ea"/>
              </a:rPr>
              <a:t>才</a:t>
            </a:r>
            <a:r>
              <a:rPr kumimoji="1" lang="zh-CN" altLang="en-US" sz="2000" dirty="0" smtClean="0">
                <a:latin typeface="+mn-ea"/>
              </a:rPr>
              <a:t>回家。</a:t>
            </a:r>
            <a:endParaRPr kumimoji="1" lang="en-US" altLang="zh-CN" sz="2000" dirty="0" smtClean="0">
              <a:latin typeface="+mn-ea"/>
            </a:endParaRPr>
          </a:p>
          <a:p>
            <a:r>
              <a:rPr kumimoji="1" lang="en-US" altLang="zh-CN" sz="2000" dirty="0" err="1" smtClean="0">
                <a:latin typeface="+mn-ea"/>
              </a:rPr>
              <a:t>Xiǎo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Gāo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chángcháng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wǎn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shang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shí</a:t>
            </a:r>
            <a:r>
              <a:rPr kumimoji="1" lang="zh-CN" altLang="zh-CN" sz="2000" dirty="0">
                <a:latin typeface="+mn-ea"/>
              </a:rPr>
              <a:t>‘</a:t>
            </a:r>
            <a:r>
              <a:rPr kumimoji="1" lang="en-US" altLang="zh-CN" sz="2000" dirty="0" err="1" smtClean="0">
                <a:latin typeface="+mn-ea"/>
              </a:rPr>
              <a:t>èr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diǎn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cái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huí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jiā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zh-CN" altLang="en-US" sz="2000" dirty="0">
                <a:latin typeface="+mn-ea"/>
              </a:rPr>
              <a:t>。</a:t>
            </a:r>
          </a:p>
          <a:p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Little often doesn’t go home until midnight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  <a:p>
            <a:endParaRPr kumimoji="1" lang="en-US" altLang="zh-CN" dirty="0" smtClean="0"/>
          </a:p>
          <a:p>
            <a:pPr marL="342900" indent="-342900">
              <a:buFont typeface="Wingdings" charset="2"/>
              <a:buAutoNum type="circleNumWdBlackPlain" startAt="3"/>
            </a:pPr>
            <a:r>
              <a:rPr kumimoji="1" lang="zh-CN" altLang="en-US" sz="2000" dirty="0" smtClean="0"/>
              <a:t>她晚上很晚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000" dirty="0" smtClean="0"/>
              <a:t>睡觉。</a:t>
            </a:r>
            <a:endParaRPr kumimoji="1" lang="en-US" altLang="zh-CN" sz="2000" dirty="0" smtClean="0"/>
          </a:p>
          <a:p>
            <a:r>
              <a:rPr kumimoji="1" lang="en-US" altLang="zh-CN" sz="2000" dirty="0" err="1" smtClean="0"/>
              <a:t>Tā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hěn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cái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shuì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jiào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She goes to bed very late in the evening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106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才</a:t>
            </a:r>
            <a:r>
              <a:rPr kumimoji="1" lang="zh-CN" altLang="en-US" dirty="0"/>
              <a:t>（</a:t>
            </a:r>
            <a:r>
              <a:rPr kumimoji="1" lang="en-US" altLang="zh-CN" dirty="0" err="1"/>
              <a:t>cái</a:t>
            </a:r>
            <a:r>
              <a:rPr kumimoji="1" lang="zh-CN" altLang="en-US" dirty="0"/>
              <a:t>，</a:t>
            </a:r>
            <a:r>
              <a:rPr kumimoji="1" lang="en-US" altLang="zh-CN" dirty="0"/>
              <a:t>not until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indicates that the occurrence of an action or situation is later than the speaker may have expected</a:t>
            </a:r>
            <a:r>
              <a:rPr kumimoji="1" lang="en-US" altLang="zh-CN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dirty="0" smtClean="0"/>
              <a:t> That lateness is perceived by the speaker , and is not necessarily objective. </a:t>
            </a:r>
            <a:r>
              <a:rPr kumimoji="1" lang="zh-CN" altLang="en-US" dirty="0" smtClean="0"/>
              <a:t>才</a:t>
            </a:r>
            <a:r>
              <a:rPr kumimoji="1" lang="en-US" altLang="zh-CN" dirty="0" smtClean="0"/>
              <a:t>never takes the particle</a:t>
            </a:r>
            <a:r>
              <a:rPr kumimoji="1" lang="zh-CN" altLang="en-US" dirty="0" smtClean="0"/>
              <a:t>了，</a:t>
            </a:r>
            <a:r>
              <a:rPr kumimoji="1" lang="en-US" altLang="zh-CN" dirty="0" smtClean="0"/>
              <a:t>whether or not it pertains to an action or situation in the past</a:t>
            </a:r>
            <a:r>
              <a:rPr kumimoji="1" lang="en-US" altLang="zh-CN" dirty="0"/>
              <a:t>.</a:t>
            </a:r>
            <a:endParaRPr kumimoji="1" lang="en-US" altLang="zh-CN" dirty="0" smtClean="0"/>
          </a:p>
          <a:p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3" y="2169902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EXAMPLE:</a:t>
            </a:r>
            <a:endParaRPr kumimoji="1" lang="zh-CN" altLang="en-US" dirty="0"/>
          </a:p>
        </p:txBody>
      </p:sp>
      <p:pic>
        <p:nvPicPr>
          <p:cNvPr id="7" name="图片 6" descr="article-5ab3573ec0d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73" y="2070310"/>
            <a:ext cx="1664268" cy="10610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529" y="2527442"/>
            <a:ext cx="15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8:30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47326" y="253977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我七点半喝咖啡，她八点半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喝咖啡。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942054" y="2171712"/>
            <a:ext cx="5984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wǒ</a:t>
            </a:r>
            <a:r>
              <a:rPr lang="pt-BR" altLang="zh-CN" dirty="0"/>
              <a:t> </a:t>
            </a:r>
            <a:r>
              <a:rPr lang="pt-BR" altLang="zh-CN" dirty="0" err="1"/>
              <a:t>qī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，</a:t>
            </a:r>
            <a:r>
              <a:rPr lang="pt-BR" altLang="zh-CN" dirty="0" err="1"/>
              <a:t>tā</a:t>
            </a:r>
            <a:r>
              <a:rPr lang="pt-BR" altLang="zh-CN" dirty="0"/>
              <a:t> </a:t>
            </a:r>
            <a:r>
              <a:rPr lang="pt-BR" altLang="zh-CN" dirty="0" err="1"/>
              <a:t>bā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cái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。</a:t>
            </a:r>
            <a:endParaRPr lang="zh-CN" altLang="en-US" dirty="0"/>
          </a:p>
        </p:txBody>
      </p:sp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55" y="3353482"/>
            <a:ext cx="1575159" cy="145544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7960" y="3863425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/>
              <a:t>8</a:t>
            </a:r>
            <a:r>
              <a:rPr kumimoji="1" lang="en-US" altLang="zh-CN" dirty="0" smtClean="0"/>
              <a:t>:15 VS 9:15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47327" y="3969934"/>
            <a:ext cx="40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我八点一刻打球，他九点一刻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打球。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144144" y="3540229"/>
            <a:ext cx="58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 </a:t>
            </a:r>
            <a:r>
              <a:rPr lang="pt-BR" altLang="zh-CN" dirty="0" err="1" smtClean="0"/>
              <a:t>wǒ</a:t>
            </a:r>
            <a:r>
              <a:rPr lang="pt-BR" altLang="zh-CN" dirty="0" smtClean="0"/>
              <a:t> </a:t>
            </a:r>
            <a:r>
              <a:rPr lang="it-IT" altLang="zh-CN" dirty="0" err="1" smtClean="0"/>
              <a:t>bā</a:t>
            </a:r>
            <a:r>
              <a:rPr lang="it-IT" altLang="zh-CN" dirty="0" smtClean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/>
              <a:t> 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</a:p>
        </p:txBody>
      </p:sp>
      <p:pic>
        <p:nvPicPr>
          <p:cNvPr id="16" name="图片 15" descr="f85da9be1a6df4e7a3e217da7de41c3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81" y="5011704"/>
            <a:ext cx="1504604" cy="12209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9544" y="5437084"/>
            <a:ext cx="17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10:30 VS 12:30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907627" y="552338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我十点半睡觉，他十二点半才睡觉。</a:t>
            </a:r>
            <a:endParaRPr kumimoji="1"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995865" y="5167656"/>
            <a:ext cx="639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èr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8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53529" y="2527442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9</a:t>
            </a:r>
            <a:r>
              <a:rPr kumimoji="1" lang="zh-CN" altLang="en-US" dirty="0"/>
              <a:t>：</a:t>
            </a:r>
            <a:r>
              <a:rPr kumimoji="1" lang="en-US" altLang="zh-CN" dirty="0" smtClean="0"/>
              <a:t>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70775" y="2552101"/>
            <a:ext cx="419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我七点半去学校，他九点半才去学校。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60" y="1003100"/>
            <a:ext cx="228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</a:t>
            </a:r>
            <a:r>
              <a:rPr kumimoji="1" lang="en-US" altLang="zh-CN" dirty="0" smtClean="0"/>
              <a:t>:00 pm VS 9:00 pm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28225" y="4216514"/>
            <a:ext cx="522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我晚上七点一刻回家，她晚上十一点一刻才回家。</a:t>
            </a:r>
            <a:endParaRPr kumimoji="1" lang="zh-CN" altLang="en-US" dirty="0"/>
          </a:p>
        </p:txBody>
      </p:sp>
      <p:pic>
        <p:nvPicPr>
          <p:cNvPr id="3" name="图片 2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98" y="602132"/>
            <a:ext cx="1460323" cy="134435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7730" y="3991167"/>
            <a:ext cx="227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7:15pm VS 11:15pm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66572" y="1282215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我晚上六点吃（晚）饭，她晚上九点才吃（晚）饭。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29436" y="763328"/>
            <a:ext cx="8273914" cy="65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pic>
        <p:nvPicPr>
          <p:cNvPr id="21" name="图片 20" descr="school 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9" y="2083599"/>
            <a:ext cx="2363386" cy="113426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848286" y="2181161"/>
            <a:ext cx="7223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qī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r>
              <a:rPr lang="zh-CN" altLang="fr-FR" dirty="0"/>
              <a:t>，</a:t>
            </a:r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/>
              <a:t>jiǔ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cái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endParaRPr lang="zh-CN" altLang="en-US" dirty="0"/>
          </a:p>
        </p:txBody>
      </p:sp>
      <p:pic>
        <p:nvPicPr>
          <p:cNvPr id="23" name="图片 22" descr="2016121518442904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58" y="3390470"/>
            <a:ext cx="1452015" cy="145201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798962" y="3525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 smtClean="0"/>
              <a:t>jiā</a:t>
            </a:r>
            <a:r>
              <a:rPr lang="zh-CN" altLang="en-US" dirty="0" smtClean="0"/>
              <a:t>。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27513" y="5276807"/>
            <a:ext cx="218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 smtClean="0"/>
              <a:t>10</a:t>
            </a:r>
            <a:r>
              <a:rPr kumimoji="1" lang="en-US" altLang="zh-CN" dirty="0" smtClean="0"/>
              <a:t>:00 am VS 12:</a:t>
            </a:r>
            <a:r>
              <a:rPr kumimoji="1" lang="zh-CN" altLang="en-US" dirty="0" smtClean="0"/>
              <a:t>0</a:t>
            </a:r>
            <a:r>
              <a:rPr kumimoji="1" lang="en-US" altLang="zh-CN" dirty="0" smtClean="0"/>
              <a:t>0</a:t>
            </a:r>
          </a:p>
        </p:txBody>
      </p:sp>
      <p:pic>
        <p:nvPicPr>
          <p:cNvPr id="15" name="图片 14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10" y="4875381"/>
            <a:ext cx="2113147" cy="13145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26449" y="5771777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我上午十点去图书馆，他中午十二点才去图书馆。</a:t>
            </a:r>
          </a:p>
        </p:txBody>
      </p:sp>
      <p:sp>
        <p:nvSpPr>
          <p:cNvPr id="6" name="矩形 5"/>
          <p:cNvSpPr/>
          <p:nvPr/>
        </p:nvSpPr>
        <p:spPr>
          <a:xfrm>
            <a:off x="5304521" y="5066144"/>
            <a:ext cx="7038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zh-CN" dirty="0" err="1"/>
              <a:t>wǒ</a:t>
            </a:r>
            <a:r>
              <a:rPr lang="es-ES_tradnl" altLang="zh-CN" dirty="0"/>
              <a:t> </a:t>
            </a:r>
            <a:r>
              <a:rPr lang="es-ES_tradnl" altLang="zh-CN" dirty="0" err="1"/>
              <a:t>shàng</a:t>
            </a:r>
            <a:r>
              <a:rPr lang="es-ES_tradnl" altLang="zh-CN" dirty="0"/>
              <a:t> </a:t>
            </a:r>
            <a:r>
              <a:rPr lang="es-ES_tradnl" altLang="zh-CN" dirty="0" err="1"/>
              <a:t>wǔ</a:t>
            </a:r>
            <a:r>
              <a:rPr lang="es-ES_tradnl" altLang="zh-CN" dirty="0"/>
              <a:t> </a:t>
            </a:r>
            <a:r>
              <a:rPr lang="es-ES_tradnl" altLang="zh-CN" dirty="0" err="1"/>
              <a:t>shí</a:t>
            </a:r>
            <a:r>
              <a:rPr lang="es-ES_tradnl" altLang="zh-CN" dirty="0"/>
              <a:t> </a:t>
            </a:r>
            <a:r>
              <a:rPr lang="es-ES_tradnl" altLang="zh-CN" dirty="0" err="1"/>
              <a:t>diǎn</a:t>
            </a:r>
            <a:r>
              <a:rPr lang="es-ES_tradnl" altLang="zh-CN" dirty="0"/>
              <a:t> </a:t>
            </a:r>
            <a:r>
              <a:rPr lang="es-ES_tradnl" altLang="zh-CN" dirty="0" err="1"/>
              <a:t>qù</a:t>
            </a:r>
            <a:r>
              <a:rPr lang="es-ES_tradnl" altLang="zh-CN" dirty="0"/>
              <a:t> 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r>
              <a:rPr lang="zh-CN" altLang="es-ES_tradnl" dirty="0"/>
              <a:t>，</a:t>
            </a:r>
            <a:r>
              <a:rPr lang="es-ES_tradnl" altLang="zh-CN" dirty="0" err="1"/>
              <a:t>tā</a:t>
            </a:r>
            <a:r>
              <a:rPr lang="es-ES_tradnl" altLang="zh-CN" dirty="0"/>
              <a:t> </a:t>
            </a:r>
            <a:r>
              <a:rPr lang="es-ES_tradnl" altLang="zh-CN" dirty="0" err="1"/>
              <a:t>zhōng</a:t>
            </a:r>
            <a:r>
              <a:rPr lang="es-ES_tradnl" altLang="zh-CN" dirty="0"/>
              <a:t> </a:t>
            </a:r>
            <a:r>
              <a:rPr lang="es-ES_tradnl" altLang="zh-CN" dirty="0" err="1"/>
              <a:t>wǔ</a:t>
            </a:r>
            <a:r>
              <a:rPr lang="es-ES_tradnl" altLang="zh-CN" dirty="0"/>
              <a:t> </a:t>
            </a:r>
            <a:r>
              <a:rPr lang="es-ES_tradnl" altLang="zh-CN" dirty="0" err="1"/>
              <a:t>shí</a:t>
            </a:r>
            <a:r>
              <a:rPr lang="es-ES_tradnl" altLang="zh-CN" dirty="0"/>
              <a:t> </a:t>
            </a:r>
            <a:r>
              <a:rPr lang="es-ES_tradnl" altLang="zh-CN" dirty="0" err="1"/>
              <a:t>èr</a:t>
            </a:r>
            <a:r>
              <a:rPr lang="es-ES_tradnl" altLang="zh-CN" dirty="0"/>
              <a:t> </a:t>
            </a:r>
            <a:r>
              <a:rPr lang="es-ES_tradnl" altLang="zh-CN" dirty="0" err="1"/>
              <a:t>diǎn</a:t>
            </a:r>
            <a:r>
              <a:rPr lang="es-ES_tradnl" altLang="zh-CN" dirty="0"/>
              <a:t> </a:t>
            </a:r>
            <a:r>
              <a:rPr lang="es-ES_tradnl" altLang="zh-CN" dirty="0" err="1"/>
              <a:t>cái</a:t>
            </a:r>
            <a:r>
              <a:rPr lang="es-ES_tradnl" altLang="zh-CN" dirty="0"/>
              <a:t> </a:t>
            </a:r>
            <a:r>
              <a:rPr lang="es-ES_tradnl" altLang="zh-CN" dirty="0" err="1"/>
              <a:t>qù</a:t>
            </a:r>
            <a:r>
              <a:rPr lang="es-ES_tradnl" altLang="zh-CN" dirty="0"/>
              <a:t> 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r>
              <a:rPr lang="zh-CN" altLang="es-ES_tradnl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95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4" grpId="0"/>
      <p:bldP spid="12" grpId="0"/>
      <p:bldP spid="22" grpId="0"/>
      <p:bldP spid="2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80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2172" y="1035635"/>
            <a:ext cx="7867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昨天晚上，王朋和李友去高文中家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玩儿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在高文中家，他们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认识</a:t>
            </a:r>
            <a:r>
              <a:rPr kumimoji="1" lang="zh-CN" altLang="en-US" sz="2400" dirty="0" smtClean="0"/>
              <a:t>了高文中的姐姐。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她叫高小音，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在学校</a:t>
            </a:r>
            <a:r>
              <a:rPr kumimoji="1" lang="zh-CN" altLang="en-US" sz="2400" dirty="0" smtClean="0"/>
              <a:t>的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图书馆工作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她请王朋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喝茶</a:t>
            </a:r>
            <a:r>
              <a:rPr kumimoji="1" lang="zh-CN" altLang="en-US" sz="2400" dirty="0" smtClean="0"/>
              <a:t>，王朋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喝了两杯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李友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不喝茶</a:t>
            </a:r>
            <a:r>
              <a:rPr kumimoji="1" lang="zh-CN" altLang="en-US" sz="2400" dirty="0" smtClean="0"/>
              <a:t>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只喝</a:t>
            </a:r>
            <a:r>
              <a:rPr kumimoji="1" lang="zh-CN" altLang="en-US" sz="2400" dirty="0" smtClean="0"/>
              <a:t>了一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杯</a:t>
            </a:r>
            <a:r>
              <a:rPr kumimoji="1" lang="zh-CN" altLang="en-US" sz="2400" dirty="0" smtClean="0"/>
              <a:t>水。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一起聊天</a:t>
            </a:r>
            <a:r>
              <a:rPr kumimoji="1" lang="zh-CN" altLang="en-US" sz="2400" dirty="0" smtClean="0"/>
              <a:t>、看电视。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王朋和李友晚上十二点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才回家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80500" y="677025"/>
            <a:ext cx="881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zuó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err="1" smtClean="0"/>
              <a:t>wánr</a:t>
            </a:r>
            <a:r>
              <a:rPr lang="cs-CZ" altLang="zh-CN" dirty="0" smtClean="0"/>
              <a:t> </a:t>
            </a:r>
            <a:endParaRPr lang="zh-CN" altLang="cs-CZ" dirty="0"/>
          </a:p>
        </p:txBody>
      </p:sp>
      <p:sp>
        <p:nvSpPr>
          <p:cNvPr id="8" name="矩形 7"/>
          <p:cNvSpPr/>
          <p:nvPr/>
        </p:nvSpPr>
        <p:spPr>
          <a:xfrm>
            <a:off x="705164" y="1466079"/>
            <a:ext cx="927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de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smtClean="0"/>
              <a:t>ji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55839" y="2205818"/>
            <a:ext cx="9430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jiào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xiào</a:t>
            </a:r>
            <a:r>
              <a:rPr lang="cs-CZ" altLang="zh-CN" dirty="0"/>
              <a:t> de </a:t>
            </a:r>
            <a:r>
              <a:rPr lang="cs-CZ" altLang="zh-CN" dirty="0" err="1"/>
              <a:t>tú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guǎn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zuò</a:t>
            </a:r>
            <a:r>
              <a:rPr lang="cs-CZ" altLang="zh-CN" dirty="0"/>
              <a:t> </a:t>
            </a:r>
            <a:endParaRPr lang="zh-CN" altLang="cs-CZ" dirty="0"/>
          </a:p>
        </p:txBody>
      </p:sp>
      <p:sp>
        <p:nvSpPr>
          <p:cNvPr id="10" name="矩形 9"/>
          <p:cNvSpPr/>
          <p:nvPr/>
        </p:nvSpPr>
        <p:spPr>
          <a:xfrm>
            <a:off x="747179" y="2923780"/>
            <a:ext cx="603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qǐng</a:t>
            </a:r>
            <a:r>
              <a:rPr lang="cs-CZ" altLang="zh-CN" dirty="0"/>
              <a:t> 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liǎng</a:t>
            </a:r>
            <a:r>
              <a:rPr lang="cs-CZ" altLang="zh-CN" dirty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67866" y="3663519"/>
            <a:ext cx="436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bù</a:t>
            </a:r>
            <a:r>
              <a:rPr lang="cs-CZ" altLang="zh-CN" dirty="0" smtClean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zhī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 smtClean="0"/>
              <a:t>yì</a:t>
            </a:r>
            <a:r>
              <a:rPr lang="cs-CZ" altLang="zh-CN" dirty="0" smtClean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cs-CZ" altLang="zh-CN" dirty="0" err="1"/>
              <a:t>shuǐ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17738" y="4452575"/>
            <a:ext cx="377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y</a:t>
            </a:r>
            <a:r>
              <a:rPr lang="cs-CZ" altLang="zh-CN" dirty="0" err="1"/>
              <a:t>ì</a:t>
            </a:r>
            <a:r>
              <a:rPr lang="cs-CZ" altLang="zh-CN" dirty="0" smtClean="0"/>
              <a:t> </a:t>
            </a:r>
            <a:r>
              <a:rPr lang="cs-CZ" altLang="zh-CN" dirty="0" err="1"/>
              <a:t>qǐ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zh-CN" altLang="cs-CZ" dirty="0"/>
              <a:t>、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diàn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37136" y="5106011"/>
            <a:ext cx="561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èr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028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1" y="2685464"/>
            <a:ext cx="7400605" cy="54473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第</a:t>
            </a:r>
            <a:r>
              <a:rPr lang="en-US" altLang="zh-CN" sz="2800" dirty="0" smtClean="0"/>
              <a:t>6</a:t>
            </a:r>
            <a:r>
              <a:rPr lang="zh-CN" altLang="en-US" sz="2800" dirty="0" smtClean="0"/>
              <a:t>课：约时间（</a:t>
            </a:r>
            <a:r>
              <a:rPr lang="cs-CZ" altLang="zh-CN" sz="2800" dirty="0" err="1"/>
              <a:t>yuē</a:t>
            </a:r>
            <a:r>
              <a:rPr lang="cs-CZ" altLang="zh-CN" sz="2800" dirty="0"/>
              <a:t> </a:t>
            </a:r>
            <a:r>
              <a:rPr lang="cs-CZ" altLang="zh-CN" sz="2800" dirty="0" err="1"/>
              <a:t>shí</a:t>
            </a:r>
            <a:r>
              <a:rPr lang="cs-CZ" altLang="zh-CN" sz="2800" dirty="0"/>
              <a:t> </a:t>
            </a:r>
            <a:r>
              <a:rPr lang="cs-CZ" altLang="zh-CN" sz="2800" dirty="0" err="1" smtClean="0"/>
              <a:t>jiān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30"/>
            <a:ext cx="8484296" cy="94120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6</a:t>
            </a:r>
            <a:r>
              <a:rPr lang="en-US" altLang="zh-CN" dirty="0" smtClean="0"/>
              <a:t> Making Appointments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22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词汇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02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764506" y="3541502"/>
            <a:ext cx="7793015" cy="2638403"/>
          </a:xfrm>
          <a:prstGeom prst="roundRect">
            <a:avLst/>
          </a:prstGeom>
          <a:solidFill>
            <a:srgbClr val="FFFFFF"/>
          </a:solidFill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2416822" y="1615098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dirty="0" smtClean="0"/>
              <a:t>给</a:t>
            </a:r>
            <a:endParaRPr kumimoji="1" lang="zh-CN" altLang="en-US" sz="8000" dirty="0"/>
          </a:p>
        </p:txBody>
      </p:sp>
      <p:sp>
        <p:nvSpPr>
          <p:cNvPr id="10" name="矩形 9"/>
          <p:cNvSpPr/>
          <p:nvPr/>
        </p:nvSpPr>
        <p:spPr>
          <a:xfrm>
            <a:off x="2655990" y="901826"/>
            <a:ext cx="7322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gěi</a:t>
            </a:r>
            <a:r>
              <a:rPr lang="cs-CZ" altLang="zh-CN" sz="3200" dirty="0"/>
              <a:t> 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39841" y="2983615"/>
            <a:ext cx="4956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prep   to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for </a:t>
            </a:r>
            <a:r>
              <a:rPr kumimoji="1" lang="zh-CN" altLang="en-US" sz="2400" dirty="0" smtClean="0"/>
              <a:t>［</a:t>
            </a:r>
            <a:r>
              <a:rPr kumimoji="1" lang="en-US" altLang="zh-CN" sz="2400" dirty="0" smtClean="0"/>
              <a:t>See Grammar 1.</a:t>
            </a:r>
            <a:r>
              <a:rPr kumimoji="1" lang="zh-CN" altLang="en-US" sz="2400" dirty="0" smtClean="0"/>
              <a:t>］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906415" y="1757548"/>
            <a:ext cx="38325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 smtClean="0"/>
              <a:t>  </a:t>
            </a:r>
            <a:r>
              <a:rPr kumimoji="1" lang="zh-CN" altLang="en-US" sz="8000" dirty="0" smtClean="0"/>
              <a:t>打电话</a:t>
            </a:r>
            <a:endParaRPr kumimoji="1" lang="en-US" altLang="zh-CN" sz="8000" dirty="0" smtClean="0"/>
          </a:p>
          <a:p>
            <a:r>
              <a:rPr kumimoji="1" lang="en-US" altLang="zh-CN" sz="2400" dirty="0" smtClean="0"/>
              <a:t>   VO to make a phone call</a:t>
            </a:r>
            <a:endParaRPr kumimoji="1"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6683288" y="987781"/>
            <a:ext cx="24436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dǎ</a:t>
            </a:r>
            <a:r>
              <a:rPr lang="it-IT" altLang="zh-CN" sz="3200" dirty="0"/>
              <a:t> </a:t>
            </a:r>
            <a:r>
              <a:rPr lang="it-IT" altLang="zh-CN" sz="3200" dirty="0" smtClean="0"/>
              <a:t>  </a:t>
            </a:r>
            <a:r>
              <a:rPr lang="it-IT" altLang="zh-CN" sz="3200" dirty="0" err="1" smtClean="0"/>
              <a:t>diànhuà</a:t>
            </a:r>
            <a:r>
              <a:rPr lang="it-IT" altLang="zh-CN" sz="3200" dirty="0" smtClean="0"/>
              <a:t> </a:t>
            </a:r>
            <a:endParaRPr lang="zh-CN" altLang="en-US" sz="3200" dirty="0"/>
          </a:p>
        </p:txBody>
      </p:sp>
      <p:pic>
        <p:nvPicPr>
          <p:cNvPr id="14" name="图片 13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88" y="564110"/>
            <a:ext cx="1906444" cy="17721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592" y="2317850"/>
            <a:ext cx="1688488" cy="112601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925738" y="4035247"/>
            <a:ext cx="1056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n </a:t>
            </a:r>
            <a:r>
              <a:rPr kumimoji="1" lang="zh-CN" altLang="en-US" sz="2400" dirty="0" smtClean="0"/>
              <a:t>电话</a:t>
            </a:r>
            <a:endParaRPr kumimoji="1"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0076949" y="3675436"/>
            <a:ext cx="100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diànhuà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57" y="3618637"/>
            <a:ext cx="3103851" cy="247496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52317" y="36863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李友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242980" y="367403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常老师</a:t>
            </a:r>
            <a:endParaRPr kumimoji="1" lang="zh-CN" altLang="en-US" sz="2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4722666" y="486995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李友给常老师打电话</a:t>
            </a:r>
            <a:endParaRPr kumimoji="1"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428430" y="4538878"/>
            <a:ext cx="389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L</a:t>
            </a:r>
            <a:r>
              <a:rPr lang="cs-CZ" altLang="zh-CN" dirty="0" err="1" smtClean="0"/>
              <a:t>ǐ</a:t>
            </a:r>
            <a:r>
              <a:rPr lang="en-US" altLang="zh-CN" dirty="0" smtClean="0"/>
              <a:t>Y</a:t>
            </a:r>
            <a:r>
              <a:rPr lang="cs-CZ" altLang="zh-CN" dirty="0" err="1" smtClean="0"/>
              <a:t>ǒu</a:t>
            </a:r>
            <a:r>
              <a:rPr lang="cs-CZ" altLang="zh-CN" dirty="0" smtClean="0"/>
              <a:t>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en-US" altLang="zh-CN" dirty="0" smtClean="0"/>
              <a:t>C</a:t>
            </a:r>
            <a:r>
              <a:rPr lang="cs-CZ" altLang="zh-CN" dirty="0" err="1" smtClean="0"/>
              <a:t>háng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lǎoshī</a:t>
            </a:r>
            <a:r>
              <a:rPr lang="cs-CZ" altLang="zh-CN" dirty="0" smtClean="0"/>
              <a:t> </a:t>
            </a:r>
            <a:r>
              <a:rPr lang="cs-CZ" altLang="zh-CN" dirty="0" err="1"/>
              <a:t>dǎ</a:t>
            </a:r>
            <a:r>
              <a:rPr lang="cs-CZ" altLang="zh-CN" dirty="0"/>
              <a:t> </a:t>
            </a:r>
            <a:r>
              <a:rPr lang="cs-CZ" altLang="zh-CN" dirty="0" err="1" smtClean="0"/>
              <a:t>diànhuà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16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207200" y="1470231"/>
            <a:ext cx="8051959" cy="3350404"/>
          </a:xfrm>
          <a:prstGeom prst="roundRect">
            <a:avLst/>
          </a:prstGeom>
          <a:solidFill>
            <a:srgbClr val="FFFFFF"/>
          </a:soli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9972" y="2268534"/>
            <a:ext cx="46790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A</a:t>
            </a:r>
            <a:r>
              <a:rPr kumimoji="1" lang="zh-CN" altLang="en-US" sz="3200" dirty="0" smtClean="0"/>
              <a:t>：你想给谁打电话？</a:t>
            </a:r>
            <a:endParaRPr kumimoji="1" lang="en-US" altLang="zh-CN" sz="3200" dirty="0" smtClean="0"/>
          </a:p>
          <a:p>
            <a:endParaRPr kumimoji="1" lang="en-US" altLang="zh-CN" sz="3200" dirty="0"/>
          </a:p>
          <a:p>
            <a:r>
              <a:rPr kumimoji="1" lang="en-US" altLang="zh-CN" sz="3200" dirty="0" smtClean="0"/>
              <a:t>B</a:t>
            </a:r>
            <a:r>
              <a:rPr kumimoji="1" lang="zh-CN" altLang="en-US" sz="3200" dirty="0" smtClean="0"/>
              <a:t>：</a:t>
            </a:r>
            <a:r>
              <a:rPr kumimoji="1" lang="en-US" altLang="zh-CN" sz="3200" u="sng" dirty="0" smtClean="0"/>
              <a:t>                            </a:t>
            </a:r>
            <a:r>
              <a:rPr kumimoji="1" lang="zh-CN" altLang="en-US" sz="3200" dirty="0" smtClean="0"/>
              <a:t>。</a:t>
            </a:r>
            <a:endParaRPr kumimoji="1" lang="en-US" altLang="zh-CN" sz="3200" dirty="0" smtClean="0"/>
          </a:p>
          <a:p>
            <a:endParaRPr kumimoji="1" lang="zh-CN" altLang="en-US" sz="3200" dirty="0"/>
          </a:p>
        </p:txBody>
      </p:sp>
      <p:pic>
        <p:nvPicPr>
          <p:cNvPr id="8" name="图片 7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48" y="1587416"/>
            <a:ext cx="1906444" cy="17721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30792" y="3267182"/>
            <a:ext cx="334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我想给夏老师打电话。</a:t>
            </a:r>
            <a:r>
              <a:rPr kumimoji="1" lang="en-US" altLang="zh-CN" sz="2400" dirty="0" smtClean="0"/>
              <a:t> 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967469" y="1949790"/>
            <a:ext cx="3874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N</a:t>
            </a:r>
            <a:r>
              <a:rPr lang="cs-CZ" altLang="zh-CN" dirty="0" err="1" smtClean="0"/>
              <a:t>ǐ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gě</a:t>
            </a:r>
            <a:r>
              <a:rPr lang="cs-CZ" altLang="zh-CN" dirty="0" smtClean="0"/>
              <a:t> </a:t>
            </a:r>
            <a:r>
              <a:rPr lang="pt-BR" altLang="zh-CN" dirty="0" err="1" smtClean="0"/>
              <a:t>shéi</a:t>
            </a:r>
            <a:r>
              <a:rPr lang="en-US" altLang="zh-CN" dirty="0" smtClean="0"/>
              <a:t> </a:t>
            </a:r>
            <a:r>
              <a:rPr lang="cs-CZ" altLang="zh-CN" dirty="0" err="1" smtClean="0"/>
              <a:t>dǎ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diànhuà</a:t>
            </a:r>
            <a:r>
              <a:rPr lang="cs-CZ" altLang="zh-CN" dirty="0" smtClean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057596" y="2973096"/>
            <a:ext cx="3765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wǒ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gěi</a:t>
            </a:r>
            <a:r>
              <a:rPr lang="it-IT" altLang="zh-CN" dirty="0"/>
              <a:t> </a:t>
            </a:r>
            <a:r>
              <a:rPr lang="en-US" altLang="zh-CN" dirty="0" smtClean="0"/>
              <a:t>X</a:t>
            </a:r>
            <a:r>
              <a:rPr lang="it-IT" altLang="zh-CN" dirty="0" err="1" smtClean="0"/>
              <a:t>ià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lǎoshī</a:t>
            </a:r>
            <a:r>
              <a:rPr lang="it-IT" altLang="zh-CN" dirty="0" smtClean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 smtClean="0"/>
              <a:t>diànhuà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54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72301" y="1308236"/>
            <a:ext cx="442621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可以</a:t>
            </a:r>
            <a:r>
              <a:rPr kumimoji="1" lang="en-US" altLang="zh-CN" sz="4000" dirty="0" smtClean="0"/>
              <a:t>                </a:t>
            </a:r>
          </a:p>
          <a:p>
            <a:r>
              <a:rPr kumimoji="1" lang="en-US" altLang="zh-CN" sz="2800" dirty="0" smtClean="0"/>
              <a:t>                  mv can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may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4619171" y="667576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kě</a:t>
            </a:r>
            <a:r>
              <a:rPr lang="cs-CZ" altLang="zh-CN" sz="3600" dirty="0"/>
              <a:t> </a:t>
            </a:r>
            <a:r>
              <a:rPr lang="cs-CZ" altLang="zh-CN" sz="3600" dirty="0" err="1"/>
              <a:t>yǐ</a:t>
            </a:r>
            <a:endParaRPr lang="zh-CN" altLang="en-US" sz="3600" dirty="0"/>
          </a:p>
        </p:txBody>
      </p:sp>
      <p:sp>
        <p:nvSpPr>
          <p:cNvPr id="4" name="文本框 3"/>
          <p:cNvSpPr txBox="1"/>
          <p:nvPr/>
        </p:nvSpPr>
        <p:spPr>
          <a:xfrm>
            <a:off x="-144522" y="1283577"/>
            <a:ext cx="341737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要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v to want 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1816015" y="655246"/>
            <a:ext cx="929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yào</a:t>
            </a:r>
            <a:endParaRPr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7024802" y="739152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275125" y="1738387"/>
            <a:ext cx="405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我要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，可以吗？</a:t>
            </a:r>
            <a:endParaRPr kumimoji="1" lang="zh-CN" altLang="en-US" sz="2400" dirty="0"/>
          </a:p>
        </p:txBody>
      </p:sp>
      <p:pic>
        <p:nvPicPr>
          <p:cNvPr id="9" name="图片 8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69"/>
            <a:ext cx="2500841" cy="1875631"/>
          </a:xfrm>
          <a:prstGeom prst="rect">
            <a:avLst/>
          </a:prstGeom>
        </p:spPr>
      </p:pic>
      <p:pic>
        <p:nvPicPr>
          <p:cNvPr id="10" name="图片 9" descr="Untitled-3-2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774"/>
            <a:ext cx="2208591" cy="1472394"/>
          </a:xfrm>
          <a:prstGeom prst="rect">
            <a:avLst/>
          </a:prstGeom>
        </p:spPr>
      </p:pic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2" y="3563522"/>
            <a:ext cx="2165047" cy="1420271"/>
          </a:xfrm>
          <a:prstGeom prst="rect">
            <a:avLst/>
          </a:prstGeom>
        </p:spPr>
      </p:pic>
      <p:pic>
        <p:nvPicPr>
          <p:cNvPr id="12" name="图片 11" descr="65601f53b9534b149fa5a6113041c3dd_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3" y="5446890"/>
            <a:ext cx="2189238" cy="1411110"/>
          </a:xfrm>
          <a:prstGeom prst="rect">
            <a:avLst/>
          </a:prstGeom>
        </p:spPr>
      </p:pic>
      <p:pic>
        <p:nvPicPr>
          <p:cNvPr id="13" name="图片 12" descr="article-5ab3573ec0d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5" y="3570529"/>
            <a:ext cx="1986616" cy="1410382"/>
          </a:xfrm>
          <a:prstGeom prst="rect">
            <a:avLst/>
          </a:prstGeom>
        </p:spPr>
      </p:pic>
      <p:pic>
        <p:nvPicPr>
          <p:cNvPr id="14" name="图片 13" descr="31w7POCl7w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6" y="5326743"/>
            <a:ext cx="1437026" cy="1531257"/>
          </a:xfrm>
          <a:prstGeom prst="rect">
            <a:avLst/>
          </a:prstGeom>
        </p:spPr>
      </p:pic>
      <p:pic>
        <p:nvPicPr>
          <p:cNvPr id="15" name="图片 14" descr="两杯茶与开花的菩提树小树枝的-728004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9" y="5544066"/>
            <a:ext cx="1779285" cy="13139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920" y="5112165"/>
            <a:ext cx="3142503" cy="174583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27162" y="110961"/>
            <a:ext cx="875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Difference between </a:t>
            </a:r>
            <a:r>
              <a:rPr lang="zh-CN" altLang="en-US" dirty="0" smtClean="0"/>
              <a:t>想、要、想要</a:t>
            </a:r>
            <a:r>
              <a:rPr lang="en-US" altLang="zh-CN" dirty="0" smtClean="0"/>
              <a:t> </a:t>
            </a:r>
            <a:r>
              <a:rPr lang="en-US" altLang="zh-CN" dirty="0" smtClean="0">
                <a:hlinkClick r:id="rId10"/>
              </a:rPr>
              <a:t>https</a:t>
            </a:r>
            <a:r>
              <a:rPr lang="en-US" altLang="zh-CN" dirty="0">
                <a:hlinkClick r:id="rId10"/>
              </a:rPr>
              <a:t>://www.youtube.com/watch?v=vb8BPhOohHs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8" name="图片 17" descr="FlhxHW9RYmSWlIdNT7cl4rLLl2Nl.jpg!140x140+2x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9" y="3671194"/>
            <a:ext cx="1288142" cy="1288142"/>
          </a:xfrm>
          <a:prstGeom prst="rect">
            <a:avLst/>
          </a:prstGeom>
        </p:spPr>
      </p:pic>
      <p:pic>
        <p:nvPicPr>
          <p:cNvPr id="19" name="图片 18" descr="true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98" y="3511593"/>
            <a:ext cx="633982" cy="13635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09551" y="16767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836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23464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喂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err="1" smtClean="0"/>
              <a:t>interj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on telephone</a:t>
            </a:r>
            <a:r>
              <a:rPr kumimoji="1" lang="zh-CN" altLang="en-US" sz="2400" dirty="0" smtClean="0"/>
              <a:t>）</a:t>
            </a:r>
            <a:r>
              <a:rPr kumimoji="1" lang="en-US" altLang="zh-CN" sz="2400" dirty="0" smtClean="0"/>
              <a:t>Hello!;Hey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2703141" y="1889667"/>
            <a:ext cx="2172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 smtClean="0"/>
              <a:t>wéi</a:t>
            </a:r>
            <a:r>
              <a:rPr lang="it-IT" altLang="zh-CN" sz="3600" dirty="0" smtClean="0"/>
              <a:t> </a:t>
            </a:r>
            <a:r>
              <a:rPr lang="zh-CN" altLang="en-US" sz="3600" dirty="0" smtClean="0"/>
              <a:t>／</a:t>
            </a:r>
            <a:r>
              <a:rPr lang="en-US" altLang="zh-CN" sz="3600" dirty="0" err="1" smtClean="0"/>
              <a:t>wèi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5" name="图片 4" descr="1935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47" y="110066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252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r>
              <a:rPr kumimoji="1" lang="en-US" altLang="zh-CN" sz="2400" dirty="0" smtClean="0"/>
              <a:t>V to be present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to be at a place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465141" y="1913858"/>
            <a:ext cx="774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zài</a:t>
            </a:r>
            <a:r>
              <a:rPr lang="fr-FR" altLang="zh-CN" sz="3600" dirty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7373771" y="432747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李友在吗？</a:t>
            </a:r>
            <a:endParaRPr kumimoji="1" lang="zh-CN" altLang="en-US" sz="2800" dirty="0"/>
          </a:p>
        </p:txBody>
      </p:sp>
      <p:pic>
        <p:nvPicPr>
          <p:cNvPr id="7" name="图片 6" descr="201707031054268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00" y="1413457"/>
            <a:ext cx="3016208" cy="28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9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905" y="1735667"/>
            <a:ext cx="1372810" cy="13728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473565"/>
            <a:ext cx="552677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就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adv</a:t>
            </a:r>
            <a:r>
              <a:rPr kumimoji="1" lang="en-US" altLang="zh-CN" sz="2400" dirty="0" smtClean="0"/>
              <a:t> precisely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exactly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465141" y="1913858"/>
            <a:ext cx="67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jiù</a:t>
            </a:r>
            <a:r>
              <a:rPr lang="fr-FR" altLang="zh-CN" sz="3600" dirty="0"/>
              <a:t>  </a:t>
            </a:r>
            <a:endParaRPr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6979844" y="1645844"/>
            <a:ext cx="4159870" cy="349463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36190" y="2648858"/>
            <a:ext cx="35227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：喂？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             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：我就是。</a:t>
            </a:r>
            <a:endParaRPr kumimoji="1" lang="en-US" altLang="zh-CN" sz="2000" dirty="0" smtClean="0"/>
          </a:p>
        </p:txBody>
      </p:sp>
      <p:sp>
        <p:nvSpPr>
          <p:cNvPr id="10" name="矩形 9"/>
          <p:cNvSpPr/>
          <p:nvPr/>
        </p:nvSpPr>
        <p:spPr>
          <a:xfrm>
            <a:off x="7514346" y="2962403"/>
            <a:ext cx="4573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err="1" smtClean="0"/>
              <a:t>wéi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wèn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zài</a:t>
            </a:r>
            <a:r>
              <a:rPr kumimoji="1" lang="en-US" altLang="zh-CN" sz="2000" dirty="0"/>
              <a:t> ma </a:t>
            </a:r>
            <a:r>
              <a:rPr kumimoji="1" lang="zh-CN" altLang="en-US" sz="2000" dirty="0"/>
              <a:t>？</a:t>
            </a:r>
          </a:p>
          <a:p>
            <a:r>
              <a:rPr kumimoji="1" lang="zh-CN" altLang="en-US" sz="2000" dirty="0" smtClean="0"/>
              <a:t>喂</a:t>
            </a:r>
            <a:r>
              <a:rPr kumimoji="1" lang="zh-CN" altLang="en-US" sz="2000" dirty="0"/>
              <a:t>，请问，夏老师在吗？</a:t>
            </a:r>
            <a:endParaRPr kumimoji="1"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47236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593719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pr</a:t>
            </a:r>
            <a:r>
              <a:rPr kumimoji="1" lang="en-US" altLang="zh-CN" sz="2400" dirty="0" smtClean="0"/>
              <a:t> you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honorific for </a:t>
            </a:r>
            <a:r>
              <a:rPr kumimoji="1" lang="zh-CN" altLang="en-US" sz="2400" dirty="0" smtClean="0"/>
              <a:t>你）</a:t>
            </a:r>
            <a:endParaRPr kumimoji="1" lang="en-US" altLang="zh-CN" sz="24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4" y="2025953"/>
            <a:ext cx="4632476" cy="231623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242745" y="1938048"/>
            <a:ext cx="826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nín</a:t>
            </a:r>
            <a:r>
              <a:rPr lang="cs-CZ" altLang="zh-CN" sz="3600" dirty="0"/>
              <a:t>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7647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929801" y="2485193"/>
            <a:ext cx="477977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哪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</a:t>
            </a:r>
            <a:r>
              <a:rPr kumimoji="1" lang="en-US" altLang="zh-CN" sz="2400" dirty="0" err="1" smtClean="0"/>
              <a:t>qpr</a:t>
            </a:r>
            <a:r>
              <a:rPr kumimoji="1" lang="en-US" altLang="zh-CN" sz="2400" dirty="0" smtClean="0"/>
              <a:t> which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482193" y="1694742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 smtClean="0"/>
              <a:t>n</a:t>
            </a:r>
            <a:r>
              <a:rPr lang="cs-CZ" altLang="zh-CN" sz="3600" dirty="0" err="1" smtClean="0">
                <a:latin typeface="Lucida Grande"/>
                <a:ea typeface="Lucida Grande"/>
                <a:cs typeface="Lucida Grande"/>
              </a:rPr>
              <a:t>ă</a:t>
            </a:r>
            <a:endParaRPr lang="cs-CZ" altLang="zh-CN" sz="3600" dirty="0" smtClean="0"/>
          </a:p>
          <a:p>
            <a:r>
              <a:rPr lang="cs-CZ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1195246" y="2498500"/>
            <a:ext cx="713508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位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</a:t>
            </a:r>
            <a:r>
              <a:rPr kumimoji="1" lang="en-US" altLang="zh-CN" sz="2400" dirty="0" smtClean="0"/>
              <a:t>m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polite measure word for people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</p:txBody>
      </p:sp>
      <p:sp>
        <p:nvSpPr>
          <p:cNvPr id="3" name="矩形 2"/>
          <p:cNvSpPr/>
          <p:nvPr/>
        </p:nvSpPr>
        <p:spPr>
          <a:xfrm>
            <a:off x="4495117" y="1767781"/>
            <a:ext cx="89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err="1"/>
              <a:t>wèi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7583393" y="2342508"/>
            <a:ext cx="35683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：请问，您是哪位？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8582181" y="29466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我是夏老师</a:t>
            </a:r>
            <a:endParaRPr kumimoji="1" lang="zh-CN" altLang="en-US" sz="2000" dirty="0"/>
          </a:p>
        </p:txBody>
      </p:sp>
      <p:sp>
        <p:nvSpPr>
          <p:cNvPr id="9" name="可选流程 8"/>
          <p:cNvSpPr/>
          <p:nvPr/>
        </p:nvSpPr>
        <p:spPr>
          <a:xfrm>
            <a:off x="7315976" y="1927327"/>
            <a:ext cx="4052948" cy="212891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926551" y="2023764"/>
            <a:ext cx="2981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wèn</a:t>
            </a:r>
            <a:r>
              <a:rPr lang="it-IT" altLang="zh-CN" dirty="0"/>
              <a:t> </a:t>
            </a:r>
            <a:r>
              <a:rPr lang="zh-CN" altLang="en-US" dirty="0" smtClean="0"/>
              <a:t>，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nǎ</a:t>
            </a:r>
            <a:r>
              <a:rPr lang="it-IT" altLang="zh-CN" dirty="0"/>
              <a:t> </a:t>
            </a:r>
            <a:r>
              <a:rPr lang="it-IT" altLang="zh-CN" dirty="0" err="1"/>
              <a:t>wèi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375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可选流程 4"/>
          <p:cNvSpPr/>
          <p:nvPr/>
        </p:nvSpPr>
        <p:spPr>
          <a:xfrm>
            <a:off x="3530445" y="1594445"/>
            <a:ext cx="5848779" cy="336673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13201" y="1907239"/>
            <a:ext cx="4994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：喂？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</a:t>
            </a:r>
            <a:r>
              <a:rPr kumimoji="1" lang="en-US" altLang="zh-CN" sz="2400" dirty="0" smtClean="0"/>
              <a:t> ?</a:t>
            </a:r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：我就是。您是哪位？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zh-CN" altLang="en-US" sz="2400" dirty="0" smtClean="0"/>
              <a:t>。我是</a:t>
            </a:r>
            <a:r>
              <a:rPr kumimoji="1" lang="zh-CN" altLang="zh-CN" sz="2400" u="sng" dirty="0" smtClean="0"/>
              <a:t>＃</a:t>
            </a:r>
            <a:r>
              <a:rPr kumimoji="1" lang="zh-CN" altLang="en-US" sz="2400" u="sng" dirty="0" smtClean="0"/>
              <a:t>＃＃＃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4423155" y="2366616"/>
            <a:ext cx="4203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 smtClean="0"/>
              <a:t>wéi</a:t>
            </a:r>
            <a:r>
              <a:rPr kumimoji="1" lang="en-US" altLang="zh-CN" sz="2000" dirty="0" smtClean="0"/>
              <a:t>  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wèn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zài</a:t>
            </a:r>
            <a:r>
              <a:rPr kumimoji="1" lang="en-US" altLang="zh-CN" sz="2000" dirty="0"/>
              <a:t> ma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喂，请问，夏老师在吗？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4511023" y="3837827"/>
            <a:ext cx="1736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/>
              <a:t>xià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夏老师，您好</a:t>
            </a:r>
            <a:endParaRPr kumimoji="1" lang="zh-CN" altLang="en-US" sz="2000" dirty="0"/>
          </a:p>
        </p:txBody>
      </p:sp>
      <p:pic>
        <p:nvPicPr>
          <p:cNvPr id="9" name="图片 8" descr="2e27b2862f666598cec8a2c76e81985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2" y="597912"/>
            <a:ext cx="2052997" cy="20529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98040" y="3096386"/>
            <a:ext cx="3173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jiù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r>
              <a:rPr lang="it-IT" altLang="zh-CN" dirty="0" err="1"/>
              <a:t>nín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nǎ</a:t>
            </a:r>
            <a:r>
              <a:rPr lang="it-IT" altLang="zh-CN" dirty="0"/>
              <a:t> </a:t>
            </a:r>
            <a:r>
              <a:rPr lang="it-IT" altLang="zh-CN" dirty="0" err="1"/>
              <a:t>wèi</a:t>
            </a:r>
            <a:r>
              <a:rPr lang="it-IT" altLang="zh-CN" dirty="0"/>
              <a:t> </a:t>
            </a:r>
            <a:r>
              <a:rPr lang="zh-CN" altLang="it-IT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03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38072" y="1154597"/>
            <a:ext cx="4968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zh-CN" altLang="en-US" sz="4000" dirty="0" smtClean="0"/>
              <a:t>上午</a:t>
            </a:r>
            <a:r>
              <a:rPr kumimoji="1" lang="zh-CN" altLang="zh-CN" sz="2800" dirty="0"/>
              <a:t>（</a:t>
            </a:r>
            <a:r>
              <a:rPr kumimoji="1" lang="en-US" altLang="zh-CN" sz="2800" dirty="0" smtClean="0"/>
              <a:t> t morning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903957" y="655247"/>
            <a:ext cx="172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2800" dirty="0" err="1" smtClean="0"/>
              <a:t>shàng</a:t>
            </a:r>
            <a:r>
              <a:rPr lang="nl-NL" altLang="zh-CN" sz="2800" dirty="0" smtClean="0"/>
              <a:t> </a:t>
            </a:r>
            <a:r>
              <a:rPr lang="nl-NL" altLang="zh-CN" sz="2800" dirty="0" err="1"/>
              <a:t>wǔ</a:t>
            </a:r>
            <a:r>
              <a:rPr lang="nl-NL" altLang="zh-CN" sz="2800" dirty="0"/>
              <a:t> </a:t>
            </a:r>
            <a:endParaRPr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-184961" y="2774146"/>
            <a:ext cx="4469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en-US" altLang="zh-CN" sz="4000" dirty="0"/>
              <a:t> </a:t>
            </a:r>
            <a:r>
              <a:rPr kumimoji="1" lang="zh-CN" altLang="en-US" sz="4000" dirty="0" smtClean="0"/>
              <a:t>中午</a:t>
            </a:r>
            <a:r>
              <a:rPr kumimoji="1" lang="zh-CN" altLang="zh-CN" sz="2800" dirty="0"/>
              <a:t>（</a:t>
            </a:r>
            <a:r>
              <a:rPr kumimoji="1" lang="en-US" altLang="zh-CN" sz="2800" dirty="0" smtClean="0"/>
              <a:t> t noon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214694" y="4265929"/>
            <a:ext cx="4631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下午</a:t>
            </a:r>
            <a:r>
              <a:rPr kumimoji="1" lang="zh-CN" altLang="zh-CN" sz="2800" dirty="0"/>
              <a:t>（</a:t>
            </a:r>
            <a:r>
              <a:rPr kumimoji="1" lang="en-US" altLang="zh-CN" sz="2800" dirty="0" smtClean="0"/>
              <a:t>t  afternoon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11" name="矩形 10"/>
          <p:cNvSpPr/>
          <p:nvPr/>
        </p:nvSpPr>
        <p:spPr>
          <a:xfrm>
            <a:off x="908392" y="2213149"/>
            <a:ext cx="172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sz="2800" dirty="0" err="1" smtClean="0"/>
              <a:t>zhōng</a:t>
            </a:r>
            <a:r>
              <a:rPr lang="nl-NL" altLang="zh-CN" sz="2800" dirty="0" smtClean="0"/>
              <a:t> </a:t>
            </a:r>
            <a:r>
              <a:rPr lang="nl-NL" altLang="zh-CN" sz="2800" dirty="0" err="1" smtClean="0"/>
              <a:t>wǔ</a:t>
            </a:r>
            <a:r>
              <a:rPr lang="nl-NL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1097781" y="3709412"/>
            <a:ext cx="13086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nl-NL" sz="2800" dirty="0" smtClean="0"/>
              <a:t> </a:t>
            </a:r>
            <a:r>
              <a:rPr lang="nl-NL" altLang="zh-CN" sz="2800" dirty="0" err="1"/>
              <a:t>xià</a:t>
            </a:r>
            <a:r>
              <a:rPr lang="nl-NL" altLang="zh-CN" sz="2800" dirty="0"/>
              <a:t> </a:t>
            </a:r>
            <a:r>
              <a:rPr lang="nl-NL" altLang="zh-CN" sz="2800" dirty="0" err="1"/>
              <a:t>wǔ</a:t>
            </a:r>
            <a:endParaRPr lang="zh-CN" altLang="en-US" sz="2800" dirty="0"/>
          </a:p>
          <a:p>
            <a:endParaRPr lang="zh-CN" altLang="en-US" sz="2800" dirty="0"/>
          </a:p>
        </p:txBody>
      </p:sp>
      <p:pic>
        <p:nvPicPr>
          <p:cNvPr id="14" name="图片 13" descr="Ci0qzVmRbNaALshdAAvMM6h-T9w8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18" y="1528798"/>
            <a:ext cx="3951774" cy="43140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4765" y="5589583"/>
            <a:ext cx="4372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晚上</a:t>
            </a:r>
            <a:r>
              <a:rPr kumimoji="1" lang="zh-CN" altLang="zh-CN" sz="2800" dirty="0" smtClean="0"/>
              <a:t>（</a:t>
            </a:r>
            <a:r>
              <a:rPr kumimoji="1" lang="en-US" altLang="zh-CN" sz="2800" dirty="0" smtClean="0"/>
              <a:t>t  evening</a:t>
            </a:r>
            <a:r>
              <a:rPr kumimoji="1" lang="zh-CN" altLang="en-US" sz="2800" dirty="0" smtClean="0"/>
              <a:t>）</a:t>
            </a:r>
            <a:endParaRPr kumimoji="1" lang="en-US" altLang="zh-CN" sz="2800" dirty="0" smtClean="0"/>
          </a:p>
        </p:txBody>
      </p:sp>
      <p:sp>
        <p:nvSpPr>
          <p:cNvPr id="17" name="矩形 16"/>
          <p:cNvSpPr/>
          <p:nvPr/>
        </p:nvSpPr>
        <p:spPr>
          <a:xfrm>
            <a:off x="851968" y="5204643"/>
            <a:ext cx="1934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 err="1"/>
              <a:t>wǎn</a:t>
            </a:r>
            <a:r>
              <a:rPr lang="fr-FR" altLang="zh-CN" sz="2800" dirty="0"/>
              <a:t> </a:t>
            </a:r>
            <a:r>
              <a:rPr lang="fr-FR" altLang="zh-CN" sz="2800" dirty="0" smtClean="0"/>
              <a:t>sh</a:t>
            </a:r>
            <a:r>
              <a:rPr lang="en-US" altLang="zh-CN" sz="2800" dirty="0" smtClean="0"/>
              <a:t>a</a:t>
            </a:r>
            <a:r>
              <a:rPr lang="fr-FR" altLang="zh-CN" sz="2800" dirty="0" err="1" smtClean="0"/>
              <a:t>ng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982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572381" y="2485661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时间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400" dirty="0" smtClean="0"/>
              <a:t> n time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851792" y="1817095"/>
            <a:ext cx="1647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shí</a:t>
            </a:r>
            <a:r>
              <a:rPr lang="cs-CZ" altLang="zh-CN" sz="3600" dirty="0"/>
              <a:t> </a:t>
            </a:r>
            <a:r>
              <a:rPr lang="cs-CZ" altLang="zh-CN" sz="3600" dirty="0" err="1"/>
              <a:t>jiān</a:t>
            </a:r>
            <a:r>
              <a:rPr lang="cs-CZ" altLang="zh-CN" sz="3600" dirty="0"/>
              <a:t> </a:t>
            </a:r>
            <a:endParaRPr lang="zh-CN" altLang="en-US" sz="3600" dirty="0"/>
          </a:p>
        </p:txBody>
      </p:sp>
      <p:sp>
        <p:nvSpPr>
          <p:cNvPr id="8" name="可选流程 7"/>
          <p:cNvSpPr/>
          <p:nvPr/>
        </p:nvSpPr>
        <p:spPr>
          <a:xfrm>
            <a:off x="4753429" y="786191"/>
            <a:ext cx="6434665" cy="488647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77197" y="2222650"/>
            <a:ext cx="65583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：你今天上午／下午／中午／晚上有时间吗？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</a:t>
            </a:r>
            <a:r>
              <a:rPr kumimoji="1" lang="zh-CN" altLang="zh-CN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：我想请你</a:t>
            </a:r>
            <a:r>
              <a:rPr kumimoji="1" lang="en-US" altLang="zh-CN" sz="2400" u="sng" dirty="0" smtClean="0"/>
              <a:t>                </a:t>
            </a:r>
            <a:r>
              <a:rPr kumimoji="1" lang="zh-CN" altLang="en-US" sz="2400" dirty="0" smtClean="0"/>
              <a:t>，怎么样？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</a:t>
            </a:r>
            <a:r>
              <a:rPr kumimoji="1" lang="en-US" altLang="zh-CN" sz="2400" dirty="0" smtClean="0"/>
              <a:t>!</a:t>
            </a:r>
          </a:p>
          <a:p>
            <a:endParaRPr kumimoji="1" lang="en-US" altLang="zh-CN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050294" y="3207342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我今天上午／下午／中午／晚上有时间。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137218" y="399329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看电影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060741" y="468132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太好了</a:t>
            </a:r>
            <a:endParaRPr kumimoji="1" lang="zh-CN" altLang="en-US" sz="2000" dirty="0"/>
          </a:p>
        </p:txBody>
      </p:sp>
      <p:pic>
        <p:nvPicPr>
          <p:cNvPr id="17" name="图片 16" descr="0ec0f2ab31921f92a7b57420183c528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48" y="769434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705429" y="2461470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问题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400" dirty="0" smtClean="0"/>
              <a:t> n question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4" name="矩形 13"/>
          <p:cNvSpPr/>
          <p:nvPr/>
        </p:nvSpPr>
        <p:spPr>
          <a:xfrm>
            <a:off x="1987430" y="1854082"/>
            <a:ext cx="14291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wèn</a:t>
            </a:r>
            <a:r>
              <a:rPr lang="fr-FR" altLang="zh-CN" sz="3600" dirty="0"/>
              <a:t> </a:t>
            </a:r>
            <a:r>
              <a:rPr lang="fr-FR" altLang="zh-CN" sz="3600" dirty="0" err="1"/>
              <a:t>tí</a:t>
            </a:r>
            <a:endParaRPr lang="zh-CN" altLang="en-US" sz="3600" dirty="0"/>
          </a:p>
          <a:p>
            <a:r>
              <a:rPr lang="cs-CZ" altLang="zh-CN" sz="3600" dirty="0" smtClean="0"/>
              <a:t> </a:t>
            </a:r>
            <a:endParaRPr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18" y="1696520"/>
            <a:ext cx="2743200" cy="2971800"/>
          </a:xfrm>
          <a:prstGeom prst="rect">
            <a:avLst/>
          </a:prstGeom>
        </p:spPr>
      </p:pic>
      <p:sp>
        <p:nvSpPr>
          <p:cNvPr id="15" name="可选流程 14"/>
          <p:cNvSpPr/>
          <p:nvPr/>
        </p:nvSpPr>
        <p:spPr>
          <a:xfrm>
            <a:off x="6884403" y="1951986"/>
            <a:ext cx="4274899" cy="2424806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61441" y="2823339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我想问您／你一个问题。</a:t>
            </a:r>
            <a:endParaRPr kumimoji="1"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09404" y="2418292"/>
            <a:ext cx="4666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xiǎng</a:t>
            </a:r>
            <a:r>
              <a:rPr lang="fr-FR" altLang="zh-CN" dirty="0"/>
              <a:t> </a:t>
            </a:r>
            <a:r>
              <a:rPr lang="fr-FR" altLang="zh-CN" dirty="0" err="1"/>
              <a:t>wèn</a:t>
            </a:r>
            <a:r>
              <a:rPr lang="fr-FR" altLang="zh-CN" dirty="0"/>
              <a:t> </a:t>
            </a:r>
            <a:r>
              <a:rPr lang="fr-FR" altLang="zh-CN" dirty="0" err="1"/>
              <a:t>nín</a:t>
            </a:r>
            <a:r>
              <a:rPr lang="fr-FR" altLang="zh-CN" dirty="0"/>
              <a:t> </a:t>
            </a:r>
            <a:r>
              <a:rPr lang="zh-CN" altLang="fr-FR" dirty="0"/>
              <a:t>／ </a:t>
            </a:r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 smtClean="0"/>
              <a:t>yí</a:t>
            </a:r>
            <a:r>
              <a:rPr lang="en-US" altLang="zh-CN" dirty="0"/>
              <a:t> </a:t>
            </a:r>
            <a:r>
              <a:rPr lang="fr-FR" altLang="zh-CN" dirty="0" err="1" smtClean="0"/>
              <a:t>gè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wèn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tí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652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323176" y="2461470"/>
            <a:ext cx="695635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办公室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     </a:t>
            </a:r>
            <a:r>
              <a:rPr kumimoji="1" lang="en-US" altLang="zh-CN" sz="2400" dirty="0" smtClean="0"/>
              <a:t>n office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矩形 2"/>
          <p:cNvSpPr/>
          <p:nvPr/>
        </p:nvSpPr>
        <p:spPr>
          <a:xfrm>
            <a:off x="1846654" y="1740197"/>
            <a:ext cx="3447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bàn</a:t>
            </a:r>
            <a:r>
              <a:rPr lang="it-IT" altLang="zh-CN" sz="4400" dirty="0"/>
              <a:t> </a:t>
            </a:r>
            <a:r>
              <a:rPr lang="it-IT" altLang="zh-CN" sz="4400" dirty="0" err="1"/>
              <a:t>gōng</a:t>
            </a:r>
            <a:r>
              <a:rPr lang="it-IT" altLang="zh-CN" sz="4400" dirty="0"/>
              <a:t> </a:t>
            </a:r>
            <a:r>
              <a:rPr lang="it-IT" altLang="zh-CN" sz="4400" dirty="0" err="1"/>
              <a:t>shì</a:t>
            </a:r>
            <a:endParaRPr lang="zh-CN" altLang="en-US" sz="44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859" y="715080"/>
            <a:ext cx="4047184" cy="2700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753" y="3653440"/>
            <a:ext cx="5130687" cy="25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6376" y="1419196"/>
            <a:ext cx="3217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给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v to give 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2318175" y="752067"/>
            <a:ext cx="80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 err="1" smtClean="0"/>
              <a:t>gěi</a:t>
            </a:r>
            <a:endParaRPr kumimoji="1"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4373698" y="800797"/>
            <a:ext cx="4751036" cy="261433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5006273" y="2095928"/>
            <a:ext cx="188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018603" y="1405505"/>
            <a:ext cx="344027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：你想喝点儿什么？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：给我</a:t>
            </a:r>
            <a:r>
              <a:rPr kumimoji="1" lang="en-US" altLang="zh-CN" sz="2400" u="sng" dirty="0" smtClean="0"/>
              <a:t>                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吧</a:t>
            </a:r>
            <a:endParaRPr kumimoji="1" lang="zh-CN" altLang="en-US" sz="2400" dirty="0"/>
          </a:p>
        </p:txBody>
      </p:sp>
      <p:pic>
        <p:nvPicPr>
          <p:cNvPr id="10" name="图片 9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69"/>
            <a:ext cx="2500841" cy="1875631"/>
          </a:xfrm>
          <a:prstGeom prst="rect">
            <a:avLst/>
          </a:prstGeom>
        </p:spPr>
      </p:pic>
      <p:pic>
        <p:nvPicPr>
          <p:cNvPr id="11" name="图片 10" descr="Untitled-3-2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774"/>
            <a:ext cx="2208591" cy="1472394"/>
          </a:xfrm>
          <a:prstGeom prst="rect">
            <a:avLst/>
          </a:prstGeom>
        </p:spPr>
      </p:pic>
      <p:pic>
        <p:nvPicPr>
          <p:cNvPr id="12" name="图片 11" descr="b3fb43166d224f4a87cdc1ca02f790529922d1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2" y="3563522"/>
            <a:ext cx="2165047" cy="1420271"/>
          </a:xfrm>
          <a:prstGeom prst="rect">
            <a:avLst/>
          </a:prstGeom>
        </p:spPr>
      </p:pic>
      <p:pic>
        <p:nvPicPr>
          <p:cNvPr id="13" name="图片 12" descr="65601f53b9534b149fa5a6113041c3dd_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3" y="5446890"/>
            <a:ext cx="2189238" cy="1411110"/>
          </a:xfrm>
          <a:prstGeom prst="rect">
            <a:avLst/>
          </a:prstGeom>
        </p:spPr>
      </p:pic>
      <p:pic>
        <p:nvPicPr>
          <p:cNvPr id="14" name="图片 13" descr="article-5ab3573ec0d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5" y="3570529"/>
            <a:ext cx="1986616" cy="1410382"/>
          </a:xfrm>
          <a:prstGeom prst="rect">
            <a:avLst/>
          </a:prstGeom>
        </p:spPr>
      </p:pic>
      <p:pic>
        <p:nvPicPr>
          <p:cNvPr id="15" name="图片 14" descr="31w7POCl7w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6" y="5326743"/>
            <a:ext cx="1437026" cy="1531257"/>
          </a:xfrm>
          <a:prstGeom prst="rect">
            <a:avLst/>
          </a:prstGeom>
        </p:spPr>
      </p:pic>
      <p:pic>
        <p:nvPicPr>
          <p:cNvPr id="16" name="图片 15" descr="两杯茶与开花的菩提树小树枝的-728004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9" y="5544066"/>
            <a:ext cx="1779285" cy="13139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5566" y="5112165"/>
            <a:ext cx="3142503" cy="1745835"/>
          </a:xfrm>
          <a:prstGeom prst="rect">
            <a:avLst/>
          </a:prstGeom>
        </p:spPr>
      </p:pic>
      <p:pic>
        <p:nvPicPr>
          <p:cNvPr id="19" name="图片 18" descr="FlhxHW9RYmSWlIdNT7cl4rLLl2Nl.jpg!140x140+2x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9" y="3572562"/>
            <a:ext cx="1288142" cy="1288142"/>
          </a:xfrm>
          <a:prstGeom prst="rect">
            <a:avLst/>
          </a:prstGeom>
        </p:spPr>
      </p:pic>
      <p:pic>
        <p:nvPicPr>
          <p:cNvPr id="20" name="图片 19" descr="tru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98" y="3412961"/>
            <a:ext cx="633982" cy="13635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62539" y="1074432"/>
            <a:ext cx="28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</a:t>
            </a:r>
            <a:r>
              <a:rPr lang="hu-HU" altLang="zh-CN" dirty="0"/>
              <a:t>shén me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683250" y="208359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3972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323176" y="2461470"/>
            <a:ext cx="629696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开会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</a:t>
            </a:r>
            <a:r>
              <a:rPr kumimoji="1" lang="en-US" altLang="zh-CN" sz="2400" dirty="0" smtClean="0"/>
              <a:t>VO to have a meeting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70" y="887686"/>
            <a:ext cx="5562845" cy="231785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61692" y="1814171"/>
            <a:ext cx="1544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kāi</a:t>
            </a:r>
            <a:r>
              <a:rPr lang="it-IT" altLang="zh-CN" sz="3600" dirty="0"/>
              <a:t> </a:t>
            </a:r>
            <a:r>
              <a:rPr lang="it-IT" altLang="zh-CN" sz="3600" dirty="0" err="1"/>
              <a:t>huì</a:t>
            </a:r>
            <a:endParaRPr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1689307" y="4734332"/>
            <a:ext cx="3159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 smtClean="0"/>
              <a:t>开</a:t>
            </a:r>
            <a:r>
              <a:rPr kumimoji="1" lang="en-US" altLang="zh-CN" b="1" dirty="0" smtClean="0"/>
              <a:t>   </a:t>
            </a:r>
            <a:r>
              <a:rPr lang="it-IT" altLang="zh-CN" b="1" dirty="0" err="1" smtClean="0"/>
              <a:t>kāi</a:t>
            </a:r>
            <a:r>
              <a:rPr lang="it-IT" altLang="zh-CN" b="1" dirty="0" smtClean="0"/>
              <a:t>  </a:t>
            </a:r>
            <a:r>
              <a:rPr lang="en-US" altLang="zh-CN" b="1" dirty="0" smtClean="0"/>
              <a:t>v  to open</a:t>
            </a:r>
            <a:r>
              <a:rPr lang="zh-CN" altLang="en-US" b="1" dirty="0" smtClean="0"/>
              <a:t>；</a:t>
            </a:r>
            <a:r>
              <a:rPr lang="en-US" altLang="zh-CN" b="1" dirty="0" smtClean="0"/>
              <a:t>to hold</a:t>
            </a:r>
          </a:p>
          <a:p>
            <a:endParaRPr kumimoji="1" lang="en-US" altLang="zh-CN" b="1" dirty="0" smtClean="0"/>
          </a:p>
          <a:p>
            <a:r>
              <a:rPr kumimoji="1" lang="zh-CN" altLang="en-US" b="1" dirty="0" smtClean="0"/>
              <a:t>会</a:t>
            </a:r>
            <a:r>
              <a:rPr kumimoji="1" lang="en-US" altLang="zh-CN" b="1" dirty="0" smtClean="0"/>
              <a:t>   </a:t>
            </a:r>
            <a:r>
              <a:rPr kumimoji="1" lang="en-US" altLang="zh-CN" b="1" dirty="0" err="1" smtClean="0"/>
              <a:t>hu</a:t>
            </a:r>
            <a:r>
              <a:rPr lang="it-IT" altLang="zh-CN" b="1" dirty="0" err="1" smtClean="0"/>
              <a:t>ì</a:t>
            </a:r>
            <a:r>
              <a:rPr lang="it-IT" altLang="zh-CN" b="1" dirty="0" smtClean="0"/>
              <a:t>  </a:t>
            </a:r>
            <a:r>
              <a:rPr lang="en-US" altLang="zh-CN" b="1" dirty="0" smtClean="0"/>
              <a:t>n  meeting</a:t>
            </a:r>
            <a:endParaRPr lang="zh-CN" altLang="en-US" b="1" dirty="0"/>
          </a:p>
          <a:p>
            <a:endParaRPr kumimoji="1" lang="zh-CN" altLang="en-US" b="1" dirty="0"/>
          </a:p>
        </p:txBody>
      </p:sp>
      <p:sp>
        <p:nvSpPr>
          <p:cNvPr id="9" name="可选流程 8"/>
          <p:cNvSpPr/>
          <p:nvPr/>
        </p:nvSpPr>
        <p:spPr>
          <a:xfrm>
            <a:off x="5984261" y="3419136"/>
            <a:ext cx="5027073" cy="258508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83250" y="3895961"/>
            <a:ext cx="3373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：你在哪儿开会？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7237188" y="3552558"/>
            <a:ext cx="220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sz="2000" dirty="0"/>
              <a:t>nǐ zài </a:t>
            </a:r>
            <a:r>
              <a:rPr lang="hu-HU" altLang="zh-CN" sz="2000" dirty="0" smtClean="0"/>
              <a:t>nǎr </a:t>
            </a:r>
            <a:r>
              <a:rPr lang="hu-HU" altLang="zh-CN" sz="2000" dirty="0"/>
              <a:t>kāi huì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312118" y="46357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我在办公室开会。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05099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61523" y="2399825"/>
            <a:ext cx="705834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考试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</a:t>
            </a:r>
            <a:r>
              <a:rPr kumimoji="1" lang="en-US" altLang="zh-CN" sz="2400" dirty="0" smtClean="0"/>
              <a:t>VO</a:t>
            </a:r>
            <a:r>
              <a:rPr kumimoji="1" lang="zh-CN" altLang="en-US" sz="2400" dirty="0" smtClean="0"/>
              <a:t>／</a:t>
            </a:r>
            <a:r>
              <a:rPr kumimoji="1" lang="en-US" altLang="zh-CN" sz="2400" dirty="0" smtClean="0"/>
              <a:t>n to give or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take</a:t>
            </a:r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a test; test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文本框 7"/>
          <p:cNvSpPr txBox="1"/>
          <p:nvPr/>
        </p:nvSpPr>
        <p:spPr>
          <a:xfrm>
            <a:off x="1183747" y="4771319"/>
            <a:ext cx="4711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考</a:t>
            </a:r>
            <a:r>
              <a:rPr kumimoji="1" lang="en-US" altLang="zh-CN" sz="2000" b="1" dirty="0" smtClean="0"/>
              <a:t>  </a:t>
            </a:r>
            <a:r>
              <a:rPr lang="it-IT" altLang="zh-CN" sz="2000" b="1" dirty="0" err="1" smtClean="0"/>
              <a:t>kǎo</a:t>
            </a:r>
            <a:r>
              <a:rPr lang="it-IT" altLang="zh-CN" sz="2000" b="1" dirty="0" smtClean="0"/>
              <a:t>  </a:t>
            </a:r>
            <a:r>
              <a:rPr lang="en-US" altLang="zh-CN" sz="2000" b="1" dirty="0" smtClean="0"/>
              <a:t>v to give or take a test; test</a:t>
            </a:r>
          </a:p>
          <a:p>
            <a:endParaRPr kumimoji="1" lang="en-US" altLang="zh-CN" sz="2000" b="1" dirty="0" smtClean="0"/>
          </a:p>
          <a:p>
            <a:r>
              <a:rPr kumimoji="1" lang="zh-CN" altLang="en-US" sz="2000" b="1" dirty="0" smtClean="0"/>
              <a:t>试</a:t>
            </a:r>
            <a:r>
              <a:rPr kumimoji="1" lang="en-US" altLang="zh-CN" sz="2000" b="1" dirty="0" smtClean="0"/>
              <a:t>  </a:t>
            </a:r>
            <a:r>
              <a:rPr lang="it-IT" altLang="zh-CN" sz="2000" b="1" dirty="0" err="1"/>
              <a:t>shì</a:t>
            </a:r>
            <a:r>
              <a:rPr kumimoji="1" lang="en-US" altLang="zh-CN" sz="2000" b="1" dirty="0" smtClean="0"/>
              <a:t> </a:t>
            </a:r>
            <a:r>
              <a:rPr lang="it-IT" altLang="zh-CN" sz="2000" b="1" dirty="0" smtClean="0"/>
              <a:t>  </a:t>
            </a:r>
            <a:r>
              <a:rPr lang="en-US" altLang="zh-CN" sz="2000" b="1" dirty="0" smtClean="0"/>
              <a:t>n/v test; to try; to experiment  </a:t>
            </a:r>
            <a:endParaRPr lang="zh-CN" altLang="en-US" sz="2000" b="1" dirty="0"/>
          </a:p>
        </p:txBody>
      </p:sp>
      <p:sp>
        <p:nvSpPr>
          <p:cNvPr id="3" name="矩形 2"/>
          <p:cNvSpPr/>
          <p:nvPr/>
        </p:nvSpPr>
        <p:spPr>
          <a:xfrm>
            <a:off x="2265265" y="1789513"/>
            <a:ext cx="150774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kǎo</a:t>
            </a:r>
            <a:r>
              <a:rPr lang="it-IT" altLang="zh-CN" sz="3200" dirty="0"/>
              <a:t> </a:t>
            </a:r>
            <a:r>
              <a:rPr lang="it-IT" altLang="zh-CN" sz="3200" dirty="0" err="1"/>
              <a:t>shì</a:t>
            </a:r>
            <a:endParaRPr lang="zh-CN" altLang="en-US" sz="32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97" y="986320"/>
            <a:ext cx="4072780" cy="2289396"/>
          </a:xfrm>
          <a:prstGeom prst="rect">
            <a:avLst/>
          </a:prstGeom>
        </p:spPr>
      </p:pic>
      <p:sp>
        <p:nvSpPr>
          <p:cNvPr id="11" name="可选流程 10"/>
          <p:cNvSpPr/>
          <p:nvPr/>
        </p:nvSpPr>
        <p:spPr>
          <a:xfrm>
            <a:off x="5984261" y="3419136"/>
            <a:ext cx="5027073" cy="258508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83250" y="3895961"/>
            <a:ext cx="3373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：你在哪儿考试？</a:t>
            </a:r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</a:t>
            </a:r>
            <a:r>
              <a:rPr kumimoji="1" lang="zh-CN" altLang="zh-CN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7316584" y="3577216"/>
            <a:ext cx="2451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zài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nǎr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kǎo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shì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645047" y="46973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我在学校考试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0832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73565"/>
            <a:ext cx="61033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要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</a:t>
            </a:r>
            <a:r>
              <a:rPr kumimoji="1" lang="en-US" altLang="zh-CN" sz="2400" dirty="0" smtClean="0"/>
              <a:t>mv will, be going to ; to want to ;to</a:t>
            </a:r>
          </a:p>
          <a:p>
            <a:r>
              <a:rPr kumimoji="1" lang="en-US" altLang="zh-CN" sz="2400" dirty="0"/>
              <a:t> </a:t>
            </a:r>
            <a:r>
              <a:rPr kumimoji="1" lang="en-US" altLang="zh-CN" sz="2400" dirty="0" smtClean="0"/>
              <a:t>              have a desire to [See Grammar 2]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矩形 5"/>
          <p:cNvSpPr/>
          <p:nvPr/>
        </p:nvSpPr>
        <p:spPr>
          <a:xfrm>
            <a:off x="3218527" y="1913858"/>
            <a:ext cx="929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 smtClean="0"/>
              <a:t>yào</a:t>
            </a:r>
            <a:r>
              <a:rPr lang="fr-FR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5499502" y="2243876"/>
            <a:ext cx="62049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NAME  </a:t>
            </a:r>
            <a:r>
              <a:rPr kumimoji="1" lang="zh-CN" altLang="en-US" sz="2400" dirty="0" smtClean="0"/>
              <a:t>，今天下午您／你有时间吗？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：对不起，今天下午我要</a:t>
            </a:r>
            <a:r>
              <a:rPr kumimoji="1" lang="en-US" altLang="zh-CN" sz="2400" u="sng" dirty="0" smtClean="0"/>
              <a:t>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8" name="可选流程 7"/>
          <p:cNvSpPr/>
          <p:nvPr/>
        </p:nvSpPr>
        <p:spPr>
          <a:xfrm>
            <a:off x="5376194" y="1541124"/>
            <a:ext cx="6091376" cy="256443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05551" y="1875816"/>
            <a:ext cx="4303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jīn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xià</a:t>
            </a:r>
            <a:r>
              <a:rPr lang="cs-CZ" altLang="zh-CN" dirty="0"/>
              <a:t> </a:t>
            </a:r>
            <a:r>
              <a:rPr lang="cs-CZ" altLang="zh-CN" dirty="0" err="1"/>
              <a:t>wǔ</a:t>
            </a:r>
            <a:r>
              <a:rPr lang="cs-CZ" altLang="zh-CN" dirty="0"/>
              <a:t> </a:t>
            </a:r>
            <a:r>
              <a:rPr lang="cs-CZ" altLang="zh-CN" dirty="0" err="1"/>
              <a:t>nín</a:t>
            </a:r>
            <a:r>
              <a:rPr lang="cs-CZ" altLang="zh-CN" dirty="0"/>
              <a:t> </a:t>
            </a:r>
            <a:r>
              <a:rPr lang="zh-CN" altLang="cs-CZ" dirty="0"/>
              <a:t>／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shíjiān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ma</a:t>
            </a:r>
            <a:r>
              <a:rPr lang="zh-CN" altLang="en-US" dirty="0" smtClean="0"/>
              <a:t>？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67343" y="2714187"/>
            <a:ext cx="360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</a:t>
            </a:r>
            <a:r>
              <a:rPr lang="it-IT" altLang="zh-CN" dirty="0" err="1" smtClean="0"/>
              <a:t>uìbùqǐ</a:t>
            </a:r>
            <a:r>
              <a:rPr lang="it-IT" altLang="zh-CN" dirty="0" smtClean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jīn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/>
              <a:t>wǔ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yào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9543978" y="28603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开会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7632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5559" y="2539772"/>
            <a:ext cx="505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 </a:t>
            </a:r>
            <a:r>
              <a:rPr kumimoji="1" lang="zh-CN" altLang="en-US" sz="9600" dirty="0" smtClean="0"/>
              <a:t>节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m</a:t>
            </a:r>
            <a:r>
              <a:rPr kumimoji="1" lang="zh-CN" altLang="zh-CN" sz="2400" dirty="0" smtClean="0"/>
              <a:t>（</a:t>
            </a:r>
            <a:r>
              <a:rPr kumimoji="1" lang="en-US" altLang="zh-CN" sz="2400" dirty="0" smtClean="0"/>
              <a:t>measure word for class periods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文本框 2"/>
          <p:cNvSpPr txBox="1"/>
          <p:nvPr/>
        </p:nvSpPr>
        <p:spPr>
          <a:xfrm>
            <a:off x="5684462" y="2527443"/>
            <a:ext cx="34690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</a:t>
            </a:r>
            <a:r>
              <a:rPr kumimoji="1" lang="zh-CN" altLang="en-US" sz="9600" dirty="0" smtClean="0"/>
              <a:t>课</a:t>
            </a:r>
            <a:endParaRPr kumimoji="1" lang="en-US" altLang="zh-CN" sz="9600" dirty="0" smtClean="0"/>
          </a:p>
          <a:p>
            <a:r>
              <a:rPr kumimoji="1" lang="en-US" altLang="zh-CN" sz="2400" dirty="0" smtClean="0"/>
              <a:t>n class ; course ; lesson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917881" y="2011435"/>
            <a:ext cx="6208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200" dirty="0" err="1" smtClean="0"/>
              <a:t>jié</a:t>
            </a:r>
            <a:r>
              <a:rPr lang="fr-FR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6646190" y="1991229"/>
            <a:ext cx="61807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/>
              <a:t>kè</a:t>
            </a:r>
            <a:r>
              <a:rPr lang="fr-FR" altLang="zh-CN" sz="3200" dirty="0" smtClean="0"/>
              <a:t> </a:t>
            </a:r>
            <a:endParaRPr lang="zh-CN" altLang="en-US" sz="3200" dirty="0"/>
          </a:p>
        </p:txBody>
      </p:sp>
      <p:sp>
        <p:nvSpPr>
          <p:cNvPr id="10" name="可选流程 9"/>
          <p:cNvSpPr/>
          <p:nvPr/>
        </p:nvSpPr>
        <p:spPr>
          <a:xfrm>
            <a:off x="7809207" y="780732"/>
            <a:ext cx="3781670" cy="2215212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977977" y="1516466"/>
            <a:ext cx="35463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</a:t>
            </a:r>
            <a:r>
              <a:rPr kumimoji="1" lang="en-US" altLang="zh-CN" sz="2400" dirty="0" smtClean="0"/>
              <a:t>_____</a:t>
            </a:r>
            <a:r>
              <a:rPr kumimoji="1" lang="zh-CN" altLang="en-US" sz="2400" dirty="0" smtClean="0"/>
              <a:t>有几节课？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 smtClean="0"/>
              <a:t>有</a:t>
            </a:r>
            <a:r>
              <a:rPr kumimoji="1" lang="en-US" altLang="zh-CN" sz="2400" u="sng" dirty="0" smtClean="0"/>
              <a:t>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8964434" y="1245228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zuótiān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昨天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8944204" y="1964762"/>
            <a:ext cx="92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zuótiān</a:t>
            </a:r>
            <a:r>
              <a:rPr kumimoji="1" lang="en-US" altLang="zh-CN" dirty="0" smtClean="0"/>
              <a:t> </a:t>
            </a:r>
            <a:endParaRPr kumimoji="1" lang="en-US" altLang="zh-CN" dirty="0"/>
          </a:p>
          <a:p>
            <a:r>
              <a:rPr kumimoji="1" lang="en-US" altLang="zh-CN" dirty="0" smtClean="0"/>
              <a:t> </a:t>
            </a:r>
            <a:r>
              <a:rPr kumimoji="1" lang="zh-CN" altLang="en-US" dirty="0" smtClean="0"/>
              <a:t>昨天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074198" y="1935651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liǎng</a:t>
            </a:r>
            <a:r>
              <a:rPr kumimoji="1" lang="en-US" altLang="zh-CN" dirty="0"/>
              <a:t> </a:t>
            </a:r>
            <a:r>
              <a:rPr kumimoji="1" lang="en-US" altLang="zh-CN" dirty="0" err="1" smtClean="0"/>
              <a:t>ji</a:t>
            </a:r>
            <a:r>
              <a:rPr lang="fr-FR" altLang="zh-CN" dirty="0" err="1"/>
              <a:t>é</a:t>
            </a:r>
            <a:r>
              <a:rPr kumimoji="1" lang="en-US" altLang="zh-CN" dirty="0" smtClean="0"/>
              <a:t> </a:t>
            </a:r>
            <a:r>
              <a:rPr kumimoji="1" lang="en-US" altLang="zh-CN" dirty="0" err="1"/>
              <a:t>kè</a:t>
            </a:r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r>
              <a:rPr kumimoji="1" lang="zh-CN" altLang="en-US" dirty="0" smtClean="0"/>
              <a:t>两节课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929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653528" y="1837019"/>
            <a:ext cx="50555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 </a:t>
            </a:r>
            <a:r>
              <a:rPr kumimoji="1" lang="zh-CN" altLang="en-US" sz="9600" dirty="0" smtClean="0"/>
              <a:t>年级</a:t>
            </a:r>
          </a:p>
          <a:p>
            <a:r>
              <a:rPr kumimoji="1" lang="en-US" altLang="zh-CN" sz="2800" dirty="0" smtClean="0"/>
              <a:t>                   n grade in school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55595" y="1306873"/>
            <a:ext cx="12618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二年级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三年级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四年级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….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6757234" y="1356189"/>
            <a:ext cx="19800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大学一年级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大学二年级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大学三年级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大学四年级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9272702" y="1356189"/>
            <a:ext cx="9028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大一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大二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大三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大四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6190022" y="4549397"/>
            <a:ext cx="40960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：你是大学几年级的学生？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可选流程 10"/>
          <p:cNvSpPr/>
          <p:nvPr/>
        </p:nvSpPr>
        <p:spPr>
          <a:xfrm>
            <a:off x="5725316" y="3825992"/>
            <a:ext cx="5668270" cy="216589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707912" y="5252149"/>
            <a:ext cx="338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我是大学一年级的学生</a:t>
            </a:r>
            <a:endParaRPr kumimoji="1" lang="zh-CN" altLang="en-US" sz="2400" dirty="0"/>
          </a:p>
        </p:txBody>
      </p:sp>
      <p:pic>
        <p:nvPicPr>
          <p:cNvPr id="14" name="图片 13" descr="美国学生也拼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53" y="4151771"/>
            <a:ext cx="3228826" cy="218420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848499" y="1086761"/>
            <a:ext cx="16903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4400" dirty="0" err="1"/>
              <a:t>nián</a:t>
            </a:r>
            <a:r>
              <a:rPr lang="cs-CZ" altLang="zh-CN" sz="4400" dirty="0"/>
              <a:t> jí</a:t>
            </a:r>
            <a:endParaRPr lang="zh-CN" altLang="en-US" sz="4400" dirty="0"/>
          </a:p>
        </p:txBody>
      </p:sp>
      <p:sp>
        <p:nvSpPr>
          <p:cNvPr id="2" name="矩形 1"/>
          <p:cNvSpPr/>
          <p:nvPr/>
        </p:nvSpPr>
        <p:spPr>
          <a:xfrm>
            <a:off x="6383221" y="4255311"/>
            <a:ext cx="3790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jǐ</a:t>
            </a:r>
            <a:r>
              <a:rPr lang="cs-CZ" altLang="zh-CN" dirty="0"/>
              <a:t> </a:t>
            </a:r>
            <a:r>
              <a:rPr lang="cs-CZ" altLang="zh-CN" dirty="0" err="1"/>
              <a:t>nián</a:t>
            </a:r>
            <a:r>
              <a:rPr lang="cs-CZ" altLang="zh-CN" dirty="0"/>
              <a:t> jí de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e</a:t>
            </a:r>
            <a:r>
              <a:rPr lang="cs-CZ" altLang="zh-CN" dirty="0" err="1" smtClean="0"/>
              <a:t>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689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79543" y="2527444"/>
            <a:ext cx="61406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600" dirty="0" smtClean="0"/>
              <a:t>      </a:t>
            </a:r>
            <a:r>
              <a:rPr kumimoji="1" lang="zh-CN" altLang="en-US" sz="9600" dirty="0" smtClean="0"/>
              <a:t>空（儿）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      n free time</a:t>
            </a:r>
            <a:endParaRPr kumimoji="1" lang="en-US" altLang="zh-CN" sz="66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2239691" y="1888145"/>
            <a:ext cx="133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3600" dirty="0"/>
              <a:t>kòngr</a:t>
            </a:r>
            <a:r>
              <a:rPr lang="fr-FR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10" name="可选流程 9"/>
          <p:cNvSpPr/>
          <p:nvPr/>
        </p:nvSpPr>
        <p:spPr>
          <a:xfrm>
            <a:off x="5622809" y="1483484"/>
            <a:ext cx="5487170" cy="25727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61298" y="2120586"/>
            <a:ext cx="409609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：你明天什么时候有空儿？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en-US" altLang="zh-CN" sz="2400" dirty="0" smtClean="0"/>
              <a:t> </a:t>
            </a:r>
            <a:r>
              <a:rPr kumimoji="1" lang="zh-CN" altLang="zh-CN" sz="2400" dirty="0"/>
              <a:t>。</a:t>
            </a:r>
            <a:endParaRPr kumimoji="1"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6427059" y="1777185"/>
            <a:ext cx="475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míngtiān shénme shíh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yǒu </a:t>
            </a:r>
            <a:r>
              <a:rPr lang="hu-HU" altLang="zh-CN" dirty="0" smtClean="0"/>
              <a:t>kòngr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65503" y="274936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我明天上午有空儿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758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82122" y="2362838"/>
            <a:ext cx="727454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以后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800" dirty="0" smtClean="0"/>
              <a:t>t after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from now on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later on</a:t>
            </a:r>
          </a:p>
        </p:txBody>
      </p:sp>
      <p:sp>
        <p:nvSpPr>
          <p:cNvPr id="7" name="矩形 6"/>
          <p:cNvSpPr/>
          <p:nvPr/>
        </p:nvSpPr>
        <p:spPr>
          <a:xfrm>
            <a:off x="2088702" y="1690881"/>
            <a:ext cx="1524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yǐ</a:t>
            </a:r>
            <a:r>
              <a:rPr lang="it-IT" altLang="zh-CN" sz="3600" dirty="0"/>
              <a:t> </a:t>
            </a:r>
            <a:r>
              <a:rPr lang="it-IT" altLang="zh-CN" sz="3600" dirty="0" err="1"/>
              <a:t>hòu</a:t>
            </a:r>
            <a:endParaRPr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300999" y="2243876"/>
            <a:ext cx="5448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：你明天什么时候有空？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：我明天</a:t>
            </a:r>
            <a:r>
              <a:rPr kumimoji="1" lang="en-US" altLang="zh-CN" sz="2400" u="sng" dirty="0" smtClean="0"/>
              <a:t>    after 4</a:t>
            </a:r>
            <a:r>
              <a:rPr kumimoji="1" lang="zh-CN" altLang="en-US" sz="2400" u="sng" dirty="0" smtClean="0"/>
              <a:t>：</a:t>
            </a:r>
            <a:r>
              <a:rPr kumimoji="1" lang="en-US" altLang="zh-CN" sz="2400" u="sng" dirty="0" smtClean="0"/>
              <a:t>00 pm      </a:t>
            </a:r>
            <a:r>
              <a:rPr kumimoji="1" lang="zh-CN" altLang="en-US" sz="2400" dirty="0" smtClean="0"/>
              <a:t>有空。</a:t>
            </a:r>
            <a:endParaRPr kumimoji="1" lang="zh-CN" altLang="en-US" sz="2400" dirty="0"/>
          </a:p>
        </p:txBody>
      </p:sp>
      <p:sp>
        <p:nvSpPr>
          <p:cNvPr id="12" name="可选流程 11"/>
          <p:cNvSpPr/>
          <p:nvPr/>
        </p:nvSpPr>
        <p:spPr>
          <a:xfrm>
            <a:off x="6042052" y="1837022"/>
            <a:ext cx="5511833" cy="252744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414728" y="1937462"/>
            <a:ext cx="475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míngtiān shénme shíh</a:t>
            </a:r>
            <a:r>
              <a:rPr lang="en-US" altLang="zh-CN" dirty="0" smtClean="0"/>
              <a:t>o</a:t>
            </a:r>
            <a:r>
              <a:rPr lang="hu-HU" altLang="zh-CN" dirty="0" smtClean="0"/>
              <a:t>u </a:t>
            </a:r>
            <a:r>
              <a:rPr lang="hu-HU" altLang="zh-CN" dirty="0"/>
              <a:t>yǒu </a:t>
            </a:r>
            <a:r>
              <a:rPr lang="hu-HU" altLang="zh-CN" dirty="0" smtClean="0"/>
              <a:t>kòngr </a:t>
            </a:r>
            <a:r>
              <a:rPr lang="zh-CN" altLang="hu-HU" dirty="0"/>
              <a:t>？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8310905" y="389596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晚上四点以后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8713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58007" y="2362838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要是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</a:t>
            </a:r>
            <a:r>
              <a:rPr kumimoji="1" lang="en-US" altLang="zh-CN" sz="2800" dirty="0" err="1" smtClean="0"/>
              <a:t>conj</a:t>
            </a:r>
            <a:r>
              <a:rPr kumimoji="1" lang="en-US" altLang="zh-CN" sz="2800" dirty="0" smtClean="0"/>
              <a:t>      if</a:t>
            </a:r>
          </a:p>
        </p:txBody>
      </p:sp>
      <p:sp>
        <p:nvSpPr>
          <p:cNvPr id="7" name="矩形 6"/>
          <p:cNvSpPr/>
          <p:nvPr/>
        </p:nvSpPr>
        <p:spPr>
          <a:xfrm>
            <a:off x="4419208" y="1666224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 smtClean="0"/>
              <a:t>yào</a:t>
            </a:r>
            <a:r>
              <a:rPr lang="it-IT" altLang="zh-CN" sz="3600" dirty="0" smtClean="0"/>
              <a:t> </a:t>
            </a:r>
            <a:r>
              <a:rPr lang="it-IT" altLang="zh-CN" sz="3600" dirty="0" err="1"/>
              <a:t>shì</a:t>
            </a:r>
            <a:r>
              <a:rPr lang="it-IT" altLang="zh-CN" sz="3600" dirty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7793015" y="289731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 smtClean="0">
                <a:solidFill>
                  <a:srgbClr val="FF0000"/>
                </a:solidFill>
              </a:rPr>
              <a:t>要是和如果的区别</a:t>
            </a:r>
            <a:endParaRPr kumimoji="1"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3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08684" y="2362838"/>
            <a:ext cx="577829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方便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convenient</a:t>
            </a:r>
          </a:p>
        </p:txBody>
      </p:sp>
      <p:sp>
        <p:nvSpPr>
          <p:cNvPr id="7" name="矩形 6"/>
          <p:cNvSpPr/>
          <p:nvPr/>
        </p:nvSpPr>
        <p:spPr>
          <a:xfrm>
            <a:off x="4419208" y="1666224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 smtClean="0"/>
              <a:t>yào</a:t>
            </a:r>
            <a:r>
              <a:rPr lang="it-IT" altLang="zh-CN" sz="3600" dirty="0" smtClean="0"/>
              <a:t> </a:t>
            </a:r>
            <a:r>
              <a:rPr lang="it-IT" altLang="zh-CN" sz="3600" dirty="0" err="1"/>
              <a:t>shì</a:t>
            </a:r>
            <a:r>
              <a:rPr lang="it-IT" altLang="zh-CN" sz="3600" dirty="0"/>
              <a:t> 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7793015" y="289731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 smtClean="0">
                <a:solidFill>
                  <a:srgbClr val="FF0000"/>
                </a:solidFill>
              </a:rPr>
              <a:t>要是和如果的区别</a:t>
            </a:r>
            <a:endParaRPr kumimoji="1"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08684" y="2362838"/>
            <a:ext cx="671021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  </a:t>
            </a:r>
            <a:r>
              <a:rPr kumimoji="1" lang="zh-CN" altLang="en-US" sz="9600" dirty="0" smtClean="0"/>
              <a:t>到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to go to 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arrive</a:t>
            </a:r>
          </a:p>
        </p:txBody>
      </p:sp>
      <p:sp>
        <p:nvSpPr>
          <p:cNvPr id="7" name="矩形 6"/>
          <p:cNvSpPr/>
          <p:nvPr/>
        </p:nvSpPr>
        <p:spPr>
          <a:xfrm>
            <a:off x="4419208" y="1666224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 smtClean="0"/>
              <a:t>yào</a:t>
            </a:r>
            <a:r>
              <a:rPr lang="it-IT" altLang="zh-CN" sz="3600" dirty="0" smtClean="0"/>
              <a:t> </a:t>
            </a:r>
            <a:r>
              <a:rPr lang="it-IT" altLang="zh-CN" sz="3600" dirty="0" err="1"/>
              <a:t>shì</a:t>
            </a:r>
            <a:r>
              <a:rPr lang="it-IT" altLang="zh-CN" sz="3600" dirty="0"/>
              <a:t> </a:t>
            </a:r>
            <a:endParaRPr lang="zh-CN" altLang="en-US" sz="3600" dirty="0"/>
          </a:p>
        </p:txBody>
      </p:sp>
      <p:sp>
        <p:nvSpPr>
          <p:cNvPr id="5" name="可选流程 4"/>
          <p:cNvSpPr/>
          <p:nvPr/>
        </p:nvSpPr>
        <p:spPr>
          <a:xfrm>
            <a:off x="7793017" y="739743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397221" y="1047964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进</a:t>
            </a:r>
            <a:endParaRPr kumimoji="1" lang="zh-CN" altLang="en-US" sz="3200" dirty="0"/>
          </a:p>
        </p:txBody>
      </p:sp>
      <p:sp>
        <p:nvSpPr>
          <p:cNvPr id="8" name="可选流程 7"/>
          <p:cNvSpPr/>
          <p:nvPr/>
        </p:nvSpPr>
        <p:spPr>
          <a:xfrm>
            <a:off x="7797448" y="2186687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413983" y="2482579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回</a:t>
            </a:r>
            <a:endParaRPr kumimoji="1" lang="zh-CN" altLang="en-US" sz="3200" dirty="0"/>
          </a:p>
        </p:txBody>
      </p:sp>
      <p:sp>
        <p:nvSpPr>
          <p:cNvPr id="10" name="可选流程 9"/>
          <p:cNvSpPr/>
          <p:nvPr/>
        </p:nvSpPr>
        <p:spPr>
          <a:xfrm>
            <a:off x="7875864" y="3621302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455406" y="3892536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去</a:t>
            </a:r>
            <a:endParaRPr kumimoji="1" lang="zh-CN" altLang="en-US" sz="3200" dirty="0"/>
          </a:p>
        </p:txBody>
      </p:sp>
      <p:sp>
        <p:nvSpPr>
          <p:cNvPr id="12" name="可选流程 11"/>
          <p:cNvSpPr/>
          <p:nvPr/>
        </p:nvSpPr>
        <p:spPr>
          <a:xfrm>
            <a:off x="7917288" y="4981943"/>
            <a:ext cx="1824945" cy="117125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422846" y="5265506"/>
            <a:ext cx="5952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/>
              <a:t>来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2110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558818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对不起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v sorry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766509" y="1925953"/>
            <a:ext cx="2377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4400" dirty="0"/>
              <a:t>duì </a:t>
            </a:r>
            <a:r>
              <a:rPr lang="is-IS" altLang="zh-CN" sz="4400" dirty="0" smtClean="0"/>
              <a:t>b</a:t>
            </a:r>
            <a:r>
              <a:rPr lang="en-US" altLang="zh-CN" sz="4400" dirty="0" smtClean="0"/>
              <a:t>u</a:t>
            </a:r>
            <a:r>
              <a:rPr lang="is-IS" altLang="zh-CN" sz="4400" dirty="0" smtClean="0"/>
              <a:t> </a:t>
            </a:r>
            <a:r>
              <a:rPr lang="is-IS" altLang="zh-CN" sz="4400" dirty="0"/>
              <a:t>qǐ </a:t>
            </a:r>
            <a:endParaRPr lang="zh-CN" altLang="en-US" sz="4400" dirty="0"/>
          </a:p>
        </p:txBody>
      </p:sp>
      <p:pic>
        <p:nvPicPr>
          <p:cNvPr id="4" name="图片 3" descr="ae4f76575d843d37c07af1753df47c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06" y="731763"/>
            <a:ext cx="2068285" cy="2068285"/>
          </a:xfrm>
          <a:prstGeom prst="rect">
            <a:avLst/>
          </a:prstGeom>
        </p:spPr>
      </p:pic>
      <p:pic>
        <p:nvPicPr>
          <p:cNvPr id="5" name="图片 4" descr="3ebe6f61773e16275c9a7079506613f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86" y="550333"/>
            <a:ext cx="1868714" cy="2265108"/>
          </a:xfrm>
          <a:prstGeom prst="rect">
            <a:avLst/>
          </a:prstGeom>
        </p:spPr>
      </p:pic>
      <p:pic>
        <p:nvPicPr>
          <p:cNvPr id="6" name="图片 5" descr="c5e6214087785aeacf725f94b58bb95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76" y="3435048"/>
            <a:ext cx="2328332" cy="2328332"/>
          </a:xfrm>
          <a:prstGeom prst="rect">
            <a:avLst/>
          </a:prstGeom>
        </p:spPr>
      </p:pic>
      <p:pic>
        <p:nvPicPr>
          <p:cNvPr id="7" name="图片 6" descr="15742163fc2e75a59c72b09cebb056b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3" y="3435047"/>
            <a:ext cx="2457243" cy="2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693098" y="2399825"/>
            <a:ext cx="526621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行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   V all </a:t>
            </a:r>
            <a:r>
              <a:rPr kumimoji="1" lang="en-US" altLang="zh-CN" sz="2800" dirty="0" err="1" smtClean="0"/>
              <a:t>right;OK</a:t>
            </a:r>
            <a:endParaRPr kumimoji="1" lang="en-US" altLang="zh-CN" sz="2800" dirty="0" smtClean="0"/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8" name="矩形 7"/>
          <p:cNvSpPr/>
          <p:nvPr/>
        </p:nvSpPr>
        <p:spPr>
          <a:xfrm>
            <a:off x="1543746" y="1863487"/>
            <a:ext cx="1057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sz="3600" dirty="0" err="1"/>
              <a:t>xíng</a:t>
            </a:r>
            <a:endParaRPr lang="zh-CN" altLang="en-US" sz="3600" dirty="0"/>
          </a:p>
        </p:txBody>
      </p:sp>
      <p:sp>
        <p:nvSpPr>
          <p:cNvPr id="9" name="文本框 8"/>
          <p:cNvSpPr txBox="1"/>
          <p:nvPr/>
        </p:nvSpPr>
        <p:spPr>
          <a:xfrm>
            <a:off x="4981610" y="2330179"/>
            <a:ext cx="58121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：明天我们去</a:t>
            </a:r>
            <a:r>
              <a:rPr kumimoji="1" lang="en-US" altLang="zh-CN" sz="2800" dirty="0" smtClean="0"/>
              <a:t>_________</a:t>
            </a:r>
            <a:r>
              <a:rPr kumimoji="1" lang="zh-CN" altLang="en-US" sz="2800" dirty="0" smtClean="0"/>
              <a:t>，行吗？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endParaRPr kumimoji="1" lang="en-US" altLang="zh-CN" sz="2800" dirty="0" smtClean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u="sng" dirty="0" smtClean="0"/>
              <a:t>                              </a:t>
            </a:r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140698" y="34151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没问题／行！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879328" y="22562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14" name="可选流程 13"/>
          <p:cNvSpPr/>
          <p:nvPr/>
        </p:nvSpPr>
        <p:spPr>
          <a:xfrm>
            <a:off x="4439059" y="1738390"/>
            <a:ext cx="6695583" cy="265073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166575" y="2011435"/>
            <a:ext cx="2327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míng tiān wǒ men qù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452632" y="2048422"/>
            <a:ext cx="100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xíng</a:t>
            </a:r>
            <a:r>
              <a:rPr lang="pt-BR" altLang="zh-CN" dirty="0"/>
              <a:t> </a:t>
            </a:r>
            <a:r>
              <a:rPr lang="pt-BR" altLang="zh-CN" dirty="0" err="1"/>
              <a:t>ma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175348" y="3096386"/>
            <a:ext cx="203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méi wèn tí </a:t>
            </a:r>
            <a:r>
              <a:rPr lang="zh-CN" altLang="is-IS" dirty="0"/>
              <a:t>／ </a:t>
            </a:r>
            <a:r>
              <a:rPr lang="is-IS" altLang="zh-CN" dirty="0"/>
              <a:t>xíng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584605" y="4697345"/>
            <a:ext cx="15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FF0000"/>
                </a:solidFill>
              </a:rPr>
              <a:t>什么时候用去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7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619114" y="2399825"/>
            <a:ext cx="607114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等</a:t>
            </a:r>
            <a:endParaRPr kumimoji="1" lang="en-US" altLang="zh-CN" sz="9600" dirty="0" smtClean="0"/>
          </a:p>
          <a:p>
            <a:r>
              <a:rPr kumimoji="1" lang="en-US" altLang="zh-CN" sz="2800" dirty="0" smtClean="0"/>
              <a:t>                          V to wait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wait for</a:t>
            </a:r>
          </a:p>
          <a:p>
            <a:r>
              <a:rPr kumimoji="1" lang="en-US" altLang="zh-CN" sz="4000" dirty="0" smtClean="0"/>
              <a:t>                      </a:t>
            </a:r>
            <a:endParaRPr kumimoji="1" lang="en-US" altLang="zh-CN" sz="2800" dirty="0" smtClean="0"/>
          </a:p>
        </p:txBody>
      </p:sp>
      <p:sp>
        <p:nvSpPr>
          <p:cNvPr id="3" name="矩形 2"/>
          <p:cNvSpPr/>
          <p:nvPr/>
        </p:nvSpPr>
        <p:spPr>
          <a:xfrm>
            <a:off x="1529804" y="1888145"/>
            <a:ext cx="10975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200" dirty="0" err="1"/>
              <a:t>děng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25" y="0"/>
            <a:ext cx="2938364" cy="1960309"/>
          </a:xfrm>
          <a:prstGeom prst="rect">
            <a:avLst/>
          </a:prstGeom>
        </p:spPr>
      </p:pic>
      <p:pic>
        <p:nvPicPr>
          <p:cNvPr id="9" name="图片 8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73" y="5049176"/>
            <a:ext cx="3163844" cy="1808824"/>
          </a:xfrm>
          <a:prstGeom prst="rect">
            <a:avLst/>
          </a:prstGeom>
        </p:spPr>
      </p:pic>
      <p:pic>
        <p:nvPicPr>
          <p:cNvPr id="10" name="图片 9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64" y="0"/>
            <a:ext cx="3275367" cy="1839245"/>
          </a:xfrm>
          <a:prstGeom prst="rect">
            <a:avLst/>
          </a:prstGeom>
        </p:spPr>
      </p:pic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86" y="2423077"/>
            <a:ext cx="3239731" cy="2015360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23" y="2338410"/>
            <a:ext cx="3112109" cy="212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703" y="4848375"/>
            <a:ext cx="3559907" cy="20096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20884" y="125755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我在办公室等你。</a:t>
            </a:r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092172" y="19154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我在家等你。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060027" y="456617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我在图书馆等你。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9059611" y="454597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我在学校等你。</a:t>
            </a:r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661179" y="517475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我在电影院等你。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1702603" y="589428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我在医院等你。</a:t>
            </a:r>
            <a:endParaRPr kumimoji="1" lang="zh-CN" altLang="en-US" sz="2000" dirty="0"/>
          </a:p>
        </p:txBody>
      </p:sp>
      <p:sp>
        <p:nvSpPr>
          <p:cNvPr id="22" name="矩形 21"/>
          <p:cNvSpPr/>
          <p:nvPr/>
        </p:nvSpPr>
        <p:spPr>
          <a:xfrm>
            <a:off x="1625760" y="864839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bàn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r>
              <a:rPr lang="cs-CZ" altLang="zh-CN" dirty="0" err="1"/>
              <a:t>děng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1858775" y="4834773"/>
            <a:ext cx="160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 smtClean="0"/>
              <a:t>diànyǐng</a:t>
            </a:r>
            <a:r>
              <a:rPr lang="es-ES_tradnl" altLang="zh-CN" dirty="0" smtClean="0"/>
              <a:t> </a:t>
            </a:r>
            <a:r>
              <a:rPr lang="es-ES_tradnl" altLang="zh-CN" dirty="0" err="1" smtClean="0"/>
              <a:t>yuàn</a:t>
            </a:r>
            <a:r>
              <a:rPr lang="es-ES_tradnl" altLang="zh-CN" dirty="0" smtClean="0"/>
              <a:t> 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2086223" y="5611500"/>
            <a:ext cx="137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zh-CN" dirty="0" err="1"/>
              <a:t>yī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25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1582121" y="2325851"/>
            <a:ext cx="634818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别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don’t [See Grammar 3]</a:t>
            </a:r>
          </a:p>
        </p:txBody>
      </p:sp>
      <p:sp>
        <p:nvSpPr>
          <p:cNvPr id="7" name="矩形 6"/>
          <p:cNvSpPr/>
          <p:nvPr/>
        </p:nvSpPr>
        <p:spPr>
          <a:xfrm>
            <a:off x="1706450" y="1789513"/>
            <a:ext cx="2880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3600" dirty="0" err="1"/>
              <a:t>bié</a:t>
            </a:r>
            <a:r>
              <a:rPr lang="it-IT" altLang="zh-CN" sz="3600" dirty="0"/>
              <a:t>  </a:t>
            </a:r>
            <a:endParaRPr lang="zh-CN" altLang="en-US" sz="3600" dirty="0"/>
          </a:p>
        </p:txBody>
      </p:sp>
      <p:sp>
        <p:nvSpPr>
          <p:cNvPr id="8" name="文本框 7"/>
          <p:cNvSpPr txBox="1"/>
          <p:nvPr/>
        </p:nvSpPr>
        <p:spPr>
          <a:xfrm>
            <a:off x="1578973" y="2330303"/>
            <a:ext cx="572524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客气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polite</a:t>
            </a:r>
          </a:p>
        </p:txBody>
      </p:sp>
      <p:sp>
        <p:nvSpPr>
          <p:cNvPr id="4" name="矩形 3"/>
          <p:cNvSpPr/>
          <p:nvPr/>
        </p:nvSpPr>
        <p:spPr>
          <a:xfrm>
            <a:off x="5210896" y="1740197"/>
            <a:ext cx="1159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600" dirty="0" err="1"/>
              <a:t>kè</a:t>
            </a:r>
            <a:r>
              <a:rPr lang="it-IT" altLang="zh-CN" sz="3600" dirty="0"/>
              <a:t> </a:t>
            </a:r>
            <a:r>
              <a:rPr lang="it-IT" altLang="zh-CN" sz="3600" dirty="0" err="1" smtClean="0"/>
              <a:t>q</a:t>
            </a:r>
            <a:r>
              <a:rPr lang="en-US" altLang="zh-CN" sz="3600" dirty="0" err="1" smtClean="0"/>
              <a:t>i</a:t>
            </a:r>
            <a:r>
              <a:rPr lang="it-IT" altLang="zh-CN" sz="3600" dirty="0" smtClean="0"/>
              <a:t> </a:t>
            </a:r>
            <a:endParaRPr lang="zh-CN" altLang="en-US" sz="3600" dirty="0"/>
          </a:p>
        </p:txBody>
      </p:sp>
      <p:sp>
        <p:nvSpPr>
          <p:cNvPr id="9" name="可选流程 8"/>
          <p:cNvSpPr/>
          <p:nvPr/>
        </p:nvSpPr>
        <p:spPr>
          <a:xfrm>
            <a:off x="7324447" y="1947980"/>
            <a:ext cx="4044477" cy="241648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17677" y="2552101"/>
            <a:ext cx="3196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谢谢您</a:t>
            </a:r>
            <a:r>
              <a:rPr kumimoji="1" lang="en-US" altLang="zh-CN" sz="2000" dirty="0" smtClean="0"/>
              <a:t>/</a:t>
            </a:r>
            <a:r>
              <a:rPr kumimoji="1" lang="zh-CN" altLang="en-US" sz="2000" dirty="0" smtClean="0"/>
              <a:t>你！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      </a:t>
            </a:r>
            <a:r>
              <a:rPr kumimoji="1" lang="en-US" altLang="zh-CN" sz="2000" dirty="0" smtClean="0"/>
              <a:t> !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545189" y="30206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别客气／不客气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3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33714" y="2515809"/>
            <a:ext cx="272382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图书馆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n library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2329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tú shū guǎn </a:t>
            </a:r>
            <a:endParaRPr lang="zh-CN" altLang="en-US" sz="3200" dirty="0"/>
          </a:p>
        </p:txBody>
      </p:sp>
      <p:pic>
        <p:nvPicPr>
          <p:cNvPr id="9" name="图片 8" descr="1123591626_1540166492647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3543903"/>
            <a:ext cx="3285927" cy="2044097"/>
          </a:xfrm>
          <a:prstGeom prst="rect">
            <a:avLst/>
          </a:prstGeom>
        </p:spPr>
      </p:pic>
      <p:pic>
        <p:nvPicPr>
          <p:cNvPr id="10" name="图片 9" descr="美国学生也拼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762001"/>
            <a:ext cx="3379304" cy="2286000"/>
          </a:xfrm>
          <a:prstGeom prst="rect">
            <a:avLst/>
          </a:prstGeom>
        </p:spPr>
      </p:pic>
      <p:pic>
        <p:nvPicPr>
          <p:cNvPr id="11" name="图片 10" descr="English-teach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3500967"/>
            <a:ext cx="3265716" cy="2178233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3" y="701524"/>
            <a:ext cx="3131399" cy="2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8692" y="2576285"/>
            <a:ext cx="34578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回家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home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231484" y="2083190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huí jiā    </a:t>
            </a:r>
            <a:endParaRPr lang="zh-CN" altLang="en-US" sz="3200" dirty="0"/>
          </a:p>
        </p:txBody>
      </p:sp>
      <p:pic>
        <p:nvPicPr>
          <p:cNvPr id="3" name="图片 2" descr="02a4d29c82710e4aa6e12d1cd92a42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27" y="1330980"/>
            <a:ext cx="3009900" cy="416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9619" y="4305904"/>
            <a:ext cx="2891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huí      </a:t>
            </a:r>
            <a:r>
              <a:rPr lang="en-US" altLang="zh-CN" sz="2000" b="1" dirty="0" smtClean="0"/>
              <a:t>v   to return</a:t>
            </a:r>
            <a:r>
              <a:rPr kumimoji="1" lang="en-US" altLang="zh-CN" sz="2000" b="1" dirty="0" smtClean="0"/>
              <a:t>    </a:t>
            </a:r>
            <a:endParaRPr kumimoji="1"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46381" y="4865160"/>
            <a:ext cx="25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jiā        </a:t>
            </a:r>
            <a:r>
              <a:rPr lang="en-US" altLang="zh-CN" sz="2000" b="1" dirty="0" smtClean="0"/>
              <a:t>n   home</a:t>
            </a:r>
            <a:endParaRPr kumimoji="1"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199" y="2317849"/>
            <a:ext cx="3899378" cy="21896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914961" y="4733993"/>
            <a:ext cx="25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jiā        </a:t>
            </a:r>
            <a:r>
              <a:rPr lang="en-US" altLang="zh-CN" sz="2000" b="1" dirty="0" smtClean="0"/>
              <a:t>n   home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49815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19" y="616854"/>
            <a:ext cx="10571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Following a 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both </a:t>
            </a:r>
            <a:r>
              <a:rPr kumimoji="1" lang="zh-CN" altLang="en-US" sz="2400" dirty="0" smtClean="0"/>
              <a:t>一下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dirty="0" smtClean="0"/>
              <a:t>yí xià, lit. </a:t>
            </a:r>
            <a:r>
              <a:rPr kumimoji="1" lang="zh-CN" altLang="en-US" sz="2000" dirty="0" smtClean="0"/>
              <a:t>“</a:t>
            </a:r>
            <a:r>
              <a:rPr kumimoji="1" lang="hu-HU" altLang="zh-CN" sz="2000" dirty="0" smtClean="0"/>
              <a:t>once</a:t>
            </a:r>
            <a:r>
              <a:rPr kumimoji="1" lang="zh-CN" altLang="en-US" sz="2000" dirty="0" smtClean="0"/>
              <a:t>”</a:t>
            </a:r>
            <a:r>
              <a:rPr kumimoji="1" lang="hu-HU" altLang="zh-CN" sz="2000" dirty="0" smtClean="0"/>
              <a:t> 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(</a:t>
            </a:r>
            <a:r>
              <a:rPr kumimoji="1" lang="hu-HU" altLang="zh-CN" sz="2000" dirty="0" smtClean="0"/>
              <a:t>yì diǎ</a:t>
            </a:r>
            <a:r>
              <a:rPr kumimoji="1" lang="en-US" altLang="zh-CN" sz="2000" dirty="0" smtClean="0"/>
              <a:t>nr “a bit”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soften the tone in a question or an imperative sentence ,therefore making it more polite. When used in this way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一下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while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object</a:t>
            </a:r>
            <a:r>
              <a:rPr kumimoji="1" lang="hu-HU" altLang="zh-CN" sz="2000" dirty="0" smtClean="0">
                <a:solidFill>
                  <a:srgbClr val="FF6600"/>
                </a:solidFill>
              </a:rPr>
              <a:t>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3528" y="1910994"/>
            <a:ext cx="51159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1.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可乐。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en-US" sz="2200" dirty="0" smtClean="0"/>
              <a:t>2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这个音乐不错，你听</a:t>
            </a:r>
            <a:r>
              <a:rPr kumimoji="1" lang="en-US" altLang="zh-CN" sz="2200" u="sng" dirty="0" smtClean="0"/>
              <a:t>            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3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  </a:t>
            </a:r>
            <a:r>
              <a:rPr kumimoji="1" lang="zh-CN" altLang="en-US" sz="2200" dirty="0" smtClean="0"/>
              <a:t>水。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4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我有事儿找你，你来</a:t>
            </a:r>
            <a:r>
              <a:rPr kumimoji="1" lang="en-US" altLang="zh-CN" sz="2200" u="sng" dirty="0" smtClean="0"/>
              <a:t>             </a:t>
            </a:r>
            <a:r>
              <a:rPr kumimoji="1" lang="en-US" altLang="zh-CN" sz="2200" dirty="0" smtClean="0"/>
              <a:t>.</a:t>
            </a:r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5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我想认识李小姐，请你介绍</a:t>
            </a:r>
            <a:r>
              <a:rPr kumimoji="1" lang="en-US" altLang="zh-CN" sz="2200" dirty="0"/>
              <a:t>______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3" name="矩形 2"/>
          <p:cNvSpPr/>
          <p:nvPr/>
        </p:nvSpPr>
        <p:spPr>
          <a:xfrm>
            <a:off x="5874047" y="1537981"/>
            <a:ext cx="6096000" cy="51706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kumimoji="1" lang="en-US" altLang="zh-CN" sz="2200" dirty="0"/>
          </a:p>
          <a:p>
            <a:r>
              <a:rPr kumimoji="1" lang="zh-CN" altLang="zh-CN" sz="2200" dirty="0" smtClean="0"/>
              <a:t>6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我想喝</a:t>
            </a:r>
            <a:r>
              <a:rPr kumimoji="1" lang="en-US" altLang="zh-CN" sz="2200" u="sng" dirty="0"/>
              <a:t>               </a:t>
            </a:r>
            <a:r>
              <a:rPr kumimoji="1" lang="zh-CN" altLang="en-US" sz="2200" dirty="0"/>
              <a:t>咖啡。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7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你进来</a:t>
            </a:r>
            <a:r>
              <a:rPr kumimoji="1" lang="en-US" altLang="zh-CN" sz="2200" u="sng" dirty="0"/>
              <a:t>              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8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这本书很</a:t>
            </a:r>
            <a:r>
              <a:rPr kumimoji="1" lang="zh-CN" altLang="en-US" sz="2200" dirty="0" smtClean="0"/>
              <a:t>有意思</a:t>
            </a:r>
            <a:r>
              <a:rPr kumimoji="1" lang="zh-CN" altLang="en-US" sz="2200" dirty="0"/>
              <a:t>，你看</a:t>
            </a:r>
            <a:r>
              <a:rPr kumimoji="1" lang="en-US" altLang="zh-CN" sz="2200" dirty="0"/>
              <a:t>________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9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你想喝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什么？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1</a:t>
            </a:r>
            <a:r>
              <a:rPr kumimoji="1" lang="en-US" altLang="zh-CN" sz="2200" dirty="0" smtClean="0"/>
              <a:t>0.</a:t>
            </a:r>
            <a:r>
              <a:rPr kumimoji="1" lang="zh-CN" altLang="zh-CN" sz="2200" dirty="0" smtClean="0"/>
              <a:t> </a:t>
            </a:r>
            <a:r>
              <a:rPr kumimoji="1" lang="zh-CN" altLang="en-US" sz="2200" dirty="0" smtClean="0"/>
              <a:t>你想吃</a:t>
            </a:r>
            <a:r>
              <a:rPr kumimoji="1" lang="en-US" altLang="zh-CN" sz="2200" u="sng" dirty="0" smtClean="0"/>
              <a:t>           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/>
              <a:t>什么？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4" name="矩形 3"/>
          <p:cNvSpPr/>
          <p:nvPr/>
        </p:nvSpPr>
        <p:spPr>
          <a:xfrm>
            <a:off x="690524" y="1653894"/>
            <a:ext cx="322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</a:t>
            </a:r>
            <a:r>
              <a:rPr lang="cs-CZ" altLang="zh-CN" dirty="0" err="1" smtClean="0"/>
              <a:t>kě</a:t>
            </a:r>
            <a:r>
              <a:rPr lang="cs-CZ" altLang="zh-CN" dirty="0" smtClean="0"/>
              <a:t> </a:t>
            </a:r>
            <a:r>
              <a:rPr lang="cs-CZ" altLang="zh-CN" dirty="0" err="1"/>
              <a:t>lè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40754" y="2627884"/>
            <a:ext cx="320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it-IT" altLang="zh-CN" dirty="0" err="1"/>
              <a:t>yuè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cuò</a:t>
            </a:r>
            <a:r>
              <a:rPr lang="it-IT" altLang="zh-CN" dirty="0" smtClean="0"/>
              <a:t>, 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47815" y="3577216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 </a:t>
            </a:r>
            <a:r>
              <a:rPr lang="cs-CZ" altLang="zh-CN" dirty="0" err="1" smtClean="0"/>
              <a:t>shuǐ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30664" y="4625180"/>
            <a:ext cx="290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cs-CZ" altLang="zh-CN" dirty="0" err="1"/>
              <a:t>zhǎo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en-US" altLang="zh-CN" dirty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72502" y="5648487"/>
            <a:ext cx="4175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rènsh</a:t>
            </a:r>
            <a:r>
              <a:rPr lang="cs-CZ" altLang="zh-CN" dirty="0" smtClean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 smtClean="0"/>
              <a:t>xiǎojiě</a:t>
            </a:r>
            <a:r>
              <a:rPr lang="cs-CZ" altLang="zh-CN" dirty="0" smtClean="0"/>
              <a:t>, </a:t>
            </a:r>
            <a:r>
              <a:rPr lang="cs-CZ" altLang="zh-CN" dirty="0" err="1" smtClean="0"/>
              <a:t>qǐngnǐ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jièshào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975386" y="1579920"/>
            <a:ext cx="3366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wǒ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hē</a:t>
            </a:r>
            <a:r>
              <a:rPr lang="cs-CZ" altLang="zh-CN" dirty="0" smtClean="0"/>
              <a:t>                 </a:t>
            </a:r>
            <a:r>
              <a:rPr lang="cs-CZ" altLang="zh-CN" dirty="0" err="1"/>
              <a:t>kā</a:t>
            </a:r>
            <a:r>
              <a:rPr lang="cs-CZ" altLang="zh-CN" dirty="0"/>
              <a:t> </a:t>
            </a:r>
            <a:r>
              <a:rPr lang="cs-CZ" altLang="zh-CN" dirty="0" err="1"/>
              <a:t>fēi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041430" y="2529252"/>
            <a:ext cx="103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935586" y="3552558"/>
            <a:ext cx="348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zhè</a:t>
            </a:r>
            <a:r>
              <a:rPr lang="cs-CZ" altLang="zh-CN" dirty="0"/>
              <a:t> </a:t>
            </a:r>
            <a:r>
              <a:rPr lang="cs-CZ" altLang="zh-CN" dirty="0" err="1"/>
              <a:t>běn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yǒu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yìsi</a:t>
            </a:r>
            <a:r>
              <a:rPr lang="cs-CZ" altLang="zh-CN" dirty="0"/>
              <a:t> </a:t>
            </a:r>
            <a:r>
              <a:rPr lang="cs-CZ" altLang="zh-CN" dirty="0" smtClean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kàn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031597" y="4563535"/>
            <a:ext cx="318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19" name="矩形 18"/>
          <p:cNvSpPr/>
          <p:nvPr/>
        </p:nvSpPr>
        <p:spPr>
          <a:xfrm>
            <a:off x="6166312" y="5623829"/>
            <a:ext cx="3109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chī</a:t>
            </a:r>
            <a:r>
              <a:rPr lang="cs-CZ" altLang="zh-CN" dirty="0"/>
              <a:t> </a:t>
            </a:r>
            <a:r>
              <a:rPr lang="cs-CZ" altLang="zh-CN" dirty="0" smtClean="0"/>
              <a:t>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22238" y="18370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02293" y="29017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88323" y="38387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93241" y="47634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57972" y="18212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53541" y="57990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92541" y="38308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25411" y="28120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29272" y="48754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07831" y="59031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0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9126</TotalTime>
  <Words>3202</Words>
  <Application>Microsoft Macintosh PowerPoint</Application>
  <PresentationFormat>自定义</PresentationFormat>
  <Paragraphs>661</Paragraphs>
  <Slides>63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63</vt:i4>
      </vt:variant>
    </vt:vector>
  </HeadingPairs>
  <TitlesOfParts>
    <vt:vector size="65" baseType="lpstr">
      <vt:lpstr>主题5</vt:lpstr>
      <vt:lpstr>OfficePLUS</vt:lpstr>
      <vt:lpstr>LESSON5 Visiting Friends</vt:lpstr>
      <vt:lpstr>fù xí  复习Review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DIALOGUE II</vt:lpstr>
      <vt:lpstr>词汇Vocabulary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课文TEXT</vt:lpstr>
      <vt:lpstr>PowerPoint 演示文稿</vt:lpstr>
      <vt:lpstr>LESSON6 Making Appointments </vt:lpstr>
      <vt:lpstr>词汇Vocabulary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442</cp:revision>
  <cp:lastPrinted>2017-12-07T16:00:00Z</cp:lastPrinted>
  <dcterms:created xsi:type="dcterms:W3CDTF">2017-12-07T16:00:00Z</dcterms:created>
  <dcterms:modified xsi:type="dcterms:W3CDTF">2019-11-18T12:46:37Z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