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14DD-2883-4FAC-9A7A-3125FF43EA67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3D533-4A12-4D03-8129-ADA15D0859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6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See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Ben</a:t>
            </a:r>
            <a:r>
              <a:rPr lang="sk-SK" dirty="0" smtClean="0"/>
              <a:t> </a:t>
            </a:r>
            <a:r>
              <a:rPr lang="sk-SK" dirty="0" err="1" smtClean="0"/>
              <a:t>Edwin</a:t>
            </a:r>
            <a:r>
              <a:rPr lang="sk-SK" dirty="0" smtClean="0"/>
              <a:t> </a:t>
            </a:r>
            <a:r>
              <a:rPr lang="sk-SK" dirty="0" err="1" smtClean="0"/>
              <a:t>Perry</a:t>
            </a:r>
            <a:r>
              <a:rPr lang="sk-SK" dirty="0" smtClean="0"/>
              <a:t> – </a:t>
            </a:r>
            <a:r>
              <a:rPr lang="sk-SK" dirty="0" err="1" smtClean="0"/>
              <a:t>Aesopica</a:t>
            </a:r>
            <a:r>
              <a:rPr lang="sk-SK" baseline="0" dirty="0" smtClean="0"/>
              <a:t> (1952)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33-4A12-4D03-8129-ADA15D0859A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65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16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49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86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7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58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59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729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54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263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82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D7AC-116A-4B38-B811-EFD9C5F23ECD}" type="datetimeFigureOut">
              <a:rPr lang="sk-SK" smtClean="0"/>
              <a:t>7. 10. 2019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E57A-6E67-4EAA-A805-8D34CA278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02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Ntycz339B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Aesop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864096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  <a:latin typeface="Book Antiqua" pitchFamily="18" charset="0"/>
              </a:rPr>
              <a:t>Animals</a:t>
            </a:r>
            <a:r>
              <a:rPr lang="sk-SK" dirty="0" smtClean="0">
                <a:solidFill>
                  <a:schemeClr val="tx1"/>
                </a:solidFill>
                <a:latin typeface="Book Antiqua" pitchFamily="18" charset="0"/>
              </a:rPr>
              <a:t> in </a:t>
            </a:r>
            <a:r>
              <a:rPr lang="sk-SK" dirty="0" err="1" smtClean="0">
                <a:solidFill>
                  <a:schemeClr val="tx1"/>
                </a:solidFill>
                <a:latin typeface="Book Antiqua" pitchFamily="18" charset="0"/>
              </a:rPr>
              <a:t>Antiquity</a:t>
            </a:r>
            <a:r>
              <a:rPr lang="sk-SK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sk-SK" dirty="0" err="1" smtClean="0">
                <a:solidFill>
                  <a:schemeClr val="tx1"/>
                </a:solidFill>
                <a:latin typeface="Book Antiqua" pitchFamily="18" charset="0"/>
              </a:rPr>
              <a:t>Week</a:t>
            </a:r>
            <a:r>
              <a:rPr lang="sk-SK" dirty="0" smtClean="0">
                <a:solidFill>
                  <a:schemeClr val="tx1"/>
                </a:solidFill>
                <a:latin typeface="Book Antiqua" pitchFamily="18" charset="0"/>
              </a:rPr>
              <a:t> 3</a:t>
            </a:r>
            <a:endParaRPr lang="sk-SK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5862575" cy="27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stereotypes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Lion</a:t>
            </a:r>
            <a:r>
              <a:rPr lang="sk-SK" dirty="0" smtClean="0">
                <a:latin typeface="Book Antiqua" pitchFamily="18" charset="0"/>
              </a:rPr>
              <a:t>, fox and </a:t>
            </a:r>
            <a:r>
              <a:rPr lang="sk-SK" dirty="0" err="1" smtClean="0">
                <a:latin typeface="Book Antiqua" pitchFamily="18" charset="0"/>
              </a:rPr>
              <a:t>the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stag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Babrius</a:t>
            </a:r>
            <a:r>
              <a:rPr lang="sk-SK" dirty="0" smtClean="0">
                <a:latin typeface="Book Antiqua" pitchFamily="18" charset="0"/>
              </a:rPr>
              <a:t> 95) – </a:t>
            </a:r>
            <a:r>
              <a:rPr lang="sk-SK" dirty="0" err="1" smtClean="0">
                <a:latin typeface="Book Antiqua" pitchFamily="18" charset="0"/>
              </a:rPr>
              <a:t>knowledge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stereotipical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traits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becomes</a:t>
            </a:r>
            <a:r>
              <a:rPr lang="sk-SK" dirty="0" smtClean="0">
                <a:latin typeface="Book Antiqua" pitchFamily="18" charset="0"/>
              </a:rPr>
              <a:t> a </a:t>
            </a:r>
            <a:r>
              <a:rPr lang="sk-SK" dirty="0" err="1" smtClean="0">
                <a:latin typeface="Book Antiqua" pitchFamily="18" charset="0"/>
              </a:rPr>
              <a:t>theme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both</a:t>
            </a:r>
            <a:r>
              <a:rPr lang="sk-SK" dirty="0" smtClean="0">
                <a:latin typeface="Book Antiqua" pitchFamily="18" charset="0"/>
              </a:rPr>
              <a:t> fox and </a:t>
            </a:r>
            <a:r>
              <a:rPr lang="sk-SK" dirty="0" err="1" smtClean="0">
                <a:latin typeface="Book Antiqua" pitchFamily="18" charset="0"/>
              </a:rPr>
              <a:t>reader</a:t>
            </a:r>
            <a:r>
              <a:rPr lang="sk-SK" dirty="0" smtClean="0">
                <a:latin typeface="Book Antiqua" pitchFamily="18" charset="0"/>
              </a:rPr>
              <a:t> are </a:t>
            </a:r>
            <a:r>
              <a:rPr lang="sk-SK" dirty="0" err="1" smtClean="0">
                <a:latin typeface="Book Antiqua" pitchFamily="18" charset="0"/>
              </a:rPr>
              <a:t>aware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them</a:t>
            </a:r>
            <a:endParaRPr lang="sk-SK" dirty="0"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69" y="3284984"/>
            <a:ext cx="2705834" cy="31468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12608"/>
            <a:ext cx="3816424" cy="25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Fables</a:t>
            </a:r>
            <a:r>
              <a:rPr lang="sk-SK" dirty="0" smtClean="0">
                <a:latin typeface="Book Antiqua" pitchFamily="18" charset="0"/>
              </a:rPr>
              <a:t> 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Anthropomorphic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animals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err="1" smtClean="0">
                <a:latin typeface="Book Antiqua" pitchFamily="18" charset="0"/>
              </a:rPr>
              <a:t>Projetcs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human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behaviour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onto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protagonist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err="1" smtClean="0">
                <a:latin typeface="Book Antiqua" pitchFamily="18" charset="0"/>
              </a:rPr>
              <a:t>What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differentiates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humans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from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animals</a:t>
            </a:r>
            <a:r>
              <a:rPr lang="sk-SK" dirty="0" smtClean="0">
                <a:latin typeface="Book Antiqua" pitchFamily="18" charset="0"/>
              </a:rPr>
              <a:t>?</a:t>
            </a:r>
            <a:endParaRPr lang="sk-SK" dirty="0"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4221088"/>
            <a:ext cx="5991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History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>
                <a:latin typeface="Book Antiqua" pitchFamily="18" charset="0"/>
              </a:rPr>
              <a:t>Starting</a:t>
            </a:r>
            <a:r>
              <a:rPr lang="sk-SK" dirty="0" smtClean="0">
                <a:latin typeface="Book Antiqua" pitchFamily="18" charset="0"/>
              </a:rPr>
              <a:t> point </a:t>
            </a:r>
            <a:r>
              <a:rPr lang="sk-SK" dirty="0" err="1" smtClean="0">
                <a:latin typeface="Book Antiqua" pitchFamily="18" charset="0"/>
              </a:rPr>
              <a:t>for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>
                <a:latin typeface="Book Antiqua" pitchFamily="18" charset="0"/>
              </a:rPr>
              <a:t>i</a:t>
            </a:r>
            <a:r>
              <a:rPr lang="sk-SK" dirty="0" err="1" smtClean="0">
                <a:latin typeface="Book Antiqua" pitchFamily="18" charset="0"/>
              </a:rPr>
              <a:t>nvestigating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Greek</a:t>
            </a:r>
            <a:r>
              <a:rPr lang="sk-SK" dirty="0" smtClean="0">
                <a:latin typeface="Book Antiqua" pitchFamily="18" charset="0"/>
              </a:rPr>
              <a:t> and Roman </a:t>
            </a:r>
            <a:r>
              <a:rPr lang="sk-SK" dirty="0" err="1" smtClean="0">
                <a:latin typeface="Book Antiqua" pitchFamily="18" charset="0"/>
              </a:rPr>
              <a:t>ideas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about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animals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smtClean="0">
                <a:latin typeface="Book Antiqua" pitchFamily="18" charset="0"/>
              </a:rPr>
              <a:t>Oral </a:t>
            </a:r>
            <a:r>
              <a:rPr lang="sk-SK" dirty="0" err="1" smtClean="0">
                <a:latin typeface="Book Antiqua" pitchFamily="18" charset="0"/>
              </a:rPr>
              <a:t>tradition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Near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East</a:t>
            </a:r>
            <a:r>
              <a:rPr lang="sk-SK" dirty="0" smtClean="0">
                <a:latin typeface="Book Antiqua" pitchFamily="18" charset="0"/>
              </a:rPr>
              <a:t>)</a:t>
            </a:r>
          </a:p>
          <a:p>
            <a:r>
              <a:rPr lang="sk-SK" dirty="0" err="1" smtClean="0">
                <a:latin typeface="Book Antiqua" pitchFamily="18" charset="0"/>
              </a:rPr>
              <a:t>According</a:t>
            </a:r>
            <a:r>
              <a:rPr lang="sk-SK" dirty="0" smtClean="0">
                <a:latin typeface="Book Antiqua" pitchFamily="18" charset="0"/>
              </a:rPr>
              <a:t> to </a:t>
            </a:r>
            <a:r>
              <a:rPr lang="sk-SK" dirty="0" err="1" smtClean="0">
                <a:latin typeface="Book Antiqua" pitchFamily="18" charset="0"/>
              </a:rPr>
              <a:t>Greeks</a:t>
            </a:r>
            <a:r>
              <a:rPr lang="sk-SK" dirty="0" smtClean="0">
                <a:latin typeface="Book Antiqua" pitchFamily="18" charset="0"/>
              </a:rPr>
              <a:t>: </a:t>
            </a:r>
            <a:r>
              <a:rPr lang="sk-SK" dirty="0" err="1">
                <a:latin typeface="Book Antiqua" pitchFamily="18" charset="0"/>
              </a:rPr>
              <a:t>o</a:t>
            </a:r>
            <a:r>
              <a:rPr lang="sk-SK" dirty="0" err="1" smtClean="0">
                <a:latin typeface="Book Antiqua" pitchFamily="18" charset="0"/>
              </a:rPr>
              <a:t>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great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antiquity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source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wisdom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err="1" smtClean="0">
                <a:latin typeface="Book Antiqua" pitchFamily="18" charset="0"/>
              </a:rPr>
              <a:t>All</a:t>
            </a:r>
            <a:r>
              <a:rPr lang="sk-SK" dirty="0" smtClean="0">
                <a:latin typeface="Book Antiqua" pitchFamily="18" charset="0"/>
              </a:rPr>
              <a:t> are </a:t>
            </a:r>
            <a:r>
              <a:rPr lang="sk-SK" dirty="0" err="1" smtClean="0">
                <a:latin typeface="Book Antiqua" pitchFamily="18" charset="0"/>
              </a:rPr>
              <a:t>from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later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collections</a:t>
            </a:r>
            <a:r>
              <a:rPr lang="sk-SK" dirty="0" smtClean="0">
                <a:latin typeface="Book Antiqua" pitchFamily="18" charset="0"/>
              </a:rPr>
              <a:t> (2.ce AD) or </a:t>
            </a:r>
            <a:r>
              <a:rPr lang="sk-SK" dirty="0" err="1" smtClean="0">
                <a:latin typeface="Book Antiqua" pitchFamily="18" charset="0"/>
              </a:rPr>
              <a:t>sophisticated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literary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context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Aristophanes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Aristotle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Horace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Phaedrus</a:t>
            </a:r>
            <a:r>
              <a:rPr lang="sk-SK" dirty="0" smtClean="0">
                <a:latin typeface="Book Antiqua" pitchFamily="18" charset="0"/>
              </a:rPr>
              <a:t>)</a:t>
            </a:r>
          </a:p>
          <a:p>
            <a:r>
              <a:rPr lang="sk-SK" dirty="0" err="1" smtClean="0">
                <a:latin typeface="Book Antiqua" pitchFamily="18" charset="0"/>
              </a:rPr>
              <a:t>Earliest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known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collection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Aesopic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is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lost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was</a:t>
            </a:r>
            <a:r>
              <a:rPr lang="sk-SK" dirty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compiled</a:t>
            </a:r>
            <a:r>
              <a:rPr lang="sk-SK" dirty="0" smtClean="0">
                <a:latin typeface="Book Antiqua" pitchFamily="18" charset="0"/>
              </a:rPr>
              <a:t> by </a:t>
            </a:r>
            <a:r>
              <a:rPr lang="sk-SK" dirty="0" err="1" smtClean="0">
                <a:latin typeface="Book Antiqua" pitchFamily="18" charset="0"/>
              </a:rPr>
              <a:t>Demetrius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Phaleron</a:t>
            </a:r>
            <a:r>
              <a:rPr lang="sk-SK" dirty="0" smtClean="0">
                <a:latin typeface="Book Antiqua" pitchFamily="18" charset="0"/>
              </a:rPr>
              <a:t> in 4th </a:t>
            </a:r>
            <a:r>
              <a:rPr lang="sk-SK" dirty="0" err="1" smtClean="0">
                <a:latin typeface="Book Antiqua" pitchFamily="18" charset="0"/>
              </a:rPr>
              <a:t>ce</a:t>
            </a:r>
            <a:r>
              <a:rPr lang="sk-SK" dirty="0" smtClean="0">
                <a:latin typeface="Book Antiqua" pitchFamily="18" charset="0"/>
              </a:rPr>
              <a:t>. BC</a:t>
            </a:r>
          </a:p>
        </p:txBody>
      </p:sp>
    </p:spTree>
    <p:extLst>
      <p:ext uri="{BB962C8B-B14F-4D97-AF65-F5344CB8AC3E}">
        <p14:creationId xmlns:p14="http://schemas.microsoft.com/office/powerpoint/2010/main" val="328282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Style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Deliberate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simplicity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smtClean="0">
                <a:latin typeface="Book Antiqua" pitchFamily="18" charset="0"/>
              </a:rPr>
              <a:t>No </a:t>
            </a:r>
            <a:r>
              <a:rPr lang="sk-SK" dirty="0" err="1" smtClean="0">
                <a:latin typeface="Book Antiqua" pitchFamily="18" charset="0"/>
              </a:rPr>
              <a:t>artistry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air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archaism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authenticity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err="1" smtClean="0">
                <a:latin typeface="Book Antiqua" pitchFamily="18" charset="0"/>
              </a:rPr>
              <a:t>Aesop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left</a:t>
            </a:r>
            <a:r>
              <a:rPr lang="sk-SK" dirty="0" smtClean="0">
                <a:latin typeface="Book Antiqua" pitchFamily="18" charset="0"/>
              </a:rPr>
              <a:t> no </a:t>
            </a:r>
            <a:r>
              <a:rPr lang="sk-SK" dirty="0" err="1" smtClean="0">
                <a:latin typeface="Book Antiqua" pitchFamily="18" charset="0"/>
              </a:rPr>
              <a:t>writings</a:t>
            </a:r>
            <a:r>
              <a:rPr lang="sk-SK" dirty="0" smtClean="0">
                <a:latin typeface="Book Antiqua" pitchFamily="18" charset="0"/>
              </a:rPr>
              <a:t> – prominent </a:t>
            </a:r>
            <a:r>
              <a:rPr lang="sk-SK" dirty="0" err="1" smtClean="0">
                <a:latin typeface="Book Antiqua" pitchFamily="18" charset="0"/>
              </a:rPr>
              <a:t>as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fable-teller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very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specific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genre</a:t>
            </a:r>
            <a:endParaRPr lang="sk-SK" dirty="0"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1" y="4437112"/>
            <a:ext cx="2662064" cy="21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latin typeface="Book Antiqua" pitchFamily="18" charset="0"/>
              </a:rPr>
              <a:t>Sources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Categories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Evidence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Book Antiqua" pitchFamily="18" charset="0"/>
              </a:rPr>
              <a:t>1) </a:t>
            </a:r>
            <a:r>
              <a:rPr lang="sk-SK" dirty="0" err="1">
                <a:latin typeface="Book Antiqua" pitchFamily="18" charset="0"/>
              </a:rPr>
              <a:t>W</a:t>
            </a:r>
            <a:r>
              <a:rPr lang="sk-SK" dirty="0" err="1" smtClean="0">
                <a:latin typeface="Book Antiqua" pitchFamily="18" charset="0"/>
              </a:rPr>
              <a:t>ithin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various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other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genres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Greek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Latin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literature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from</a:t>
            </a:r>
            <a:r>
              <a:rPr lang="sk-SK" dirty="0" smtClean="0">
                <a:latin typeface="Book Antiqua" pitchFamily="18" charset="0"/>
              </a:rPr>
              <a:t> 5th </a:t>
            </a:r>
            <a:r>
              <a:rPr lang="sk-SK" dirty="0" err="1" smtClean="0">
                <a:latin typeface="Book Antiqua" pitchFamily="18" charset="0"/>
              </a:rPr>
              <a:t>ce</a:t>
            </a:r>
            <a:r>
              <a:rPr lang="sk-SK" dirty="0" smtClean="0">
                <a:latin typeface="Book Antiqua" pitchFamily="18" charset="0"/>
              </a:rPr>
              <a:t>. BC)</a:t>
            </a:r>
          </a:p>
          <a:p>
            <a:r>
              <a:rPr lang="sk-SK" dirty="0" smtClean="0">
                <a:latin typeface="Book Antiqua" pitchFamily="18" charset="0"/>
              </a:rPr>
              <a:t>2) </a:t>
            </a:r>
            <a:r>
              <a:rPr lang="sk-SK" dirty="0" err="1" smtClean="0">
                <a:latin typeface="Book Antiqua" pitchFamily="18" charset="0"/>
              </a:rPr>
              <a:t>Fable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collections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lost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Demetrios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Phalerum</a:t>
            </a:r>
            <a:r>
              <a:rPr lang="sk-SK" dirty="0" smtClean="0">
                <a:latin typeface="Book Antiqua" pitchFamily="18" charset="0"/>
              </a:rPr>
              <a:t> 4/3rd </a:t>
            </a:r>
            <a:r>
              <a:rPr lang="sk-SK" dirty="0" err="1" smtClean="0">
                <a:latin typeface="Book Antiqua" pitchFamily="18" charset="0"/>
              </a:rPr>
              <a:t>ce.BC</a:t>
            </a:r>
            <a:r>
              <a:rPr lang="sk-SK" dirty="0" smtClean="0">
                <a:latin typeface="Book Antiqua" pitchFamily="18" charset="0"/>
              </a:rPr>
              <a:t>)</a:t>
            </a:r>
          </a:p>
          <a:p>
            <a:r>
              <a:rPr lang="sk-SK" dirty="0" smtClean="0">
                <a:latin typeface="Book Antiqua" pitchFamily="18" charset="0"/>
              </a:rPr>
              <a:t>3) </a:t>
            </a:r>
            <a:r>
              <a:rPr lang="sk-SK" dirty="0" err="1" smtClean="0">
                <a:latin typeface="Book Antiqua" pitchFamily="18" charset="0"/>
              </a:rPr>
              <a:t>Life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Aesop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anonymous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probably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attached</a:t>
            </a:r>
            <a:r>
              <a:rPr lang="sk-SK" dirty="0" smtClean="0">
                <a:latin typeface="Book Antiqua" pitchFamily="18" charset="0"/>
              </a:rPr>
              <a:t> to a </a:t>
            </a:r>
            <a:r>
              <a:rPr lang="sk-SK" dirty="0" err="1" smtClean="0">
                <a:latin typeface="Book Antiqua" pitchFamily="18" charset="0"/>
              </a:rPr>
              <a:t>collection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fictionalized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biography</a:t>
            </a:r>
            <a:r>
              <a:rPr lang="sk-SK" dirty="0" smtClean="0">
                <a:latin typeface="Book Antiqua" pitchFamily="18" charset="0"/>
              </a:rPr>
              <a:t>, 2.ce.AD, </a:t>
            </a:r>
            <a:r>
              <a:rPr lang="sk-SK" dirty="0" err="1" smtClean="0">
                <a:latin typeface="Book Antiqua" pitchFamily="18" charset="0"/>
              </a:rPr>
              <a:t>placing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Aesop</a:t>
            </a:r>
            <a:r>
              <a:rPr lang="sk-SK" dirty="0" smtClean="0">
                <a:latin typeface="Book Antiqua" pitchFamily="18" charset="0"/>
              </a:rPr>
              <a:t> in 6/5th </a:t>
            </a:r>
            <a:r>
              <a:rPr lang="sk-SK" dirty="0" err="1" smtClean="0">
                <a:latin typeface="Book Antiqua" pitchFamily="18" charset="0"/>
              </a:rPr>
              <a:t>ce.BC</a:t>
            </a:r>
            <a:r>
              <a:rPr lang="sk-SK" dirty="0" smtClean="0">
                <a:latin typeface="Book Antiqua" pitchFamily="18" charset="0"/>
              </a:rPr>
              <a:t>)</a:t>
            </a:r>
          </a:p>
          <a:p>
            <a:r>
              <a:rPr lang="sk-SK" dirty="0" smtClean="0">
                <a:latin typeface="Book Antiqua" pitchFamily="18" charset="0"/>
              </a:rPr>
              <a:t>4) </a:t>
            </a:r>
            <a:r>
              <a:rPr lang="sk-SK" dirty="0" err="1" smtClean="0">
                <a:latin typeface="Book Antiqua" pitchFamily="18" charset="0"/>
              </a:rPr>
              <a:t>Allusions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Intertexts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riddle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simile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metaphor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allegory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proverb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especially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dirty="0" err="1" smtClean="0">
                <a:latin typeface="Book Antiqua" pitchFamily="18" charset="0"/>
              </a:rPr>
              <a:t>Attic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comedy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natural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history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mock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epic</a:t>
            </a:r>
            <a:r>
              <a:rPr lang="sk-SK" dirty="0" smtClean="0">
                <a:latin typeface="Book Antiqua" pitchFamily="18" charset="0"/>
              </a:rPr>
              <a:t>)</a:t>
            </a:r>
            <a:endParaRPr lang="sk-SK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8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Approaches</a:t>
            </a:r>
            <a:r>
              <a:rPr lang="sk-SK" dirty="0" smtClean="0">
                <a:latin typeface="Book Antiqua" pitchFamily="18" charset="0"/>
              </a:rPr>
              <a:t> to </a:t>
            </a:r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Animals</a:t>
            </a:r>
            <a:r>
              <a:rPr lang="sk-SK" dirty="0" smtClean="0">
                <a:latin typeface="Book Antiqua" pitchFamily="18" charset="0"/>
              </a:rPr>
              <a:t> are </a:t>
            </a:r>
            <a:r>
              <a:rPr lang="sk-SK" dirty="0" err="1" smtClean="0">
                <a:latin typeface="Book Antiqua" pitchFamily="18" charset="0"/>
              </a:rPr>
              <a:t>present</a:t>
            </a:r>
            <a:r>
              <a:rPr lang="sk-SK" dirty="0" smtClean="0">
                <a:latin typeface="Book Antiqua" pitchFamily="18" charset="0"/>
              </a:rPr>
              <a:t> in 75%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fables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i="1" dirty="0" err="1" smtClean="0">
                <a:latin typeface="Book Antiqua" pitchFamily="18" charset="0"/>
              </a:rPr>
              <a:t>Collectio</a:t>
            </a:r>
            <a:r>
              <a:rPr lang="sk-SK" i="1" dirty="0" smtClean="0">
                <a:latin typeface="Book Antiqua" pitchFamily="18" charset="0"/>
              </a:rPr>
              <a:t> </a:t>
            </a:r>
            <a:r>
              <a:rPr lang="sk-SK" i="1" dirty="0" err="1" smtClean="0">
                <a:latin typeface="Book Antiqua" pitchFamily="18" charset="0"/>
              </a:rPr>
              <a:t>Augustana</a:t>
            </a:r>
            <a:r>
              <a:rPr lang="sk-SK" dirty="0" smtClean="0">
                <a:latin typeface="Book Antiqua" pitchFamily="18" charset="0"/>
              </a:rPr>
              <a:t>, 65%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Phaedrus</a:t>
            </a:r>
            <a:r>
              <a:rPr lang="sk-SK" dirty="0" smtClean="0">
                <a:latin typeface="Book Antiqua" pitchFamily="18" charset="0"/>
              </a:rPr>
              <a:t>, 80%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Babrius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err="1" smtClean="0">
                <a:latin typeface="Book Antiqua" pitchFamily="18" charset="0"/>
              </a:rPr>
              <a:t>Not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all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Aesopic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fables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include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animals</a:t>
            </a:r>
            <a:r>
              <a:rPr lang="sk-SK" dirty="0" smtClean="0">
                <a:latin typeface="Book Antiqua" pitchFamily="18" charset="0"/>
              </a:rPr>
              <a:t>, „</a:t>
            </a:r>
            <a:r>
              <a:rPr lang="sk-SK" dirty="0" err="1" smtClean="0">
                <a:latin typeface="Book Antiqua" pitchFamily="18" charset="0"/>
              </a:rPr>
              <a:t>Aesopic</a:t>
            </a:r>
            <a:r>
              <a:rPr lang="sk-SK" dirty="0" smtClean="0">
                <a:latin typeface="Book Antiqua" pitchFamily="18" charset="0"/>
              </a:rPr>
              <a:t>“ </a:t>
            </a:r>
            <a:r>
              <a:rPr lang="sk-SK" dirty="0" err="1" smtClean="0">
                <a:latin typeface="Book Antiqua" pitchFamily="18" charset="0"/>
              </a:rPr>
              <a:t>refers</a:t>
            </a:r>
            <a:r>
              <a:rPr lang="sk-SK" dirty="0" smtClean="0">
                <a:latin typeface="Book Antiqua" pitchFamily="18" charset="0"/>
              </a:rPr>
              <a:t> to a </a:t>
            </a:r>
            <a:r>
              <a:rPr lang="sk-SK" dirty="0" err="1" smtClean="0">
                <a:latin typeface="Book Antiqua" pitchFamily="18" charset="0"/>
              </a:rPr>
              <a:t>manner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telling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stories</a:t>
            </a:r>
            <a:r>
              <a:rPr lang="sk-SK" dirty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not</a:t>
            </a:r>
            <a:r>
              <a:rPr lang="sk-SK" dirty="0" smtClean="0">
                <a:latin typeface="Book Antiqua" pitchFamily="18" charset="0"/>
              </a:rPr>
              <a:t> type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content</a:t>
            </a:r>
            <a:endParaRPr lang="sk-SK" dirty="0"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3024336" cy="19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What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can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we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consider</a:t>
            </a:r>
            <a:r>
              <a:rPr lang="sk-SK" dirty="0" smtClean="0">
                <a:latin typeface="Book Antiqua" pitchFamily="18" charset="0"/>
              </a:rPr>
              <a:t> a </a:t>
            </a:r>
            <a:r>
              <a:rPr lang="sk-SK" dirty="0" err="1" smtClean="0">
                <a:latin typeface="Book Antiqua" pitchFamily="18" charset="0"/>
              </a:rPr>
              <a:t>fable</a:t>
            </a:r>
            <a:r>
              <a:rPr lang="sk-SK" dirty="0" smtClean="0">
                <a:latin typeface="Book Antiqua" pitchFamily="18" charset="0"/>
              </a:rPr>
              <a:t>?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latin typeface="Book Antiqua" pitchFamily="18" charset="0"/>
              </a:rPr>
              <a:t>1) Text </a:t>
            </a:r>
            <a:r>
              <a:rPr lang="sk-SK" dirty="0" err="1" smtClean="0">
                <a:latin typeface="Book Antiqua" pitchFamily="18" charset="0"/>
              </a:rPr>
              <a:t>which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is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explicitly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reffered</a:t>
            </a:r>
            <a:r>
              <a:rPr lang="sk-SK" dirty="0" smtClean="0">
                <a:latin typeface="Book Antiqua" pitchFamily="18" charset="0"/>
              </a:rPr>
              <a:t> to </a:t>
            </a:r>
            <a:r>
              <a:rPr lang="sk-SK" dirty="0" err="1" smtClean="0">
                <a:latin typeface="Book Antiqua" pitchFamily="18" charset="0"/>
              </a:rPr>
              <a:t>as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i="1" dirty="0" err="1" smtClean="0">
                <a:latin typeface="Book Antiqua" pitchFamily="18" charset="0"/>
              </a:rPr>
              <a:t>ainos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i="1" dirty="0" err="1" smtClean="0">
                <a:latin typeface="Book Antiqua" pitchFamily="18" charset="0"/>
              </a:rPr>
              <a:t>muthos</a:t>
            </a:r>
            <a:r>
              <a:rPr lang="sk-SK" dirty="0" smtClean="0">
                <a:latin typeface="Book Antiqua" pitchFamily="18" charset="0"/>
              </a:rPr>
              <a:t> or </a:t>
            </a:r>
            <a:r>
              <a:rPr lang="sk-SK" i="1" dirty="0" err="1" smtClean="0">
                <a:latin typeface="Book Antiqua" pitchFamily="18" charset="0"/>
              </a:rPr>
              <a:t>logos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dirty="0" err="1" smtClean="0">
                <a:latin typeface="Book Antiqua" pitchFamily="18" charset="0"/>
              </a:rPr>
              <a:t>Greek</a:t>
            </a:r>
            <a:r>
              <a:rPr lang="sk-SK" dirty="0" smtClean="0">
                <a:latin typeface="Book Antiqua" pitchFamily="18" charset="0"/>
              </a:rPr>
              <a:t> or </a:t>
            </a:r>
            <a:r>
              <a:rPr lang="sk-SK" i="1" dirty="0" err="1" smtClean="0">
                <a:latin typeface="Book Antiqua" pitchFamily="18" charset="0"/>
              </a:rPr>
              <a:t>apologus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i="1" dirty="0" smtClean="0">
                <a:latin typeface="Book Antiqua" pitchFamily="18" charset="0"/>
              </a:rPr>
              <a:t>fabula</a:t>
            </a:r>
            <a:r>
              <a:rPr lang="sk-SK" dirty="0" smtClean="0">
                <a:latin typeface="Book Antiqua" pitchFamily="18" charset="0"/>
              </a:rPr>
              <a:t> or </a:t>
            </a:r>
            <a:r>
              <a:rPr lang="sk-SK" i="1" dirty="0" err="1" smtClean="0">
                <a:latin typeface="Book Antiqua" pitchFamily="18" charset="0"/>
              </a:rPr>
              <a:t>fabella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dirty="0" err="1" smtClean="0">
                <a:latin typeface="Book Antiqua" pitchFamily="18" charset="0"/>
              </a:rPr>
              <a:t>Latin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smtClean="0">
                <a:latin typeface="Book Antiqua" pitchFamily="18" charset="0"/>
              </a:rPr>
              <a:t>2) </a:t>
            </a:r>
            <a:r>
              <a:rPr lang="sk-SK" dirty="0" err="1" smtClean="0">
                <a:latin typeface="Book Antiqua" pitchFamily="18" charset="0"/>
              </a:rPr>
              <a:t>It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is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ascribed</a:t>
            </a:r>
            <a:r>
              <a:rPr lang="sk-SK" dirty="0" smtClean="0">
                <a:latin typeface="Book Antiqua" pitchFamily="18" charset="0"/>
              </a:rPr>
              <a:t> to </a:t>
            </a:r>
            <a:r>
              <a:rPr lang="sk-SK" dirty="0" err="1" smtClean="0">
                <a:latin typeface="Book Antiqua" pitchFamily="18" charset="0"/>
              </a:rPr>
              <a:t>Aesop</a:t>
            </a:r>
            <a:r>
              <a:rPr lang="sk-SK" dirty="0" smtClean="0">
                <a:latin typeface="Book Antiqua" pitchFamily="18" charset="0"/>
              </a:rPr>
              <a:t> or </a:t>
            </a:r>
            <a:r>
              <a:rPr lang="sk-SK" dirty="0" err="1" smtClean="0">
                <a:latin typeface="Book Antiqua" pitchFamily="18" charset="0"/>
              </a:rPr>
              <a:t>collected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under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his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name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smtClean="0">
                <a:latin typeface="Book Antiqua" pitchFamily="18" charset="0"/>
              </a:rPr>
              <a:t>3) </a:t>
            </a:r>
            <a:r>
              <a:rPr lang="sk-SK" dirty="0" err="1" smtClean="0">
                <a:latin typeface="Book Antiqua" pitchFamily="18" charset="0"/>
              </a:rPr>
              <a:t>It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contains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certain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formulae</a:t>
            </a:r>
            <a:r>
              <a:rPr lang="sk-SK" dirty="0" smtClean="0">
                <a:latin typeface="Book Antiqua" pitchFamily="18" charset="0"/>
              </a:rPr>
              <a:t> and/or </a:t>
            </a:r>
            <a:r>
              <a:rPr lang="sk-SK" dirty="0" err="1" smtClean="0">
                <a:latin typeface="Book Antiqua" pitchFamily="18" charset="0"/>
              </a:rPr>
              <a:t>conventional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narrative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elements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specific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opening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closing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formulae</a:t>
            </a:r>
            <a:r>
              <a:rPr lang="sk-SK" dirty="0" smtClean="0">
                <a:latin typeface="Book Antiqua" pitchFamily="18" charset="0"/>
              </a:rPr>
              <a:t>, tripartite </a:t>
            </a:r>
            <a:r>
              <a:rPr lang="sk-SK" dirty="0" err="1" smtClean="0">
                <a:latin typeface="Book Antiqua" pitchFamily="18" charset="0"/>
              </a:rPr>
              <a:t>narrative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structure</a:t>
            </a:r>
            <a:r>
              <a:rPr lang="sk-SK" dirty="0" smtClean="0">
                <a:latin typeface="Book Antiqua" pitchFamily="18" charset="0"/>
              </a:rPr>
              <a:t>, </a:t>
            </a:r>
            <a:r>
              <a:rPr lang="sk-SK" dirty="0" err="1" smtClean="0">
                <a:latin typeface="Book Antiqua" pitchFamily="18" charset="0"/>
              </a:rPr>
              <a:t>moral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the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story</a:t>
            </a:r>
            <a:r>
              <a:rPr lang="sk-SK" dirty="0" smtClean="0">
                <a:latin typeface="Book Antiqua" pitchFamily="18" charset="0"/>
              </a:rPr>
              <a:t>)</a:t>
            </a:r>
            <a:endParaRPr lang="sk-SK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latin typeface="Book Antiqua" pitchFamily="18" charset="0"/>
              </a:rPr>
              <a:t>Animals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dirty="0" err="1" smtClean="0">
                <a:latin typeface="Book Antiqua" pitchFamily="18" charset="0"/>
              </a:rPr>
              <a:t>Fable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err="1" smtClean="0">
                <a:latin typeface="Book Antiqua" pitchFamily="18" charset="0"/>
              </a:rPr>
              <a:t>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speak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>
                <a:latin typeface="Book Antiqua" pitchFamily="18" charset="0"/>
              </a:rPr>
              <a:t>Problems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with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speech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differences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between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humans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animals</a:t>
            </a:r>
            <a:endParaRPr lang="sk-SK" dirty="0" smtClean="0">
              <a:latin typeface="Book Antiqua" pitchFamily="18" charset="0"/>
            </a:endParaRPr>
          </a:p>
          <a:p>
            <a:r>
              <a:rPr lang="sk-SK" dirty="0" smtClean="0">
                <a:latin typeface="Book Antiqua" pitchFamily="18" charset="0"/>
              </a:rPr>
              <a:t>Wolf and </a:t>
            </a:r>
            <a:r>
              <a:rPr lang="sk-SK" dirty="0" err="1" smtClean="0">
                <a:latin typeface="Book Antiqua" pitchFamily="18" charset="0"/>
              </a:rPr>
              <a:t>the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>
                <a:latin typeface="Book Antiqua" pitchFamily="18" charset="0"/>
              </a:rPr>
              <a:t>L</a:t>
            </a:r>
            <a:r>
              <a:rPr lang="sk-SK" dirty="0" err="1" smtClean="0">
                <a:latin typeface="Book Antiqua" pitchFamily="18" charset="0"/>
              </a:rPr>
              <a:t>amb</a:t>
            </a:r>
            <a:r>
              <a:rPr lang="sk-SK" dirty="0" smtClean="0">
                <a:latin typeface="Book Antiqua" pitchFamily="18" charset="0"/>
              </a:rPr>
              <a:t> – </a:t>
            </a:r>
            <a:r>
              <a:rPr lang="sk-SK" dirty="0" err="1" smtClean="0">
                <a:latin typeface="Book Antiqua" pitchFamily="18" charset="0"/>
              </a:rPr>
              <a:t>futility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of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speech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Perry</a:t>
            </a:r>
            <a:r>
              <a:rPr lang="sk-SK" dirty="0" smtClean="0">
                <a:latin typeface="Book Antiqua" pitchFamily="18" charset="0"/>
              </a:rPr>
              <a:t> 155) - </a:t>
            </a:r>
            <a:r>
              <a:rPr lang="sk-SK" dirty="0" smtClean="0">
                <a:hlinkClick r:id="rId2"/>
              </a:rPr>
              <a:t>https://www.youtube.com/watch?v=9Ntycz339Bo</a:t>
            </a:r>
            <a:r>
              <a:rPr lang="sk-SK" dirty="0" smtClean="0"/>
              <a:t> </a:t>
            </a:r>
          </a:p>
          <a:p>
            <a:r>
              <a:rPr lang="sk-SK" dirty="0" smtClean="0"/>
              <a:t>Wolf and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Sheep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What</a:t>
            </a:r>
            <a:r>
              <a:rPr lang="sk-SK" dirty="0" smtClean="0"/>
              <a:t> are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similarities</a:t>
            </a:r>
            <a:r>
              <a:rPr lang="sk-SK" dirty="0" smtClean="0"/>
              <a:t> and </a:t>
            </a:r>
            <a:r>
              <a:rPr lang="sk-SK" dirty="0" err="1" smtClean="0"/>
              <a:t>differences</a:t>
            </a:r>
            <a:r>
              <a:rPr lang="sk-SK" dirty="0" smtClean="0"/>
              <a:t>? </a:t>
            </a:r>
            <a:r>
              <a:rPr lang="sk-SK" dirty="0" err="1" smtClean="0"/>
              <a:t>Contradiction</a:t>
            </a:r>
            <a:r>
              <a:rPr lang="sk-SK" dirty="0"/>
              <a:t>?</a:t>
            </a:r>
            <a:endParaRPr lang="sk-SK" dirty="0" smtClean="0"/>
          </a:p>
          <a:p>
            <a:endParaRPr lang="sk-SK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latin typeface="Book Antiqua" pitchFamily="18" charset="0"/>
              </a:rPr>
              <a:t>Humans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vs</a:t>
            </a:r>
            <a:r>
              <a:rPr lang="sk-SK" dirty="0" smtClean="0">
                <a:latin typeface="Book Antiqua" pitchFamily="18" charset="0"/>
              </a:rPr>
              <a:t>. </a:t>
            </a:r>
            <a:r>
              <a:rPr lang="sk-SK" dirty="0" err="1" smtClean="0">
                <a:latin typeface="Book Antiqua" pitchFamily="18" charset="0"/>
              </a:rPr>
              <a:t>Animal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Interaction</a:t>
            </a:r>
            <a:r>
              <a:rPr lang="sk-SK" dirty="0" smtClean="0">
                <a:latin typeface="Book Antiqua" pitchFamily="18" charset="0"/>
              </a:rPr>
              <a:t> in </a:t>
            </a:r>
            <a:r>
              <a:rPr lang="sk-SK" dirty="0" err="1" smtClean="0">
                <a:latin typeface="Book Antiqua" pitchFamily="18" charset="0"/>
              </a:rPr>
              <a:t>Fable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ook Antiqua" pitchFamily="18" charset="0"/>
              </a:rPr>
              <a:t>Fisherman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the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fish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Perry</a:t>
            </a:r>
            <a:r>
              <a:rPr lang="sk-SK" dirty="0" smtClean="0">
                <a:latin typeface="Book Antiqua" pitchFamily="18" charset="0"/>
              </a:rPr>
              <a:t> 11)</a:t>
            </a:r>
          </a:p>
          <a:p>
            <a:r>
              <a:rPr lang="sk-SK" dirty="0" err="1" smtClean="0">
                <a:latin typeface="Book Antiqua" pitchFamily="18" charset="0"/>
              </a:rPr>
              <a:t>The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swan</a:t>
            </a:r>
            <a:r>
              <a:rPr lang="sk-SK" dirty="0" smtClean="0">
                <a:latin typeface="Book Antiqua" pitchFamily="18" charset="0"/>
              </a:rPr>
              <a:t> and </a:t>
            </a:r>
            <a:r>
              <a:rPr lang="sk-SK" dirty="0" err="1" smtClean="0">
                <a:latin typeface="Book Antiqua" pitchFamily="18" charset="0"/>
              </a:rPr>
              <a:t>his</a:t>
            </a:r>
            <a:r>
              <a:rPr lang="sk-SK" dirty="0" smtClean="0">
                <a:latin typeface="Book Antiqua" pitchFamily="18" charset="0"/>
              </a:rPr>
              <a:t> </a:t>
            </a:r>
            <a:r>
              <a:rPr lang="sk-SK" dirty="0" err="1" smtClean="0">
                <a:latin typeface="Book Antiqua" pitchFamily="18" charset="0"/>
              </a:rPr>
              <a:t>owner</a:t>
            </a:r>
            <a:r>
              <a:rPr lang="sk-SK" dirty="0" smtClean="0">
                <a:latin typeface="Book Antiqua" pitchFamily="18" charset="0"/>
              </a:rPr>
              <a:t> (</a:t>
            </a:r>
            <a:r>
              <a:rPr lang="sk-SK" dirty="0" err="1" smtClean="0">
                <a:latin typeface="Book Antiqua" pitchFamily="18" charset="0"/>
              </a:rPr>
              <a:t>Perry</a:t>
            </a:r>
            <a:r>
              <a:rPr lang="sk-SK" dirty="0" smtClean="0">
                <a:latin typeface="Book Antiqua" pitchFamily="18" charset="0"/>
              </a:rPr>
              <a:t> 233)</a:t>
            </a:r>
          </a:p>
          <a:p>
            <a:r>
              <a:rPr lang="sk-SK" dirty="0" err="1" smtClean="0">
                <a:latin typeface="Book Antiqua" pitchFamily="18" charset="0"/>
              </a:rPr>
              <a:t>Comparison</a:t>
            </a:r>
            <a:r>
              <a:rPr lang="sk-SK" dirty="0" smtClean="0">
                <a:latin typeface="Book Antiqua" pitchFamily="18" charset="0"/>
              </a:rPr>
              <a:t>?</a:t>
            </a:r>
            <a:endParaRPr lang="sk-SK" dirty="0"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47037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8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435</Words>
  <Application>Microsoft Office PowerPoint</Application>
  <PresentationFormat>Prezentácia na obrazovke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Aesop and Animal Fable</vt:lpstr>
      <vt:lpstr>Fables </vt:lpstr>
      <vt:lpstr>History of Fable</vt:lpstr>
      <vt:lpstr>Style</vt:lpstr>
      <vt:lpstr>Sources – Categories of Evidence</vt:lpstr>
      <vt:lpstr>Approaches to Animal Fable</vt:lpstr>
      <vt:lpstr>What can we consider a fable?</vt:lpstr>
      <vt:lpstr>Animals in Fable – Animals speak</vt:lpstr>
      <vt:lpstr>Humans vs. Animal Interaction in Fable</vt:lpstr>
      <vt:lpstr>Animal stereotypes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Aesop and Animal Fable</dc:title>
  <dc:creator>Salayova</dc:creator>
  <cp:lastModifiedBy>Salayova</cp:lastModifiedBy>
  <cp:revision>12</cp:revision>
  <dcterms:created xsi:type="dcterms:W3CDTF">2019-10-07T14:43:02Z</dcterms:created>
  <dcterms:modified xsi:type="dcterms:W3CDTF">2019-10-07T16:55:38Z</dcterms:modified>
</cp:coreProperties>
</file>