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Lst>
  <p:sldIdLst>
    <p:sldId id="256" r:id="rId2"/>
    <p:sldId id="261" r:id="rId3"/>
    <p:sldId id="258" r:id="rId4"/>
    <p:sldId id="257"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A87B2-F017-4A7A-A7AD-F87602D7CF14}" v="16" dt="2019-10-29T16:27:53.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McHale" userId="613d48f4feecd2b9" providerId="LiveId" clId="{47CA87B2-F017-4A7A-A7AD-F87602D7CF14}"/>
    <pc:docChg chg="undo custSel addSld modSld">
      <pc:chgData name="Oscar McHale" userId="613d48f4feecd2b9" providerId="LiveId" clId="{47CA87B2-F017-4A7A-A7AD-F87602D7CF14}" dt="2019-10-29T16:32:45.119" v="1696" actId="20577"/>
      <pc:docMkLst>
        <pc:docMk/>
      </pc:docMkLst>
      <pc:sldChg chg="modSp">
        <pc:chgData name="Oscar McHale" userId="613d48f4feecd2b9" providerId="LiveId" clId="{47CA87B2-F017-4A7A-A7AD-F87602D7CF14}" dt="2019-10-29T16:04:30.998" v="494" actId="20577"/>
        <pc:sldMkLst>
          <pc:docMk/>
          <pc:sldMk cId="1785632109" sldId="257"/>
        </pc:sldMkLst>
        <pc:spChg chg="mod">
          <ac:chgData name="Oscar McHale" userId="613d48f4feecd2b9" providerId="LiveId" clId="{47CA87B2-F017-4A7A-A7AD-F87602D7CF14}" dt="2019-10-29T16:04:30.998" v="494" actId="20577"/>
          <ac:spMkLst>
            <pc:docMk/>
            <pc:sldMk cId="1785632109" sldId="257"/>
            <ac:spMk id="3" creationId="{1A1D6362-8FFB-431F-8570-2DED4CF79986}"/>
          </ac:spMkLst>
        </pc:spChg>
      </pc:sldChg>
      <pc:sldChg chg="modSp">
        <pc:chgData name="Oscar McHale" userId="613d48f4feecd2b9" providerId="LiveId" clId="{47CA87B2-F017-4A7A-A7AD-F87602D7CF14}" dt="2019-10-29T16:32:45.119" v="1696" actId="20577"/>
        <pc:sldMkLst>
          <pc:docMk/>
          <pc:sldMk cId="2796502558" sldId="258"/>
        </pc:sldMkLst>
        <pc:spChg chg="mod">
          <ac:chgData name="Oscar McHale" userId="613d48f4feecd2b9" providerId="LiveId" clId="{47CA87B2-F017-4A7A-A7AD-F87602D7CF14}" dt="2019-10-29T16:32:45.119" v="1696" actId="20577"/>
          <ac:spMkLst>
            <pc:docMk/>
            <pc:sldMk cId="2796502558" sldId="258"/>
            <ac:spMk id="3" creationId="{DC8861E6-A16A-49CC-8A46-4AAB0CCE10FC}"/>
          </ac:spMkLst>
        </pc:spChg>
      </pc:sldChg>
      <pc:sldChg chg="modSp add">
        <pc:chgData name="Oscar McHale" userId="613d48f4feecd2b9" providerId="LiveId" clId="{47CA87B2-F017-4A7A-A7AD-F87602D7CF14}" dt="2019-10-29T16:31:47.028" v="1662" actId="20577"/>
        <pc:sldMkLst>
          <pc:docMk/>
          <pc:sldMk cId="3684317731" sldId="259"/>
        </pc:sldMkLst>
        <pc:spChg chg="mod">
          <ac:chgData name="Oscar McHale" userId="613d48f4feecd2b9" providerId="LiveId" clId="{47CA87B2-F017-4A7A-A7AD-F87602D7CF14}" dt="2019-10-29T16:09:59.403" v="543" actId="20577"/>
          <ac:spMkLst>
            <pc:docMk/>
            <pc:sldMk cId="3684317731" sldId="259"/>
            <ac:spMk id="2" creationId="{F878A2FA-97FE-47B3-8930-3203291AA973}"/>
          </ac:spMkLst>
        </pc:spChg>
        <pc:spChg chg="mod">
          <ac:chgData name="Oscar McHale" userId="613d48f4feecd2b9" providerId="LiveId" clId="{47CA87B2-F017-4A7A-A7AD-F87602D7CF14}" dt="2019-10-29T16:31:47.028" v="1662" actId="20577"/>
          <ac:spMkLst>
            <pc:docMk/>
            <pc:sldMk cId="3684317731" sldId="259"/>
            <ac:spMk id="3" creationId="{E4D71654-D044-4F15-A530-C387421303DB}"/>
          </ac:spMkLst>
        </pc:spChg>
      </pc:sldChg>
      <pc:sldChg chg="addSp delSp modSp add">
        <pc:chgData name="Oscar McHale" userId="613d48f4feecd2b9" providerId="LiveId" clId="{47CA87B2-F017-4A7A-A7AD-F87602D7CF14}" dt="2019-10-29T16:31:11.800" v="1613" actId="20577"/>
        <pc:sldMkLst>
          <pc:docMk/>
          <pc:sldMk cId="2672094823" sldId="260"/>
        </pc:sldMkLst>
        <pc:spChg chg="mod">
          <ac:chgData name="Oscar McHale" userId="613d48f4feecd2b9" providerId="LiveId" clId="{47CA87B2-F017-4A7A-A7AD-F87602D7CF14}" dt="2019-10-29T16:26:56.126" v="1119"/>
          <ac:spMkLst>
            <pc:docMk/>
            <pc:sldMk cId="2672094823" sldId="260"/>
            <ac:spMk id="2" creationId="{9051698F-4AF3-4423-B05C-ED1CB9467FE7}"/>
          </ac:spMkLst>
        </pc:spChg>
        <pc:spChg chg="mod">
          <ac:chgData name="Oscar McHale" userId="613d48f4feecd2b9" providerId="LiveId" clId="{47CA87B2-F017-4A7A-A7AD-F87602D7CF14}" dt="2019-10-29T16:31:11.800" v="1613" actId="20577"/>
          <ac:spMkLst>
            <pc:docMk/>
            <pc:sldMk cId="2672094823" sldId="260"/>
            <ac:spMk id="3" creationId="{666245BE-70FE-4381-877E-DE43B340664F}"/>
          </ac:spMkLst>
        </pc:spChg>
        <pc:spChg chg="add del">
          <ac:chgData name="Oscar McHale" userId="613d48f4feecd2b9" providerId="LiveId" clId="{47CA87B2-F017-4A7A-A7AD-F87602D7CF14}" dt="2019-10-29T16:27:33.601" v="1230"/>
          <ac:spMkLst>
            <pc:docMk/>
            <pc:sldMk cId="2672094823" sldId="260"/>
            <ac:spMk id="4" creationId="{57912CBD-901D-4CEB-94D8-EAB3D87E3F23}"/>
          </ac:spMkLst>
        </pc:spChg>
        <pc:spChg chg="add del mod">
          <ac:chgData name="Oscar McHale" userId="613d48f4feecd2b9" providerId="LiveId" clId="{47CA87B2-F017-4A7A-A7AD-F87602D7CF14}" dt="2019-10-29T16:27:53.281" v="1234"/>
          <ac:spMkLst>
            <pc:docMk/>
            <pc:sldMk cId="2672094823" sldId="260"/>
            <ac:spMk id="5" creationId="{8D6EA38C-BF4F-4722-8830-00A0646046F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032437-CE1D-4498-BD4F-9FB5BC4349EB}" type="datetimeFigureOut">
              <a:rPr lang="en-IE" smtClean="0"/>
              <a:t>30/10/2019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308011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2437-CE1D-4498-BD4F-9FB5BC4349EB}" type="datetimeFigureOut">
              <a:rPr lang="en-IE" smtClean="0"/>
              <a:t>30/10/2019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11519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5032437-CE1D-4498-BD4F-9FB5BC4349EB}" type="datetimeFigureOut">
              <a:rPr lang="en-IE" smtClean="0"/>
              <a:t>30/10/2019</a:t>
            </a:fld>
            <a:endParaRPr lang="en-IE"/>
          </a:p>
        </p:txBody>
      </p:sp>
      <p:sp>
        <p:nvSpPr>
          <p:cNvPr id="5" name="Footer Placeholder 4"/>
          <p:cNvSpPr>
            <a:spLocks noGrp="1"/>
          </p:cNvSpPr>
          <p:nvPr>
            <p:ph type="ftr" sz="quarter" idx="11"/>
          </p:nvPr>
        </p:nvSpPr>
        <p:spPr>
          <a:xfrm>
            <a:off x="3776135" y="6422854"/>
            <a:ext cx="4279669" cy="365125"/>
          </a:xfrm>
        </p:spPr>
        <p:txBody>
          <a:bodyPr/>
          <a:lstStyle/>
          <a:p>
            <a:endParaRPr lang="en-IE"/>
          </a:p>
        </p:txBody>
      </p:sp>
      <p:sp>
        <p:nvSpPr>
          <p:cNvPr id="6" name="Slide Number Placeholder 5"/>
          <p:cNvSpPr>
            <a:spLocks noGrp="1"/>
          </p:cNvSpPr>
          <p:nvPr>
            <p:ph type="sldNum" sz="quarter" idx="12"/>
          </p:nvPr>
        </p:nvSpPr>
        <p:spPr>
          <a:xfrm>
            <a:off x="8073048" y="6422854"/>
            <a:ext cx="879759" cy="365125"/>
          </a:xfrm>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273101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032437-CE1D-4498-BD4F-9FB5BC4349EB}" type="datetimeFigureOut">
              <a:rPr lang="en-IE" smtClean="0"/>
              <a:t>30/10/2019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319079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5032437-CE1D-4498-BD4F-9FB5BC4349EB}" type="datetimeFigureOut">
              <a:rPr lang="en-IE" smtClean="0"/>
              <a:t>30/10/2019</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5857F36-DF57-47AB-AF9A-DB0B8D8EDB3D}" type="slidenum">
              <a:rPr lang="en-IE" smtClean="0"/>
              <a:t>‹#›</a:t>
            </a:fld>
            <a:endParaRPr lang="en-IE"/>
          </a:p>
        </p:txBody>
      </p:sp>
    </p:spTree>
    <p:extLst>
      <p:ext uri="{BB962C8B-B14F-4D97-AF65-F5344CB8AC3E}">
        <p14:creationId xmlns:p14="http://schemas.microsoft.com/office/powerpoint/2010/main" val="12999219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32437-CE1D-4498-BD4F-9FB5BC4349EB}" type="datetimeFigureOut">
              <a:rPr lang="en-IE" smtClean="0"/>
              <a:t>30/10/2019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203456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032437-CE1D-4498-BD4F-9FB5BC4349EB}" type="datetimeFigureOut">
              <a:rPr lang="en-IE" smtClean="0"/>
              <a:t>30/10/2019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16710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032437-CE1D-4498-BD4F-9FB5BC4349EB}" type="datetimeFigureOut">
              <a:rPr lang="en-IE" smtClean="0"/>
              <a:t>30/10/2019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167061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32437-CE1D-4498-BD4F-9FB5BC4349EB}" type="datetimeFigureOut">
              <a:rPr lang="en-IE" smtClean="0"/>
              <a:t>30/10/2019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287432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32437-CE1D-4498-BD4F-9FB5BC4349EB}" type="datetimeFigureOut">
              <a:rPr lang="en-IE" smtClean="0"/>
              <a:t>30/10/2019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173095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32437-CE1D-4498-BD4F-9FB5BC4349EB}" type="datetimeFigureOut">
              <a:rPr lang="en-IE" smtClean="0"/>
              <a:t>30/10/2019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5857F36-DF57-47AB-AF9A-DB0B8D8EDB3D}" type="slidenum">
              <a:rPr lang="en-IE" smtClean="0"/>
              <a:t>‹#›</a:t>
            </a:fld>
            <a:endParaRPr lang="en-IE"/>
          </a:p>
        </p:txBody>
      </p:sp>
    </p:spTree>
    <p:extLst>
      <p:ext uri="{BB962C8B-B14F-4D97-AF65-F5344CB8AC3E}">
        <p14:creationId xmlns:p14="http://schemas.microsoft.com/office/powerpoint/2010/main" val="136278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5032437-CE1D-4498-BD4F-9FB5BC4349EB}" type="datetimeFigureOut">
              <a:rPr lang="en-IE" smtClean="0"/>
              <a:t>30/10/2019</a:t>
            </a:fld>
            <a:endParaRPr lang="en-IE"/>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E"/>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5857F36-DF57-47AB-AF9A-DB0B8D8EDB3D}" type="slidenum">
              <a:rPr lang="en-IE" smtClean="0"/>
              <a:t>‹#›</a:t>
            </a:fld>
            <a:endParaRPr lang="en-IE"/>
          </a:p>
        </p:txBody>
      </p:sp>
    </p:spTree>
    <p:extLst>
      <p:ext uri="{BB962C8B-B14F-4D97-AF65-F5344CB8AC3E}">
        <p14:creationId xmlns:p14="http://schemas.microsoft.com/office/powerpoint/2010/main" val="252320108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68DE-67C8-4DE0-BD26-2CA036225C5B}"/>
              </a:ext>
            </a:extLst>
          </p:cNvPr>
          <p:cNvSpPr>
            <a:spLocks noGrp="1"/>
          </p:cNvSpPr>
          <p:nvPr>
            <p:ph type="ctrTitle"/>
          </p:nvPr>
        </p:nvSpPr>
        <p:spPr>
          <a:xfrm>
            <a:off x="354624" y="1358718"/>
            <a:ext cx="11471565" cy="1739347"/>
          </a:xfrm>
        </p:spPr>
        <p:txBody>
          <a:bodyPr>
            <a:normAutofit fontScale="90000"/>
          </a:bodyPr>
          <a:lstStyle/>
          <a:p>
            <a:r>
              <a:rPr lang="en-IE" sz="7800" dirty="0" err="1">
                <a:solidFill>
                  <a:schemeClr val="bg1"/>
                </a:solidFill>
              </a:rPr>
              <a:t>Aristophanes’s</a:t>
            </a:r>
            <a:r>
              <a:rPr lang="en-IE" sz="7800" dirty="0">
                <a:solidFill>
                  <a:schemeClr val="bg1"/>
                </a:solidFill>
              </a:rPr>
              <a:t> </a:t>
            </a:r>
            <a:br>
              <a:rPr lang="en-IE" sz="7800" dirty="0">
                <a:solidFill>
                  <a:schemeClr val="bg1"/>
                </a:solidFill>
              </a:rPr>
            </a:br>
            <a:r>
              <a:rPr lang="en-IE" sz="7800" b="1" i="1" dirty="0">
                <a:solidFill>
                  <a:schemeClr val="bg1"/>
                </a:solidFill>
              </a:rPr>
              <a:t>The Clouds</a:t>
            </a:r>
            <a:br>
              <a:rPr lang="en-IE" dirty="0"/>
            </a:br>
            <a:r>
              <a:rPr lang="en-IE" dirty="0"/>
              <a:t> </a:t>
            </a:r>
          </a:p>
        </p:txBody>
      </p:sp>
      <p:sp>
        <p:nvSpPr>
          <p:cNvPr id="3" name="Subtitle 2">
            <a:extLst>
              <a:ext uri="{FF2B5EF4-FFF2-40B4-BE49-F238E27FC236}">
                <a16:creationId xmlns:a16="http://schemas.microsoft.com/office/drawing/2014/main" id="{D1A23938-6F77-4E96-BD08-82A5D3628DD6}"/>
              </a:ext>
            </a:extLst>
          </p:cNvPr>
          <p:cNvSpPr>
            <a:spLocks noGrp="1"/>
          </p:cNvSpPr>
          <p:nvPr>
            <p:ph type="subTitle" idx="1"/>
          </p:nvPr>
        </p:nvSpPr>
        <p:spPr>
          <a:xfrm>
            <a:off x="3917656" y="3315602"/>
            <a:ext cx="4345499" cy="1551578"/>
          </a:xfrm>
        </p:spPr>
        <p:txBody>
          <a:bodyPr>
            <a:normAutofit fontScale="85000" lnSpcReduction="20000"/>
          </a:bodyPr>
          <a:lstStyle/>
          <a:p>
            <a:endParaRPr lang="en-US" sz="6000" dirty="0"/>
          </a:p>
          <a:p>
            <a:r>
              <a:rPr lang="el-GR" sz="6500" i="1" dirty="0">
                <a:solidFill>
                  <a:schemeClr val="bg1"/>
                </a:solidFill>
              </a:rPr>
              <a:t>Νεφέλαι</a:t>
            </a:r>
            <a:endParaRPr lang="en-IE" sz="6500" i="1" dirty="0">
              <a:solidFill>
                <a:schemeClr val="bg1"/>
              </a:solidFill>
            </a:endParaRPr>
          </a:p>
        </p:txBody>
      </p:sp>
      <p:sp>
        <p:nvSpPr>
          <p:cNvPr id="4" name="Cloud 3">
            <a:extLst>
              <a:ext uri="{FF2B5EF4-FFF2-40B4-BE49-F238E27FC236}">
                <a16:creationId xmlns:a16="http://schemas.microsoft.com/office/drawing/2014/main" id="{F9B32BEE-6481-4479-9C0B-6881D5A90CA8}"/>
              </a:ext>
            </a:extLst>
          </p:cNvPr>
          <p:cNvSpPr/>
          <p:nvPr/>
        </p:nvSpPr>
        <p:spPr>
          <a:xfrm>
            <a:off x="3461857" y="3239849"/>
            <a:ext cx="5268286" cy="2298583"/>
          </a:xfrm>
          <a:prstGeom prst="cloud">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58919FEC-8F7D-4FD7-8CE3-6EF615D421C0}"/>
              </a:ext>
            </a:extLst>
          </p:cNvPr>
          <p:cNvSpPr/>
          <p:nvPr/>
        </p:nvSpPr>
        <p:spPr>
          <a:xfrm>
            <a:off x="199046" y="2614114"/>
            <a:ext cx="3283400" cy="1739347"/>
          </a:xfrm>
          <a:prstGeom prst="cloud">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53BC8603-D12D-4E03-BD26-F57E6C1F4D1C}"/>
              </a:ext>
            </a:extLst>
          </p:cNvPr>
          <p:cNvSpPr/>
          <p:nvPr/>
        </p:nvSpPr>
        <p:spPr>
          <a:xfrm>
            <a:off x="7842815" y="5437772"/>
            <a:ext cx="3983374" cy="1144278"/>
          </a:xfrm>
          <a:prstGeom prst="cloud">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5E43FED8-6709-4B4D-96EA-E565FFC54EAA}"/>
              </a:ext>
            </a:extLst>
          </p:cNvPr>
          <p:cNvSpPr/>
          <p:nvPr/>
        </p:nvSpPr>
        <p:spPr>
          <a:xfrm>
            <a:off x="992443" y="5033394"/>
            <a:ext cx="2294358" cy="1259802"/>
          </a:xfrm>
          <a:prstGeom prst="cloud">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CF0E1115-4350-4B6E-A689-BF9CC5845E6E}"/>
              </a:ext>
            </a:extLst>
          </p:cNvPr>
          <p:cNvSpPr/>
          <p:nvPr/>
        </p:nvSpPr>
        <p:spPr>
          <a:xfrm>
            <a:off x="9164077" y="2944258"/>
            <a:ext cx="2743264" cy="1550558"/>
          </a:xfrm>
          <a:prstGeom prst="cloud">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34CF7C-F5B9-4F48-89DD-65ED4C2181E4}"/>
              </a:ext>
            </a:extLst>
          </p:cNvPr>
          <p:cNvSpPr txBox="1"/>
          <p:nvPr/>
        </p:nvSpPr>
        <p:spPr>
          <a:xfrm>
            <a:off x="1305317" y="3136552"/>
            <a:ext cx="1812022" cy="553998"/>
          </a:xfrm>
          <a:prstGeom prst="rect">
            <a:avLst/>
          </a:prstGeom>
          <a:noFill/>
        </p:spPr>
        <p:txBody>
          <a:bodyPr wrap="square" rtlCol="0">
            <a:spAutoFit/>
          </a:bodyPr>
          <a:lstStyle/>
          <a:p>
            <a:r>
              <a:rPr lang="en-US" sz="3000" dirty="0">
                <a:solidFill>
                  <a:schemeClr val="bg1"/>
                </a:solidFill>
              </a:rPr>
              <a:t>Oscar</a:t>
            </a:r>
          </a:p>
        </p:txBody>
      </p:sp>
      <p:sp>
        <p:nvSpPr>
          <p:cNvPr id="10" name="TextBox 9">
            <a:extLst>
              <a:ext uri="{FF2B5EF4-FFF2-40B4-BE49-F238E27FC236}">
                <a16:creationId xmlns:a16="http://schemas.microsoft.com/office/drawing/2014/main" id="{E2BC8B14-B553-4840-8133-2CC6118348EB}"/>
              </a:ext>
            </a:extLst>
          </p:cNvPr>
          <p:cNvSpPr txBox="1"/>
          <p:nvPr/>
        </p:nvSpPr>
        <p:spPr>
          <a:xfrm>
            <a:off x="9985698" y="3358524"/>
            <a:ext cx="1812022" cy="553998"/>
          </a:xfrm>
          <a:prstGeom prst="rect">
            <a:avLst/>
          </a:prstGeom>
          <a:noFill/>
        </p:spPr>
        <p:txBody>
          <a:bodyPr wrap="square" rtlCol="0">
            <a:spAutoFit/>
          </a:bodyPr>
          <a:lstStyle/>
          <a:p>
            <a:r>
              <a:rPr lang="en-US" sz="3000" dirty="0">
                <a:solidFill>
                  <a:schemeClr val="bg1"/>
                </a:solidFill>
              </a:rPr>
              <a:t>Lucie</a:t>
            </a:r>
          </a:p>
        </p:txBody>
      </p:sp>
      <p:sp>
        <p:nvSpPr>
          <p:cNvPr id="11" name="TextBox 10">
            <a:extLst>
              <a:ext uri="{FF2B5EF4-FFF2-40B4-BE49-F238E27FC236}">
                <a16:creationId xmlns:a16="http://schemas.microsoft.com/office/drawing/2014/main" id="{4D504407-6683-4B32-B943-DBE90A2AAEED}"/>
              </a:ext>
            </a:extLst>
          </p:cNvPr>
          <p:cNvSpPr txBox="1"/>
          <p:nvPr/>
        </p:nvSpPr>
        <p:spPr>
          <a:xfrm>
            <a:off x="1474779" y="5338503"/>
            <a:ext cx="1812022" cy="1015663"/>
          </a:xfrm>
          <a:prstGeom prst="rect">
            <a:avLst/>
          </a:prstGeom>
          <a:noFill/>
        </p:spPr>
        <p:txBody>
          <a:bodyPr wrap="square" rtlCol="0">
            <a:spAutoFit/>
          </a:bodyPr>
          <a:lstStyle/>
          <a:p>
            <a:r>
              <a:rPr lang="en-US" altLang="ja-JP" sz="3000" dirty="0" err="1">
                <a:solidFill>
                  <a:schemeClr val="bg1"/>
                </a:solidFill>
              </a:rPr>
              <a:t>Ziqing</a:t>
            </a:r>
            <a:endParaRPr lang="ja-JP" altLang="en-US" sz="3000" dirty="0">
              <a:solidFill>
                <a:schemeClr val="bg1"/>
              </a:solidFill>
            </a:endParaRPr>
          </a:p>
          <a:p>
            <a:endParaRPr lang="en-US" sz="3000" dirty="0">
              <a:solidFill>
                <a:schemeClr val="bg1"/>
              </a:solidFill>
            </a:endParaRPr>
          </a:p>
        </p:txBody>
      </p:sp>
      <p:sp>
        <p:nvSpPr>
          <p:cNvPr id="14" name="TextBox 13">
            <a:extLst>
              <a:ext uri="{FF2B5EF4-FFF2-40B4-BE49-F238E27FC236}">
                <a16:creationId xmlns:a16="http://schemas.microsoft.com/office/drawing/2014/main" id="{83E0CACE-9D6A-48E6-91B4-D75AA832E880}"/>
              </a:ext>
            </a:extLst>
          </p:cNvPr>
          <p:cNvSpPr txBox="1"/>
          <p:nvPr/>
        </p:nvSpPr>
        <p:spPr>
          <a:xfrm>
            <a:off x="9369358" y="5650299"/>
            <a:ext cx="1812022" cy="553998"/>
          </a:xfrm>
          <a:prstGeom prst="rect">
            <a:avLst/>
          </a:prstGeom>
          <a:noFill/>
        </p:spPr>
        <p:txBody>
          <a:bodyPr wrap="square" rtlCol="0">
            <a:spAutoFit/>
          </a:bodyPr>
          <a:lstStyle/>
          <a:p>
            <a:r>
              <a:rPr lang="en-US" sz="3000" dirty="0" err="1">
                <a:solidFill>
                  <a:schemeClr val="bg1"/>
                </a:solidFill>
              </a:rPr>
              <a:t>Jitka</a:t>
            </a:r>
            <a:endParaRPr lang="en-US" sz="3000" dirty="0">
              <a:solidFill>
                <a:schemeClr val="bg1"/>
              </a:solidFill>
            </a:endParaRPr>
          </a:p>
        </p:txBody>
      </p:sp>
      <p:sp>
        <p:nvSpPr>
          <p:cNvPr id="15" name="Cloud 14">
            <a:extLst>
              <a:ext uri="{FF2B5EF4-FFF2-40B4-BE49-F238E27FC236}">
                <a16:creationId xmlns:a16="http://schemas.microsoft.com/office/drawing/2014/main" id="{CABF9E3F-B9E8-4AFD-8FE9-01458FE95733}"/>
              </a:ext>
            </a:extLst>
          </p:cNvPr>
          <p:cNvSpPr/>
          <p:nvPr/>
        </p:nvSpPr>
        <p:spPr>
          <a:xfrm>
            <a:off x="3992268" y="5872566"/>
            <a:ext cx="2635035" cy="758599"/>
          </a:xfrm>
          <a:prstGeom prst="cloud">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E571701-D50E-45F7-89DF-B5D7D6397DCF}"/>
              </a:ext>
            </a:extLst>
          </p:cNvPr>
          <p:cNvSpPr txBox="1"/>
          <p:nvPr/>
        </p:nvSpPr>
        <p:spPr>
          <a:xfrm>
            <a:off x="4815281" y="5927298"/>
            <a:ext cx="1812022" cy="553998"/>
          </a:xfrm>
          <a:prstGeom prst="rect">
            <a:avLst/>
          </a:prstGeom>
          <a:noFill/>
        </p:spPr>
        <p:txBody>
          <a:bodyPr wrap="square" rtlCol="0">
            <a:spAutoFit/>
          </a:bodyPr>
          <a:lstStyle/>
          <a:p>
            <a:r>
              <a:rPr lang="en-US" sz="3000" dirty="0">
                <a:solidFill>
                  <a:schemeClr val="bg1"/>
                </a:solidFill>
              </a:rPr>
              <a:t>Marin</a:t>
            </a:r>
          </a:p>
        </p:txBody>
      </p:sp>
    </p:spTree>
    <p:extLst>
      <p:ext uri="{BB962C8B-B14F-4D97-AF65-F5344CB8AC3E}">
        <p14:creationId xmlns:p14="http://schemas.microsoft.com/office/powerpoint/2010/main" val="407211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09EB-F88F-4FBD-92E6-33E8C7EF6C36}"/>
              </a:ext>
            </a:extLst>
          </p:cNvPr>
          <p:cNvSpPr>
            <a:spLocks noGrp="1"/>
          </p:cNvSpPr>
          <p:nvPr>
            <p:ph type="title"/>
          </p:nvPr>
        </p:nvSpPr>
        <p:spPr/>
        <p:txBody>
          <a:bodyPr/>
          <a:lstStyle/>
          <a:p>
            <a:r>
              <a:rPr lang="en-US" dirty="0"/>
              <a:t>Aristophanes</a:t>
            </a:r>
          </a:p>
        </p:txBody>
      </p:sp>
      <p:sp>
        <p:nvSpPr>
          <p:cNvPr id="3" name="Content Placeholder 2">
            <a:extLst>
              <a:ext uri="{FF2B5EF4-FFF2-40B4-BE49-F238E27FC236}">
                <a16:creationId xmlns:a16="http://schemas.microsoft.com/office/drawing/2014/main" id="{5B5A0778-C3A4-439E-9F1A-291C71C20194}"/>
              </a:ext>
            </a:extLst>
          </p:cNvPr>
          <p:cNvSpPr>
            <a:spLocks noGrp="1"/>
          </p:cNvSpPr>
          <p:nvPr>
            <p:ph idx="1"/>
          </p:nvPr>
        </p:nvSpPr>
        <p:spPr/>
        <p:txBody>
          <a:bodyPr>
            <a:normAutofit fontScale="92500" lnSpcReduction="10000"/>
          </a:bodyPr>
          <a:lstStyle/>
          <a:p>
            <a:r>
              <a:rPr lang="en-US" dirty="0"/>
              <a:t>Born around 446 BC in Athens (Golden Age)</a:t>
            </a:r>
          </a:p>
          <a:p>
            <a:r>
              <a:rPr lang="en-US" dirty="0"/>
              <a:t>Came from a wealthy family (received an excellent education)</a:t>
            </a:r>
          </a:p>
          <a:p>
            <a:r>
              <a:rPr lang="en-US" dirty="0"/>
              <a:t>Greatest representative of ancient Greek comedy</a:t>
            </a:r>
          </a:p>
          <a:p>
            <a:r>
              <a:rPr lang="en-US" dirty="0"/>
              <a:t>Wrote 40 plays out of which 11 survived</a:t>
            </a:r>
          </a:p>
          <a:p>
            <a:r>
              <a:rPr lang="en-US" i="1" dirty="0"/>
              <a:t>The Clouds</a:t>
            </a:r>
            <a:r>
              <a:rPr lang="en-US" dirty="0"/>
              <a:t> – 423 BC, revised later (we do not have the original) </a:t>
            </a:r>
            <a:endParaRPr lang="en-US" i="1" dirty="0"/>
          </a:p>
          <a:p>
            <a:r>
              <a:rPr lang="en-US" i="1" dirty="0"/>
              <a:t>The Wasps, The Birds, The Frogs, Lysistrata…</a:t>
            </a:r>
          </a:p>
          <a:p>
            <a:r>
              <a:rPr lang="en-US" dirty="0"/>
              <a:t>Criticized contemporary politics (imperialist Athens)</a:t>
            </a:r>
          </a:p>
          <a:p>
            <a:r>
              <a:rPr lang="en-US" dirty="0"/>
              <a:t>Made fun of “modern” education and morals (sophists)</a:t>
            </a:r>
          </a:p>
          <a:p>
            <a:pPr lvl="2"/>
            <a:r>
              <a:rPr lang="en-US" dirty="0"/>
              <a:t>One of the victims: Socrates</a:t>
            </a:r>
          </a:p>
          <a:p>
            <a:pPr lvl="4"/>
            <a:r>
              <a:rPr lang="en-US" dirty="0"/>
              <a:t>Purposely (and unfairly) given many of their characteristics</a:t>
            </a:r>
          </a:p>
          <a:p>
            <a:pPr lvl="4"/>
            <a:r>
              <a:rPr lang="en-US" dirty="0"/>
              <a:t>Plato: </a:t>
            </a:r>
            <a:r>
              <a:rPr lang="en-US" i="1" dirty="0"/>
              <a:t>The Clouds = </a:t>
            </a:r>
            <a:r>
              <a:rPr lang="en-US" dirty="0"/>
              <a:t>slander that</a:t>
            </a:r>
            <a:r>
              <a:rPr lang="en-US" i="1" dirty="0"/>
              <a:t> </a:t>
            </a:r>
            <a:r>
              <a:rPr lang="en-US" dirty="0"/>
              <a:t>contributed to Socrates’s trial and execution (399 BC) </a:t>
            </a:r>
          </a:p>
          <a:p>
            <a:pPr marL="914400" lvl="4"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2B2C68F-3842-4E3C-9AE9-5601BDF13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234" y="4001549"/>
            <a:ext cx="2286765" cy="2856451"/>
          </a:xfrm>
          <a:prstGeom prst="rect">
            <a:avLst/>
          </a:prstGeom>
        </p:spPr>
      </p:pic>
      <p:pic>
        <p:nvPicPr>
          <p:cNvPr id="9" name="Picture 8">
            <a:extLst>
              <a:ext uri="{FF2B5EF4-FFF2-40B4-BE49-F238E27FC236}">
                <a16:creationId xmlns:a16="http://schemas.microsoft.com/office/drawing/2014/main" id="{A46EDDFA-2E6C-4351-AEBD-F8D1E60159CE}"/>
              </a:ext>
            </a:extLst>
          </p:cNvPr>
          <p:cNvPicPr>
            <a:picLocks noChangeAspect="1"/>
          </p:cNvPicPr>
          <p:nvPr/>
        </p:nvPicPr>
        <p:blipFill rotWithShape="1">
          <a:blip r:embed="rId3">
            <a:extLst>
              <a:ext uri="{28A0092B-C50C-407E-A947-70E740481C1C}">
                <a14:useLocalDpi xmlns:a14="http://schemas.microsoft.com/office/drawing/2010/main" val="0"/>
              </a:ext>
            </a:extLst>
          </a:blip>
          <a:srcRect l="19175" t="1774" r="19767" b="1835"/>
          <a:stretch/>
        </p:blipFill>
        <p:spPr>
          <a:xfrm>
            <a:off x="9900149" y="1857323"/>
            <a:ext cx="2291851" cy="2035169"/>
          </a:xfrm>
          <a:prstGeom prst="rect">
            <a:avLst/>
          </a:prstGeom>
        </p:spPr>
      </p:pic>
    </p:spTree>
    <p:extLst>
      <p:ext uri="{BB962C8B-B14F-4D97-AF65-F5344CB8AC3E}">
        <p14:creationId xmlns:p14="http://schemas.microsoft.com/office/powerpoint/2010/main" val="225624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E9C0-AC22-4801-B341-FCB481DAD932}"/>
              </a:ext>
            </a:extLst>
          </p:cNvPr>
          <p:cNvSpPr>
            <a:spLocks noGrp="1"/>
          </p:cNvSpPr>
          <p:nvPr>
            <p:ph type="title"/>
          </p:nvPr>
        </p:nvSpPr>
        <p:spPr/>
        <p:txBody>
          <a:bodyPr/>
          <a:lstStyle/>
          <a:p>
            <a:r>
              <a:rPr lang="en-IE" dirty="0"/>
              <a:t>Background</a:t>
            </a:r>
          </a:p>
        </p:txBody>
      </p:sp>
      <p:sp>
        <p:nvSpPr>
          <p:cNvPr id="3" name="Content Placeholder 2">
            <a:extLst>
              <a:ext uri="{FF2B5EF4-FFF2-40B4-BE49-F238E27FC236}">
                <a16:creationId xmlns:a16="http://schemas.microsoft.com/office/drawing/2014/main" id="{DC8861E6-A16A-49CC-8A46-4AAB0CCE10FC}"/>
              </a:ext>
            </a:extLst>
          </p:cNvPr>
          <p:cNvSpPr>
            <a:spLocks noGrp="1"/>
          </p:cNvSpPr>
          <p:nvPr>
            <p:ph idx="1"/>
          </p:nvPr>
        </p:nvSpPr>
        <p:spPr/>
        <p:txBody>
          <a:bodyPr/>
          <a:lstStyle/>
          <a:p>
            <a:r>
              <a:rPr lang="en-IE" dirty="0"/>
              <a:t>Thematic shift for the work of Aristophanes from Political satire on the Peloponnesian war</a:t>
            </a:r>
          </a:p>
          <a:p>
            <a:r>
              <a:rPr lang="en-IE" dirty="0"/>
              <a:t>Recorded not to be successful in its time – receiving 3</a:t>
            </a:r>
            <a:r>
              <a:rPr lang="en-IE" baseline="30000" dirty="0"/>
              <a:t>rd</a:t>
            </a:r>
            <a:r>
              <a:rPr lang="en-IE" dirty="0"/>
              <a:t> (last) place </a:t>
            </a:r>
          </a:p>
          <a:p>
            <a:r>
              <a:rPr lang="en-IE" dirty="0"/>
              <a:t>Satire on the intellectual culture of Athens – great thinkers get nothing done – see: play’s ending</a:t>
            </a:r>
          </a:p>
        </p:txBody>
      </p:sp>
      <p:pic>
        <p:nvPicPr>
          <p:cNvPr id="9" name="Picture 8">
            <a:extLst>
              <a:ext uri="{FF2B5EF4-FFF2-40B4-BE49-F238E27FC236}">
                <a16:creationId xmlns:a16="http://schemas.microsoft.com/office/drawing/2014/main" id="{8532A289-2C52-4885-BB26-78FBEEA52CC8}"/>
              </a:ext>
            </a:extLst>
          </p:cNvPr>
          <p:cNvPicPr>
            <a:picLocks noChangeAspect="1"/>
          </p:cNvPicPr>
          <p:nvPr/>
        </p:nvPicPr>
        <p:blipFill rotWithShape="1">
          <a:blip r:embed="rId2">
            <a:extLst>
              <a:ext uri="{28A0092B-C50C-407E-A947-70E740481C1C}">
                <a14:useLocalDpi xmlns:a14="http://schemas.microsoft.com/office/drawing/2010/main" val="0"/>
              </a:ext>
            </a:extLst>
          </a:blip>
          <a:srcRect l="6088" t="27787" r="6779" b="27093"/>
          <a:stretch/>
        </p:blipFill>
        <p:spPr>
          <a:xfrm>
            <a:off x="2362427" y="4152062"/>
            <a:ext cx="7465064" cy="2705938"/>
          </a:xfrm>
          <a:prstGeom prst="rect">
            <a:avLst/>
          </a:prstGeom>
        </p:spPr>
      </p:pic>
    </p:spTree>
    <p:extLst>
      <p:ext uri="{BB962C8B-B14F-4D97-AF65-F5344CB8AC3E}">
        <p14:creationId xmlns:p14="http://schemas.microsoft.com/office/powerpoint/2010/main" val="279650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074B-96EA-4744-8F13-E07B16B8C2F9}"/>
              </a:ext>
            </a:extLst>
          </p:cNvPr>
          <p:cNvSpPr>
            <a:spLocks noGrp="1"/>
          </p:cNvSpPr>
          <p:nvPr>
            <p:ph type="title"/>
          </p:nvPr>
        </p:nvSpPr>
        <p:spPr/>
        <p:txBody>
          <a:bodyPr/>
          <a:lstStyle/>
          <a:p>
            <a:pPr algn="ctr"/>
            <a:r>
              <a:rPr lang="en-IE" dirty="0"/>
              <a:t>Animals and the plot</a:t>
            </a:r>
          </a:p>
        </p:txBody>
      </p:sp>
      <p:sp>
        <p:nvSpPr>
          <p:cNvPr id="3" name="Content Placeholder 2">
            <a:extLst>
              <a:ext uri="{FF2B5EF4-FFF2-40B4-BE49-F238E27FC236}">
                <a16:creationId xmlns:a16="http://schemas.microsoft.com/office/drawing/2014/main" id="{1A1D6362-8FFB-431F-8570-2DED4CF79986}"/>
              </a:ext>
            </a:extLst>
          </p:cNvPr>
          <p:cNvSpPr>
            <a:spLocks noGrp="1"/>
          </p:cNvSpPr>
          <p:nvPr>
            <p:ph idx="1"/>
          </p:nvPr>
        </p:nvSpPr>
        <p:spPr/>
        <p:txBody>
          <a:bodyPr/>
          <a:lstStyle/>
          <a:p>
            <a:r>
              <a:rPr lang="en-IE" dirty="0"/>
              <a:t>Action of the play is driven by P.’s debt on account of horse racing</a:t>
            </a:r>
          </a:p>
          <a:p>
            <a:r>
              <a:rPr lang="en-IE" dirty="0"/>
              <a:t>Lizard that defecates on Socrates </a:t>
            </a:r>
          </a:p>
          <a:p>
            <a:r>
              <a:rPr lang="en-IE" dirty="0"/>
              <a:t>Socrates’s new ideas: </a:t>
            </a:r>
          </a:p>
          <a:p>
            <a:pPr lvl="1"/>
            <a:r>
              <a:rPr lang="en-IE" dirty="0"/>
              <a:t> Measurement of distance jumped by a flea</a:t>
            </a:r>
          </a:p>
          <a:p>
            <a:pPr lvl="1"/>
            <a:r>
              <a:rPr lang="en-IE" dirty="0"/>
              <a:t>Gnat’s buzzing noise made by a hollow, trumpet-shaped hind-quarters as it moves</a:t>
            </a:r>
          </a:p>
          <a:p>
            <a:r>
              <a:rPr lang="en-IE" dirty="0"/>
              <a:t>An overall theme of nature and its positing among the intellectual class: Socrates’s ideas and the chorus as clouds </a:t>
            </a:r>
          </a:p>
          <a:p>
            <a:endParaRPr lang="en-IE" dirty="0"/>
          </a:p>
        </p:txBody>
      </p:sp>
      <p:pic>
        <p:nvPicPr>
          <p:cNvPr id="23" name="Picture 22">
            <a:extLst>
              <a:ext uri="{FF2B5EF4-FFF2-40B4-BE49-F238E27FC236}">
                <a16:creationId xmlns:a16="http://schemas.microsoft.com/office/drawing/2014/main" id="{9D7A1C0A-F497-42B2-B883-EB272CE57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877" y="206998"/>
            <a:ext cx="1696209" cy="1180470"/>
          </a:xfrm>
          <a:prstGeom prst="rect">
            <a:avLst/>
          </a:prstGeom>
        </p:spPr>
      </p:pic>
      <p:pic>
        <p:nvPicPr>
          <p:cNvPr id="25" name="Picture 24">
            <a:extLst>
              <a:ext uri="{FF2B5EF4-FFF2-40B4-BE49-F238E27FC236}">
                <a16:creationId xmlns:a16="http://schemas.microsoft.com/office/drawing/2014/main" id="{53298406-9F92-408A-9EAC-7E145556E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0953" y="1756361"/>
            <a:ext cx="2189527" cy="3714172"/>
          </a:xfrm>
          <a:prstGeom prst="rect">
            <a:avLst/>
          </a:prstGeom>
        </p:spPr>
      </p:pic>
      <p:pic>
        <p:nvPicPr>
          <p:cNvPr id="27" name="Picture 26">
            <a:extLst>
              <a:ext uri="{FF2B5EF4-FFF2-40B4-BE49-F238E27FC236}">
                <a16:creationId xmlns:a16="http://schemas.microsoft.com/office/drawing/2014/main" id="{15E6482B-BB09-4C56-BEB1-C322751F9D6B}"/>
              </a:ext>
            </a:extLst>
          </p:cNvPr>
          <p:cNvPicPr>
            <a:picLocks noChangeAspect="1"/>
          </p:cNvPicPr>
          <p:nvPr/>
        </p:nvPicPr>
        <p:blipFill rotWithShape="1">
          <a:blip r:embed="rId4">
            <a:extLst>
              <a:ext uri="{28A0092B-C50C-407E-A947-70E740481C1C}">
                <a14:useLocalDpi xmlns:a14="http://schemas.microsoft.com/office/drawing/2010/main" val="0"/>
              </a:ext>
            </a:extLst>
          </a:blip>
          <a:srcRect l="13723" t="14584" r="13872" b="15259"/>
          <a:stretch/>
        </p:blipFill>
        <p:spPr>
          <a:xfrm>
            <a:off x="10986999" y="1408254"/>
            <a:ext cx="408604" cy="395915"/>
          </a:xfrm>
          <a:prstGeom prst="rect">
            <a:avLst/>
          </a:prstGeom>
        </p:spPr>
      </p:pic>
      <p:pic>
        <p:nvPicPr>
          <p:cNvPr id="29" name="Picture 28">
            <a:extLst>
              <a:ext uri="{FF2B5EF4-FFF2-40B4-BE49-F238E27FC236}">
                <a16:creationId xmlns:a16="http://schemas.microsoft.com/office/drawing/2014/main" id="{F71DBDDF-D7E3-445A-8EA1-B0EBB042B3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49007"/>
            <a:ext cx="3681289" cy="2108993"/>
          </a:xfrm>
          <a:prstGeom prst="rect">
            <a:avLst/>
          </a:prstGeom>
        </p:spPr>
      </p:pic>
      <p:pic>
        <p:nvPicPr>
          <p:cNvPr id="42" name="Picture 41">
            <a:extLst>
              <a:ext uri="{FF2B5EF4-FFF2-40B4-BE49-F238E27FC236}">
                <a16:creationId xmlns:a16="http://schemas.microsoft.com/office/drawing/2014/main" id="{61C07761-1E21-43AE-BE85-0CF656194B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3802"/>
            <a:ext cx="2813439" cy="1582559"/>
          </a:xfrm>
          <a:prstGeom prst="rect">
            <a:avLst/>
          </a:prstGeom>
        </p:spPr>
      </p:pic>
      <p:pic>
        <p:nvPicPr>
          <p:cNvPr id="46" name="Picture 45">
            <a:extLst>
              <a:ext uri="{FF2B5EF4-FFF2-40B4-BE49-F238E27FC236}">
                <a16:creationId xmlns:a16="http://schemas.microsoft.com/office/drawing/2014/main" id="{9DD79A55-5A9A-44DB-A929-D3698F4B05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147" y="4294465"/>
            <a:ext cx="2769066" cy="2769066"/>
          </a:xfrm>
          <a:prstGeom prst="rect">
            <a:avLst/>
          </a:prstGeom>
        </p:spPr>
      </p:pic>
    </p:spTree>
    <p:extLst>
      <p:ext uri="{BB962C8B-B14F-4D97-AF65-F5344CB8AC3E}">
        <p14:creationId xmlns:p14="http://schemas.microsoft.com/office/powerpoint/2010/main" val="178563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A2FA-97FE-47B3-8930-3203291AA973}"/>
              </a:ext>
            </a:extLst>
          </p:cNvPr>
          <p:cNvSpPr>
            <a:spLocks noGrp="1"/>
          </p:cNvSpPr>
          <p:nvPr>
            <p:ph type="title"/>
          </p:nvPr>
        </p:nvSpPr>
        <p:spPr/>
        <p:txBody>
          <a:bodyPr>
            <a:normAutofit/>
          </a:bodyPr>
          <a:lstStyle/>
          <a:p>
            <a:r>
              <a:rPr lang="en-IE" dirty="0"/>
              <a:t>Intellectual satire, a purely ancient idea?; Does the humour translate?</a:t>
            </a:r>
          </a:p>
        </p:txBody>
      </p:sp>
      <p:sp>
        <p:nvSpPr>
          <p:cNvPr id="3" name="Content Placeholder 2">
            <a:extLst>
              <a:ext uri="{FF2B5EF4-FFF2-40B4-BE49-F238E27FC236}">
                <a16:creationId xmlns:a16="http://schemas.microsoft.com/office/drawing/2014/main" id="{E4D71654-D044-4F15-A530-C387421303DB}"/>
              </a:ext>
            </a:extLst>
          </p:cNvPr>
          <p:cNvSpPr>
            <a:spLocks noGrp="1"/>
          </p:cNvSpPr>
          <p:nvPr>
            <p:ph idx="1"/>
          </p:nvPr>
        </p:nvSpPr>
        <p:spPr/>
        <p:txBody>
          <a:bodyPr>
            <a:normAutofit fontScale="92500" lnSpcReduction="20000"/>
          </a:bodyPr>
          <a:lstStyle/>
          <a:p>
            <a:r>
              <a:rPr lang="en-IE" dirty="0"/>
              <a:t>Basic principle relies on satirising and questioning of those perceived to be powerful and useful to their society – really they are frauds and/or clowns! </a:t>
            </a:r>
          </a:p>
          <a:p>
            <a:pPr lvl="3"/>
            <a:r>
              <a:rPr lang="en-IE" dirty="0"/>
              <a:t>Monty Python’s </a:t>
            </a:r>
            <a:r>
              <a:rPr lang="en-IE" i="1" dirty="0"/>
              <a:t>Life of Brian </a:t>
            </a:r>
            <a:r>
              <a:rPr lang="en-IE" dirty="0"/>
              <a:t>(1979)</a:t>
            </a:r>
          </a:p>
          <a:p>
            <a:pPr lvl="3"/>
            <a:r>
              <a:rPr lang="en-IE" dirty="0"/>
              <a:t>Marx </a:t>
            </a:r>
            <a:r>
              <a:rPr lang="en-IE" dirty="0" err="1"/>
              <a:t>Brothers’s</a:t>
            </a:r>
            <a:r>
              <a:rPr lang="en-IE" dirty="0"/>
              <a:t> </a:t>
            </a:r>
            <a:r>
              <a:rPr lang="en-IE" i="1" dirty="0"/>
              <a:t>Duck Soup</a:t>
            </a:r>
            <a:r>
              <a:rPr lang="en-IE" dirty="0"/>
              <a:t> (1933)</a:t>
            </a:r>
          </a:p>
          <a:p>
            <a:pPr lvl="3"/>
            <a:r>
              <a:rPr lang="en-IE" dirty="0"/>
              <a:t>Stanley Kubrick’s </a:t>
            </a:r>
            <a:r>
              <a:rPr lang="en-IE" i="1" dirty="0" err="1"/>
              <a:t>Dr.</a:t>
            </a:r>
            <a:r>
              <a:rPr lang="en-IE" i="1" dirty="0"/>
              <a:t> Strangelove</a:t>
            </a:r>
            <a:r>
              <a:rPr lang="en-IE" dirty="0"/>
              <a:t> (1964) </a:t>
            </a:r>
          </a:p>
          <a:p>
            <a:r>
              <a:rPr lang="en-IE" dirty="0"/>
              <a:t>Aristophanes even breaks the fourth wall – chorus’s rebuke of the audience: </a:t>
            </a:r>
          </a:p>
          <a:p>
            <a:pPr marL="0" indent="0" algn="ctr">
              <a:buNone/>
            </a:pPr>
            <a:r>
              <a:rPr lang="en-IE" dirty="0"/>
              <a:t>‘</a:t>
            </a:r>
            <a:r>
              <a:rPr lang="en-GB" dirty="0"/>
              <a:t>May I secure both victory and renown as certainly as I hold you for adept critics and as I regard this comedy as my best… [W]</a:t>
            </a:r>
            <a:r>
              <a:rPr lang="en-GB" dirty="0" err="1"/>
              <a:t>hich</a:t>
            </a:r>
            <a:r>
              <a:rPr lang="en-GB" dirty="0"/>
              <a:t> had cost me much trouble, but which I withdrew, unjustly beaten by unskilful rivals. It is you, oh, enlightened public, for whom I have prepared my piece, that I reproach with this. Nevertheless I shall never willingly cease to seek the approval of the discerning. I have not forgotten the day, when men, whom one is happy to have for an audience, received my Virtuous Young Man and my Paederast with so much favour in this very place… My value is so well known, that I take no further pride in it. I do not seek to deceive you, by reproducing the same subjects two or three times; I always invent fresh themes to present before you, themes that have no relation to each other and that are all clever… as for you, who love and applaud my inventions, why, posterity will praise your good taste.’ </a:t>
            </a:r>
          </a:p>
        </p:txBody>
      </p:sp>
      <p:pic>
        <p:nvPicPr>
          <p:cNvPr id="4" name="Picture 3">
            <a:extLst>
              <a:ext uri="{FF2B5EF4-FFF2-40B4-BE49-F238E27FC236}">
                <a16:creationId xmlns:a16="http://schemas.microsoft.com/office/drawing/2014/main" id="{5D6919C3-9C90-45A4-83B6-DD08D2C73466}"/>
              </a:ext>
            </a:extLst>
          </p:cNvPr>
          <p:cNvPicPr>
            <a:picLocks noChangeAspect="1"/>
          </p:cNvPicPr>
          <p:nvPr/>
        </p:nvPicPr>
        <p:blipFill rotWithShape="1">
          <a:blip r:embed="rId2">
            <a:extLst>
              <a:ext uri="{28A0092B-C50C-407E-A947-70E740481C1C}">
                <a14:useLocalDpi xmlns:a14="http://schemas.microsoft.com/office/drawing/2010/main" val="0"/>
              </a:ext>
            </a:extLst>
          </a:blip>
          <a:srcRect t="23747" b="22731"/>
          <a:stretch/>
        </p:blipFill>
        <p:spPr>
          <a:xfrm>
            <a:off x="10213346" y="5798999"/>
            <a:ext cx="1978654" cy="1059001"/>
          </a:xfrm>
          <a:prstGeom prst="rect">
            <a:avLst/>
          </a:prstGeom>
        </p:spPr>
      </p:pic>
    </p:spTree>
    <p:extLst>
      <p:ext uri="{BB962C8B-B14F-4D97-AF65-F5344CB8AC3E}">
        <p14:creationId xmlns:p14="http://schemas.microsoft.com/office/powerpoint/2010/main" val="368431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698F-4AF3-4423-B05C-ED1CB9467FE7}"/>
              </a:ext>
            </a:extLst>
          </p:cNvPr>
          <p:cNvSpPr>
            <a:spLocks noGrp="1"/>
          </p:cNvSpPr>
          <p:nvPr>
            <p:ph type="title"/>
          </p:nvPr>
        </p:nvSpPr>
        <p:spPr/>
        <p:txBody>
          <a:bodyPr>
            <a:normAutofit/>
          </a:bodyPr>
          <a:lstStyle/>
          <a:p>
            <a:r>
              <a:rPr lang="en-IE" dirty="0"/>
              <a:t>Intellectual satire, a purely ancient idea?; Does the humour translate?</a:t>
            </a:r>
          </a:p>
        </p:txBody>
      </p:sp>
      <p:sp>
        <p:nvSpPr>
          <p:cNvPr id="3" name="Content Placeholder 2">
            <a:extLst>
              <a:ext uri="{FF2B5EF4-FFF2-40B4-BE49-F238E27FC236}">
                <a16:creationId xmlns:a16="http://schemas.microsoft.com/office/drawing/2014/main" id="{666245BE-70FE-4381-877E-DE43B340664F}"/>
              </a:ext>
            </a:extLst>
          </p:cNvPr>
          <p:cNvSpPr>
            <a:spLocks noGrp="1"/>
          </p:cNvSpPr>
          <p:nvPr>
            <p:ph idx="1"/>
          </p:nvPr>
        </p:nvSpPr>
        <p:spPr/>
        <p:txBody>
          <a:bodyPr>
            <a:normAutofit lnSpcReduction="10000"/>
          </a:bodyPr>
          <a:lstStyle/>
          <a:p>
            <a:r>
              <a:rPr lang="en-IE" dirty="0"/>
              <a:t>Perhaps one of the more apparent types of humour for a modern audience is the lewd masturbation joke: </a:t>
            </a:r>
          </a:p>
          <a:p>
            <a:pPr marL="0" indent="0">
              <a:buNone/>
            </a:pPr>
            <a:endParaRPr lang="en-IE" dirty="0"/>
          </a:p>
          <a:p>
            <a:pPr marL="0" indent="0">
              <a:buNone/>
            </a:pPr>
            <a:r>
              <a:rPr lang="en-IE" sz="2000" dirty="0"/>
              <a:t>	Socrates: Have you got hold of anything? [speaking metaphorically of an idea]</a:t>
            </a:r>
          </a:p>
          <a:p>
            <a:pPr marL="0" indent="0">
              <a:buNone/>
            </a:pPr>
            <a:endParaRPr lang="en-IE" sz="2000" dirty="0"/>
          </a:p>
          <a:p>
            <a:pPr marL="0" indent="0">
              <a:buNone/>
            </a:pPr>
            <a:r>
              <a:rPr lang="en-IE" sz="2000" dirty="0"/>
              <a:t>	</a:t>
            </a:r>
            <a:r>
              <a:rPr lang="en-IE" sz="2000" dirty="0" err="1"/>
              <a:t>Strepsiades</a:t>
            </a:r>
            <a:r>
              <a:rPr lang="en-IE" sz="2000" dirty="0"/>
              <a:t>: No, nothing whatsoever. </a:t>
            </a:r>
          </a:p>
          <a:p>
            <a:pPr marL="0" indent="0">
              <a:buNone/>
            </a:pPr>
            <a:endParaRPr lang="en-IE" sz="2000" dirty="0"/>
          </a:p>
          <a:p>
            <a:pPr marL="0" indent="0">
              <a:buNone/>
            </a:pPr>
            <a:r>
              <a:rPr lang="en-IE" sz="2000" dirty="0"/>
              <a:t>	</a:t>
            </a:r>
            <a:r>
              <a:rPr lang="en-IE" sz="2000" dirty="0" err="1"/>
              <a:t>Socractes</a:t>
            </a:r>
            <a:r>
              <a:rPr lang="en-IE" sz="2000" dirty="0"/>
              <a:t>: Nothing at all? </a:t>
            </a:r>
          </a:p>
          <a:p>
            <a:pPr marL="0" indent="0">
              <a:buNone/>
            </a:pPr>
            <a:endParaRPr lang="en-IE" sz="2000" dirty="0"/>
          </a:p>
          <a:p>
            <a:pPr marL="0" indent="0">
              <a:buNone/>
            </a:pPr>
            <a:r>
              <a:rPr lang="en-IE" sz="2000" dirty="0"/>
              <a:t>	</a:t>
            </a:r>
            <a:r>
              <a:rPr lang="en-IE" sz="2000" dirty="0" err="1"/>
              <a:t>Strepsiades</a:t>
            </a:r>
            <a:r>
              <a:rPr lang="en-IE" sz="2000" dirty="0"/>
              <a:t>: No, nothing except my tool, which I’ve got in my hand!</a:t>
            </a:r>
          </a:p>
        </p:txBody>
      </p:sp>
      <p:pic>
        <p:nvPicPr>
          <p:cNvPr id="4" name="Picture 3">
            <a:extLst>
              <a:ext uri="{FF2B5EF4-FFF2-40B4-BE49-F238E27FC236}">
                <a16:creationId xmlns:a16="http://schemas.microsoft.com/office/drawing/2014/main" id="{16C8D138-BC98-4B3F-9AAB-3235C521157D}"/>
              </a:ext>
            </a:extLst>
          </p:cNvPr>
          <p:cNvPicPr>
            <a:picLocks noChangeAspect="1"/>
          </p:cNvPicPr>
          <p:nvPr/>
        </p:nvPicPr>
        <p:blipFill rotWithShape="1">
          <a:blip r:embed="rId2">
            <a:extLst>
              <a:ext uri="{28A0092B-C50C-407E-A947-70E740481C1C}">
                <a14:useLocalDpi xmlns:a14="http://schemas.microsoft.com/office/drawing/2010/main" val="0"/>
              </a:ext>
            </a:extLst>
          </a:blip>
          <a:srcRect t="23747" b="22731"/>
          <a:stretch/>
        </p:blipFill>
        <p:spPr>
          <a:xfrm>
            <a:off x="10213346" y="5798999"/>
            <a:ext cx="1978654" cy="1059001"/>
          </a:xfrm>
          <a:prstGeom prst="rect">
            <a:avLst/>
          </a:prstGeom>
        </p:spPr>
      </p:pic>
    </p:spTree>
    <p:extLst>
      <p:ext uri="{BB962C8B-B14F-4D97-AF65-F5344CB8AC3E}">
        <p14:creationId xmlns:p14="http://schemas.microsoft.com/office/powerpoint/2010/main" val="2672094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381</TotalTime>
  <Words>363</Words>
  <Application>Microsoft Office PowerPoint</Application>
  <PresentationFormat>Widescreen</PresentationFormat>
  <Paragraphs>50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Corbel</vt:lpstr>
      <vt:lpstr>Wingdings</vt:lpstr>
      <vt:lpstr>Banded</vt:lpstr>
      <vt:lpstr>Aristophanes’s  The Clouds  </vt:lpstr>
      <vt:lpstr>Aristophanes</vt:lpstr>
      <vt:lpstr>Background</vt:lpstr>
      <vt:lpstr>Animals and the plot</vt:lpstr>
      <vt:lpstr>Intellectual satire, a purely ancient idea?; Does the humour translate?</vt:lpstr>
      <vt:lpstr>Intellectual satire, a purely ancient idea?; Does the humour translate?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Aristophanes’s The Clouds’ Νεφέλαι </dc:title>
  <dc:creator>Oscar Mc Hale</dc:creator>
  <cp:lastModifiedBy>Marin-PC</cp:lastModifiedBy>
  <cp:revision>20</cp:revision>
  <dcterms:created xsi:type="dcterms:W3CDTF">2019-10-28T19:58:13Z</dcterms:created>
  <dcterms:modified xsi:type="dcterms:W3CDTF">2019-10-30T23:34:10Z</dcterms:modified>
</cp:coreProperties>
</file>