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54831-9609-4A98-9879-34915D089C66}" type="datetimeFigureOut">
              <a:rPr lang="sk-SK" smtClean="0"/>
              <a:t>30. 9. 2019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7A5F3-A1C7-4476-9B36-33F29D34F9F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251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tticinscriptions.com/inscription/CGRN/19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1historyofgreekfood.wordpress.com/2009/12/04/mageiros-the-sacrifice-the-cuisine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tenberg.org/files/5219/5219-h/5219-h.htm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 smtClean="0"/>
              <a:t>Reese</a:t>
            </a:r>
            <a:r>
              <a:rPr lang="sk-SK" dirty="0" smtClean="0"/>
              <a:t> (1987: 264); </a:t>
            </a:r>
            <a:r>
              <a:rPr lang="sk-SK" dirty="0" smtClean="0">
                <a:hlinkClick r:id="rId3"/>
              </a:rPr>
              <a:t>https://www.atticinscriptions.com/inscription/CGRN/19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7A5F3-A1C7-4476-9B36-33F29D34F9F9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6406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 smtClean="0">
                <a:hlinkClick r:id="rId3"/>
              </a:rPr>
              <a:t>Mageiros</a:t>
            </a:r>
            <a:r>
              <a:rPr lang="sk-SK" dirty="0" smtClean="0">
                <a:hlinkClick r:id="rId3"/>
              </a:rPr>
              <a:t>: https://1historyofgreekfood.wordpress.com/2009/12/04/mageiros-the-sacrifice-the-cuisine/</a:t>
            </a:r>
            <a:r>
              <a:rPr lang="sk-SK" dirty="0" smtClean="0"/>
              <a:t>, </a:t>
            </a:r>
            <a:r>
              <a:rPr lang="sk-SK" dirty="0" err="1" smtClean="0"/>
              <a:t>picture</a:t>
            </a:r>
            <a:r>
              <a:rPr lang="sk-SK" dirty="0" smtClean="0"/>
              <a:t>:</a:t>
            </a:r>
            <a:r>
              <a:rPr lang="sk-SK" baseline="0" dirty="0" smtClean="0"/>
              <a:t> </a:t>
            </a:r>
            <a:r>
              <a:rPr lang="pt-B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Epidromos painter, 510 - 500 B.C.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7A5F3-A1C7-4476-9B36-33F29D34F9F9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8445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>
                <a:hlinkClick r:id="rId3"/>
              </a:rPr>
              <a:t>https://www.gutenberg.org/files/5219/5219-h/5219-h.htm</a:t>
            </a:r>
            <a:r>
              <a:rPr lang="sk-SK" dirty="0" smtClean="0"/>
              <a:t> ; </a:t>
            </a:r>
            <a:r>
              <a:rPr lang="sk-SK" dirty="0" err="1" smtClean="0"/>
              <a:t>Plutarch</a:t>
            </a:r>
            <a:r>
              <a:rPr lang="sk-SK" baseline="0" dirty="0" smtClean="0"/>
              <a:t> – </a:t>
            </a:r>
            <a:r>
              <a:rPr lang="sk-SK" baseline="0" dirty="0" err="1" smtClean="0"/>
              <a:t>Antony</a:t>
            </a:r>
            <a:r>
              <a:rPr lang="sk-SK" baseline="0" dirty="0" smtClean="0"/>
              <a:t> 28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7A5F3-A1C7-4476-9B36-33F29D34F9F9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1891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1152-A9B4-4E69-8EBA-6037B3AB398F}" type="datetimeFigureOut">
              <a:rPr lang="sk-SK" smtClean="0"/>
              <a:t>30. 9. 2019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CF85-1034-4DE6-821F-6138A25EA7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4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1152-A9B4-4E69-8EBA-6037B3AB398F}" type="datetimeFigureOut">
              <a:rPr lang="sk-SK" smtClean="0"/>
              <a:t>30. 9. 2019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CF85-1034-4DE6-821F-6138A25EA7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379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1152-A9B4-4E69-8EBA-6037B3AB398F}" type="datetimeFigureOut">
              <a:rPr lang="sk-SK" smtClean="0"/>
              <a:t>30. 9. 2019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CF85-1034-4DE6-821F-6138A25EA7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578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1152-A9B4-4E69-8EBA-6037B3AB398F}" type="datetimeFigureOut">
              <a:rPr lang="sk-SK" smtClean="0"/>
              <a:t>30. 9. 2019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CF85-1034-4DE6-821F-6138A25EA7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248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1152-A9B4-4E69-8EBA-6037B3AB398F}" type="datetimeFigureOut">
              <a:rPr lang="sk-SK" smtClean="0"/>
              <a:t>30. 9. 2019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CF85-1034-4DE6-821F-6138A25EA7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502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1152-A9B4-4E69-8EBA-6037B3AB398F}" type="datetimeFigureOut">
              <a:rPr lang="sk-SK" smtClean="0"/>
              <a:t>30. 9. 2019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CF85-1034-4DE6-821F-6138A25EA7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489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1152-A9B4-4E69-8EBA-6037B3AB398F}" type="datetimeFigureOut">
              <a:rPr lang="sk-SK" smtClean="0"/>
              <a:t>30. 9. 2019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CF85-1034-4DE6-821F-6138A25EA7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343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1152-A9B4-4E69-8EBA-6037B3AB398F}" type="datetimeFigureOut">
              <a:rPr lang="sk-SK" smtClean="0"/>
              <a:t>30. 9. 2019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CF85-1034-4DE6-821F-6138A25EA7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845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1152-A9B4-4E69-8EBA-6037B3AB398F}" type="datetimeFigureOut">
              <a:rPr lang="sk-SK" smtClean="0"/>
              <a:t>30. 9. 2019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CF85-1034-4DE6-821F-6138A25EA7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264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1152-A9B4-4E69-8EBA-6037B3AB398F}" type="datetimeFigureOut">
              <a:rPr lang="sk-SK" smtClean="0"/>
              <a:t>30. 9. 2019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CF85-1034-4DE6-821F-6138A25EA7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482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1152-A9B4-4E69-8EBA-6037B3AB398F}" type="datetimeFigureOut">
              <a:rPr lang="sk-SK" smtClean="0"/>
              <a:t>30. 9. 2019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CF85-1034-4DE6-821F-6138A25EA7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8391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91152-A9B4-4E69-8EBA-6037B3AB398F}" type="datetimeFigureOut">
              <a:rPr lang="sk-SK" smtClean="0"/>
              <a:t>30. 9. 2019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1CF85-1034-4DE6-821F-6138A25EA75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4736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LDlUGXJMF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>
                <a:latin typeface="Book Antiqua" pitchFamily="18" charset="0"/>
              </a:rPr>
              <a:t>Economy</a:t>
            </a:r>
            <a:r>
              <a:rPr lang="sk-SK" dirty="0" smtClean="0">
                <a:latin typeface="Book Antiqua" pitchFamily="18" charset="0"/>
              </a:rPr>
              <a:t> and </a:t>
            </a:r>
            <a:r>
              <a:rPr lang="sk-SK" dirty="0" err="1" smtClean="0">
                <a:latin typeface="Book Antiqua" pitchFamily="18" charset="0"/>
              </a:rPr>
              <a:t>Gastronomy</a:t>
            </a:r>
            <a:endParaRPr lang="sk-SK" dirty="0">
              <a:latin typeface="Book Antiqua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err="1" smtClean="0">
                <a:solidFill>
                  <a:schemeClr val="tx1"/>
                </a:solidFill>
                <a:latin typeface="Book Antiqua" pitchFamily="18" charset="0"/>
              </a:rPr>
              <a:t>Animals</a:t>
            </a:r>
            <a:r>
              <a:rPr lang="sk-SK" dirty="0" smtClean="0">
                <a:solidFill>
                  <a:schemeClr val="tx1"/>
                </a:solidFill>
                <a:latin typeface="Book Antiqua" pitchFamily="18" charset="0"/>
              </a:rPr>
              <a:t> in </a:t>
            </a:r>
            <a:r>
              <a:rPr lang="sk-SK" dirty="0" err="1" smtClean="0">
                <a:solidFill>
                  <a:schemeClr val="tx1"/>
                </a:solidFill>
                <a:latin typeface="Book Antiqua" pitchFamily="18" charset="0"/>
              </a:rPr>
              <a:t>Antiquity</a:t>
            </a:r>
            <a:r>
              <a:rPr lang="sk-SK" dirty="0" smtClean="0">
                <a:solidFill>
                  <a:schemeClr val="tx1"/>
                </a:solidFill>
                <a:latin typeface="Book Antiqua" pitchFamily="18" charset="0"/>
              </a:rPr>
              <a:t>, </a:t>
            </a:r>
            <a:r>
              <a:rPr lang="sk-SK" dirty="0" err="1" smtClean="0">
                <a:solidFill>
                  <a:schemeClr val="tx1"/>
                </a:solidFill>
                <a:latin typeface="Book Antiqua" pitchFamily="18" charset="0"/>
              </a:rPr>
              <a:t>Week</a:t>
            </a:r>
            <a:r>
              <a:rPr lang="sk-SK" dirty="0" smtClean="0">
                <a:solidFill>
                  <a:schemeClr val="tx1"/>
                </a:solidFill>
                <a:latin typeface="Book Antiqua" pitchFamily="18" charset="0"/>
              </a:rPr>
              <a:t> 2</a:t>
            </a:r>
            <a:endParaRPr lang="sk-SK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480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Book Antiqua" pitchFamily="18" charset="0"/>
              </a:rPr>
              <a:t>Prioritizing animal husbandry over agriculture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 smtClean="0">
                <a:latin typeface="Book Antiqua" pitchFamily="18" charset="0"/>
              </a:rPr>
              <a:t>Animals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best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return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investment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numerous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young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grow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quickly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Large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animals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difficult</a:t>
            </a:r>
            <a:r>
              <a:rPr lang="sk-SK" dirty="0" smtClean="0">
                <a:latin typeface="Book Antiqua" pitchFamily="18" charset="0"/>
              </a:rPr>
              <a:t> to </a:t>
            </a:r>
            <a:r>
              <a:rPr lang="sk-SK" dirty="0" err="1" smtClean="0">
                <a:latin typeface="Book Antiqua" pitchFamily="18" charset="0"/>
              </a:rPr>
              <a:t>maintain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but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offspring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sold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for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high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prices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Smaller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animals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easy</a:t>
            </a:r>
            <a:r>
              <a:rPr lang="sk-SK" dirty="0" smtClean="0">
                <a:latin typeface="Book Antiqua" pitchFamily="18" charset="0"/>
              </a:rPr>
              <a:t> to </a:t>
            </a:r>
            <a:r>
              <a:rPr lang="sk-SK" dirty="0" err="1" smtClean="0">
                <a:latin typeface="Book Antiqua" pitchFamily="18" charset="0"/>
              </a:rPr>
              <a:t>feed</a:t>
            </a:r>
            <a:r>
              <a:rPr lang="sk-SK" dirty="0" smtClean="0">
                <a:latin typeface="Book Antiqua" pitchFamily="18" charset="0"/>
              </a:rPr>
              <a:t> (</a:t>
            </a:r>
            <a:r>
              <a:rPr lang="sk-SK" dirty="0" err="1" smtClean="0">
                <a:latin typeface="Book Antiqua" pitchFamily="18" charset="0"/>
              </a:rPr>
              <a:t>sheep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goats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pigs</a:t>
            </a:r>
            <a:r>
              <a:rPr lang="sk-SK" dirty="0" smtClean="0">
                <a:latin typeface="Book Antiqua" pitchFamily="18" charset="0"/>
              </a:rPr>
              <a:t>)</a:t>
            </a:r>
          </a:p>
          <a:p>
            <a:r>
              <a:rPr lang="sk-SK" dirty="0" smtClean="0">
                <a:latin typeface="Book Antiqua" pitchFamily="18" charset="0"/>
              </a:rPr>
              <a:t>Big </a:t>
            </a:r>
            <a:r>
              <a:rPr lang="sk-SK" dirty="0" err="1" smtClean="0">
                <a:latin typeface="Book Antiqua" pitchFamily="18" charset="0"/>
              </a:rPr>
              <a:t>animals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public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impression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Producing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animals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only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for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those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high</a:t>
            </a:r>
            <a:r>
              <a:rPr lang="sk-SK" dirty="0" smtClean="0">
                <a:latin typeface="Book Antiqua" pitchFamily="18" charset="0"/>
              </a:rPr>
              <a:t> status – big </a:t>
            </a:r>
            <a:r>
              <a:rPr lang="sk-SK" dirty="0" err="1" smtClean="0">
                <a:latin typeface="Book Antiqua" pitchFamily="18" charset="0"/>
              </a:rPr>
              <a:t>investments</a:t>
            </a:r>
            <a:r>
              <a:rPr lang="sk-SK" dirty="0" smtClean="0">
                <a:latin typeface="Book Antiqua" pitchFamily="18" charset="0"/>
              </a:rPr>
              <a:t>, big </a:t>
            </a:r>
            <a:r>
              <a:rPr lang="sk-SK" dirty="0" err="1" smtClean="0">
                <a:latin typeface="Book Antiqua" pitchFamily="18" charset="0"/>
              </a:rPr>
              <a:t>payoff</a:t>
            </a:r>
            <a:endParaRPr lang="sk-SK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006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>
                <a:latin typeface="Book Antiqua" pitchFamily="18" charset="0"/>
              </a:rPr>
              <a:t>Animals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as</a:t>
            </a:r>
            <a:r>
              <a:rPr lang="sk-SK" dirty="0" smtClean="0">
                <a:latin typeface="Book Antiqua" pitchFamily="18" charset="0"/>
              </a:rPr>
              <a:t> symbol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status – </a:t>
            </a:r>
            <a:r>
              <a:rPr lang="sk-SK" dirty="0" err="1" smtClean="0">
                <a:latin typeface="Book Antiqua" pitchFamily="18" charset="0"/>
              </a:rPr>
              <a:t>horses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cattle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Self-sufficiency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substinance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manpower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resources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Homer</a:t>
            </a:r>
            <a:r>
              <a:rPr lang="sk-SK" dirty="0" smtClean="0">
                <a:latin typeface="Book Antiqua" pitchFamily="18" charset="0"/>
              </a:rPr>
              <a:t> – „</a:t>
            </a:r>
            <a:r>
              <a:rPr lang="sk-SK" dirty="0" err="1" smtClean="0">
                <a:latin typeface="Book Antiqua" pitchFamily="18" charset="0"/>
              </a:rPr>
              <a:t>rich</a:t>
            </a:r>
            <a:r>
              <a:rPr lang="sk-SK" dirty="0" smtClean="0">
                <a:latin typeface="Book Antiqua" pitchFamily="18" charset="0"/>
              </a:rPr>
              <a:t> in </a:t>
            </a:r>
            <a:r>
              <a:rPr lang="sk-SK" dirty="0" err="1" smtClean="0">
                <a:latin typeface="Book Antiqua" pitchFamily="18" charset="0"/>
              </a:rPr>
              <a:t>flocks</a:t>
            </a:r>
            <a:r>
              <a:rPr lang="sk-SK" dirty="0" smtClean="0">
                <a:latin typeface="Book Antiqua" pitchFamily="18" charset="0"/>
              </a:rPr>
              <a:t>“/“</a:t>
            </a:r>
            <a:r>
              <a:rPr lang="sk-SK" dirty="0" err="1" smtClean="0">
                <a:latin typeface="Book Antiqua" pitchFamily="18" charset="0"/>
              </a:rPr>
              <a:t>rich</a:t>
            </a:r>
            <a:r>
              <a:rPr lang="sk-SK" dirty="0" smtClean="0">
                <a:latin typeface="Book Antiqua" pitchFamily="18" charset="0"/>
              </a:rPr>
              <a:t> in </a:t>
            </a:r>
            <a:r>
              <a:rPr lang="sk-SK" dirty="0" err="1" smtClean="0">
                <a:latin typeface="Book Antiqua" pitchFamily="18" charset="0"/>
              </a:rPr>
              <a:t>herds“epithets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Cattle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currency</a:t>
            </a:r>
            <a:r>
              <a:rPr lang="sk-SK" dirty="0" smtClean="0">
                <a:latin typeface="Book Antiqua" pitchFamily="18" charset="0"/>
              </a:rPr>
              <a:t>?</a:t>
            </a:r>
          </a:p>
          <a:p>
            <a:r>
              <a:rPr lang="sk-SK" dirty="0" err="1" smtClean="0">
                <a:latin typeface="Book Antiqua" pitchFamily="18" charset="0"/>
              </a:rPr>
              <a:t>Latin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word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i="1" dirty="0" err="1" smtClean="0">
                <a:latin typeface="Book Antiqua" pitchFamily="18" charset="0"/>
              </a:rPr>
              <a:t>pecunia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from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i="1" dirty="0" err="1" smtClean="0">
                <a:latin typeface="Book Antiqua" pitchFamily="18" charset="0"/>
              </a:rPr>
              <a:t>pecus</a:t>
            </a:r>
            <a:r>
              <a:rPr lang="sk-SK" i="1" dirty="0" smtClean="0">
                <a:latin typeface="Book Antiqua" pitchFamily="18" charset="0"/>
              </a:rPr>
              <a:t> - </a:t>
            </a:r>
            <a:r>
              <a:rPr lang="sk-SK" dirty="0" err="1" smtClean="0">
                <a:latin typeface="Book Antiqua" pitchFamily="18" charset="0"/>
              </a:rPr>
              <a:t>cattle</a:t>
            </a:r>
            <a:r>
              <a:rPr lang="sk-SK" dirty="0" smtClean="0">
                <a:latin typeface="Book Antiqua" pitchFamily="18" charset="0"/>
              </a:rPr>
              <a:t>?</a:t>
            </a:r>
            <a:endParaRPr lang="sk-SK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517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latin typeface="Book Antiqua" pitchFamily="18" charset="0"/>
              </a:rPr>
              <a:t>Animals</a:t>
            </a:r>
            <a:r>
              <a:rPr lang="sk-SK" dirty="0" smtClean="0">
                <a:latin typeface="Book Antiqua" pitchFamily="18" charset="0"/>
              </a:rPr>
              <a:t> and </a:t>
            </a:r>
            <a:r>
              <a:rPr lang="sk-SK" dirty="0" err="1" smtClean="0">
                <a:latin typeface="Book Antiqua" pitchFamily="18" charset="0"/>
              </a:rPr>
              <a:t>the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market</a:t>
            </a:r>
            <a:endParaRPr lang="sk-SK" dirty="0">
              <a:latin typeface="Book Antiqua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 smtClean="0">
                <a:latin typeface="Book Antiqua" pitchFamily="18" charset="0"/>
              </a:rPr>
              <a:t>Sacrificial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demand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Athens</a:t>
            </a:r>
            <a:r>
              <a:rPr lang="sk-SK" dirty="0" smtClean="0">
                <a:latin typeface="Book Antiqua" pitchFamily="18" charset="0"/>
              </a:rPr>
              <a:t> – state </a:t>
            </a:r>
            <a:r>
              <a:rPr lang="sk-SK" dirty="0" err="1" smtClean="0">
                <a:latin typeface="Book Antiqua" pitchFamily="18" charset="0"/>
              </a:rPr>
              <a:t>sponsored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sacrifices</a:t>
            </a:r>
            <a:r>
              <a:rPr lang="sk-SK" dirty="0" smtClean="0">
                <a:latin typeface="Book Antiqua" pitchFamily="18" charset="0"/>
              </a:rPr>
              <a:t> – 6500 </a:t>
            </a:r>
            <a:r>
              <a:rPr lang="sk-SK" dirty="0" err="1" smtClean="0">
                <a:latin typeface="Book Antiqua" pitchFamily="18" charset="0"/>
              </a:rPr>
              <a:t>cattle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equal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number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sheep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goats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pigs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birds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fish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Lesser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Panathenaia</a:t>
            </a:r>
            <a:r>
              <a:rPr lang="sk-SK" dirty="0" smtClean="0">
                <a:latin typeface="Book Antiqua" pitchFamily="18" charset="0"/>
              </a:rPr>
              <a:t> – 9-12 000kg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meat (7200-9600 </a:t>
            </a:r>
            <a:r>
              <a:rPr lang="sk-SK" dirty="0" err="1" smtClean="0">
                <a:latin typeface="Book Antiqua" pitchFamily="18" charset="0"/>
              </a:rPr>
              <a:t>portions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fed</a:t>
            </a:r>
            <a:r>
              <a:rPr lang="sk-SK" dirty="0" smtClean="0">
                <a:latin typeface="Book Antiqua" pitchFamily="18" charset="0"/>
              </a:rPr>
              <a:t> 30 000 </a:t>
            </a:r>
            <a:r>
              <a:rPr lang="sk-SK" dirty="0" err="1" smtClean="0">
                <a:latin typeface="Book Antiqua" pitchFamily="18" charset="0"/>
              </a:rPr>
              <a:t>people</a:t>
            </a:r>
            <a:r>
              <a:rPr lang="sk-SK" dirty="0" smtClean="0">
                <a:latin typeface="Book Antiqua" pitchFamily="18" charset="0"/>
              </a:rPr>
              <a:t>)</a:t>
            </a:r>
          </a:p>
          <a:p>
            <a:r>
              <a:rPr lang="sk-SK" dirty="0" smtClean="0">
                <a:latin typeface="Book Antiqua" pitchFamily="18" charset="0"/>
              </a:rPr>
              <a:t>Transport, </a:t>
            </a:r>
            <a:r>
              <a:rPr lang="sk-SK" dirty="0" err="1" smtClean="0">
                <a:latin typeface="Book Antiqua" pitchFamily="18" charset="0"/>
              </a:rPr>
              <a:t>sale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sacrifice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distribution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meat – </a:t>
            </a:r>
            <a:r>
              <a:rPr lang="sk-SK" i="1" dirty="0" err="1" smtClean="0">
                <a:latin typeface="Book Antiqua" pitchFamily="18" charset="0"/>
              </a:rPr>
              <a:t>boonai</a:t>
            </a:r>
            <a:r>
              <a:rPr lang="sk-SK" dirty="0" smtClean="0">
                <a:latin typeface="Book Antiqua" pitchFamily="18" charset="0"/>
              </a:rPr>
              <a:t> „</a:t>
            </a:r>
            <a:r>
              <a:rPr lang="sk-SK" dirty="0" err="1" smtClean="0">
                <a:latin typeface="Book Antiqua" pitchFamily="18" charset="0"/>
              </a:rPr>
              <a:t>cowboys</a:t>
            </a:r>
            <a:r>
              <a:rPr lang="sk-SK" dirty="0" smtClean="0">
                <a:latin typeface="Book Antiqua" pitchFamily="18" charset="0"/>
              </a:rPr>
              <a:t>“ to </a:t>
            </a:r>
            <a:r>
              <a:rPr lang="sk-SK" dirty="0" err="1" smtClean="0">
                <a:latin typeface="Book Antiqua" pitchFamily="18" charset="0"/>
              </a:rPr>
              <a:t>purchase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animals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from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private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sellers</a:t>
            </a:r>
            <a:endParaRPr lang="sk-SK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087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err="1" smtClean="0">
                <a:latin typeface="Book Antiqua" pitchFamily="18" charset="0"/>
              </a:rPr>
              <a:t>Anyone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could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sell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animals</a:t>
            </a:r>
            <a:r>
              <a:rPr lang="sk-SK" dirty="0" smtClean="0">
                <a:latin typeface="Book Antiqua" pitchFamily="18" charset="0"/>
              </a:rPr>
              <a:t> to </a:t>
            </a:r>
            <a:r>
              <a:rPr lang="sk-SK" dirty="0" err="1" smtClean="0">
                <a:latin typeface="Book Antiqua" pitchFamily="18" charset="0"/>
              </a:rPr>
              <a:t>sanctuary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perfect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ones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inspectors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smtClean="0">
                <a:latin typeface="Book Antiqua" pitchFamily="18" charset="0"/>
              </a:rPr>
              <a:t>Urban </a:t>
            </a:r>
            <a:r>
              <a:rPr lang="sk-SK" dirty="0" err="1" smtClean="0">
                <a:latin typeface="Book Antiqua" pitchFamily="18" charset="0"/>
              </a:rPr>
              <a:t>markets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spike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at</a:t>
            </a:r>
            <a:r>
              <a:rPr lang="sk-SK" dirty="0" smtClean="0">
                <a:latin typeface="Book Antiqua" pitchFamily="18" charset="0"/>
              </a:rPr>
              <a:t> festival </a:t>
            </a:r>
            <a:r>
              <a:rPr lang="sk-SK" dirty="0" err="1" smtClean="0">
                <a:latin typeface="Book Antiqua" pitchFamily="18" charset="0"/>
              </a:rPr>
              <a:t>times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Smaller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public</a:t>
            </a:r>
            <a:r>
              <a:rPr lang="sk-SK" dirty="0" smtClean="0">
                <a:latin typeface="Book Antiqua" pitchFamily="18" charset="0"/>
              </a:rPr>
              <a:t> and </a:t>
            </a:r>
            <a:r>
              <a:rPr lang="sk-SK" dirty="0" err="1" smtClean="0">
                <a:latin typeface="Book Antiqua" pitchFamily="18" charset="0"/>
              </a:rPr>
              <a:t>private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sacrifices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Complemented</a:t>
            </a:r>
            <a:r>
              <a:rPr lang="sk-SK" dirty="0" smtClean="0">
                <a:latin typeface="Book Antiqua" pitchFamily="18" charset="0"/>
              </a:rPr>
              <a:t> by </a:t>
            </a:r>
            <a:r>
              <a:rPr lang="sk-SK" dirty="0" err="1" smtClean="0">
                <a:latin typeface="Book Antiqua" pitchFamily="18" charset="0"/>
              </a:rPr>
              <a:t>demand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for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other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animal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products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wool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cheese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draught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animals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Athens</a:t>
            </a:r>
            <a:r>
              <a:rPr lang="sk-SK" dirty="0" smtClean="0">
                <a:latin typeface="Book Antiqua" pitchFamily="18" charset="0"/>
              </a:rPr>
              <a:t>  - </a:t>
            </a:r>
            <a:r>
              <a:rPr lang="sk-SK" dirty="0" err="1" smtClean="0">
                <a:latin typeface="Book Antiqua" pitchFamily="18" charset="0"/>
              </a:rPr>
              <a:t>sheep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high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quality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wool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smtClean="0">
                <a:latin typeface="Book Antiqua" pitchFamily="18" charset="0"/>
              </a:rPr>
              <a:t>Sparta – </a:t>
            </a:r>
            <a:r>
              <a:rPr lang="sk-SK" dirty="0" err="1" smtClean="0">
                <a:latin typeface="Book Antiqua" pitchFamily="18" charset="0"/>
              </a:rPr>
              <a:t>cattle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horses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sheep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larger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herds</a:t>
            </a:r>
            <a:endParaRPr lang="sk-SK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94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Delphi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S</a:t>
            </a:r>
            <a:r>
              <a:rPr lang="sk-SK" dirty="0" err="1" smtClean="0"/>
              <a:t>acrifice</a:t>
            </a:r>
            <a:r>
              <a:rPr lang="sk-SK" dirty="0" smtClean="0"/>
              <a:t> </a:t>
            </a:r>
            <a:r>
              <a:rPr lang="sk-SK" dirty="0" err="1" smtClean="0"/>
              <a:t>before</a:t>
            </a:r>
            <a:r>
              <a:rPr lang="sk-SK" dirty="0" smtClean="0"/>
              <a:t> </a:t>
            </a:r>
            <a:r>
              <a:rPr lang="sk-SK" dirty="0" err="1" smtClean="0"/>
              <a:t>consultation</a:t>
            </a:r>
            <a:r>
              <a:rPr lang="sk-SK" dirty="0" smtClean="0"/>
              <a:t> – </a:t>
            </a:r>
            <a:r>
              <a:rPr lang="sk-SK" dirty="0" err="1" smtClean="0"/>
              <a:t>steady</a:t>
            </a:r>
            <a:r>
              <a:rPr lang="sk-SK" dirty="0" smtClean="0"/>
              <a:t> </a:t>
            </a:r>
            <a:r>
              <a:rPr lang="sk-SK" dirty="0" err="1" smtClean="0"/>
              <a:t>demand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animals</a:t>
            </a:r>
            <a:endParaRPr lang="sk-SK" dirty="0" smtClean="0"/>
          </a:p>
          <a:p>
            <a:r>
              <a:rPr lang="sk-SK" dirty="0" err="1" smtClean="0"/>
              <a:t>Isolated</a:t>
            </a:r>
            <a:r>
              <a:rPr lang="sk-SK" dirty="0" smtClean="0"/>
              <a:t> </a:t>
            </a:r>
            <a:r>
              <a:rPr lang="sk-SK" dirty="0" err="1" smtClean="0"/>
              <a:t>position</a:t>
            </a:r>
            <a:endParaRPr lang="sk-SK" dirty="0" smtClean="0"/>
          </a:p>
          <a:p>
            <a:r>
              <a:rPr lang="sk-SK" dirty="0" err="1" smtClean="0"/>
              <a:t>Later</a:t>
            </a:r>
            <a:r>
              <a:rPr lang="sk-SK" dirty="0" smtClean="0"/>
              <a:t> </a:t>
            </a:r>
            <a:r>
              <a:rPr lang="sk-SK" dirty="0" err="1" smtClean="0"/>
              <a:t>sacred</a:t>
            </a:r>
            <a:r>
              <a:rPr lang="sk-SK" dirty="0" smtClean="0"/>
              <a:t> </a:t>
            </a:r>
            <a:r>
              <a:rPr lang="sk-SK" dirty="0" err="1" smtClean="0"/>
              <a:t>herds</a:t>
            </a:r>
            <a:r>
              <a:rPr lang="sk-SK" dirty="0" smtClean="0"/>
              <a:t> (</a:t>
            </a:r>
            <a:r>
              <a:rPr lang="sk-SK" dirty="0" err="1" smtClean="0"/>
              <a:t>cattle</a:t>
            </a:r>
            <a:r>
              <a:rPr lang="sk-SK" dirty="0" smtClean="0"/>
              <a:t> and </a:t>
            </a:r>
            <a:r>
              <a:rPr lang="sk-SK" dirty="0" err="1" smtClean="0"/>
              <a:t>racehorces</a:t>
            </a:r>
            <a:r>
              <a:rPr lang="sk-SK" dirty="0" smtClean="0"/>
              <a:t>) – </a:t>
            </a:r>
            <a:r>
              <a:rPr lang="sk-SK" dirty="0" err="1" smtClean="0"/>
              <a:t>pastured</a:t>
            </a:r>
            <a:r>
              <a:rPr lang="sk-SK" dirty="0" smtClean="0"/>
              <a:t> on </a:t>
            </a:r>
            <a:r>
              <a:rPr lang="sk-SK" dirty="0" err="1" smtClean="0"/>
              <a:t>sacred</a:t>
            </a:r>
            <a:r>
              <a:rPr lang="sk-SK" dirty="0" smtClean="0"/>
              <a:t> </a:t>
            </a:r>
            <a:r>
              <a:rPr lang="sk-SK" dirty="0" err="1" smtClean="0"/>
              <a:t>land</a:t>
            </a:r>
            <a:r>
              <a:rPr lang="sk-SK" dirty="0" smtClean="0"/>
              <a:t> and </a:t>
            </a:r>
            <a:r>
              <a:rPr lang="sk-SK" dirty="0" err="1" smtClean="0"/>
              <a:t>sold</a:t>
            </a:r>
            <a:r>
              <a:rPr lang="sk-SK" dirty="0" smtClean="0"/>
              <a:t> to </a:t>
            </a:r>
            <a:r>
              <a:rPr lang="sk-SK" dirty="0" err="1" smtClean="0"/>
              <a:t>pilgrims</a:t>
            </a:r>
            <a:r>
              <a:rPr lang="sk-SK" dirty="0" smtClean="0"/>
              <a:t> </a:t>
            </a:r>
            <a:r>
              <a:rPr lang="sk-SK" dirty="0" err="1" smtClean="0"/>
              <a:t>at</a:t>
            </a:r>
            <a:r>
              <a:rPr lang="sk-SK" dirty="0" smtClean="0"/>
              <a:t> </a:t>
            </a:r>
            <a:r>
              <a:rPr lang="sk-SK" dirty="0" err="1" smtClean="0"/>
              <a:t>sanctuary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77499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Roman </a:t>
            </a:r>
            <a:r>
              <a:rPr lang="sk-SK" dirty="0" err="1" smtClean="0"/>
              <a:t>markets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Year-round</a:t>
            </a:r>
            <a:r>
              <a:rPr lang="sk-SK" dirty="0" smtClean="0"/>
              <a:t> </a:t>
            </a:r>
            <a:r>
              <a:rPr lang="sk-SK" dirty="0" err="1" smtClean="0"/>
              <a:t>livestock</a:t>
            </a:r>
            <a:r>
              <a:rPr lang="sk-SK" dirty="0" smtClean="0"/>
              <a:t> </a:t>
            </a:r>
            <a:r>
              <a:rPr lang="sk-SK" dirty="0" err="1" smtClean="0"/>
              <a:t>markets</a:t>
            </a:r>
            <a:r>
              <a:rPr lang="sk-SK" dirty="0" smtClean="0"/>
              <a:t> in </a:t>
            </a:r>
            <a:r>
              <a:rPr lang="sk-SK" dirty="0" err="1" smtClean="0"/>
              <a:t>fixed</a:t>
            </a:r>
            <a:r>
              <a:rPr lang="sk-SK" dirty="0" smtClean="0"/>
              <a:t> </a:t>
            </a:r>
            <a:r>
              <a:rPr lang="sk-SK" dirty="0" err="1" smtClean="0"/>
              <a:t>locations</a:t>
            </a:r>
            <a:r>
              <a:rPr lang="sk-SK" dirty="0" smtClean="0"/>
              <a:t> </a:t>
            </a:r>
            <a:r>
              <a:rPr lang="sk-SK" dirty="0" err="1" smtClean="0"/>
              <a:t>in</a:t>
            </a:r>
            <a:r>
              <a:rPr lang="sk-SK" dirty="0" smtClean="0"/>
              <a:t> </a:t>
            </a:r>
            <a:r>
              <a:rPr lang="sk-SK" dirty="0" err="1" smtClean="0"/>
              <a:t>Rome</a:t>
            </a:r>
            <a:r>
              <a:rPr lang="sk-SK" dirty="0" smtClean="0"/>
              <a:t>: </a:t>
            </a:r>
            <a:r>
              <a:rPr lang="sk-SK" dirty="0" err="1" smtClean="0"/>
              <a:t>Forum</a:t>
            </a:r>
            <a:r>
              <a:rPr lang="sk-SK" dirty="0" smtClean="0"/>
              <a:t> </a:t>
            </a:r>
            <a:r>
              <a:rPr lang="sk-SK" dirty="0" err="1" smtClean="0"/>
              <a:t>Boarium</a:t>
            </a:r>
            <a:r>
              <a:rPr lang="sk-SK" dirty="0" smtClean="0"/>
              <a:t> (</a:t>
            </a:r>
            <a:r>
              <a:rPr lang="sk-SK" dirty="0" err="1" smtClean="0"/>
              <a:t>Bovarium</a:t>
            </a:r>
            <a:r>
              <a:rPr lang="sk-SK" dirty="0" smtClean="0"/>
              <a:t>), </a:t>
            </a:r>
            <a:r>
              <a:rPr lang="sk-SK" dirty="0" err="1" smtClean="0"/>
              <a:t>Forum</a:t>
            </a:r>
            <a:r>
              <a:rPr lang="sk-SK" dirty="0" smtClean="0"/>
              <a:t> </a:t>
            </a:r>
            <a:r>
              <a:rPr lang="sk-SK" dirty="0" err="1" smtClean="0"/>
              <a:t>Pecuarium</a:t>
            </a:r>
            <a:r>
              <a:rPr lang="sk-SK" dirty="0" smtClean="0"/>
              <a:t>, </a:t>
            </a:r>
            <a:r>
              <a:rPr lang="sk-SK" dirty="0" err="1" smtClean="0"/>
              <a:t>Forum</a:t>
            </a:r>
            <a:r>
              <a:rPr lang="sk-SK" dirty="0" smtClean="0"/>
              <a:t> </a:t>
            </a:r>
            <a:r>
              <a:rPr lang="sk-SK" dirty="0" err="1" smtClean="0"/>
              <a:t>Suarium</a:t>
            </a:r>
            <a:endParaRPr lang="sk-SK" dirty="0"/>
          </a:p>
          <a:p>
            <a:r>
              <a:rPr lang="sk-SK" dirty="0" err="1" smtClean="0"/>
              <a:t>Independent</a:t>
            </a:r>
            <a:r>
              <a:rPr lang="sk-SK" dirty="0" smtClean="0"/>
              <a:t> </a:t>
            </a:r>
            <a:r>
              <a:rPr lang="sk-SK" dirty="0" err="1" smtClean="0"/>
              <a:t>from</a:t>
            </a:r>
            <a:r>
              <a:rPr lang="sk-SK" dirty="0" smtClean="0"/>
              <a:t> </a:t>
            </a:r>
            <a:r>
              <a:rPr lang="sk-SK" dirty="0" err="1" smtClean="0"/>
              <a:t>sacrificial</a:t>
            </a:r>
            <a:r>
              <a:rPr lang="sk-SK" dirty="0" smtClean="0"/>
              <a:t> </a:t>
            </a:r>
            <a:r>
              <a:rPr lang="sk-SK" dirty="0" err="1" smtClean="0"/>
              <a:t>demand</a:t>
            </a:r>
            <a:endParaRPr lang="sk-SK" dirty="0" smtClean="0"/>
          </a:p>
          <a:p>
            <a:r>
              <a:rPr lang="sk-SK" dirty="0" err="1" smtClean="0"/>
              <a:t>Romans</a:t>
            </a:r>
            <a:r>
              <a:rPr lang="sk-SK" dirty="0" smtClean="0"/>
              <a:t> </a:t>
            </a:r>
            <a:r>
              <a:rPr lang="sk-SK" dirty="0" err="1" smtClean="0"/>
              <a:t>ate</a:t>
            </a:r>
            <a:r>
              <a:rPr lang="sk-SK" dirty="0" smtClean="0"/>
              <a:t> more meat (</a:t>
            </a:r>
            <a:r>
              <a:rPr lang="sk-SK" dirty="0" err="1" smtClean="0"/>
              <a:t>especially</a:t>
            </a:r>
            <a:r>
              <a:rPr lang="sk-SK" dirty="0" smtClean="0"/>
              <a:t> </a:t>
            </a:r>
            <a:r>
              <a:rPr lang="sk-SK" dirty="0" err="1" smtClean="0"/>
              <a:t>cured</a:t>
            </a:r>
            <a:r>
              <a:rPr lang="sk-SK" dirty="0" smtClean="0"/>
              <a:t> </a:t>
            </a:r>
            <a:r>
              <a:rPr lang="sk-SK" dirty="0" err="1" smtClean="0"/>
              <a:t>pork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Goats</a:t>
            </a:r>
            <a:r>
              <a:rPr lang="sk-SK" dirty="0" smtClean="0"/>
              <a:t> </a:t>
            </a:r>
            <a:r>
              <a:rPr lang="sk-SK" dirty="0" err="1" smtClean="0"/>
              <a:t>primarily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smtClean="0"/>
              <a:t>milk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0093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latin typeface="Book Antiqua" pitchFamily="18" charset="0"/>
              </a:rPr>
              <a:t>Ancient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diet</a:t>
            </a:r>
            <a:endParaRPr lang="sk-SK" dirty="0">
              <a:latin typeface="Book Antiqua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Book Antiqua" pitchFamily="18" charset="0"/>
              </a:rPr>
              <a:t>Grape, </a:t>
            </a:r>
            <a:r>
              <a:rPr lang="sk-SK" dirty="0" err="1" smtClean="0">
                <a:latin typeface="Book Antiqua" pitchFamily="18" charset="0"/>
              </a:rPr>
              <a:t>grain</a:t>
            </a:r>
            <a:r>
              <a:rPr lang="sk-SK" dirty="0" smtClean="0">
                <a:latin typeface="Book Antiqua" pitchFamily="18" charset="0"/>
              </a:rPr>
              <a:t>, olive</a:t>
            </a:r>
          </a:p>
          <a:p>
            <a:r>
              <a:rPr lang="sk-SK" dirty="0" err="1" smtClean="0">
                <a:latin typeface="Book Antiqua" pitchFamily="18" charset="0"/>
              </a:rPr>
              <a:t>High</a:t>
            </a:r>
            <a:r>
              <a:rPr lang="sk-SK" dirty="0" smtClean="0">
                <a:latin typeface="Book Antiqua" pitchFamily="18" charset="0"/>
              </a:rPr>
              <a:t> in </a:t>
            </a:r>
            <a:r>
              <a:rPr lang="sk-SK" dirty="0" err="1" smtClean="0">
                <a:latin typeface="Book Antiqua" pitchFamily="18" charset="0"/>
              </a:rPr>
              <a:t>fiber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low</a:t>
            </a:r>
            <a:r>
              <a:rPr lang="sk-SK" dirty="0" smtClean="0">
                <a:latin typeface="Book Antiqua" pitchFamily="18" charset="0"/>
              </a:rPr>
              <a:t> in cholesterol</a:t>
            </a:r>
          </a:p>
          <a:p>
            <a:r>
              <a:rPr lang="sk-SK" dirty="0" smtClean="0">
                <a:latin typeface="Book Antiqua" pitchFamily="18" charset="0"/>
              </a:rPr>
              <a:t>Meat </a:t>
            </a:r>
            <a:r>
              <a:rPr lang="sk-SK" dirty="0" err="1" smtClean="0">
                <a:latin typeface="Book Antiqua" pitchFamily="18" charset="0"/>
              </a:rPr>
              <a:t>eating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connected</a:t>
            </a:r>
            <a:r>
              <a:rPr lang="sk-SK" dirty="0" smtClean="0">
                <a:latin typeface="Book Antiqua" pitchFamily="18" charset="0"/>
              </a:rPr>
              <a:t> to </a:t>
            </a:r>
            <a:r>
              <a:rPr lang="sk-SK" dirty="0" err="1" smtClean="0">
                <a:latin typeface="Book Antiqua" pitchFamily="18" charset="0"/>
              </a:rPr>
              <a:t>religious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sacrifice</a:t>
            </a:r>
            <a:r>
              <a:rPr lang="sk-SK" dirty="0" smtClean="0">
                <a:latin typeface="Book Antiqua" pitchFamily="18" charset="0"/>
              </a:rPr>
              <a:t> (</a:t>
            </a:r>
            <a:r>
              <a:rPr lang="sk-SK" dirty="0" err="1" smtClean="0">
                <a:latin typeface="Book Antiqua" pitchFamily="18" charset="0"/>
              </a:rPr>
              <a:t>story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abour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Prometheus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Hesiod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Theogony</a:t>
            </a:r>
            <a:r>
              <a:rPr lang="sk-SK" dirty="0" smtClean="0">
                <a:latin typeface="Book Antiqua" pitchFamily="18" charset="0"/>
              </a:rPr>
              <a:t> 535-57)</a:t>
            </a:r>
          </a:p>
          <a:p>
            <a:r>
              <a:rPr lang="sk-SK" dirty="0" err="1" smtClean="0">
                <a:latin typeface="Book Antiqua" pitchFamily="18" charset="0"/>
              </a:rPr>
              <a:t>Consumption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meat – symbol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status</a:t>
            </a:r>
            <a:endParaRPr lang="sk-SK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404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latin typeface="Book Antiqua" pitchFamily="18" charset="0"/>
              </a:rPr>
              <a:t>Sacrificial</a:t>
            </a:r>
            <a:r>
              <a:rPr lang="sk-SK" dirty="0" smtClean="0">
                <a:latin typeface="Book Antiqua" pitchFamily="18" charset="0"/>
              </a:rPr>
              <a:t> meat</a:t>
            </a:r>
            <a:endParaRPr lang="sk-SK" dirty="0">
              <a:latin typeface="Book Antiqua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err="1" smtClean="0">
                <a:latin typeface="Book Antiqua" pitchFamily="18" charset="0"/>
              </a:rPr>
              <a:t>Sacrifice</a:t>
            </a:r>
            <a:r>
              <a:rPr lang="sk-SK" dirty="0" smtClean="0">
                <a:latin typeface="Book Antiqua" pitchFamily="18" charset="0"/>
              </a:rPr>
              <a:t> and </a:t>
            </a:r>
            <a:r>
              <a:rPr lang="sk-SK" dirty="0" err="1" smtClean="0">
                <a:latin typeface="Book Antiqua" pitchFamily="18" charset="0"/>
              </a:rPr>
              <a:t>feasting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from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Iron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Age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smtClean="0">
                <a:latin typeface="Book Antiqua" pitchFamily="18" charset="0"/>
              </a:rPr>
              <a:t>In </a:t>
            </a:r>
            <a:r>
              <a:rPr lang="sk-SK" dirty="0" err="1" smtClean="0">
                <a:latin typeface="Book Antiqua" pitchFamily="18" charset="0"/>
              </a:rPr>
              <a:t>Classical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period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fundamental</a:t>
            </a:r>
            <a:r>
              <a:rPr lang="sk-SK" dirty="0" smtClean="0">
                <a:latin typeface="Book Antiqua" pitchFamily="18" charset="0"/>
              </a:rPr>
              <a:t> feature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life</a:t>
            </a:r>
            <a:r>
              <a:rPr lang="sk-SK" dirty="0" smtClean="0">
                <a:latin typeface="Book Antiqua" pitchFamily="18" charset="0"/>
              </a:rPr>
              <a:t> in </a:t>
            </a:r>
            <a:r>
              <a:rPr lang="sk-SK" dirty="0" err="1" smtClean="0">
                <a:latin typeface="Book Antiqua" pitchFamily="18" charset="0"/>
              </a:rPr>
              <a:t>Polis</a:t>
            </a:r>
            <a:r>
              <a:rPr lang="sk-SK" dirty="0" smtClean="0">
                <a:latin typeface="Book Antiqua" pitchFamily="18" charset="0"/>
              </a:rPr>
              <a:t> (16 </a:t>
            </a:r>
            <a:r>
              <a:rPr lang="sk-SK" dirty="0" err="1" smtClean="0">
                <a:latin typeface="Book Antiqua" pitchFamily="18" charset="0"/>
              </a:rPr>
              <a:t>city-wide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sacrifices</a:t>
            </a:r>
            <a:r>
              <a:rPr lang="sk-SK" dirty="0" smtClean="0">
                <a:latin typeface="Book Antiqua" pitchFamily="18" charset="0"/>
              </a:rPr>
              <a:t>/</a:t>
            </a:r>
            <a:r>
              <a:rPr lang="sk-SK" dirty="0" err="1" smtClean="0">
                <a:latin typeface="Book Antiqua" pitchFamily="18" charset="0"/>
              </a:rPr>
              <a:t>year</a:t>
            </a:r>
            <a:r>
              <a:rPr lang="sk-SK" dirty="0" smtClean="0">
                <a:latin typeface="Book Antiqua" pitchFamily="18" charset="0"/>
              </a:rPr>
              <a:t>)</a:t>
            </a:r>
          </a:p>
          <a:p>
            <a:r>
              <a:rPr lang="sk-SK" dirty="0" smtClean="0">
                <a:latin typeface="Book Antiqua" pitchFamily="18" charset="0"/>
              </a:rPr>
              <a:t>Bone </a:t>
            </a:r>
            <a:r>
              <a:rPr lang="sk-SK" dirty="0" err="1" smtClean="0">
                <a:latin typeface="Book Antiqua" pitchFamily="18" charset="0"/>
              </a:rPr>
              <a:t>deposit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at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Corinth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sacrifise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would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have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fed</a:t>
            </a:r>
            <a:r>
              <a:rPr lang="sk-SK" dirty="0" smtClean="0">
                <a:latin typeface="Book Antiqua" pitchFamily="18" charset="0"/>
              </a:rPr>
              <a:t> 15 000 </a:t>
            </a:r>
            <a:r>
              <a:rPr lang="sk-SK" dirty="0" err="1" smtClean="0">
                <a:latin typeface="Book Antiqua" pitchFamily="18" charset="0"/>
              </a:rPr>
              <a:t>spectators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for</a:t>
            </a:r>
            <a:r>
              <a:rPr lang="sk-SK" dirty="0" smtClean="0">
                <a:latin typeface="Book Antiqua" pitchFamily="18" charset="0"/>
              </a:rPr>
              <a:t> 4-5 </a:t>
            </a:r>
            <a:r>
              <a:rPr lang="sk-SK" dirty="0" err="1" smtClean="0">
                <a:latin typeface="Book Antiqua" pitchFamily="18" charset="0"/>
              </a:rPr>
              <a:t>days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Mass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sacrifices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emerging</a:t>
            </a:r>
            <a:r>
              <a:rPr lang="sk-SK" dirty="0" smtClean="0">
                <a:latin typeface="Book Antiqua" pitchFamily="18" charset="0"/>
              </a:rPr>
              <a:t> meat </a:t>
            </a:r>
            <a:r>
              <a:rPr lang="sk-SK" dirty="0" err="1" smtClean="0">
                <a:latin typeface="Book Antiqua" pitchFamily="18" charset="0"/>
              </a:rPr>
              <a:t>market</a:t>
            </a:r>
            <a:r>
              <a:rPr lang="sk-SK" dirty="0" smtClean="0">
                <a:latin typeface="Book Antiqua" pitchFamily="18" charset="0"/>
              </a:rPr>
              <a:t> in </a:t>
            </a:r>
            <a:r>
              <a:rPr lang="sk-SK" dirty="0" err="1" smtClean="0">
                <a:latin typeface="Book Antiqua" pitchFamily="18" charset="0"/>
              </a:rPr>
              <a:t>Athens</a:t>
            </a:r>
            <a:r>
              <a:rPr lang="sk-SK" dirty="0" smtClean="0">
                <a:latin typeface="Book Antiqua" pitchFamily="18" charset="0"/>
              </a:rPr>
              <a:t> (</a:t>
            </a:r>
            <a:r>
              <a:rPr lang="sk-SK" dirty="0" err="1" smtClean="0">
                <a:latin typeface="Book Antiqua" pitchFamily="18" charset="0"/>
              </a:rPr>
              <a:t>see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decree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the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deme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Skambonidai</a:t>
            </a:r>
            <a:r>
              <a:rPr lang="sk-SK" dirty="0" smtClean="0">
                <a:latin typeface="Book Antiqua" pitchFamily="18" charset="0"/>
              </a:rPr>
              <a:t>)</a:t>
            </a:r>
            <a:endParaRPr lang="sk-SK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31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sk-SK" dirty="0" err="1" smtClean="0">
                <a:latin typeface="Book Antiqua" pitchFamily="18" charset="0"/>
              </a:rPr>
              <a:t>Sacrificial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victim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vs</a:t>
            </a:r>
            <a:r>
              <a:rPr lang="sk-SK" dirty="0" smtClean="0">
                <a:latin typeface="Book Antiqua" pitchFamily="18" charset="0"/>
              </a:rPr>
              <a:t>. </a:t>
            </a:r>
            <a:r>
              <a:rPr lang="sk-SK" dirty="0" err="1">
                <a:latin typeface="Book Antiqua" pitchFamily="18" charset="0"/>
              </a:rPr>
              <a:t>c</a:t>
            </a:r>
            <a:r>
              <a:rPr lang="sk-SK" dirty="0" err="1" smtClean="0">
                <a:latin typeface="Book Antiqua" pitchFamily="18" charset="0"/>
              </a:rPr>
              <a:t>ommercial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commodity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The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same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official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conducts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sacrifice</a:t>
            </a:r>
            <a:r>
              <a:rPr lang="sk-SK" dirty="0" smtClean="0">
                <a:latin typeface="Book Antiqua" pitchFamily="18" charset="0"/>
              </a:rPr>
              <a:t> and </a:t>
            </a:r>
            <a:r>
              <a:rPr lang="sk-SK" dirty="0" err="1" smtClean="0">
                <a:latin typeface="Book Antiqua" pitchFamily="18" charset="0"/>
              </a:rPr>
              <a:t>sale</a:t>
            </a:r>
            <a:r>
              <a:rPr lang="sk-SK" dirty="0" smtClean="0">
                <a:latin typeface="Book Antiqua" pitchFamily="18" charset="0"/>
              </a:rPr>
              <a:t>: </a:t>
            </a:r>
            <a:r>
              <a:rPr lang="sk-SK" i="1" dirty="0" err="1" smtClean="0">
                <a:latin typeface="Book Antiqua" pitchFamily="18" charset="0"/>
              </a:rPr>
              <a:t>mageiros</a:t>
            </a:r>
            <a:endParaRPr lang="sk-SK" i="1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After</a:t>
            </a:r>
            <a:r>
              <a:rPr lang="sk-SK" dirty="0" smtClean="0">
                <a:latin typeface="Book Antiqua" pitchFamily="18" charset="0"/>
              </a:rPr>
              <a:t> 5th </a:t>
            </a:r>
            <a:r>
              <a:rPr lang="sk-SK" dirty="0" err="1" smtClean="0">
                <a:latin typeface="Book Antiqua" pitchFamily="18" charset="0"/>
              </a:rPr>
              <a:t>ce</a:t>
            </a:r>
            <a:r>
              <a:rPr lang="sk-SK" dirty="0" smtClean="0">
                <a:latin typeface="Book Antiqua" pitchFamily="18" charset="0"/>
              </a:rPr>
              <a:t>. AD </a:t>
            </a:r>
            <a:r>
              <a:rPr lang="sk-SK" dirty="0" err="1" smtClean="0">
                <a:latin typeface="Book Antiqua" pitchFamily="18" charset="0"/>
              </a:rPr>
              <a:t>the</a:t>
            </a:r>
            <a:r>
              <a:rPr lang="sk-SK" dirty="0" smtClean="0">
                <a:latin typeface="Book Antiqua" pitchFamily="18" charset="0"/>
              </a:rPr>
              <a:t> meat </a:t>
            </a:r>
            <a:r>
              <a:rPr lang="sk-SK" dirty="0" err="1" smtClean="0">
                <a:latin typeface="Book Antiqua" pitchFamily="18" charset="0"/>
              </a:rPr>
              <a:t>trade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was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less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connected</a:t>
            </a:r>
            <a:r>
              <a:rPr lang="sk-SK" dirty="0" smtClean="0">
                <a:latin typeface="Book Antiqua" pitchFamily="18" charset="0"/>
              </a:rPr>
              <a:t> to </a:t>
            </a:r>
            <a:r>
              <a:rPr lang="sk-SK" dirty="0" err="1" smtClean="0">
                <a:latin typeface="Book Antiqua" pitchFamily="18" charset="0"/>
              </a:rPr>
              <a:t>religion</a:t>
            </a:r>
            <a:endParaRPr lang="sk-SK" dirty="0">
              <a:latin typeface="Book Antiqua" pitchFamily="18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068960"/>
            <a:ext cx="3456384" cy="343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71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Appetites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Meat </a:t>
            </a:r>
            <a:r>
              <a:rPr lang="sk-SK" dirty="0" err="1" smtClean="0"/>
              <a:t>consumtion</a:t>
            </a:r>
            <a:r>
              <a:rPr lang="sk-SK" dirty="0" smtClean="0"/>
              <a:t> </a:t>
            </a:r>
            <a:r>
              <a:rPr lang="sk-SK" dirty="0" err="1" smtClean="0"/>
              <a:t>connected</a:t>
            </a:r>
            <a:r>
              <a:rPr lang="sk-SK" dirty="0" smtClean="0"/>
              <a:t> </a:t>
            </a:r>
            <a:r>
              <a:rPr lang="sk-SK" dirty="0" err="1" smtClean="0"/>
              <a:t>also</a:t>
            </a:r>
            <a:r>
              <a:rPr lang="sk-SK" dirty="0" smtClean="0"/>
              <a:t> to </a:t>
            </a:r>
            <a:r>
              <a:rPr lang="sk-SK" dirty="0" err="1" smtClean="0"/>
              <a:t>impious</a:t>
            </a:r>
            <a:r>
              <a:rPr lang="sk-SK" dirty="0" smtClean="0"/>
              <a:t> </a:t>
            </a:r>
            <a:r>
              <a:rPr lang="sk-SK" dirty="0" err="1" smtClean="0"/>
              <a:t>behavior</a:t>
            </a:r>
            <a:r>
              <a:rPr lang="sk-SK" dirty="0" smtClean="0"/>
              <a:t> (</a:t>
            </a:r>
            <a:r>
              <a:rPr lang="sk-SK" dirty="0" err="1" smtClean="0"/>
              <a:t>Homer</a:t>
            </a:r>
            <a:r>
              <a:rPr lang="sk-SK" dirty="0" smtClean="0"/>
              <a:t>, </a:t>
            </a:r>
            <a:r>
              <a:rPr lang="sk-SK" dirty="0" err="1" smtClean="0"/>
              <a:t>Odyssey</a:t>
            </a:r>
            <a:r>
              <a:rPr lang="sk-SK" dirty="0" smtClean="0"/>
              <a:t> 12.354-425 – </a:t>
            </a:r>
            <a:r>
              <a:rPr lang="sk-SK" dirty="0" err="1" smtClean="0"/>
              <a:t>Cattle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sun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Appetites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gluttons</a:t>
            </a:r>
            <a:r>
              <a:rPr lang="sk-SK" dirty="0" smtClean="0"/>
              <a:t> in </a:t>
            </a:r>
            <a:r>
              <a:rPr lang="sk-SK" dirty="0" err="1" smtClean="0"/>
              <a:t>comedy</a:t>
            </a:r>
            <a:r>
              <a:rPr lang="sk-SK" dirty="0" smtClean="0"/>
              <a:t> (</a:t>
            </a:r>
            <a:r>
              <a:rPr lang="sk-SK" dirty="0" err="1" smtClean="0"/>
              <a:t>eating</a:t>
            </a:r>
            <a:r>
              <a:rPr lang="sk-SK" dirty="0" smtClean="0"/>
              <a:t> meat </a:t>
            </a:r>
            <a:r>
              <a:rPr lang="sk-SK" dirty="0" err="1" smtClean="0"/>
              <a:t>without</a:t>
            </a:r>
            <a:r>
              <a:rPr lang="sk-SK" dirty="0" smtClean="0"/>
              <a:t> </a:t>
            </a:r>
            <a:r>
              <a:rPr lang="sk-SK" dirty="0" err="1" smtClean="0"/>
              <a:t>sacrifice</a:t>
            </a:r>
            <a:r>
              <a:rPr lang="sk-SK" dirty="0" smtClean="0"/>
              <a:t> – </a:t>
            </a:r>
            <a:r>
              <a:rPr lang="sk-SK" dirty="0" err="1" smtClean="0"/>
              <a:t>carnal</a:t>
            </a:r>
            <a:r>
              <a:rPr lang="sk-SK" dirty="0" smtClean="0"/>
              <a:t> </a:t>
            </a:r>
            <a:r>
              <a:rPr lang="sk-SK" dirty="0" err="1" smtClean="0"/>
              <a:t>appetite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Golden</a:t>
            </a:r>
            <a:r>
              <a:rPr lang="sk-SK" dirty="0" smtClean="0"/>
              <a:t> </a:t>
            </a:r>
            <a:r>
              <a:rPr lang="sk-SK" dirty="0" err="1" smtClean="0"/>
              <a:t>Age</a:t>
            </a:r>
            <a:r>
              <a:rPr lang="sk-SK" dirty="0" smtClean="0"/>
              <a:t> – </a:t>
            </a:r>
            <a:r>
              <a:rPr lang="sk-SK" dirty="0" err="1"/>
              <a:t>c</a:t>
            </a:r>
            <a:r>
              <a:rPr lang="sk-SK" dirty="0" err="1" smtClean="0"/>
              <a:t>ulinary</a:t>
            </a:r>
            <a:r>
              <a:rPr lang="sk-SK" dirty="0" smtClean="0"/>
              <a:t> </a:t>
            </a:r>
            <a:r>
              <a:rPr lang="sk-SK" dirty="0" err="1" smtClean="0"/>
              <a:t>simplicity</a:t>
            </a:r>
            <a:r>
              <a:rPr lang="sk-SK" dirty="0" smtClean="0"/>
              <a:t> – </a:t>
            </a:r>
            <a:r>
              <a:rPr lang="sk-SK" dirty="0" err="1" smtClean="0"/>
              <a:t>vegetarianism</a:t>
            </a:r>
            <a:r>
              <a:rPr lang="sk-SK" dirty="0" smtClean="0"/>
              <a:t> (</a:t>
            </a:r>
            <a:r>
              <a:rPr lang="sk-SK" dirty="0" err="1" smtClean="0"/>
              <a:t>Empedocles</a:t>
            </a:r>
            <a:r>
              <a:rPr lang="sk-SK" dirty="0" smtClean="0"/>
              <a:t> </a:t>
            </a:r>
            <a:r>
              <a:rPr lang="sk-SK" dirty="0" err="1" smtClean="0"/>
              <a:t>against</a:t>
            </a:r>
            <a:r>
              <a:rPr lang="sk-SK" dirty="0" smtClean="0"/>
              <a:t> </a:t>
            </a:r>
            <a:r>
              <a:rPr lang="sk-SK" dirty="0" err="1" smtClean="0"/>
              <a:t>sacrifice</a:t>
            </a:r>
            <a:r>
              <a:rPr lang="sk-SK" dirty="0" smtClean="0"/>
              <a:t>, </a:t>
            </a:r>
            <a:r>
              <a:rPr lang="sk-SK" dirty="0" err="1" smtClean="0"/>
              <a:t>Pythagoras</a:t>
            </a:r>
            <a:r>
              <a:rPr lang="sk-SK" dirty="0" smtClean="0"/>
              <a:t>) – </a:t>
            </a:r>
            <a:r>
              <a:rPr lang="sk-SK" dirty="0" err="1" smtClean="0"/>
              <a:t>not</a:t>
            </a:r>
            <a:r>
              <a:rPr lang="sk-SK" dirty="0" smtClean="0"/>
              <a:t> </a:t>
            </a:r>
            <a:r>
              <a:rPr lang="sk-SK" dirty="0" err="1" smtClean="0"/>
              <a:t>frequent</a:t>
            </a:r>
            <a:endParaRPr lang="sk-SK" dirty="0" smtClean="0"/>
          </a:p>
          <a:p>
            <a:r>
              <a:rPr lang="sk-SK" dirty="0" err="1" smtClean="0"/>
              <a:t>Rejection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sacrifice</a:t>
            </a:r>
            <a:r>
              <a:rPr lang="sk-SK" dirty="0" smtClean="0"/>
              <a:t> – </a:t>
            </a:r>
            <a:r>
              <a:rPr lang="sk-SK" dirty="0" err="1" smtClean="0"/>
              <a:t>rejection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religion</a:t>
            </a:r>
            <a:r>
              <a:rPr lang="sk-SK" dirty="0" smtClean="0"/>
              <a:t> (</a:t>
            </a:r>
            <a:r>
              <a:rPr lang="sk-SK" dirty="0" err="1" smtClean="0"/>
              <a:t>ox</a:t>
            </a:r>
            <a:r>
              <a:rPr lang="sk-SK" dirty="0" smtClean="0"/>
              <a:t> </a:t>
            </a:r>
            <a:r>
              <a:rPr lang="sk-SK" dirty="0" err="1" smtClean="0"/>
              <a:t>made</a:t>
            </a:r>
            <a:r>
              <a:rPr lang="sk-SK" dirty="0" smtClean="0"/>
              <a:t> </a:t>
            </a:r>
            <a:r>
              <a:rPr lang="sk-SK" dirty="0" err="1" smtClean="0"/>
              <a:t>from</a:t>
            </a:r>
            <a:r>
              <a:rPr lang="sk-SK" dirty="0" smtClean="0"/>
              <a:t> </a:t>
            </a:r>
            <a:r>
              <a:rPr lang="sk-SK" dirty="0" err="1" smtClean="0"/>
              <a:t>spices</a:t>
            </a:r>
            <a:r>
              <a:rPr lang="sk-SK" dirty="0" smtClean="0"/>
              <a:t>, </a:t>
            </a:r>
            <a:r>
              <a:rPr lang="sk-SK" dirty="0" err="1" smtClean="0"/>
              <a:t>cakes</a:t>
            </a:r>
            <a:r>
              <a:rPr lang="sk-SK" dirty="0" smtClean="0"/>
              <a:t>, </a:t>
            </a:r>
            <a:r>
              <a:rPr lang="sk-SK" dirty="0" err="1" smtClean="0"/>
              <a:t>wheat</a:t>
            </a:r>
            <a:r>
              <a:rPr lang="sk-SK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27261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sk-SK" dirty="0" err="1" smtClean="0">
                <a:latin typeface="Book Antiqua" pitchFamily="18" charset="0"/>
              </a:rPr>
              <a:t>Eating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raw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flesh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i="1" dirty="0" err="1" smtClean="0">
                <a:latin typeface="Book Antiqua" pitchFamily="18" charset="0"/>
              </a:rPr>
              <a:t>omophagia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ritual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destruction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animals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Female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followers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Dionysos</a:t>
            </a:r>
            <a:r>
              <a:rPr lang="sk-SK" dirty="0" smtClean="0">
                <a:latin typeface="Book Antiqua" pitchFamily="18" charset="0"/>
              </a:rPr>
              <a:t> (</a:t>
            </a:r>
            <a:r>
              <a:rPr lang="sk-SK" dirty="0" err="1" smtClean="0">
                <a:latin typeface="Book Antiqua" pitchFamily="18" charset="0"/>
              </a:rPr>
              <a:t>inverted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pious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treatment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meat)</a:t>
            </a:r>
          </a:p>
        </p:txBody>
      </p:sp>
    </p:spTree>
    <p:extLst>
      <p:ext uri="{BB962C8B-B14F-4D97-AF65-F5344CB8AC3E}">
        <p14:creationId xmlns:p14="http://schemas.microsoft.com/office/powerpoint/2010/main" val="3443043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latin typeface="Book Antiqua" pitchFamily="18" charset="0"/>
              </a:rPr>
              <a:t>Fish</a:t>
            </a:r>
            <a:r>
              <a:rPr lang="sk-SK" dirty="0" smtClean="0">
                <a:latin typeface="Book Antiqua" pitchFamily="18" charset="0"/>
              </a:rPr>
              <a:t> and </a:t>
            </a:r>
            <a:r>
              <a:rPr lang="sk-SK" dirty="0" err="1" smtClean="0">
                <a:latin typeface="Book Antiqua" pitchFamily="18" charset="0"/>
              </a:rPr>
              <a:t>Gastronomy</a:t>
            </a:r>
            <a:endParaRPr lang="sk-SK" dirty="0">
              <a:latin typeface="Book Antiqua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err="1" smtClean="0">
                <a:latin typeface="Book Antiqua" pitchFamily="18" charset="0"/>
              </a:rPr>
              <a:t>Fish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the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finest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food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smtClean="0">
                <a:latin typeface="Book Antiqua" pitchFamily="18" charset="0"/>
              </a:rPr>
              <a:t>No </a:t>
            </a:r>
            <a:r>
              <a:rPr lang="sk-SK" dirty="0" err="1" smtClean="0">
                <a:latin typeface="Book Antiqua" pitchFamily="18" charset="0"/>
              </a:rPr>
              <a:t>heroic</a:t>
            </a:r>
            <a:r>
              <a:rPr lang="sk-SK" dirty="0" smtClean="0">
                <a:latin typeface="Book Antiqua" pitchFamily="18" charset="0"/>
              </a:rPr>
              <a:t> or divine </a:t>
            </a:r>
            <a:r>
              <a:rPr lang="sk-SK" dirty="0" err="1" smtClean="0">
                <a:latin typeface="Book Antiqua" pitchFamily="18" charset="0"/>
              </a:rPr>
              <a:t>association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Associated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with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women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boys</a:t>
            </a:r>
            <a:r>
              <a:rPr lang="sk-SK" dirty="0" smtClean="0">
                <a:latin typeface="Book Antiqua" pitchFamily="18" charset="0"/>
              </a:rPr>
              <a:t> and </a:t>
            </a:r>
            <a:r>
              <a:rPr lang="sk-SK" dirty="0" err="1" smtClean="0">
                <a:latin typeface="Book Antiqua" pitchFamily="18" charset="0"/>
              </a:rPr>
              <a:t>seduction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Athenias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avid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fish-eaters</a:t>
            </a:r>
            <a:r>
              <a:rPr lang="sk-SK" dirty="0" smtClean="0">
                <a:latin typeface="Book Antiqua" pitchFamily="18" charset="0"/>
              </a:rPr>
              <a:t> </a:t>
            </a:r>
          </a:p>
          <a:p>
            <a:r>
              <a:rPr lang="sk-SK" dirty="0" err="1" smtClean="0">
                <a:latin typeface="Book Antiqua" pitchFamily="18" charset="0"/>
              </a:rPr>
              <a:t>Romans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rotten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fish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sauce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i="1" dirty="0" err="1" smtClean="0">
                <a:latin typeface="Book Antiqua" pitchFamily="18" charset="0"/>
              </a:rPr>
              <a:t>garum</a:t>
            </a:r>
            <a:r>
              <a:rPr lang="sk-SK" i="1" dirty="0" smtClean="0">
                <a:latin typeface="Book Antiqua" pitchFamily="18" charset="0"/>
              </a:rPr>
              <a:t> - </a:t>
            </a:r>
            <a:r>
              <a:rPr lang="sk-SK" dirty="0" smtClean="0">
                <a:hlinkClick r:id="rId2"/>
              </a:rPr>
              <a:t>https://www.youtube.com/watch?v=KLDlUGXJMFY</a:t>
            </a:r>
            <a:r>
              <a:rPr lang="sk-SK" dirty="0" smtClean="0"/>
              <a:t> </a:t>
            </a:r>
          </a:p>
          <a:p>
            <a:r>
              <a:rPr lang="sk-SK" i="1" dirty="0" err="1" smtClean="0">
                <a:latin typeface="Book Antiqua" pitchFamily="18" charset="0"/>
              </a:rPr>
              <a:t>Piscinarii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Hortensius</a:t>
            </a:r>
            <a:r>
              <a:rPr lang="sk-SK" dirty="0" smtClean="0">
                <a:latin typeface="Book Antiqua" pitchFamily="18" charset="0"/>
              </a:rPr>
              <a:t>´ </a:t>
            </a:r>
            <a:r>
              <a:rPr lang="sk-SK" dirty="0" err="1" smtClean="0">
                <a:latin typeface="Book Antiqua" pitchFamily="18" charset="0"/>
              </a:rPr>
              <a:t>fishponds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retreated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from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public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life</a:t>
            </a:r>
            <a:r>
              <a:rPr lang="sk-SK" dirty="0" smtClean="0">
                <a:latin typeface="Book Antiqua" pitchFamily="18" charset="0"/>
              </a:rPr>
              <a:t> to </a:t>
            </a:r>
            <a:r>
              <a:rPr lang="sk-SK" dirty="0" err="1" smtClean="0">
                <a:latin typeface="Book Antiqua" pitchFamily="18" charset="0"/>
              </a:rPr>
              <a:t>tend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to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fish</a:t>
            </a:r>
            <a:endParaRPr lang="sk-SK" i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329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latin typeface="Book Antiqua" pitchFamily="18" charset="0"/>
              </a:rPr>
              <a:t>Consumption</a:t>
            </a:r>
            <a:r>
              <a:rPr lang="sk-SK" dirty="0" smtClean="0">
                <a:latin typeface="Book Antiqua" pitchFamily="18" charset="0"/>
              </a:rPr>
              <a:t> and Taste</a:t>
            </a:r>
            <a:endParaRPr lang="sk-SK" dirty="0">
              <a:latin typeface="Book Antiqua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>
                <a:latin typeface="Book Antiqua" pitchFamily="18" charset="0"/>
              </a:rPr>
              <a:t>Criticism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excessive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consumption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Petronius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Satyricon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Trimalchio´s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Feast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Apicius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smtClean="0">
                <a:latin typeface="Book Antiqua" pitchFamily="18" charset="0"/>
              </a:rPr>
              <a:t>Roman </a:t>
            </a:r>
            <a:r>
              <a:rPr lang="sk-SK" dirty="0" err="1" smtClean="0">
                <a:latin typeface="Book Antiqua" pitchFamily="18" charset="0"/>
              </a:rPr>
              <a:t>simplicity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Marcus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Antonius</a:t>
            </a:r>
            <a:r>
              <a:rPr lang="sk-SK" dirty="0" smtClean="0">
                <a:latin typeface="Book Antiqua" pitchFamily="18" charset="0"/>
              </a:rPr>
              <a:t>´ love </a:t>
            </a:r>
            <a:r>
              <a:rPr lang="sk-SK" dirty="0" err="1" smtClean="0">
                <a:latin typeface="Book Antiqua" pitchFamily="18" charset="0"/>
              </a:rPr>
              <a:t>for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banquets</a:t>
            </a:r>
            <a:r>
              <a:rPr lang="sk-SK" dirty="0" smtClean="0">
                <a:latin typeface="Book Antiqua" pitchFamily="18" charset="0"/>
              </a:rPr>
              <a:t> (</a:t>
            </a:r>
            <a:r>
              <a:rPr lang="sk-SK" dirty="0" err="1" smtClean="0">
                <a:latin typeface="Book Antiqua" pitchFamily="18" charset="0"/>
              </a:rPr>
              <a:t>condemnation</a:t>
            </a:r>
            <a:r>
              <a:rPr lang="sk-SK" dirty="0" smtClean="0">
                <a:latin typeface="Book Antiqua" pitchFamily="18" charset="0"/>
              </a:rPr>
              <a:t> by </a:t>
            </a:r>
            <a:r>
              <a:rPr lang="sk-SK" dirty="0" err="1" smtClean="0">
                <a:latin typeface="Book Antiqua" pitchFamily="18" charset="0"/>
              </a:rPr>
              <a:t>Plutarch</a:t>
            </a:r>
            <a:r>
              <a:rPr lang="sk-SK" dirty="0" smtClean="0">
                <a:latin typeface="Book Antiqua" pitchFamily="18" charset="0"/>
              </a:rPr>
              <a:t>) – </a:t>
            </a:r>
            <a:r>
              <a:rPr lang="sk-SK" dirty="0" err="1" smtClean="0">
                <a:latin typeface="Book Antiqua" pitchFamily="18" charset="0"/>
              </a:rPr>
              <a:t>competitions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with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Cleopatra</a:t>
            </a:r>
            <a:endParaRPr lang="sk-SK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635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latin typeface="Book Antiqua" pitchFamily="18" charset="0"/>
              </a:rPr>
              <a:t>Value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Economics</a:t>
            </a:r>
            <a:endParaRPr lang="sk-SK" dirty="0">
              <a:latin typeface="Book Antiqua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latin typeface="Book Antiqua" pitchFamily="18" charset="0"/>
              </a:rPr>
              <a:t>Elite status – </a:t>
            </a:r>
            <a:r>
              <a:rPr lang="sk-SK" dirty="0" err="1" smtClean="0">
                <a:latin typeface="Book Antiqua" pitchFamily="18" charset="0"/>
              </a:rPr>
              <a:t>owning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land</a:t>
            </a:r>
            <a:r>
              <a:rPr lang="sk-SK" dirty="0" smtClean="0">
                <a:latin typeface="Book Antiqua" pitchFamily="18" charset="0"/>
              </a:rPr>
              <a:t> and </a:t>
            </a:r>
            <a:r>
              <a:rPr lang="sk-SK" dirty="0" err="1" smtClean="0">
                <a:latin typeface="Book Antiqua" pitchFamily="18" charset="0"/>
              </a:rPr>
              <a:t>animals</a:t>
            </a:r>
            <a:endParaRPr lang="sk-SK" dirty="0" smtClean="0">
              <a:latin typeface="Book Antiqua" pitchFamily="18" charset="0"/>
            </a:endParaRPr>
          </a:p>
          <a:p>
            <a:r>
              <a:rPr lang="sk-SK" dirty="0" err="1" smtClean="0">
                <a:latin typeface="Book Antiqua" pitchFamily="18" charset="0"/>
              </a:rPr>
              <a:t>Socially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acceptable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forms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wealth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from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agriculture</a:t>
            </a:r>
            <a:r>
              <a:rPr lang="sk-SK" dirty="0" smtClean="0">
                <a:latin typeface="Book Antiqua" pitchFamily="18" charset="0"/>
              </a:rPr>
              <a:t> (Cicero – </a:t>
            </a:r>
            <a:r>
              <a:rPr lang="sk-SK" dirty="0" err="1" smtClean="0">
                <a:latin typeface="Book Antiqua" pitchFamily="18" charset="0"/>
              </a:rPr>
              <a:t>De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officiis</a:t>
            </a:r>
            <a:r>
              <a:rPr lang="sk-SK" dirty="0" smtClean="0">
                <a:latin typeface="Book Antiqua" pitchFamily="18" charset="0"/>
              </a:rPr>
              <a:t> 1.151)</a:t>
            </a:r>
          </a:p>
          <a:p>
            <a:r>
              <a:rPr lang="sk-SK" dirty="0" smtClean="0">
                <a:latin typeface="Book Antiqua" pitchFamily="18" charset="0"/>
              </a:rPr>
              <a:t>„</a:t>
            </a:r>
            <a:r>
              <a:rPr lang="sk-SK" i="1" dirty="0" err="1" smtClean="0">
                <a:latin typeface="Book Antiqua" pitchFamily="18" charset="0"/>
              </a:rPr>
              <a:t>There</a:t>
            </a:r>
            <a:r>
              <a:rPr lang="sk-SK" i="1" dirty="0" smtClean="0">
                <a:latin typeface="Book Antiqua" pitchFamily="18" charset="0"/>
              </a:rPr>
              <a:t> </a:t>
            </a:r>
            <a:r>
              <a:rPr lang="sk-SK" i="1" dirty="0" err="1" smtClean="0">
                <a:latin typeface="Book Antiqua" pitchFamily="18" charset="0"/>
              </a:rPr>
              <a:t>is</a:t>
            </a:r>
            <a:r>
              <a:rPr lang="sk-SK" i="1" dirty="0" smtClean="0">
                <a:latin typeface="Book Antiqua" pitchFamily="18" charset="0"/>
              </a:rPr>
              <a:t> </a:t>
            </a:r>
            <a:r>
              <a:rPr lang="sk-SK" i="1" dirty="0" err="1" smtClean="0">
                <a:latin typeface="Book Antiqua" pitchFamily="18" charset="0"/>
              </a:rPr>
              <a:t>nothing</a:t>
            </a:r>
            <a:r>
              <a:rPr lang="sk-SK" i="1" dirty="0" smtClean="0">
                <a:latin typeface="Book Antiqua" pitchFamily="18" charset="0"/>
              </a:rPr>
              <a:t> more </a:t>
            </a:r>
            <a:r>
              <a:rPr lang="sk-SK" i="1" dirty="0" err="1" smtClean="0">
                <a:latin typeface="Book Antiqua" pitchFamily="18" charset="0"/>
              </a:rPr>
              <a:t>profitable</a:t>
            </a:r>
            <a:r>
              <a:rPr lang="sk-SK" i="1" dirty="0" smtClean="0">
                <a:latin typeface="Book Antiqua" pitchFamily="18" charset="0"/>
              </a:rPr>
              <a:t> </a:t>
            </a:r>
            <a:r>
              <a:rPr lang="sk-SK" i="1" dirty="0" err="1" smtClean="0">
                <a:latin typeface="Book Antiqua" pitchFamily="18" charset="0"/>
              </a:rPr>
              <a:t>than</a:t>
            </a:r>
            <a:r>
              <a:rPr lang="sk-SK" i="1" dirty="0" smtClean="0">
                <a:latin typeface="Book Antiqua" pitchFamily="18" charset="0"/>
              </a:rPr>
              <a:t> to </a:t>
            </a:r>
            <a:r>
              <a:rPr lang="sk-SK" i="1" dirty="0" err="1" smtClean="0">
                <a:latin typeface="Book Antiqua" pitchFamily="18" charset="0"/>
              </a:rPr>
              <a:t>take</a:t>
            </a:r>
            <a:r>
              <a:rPr lang="sk-SK" i="1" dirty="0" smtClean="0">
                <a:latin typeface="Book Antiqua" pitchFamily="18" charset="0"/>
              </a:rPr>
              <a:t> </a:t>
            </a:r>
            <a:r>
              <a:rPr lang="sk-SK" i="1" dirty="0" err="1" smtClean="0">
                <a:latin typeface="Book Antiqua" pitchFamily="18" charset="0"/>
              </a:rPr>
              <a:t>good</a:t>
            </a:r>
            <a:r>
              <a:rPr lang="sk-SK" i="1" dirty="0" smtClean="0">
                <a:latin typeface="Book Antiqua" pitchFamily="18" charset="0"/>
              </a:rPr>
              <a:t> </a:t>
            </a:r>
            <a:r>
              <a:rPr lang="sk-SK" i="1" dirty="0" err="1" smtClean="0">
                <a:latin typeface="Book Antiqua" pitchFamily="18" charset="0"/>
              </a:rPr>
              <a:t>care</a:t>
            </a:r>
            <a:r>
              <a:rPr lang="sk-SK" i="1" dirty="0" smtClean="0">
                <a:latin typeface="Book Antiqua" pitchFamily="18" charset="0"/>
              </a:rPr>
              <a:t> </a:t>
            </a:r>
            <a:r>
              <a:rPr lang="sk-SK" i="1" dirty="0" err="1" smtClean="0">
                <a:latin typeface="Book Antiqua" pitchFamily="18" charset="0"/>
              </a:rPr>
              <a:t>of</a:t>
            </a:r>
            <a:r>
              <a:rPr lang="sk-SK" i="1" dirty="0" smtClean="0">
                <a:latin typeface="Book Antiqua" pitchFamily="18" charset="0"/>
              </a:rPr>
              <a:t> </a:t>
            </a:r>
            <a:r>
              <a:rPr lang="sk-SK" i="1" dirty="0" err="1" smtClean="0">
                <a:latin typeface="Book Antiqua" pitchFamily="18" charset="0"/>
              </a:rPr>
              <a:t>cattle</a:t>
            </a:r>
            <a:r>
              <a:rPr lang="sk-SK" dirty="0" smtClean="0">
                <a:latin typeface="Book Antiqua" pitchFamily="18" charset="0"/>
              </a:rPr>
              <a:t>“ </a:t>
            </a:r>
            <a:r>
              <a:rPr lang="sk-SK" dirty="0" err="1" smtClean="0">
                <a:latin typeface="Book Antiqua" pitchFamily="18" charset="0"/>
              </a:rPr>
              <a:t>Cato</a:t>
            </a:r>
            <a:r>
              <a:rPr lang="sk-SK" dirty="0" smtClean="0">
                <a:latin typeface="Book Antiqua" pitchFamily="18" charset="0"/>
              </a:rPr>
              <a:t>, </a:t>
            </a:r>
            <a:r>
              <a:rPr lang="sk-SK" dirty="0" err="1" smtClean="0">
                <a:latin typeface="Book Antiqua" pitchFamily="18" charset="0"/>
              </a:rPr>
              <a:t>De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agricultura</a:t>
            </a:r>
            <a:r>
              <a:rPr lang="sk-SK" dirty="0" smtClean="0">
                <a:latin typeface="Book Antiqua" pitchFamily="18" charset="0"/>
              </a:rPr>
              <a:t> 54.5</a:t>
            </a:r>
          </a:p>
          <a:p>
            <a:r>
              <a:rPr lang="sk-SK" dirty="0" err="1" smtClean="0">
                <a:latin typeface="Book Antiqua" pitchFamily="18" charset="0"/>
              </a:rPr>
              <a:t>Columella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De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re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rustica</a:t>
            </a:r>
            <a:r>
              <a:rPr lang="sk-SK" dirty="0" smtClean="0">
                <a:latin typeface="Book Antiqua" pitchFamily="18" charset="0"/>
              </a:rPr>
              <a:t> 8.27 – </a:t>
            </a:r>
            <a:r>
              <a:rPr lang="sk-SK" dirty="0" err="1" smtClean="0">
                <a:latin typeface="Book Antiqua" pitchFamily="18" charset="0"/>
              </a:rPr>
              <a:t>animals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impact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all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aspects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of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human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life</a:t>
            </a:r>
            <a:r>
              <a:rPr lang="sk-SK" dirty="0" smtClean="0">
                <a:latin typeface="Book Antiqua" pitchFamily="18" charset="0"/>
              </a:rPr>
              <a:t> – </a:t>
            </a:r>
            <a:r>
              <a:rPr lang="sk-SK" dirty="0" err="1" smtClean="0">
                <a:latin typeface="Book Antiqua" pitchFamily="18" charset="0"/>
              </a:rPr>
              <a:t>from</a:t>
            </a:r>
            <a:r>
              <a:rPr lang="sk-SK" dirty="0" smtClean="0">
                <a:latin typeface="Book Antiqua" pitchFamily="18" charset="0"/>
              </a:rPr>
              <a:t> </a:t>
            </a:r>
            <a:r>
              <a:rPr lang="sk-SK" dirty="0" err="1" smtClean="0">
                <a:latin typeface="Book Antiqua" pitchFamily="18" charset="0"/>
              </a:rPr>
              <a:t>food</a:t>
            </a:r>
            <a:r>
              <a:rPr lang="sk-SK" dirty="0" smtClean="0">
                <a:latin typeface="Book Antiqua" pitchFamily="18" charset="0"/>
              </a:rPr>
              <a:t> to </a:t>
            </a:r>
            <a:r>
              <a:rPr lang="sk-SK" dirty="0" err="1" smtClean="0">
                <a:latin typeface="Book Antiqua" pitchFamily="18" charset="0"/>
              </a:rPr>
              <a:t>clothing</a:t>
            </a:r>
            <a:endParaRPr lang="sk-SK" dirty="0" smtClean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62388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676</Words>
  <Application>Microsoft Office PowerPoint</Application>
  <PresentationFormat>Prezentácia na obrazovke (4:3)</PresentationFormat>
  <Paragraphs>77</Paragraphs>
  <Slides>15</Slides>
  <Notes>3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Motív Office</vt:lpstr>
      <vt:lpstr>Economy and Gastronomy</vt:lpstr>
      <vt:lpstr>Ancient diet</vt:lpstr>
      <vt:lpstr>Sacrificial meat</vt:lpstr>
      <vt:lpstr>Prezentácia programu PowerPoint</vt:lpstr>
      <vt:lpstr>Appetites</vt:lpstr>
      <vt:lpstr>Prezentácia programu PowerPoint</vt:lpstr>
      <vt:lpstr>Fish and Gastronomy</vt:lpstr>
      <vt:lpstr>Consumption and Taste</vt:lpstr>
      <vt:lpstr>Value Economics</vt:lpstr>
      <vt:lpstr>Prioritizing animal husbandry over agriculture</vt:lpstr>
      <vt:lpstr>Prezentácia programu PowerPoint</vt:lpstr>
      <vt:lpstr>Animals and the market</vt:lpstr>
      <vt:lpstr>Prezentácia programu PowerPoint</vt:lpstr>
      <vt:lpstr>Delphi </vt:lpstr>
      <vt:lpstr>Roman markets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Economy and Gastronomy</dc:title>
  <dc:creator>Salayova</dc:creator>
  <cp:lastModifiedBy>Salayova</cp:lastModifiedBy>
  <cp:revision>19</cp:revision>
  <dcterms:created xsi:type="dcterms:W3CDTF">2019-09-29T16:05:31Z</dcterms:created>
  <dcterms:modified xsi:type="dcterms:W3CDTF">2019-09-30T17:06:21Z</dcterms:modified>
</cp:coreProperties>
</file>