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0" r:id="rId4"/>
    <p:sldId id="262" r:id="rId5"/>
    <p:sldId id="263" r:id="rId6"/>
    <p:sldId id="264" r:id="rId7"/>
    <p:sldId id="277" r:id="rId8"/>
    <p:sldId id="280" r:id="rId9"/>
    <p:sldId id="276" r:id="rId10"/>
    <p:sldId id="269" r:id="rId11"/>
    <p:sldId id="271" r:id="rId12"/>
    <p:sldId id="272" r:id="rId13"/>
    <p:sldId id="273" r:id="rId14"/>
    <p:sldId id="274" r:id="rId15"/>
    <p:sldId id="308" r:id="rId16"/>
    <p:sldId id="309" r:id="rId17"/>
    <p:sldId id="291" r:id="rId1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384" autoAdjust="0"/>
  </p:normalViewPr>
  <p:slideViewPr>
    <p:cSldViewPr>
      <p:cViewPr varScale="1">
        <p:scale>
          <a:sx n="72" d="100"/>
          <a:sy n="72" d="100"/>
        </p:scale>
        <p:origin x="-176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93D1E8-2FB9-4DB8-8304-8D0E77705C5D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854C0C-87A0-4EFF-9F62-BF41391D1069}">
      <dgm:prSet phldrT="[Text]" custT="1"/>
      <dgm:spPr/>
      <dgm:t>
        <a:bodyPr/>
        <a:lstStyle/>
        <a:p>
          <a:r>
            <a:rPr lang="cs-CZ" sz="1800" dirty="0" smtClean="0"/>
            <a:t>Předmět kulturního dědictví</a:t>
          </a:r>
          <a:endParaRPr lang="cs-CZ" sz="1800" dirty="0"/>
        </a:p>
      </dgm:t>
    </dgm:pt>
    <dgm:pt modelId="{BBC1BD31-4BC0-4376-8DCE-3E0A4DB1B30A}" type="parTrans" cxnId="{F80867D9-5ED0-4644-BD32-A6B2346DCFB6}">
      <dgm:prSet/>
      <dgm:spPr/>
      <dgm:t>
        <a:bodyPr/>
        <a:lstStyle/>
        <a:p>
          <a:endParaRPr lang="cs-CZ"/>
        </a:p>
      </dgm:t>
    </dgm:pt>
    <dgm:pt modelId="{6BEE61DC-8FA7-4C87-A579-570B900E5B2C}" type="sibTrans" cxnId="{F80867D9-5ED0-4644-BD32-A6B2346DCFB6}">
      <dgm:prSet/>
      <dgm:spPr/>
      <dgm:t>
        <a:bodyPr/>
        <a:lstStyle/>
        <a:p>
          <a:endParaRPr lang="cs-CZ"/>
        </a:p>
      </dgm:t>
    </dgm:pt>
    <dgm:pt modelId="{2725CADC-B18D-40F8-9F8D-F369CDDB0617}">
      <dgm:prSet phldrT="[Text]" custT="1"/>
      <dgm:spPr/>
      <dgm:t>
        <a:bodyPr/>
        <a:lstStyle/>
        <a:p>
          <a:r>
            <a:rPr lang="cs-CZ" sz="1800" dirty="0" smtClean="0"/>
            <a:t>sbírkové předměty</a:t>
          </a:r>
          <a:endParaRPr lang="cs-CZ" sz="1800" dirty="0"/>
        </a:p>
      </dgm:t>
    </dgm:pt>
    <dgm:pt modelId="{EE3E0BF6-A672-4152-9DFD-E5D090C5A92E}" type="parTrans" cxnId="{C7E7D77E-B939-4BEB-B6B7-76D425B898ED}">
      <dgm:prSet/>
      <dgm:spPr/>
      <dgm:t>
        <a:bodyPr/>
        <a:lstStyle/>
        <a:p>
          <a:endParaRPr lang="cs-CZ"/>
        </a:p>
      </dgm:t>
    </dgm:pt>
    <dgm:pt modelId="{FC665EF6-6F00-416B-AFBF-F35D55BCFC85}" type="sibTrans" cxnId="{C7E7D77E-B939-4BEB-B6B7-76D425B898ED}">
      <dgm:prSet/>
      <dgm:spPr/>
      <dgm:t>
        <a:bodyPr/>
        <a:lstStyle/>
        <a:p>
          <a:endParaRPr lang="cs-CZ"/>
        </a:p>
      </dgm:t>
    </dgm:pt>
    <dgm:pt modelId="{DE961F54-DA7B-42DB-90ED-E751E9DD6A2C}">
      <dgm:prSet phldrT="[Text]" custT="1"/>
      <dgm:spPr/>
      <dgm:t>
        <a:bodyPr/>
        <a:lstStyle/>
        <a:p>
          <a:r>
            <a:rPr lang="cs-CZ" sz="1600" dirty="0" smtClean="0"/>
            <a:t>Zákon  č. 122/2000 Sb. </a:t>
          </a:r>
          <a:br>
            <a:rPr lang="cs-CZ" sz="1600" dirty="0" smtClean="0"/>
          </a:br>
          <a:r>
            <a:rPr lang="cs-CZ" sz="1600" dirty="0" smtClean="0"/>
            <a:t>o ochraně sbírek  ….</a:t>
          </a:r>
          <a:endParaRPr lang="cs-CZ" sz="1600" dirty="0"/>
        </a:p>
      </dgm:t>
    </dgm:pt>
    <dgm:pt modelId="{B6025849-93FE-4726-92A0-3BF55403C752}" type="parTrans" cxnId="{DF138C90-6FA0-43E4-8D3A-8B89A5FA0AE8}">
      <dgm:prSet/>
      <dgm:spPr/>
      <dgm:t>
        <a:bodyPr/>
        <a:lstStyle/>
        <a:p>
          <a:endParaRPr lang="cs-CZ"/>
        </a:p>
      </dgm:t>
    </dgm:pt>
    <dgm:pt modelId="{AD3F1A5F-64A6-4321-85FF-2DEEFF341B1A}" type="sibTrans" cxnId="{DF138C90-6FA0-43E4-8D3A-8B89A5FA0AE8}">
      <dgm:prSet/>
      <dgm:spPr/>
      <dgm:t>
        <a:bodyPr/>
        <a:lstStyle/>
        <a:p>
          <a:endParaRPr lang="cs-CZ"/>
        </a:p>
      </dgm:t>
    </dgm:pt>
    <dgm:pt modelId="{FB58F819-3842-4ADC-A297-7EF8C24F2E87}">
      <dgm:prSet phldrT="[Text]" custT="1"/>
      <dgm:spPr/>
      <dgm:t>
        <a:bodyPr/>
        <a:lstStyle/>
        <a:p>
          <a:r>
            <a:rPr lang="cs-CZ" sz="1600" dirty="0" smtClean="0"/>
            <a:t>kulturní památka/</a:t>
          </a:r>
          <a:br>
            <a:rPr lang="cs-CZ" sz="1600" dirty="0" smtClean="0"/>
          </a:br>
          <a:r>
            <a:rPr lang="cs-CZ" sz="1600" dirty="0" smtClean="0"/>
            <a:t>národní kulturní památka</a:t>
          </a:r>
          <a:endParaRPr lang="cs-CZ" sz="1600" dirty="0"/>
        </a:p>
      </dgm:t>
    </dgm:pt>
    <dgm:pt modelId="{3778E448-395B-4315-A721-A74ADFACD4A3}" type="parTrans" cxnId="{6555DA24-39E5-433A-8583-D24505D4B73E}">
      <dgm:prSet/>
      <dgm:spPr/>
      <dgm:t>
        <a:bodyPr/>
        <a:lstStyle/>
        <a:p>
          <a:endParaRPr lang="cs-CZ"/>
        </a:p>
      </dgm:t>
    </dgm:pt>
    <dgm:pt modelId="{B561139F-4D0A-4178-BF83-03F92643DFF0}" type="sibTrans" cxnId="{6555DA24-39E5-433A-8583-D24505D4B73E}">
      <dgm:prSet/>
      <dgm:spPr/>
      <dgm:t>
        <a:bodyPr/>
        <a:lstStyle/>
        <a:p>
          <a:endParaRPr lang="cs-CZ"/>
        </a:p>
      </dgm:t>
    </dgm:pt>
    <dgm:pt modelId="{342C3A70-4E96-4DFC-9D11-152F51F09655}">
      <dgm:prSet phldrT="[Text]" custT="1"/>
      <dgm:spPr/>
      <dgm:t>
        <a:bodyPr/>
        <a:lstStyle/>
        <a:p>
          <a:r>
            <a:rPr lang="cs-CZ" sz="1800" b="0" dirty="0" smtClean="0"/>
            <a:t>Zákon č. 20/1987 Sb. o státní památkové péči</a:t>
          </a:r>
        </a:p>
        <a:p>
          <a:r>
            <a:rPr lang="cs-CZ" sz="1600" dirty="0" smtClean="0"/>
            <a:t>požadavky na restaurování – dokumentace</a:t>
          </a:r>
        </a:p>
        <a:p>
          <a:r>
            <a:rPr lang="cs-CZ" sz="1600" dirty="0" smtClean="0"/>
            <a:t>závazné stanovisko</a:t>
          </a:r>
        </a:p>
        <a:p>
          <a:r>
            <a:rPr lang="cs-CZ" sz="1800" dirty="0" smtClean="0"/>
            <a:t>-</a:t>
          </a:r>
          <a:endParaRPr lang="cs-CZ" sz="1500" dirty="0"/>
        </a:p>
      </dgm:t>
    </dgm:pt>
    <dgm:pt modelId="{93E41B7E-6514-4E6B-AF4B-26BADCEE77D9}" type="parTrans" cxnId="{B7B05354-530A-44DC-9C64-9ED43FE0FEF7}">
      <dgm:prSet/>
      <dgm:spPr/>
      <dgm:t>
        <a:bodyPr/>
        <a:lstStyle/>
        <a:p>
          <a:endParaRPr lang="cs-CZ"/>
        </a:p>
      </dgm:t>
    </dgm:pt>
    <dgm:pt modelId="{00E4F420-927F-4873-B0D2-9C205B317F18}" type="sibTrans" cxnId="{B7B05354-530A-44DC-9C64-9ED43FE0FEF7}">
      <dgm:prSet/>
      <dgm:spPr/>
      <dgm:t>
        <a:bodyPr/>
        <a:lstStyle/>
        <a:p>
          <a:endParaRPr lang="cs-CZ"/>
        </a:p>
      </dgm:t>
    </dgm:pt>
    <dgm:pt modelId="{91FB0AAC-F1A5-4ED1-AD9B-CA48EC6E664B}">
      <dgm:prSet custT="1"/>
      <dgm:spPr/>
      <dgm:t>
        <a:bodyPr/>
        <a:lstStyle/>
        <a:p>
          <a:r>
            <a:rPr lang="cs-CZ" sz="1800" dirty="0" smtClean="0"/>
            <a:t>Archiválie</a:t>
          </a:r>
        </a:p>
        <a:p>
          <a:r>
            <a:rPr lang="cs-CZ" sz="1800" dirty="0" smtClean="0"/>
            <a:t>a knihovní dokumenty</a:t>
          </a:r>
          <a:endParaRPr lang="cs-CZ" sz="1800" dirty="0"/>
        </a:p>
      </dgm:t>
    </dgm:pt>
    <dgm:pt modelId="{907F9C2D-CDB9-47B0-84D9-688ED070A1FE}" type="parTrans" cxnId="{C705BFA4-C4A7-47FB-85D1-005520C55E8E}">
      <dgm:prSet/>
      <dgm:spPr/>
      <dgm:t>
        <a:bodyPr/>
        <a:lstStyle/>
        <a:p>
          <a:endParaRPr lang="cs-CZ"/>
        </a:p>
      </dgm:t>
    </dgm:pt>
    <dgm:pt modelId="{CB0FA5E8-8C52-47F0-838E-71CE4828B284}" type="sibTrans" cxnId="{C705BFA4-C4A7-47FB-85D1-005520C55E8E}">
      <dgm:prSet/>
      <dgm:spPr/>
      <dgm:t>
        <a:bodyPr/>
        <a:lstStyle/>
        <a:p>
          <a:endParaRPr lang="cs-CZ"/>
        </a:p>
      </dgm:t>
    </dgm:pt>
    <dgm:pt modelId="{E54CFC1F-75F5-46E2-A9E2-00EA3B4A3A60}">
      <dgm:prSet/>
      <dgm:spPr/>
      <dgm:t>
        <a:bodyPr/>
        <a:lstStyle/>
        <a:p>
          <a:r>
            <a:rPr lang="cs-CZ" dirty="0" smtClean="0"/>
            <a:t>Zákon  o archivnictví a spisové službě č. 499/2004 </a:t>
          </a:r>
        </a:p>
        <a:p>
          <a:r>
            <a:rPr lang="cs-CZ" dirty="0" smtClean="0"/>
            <a:t>Zákon o knihovnách </a:t>
          </a:r>
          <a:br>
            <a:rPr lang="cs-CZ" dirty="0" smtClean="0"/>
          </a:br>
          <a:r>
            <a:rPr lang="cs-CZ" dirty="0" smtClean="0"/>
            <a:t>č. 257/2001</a:t>
          </a:r>
          <a:endParaRPr lang="cs-CZ" dirty="0"/>
        </a:p>
      </dgm:t>
    </dgm:pt>
    <dgm:pt modelId="{A41A8291-E407-4BDF-BF50-8314A4BD9446}" type="parTrans" cxnId="{95E193D9-2568-442C-BC36-708B5434D678}">
      <dgm:prSet/>
      <dgm:spPr/>
      <dgm:t>
        <a:bodyPr/>
        <a:lstStyle/>
        <a:p>
          <a:endParaRPr lang="cs-CZ"/>
        </a:p>
      </dgm:t>
    </dgm:pt>
    <dgm:pt modelId="{DE04AD55-C0E4-4451-ADF8-EE37BD2A58DB}" type="sibTrans" cxnId="{95E193D9-2568-442C-BC36-708B5434D678}">
      <dgm:prSet/>
      <dgm:spPr/>
      <dgm:t>
        <a:bodyPr/>
        <a:lstStyle/>
        <a:p>
          <a:endParaRPr lang="cs-CZ"/>
        </a:p>
      </dgm:t>
    </dgm:pt>
    <dgm:pt modelId="{6EAA2ACA-55EA-4A11-9CD3-B1A317465557}" type="pres">
      <dgm:prSet presAssocID="{7E93D1E8-2FB9-4DB8-8304-8D0E77705C5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5631132-4B35-4D51-BC76-04A0AAE6C450}" type="pres">
      <dgm:prSet presAssocID="{BF854C0C-87A0-4EFF-9F62-BF41391D1069}" presName="root1" presStyleCnt="0"/>
      <dgm:spPr/>
    </dgm:pt>
    <dgm:pt modelId="{6A804DA4-F976-4CDF-9E41-EF99F66194E4}" type="pres">
      <dgm:prSet presAssocID="{BF854C0C-87A0-4EFF-9F62-BF41391D106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F6F5B17-E190-4621-BBA9-FAAC90E27D7C}" type="pres">
      <dgm:prSet presAssocID="{BF854C0C-87A0-4EFF-9F62-BF41391D1069}" presName="level2hierChild" presStyleCnt="0"/>
      <dgm:spPr/>
    </dgm:pt>
    <dgm:pt modelId="{18E6CD48-AC22-41DF-949E-AF54A60A9CB4}" type="pres">
      <dgm:prSet presAssocID="{EE3E0BF6-A672-4152-9DFD-E5D090C5A92E}" presName="conn2-1" presStyleLbl="parChTrans1D2" presStyleIdx="0" presStyleCnt="3"/>
      <dgm:spPr/>
      <dgm:t>
        <a:bodyPr/>
        <a:lstStyle/>
        <a:p>
          <a:endParaRPr lang="cs-CZ"/>
        </a:p>
      </dgm:t>
    </dgm:pt>
    <dgm:pt modelId="{708032BF-B57B-4747-A433-BAAD0886603F}" type="pres">
      <dgm:prSet presAssocID="{EE3E0BF6-A672-4152-9DFD-E5D090C5A92E}" presName="connTx" presStyleLbl="parChTrans1D2" presStyleIdx="0" presStyleCnt="3"/>
      <dgm:spPr/>
      <dgm:t>
        <a:bodyPr/>
        <a:lstStyle/>
        <a:p>
          <a:endParaRPr lang="cs-CZ"/>
        </a:p>
      </dgm:t>
    </dgm:pt>
    <dgm:pt modelId="{E64AEBB0-4ABA-46F8-9488-5579585564B6}" type="pres">
      <dgm:prSet presAssocID="{2725CADC-B18D-40F8-9F8D-F369CDDB0617}" presName="root2" presStyleCnt="0"/>
      <dgm:spPr/>
    </dgm:pt>
    <dgm:pt modelId="{F0E0E3E5-C2F0-4FD9-9EC6-EC128FD53D8E}" type="pres">
      <dgm:prSet presAssocID="{2725CADC-B18D-40F8-9F8D-F369CDDB0617}" presName="LevelTwoTextNode" presStyleLbl="node2" presStyleIdx="0" presStyleCnt="3" custLinFactNeighborX="1204" custLinFactNeighborY="-355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EC2CC04-2478-4369-A1D5-AFEEA75461DF}" type="pres">
      <dgm:prSet presAssocID="{2725CADC-B18D-40F8-9F8D-F369CDDB0617}" presName="level3hierChild" presStyleCnt="0"/>
      <dgm:spPr/>
    </dgm:pt>
    <dgm:pt modelId="{B67D2250-A6EE-4544-A990-07D3AB92E9F7}" type="pres">
      <dgm:prSet presAssocID="{B6025849-93FE-4726-92A0-3BF55403C752}" presName="conn2-1" presStyleLbl="parChTrans1D3" presStyleIdx="0" presStyleCnt="3"/>
      <dgm:spPr/>
      <dgm:t>
        <a:bodyPr/>
        <a:lstStyle/>
        <a:p>
          <a:endParaRPr lang="cs-CZ"/>
        </a:p>
      </dgm:t>
    </dgm:pt>
    <dgm:pt modelId="{CA0A618D-67D5-4AC5-A4CE-BE95554B6278}" type="pres">
      <dgm:prSet presAssocID="{B6025849-93FE-4726-92A0-3BF55403C752}" presName="connTx" presStyleLbl="parChTrans1D3" presStyleIdx="0" presStyleCnt="3"/>
      <dgm:spPr/>
      <dgm:t>
        <a:bodyPr/>
        <a:lstStyle/>
        <a:p>
          <a:endParaRPr lang="cs-CZ"/>
        </a:p>
      </dgm:t>
    </dgm:pt>
    <dgm:pt modelId="{6B346F3F-527F-4AB3-AA1C-E5B0ED66F0CF}" type="pres">
      <dgm:prSet presAssocID="{DE961F54-DA7B-42DB-90ED-E751E9DD6A2C}" presName="root2" presStyleCnt="0"/>
      <dgm:spPr/>
    </dgm:pt>
    <dgm:pt modelId="{38CE980F-E0E2-42A5-A308-84826000E4A2}" type="pres">
      <dgm:prSet presAssocID="{DE961F54-DA7B-42DB-90ED-E751E9DD6A2C}" presName="LevelTwoTextNode" presStyleLbl="node3" presStyleIdx="0" presStyleCnt="3" custScaleX="100939" custScaleY="146315" custLinFactNeighborX="-2012" custLinFactNeighborY="-3304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C241062-FDCA-44C7-A390-9108B4C32388}" type="pres">
      <dgm:prSet presAssocID="{DE961F54-DA7B-42DB-90ED-E751E9DD6A2C}" presName="level3hierChild" presStyleCnt="0"/>
      <dgm:spPr/>
    </dgm:pt>
    <dgm:pt modelId="{666DAC20-366A-459E-9F8E-97642877B150}" type="pres">
      <dgm:prSet presAssocID="{3778E448-395B-4315-A721-A74ADFACD4A3}" presName="conn2-1" presStyleLbl="parChTrans1D2" presStyleIdx="1" presStyleCnt="3"/>
      <dgm:spPr/>
      <dgm:t>
        <a:bodyPr/>
        <a:lstStyle/>
        <a:p>
          <a:endParaRPr lang="cs-CZ"/>
        </a:p>
      </dgm:t>
    </dgm:pt>
    <dgm:pt modelId="{9DA6508A-4E54-4DD3-82CE-AD5E67DEFE59}" type="pres">
      <dgm:prSet presAssocID="{3778E448-395B-4315-A721-A74ADFACD4A3}" presName="connTx" presStyleLbl="parChTrans1D2" presStyleIdx="1" presStyleCnt="3"/>
      <dgm:spPr/>
      <dgm:t>
        <a:bodyPr/>
        <a:lstStyle/>
        <a:p>
          <a:endParaRPr lang="cs-CZ"/>
        </a:p>
      </dgm:t>
    </dgm:pt>
    <dgm:pt modelId="{66537FF3-DC4C-421F-BF5B-802593C57B24}" type="pres">
      <dgm:prSet presAssocID="{FB58F819-3842-4ADC-A297-7EF8C24F2E87}" presName="root2" presStyleCnt="0"/>
      <dgm:spPr/>
    </dgm:pt>
    <dgm:pt modelId="{81535E58-7676-4308-A2E4-DF14E86B2CC8}" type="pres">
      <dgm:prSet presAssocID="{FB58F819-3842-4ADC-A297-7EF8C24F2E87}" presName="LevelTwoTextNode" presStyleLbl="node2" presStyleIdx="1" presStyleCnt="3" custLinFactNeighborX="1980" custLinFactNeighborY="-579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61FE577-D272-47B0-A093-6A63AE911B5D}" type="pres">
      <dgm:prSet presAssocID="{FB58F819-3842-4ADC-A297-7EF8C24F2E87}" presName="level3hierChild" presStyleCnt="0"/>
      <dgm:spPr/>
    </dgm:pt>
    <dgm:pt modelId="{3557293A-B13B-443E-9116-8522AA022549}" type="pres">
      <dgm:prSet presAssocID="{93E41B7E-6514-4E6B-AF4B-26BADCEE77D9}" presName="conn2-1" presStyleLbl="parChTrans1D3" presStyleIdx="1" presStyleCnt="3"/>
      <dgm:spPr/>
      <dgm:t>
        <a:bodyPr/>
        <a:lstStyle/>
        <a:p>
          <a:endParaRPr lang="cs-CZ"/>
        </a:p>
      </dgm:t>
    </dgm:pt>
    <dgm:pt modelId="{48690FC4-C7A4-4E9E-9086-E24D6C184427}" type="pres">
      <dgm:prSet presAssocID="{93E41B7E-6514-4E6B-AF4B-26BADCEE77D9}" presName="connTx" presStyleLbl="parChTrans1D3" presStyleIdx="1" presStyleCnt="3"/>
      <dgm:spPr/>
      <dgm:t>
        <a:bodyPr/>
        <a:lstStyle/>
        <a:p>
          <a:endParaRPr lang="cs-CZ"/>
        </a:p>
      </dgm:t>
    </dgm:pt>
    <dgm:pt modelId="{C0231ED6-871C-4111-9078-76C9139B3D50}" type="pres">
      <dgm:prSet presAssocID="{342C3A70-4E96-4DFC-9D11-152F51F09655}" presName="root2" presStyleCnt="0"/>
      <dgm:spPr/>
    </dgm:pt>
    <dgm:pt modelId="{8DCD5BA3-EC5D-4400-B40E-95655E2EC6C5}" type="pres">
      <dgm:prSet presAssocID="{342C3A70-4E96-4DFC-9D11-152F51F09655}" presName="LevelTwoTextNode" presStyleLbl="node3" presStyleIdx="1" presStyleCnt="3" custScaleX="98964" custScaleY="221316" custLinFactNeighborX="-2012" custLinFactNeighborY="194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2578B19-93A4-4721-A96D-7C8682BC43E5}" type="pres">
      <dgm:prSet presAssocID="{342C3A70-4E96-4DFC-9D11-152F51F09655}" presName="level3hierChild" presStyleCnt="0"/>
      <dgm:spPr/>
    </dgm:pt>
    <dgm:pt modelId="{3CFA8A9F-DC0F-48F9-A739-A0A571613438}" type="pres">
      <dgm:prSet presAssocID="{907F9C2D-CDB9-47B0-84D9-688ED070A1FE}" presName="conn2-1" presStyleLbl="parChTrans1D2" presStyleIdx="2" presStyleCnt="3"/>
      <dgm:spPr/>
      <dgm:t>
        <a:bodyPr/>
        <a:lstStyle/>
        <a:p>
          <a:endParaRPr lang="cs-CZ"/>
        </a:p>
      </dgm:t>
    </dgm:pt>
    <dgm:pt modelId="{3A73B57C-01FA-4347-B9DB-8615751A046C}" type="pres">
      <dgm:prSet presAssocID="{907F9C2D-CDB9-47B0-84D9-688ED070A1FE}" presName="connTx" presStyleLbl="parChTrans1D2" presStyleIdx="2" presStyleCnt="3"/>
      <dgm:spPr/>
      <dgm:t>
        <a:bodyPr/>
        <a:lstStyle/>
        <a:p>
          <a:endParaRPr lang="cs-CZ"/>
        </a:p>
      </dgm:t>
    </dgm:pt>
    <dgm:pt modelId="{F63D2705-144D-40C3-A92F-C99F1166425C}" type="pres">
      <dgm:prSet presAssocID="{91FB0AAC-F1A5-4ED1-AD9B-CA48EC6E664B}" presName="root2" presStyleCnt="0"/>
      <dgm:spPr/>
    </dgm:pt>
    <dgm:pt modelId="{75A3C374-C708-4FD0-85F3-CDFCF60D2B2E}" type="pres">
      <dgm:prSet presAssocID="{91FB0AAC-F1A5-4ED1-AD9B-CA48EC6E664B}" presName="LevelTwoTextNode" presStyleLbl="node2" presStyleIdx="2" presStyleCnt="3" custLinFactNeighborX="3194" custLinFactNeighborY="814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1EF0834-0D03-45A1-8284-B75A96721B9C}" type="pres">
      <dgm:prSet presAssocID="{91FB0AAC-F1A5-4ED1-AD9B-CA48EC6E664B}" presName="level3hierChild" presStyleCnt="0"/>
      <dgm:spPr/>
    </dgm:pt>
    <dgm:pt modelId="{FE9D7D72-E21F-4EC5-9FFB-55B17FBC5667}" type="pres">
      <dgm:prSet presAssocID="{A41A8291-E407-4BDF-BF50-8314A4BD9446}" presName="conn2-1" presStyleLbl="parChTrans1D3" presStyleIdx="2" presStyleCnt="3"/>
      <dgm:spPr/>
      <dgm:t>
        <a:bodyPr/>
        <a:lstStyle/>
        <a:p>
          <a:endParaRPr lang="cs-CZ"/>
        </a:p>
      </dgm:t>
    </dgm:pt>
    <dgm:pt modelId="{8B96957C-B734-4CC6-B416-8163F0CD0437}" type="pres">
      <dgm:prSet presAssocID="{A41A8291-E407-4BDF-BF50-8314A4BD9446}" presName="connTx" presStyleLbl="parChTrans1D3" presStyleIdx="2" presStyleCnt="3"/>
      <dgm:spPr/>
      <dgm:t>
        <a:bodyPr/>
        <a:lstStyle/>
        <a:p>
          <a:endParaRPr lang="cs-CZ"/>
        </a:p>
      </dgm:t>
    </dgm:pt>
    <dgm:pt modelId="{F43E9B24-A568-4D6A-A9D9-2BD4C5EAA92E}" type="pres">
      <dgm:prSet presAssocID="{E54CFC1F-75F5-46E2-A9E2-00EA3B4A3A60}" presName="root2" presStyleCnt="0"/>
      <dgm:spPr/>
    </dgm:pt>
    <dgm:pt modelId="{DEB788F9-D440-42C1-BFB0-6FCCE8D704E7}" type="pres">
      <dgm:prSet presAssocID="{E54CFC1F-75F5-46E2-A9E2-00EA3B4A3A60}" presName="LevelTwoTextNode" presStyleLbl="node3" presStyleIdx="2" presStyleCnt="3" custLinFactNeighborX="-2012" custLinFactNeighborY="268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A20E4E3-0C3E-4E29-8B42-5C912302BFE4}" type="pres">
      <dgm:prSet presAssocID="{E54CFC1F-75F5-46E2-A9E2-00EA3B4A3A60}" presName="level3hierChild" presStyleCnt="0"/>
      <dgm:spPr/>
    </dgm:pt>
  </dgm:ptLst>
  <dgm:cxnLst>
    <dgm:cxn modelId="{27C343F5-D84D-4C51-AFEE-432450638F5A}" type="presOf" srcId="{91FB0AAC-F1A5-4ED1-AD9B-CA48EC6E664B}" destId="{75A3C374-C708-4FD0-85F3-CDFCF60D2B2E}" srcOrd="0" destOrd="0" presId="urn:microsoft.com/office/officeart/2005/8/layout/hierarchy2"/>
    <dgm:cxn modelId="{D31F5166-A372-4306-9D3D-760CE2781858}" type="presOf" srcId="{E54CFC1F-75F5-46E2-A9E2-00EA3B4A3A60}" destId="{DEB788F9-D440-42C1-BFB0-6FCCE8D704E7}" srcOrd="0" destOrd="0" presId="urn:microsoft.com/office/officeart/2005/8/layout/hierarchy2"/>
    <dgm:cxn modelId="{6F0FCE09-64F2-413D-9299-F3CE258382AC}" type="presOf" srcId="{3778E448-395B-4315-A721-A74ADFACD4A3}" destId="{9DA6508A-4E54-4DD3-82CE-AD5E67DEFE59}" srcOrd="1" destOrd="0" presId="urn:microsoft.com/office/officeart/2005/8/layout/hierarchy2"/>
    <dgm:cxn modelId="{9F49EFF9-8CB0-4C27-810B-D1B87535491F}" type="presOf" srcId="{B6025849-93FE-4726-92A0-3BF55403C752}" destId="{CA0A618D-67D5-4AC5-A4CE-BE95554B6278}" srcOrd="1" destOrd="0" presId="urn:microsoft.com/office/officeart/2005/8/layout/hierarchy2"/>
    <dgm:cxn modelId="{27DD54E4-41BC-42FA-9CF8-30383E3862AA}" type="presOf" srcId="{907F9C2D-CDB9-47B0-84D9-688ED070A1FE}" destId="{3CFA8A9F-DC0F-48F9-A739-A0A571613438}" srcOrd="0" destOrd="0" presId="urn:microsoft.com/office/officeart/2005/8/layout/hierarchy2"/>
    <dgm:cxn modelId="{AF7C7F9B-6A06-465C-B90C-DAE1BEEDD1AD}" type="presOf" srcId="{342C3A70-4E96-4DFC-9D11-152F51F09655}" destId="{8DCD5BA3-EC5D-4400-B40E-95655E2EC6C5}" srcOrd="0" destOrd="0" presId="urn:microsoft.com/office/officeart/2005/8/layout/hierarchy2"/>
    <dgm:cxn modelId="{C7E7D77E-B939-4BEB-B6B7-76D425B898ED}" srcId="{BF854C0C-87A0-4EFF-9F62-BF41391D1069}" destId="{2725CADC-B18D-40F8-9F8D-F369CDDB0617}" srcOrd="0" destOrd="0" parTransId="{EE3E0BF6-A672-4152-9DFD-E5D090C5A92E}" sibTransId="{FC665EF6-6F00-416B-AFBF-F35D55BCFC85}"/>
    <dgm:cxn modelId="{95E193D9-2568-442C-BC36-708B5434D678}" srcId="{91FB0AAC-F1A5-4ED1-AD9B-CA48EC6E664B}" destId="{E54CFC1F-75F5-46E2-A9E2-00EA3B4A3A60}" srcOrd="0" destOrd="0" parTransId="{A41A8291-E407-4BDF-BF50-8314A4BD9446}" sibTransId="{DE04AD55-C0E4-4451-ADF8-EE37BD2A58DB}"/>
    <dgm:cxn modelId="{F4513B82-1328-4756-B63E-CD10392FED1F}" type="presOf" srcId="{907F9C2D-CDB9-47B0-84D9-688ED070A1FE}" destId="{3A73B57C-01FA-4347-B9DB-8615751A046C}" srcOrd="1" destOrd="0" presId="urn:microsoft.com/office/officeart/2005/8/layout/hierarchy2"/>
    <dgm:cxn modelId="{71C17281-640D-4362-91CC-0ED8F10D45BE}" type="presOf" srcId="{B6025849-93FE-4726-92A0-3BF55403C752}" destId="{B67D2250-A6EE-4544-A990-07D3AB92E9F7}" srcOrd="0" destOrd="0" presId="urn:microsoft.com/office/officeart/2005/8/layout/hierarchy2"/>
    <dgm:cxn modelId="{F80867D9-5ED0-4644-BD32-A6B2346DCFB6}" srcId="{7E93D1E8-2FB9-4DB8-8304-8D0E77705C5D}" destId="{BF854C0C-87A0-4EFF-9F62-BF41391D1069}" srcOrd="0" destOrd="0" parTransId="{BBC1BD31-4BC0-4376-8DCE-3E0A4DB1B30A}" sibTransId="{6BEE61DC-8FA7-4C87-A579-570B900E5B2C}"/>
    <dgm:cxn modelId="{B7B05354-530A-44DC-9C64-9ED43FE0FEF7}" srcId="{FB58F819-3842-4ADC-A297-7EF8C24F2E87}" destId="{342C3A70-4E96-4DFC-9D11-152F51F09655}" srcOrd="0" destOrd="0" parTransId="{93E41B7E-6514-4E6B-AF4B-26BADCEE77D9}" sibTransId="{00E4F420-927F-4873-B0D2-9C205B317F18}"/>
    <dgm:cxn modelId="{19C52678-D14B-4B8C-B4BC-224177CB6E33}" type="presOf" srcId="{2725CADC-B18D-40F8-9F8D-F369CDDB0617}" destId="{F0E0E3E5-C2F0-4FD9-9EC6-EC128FD53D8E}" srcOrd="0" destOrd="0" presId="urn:microsoft.com/office/officeart/2005/8/layout/hierarchy2"/>
    <dgm:cxn modelId="{EE0CB4B3-36C7-4DD0-BCCB-C6857DD2EC3C}" type="presOf" srcId="{FB58F819-3842-4ADC-A297-7EF8C24F2E87}" destId="{81535E58-7676-4308-A2E4-DF14E86B2CC8}" srcOrd="0" destOrd="0" presId="urn:microsoft.com/office/officeart/2005/8/layout/hierarchy2"/>
    <dgm:cxn modelId="{3D32CA11-5B0E-46BD-841E-6696206B8A0C}" type="presOf" srcId="{A41A8291-E407-4BDF-BF50-8314A4BD9446}" destId="{8B96957C-B734-4CC6-B416-8163F0CD0437}" srcOrd="1" destOrd="0" presId="urn:microsoft.com/office/officeart/2005/8/layout/hierarchy2"/>
    <dgm:cxn modelId="{C051B1DF-2474-4547-9771-A5CC946BE5BC}" type="presOf" srcId="{93E41B7E-6514-4E6B-AF4B-26BADCEE77D9}" destId="{48690FC4-C7A4-4E9E-9086-E24D6C184427}" srcOrd="1" destOrd="0" presId="urn:microsoft.com/office/officeart/2005/8/layout/hierarchy2"/>
    <dgm:cxn modelId="{6555DA24-39E5-433A-8583-D24505D4B73E}" srcId="{BF854C0C-87A0-4EFF-9F62-BF41391D1069}" destId="{FB58F819-3842-4ADC-A297-7EF8C24F2E87}" srcOrd="1" destOrd="0" parTransId="{3778E448-395B-4315-A721-A74ADFACD4A3}" sibTransId="{B561139F-4D0A-4178-BF83-03F92643DFF0}"/>
    <dgm:cxn modelId="{E2AC9498-8438-4B9A-9454-6BF53FF365C6}" type="presOf" srcId="{A41A8291-E407-4BDF-BF50-8314A4BD9446}" destId="{FE9D7D72-E21F-4EC5-9FFB-55B17FBC5667}" srcOrd="0" destOrd="0" presId="urn:microsoft.com/office/officeart/2005/8/layout/hierarchy2"/>
    <dgm:cxn modelId="{C705BFA4-C4A7-47FB-85D1-005520C55E8E}" srcId="{BF854C0C-87A0-4EFF-9F62-BF41391D1069}" destId="{91FB0AAC-F1A5-4ED1-AD9B-CA48EC6E664B}" srcOrd="2" destOrd="0" parTransId="{907F9C2D-CDB9-47B0-84D9-688ED070A1FE}" sibTransId="{CB0FA5E8-8C52-47F0-838E-71CE4828B284}"/>
    <dgm:cxn modelId="{C814E4F6-488D-4307-954E-5B97B8FC215B}" type="presOf" srcId="{EE3E0BF6-A672-4152-9DFD-E5D090C5A92E}" destId="{18E6CD48-AC22-41DF-949E-AF54A60A9CB4}" srcOrd="0" destOrd="0" presId="urn:microsoft.com/office/officeart/2005/8/layout/hierarchy2"/>
    <dgm:cxn modelId="{DF138C90-6FA0-43E4-8D3A-8B89A5FA0AE8}" srcId="{2725CADC-B18D-40F8-9F8D-F369CDDB0617}" destId="{DE961F54-DA7B-42DB-90ED-E751E9DD6A2C}" srcOrd="0" destOrd="0" parTransId="{B6025849-93FE-4726-92A0-3BF55403C752}" sibTransId="{AD3F1A5F-64A6-4321-85FF-2DEEFF341B1A}"/>
    <dgm:cxn modelId="{DB8EFD30-F0F5-4502-83CE-60BAB2F531BB}" type="presOf" srcId="{BF854C0C-87A0-4EFF-9F62-BF41391D1069}" destId="{6A804DA4-F976-4CDF-9E41-EF99F66194E4}" srcOrd="0" destOrd="0" presId="urn:microsoft.com/office/officeart/2005/8/layout/hierarchy2"/>
    <dgm:cxn modelId="{8F939E97-5DFD-4359-84D1-F9D5FC59E605}" type="presOf" srcId="{DE961F54-DA7B-42DB-90ED-E751E9DD6A2C}" destId="{38CE980F-E0E2-42A5-A308-84826000E4A2}" srcOrd="0" destOrd="0" presId="urn:microsoft.com/office/officeart/2005/8/layout/hierarchy2"/>
    <dgm:cxn modelId="{CB32A661-E580-454D-8831-0EFCFCCD7C63}" type="presOf" srcId="{EE3E0BF6-A672-4152-9DFD-E5D090C5A92E}" destId="{708032BF-B57B-4747-A433-BAAD0886603F}" srcOrd="1" destOrd="0" presId="urn:microsoft.com/office/officeart/2005/8/layout/hierarchy2"/>
    <dgm:cxn modelId="{82056823-928E-4336-A50C-C391155F7B58}" type="presOf" srcId="{7E93D1E8-2FB9-4DB8-8304-8D0E77705C5D}" destId="{6EAA2ACA-55EA-4A11-9CD3-B1A317465557}" srcOrd="0" destOrd="0" presId="urn:microsoft.com/office/officeart/2005/8/layout/hierarchy2"/>
    <dgm:cxn modelId="{7ECF6E73-E45B-4FEE-B2CD-DC097560AA55}" type="presOf" srcId="{93E41B7E-6514-4E6B-AF4B-26BADCEE77D9}" destId="{3557293A-B13B-443E-9116-8522AA022549}" srcOrd="0" destOrd="0" presId="urn:microsoft.com/office/officeart/2005/8/layout/hierarchy2"/>
    <dgm:cxn modelId="{9188ED54-769D-47C9-9EF7-A2D3B5AE5A5A}" type="presOf" srcId="{3778E448-395B-4315-A721-A74ADFACD4A3}" destId="{666DAC20-366A-459E-9F8E-97642877B150}" srcOrd="0" destOrd="0" presId="urn:microsoft.com/office/officeart/2005/8/layout/hierarchy2"/>
    <dgm:cxn modelId="{8F837152-9496-43D2-BD57-05CAB0C865B0}" type="presParOf" srcId="{6EAA2ACA-55EA-4A11-9CD3-B1A317465557}" destId="{45631132-4B35-4D51-BC76-04A0AAE6C450}" srcOrd="0" destOrd="0" presId="urn:microsoft.com/office/officeart/2005/8/layout/hierarchy2"/>
    <dgm:cxn modelId="{B628F7C2-1850-42E7-9AFF-135907101B77}" type="presParOf" srcId="{45631132-4B35-4D51-BC76-04A0AAE6C450}" destId="{6A804DA4-F976-4CDF-9E41-EF99F66194E4}" srcOrd="0" destOrd="0" presId="urn:microsoft.com/office/officeart/2005/8/layout/hierarchy2"/>
    <dgm:cxn modelId="{09ECE7BA-25E6-4C59-A0F3-75E5B1D8011D}" type="presParOf" srcId="{45631132-4B35-4D51-BC76-04A0AAE6C450}" destId="{0F6F5B17-E190-4621-BBA9-FAAC90E27D7C}" srcOrd="1" destOrd="0" presId="urn:microsoft.com/office/officeart/2005/8/layout/hierarchy2"/>
    <dgm:cxn modelId="{460D5C2F-0848-4EE7-B8E0-1302E4B738B0}" type="presParOf" srcId="{0F6F5B17-E190-4621-BBA9-FAAC90E27D7C}" destId="{18E6CD48-AC22-41DF-949E-AF54A60A9CB4}" srcOrd="0" destOrd="0" presId="urn:microsoft.com/office/officeart/2005/8/layout/hierarchy2"/>
    <dgm:cxn modelId="{5E534E19-6333-4C90-BC63-2698E8ED612F}" type="presParOf" srcId="{18E6CD48-AC22-41DF-949E-AF54A60A9CB4}" destId="{708032BF-B57B-4747-A433-BAAD0886603F}" srcOrd="0" destOrd="0" presId="urn:microsoft.com/office/officeart/2005/8/layout/hierarchy2"/>
    <dgm:cxn modelId="{247B3721-891D-43E6-8275-14CD7ADF4EA8}" type="presParOf" srcId="{0F6F5B17-E190-4621-BBA9-FAAC90E27D7C}" destId="{E64AEBB0-4ABA-46F8-9488-5579585564B6}" srcOrd="1" destOrd="0" presId="urn:microsoft.com/office/officeart/2005/8/layout/hierarchy2"/>
    <dgm:cxn modelId="{3DCF7F7C-5685-44FB-93B6-0A9E8826D296}" type="presParOf" srcId="{E64AEBB0-4ABA-46F8-9488-5579585564B6}" destId="{F0E0E3E5-C2F0-4FD9-9EC6-EC128FD53D8E}" srcOrd="0" destOrd="0" presId="urn:microsoft.com/office/officeart/2005/8/layout/hierarchy2"/>
    <dgm:cxn modelId="{BD96FCD1-2682-4DF0-B728-D6E892F8BDC7}" type="presParOf" srcId="{E64AEBB0-4ABA-46F8-9488-5579585564B6}" destId="{4EC2CC04-2478-4369-A1D5-AFEEA75461DF}" srcOrd="1" destOrd="0" presId="urn:microsoft.com/office/officeart/2005/8/layout/hierarchy2"/>
    <dgm:cxn modelId="{D47722F2-15ED-4DD3-8A3B-74A6DF30DF9A}" type="presParOf" srcId="{4EC2CC04-2478-4369-A1D5-AFEEA75461DF}" destId="{B67D2250-A6EE-4544-A990-07D3AB92E9F7}" srcOrd="0" destOrd="0" presId="urn:microsoft.com/office/officeart/2005/8/layout/hierarchy2"/>
    <dgm:cxn modelId="{DEBECD4B-CF45-4CF4-9FFA-A2D1F89781F3}" type="presParOf" srcId="{B67D2250-A6EE-4544-A990-07D3AB92E9F7}" destId="{CA0A618D-67D5-4AC5-A4CE-BE95554B6278}" srcOrd="0" destOrd="0" presId="urn:microsoft.com/office/officeart/2005/8/layout/hierarchy2"/>
    <dgm:cxn modelId="{2562FE6A-30A9-4D10-AB72-C0C1BD102FC6}" type="presParOf" srcId="{4EC2CC04-2478-4369-A1D5-AFEEA75461DF}" destId="{6B346F3F-527F-4AB3-AA1C-E5B0ED66F0CF}" srcOrd="1" destOrd="0" presId="urn:microsoft.com/office/officeart/2005/8/layout/hierarchy2"/>
    <dgm:cxn modelId="{4B9D6D68-9886-425A-ADE8-D6233ABE0C93}" type="presParOf" srcId="{6B346F3F-527F-4AB3-AA1C-E5B0ED66F0CF}" destId="{38CE980F-E0E2-42A5-A308-84826000E4A2}" srcOrd="0" destOrd="0" presId="urn:microsoft.com/office/officeart/2005/8/layout/hierarchy2"/>
    <dgm:cxn modelId="{6CE1B045-6F97-4729-9011-5965899932A2}" type="presParOf" srcId="{6B346F3F-527F-4AB3-AA1C-E5B0ED66F0CF}" destId="{1C241062-FDCA-44C7-A390-9108B4C32388}" srcOrd="1" destOrd="0" presId="urn:microsoft.com/office/officeart/2005/8/layout/hierarchy2"/>
    <dgm:cxn modelId="{20F41C7B-F9F5-43B8-80AF-169098511F6A}" type="presParOf" srcId="{0F6F5B17-E190-4621-BBA9-FAAC90E27D7C}" destId="{666DAC20-366A-459E-9F8E-97642877B150}" srcOrd="2" destOrd="0" presId="urn:microsoft.com/office/officeart/2005/8/layout/hierarchy2"/>
    <dgm:cxn modelId="{5CE2B4B1-8F92-4FE9-A501-4586A50CEF0F}" type="presParOf" srcId="{666DAC20-366A-459E-9F8E-97642877B150}" destId="{9DA6508A-4E54-4DD3-82CE-AD5E67DEFE59}" srcOrd="0" destOrd="0" presId="urn:microsoft.com/office/officeart/2005/8/layout/hierarchy2"/>
    <dgm:cxn modelId="{281C75B4-2ACC-4EA1-864D-3AD8D3C20984}" type="presParOf" srcId="{0F6F5B17-E190-4621-BBA9-FAAC90E27D7C}" destId="{66537FF3-DC4C-421F-BF5B-802593C57B24}" srcOrd="3" destOrd="0" presId="urn:microsoft.com/office/officeart/2005/8/layout/hierarchy2"/>
    <dgm:cxn modelId="{38CFA624-C427-4EB1-A0C0-A4BCEEF0FB69}" type="presParOf" srcId="{66537FF3-DC4C-421F-BF5B-802593C57B24}" destId="{81535E58-7676-4308-A2E4-DF14E86B2CC8}" srcOrd="0" destOrd="0" presId="urn:microsoft.com/office/officeart/2005/8/layout/hierarchy2"/>
    <dgm:cxn modelId="{1F99487D-AB3B-4358-A3D1-CFC3C25B06E0}" type="presParOf" srcId="{66537FF3-DC4C-421F-BF5B-802593C57B24}" destId="{A61FE577-D272-47B0-A093-6A63AE911B5D}" srcOrd="1" destOrd="0" presId="urn:microsoft.com/office/officeart/2005/8/layout/hierarchy2"/>
    <dgm:cxn modelId="{56FED898-FC6B-41C2-9772-FF056004699F}" type="presParOf" srcId="{A61FE577-D272-47B0-A093-6A63AE911B5D}" destId="{3557293A-B13B-443E-9116-8522AA022549}" srcOrd="0" destOrd="0" presId="urn:microsoft.com/office/officeart/2005/8/layout/hierarchy2"/>
    <dgm:cxn modelId="{8EA45306-DEFD-4FF7-9EB4-49744A04CF2F}" type="presParOf" srcId="{3557293A-B13B-443E-9116-8522AA022549}" destId="{48690FC4-C7A4-4E9E-9086-E24D6C184427}" srcOrd="0" destOrd="0" presId="urn:microsoft.com/office/officeart/2005/8/layout/hierarchy2"/>
    <dgm:cxn modelId="{2B2B7418-7DB4-443F-8E0C-9E26FF700D0A}" type="presParOf" srcId="{A61FE577-D272-47B0-A093-6A63AE911B5D}" destId="{C0231ED6-871C-4111-9078-76C9139B3D50}" srcOrd="1" destOrd="0" presId="urn:microsoft.com/office/officeart/2005/8/layout/hierarchy2"/>
    <dgm:cxn modelId="{84932B89-2AD9-46DE-92DC-C7E52B8CF1D2}" type="presParOf" srcId="{C0231ED6-871C-4111-9078-76C9139B3D50}" destId="{8DCD5BA3-EC5D-4400-B40E-95655E2EC6C5}" srcOrd="0" destOrd="0" presId="urn:microsoft.com/office/officeart/2005/8/layout/hierarchy2"/>
    <dgm:cxn modelId="{104A382D-55F6-4CAA-91C2-2EF2897579E0}" type="presParOf" srcId="{C0231ED6-871C-4111-9078-76C9139B3D50}" destId="{D2578B19-93A4-4721-A96D-7C8682BC43E5}" srcOrd="1" destOrd="0" presId="urn:microsoft.com/office/officeart/2005/8/layout/hierarchy2"/>
    <dgm:cxn modelId="{224882A2-CF3D-48F4-A8FE-E6D10B52CD4F}" type="presParOf" srcId="{0F6F5B17-E190-4621-BBA9-FAAC90E27D7C}" destId="{3CFA8A9F-DC0F-48F9-A739-A0A571613438}" srcOrd="4" destOrd="0" presId="urn:microsoft.com/office/officeart/2005/8/layout/hierarchy2"/>
    <dgm:cxn modelId="{85219235-4E8E-4F88-9693-8BE2C04FD34B}" type="presParOf" srcId="{3CFA8A9F-DC0F-48F9-A739-A0A571613438}" destId="{3A73B57C-01FA-4347-B9DB-8615751A046C}" srcOrd="0" destOrd="0" presId="urn:microsoft.com/office/officeart/2005/8/layout/hierarchy2"/>
    <dgm:cxn modelId="{4CF38CE7-7850-46DF-B10B-CC2748E51059}" type="presParOf" srcId="{0F6F5B17-E190-4621-BBA9-FAAC90E27D7C}" destId="{F63D2705-144D-40C3-A92F-C99F1166425C}" srcOrd="5" destOrd="0" presId="urn:microsoft.com/office/officeart/2005/8/layout/hierarchy2"/>
    <dgm:cxn modelId="{9BBA105E-F84E-4B68-A485-B4B0947FE6B3}" type="presParOf" srcId="{F63D2705-144D-40C3-A92F-C99F1166425C}" destId="{75A3C374-C708-4FD0-85F3-CDFCF60D2B2E}" srcOrd="0" destOrd="0" presId="urn:microsoft.com/office/officeart/2005/8/layout/hierarchy2"/>
    <dgm:cxn modelId="{23D65B97-A07F-4D86-AD12-D5EDBE7CD67D}" type="presParOf" srcId="{F63D2705-144D-40C3-A92F-C99F1166425C}" destId="{21EF0834-0D03-45A1-8284-B75A96721B9C}" srcOrd="1" destOrd="0" presId="urn:microsoft.com/office/officeart/2005/8/layout/hierarchy2"/>
    <dgm:cxn modelId="{5673122A-365D-405F-9CCE-E30168490A81}" type="presParOf" srcId="{21EF0834-0D03-45A1-8284-B75A96721B9C}" destId="{FE9D7D72-E21F-4EC5-9FFB-55B17FBC5667}" srcOrd="0" destOrd="0" presId="urn:microsoft.com/office/officeart/2005/8/layout/hierarchy2"/>
    <dgm:cxn modelId="{F50A5E02-878C-4780-9556-F7CC0D7006DE}" type="presParOf" srcId="{FE9D7D72-E21F-4EC5-9FFB-55B17FBC5667}" destId="{8B96957C-B734-4CC6-B416-8163F0CD0437}" srcOrd="0" destOrd="0" presId="urn:microsoft.com/office/officeart/2005/8/layout/hierarchy2"/>
    <dgm:cxn modelId="{A35FC075-71C0-4BDB-A08B-B281081197CD}" type="presParOf" srcId="{21EF0834-0D03-45A1-8284-B75A96721B9C}" destId="{F43E9B24-A568-4D6A-A9D9-2BD4C5EAA92E}" srcOrd="1" destOrd="0" presId="urn:microsoft.com/office/officeart/2005/8/layout/hierarchy2"/>
    <dgm:cxn modelId="{7DF10FEA-F878-4828-8EDF-45B11F80DC60}" type="presParOf" srcId="{F43E9B24-A568-4D6A-A9D9-2BD4C5EAA92E}" destId="{DEB788F9-D440-42C1-BFB0-6FCCE8D704E7}" srcOrd="0" destOrd="0" presId="urn:microsoft.com/office/officeart/2005/8/layout/hierarchy2"/>
    <dgm:cxn modelId="{9769FA5F-B54C-40FC-B3B9-05F8161D971A}" type="presParOf" srcId="{F43E9B24-A568-4D6A-A9D9-2BD4C5EAA92E}" destId="{7A20E4E3-0C3E-4E29-8B42-5C912302BFE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E145CA-9B01-449F-9385-9FE0959600F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AC4168F-D4C3-4651-8DDF-A1474E1BB4F3}">
      <dgm:prSet phldrT="[Text]" custT="1"/>
      <dgm:spPr/>
      <dgm:t>
        <a:bodyPr/>
        <a:lstStyle/>
        <a:p>
          <a:r>
            <a:rPr lang="cs-CZ" sz="1800" b="1" dirty="0" smtClean="0"/>
            <a:t>I. Zadávací dokumentace/cíle/vstupní informace</a:t>
          </a:r>
        </a:p>
        <a:p>
          <a:endParaRPr lang="cs-CZ" sz="1800" dirty="0"/>
        </a:p>
      </dgm:t>
    </dgm:pt>
    <dgm:pt modelId="{A1166513-4E57-41E4-961E-B0EE24422146}" type="parTrans" cxnId="{02C5607C-2876-4963-9674-E9B8677CA74B}">
      <dgm:prSet/>
      <dgm:spPr/>
      <dgm:t>
        <a:bodyPr/>
        <a:lstStyle/>
        <a:p>
          <a:endParaRPr lang="cs-CZ"/>
        </a:p>
      </dgm:t>
    </dgm:pt>
    <dgm:pt modelId="{7A637E4A-4F0B-41A8-9F9E-46ED2A5FE66A}" type="sibTrans" cxnId="{02C5607C-2876-4963-9674-E9B8677CA74B}">
      <dgm:prSet/>
      <dgm:spPr/>
      <dgm:t>
        <a:bodyPr/>
        <a:lstStyle/>
        <a:p>
          <a:endParaRPr lang="cs-CZ"/>
        </a:p>
      </dgm:t>
    </dgm:pt>
    <dgm:pt modelId="{B4F437D7-A783-4497-B78C-A6C5AC1ED205}">
      <dgm:prSet phldrT="[Text]" custT="1"/>
      <dgm:spPr/>
      <dgm:t>
        <a:bodyPr/>
        <a:lstStyle/>
        <a:p>
          <a:r>
            <a:rPr lang="cs-CZ" sz="1600" b="1" dirty="0" smtClean="0"/>
            <a:t>II. </a:t>
          </a:r>
          <a:r>
            <a:rPr lang="cs-CZ" sz="1800" b="1" dirty="0" smtClean="0"/>
            <a:t>Průzkum</a:t>
          </a:r>
          <a:r>
            <a:rPr lang="cs-CZ" sz="1600" b="1" dirty="0" smtClean="0"/>
            <a:t> - základní</a:t>
          </a:r>
          <a:endParaRPr lang="cs-CZ" sz="1600" dirty="0"/>
        </a:p>
      </dgm:t>
    </dgm:pt>
    <dgm:pt modelId="{5F918D8E-9806-4FF4-AA9D-F06F9A7B7305}" type="parTrans" cxnId="{5D110F0D-3C75-40BB-AE1C-6C65636C9E4A}">
      <dgm:prSet/>
      <dgm:spPr/>
      <dgm:t>
        <a:bodyPr/>
        <a:lstStyle/>
        <a:p>
          <a:endParaRPr lang="cs-CZ"/>
        </a:p>
      </dgm:t>
    </dgm:pt>
    <dgm:pt modelId="{2FB22162-D415-48D5-A127-87523F8FD970}" type="sibTrans" cxnId="{5D110F0D-3C75-40BB-AE1C-6C65636C9E4A}">
      <dgm:prSet/>
      <dgm:spPr/>
      <dgm:t>
        <a:bodyPr/>
        <a:lstStyle/>
        <a:p>
          <a:endParaRPr lang="cs-CZ"/>
        </a:p>
      </dgm:t>
    </dgm:pt>
    <dgm:pt modelId="{19608096-F39D-4C41-A05F-900901B6E67A}">
      <dgm:prSet phldrT="[Text]" custT="1"/>
      <dgm:spPr/>
      <dgm:t>
        <a:bodyPr/>
        <a:lstStyle/>
        <a:p>
          <a:r>
            <a:rPr lang="cs-CZ" sz="1600" b="1" dirty="0" smtClean="0"/>
            <a:t>III. </a:t>
          </a:r>
          <a:r>
            <a:rPr lang="cs-CZ" sz="2000" b="1" dirty="0" smtClean="0"/>
            <a:t>Konzervátorsko-restaurátorský</a:t>
          </a:r>
          <a:r>
            <a:rPr lang="cs-CZ" sz="1600" b="1" dirty="0" smtClean="0"/>
            <a:t> záměr</a:t>
          </a:r>
          <a:endParaRPr lang="cs-CZ" sz="1600" dirty="0"/>
        </a:p>
      </dgm:t>
    </dgm:pt>
    <dgm:pt modelId="{A2435E37-A3B9-46E1-8BDD-7FF6F897D283}" type="parTrans" cxnId="{D88B5A47-71AD-4F74-86AE-CA229561A352}">
      <dgm:prSet/>
      <dgm:spPr/>
      <dgm:t>
        <a:bodyPr/>
        <a:lstStyle/>
        <a:p>
          <a:endParaRPr lang="cs-CZ"/>
        </a:p>
      </dgm:t>
    </dgm:pt>
    <dgm:pt modelId="{1F384A9F-EA7B-4634-A9A1-D1AAF1C252BE}" type="sibTrans" cxnId="{D88B5A47-71AD-4F74-86AE-CA229561A352}">
      <dgm:prSet/>
      <dgm:spPr/>
      <dgm:t>
        <a:bodyPr/>
        <a:lstStyle/>
        <a:p>
          <a:endParaRPr lang="cs-CZ"/>
        </a:p>
      </dgm:t>
    </dgm:pt>
    <dgm:pt modelId="{C0E752E1-B919-4E7A-9D85-6BBF9282BB25}">
      <dgm:prSet custT="1"/>
      <dgm:spPr/>
      <dgm:t>
        <a:bodyPr/>
        <a:lstStyle/>
        <a:p>
          <a:r>
            <a:rPr lang="cs-CZ" sz="1600" b="1" dirty="0" smtClean="0"/>
            <a:t>VI. K</a:t>
          </a:r>
          <a:r>
            <a:rPr lang="cs-CZ" sz="2400" b="1" dirty="0" smtClean="0"/>
            <a:t>o</a:t>
          </a:r>
          <a:r>
            <a:rPr lang="cs-CZ" sz="1600" b="1" dirty="0" smtClean="0"/>
            <a:t>nzervátorsko-restaurátorský postup, dokumentace</a:t>
          </a:r>
          <a:endParaRPr lang="cs-CZ" sz="1600" b="1" dirty="0"/>
        </a:p>
      </dgm:t>
    </dgm:pt>
    <dgm:pt modelId="{E04F6260-91A7-45A6-B8C1-A1931791B29C}" type="parTrans" cxnId="{4BD0548F-C144-47CE-AB58-07B9D78893E5}">
      <dgm:prSet/>
      <dgm:spPr/>
      <dgm:t>
        <a:bodyPr/>
        <a:lstStyle/>
        <a:p>
          <a:endParaRPr lang="cs-CZ"/>
        </a:p>
      </dgm:t>
    </dgm:pt>
    <dgm:pt modelId="{C0EE1F15-18C2-4DEF-85EF-FAB72F076A21}" type="sibTrans" cxnId="{4BD0548F-C144-47CE-AB58-07B9D78893E5}">
      <dgm:prSet/>
      <dgm:spPr/>
      <dgm:t>
        <a:bodyPr/>
        <a:lstStyle/>
        <a:p>
          <a:endParaRPr lang="cs-CZ"/>
        </a:p>
      </dgm:t>
    </dgm:pt>
    <dgm:pt modelId="{CE2F5677-5128-4771-AB69-BEE42A448CF4}">
      <dgm:prSet custT="1"/>
      <dgm:spPr/>
      <dgm:t>
        <a:bodyPr/>
        <a:lstStyle/>
        <a:p>
          <a:r>
            <a:rPr lang="cs-CZ" sz="1600" b="1" dirty="0" smtClean="0"/>
            <a:t>IV. </a:t>
          </a:r>
          <a:r>
            <a:rPr lang="cs-CZ" sz="1800" b="1" dirty="0" smtClean="0"/>
            <a:t>Konzultace</a:t>
          </a:r>
          <a:r>
            <a:rPr lang="cs-CZ" sz="1600" b="1" dirty="0" smtClean="0"/>
            <a:t>, vyhodnocení, odsouhlasení zadavatelem </a:t>
          </a:r>
          <a:endParaRPr lang="cs-CZ" sz="1600" dirty="0"/>
        </a:p>
      </dgm:t>
    </dgm:pt>
    <dgm:pt modelId="{02743C20-A7BC-404B-9591-FEE222CA00E7}" type="parTrans" cxnId="{C317AD45-EC90-4C69-AE8D-F592106AF98E}">
      <dgm:prSet/>
      <dgm:spPr/>
      <dgm:t>
        <a:bodyPr/>
        <a:lstStyle/>
        <a:p>
          <a:endParaRPr lang="cs-CZ"/>
        </a:p>
      </dgm:t>
    </dgm:pt>
    <dgm:pt modelId="{77B65D00-D4B5-49FD-9EED-FA9B0247F416}" type="sibTrans" cxnId="{C317AD45-EC90-4C69-AE8D-F592106AF98E}">
      <dgm:prSet/>
      <dgm:spPr/>
      <dgm:t>
        <a:bodyPr/>
        <a:lstStyle/>
        <a:p>
          <a:endParaRPr lang="cs-CZ"/>
        </a:p>
      </dgm:t>
    </dgm:pt>
    <dgm:pt modelId="{240B064A-5450-4F41-B7BB-58C610D97B2D}">
      <dgm:prSet/>
      <dgm:spPr/>
      <dgm:t>
        <a:bodyPr/>
        <a:lstStyle/>
        <a:p>
          <a:r>
            <a:rPr lang="cs-CZ" b="1" dirty="0" smtClean="0"/>
            <a:t>V. Zpracování smlouvy o fyzickém předání věci, </a:t>
          </a:r>
          <a:br>
            <a:rPr lang="cs-CZ" b="1" dirty="0" smtClean="0"/>
          </a:br>
          <a:r>
            <a:rPr lang="cs-CZ" b="1" dirty="0" smtClean="0"/>
            <a:t>smlouvy o provedení </a:t>
          </a:r>
          <a:r>
            <a:rPr lang="cs-CZ" b="1" dirty="0" err="1" smtClean="0"/>
            <a:t>ko</a:t>
          </a:r>
          <a:r>
            <a:rPr lang="cs-CZ" b="1" dirty="0" smtClean="0"/>
            <a:t>-re prací/předání předmětu ke </a:t>
          </a:r>
          <a:r>
            <a:rPr lang="cs-CZ" b="1" dirty="0" err="1" smtClean="0"/>
            <a:t>ko</a:t>
          </a:r>
          <a:r>
            <a:rPr lang="cs-CZ" b="1" dirty="0" smtClean="0"/>
            <a:t>-re </a:t>
          </a:r>
          <a:endParaRPr lang="cs-CZ" dirty="0"/>
        </a:p>
      </dgm:t>
    </dgm:pt>
    <dgm:pt modelId="{71151CFC-29D3-4DE5-9693-8C9D8F5BAAC6}" type="parTrans" cxnId="{7131C0EC-4FE0-4915-8504-2ADD9887B13B}">
      <dgm:prSet/>
      <dgm:spPr/>
      <dgm:t>
        <a:bodyPr/>
        <a:lstStyle/>
        <a:p>
          <a:endParaRPr lang="cs-CZ"/>
        </a:p>
      </dgm:t>
    </dgm:pt>
    <dgm:pt modelId="{7963B811-AD32-4D8A-80E1-CD76919C6766}" type="sibTrans" cxnId="{7131C0EC-4FE0-4915-8504-2ADD9887B13B}">
      <dgm:prSet/>
      <dgm:spPr/>
      <dgm:t>
        <a:bodyPr/>
        <a:lstStyle/>
        <a:p>
          <a:endParaRPr lang="cs-CZ"/>
        </a:p>
      </dgm:t>
    </dgm:pt>
    <dgm:pt modelId="{FC4BC891-55AF-458B-ACD2-7A04CBDE7174}" type="pres">
      <dgm:prSet presAssocID="{F7E145CA-9B01-449F-9385-9FE0959600F6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2CE402B-C04F-49B1-A39D-97B662029D87}" type="pres">
      <dgm:prSet presAssocID="{0AC4168F-D4C3-4651-8DDF-A1474E1BB4F3}" presName="node" presStyleLbl="node1" presStyleIdx="0" presStyleCnt="6" custScaleX="495793" custLinFactNeighborX="-3207" custLinFactNeighborY="368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D30D91-2B29-4542-BB27-3F9A34B0D73C}" type="pres">
      <dgm:prSet presAssocID="{7A637E4A-4F0B-41A8-9F9E-46ED2A5FE66A}" presName="sibTrans" presStyleLbl="sibTrans2D1" presStyleIdx="0" presStyleCnt="5" custLinFactNeighborX="-156" custLinFactNeighborY="-18147"/>
      <dgm:spPr>
        <a:prstGeom prst="upDownArrow">
          <a:avLst/>
        </a:prstGeom>
      </dgm:spPr>
      <dgm:t>
        <a:bodyPr/>
        <a:lstStyle/>
        <a:p>
          <a:endParaRPr lang="cs-CZ"/>
        </a:p>
      </dgm:t>
    </dgm:pt>
    <dgm:pt modelId="{D09FE90B-E380-418D-A265-4BB17F90695D}" type="pres">
      <dgm:prSet presAssocID="{7A637E4A-4F0B-41A8-9F9E-46ED2A5FE66A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23113414-0C55-42AB-AEEF-2C2672B9820E}" type="pres">
      <dgm:prSet presAssocID="{B4F437D7-A783-4497-B78C-A6C5AC1ED205}" presName="node" presStyleLbl="node1" presStyleIdx="1" presStyleCnt="6" custScaleX="494366" custLinFactNeighborX="-2652" custLinFactNeighborY="1506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04A8146-BC93-4FCF-B136-F55351BE0A2D}" type="pres">
      <dgm:prSet presAssocID="{2FB22162-D415-48D5-A127-87523F8FD970}" presName="sibTrans" presStyleLbl="sibTrans2D1" presStyleIdx="1" presStyleCnt="5"/>
      <dgm:spPr/>
      <dgm:t>
        <a:bodyPr/>
        <a:lstStyle/>
        <a:p>
          <a:endParaRPr lang="cs-CZ"/>
        </a:p>
      </dgm:t>
    </dgm:pt>
    <dgm:pt modelId="{1A9B8F95-3745-4E10-B9D7-5FD1C8ED24F5}" type="pres">
      <dgm:prSet presAssocID="{2FB22162-D415-48D5-A127-87523F8FD970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AE7F8B94-8F4B-43B8-A856-F2CC3BE5DF1E}" type="pres">
      <dgm:prSet presAssocID="{19608096-F39D-4C41-A05F-900901B6E67A}" presName="node" presStyleLbl="node1" presStyleIdx="2" presStyleCnt="6" custScaleX="492940" custLinFactNeighborX="-3365" custLinFactNeighborY="-311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F46D8B-5F7D-4160-98B6-47E36E863CFF}" type="pres">
      <dgm:prSet presAssocID="{1F384A9F-EA7B-4634-A9A1-D1AAF1C252BE}" presName="sibTrans" presStyleLbl="sibTrans2D1" presStyleIdx="2" presStyleCnt="5"/>
      <dgm:spPr/>
      <dgm:t>
        <a:bodyPr/>
        <a:lstStyle/>
        <a:p>
          <a:endParaRPr lang="cs-CZ"/>
        </a:p>
      </dgm:t>
    </dgm:pt>
    <dgm:pt modelId="{5619E12A-884B-4017-A2B5-2DF497405856}" type="pres">
      <dgm:prSet presAssocID="{1F384A9F-EA7B-4634-A9A1-D1AAF1C252BE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CFFC87EB-D2DC-4489-88E9-6F7D248B7A1A}" type="pres">
      <dgm:prSet presAssocID="{CE2F5677-5128-4771-AB69-BEE42A448CF4}" presName="node" presStyleLbl="node1" presStyleIdx="3" presStyleCnt="6" custScaleX="49579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B90814-6ECA-4A9A-AB04-2D1D33C46727}" type="pres">
      <dgm:prSet presAssocID="{77B65D00-D4B5-49FD-9EED-FA9B0247F416}" presName="sibTrans" presStyleLbl="sibTrans2D1" presStyleIdx="3" presStyleCnt="5"/>
      <dgm:spPr/>
      <dgm:t>
        <a:bodyPr/>
        <a:lstStyle/>
        <a:p>
          <a:endParaRPr lang="cs-CZ"/>
        </a:p>
      </dgm:t>
    </dgm:pt>
    <dgm:pt modelId="{13EAB4CF-3E5C-4FCA-A84A-0D6954431B48}" type="pres">
      <dgm:prSet presAssocID="{77B65D00-D4B5-49FD-9EED-FA9B0247F416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A69C5B82-D19D-45AE-8249-9FE33EE60AB3}" type="pres">
      <dgm:prSet presAssocID="{240B064A-5450-4F41-B7BB-58C610D97B2D}" presName="node" presStyleLbl="node1" presStyleIdx="4" presStyleCnt="6" custScaleX="49579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4F0A212-8D7A-4EAA-8286-651A019A6F64}" type="pres">
      <dgm:prSet presAssocID="{7963B811-AD32-4D8A-80E1-CD76919C6766}" presName="sibTrans" presStyleLbl="sibTrans2D1" presStyleIdx="4" presStyleCnt="5"/>
      <dgm:spPr/>
      <dgm:t>
        <a:bodyPr/>
        <a:lstStyle/>
        <a:p>
          <a:endParaRPr lang="cs-CZ"/>
        </a:p>
      </dgm:t>
    </dgm:pt>
    <dgm:pt modelId="{34120676-8F06-4B4E-A32E-AD3B1ECE4C4A}" type="pres">
      <dgm:prSet presAssocID="{7963B811-AD32-4D8A-80E1-CD76919C6766}" presName="connectorText" presStyleLbl="sibTrans2D1" presStyleIdx="4" presStyleCnt="5"/>
      <dgm:spPr/>
      <dgm:t>
        <a:bodyPr/>
        <a:lstStyle/>
        <a:p>
          <a:endParaRPr lang="cs-CZ"/>
        </a:p>
      </dgm:t>
    </dgm:pt>
    <dgm:pt modelId="{5708EE14-FB65-4A2E-BF60-3B8887979FE2}" type="pres">
      <dgm:prSet presAssocID="{C0E752E1-B919-4E7A-9D85-6BBF9282BB25}" presName="node" presStyleLbl="node1" presStyleIdx="5" presStyleCnt="6" custScaleX="49579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402CEAF-A3A7-46EE-A3A0-05B01D980B8D}" type="presOf" srcId="{77B65D00-D4B5-49FD-9EED-FA9B0247F416}" destId="{6AB90814-6ECA-4A9A-AB04-2D1D33C46727}" srcOrd="0" destOrd="0" presId="urn:microsoft.com/office/officeart/2005/8/layout/process2"/>
    <dgm:cxn modelId="{7131C0EC-4FE0-4915-8504-2ADD9887B13B}" srcId="{F7E145CA-9B01-449F-9385-9FE0959600F6}" destId="{240B064A-5450-4F41-B7BB-58C610D97B2D}" srcOrd="4" destOrd="0" parTransId="{71151CFC-29D3-4DE5-9693-8C9D8F5BAAC6}" sibTransId="{7963B811-AD32-4D8A-80E1-CD76919C6766}"/>
    <dgm:cxn modelId="{E29080A1-5226-4889-8D77-1D89161404CB}" type="presOf" srcId="{0AC4168F-D4C3-4651-8DDF-A1474E1BB4F3}" destId="{B2CE402B-C04F-49B1-A39D-97B662029D87}" srcOrd="0" destOrd="0" presId="urn:microsoft.com/office/officeart/2005/8/layout/process2"/>
    <dgm:cxn modelId="{FA3A8B20-6CD9-48BC-8B24-2F6553AABFD8}" type="presOf" srcId="{1F384A9F-EA7B-4634-A9A1-D1AAF1C252BE}" destId="{5619E12A-884B-4017-A2B5-2DF497405856}" srcOrd="1" destOrd="0" presId="urn:microsoft.com/office/officeart/2005/8/layout/process2"/>
    <dgm:cxn modelId="{B135BCD4-8320-4BAA-BFD1-4FA8DD03B634}" type="presOf" srcId="{2FB22162-D415-48D5-A127-87523F8FD970}" destId="{1A9B8F95-3745-4E10-B9D7-5FD1C8ED24F5}" srcOrd="1" destOrd="0" presId="urn:microsoft.com/office/officeart/2005/8/layout/process2"/>
    <dgm:cxn modelId="{D88B5A47-71AD-4F74-86AE-CA229561A352}" srcId="{F7E145CA-9B01-449F-9385-9FE0959600F6}" destId="{19608096-F39D-4C41-A05F-900901B6E67A}" srcOrd="2" destOrd="0" parTransId="{A2435E37-A3B9-46E1-8BDD-7FF6F897D283}" sibTransId="{1F384A9F-EA7B-4634-A9A1-D1AAF1C252BE}"/>
    <dgm:cxn modelId="{2988B923-04D0-4961-9FD2-E144B01EDD10}" type="presOf" srcId="{C0E752E1-B919-4E7A-9D85-6BBF9282BB25}" destId="{5708EE14-FB65-4A2E-BF60-3B8887979FE2}" srcOrd="0" destOrd="0" presId="urn:microsoft.com/office/officeart/2005/8/layout/process2"/>
    <dgm:cxn modelId="{368B2839-C233-4445-BE37-058860F7FC7C}" type="presOf" srcId="{1F384A9F-EA7B-4634-A9A1-D1AAF1C252BE}" destId="{CEF46D8B-5F7D-4160-98B6-47E36E863CFF}" srcOrd="0" destOrd="0" presId="urn:microsoft.com/office/officeart/2005/8/layout/process2"/>
    <dgm:cxn modelId="{02C5607C-2876-4963-9674-E9B8677CA74B}" srcId="{F7E145CA-9B01-449F-9385-9FE0959600F6}" destId="{0AC4168F-D4C3-4651-8DDF-A1474E1BB4F3}" srcOrd="0" destOrd="0" parTransId="{A1166513-4E57-41E4-961E-B0EE24422146}" sibTransId="{7A637E4A-4F0B-41A8-9F9E-46ED2A5FE66A}"/>
    <dgm:cxn modelId="{31999A3E-B55A-4A1E-A2E1-B68C20A33CDB}" type="presOf" srcId="{7963B811-AD32-4D8A-80E1-CD76919C6766}" destId="{74F0A212-8D7A-4EAA-8286-651A019A6F64}" srcOrd="0" destOrd="0" presId="urn:microsoft.com/office/officeart/2005/8/layout/process2"/>
    <dgm:cxn modelId="{C317AD45-EC90-4C69-AE8D-F592106AF98E}" srcId="{F7E145CA-9B01-449F-9385-9FE0959600F6}" destId="{CE2F5677-5128-4771-AB69-BEE42A448CF4}" srcOrd="3" destOrd="0" parTransId="{02743C20-A7BC-404B-9591-FEE222CA00E7}" sibTransId="{77B65D00-D4B5-49FD-9EED-FA9B0247F416}"/>
    <dgm:cxn modelId="{F81350EF-29FB-4CE3-A0E6-DC187DB40DB9}" type="presOf" srcId="{2FB22162-D415-48D5-A127-87523F8FD970}" destId="{504A8146-BC93-4FCF-B136-F55351BE0A2D}" srcOrd="0" destOrd="0" presId="urn:microsoft.com/office/officeart/2005/8/layout/process2"/>
    <dgm:cxn modelId="{735C4FAD-46FA-4EB4-8AEE-88821ACFB03B}" type="presOf" srcId="{240B064A-5450-4F41-B7BB-58C610D97B2D}" destId="{A69C5B82-D19D-45AE-8249-9FE33EE60AB3}" srcOrd="0" destOrd="0" presId="urn:microsoft.com/office/officeart/2005/8/layout/process2"/>
    <dgm:cxn modelId="{AF96FC50-31D6-40C7-BBEB-22093BDA2D22}" type="presOf" srcId="{19608096-F39D-4C41-A05F-900901B6E67A}" destId="{AE7F8B94-8F4B-43B8-A856-F2CC3BE5DF1E}" srcOrd="0" destOrd="0" presId="urn:microsoft.com/office/officeart/2005/8/layout/process2"/>
    <dgm:cxn modelId="{84B632C3-CF8A-4B16-977E-F706B113197A}" type="presOf" srcId="{77B65D00-D4B5-49FD-9EED-FA9B0247F416}" destId="{13EAB4CF-3E5C-4FCA-A84A-0D6954431B48}" srcOrd="1" destOrd="0" presId="urn:microsoft.com/office/officeart/2005/8/layout/process2"/>
    <dgm:cxn modelId="{4140A2B7-4B20-4266-A451-53E0AB3754B9}" type="presOf" srcId="{B4F437D7-A783-4497-B78C-A6C5AC1ED205}" destId="{23113414-0C55-42AB-AEEF-2C2672B9820E}" srcOrd="0" destOrd="0" presId="urn:microsoft.com/office/officeart/2005/8/layout/process2"/>
    <dgm:cxn modelId="{7F1C5D2C-1BE8-4272-8C9A-E4727B195618}" type="presOf" srcId="{7A637E4A-4F0B-41A8-9F9E-46ED2A5FE66A}" destId="{D09FE90B-E380-418D-A265-4BB17F90695D}" srcOrd="1" destOrd="0" presId="urn:microsoft.com/office/officeart/2005/8/layout/process2"/>
    <dgm:cxn modelId="{A2C59F7D-DB0E-4DDC-80C0-6A64DDAC9E64}" type="presOf" srcId="{F7E145CA-9B01-449F-9385-9FE0959600F6}" destId="{FC4BC891-55AF-458B-ACD2-7A04CBDE7174}" srcOrd="0" destOrd="0" presId="urn:microsoft.com/office/officeart/2005/8/layout/process2"/>
    <dgm:cxn modelId="{06948388-F069-431D-AE8A-5127891082AD}" type="presOf" srcId="{7A637E4A-4F0B-41A8-9F9E-46ED2A5FE66A}" destId="{ABD30D91-2B29-4542-BB27-3F9A34B0D73C}" srcOrd="0" destOrd="0" presId="urn:microsoft.com/office/officeart/2005/8/layout/process2"/>
    <dgm:cxn modelId="{4BD0548F-C144-47CE-AB58-07B9D78893E5}" srcId="{F7E145CA-9B01-449F-9385-9FE0959600F6}" destId="{C0E752E1-B919-4E7A-9D85-6BBF9282BB25}" srcOrd="5" destOrd="0" parTransId="{E04F6260-91A7-45A6-B8C1-A1931791B29C}" sibTransId="{C0EE1F15-18C2-4DEF-85EF-FAB72F076A21}"/>
    <dgm:cxn modelId="{5D110F0D-3C75-40BB-AE1C-6C65636C9E4A}" srcId="{F7E145CA-9B01-449F-9385-9FE0959600F6}" destId="{B4F437D7-A783-4497-B78C-A6C5AC1ED205}" srcOrd="1" destOrd="0" parTransId="{5F918D8E-9806-4FF4-AA9D-F06F9A7B7305}" sibTransId="{2FB22162-D415-48D5-A127-87523F8FD970}"/>
    <dgm:cxn modelId="{03A967EE-9292-46DD-AF53-A7567BC3FDF6}" type="presOf" srcId="{CE2F5677-5128-4771-AB69-BEE42A448CF4}" destId="{CFFC87EB-D2DC-4489-88E9-6F7D248B7A1A}" srcOrd="0" destOrd="0" presId="urn:microsoft.com/office/officeart/2005/8/layout/process2"/>
    <dgm:cxn modelId="{F0092AC9-2D35-449D-89F1-6965EA723371}" type="presOf" srcId="{7963B811-AD32-4D8A-80E1-CD76919C6766}" destId="{34120676-8F06-4B4E-A32E-AD3B1ECE4C4A}" srcOrd="1" destOrd="0" presId="urn:microsoft.com/office/officeart/2005/8/layout/process2"/>
    <dgm:cxn modelId="{EB2B0A27-18BA-456F-85BF-E8C43A05355B}" type="presParOf" srcId="{FC4BC891-55AF-458B-ACD2-7A04CBDE7174}" destId="{B2CE402B-C04F-49B1-A39D-97B662029D87}" srcOrd="0" destOrd="0" presId="urn:microsoft.com/office/officeart/2005/8/layout/process2"/>
    <dgm:cxn modelId="{4F083542-0B70-4985-98ED-5248A93FA9F9}" type="presParOf" srcId="{FC4BC891-55AF-458B-ACD2-7A04CBDE7174}" destId="{ABD30D91-2B29-4542-BB27-3F9A34B0D73C}" srcOrd="1" destOrd="0" presId="urn:microsoft.com/office/officeart/2005/8/layout/process2"/>
    <dgm:cxn modelId="{445DE5CB-A433-4C8C-A260-58193CF90105}" type="presParOf" srcId="{ABD30D91-2B29-4542-BB27-3F9A34B0D73C}" destId="{D09FE90B-E380-418D-A265-4BB17F90695D}" srcOrd="0" destOrd="0" presId="urn:microsoft.com/office/officeart/2005/8/layout/process2"/>
    <dgm:cxn modelId="{C8F63CD9-4960-4153-9BA4-C7A57584C32B}" type="presParOf" srcId="{FC4BC891-55AF-458B-ACD2-7A04CBDE7174}" destId="{23113414-0C55-42AB-AEEF-2C2672B9820E}" srcOrd="2" destOrd="0" presId="urn:microsoft.com/office/officeart/2005/8/layout/process2"/>
    <dgm:cxn modelId="{3E95D91D-D351-44B3-B0D9-6BFCF5D6ACE2}" type="presParOf" srcId="{FC4BC891-55AF-458B-ACD2-7A04CBDE7174}" destId="{504A8146-BC93-4FCF-B136-F55351BE0A2D}" srcOrd="3" destOrd="0" presId="urn:microsoft.com/office/officeart/2005/8/layout/process2"/>
    <dgm:cxn modelId="{B9D67474-0A42-4543-863C-71B8EDF6F78C}" type="presParOf" srcId="{504A8146-BC93-4FCF-B136-F55351BE0A2D}" destId="{1A9B8F95-3745-4E10-B9D7-5FD1C8ED24F5}" srcOrd="0" destOrd="0" presId="urn:microsoft.com/office/officeart/2005/8/layout/process2"/>
    <dgm:cxn modelId="{53CE2D3D-E07F-42FF-BBDC-D1DF1F95E3A4}" type="presParOf" srcId="{FC4BC891-55AF-458B-ACD2-7A04CBDE7174}" destId="{AE7F8B94-8F4B-43B8-A856-F2CC3BE5DF1E}" srcOrd="4" destOrd="0" presId="urn:microsoft.com/office/officeart/2005/8/layout/process2"/>
    <dgm:cxn modelId="{2EB2F9A5-191A-4146-8F64-6DDA4AF2C6F1}" type="presParOf" srcId="{FC4BC891-55AF-458B-ACD2-7A04CBDE7174}" destId="{CEF46D8B-5F7D-4160-98B6-47E36E863CFF}" srcOrd="5" destOrd="0" presId="urn:microsoft.com/office/officeart/2005/8/layout/process2"/>
    <dgm:cxn modelId="{E5A886A4-6E8B-4107-8D7F-AF06D906A7BB}" type="presParOf" srcId="{CEF46D8B-5F7D-4160-98B6-47E36E863CFF}" destId="{5619E12A-884B-4017-A2B5-2DF497405856}" srcOrd="0" destOrd="0" presId="urn:microsoft.com/office/officeart/2005/8/layout/process2"/>
    <dgm:cxn modelId="{7283B41B-0C64-44C9-A69A-E3C4B0E3056F}" type="presParOf" srcId="{FC4BC891-55AF-458B-ACD2-7A04CBDE7174}" destId="{CFFC87EB-D2DC-4489-88E9-6F7D248B7A1A}" srcOrd="6" destOrd="0" presId="urn:microsoft.com/office/officeart/2005/8/layout/process2"/>
    <dgm:cxn modelId="{72415DAE-8726-40FC-8FCF-2A418FEA12AB}" type="presParOf" srcId="{FC4BC891-55AF-458B-ACD2-7A04CBDE7174}" destId="{6AB90814-6ECA-4A9A-AB04-2D1D33C46727}" srcOrd="7" destOrd="0" presId="urn:microsoft.com/office/officeart/2005/8/layout/process2"/>
    <dgm:cxn modelId="{48AE03FA-8611-476F-868E-D7FF26DED9F3}" type="presParOf" srcId="{6AB90814-6ECA-4A9A-AB04-2D1D33C46727}" destId="{13EAB4CF-3E5C-4FCA-A84A-0D6954431B48}" srcOrd="0" destOrd="0" presId="urn:microsoft.com/office/officeart/2005/8/layout/process2"/>
    <dgm:cxn modelId="{5AF9C5B6-85F2-4E8A-BC63-A8DC590F28C8}" type="presParOf" srcId="{FC4BC891-55AF-458B-ACD2-7A04CBDE7174}" destId="{A69C5B82-D19D-45AE-8249-9FE33EE60AB3}" srcOrd="8" destOrd="0" presId="urn:microsoft.com/office/officeart/2005/8/layout/process2"/>
    <dgm:cxn modelId="{6205CD40-B10D-45D5-8094-A2125E9BAC42}" type="presParOf" srcId="{FC4BC891-55AF-458B-ACD2-7A04CBDE7174}" destId="{74F0A212-8D7A-4EAA-8286-651A019A6F64}" srcOrd="9" destOrd="0" presId="urn:microsoft.com/office/officeart/2005/8/layout/process2"/>
    <dgm:cxn modelId="{8FC43CAC-2128-4F1E-975B-DBCCD4CC2A51}" type="presParOf" srcId="{74F0A212-8D7A-4EAA-8286-651A019A6F64}" destId="{34120676-8F06-4B4E-A32E-AD3B1ECE4C4A}" srcOrd="0" destOrd="0" presId="urn:microsoft.com/office/officeart/2005/8/layout/process2"/>
    <dgm:cxn modelId="{0278C86C-5D9C-4847-820F-17F0D3247F71}" type="presParOf" srcId="{FC4BC891-55AF-458B-ACD2-7A04CBDE7174}" destId="{5708EE14-FB65-4A2E-BF60-3B8887979FE2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804DA4-F976-4CDF-9E41-EF99F66194E4}">
      <dsp:nvSpPr>
        <dsp:cNvPr id="0" name=""/>
        <dsp:cNvSpPr/>
      </dsp:nvSpPr>
      <dsp:spPr>
        <a:xfrm>
          <a:off x="445640" y="2084451"/>
          <a:ext cx="1978900" cy="9894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Předmět kulturního dědictví</a:t>
          </a:r>
          <a:endParaRPr lang="cs-CZ" sz="1800" kern="1200" dirty="0"/>
        </a:p>
      </dsp:txBody>
      <dsp:txXfrm>
        <a:off x="474620" y="2113431"/>
        <a:ext cx="1920940" cy="931490"/>
      </dsp:txXfrm>
    </dsp:sp>
    <dsp:sp modelId="{18E6CD48-AC22-41DF-949E-AF54A60A9CB4}">
      <dsp:nvSpPr>
        <dsp:cNvPr id="0" name=""/>
        <dsp:cNvSpPr/>
      </dsp:nvSpPr>
      <dsp:spPr>
        <a:xfrm rot="17601667">
          <a:off x="1804068" y="1617231"/>
          <a:ext cx="2056329" cy="36131"/>
        </a:xfrm>
        <a:custGeom>
          <a:avLst/>
          <a:gdLst/>
          <a:ahLst/>
          <a:cxnLst/>
          <a:rect l="0" t="0" r="0" b="0"/>
          <a:pathLst>
            <a:path>
              <a:moveTo>
                <a:pt x="0" y="18065"/>
              </a:moveTo>
              <a:lnTo>
                <a:pt x="2056329" y="1806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2780825" y="1583888"/>
        <a:ext cx="102816" cy="102816"/>
      </dsp:txXfrm>
    </dsp:sp>
    <dsp:sp modelId="{F0E0E3E5-C2F0-4FD9-9EC6-EC128FD53D8E}">
      <dsp:nvSpPr>
        <dsp:cNvPr id="0" name=""/>
        <dsp:cNvSpPr/>
      </dsp:nvSpPr>
      <dsp:spPr>
        <a:xfrm>
          <a:off x="3239926" y="196692"/>
          <a:ext cx="1978900" cy="9894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sbírkové předměty</a:t>
          </a:r>
          <a:endParaRPr lang="cs-CZ" sz="1800" kern="1200" dirty="0"/>
        </a:p>
      </dsp:txBody>
      <dsp:txXfrm>
        <a:off x="3268906" y="225672"/>
        <a:ext cx="1920940" cy="931490"/>
      </dsp:txXfrm>
    </dsp:sp>
    <dsp:sp modelId="{B67D2250-A6EE-4544-A990-07D3AB92E9F7}">
      <dsp:nvSpPr>
        <dsp:cNvPr id="0" name=""/>
        <dsp:cNvSpPr/>
      </dsp:nvSpPr>
      <dsp:spPr>
        <a:xfrm rot="153102">
          <a:off x="5218465" y="689571"/>
          <a:ext cx="728641" cy="36131"/>
        </a:xfrm>
        <a:custGeom>
          <a:avLst/>
          <a:gdLst/>
          <a:ahLst/>
          <a:cxnLst/>
          <a:rect l="0" t="0" r="0" b="0"/>
          <a:pathLst>
            <a:path>
              <a:moveTo>
                <a:pt x="0" y="18065"/>
              </a:moveTo>
              <a:lnTo>
                <a:pt x="728641" y="1806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564570" y="689421"/>
        <a:ext cx="36432" cy="36432"/>
      </dsp:txXfrm>
    </dsp:sp>
    <dsp:sp modelId="{38CE980F-E0E2-42A5-A308-84826000E4A2}">
      <dsp:nvSpPr>
        <dsp:cNvPr id="0" name=""/>
        <dsp:cNvSpPr/>
      </dsp:nvSpPr>
      <dsp:spPr>
        <a:xfrm>
          <a:off x="5946745" y="0"/>
          <a:ext cx="1997482" cy="14477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Zákon  č. 122/2000 Sb. </a:t>
          </a:r>
          <a:br>
            <a:rPr lang="cs-CZ" sz="1600" kern="1200" dirty="0" smtClean="0"/>
          </a:br>
          <a:r>
            <a:rPr lang="cs-CZ" sz="1600" kern="1200" dirty="0" smtClean="0"/>
            <a:t>o ochraně sbírek  ….</a:t>
          </a:r>
          <a:endParaRPr lang="cs-CZ" sz="1600" kern="1200" dirty="0"/>
        </a:p>
      </dsp:txBody>
      <dsp:txXfrm>
        <a:off x="5989147" y="42402"/>
        <a:ext cx="1912678" cy="1362910"/>
      </dsp:txXfrm>
    </dsp:sp>
    <dsp:sp modelId="{666DAC20-366A-459E-9F8E-97642877B150}">
      <dsp:nvSpPr>
        <dsp:cNvPr id="0" name=""/>
        <dsp:cNvSpPr/>
      </dsp:nvSpPr>
      <dsp:spPr>
        <a:xfrm rot="236402">
          <a:off x="2423556" y="2589719"/>
          <a:ext cx="832710" cy="36131"/>
        </a:xfrm>
        <a:custGeom>
          <a:avLst/>
          <a:gdLst/>
          <a:ahLst/>
          <a:cxnLst/>
          <a:rect l="0" t="0" r="0" b="0"/>
          <a:pathLst>
            <a:path>
              <a:moveTo>
                <a:pt x="0" y="18065"/>
              </a:moveTo>
              <a:lnTo>
                <a:pt x="832710" y="1806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819094" y="2586967"/>
        <a:ext cx="41635" cy="41635"/>
      </dsp:txXfrm>
    </dsp:sp>
    <dsp:sp modelId="{81535E58-7676-4308-A2E4-DF14E86B2CC8}">
      <dsp:nvSpPr>
        <dsp:cNvPr id="0" name=""/>
        <dsp:cNvSpPr/>
      </dsp:nvSpPr>
      <dsp:spPr>
        <a:xfrm>
          <a:off x="3255283" y="2141669"/>
          <a:ext cx="1978900" cy="9894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kulturní památka/</a:t>
          </a:r>
          <a:br>
            <a:rPr lang="cs-CZ" sz="1600" kern="1200" dirty="0" smtClean="0"/>
          </a:br>
          <a:r>
            <a:rPr lang="cs-CZ" sz="1600" kern="1200" dirty="0" smtClean="0"/>
            <a:t>národní kulturní památka</a:t>
          </a:r>
          <a:endParaRPr lang="cs-CZ" sz="1600" kern="1200" dirty="0"/>
        </a:p>
      </dsp:txBody>
      <dsp:txXfrm>
        <a:off x="3284263" y="2170649"/>
        <a:ext cx="1920940" cy="931490"/>
      </dsp:txXfrm>
    </dsp:sp>
    <dsp:sp modelId="{3557293A-B13B-443E-9116-8522AA022549}">
      <dsp:nvSpPr>
        <dsp:cNvPr id="0" name=""/>
        <dsp:cNvSpPr/>
      </dsp:nvSpPr>
      <dsp:spPr>
        <a:xfrm rot="367874">
          <a:off x="5232133" y="2656600"/>
          <a:ext cx="716661" cy="36131"/>
        </a:xfrm>
        <a:custGeom>
          <a:avLst/>
          <a:gdLst/>
          <a:ahLst/>
          <a:cxnLst/>
          <a:rect l="0" t="0" r="0" b="0"/>
          <a:pathLst>
            <a:path>
              <a:moveTo>
                <a:pt x="0" y="18065"/>
              </a:moveTo>
              <a:lnTo>
                <a:pt x="716661" y="1806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572548" y="2656749"/>
        <a:ext cx="35833" cy="35833"/>
      </dsp:txXfrm>
    </dsp:sp>
    <dsp:sp modelId="{8DCD5BA3-EC5D-4400-B40E-95655E2EC6C5}">
      <dsp:nvSpPr>
        <dsp:cNvPr id="0" name=""/>
        <dsp:cNvSpPr/>
      </dsp:nvSpPr>
      <dsp:spPr>
        <a:xfrm>
          <a:off x="5946745" y="1618032"/>
          <a:ext cx="1958399" cy="2189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Zákon č. 20/1987 Sb. o státní památkové péči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požadavky na restaurování – dokumentace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závazné stanovisko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-</a:t>
          </a:r>
          <a:endParaRPr lang="cs-CZ" sz="1500" kern="1200" dirty="0"/>
        </a:p>
      </dsp:txBody>
      <dsp:txXfrm>
        <a:off x="6004105" y="1675392"/>
        <a:ext cx="1843679" cy="2075091"/>
      </dsp:txXfrm>
    </dsp:sp>
    <dsp:sp modelId="{3CFA8A9F-DC0F-48F9-A739-A0A571613438}">
      <dsp:nvSpPr>
        <dsp:cNvPr id="0" name=""/>
        <dsp:cNvSpPr/>
      </dsp:nvSpPr>
      <dsp:spPr>
        <a:xfrm rot="3915837">
          <a:off x="1830547" y="3488771"/>
          <a:ext cx="2042752" cy="36131"/>
        </a:xfrm>
        <a:custGeom>
          <a:avLst/>
          <a:gdLst/>
          <a:ahLst/>
          <a:cxnLst/>
          <a:rect l="0" t="0" r="0" b="0"/>
          <a:pathLst>
            <a:path>
              <a:moveTo>
                <a:pt x="0" y="18065"/>
              </a:moveTo>
              <a:lnTo>
                <a:pt x="2042752" y="1806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2800855" y="3455768"/>
        <a:ext cx="102137" cy="102137"/>
      </dsp:txXfrm>
    </dsp:sp>
    <dsp:sp modelId="{75A3C374-C708-4FD0-85F3-CDFCF60D2B2E}">
      <dsp:nvSpPr>
        <dsp:cNvPr id="0" name=""/>
        <dsp:cNvSpPr/>
      </dsp:nvSpPr>
      <dsp:spPr>
        <a:xfrm>
          <a:off x="3279306" y="3939771"/>
          <a:ext cx="1978900" cy="9894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Archiválie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a knihovní dokumenty</a:t>
          </a:r>
          <a:endParaRPr lang="cs-CZ" sz="1800" kern="1200" dirty="0"/>
        </a:p>
      </dsp:txBody>
      <dsp:txXfrm>
        <a:off x="3308286" y="3968751"/>
        <a:ext cx="1920940" cy="931490"/>
      </dsp:txXfrm>
    </dsp:sp>
    <dsp:sp modelId="{FE9D7D72-E21F-4EC5-9FFB-55B17FBC5667}">
      <dsp:nvSpPr>
        <dsp:cNvPr id="0" name=""/>
        <dsp:cNvSpPr/>
      </dsp:nvSpPr>
      <dsp:spPr>
        <a:xfrm>
          <a:off x="5258207" y="4416431"/>
          <a:ext cx="688538" cy="36131"/>
        </a:xfrm>
        <a:custGeom>
          <a:avLst/>
          <a:gdLst/>
          <a:ahLst/>
          <a:cxnLst/>
          <a:rect l="0" t="0" r="0" b="0"/>
          <a:pathLst>
            <a:path>
              <a:moveTo>
                <a:pt x="0" y="18065"/>
              </a:moveTo>
              <a:lnTo>
                <a:pt x="688538" y="1806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585263" y="4417283"/>
        <a:ext cx="34426" cy="34426"/>
      </dsp:txXfrm>
    </dsp:sp>
    <dsp:sp modelId="{DEB788F9-D440-42C1-BFB0-6FCCE8D704E7}">
      <dsp:nvSpPr>
        <dsp:cNvPr id="0" name=""/>
        <dsp:cNvSpPr/>
      </dsp:nvSpPr>
      <dsp:spPr>
        <a:xfrm>
          <a:off x="5946745" y="3939771"/>
          <a:ext cx="1978900" cy="9894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Zákon  o archivnictví a spisové službě č. 499/2004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Zákon o knihovnách </a:t>
          </a:r>
          <a:br>
            <a:rPr lang="cs-CZ" sz="1300" kern="1200" dirty="0" smtClean="0"/>
          </a:br>
          <a:r>
            <a:rPr lang="cs-CZ" sz="1300" kern="1200" dirty="0" smtClean="0"/>
            <a:t>č. 257/2001</a:t>
          </a:r>
          <a:endParaRPr lang="cs-CZ" sz="1300" kern="1200" dirty="0"/>
        </a:p>
      </dsp:txBody>
      <dsp:txXfrm>
        <a:off x="5975725" y="3968751"/>
        <a:ext cx="1920940" cy="9314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CE402B-C04F-49B1-A39D-97B662029D87}">
      <dsp:nvSpPr>
        <dsp:cNvPr id="0" name=""/>
        <dsp:cNvSpPr/>
      </dsp:nvSpPr>
      <dsp:spPr>
        <a:xfrm>
          <a:off x="-8798" y="15776"/>
          <a:ext cx="6113596" cy="6077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I. Zadávací dokumentace/cíle/vstupní informace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 dirty="0"/>
        </a:p>
      </dsp:txBody>
      <dsp:txXfrm>
        <a:off x="9003" y="33577"/>
        <a:ext cx="6077994" cy="572176"/>
      </dsp:txXfrm>
    </dsp:sp>
    <dsp:sp modelId="{ABD30D91-2B29-4542-BB27-3F9A34B0D73C}">
      <dsp:nvSpPr>
        <dsp:cNvPr id="0" name=""/>
        <dsp:cNvSpPr/>
      </dsp:nvSpPr>
      <dsp:spPr>
        <a:xfrm rot="5400000">
          <a:off x="2920679" y="606405"/>
          <a:ext cx="253849" cy="273500"/>
        </a:xfrm>
        <a:prstGeom prst="up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 rot="-5400000">
        <a:off x="2965554" y="616231"/>
        <a:ext cx="164100" cy="177694"/>
      </dsp:txXfrm>
    </dsp:sp>
    <dsp:sp modelId="{23113414-0C55-42AB-AEEF-2C2672B9820E}">
      <dsp:nvSpPr>
        <dsp:cNvPr id="0" name=""/>
        <dsp:cNvSpPr/>
      </dsp:nvSpPr>
      <dsp:spPr>
        <a:xfrm>
          <a:off x="0" y="962020"/>
          <a:ext cx="6096000" cy="6077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II. </a:t>
          </a:r>
          <a:r>
            <a:rPr lang="cs-CZ" sz="1800" b="1" kern="1200" dirty="0" smtClean="0"/>
            <a:t>Průzkum</a:t>
          </a:r>
          <a:r>
            <a:rPr lang="cs-CZ" sz="1600" b="1" kern="1200" dirty="0" smtClean="0"/>
            <a:t> - základní</a:t>
          </a:r>
          <a:endParaRPr lang="cs-CZ" sz="1600" kern="1200" dirty="0"/>
        </a:p>
      </dsp:txBody>
      <dsp:txXfrm>
        <a:off x="17801" y="979821"/>
        <a:ext cx="6060398" cy="572176"/>
      </dsp:txXfrm>
    </dsp:sp>
    <dsp:sp modelId="{504A8146-BC93-4FCF-B136-F55351BE0A2D}">
      <dsp:nvSpPr>
        <dsp:cNvPr id="0" name=""/>
        <dsp:cNvSpPr/>
      </dsp:nvSpPr>
      <dsp:spPr>
        <a:xfrm rot="5435291">
          <a:off x="2950359" y="1557368"/>
          <a:ext cx="186489" cy="2735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/>
        </a:p>
      </dsp:txBody>
      <dsp:txXfrm rot="-5400000">
        <a:off x="2961841" y="1600875"/>
        <a:ext cx="164100" cy="130542"/>
      </dsp:txXfrm>
    </dsp:sp>
    <dsp:sp modelId="{AE7F8B94-8F4B-43B8-A856-F2CC3BE5DF1E}">
      <dsp:nvSpPr>
        <dsp:cNvPr id="0" name=""/>
        <dsp:cNvSpPr/>
      </dsp:nvSpPr>
      <dsp:spPr>
        <a:xfrm>
          <a:off x="0" y="1818437"/>
          <a:ext cx="6078416" cy="6077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III. </a:t>
          </a:r>
          <a:r>
            <a:rPr lang="cs-CZ" sz="2000" b="1" kern="1200" dirty="0" smtClean="0"/>
            <a:t>Konzervátorsko-restaurátorský</a:t>
          </a:r>
          <a:r>
            <a:rPr lang="cs-CZ" sz="1600" b="1" kern="1200" dirty="0" smtClean="0"/>
            <a:t> záměr</a:t>
          </a:r>
          <a:endParaRPr lang="cs-CZ" sz="1600" kern="1200" dirty="0"/>
        </a:p>
      </dsp:txBody>
      <dsp:txXfrm>
        <a:off x="17801" y="1836238"/>
        <a:ext cx="6042814" cy="572176"/>
      </dsp:txXfrm>
    </dsp:sp>
    <dsp:sp modelId="{CEF46D8B-5F7D-4160-98B6-47E36E863CFF}">
      <dsp:nvSpPr>
        <dsp:cNvPr id="0" name=""/>
        <dsp:cNvSpPr/>
      </dsp:nvSpPr>
      <dsp:spPr>
        <a:xfrm rot="5367189">
          <a:off x="2926087" y="2446148"/>
          <a:ext cx="235034" cy="2735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 rot="-5400000">
        <a:off x="2961218" y="2465383"/>
        <a:ext cx="164100" cy="164524"/>
      </dsp:txXfrm>
    </dsp:sp>
    <dsp:sp modelId="{CFFC87EB-D2DC-4489-88E9-6F7D248B7A1A}">
      <dsp:nvSpPr>
        <dsp:cNvPr id="0" name=""/>
        <dsp:cNvSpPr/>
      </dsp:nvSpPr>
      <dsp:spPr>
        <a:xfrm>
          <a:off x="-8798" y="2739580"/>
          <a:ext cx="6113596" cy="6077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IV. </a:t>
          </a:r>
          <a:r>
            <a:rPr lang="cs-CZ" sz="1800" b="1" kern="1200" dirty="0" smtClean="0"/>
            <a:t>Konzultace</a:t>
          </a:r>
          <a:r>
            <a:rPr lang="cs-CZ" sz="1600" b="1" kern="1200" dirty="0" smtClean="0"/>
            <a:t>, vyhodnocení, odsouhlasení zadavatelem </a:t>
          </a:r>
          <a:endParaRPr lang="cs-CZ" sz="1600" kern="1200" dirty="0"/>
        </a:p>
      </dsp:txBody>
      <dsp:txXfrm>
        <a:off x="9003" y="2757381"/>
        <a:ext cx="6077994" cy="572176"/>
      </dsp:txXfrm>
    </dsp:sp>
    <dsp:sp modelId="{6AB90814-6ECA-4A9A-AB04-2D1D33C46727}">
      <dsp:nvSpPr>
        <dsp:cNvPr id="0" name=""/>
        <dsp:cNvSpPr/>
      </dsp:nvSpPr>
      <dsp:spPr>
        <a:xfrm rot="5400000">
          <a:off x="2934041" y="3362553"/>
          <a:ext cx="227916" cy="2735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-5400000">
        <a:off x="2965950" y="3385345"/>
        <a:ext cx="164100" cy="159541"/>
      </dsp:txXfrm>
    </dsp:sp>
    <dsp:sp modelId="{A69C5B82-D19D-45AE-8249-9FE33EE60AB3}">
      <dsp:nvSpPr>
        <dsp:cNvPr id="0" name=""/>
        <dsp:cNvSpPr/>
      </dsp:nvSpPr>
      <dsp:spPr>
        <a:xfrm>
          <a:off x="-8798" y="3651248"/>
          <a:ext cx="6113596" cy="6077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V. Zpracování smlouvy o fyzickém předání věci, </a:t>
          </a:r>
          <a:br>
            <a:rPr lang="cs-CZ" sz="1600" b="1" kern="1200" dirty="0" smtClean="0"/>
          </a:br>
          <a:r>
            <a:rPr lang="cs-CZ" sz="1600" b="1" kern="1200" dirty="0" smtClean="0"/>
            <a:t>smlouvy o provedení </a:t>
          </a:r>
          <a:r>
            <a:rPr lang="cs-CZ" sz="1600" b="1" kern="1200" dirty="0" err="1" smtClean="0"/>
            <a:t>ko</a:t>
          </a:r>
          <a:r>
            <a:rPr lang="cs-CZ" sz="1600" b="1" kern="1200" dirty="0" smtClean="0"/>
            <a:t>-re prací/předání předmětu ke </a:t>
          </a:r>
          <a:r>
            <a:rPr lang="cs-CZ" sz="1600" b="1" kern="1200" dirty="0" err="1" smtClean="0"/>
            <a:t>ko</a:t>
          </a:r>
          <a:r>
            <a:rPr lang="cs-CZ" sz="1600" b="1" kern="1200" dirty="0" smtClean="0"/>
            <a:t>-re </a:t>
          </a:r>
          <a:endParaRPr lang="cs-CZ" sz="1600" kern="1200" dirty="0"/>
        </a:p>
      </dsp:txBody>
      <dsp:txXfrm>
        <a:off x="9003" y="3669049"/>
        <a:ext cx="6077994" cy="572176"/>
      </dsp:txXfrm>
    </dsp:sp>
    <dsp:sp modelId="{74F0A212-8D7A-4EAA-8286-651A019A6F64}">
      <dsp:nvSpPr>
        <dsp:cNvPr id="0" name=""/>
        <dsp:cNvSpPr/>
      </dsp:nvSpPr>
      <dsp:spPr>
        <a:xfrm rot="5400000">
          <a:off x="2934041" y="4274220"/>
          <a:ext cx="227916" cy="2735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-5400000">
        <a:off x="2965950" y="4297012"/>
        <a:ext cx="164100" cy="159541"/>
      </dsp:txXfrm>
    </dsp:sp>
    <dsp:sp modelId="{5708EE14-FB65-4A2E-BF60-3B8887979FE2}">
      <dsp:nvSpPr>
        <dsp:cNvPr id="0" name=""/>
        <dsp:cNvSpPr/>
      </dsp:nvSpPr>
      <dsp:spPr>
        <a:xfrm>
          <a:off x="-8798" y="4562915"/>
          <a:ext cx="6113596" cy="6077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VI. K</a:t>
          </a:r>
          <a:r>
            <a:rPr lang="cs-CZ" sz="2400" b="1" kern="1200" dirty="0" smtClean="0"/>
            <a:t>o</a:t>
          </a:r>
          <a:r>
            <a:rPr lang="cs-CZ" sz="1600" b="1" kern="1200" dirty="0" smtClean="0"/>
            <a:t>nzervátorsko-restaurátorský postup, dokumentace</a:t>
          </a:r>
          <a:endParaRPr lang="cs-CZ" sz="1600" b="1" kern="1200" dirty="0"/>
        </a:p>
      </dsp:txBody>
      <dsp:txXfrm>
        <a:off x="9003" y="4580716"/>
        <a:ext cx="6077994" cy="5721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0203A-249A-4241-8208-CA8FD7F7FFC0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C0000-2296-434B-AF5C-58D6788F36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774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D086D-E3F4-4F3E-A097-652A6D959ECC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605CD-EC4D-4492-80E9-F41921D7F0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339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605CD-EC4D-4492-80E9-F41921D7F0B5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49744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605CD-EC4D-4492-80E9-F41921D7F0B5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2093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605CD-EC4D-4492-80E9-F41921D7F0B5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6528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605CD-EC4D-4492-80E9-F41921D7F0B5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1323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605CD-EC4D-4492-80E9-F41921D7F0B5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6487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605CD-EC4D-4492-80E9-F41921D7F0B5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747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605CD-EC4D-4492-80E9-F41921D7F0B5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7198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605CD-EC4D-4492-80E9-F41921D7F0B5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1653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605CD-EC4D-4492-80E9-F41921D7F0B5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521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605CD-EC4D-4492-80E9-F41921D7F0B5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606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605CD-EC4D-4492-80E9-F41921D7F0B5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623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605CD-EC4D-4492-80E9-F41921D7F0B5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2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605CD-EC4D-4492-80E9-F41921D7F0B5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992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výpovědní hodnota–je část komplexní hodnoty předmětu kulturního dědictví, která je v současnosti identifikovatelná.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605CD-EC4D-4492-80E9-F41921D7F0B5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9242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Etický kodex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	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Konzervátor-restaurátor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přistupuje ke každému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předmětu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podle zásad tohoto etického kodexu.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3.2	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Konzervátor-restaurátor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respektuje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komplexní hodnotu předmětu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svěřeného do jeho péče.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3.3	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Konzervátor-restaurátor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 právo vykonávat profesi bez omezení své svobody a nezávislosti ve smyslu tohoto Dokumentu. 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Konzervátor-restaurátor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 právo odmítnout jakýkoliv požadovaný zásah, o kterém se domnívá, že je v rozporu s tímto kodexem.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3.4	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Konzervátor-restaurátor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 musí snažit o rozšiřování svých znalostí a dovedností, aby stále zvyšoval kvalitu své práce.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3.5	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Konzervátor-restaurátor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pracuje přímo s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předměty kulturního dědictví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je zodpovědný vlastníkovi či správci a celé společnosti.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3.6	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Konzervátor-restaurátor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 právo na všechny důležité informace, které by mu mohly pomoci při vlastní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konzervaci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které mu je schopen poskytnout vlastník či správce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předmětu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3.7	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Konzervátor-restaurátor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 povinnost předložit vlastníkovi či správci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předmětu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všechny možnosti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konzervace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obhájit zvolený postup.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3.8	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Konzervátor-restaurátor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nesmí zatajovat informace o způsobu a rozsahu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konzervace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3.9	V rámci rozhodovacího procesu při navrhování postupu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konzervace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nesmí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konzervátor-restaurátor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opomenout žádný z prostředků a nástrojů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preventivní konzervace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3.10	Pokud by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konzervační zásah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mohl poškodit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autenticitu předmětu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 té míry, že hrozí devalvace jeho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komplexní hodnoty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je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konzervátor-restaurátor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povinen odstoupit od takového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zásahu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doporučit vlastníkovi či správci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předmětu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jiný postup, např. vyhotovení kopie.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3.11	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Konzervátor-restaurátor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používá takové postupy, přístroje a materiály, které dle současného stavu poznání nejméně poškozují a ovlivňují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předmět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Materiály použité v rámci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konzervování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měly být snadno a kompletně odstranitelné (reverzibilní).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3.12	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Konzervátor-restaurátor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může z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předmětu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odstranit část materiálu pouze z důvodů zlepšení srozumitelnosti či ochrany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předmětu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Odstraněné části musí být dokumentovány, a pokud to jejich stav vyžaduje,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konzervovány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uloženy s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předmětem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3.13	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Konzervátor-restaurátor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usiluje o maximální srozumitelnost a trvanlivost dokumentace, která zůstává jako autorské a zaměstnanecké dílo v jeho duševním vlastnictví. V dokumentaci musí být uvedeny všechny osoby, které se podílely na vlastní konzervaci. Dokumentace musí být poskytnuta vlastníkovi či správci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předmětu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3.14	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Konzervátor-restaurátor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vázán profesní mlčenlivostí jen v případě informací, které by mohly ohrozit bezpečnost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předmětu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nebo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sbírky muzejní povahy. V žádném případě nesmí zamlčet nezvratně podložené pochybení své či jiných osob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které se na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konzervaci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podílely.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3.15	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Konzervátor-restaurátor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 povinnost poskytnout veškerou možnou pomoc při záchraně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předmětu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 krizových situacích.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3.16	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Konzervace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interdisciplinární obor, proto je spolupráce s odborníky z jiných oborů i z řad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konzervátorů-restaurátorů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velmi důležitá a neodmyslitelně spojena s celým procesem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konzervace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3.17	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Konzervátor-restaurátor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přispívá k rozvoji profese sdílením svých zkušeností a získaných informací, nejlépe formou publikování dosažených výsledků a vzděláváním studentů a praktikantů.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605CD-EC4D-4492-80E9-F41921D7F0B5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855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605CD-EC4D-4492-80E9-F41921D7F0B5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492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605CD-EC4D-4492-80E9-F41921D7F0B5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215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4F236D5-2809-47F9-AA10-3EAEF0A673E3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CF41F6-F4CB-4EA4-BC40-398F4B0D24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36D5-2809-47F9-AA10-3EAEF0A673E3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F41F6-F4CB-4EA4-BC40-398F4B0D24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4F236D5-2809-47F9-AA10-3EAEF0A673E3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CF41F6-F4CB-4EA4-BC40-398F4B0D24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36D5-2809-47F9-AA10-3EAEF0A673E3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CF41F6-F4CB-4EA4-BC40-398F4B0D24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36D5-2809-47F9-AA10-3EAEF0A673E3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CF41F6-F4CB-4EA4-BC40-398F4B0D24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4F236D5-2809-47F9-AA10-3EAEF0A673E3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CF41F6-F4CB-4EA4-BC40-398F4B0D24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4F236D5-2809-47F9-AA10-3EAEF0A673E3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CF41F6-F4CB-4EA4-BC40-398F4B0D24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36D5-2809-47F9-AA10-3EAEF0A673E3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CF41F6-F4CB-4EA4-BC40-398F4B0D24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36D5-2809-47F9-AA10-3EAEF0A673E3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CF41F6-F4CB-4EA4-BC40-398F4B0D24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36D5-2809-47F9-AA10-3EAEF0A673E3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CF41F6-F4CB-4EA4-BC40-398F4B0D24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4F236D5-2809-47F9-AA10-3EAEF0A673E3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CF41F6-F4CB-4EA4-BC40-398F4B0D24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4F236D5-2809-47F9-AA10-3EAEF0A673E3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CF41F6-F4CB-4EA4-BC40-398F4B0D244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monumnet.npu.cz/restauratori/list.php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g.cz/" TargetMode="External"/><Relationship Id="rId7" Type="http://schemas.openxmlformats.org/officeDocument/2006/relationships/hyperlink" Target="http://www.mck.technicalmuseum.cz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am.ac.uk/res_cons/conservation/advice/policies/index.html" TargetMode="External"/><Relationship Id="rId5" Type="http://schemas.openxmlformats.org/officeDocument/2006/relationships/hyperlink" Target="http://www.ecco-eu.org/" TargetMode="External"/><Relationship Id="rId4" Type="http://schemas.openxmlformats.org/officeDocument/2006/relationships/hyperlink" Target="http://www.mkcr.cz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-museums.cz/web/amg/organy-amg/komise/komise-konzervatoru-restauratoru/dokument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konzervování-restaurování</a:t>
            </a:r>
            <a:br>
              <a:rPr lang="cs-CZ" sz="3200" b="1" dirty="0" smtClean="0"/>
            </a:br>
            <a:r>
              <a:rPr lang="cs-CZ" sz="3200" b="1" dirty="0" smtClean="0"/>
              <a:t>ZÁKLADNÍ požadavky, </a:t>
            </a:r>
            <a:br>
              <a:rPr lang="cs-CZ" sz="3200" b="1" dirty="0" smtClean="0"/>
            </a:br>
            <a:r>
              <a:rPr lang="cs-CZ" sz="3200" b="1" dirty="0" smtClean="0"/>
              <a:t>ROZSAH PROFESE 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Alena Selucká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Ad. I.) Zadávací dokumentace</a:t>
            </a:r>
            <a:br>
              <a:rPr lang="cs-CZ" b="1" dirty="0" smtClean="0"/>
            </a:br>
            <a:r>
              <a:rPr lang="cs-CZ" b="1" dirty="0" smtClean="0"/>
              <a:t>- cíle </a:t>
            </a:r>
            <a:r>
              <a:rPr lang="cs-CZ" b="1" dirty="0" err="1" smtClean="0"/>
              <a:t>ko</a:t>
            </a:r>
            <a:r>
              <a:rPr lang="cs-CZ" b="1" dirty="0" smtClean="0"/>
              <a:t>-re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Stanovení cíle konzervování-restaurování – vymezení rozsahu prací:</a:t>
            </a:r>
          </a:p>
          <a:p>
            <a:pPr lvl="1"/>
            <a:r>
              <a:rPr lang="cs-CZ" dirty="0" smtClean="0"/>
              <a:t>Záchrana fyzického stavu (přímý – nepřímý zásah)</a:t>
            </a:r>
          </a:p>
          <a:p>
            <a:pPr lvl="1"/>
            <a:r>
              <a:rPr lang="cs-CZ" dirty="0" smtClean="0"/>
              <a:t>Vystavení (interiér/exteriér)</a:t>
            </a:r>
          </a:p>
          <a:p>
            <a:pPr lvl="1"/>
            <a:r>
              <a:rPr lang="cs-CZ" dirty="0" smtClean="0"/>
              <a:t>Obnovení funkčnosti</a:t>
            </a:r>
          </a:p>
          <a:p>
            <a:pPr lvl="1"/>
            <a:r>
              <a:rPr lang="cs-CZ" dirty="0" smtClean="0"/>
              <a:t>Odstranění nevhodných předchozích zásahů</a:t>
            </a:r>
          </a:p>
          <a:p>
            <a:pPr lvl="1"/>
            <a:r>
              <a:rPr lang="cs-CZ" dirty="0" smtClean="0"/>
              <a:t>…… další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4429124" y="4643446"/>
            <a:ext cx="4000528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Vstupní zadání může být pozměněno na základě výsledků rozšířeného průzkumu </a:t>
            </a:r>
            <a:br>
              <a:rPr lang="cs-CZ" sz="2400" b="1" dirty="0" smtClean="0"/>
            </a:br>
            <a:r>
              <a:rPr lang="cs-CZ" sz="2400" b="1" dirty="0" smtClean="0"/>
              <a:t>a průběhu </a:t>
            </a:r>
            <a:r>
              <a:rPr lang="cs-CZ" sz="2400" b="1" dirty="0" err="1" smtClean="0"/>
              <a:t>ko</a:t>
            </a:r>
            <a:r>
              <a:rPr lang="cs-CZ" sz="2400" b="1" dirty="0" smtClean="0"/>
              <a:t>-re prací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Ad. I.) Zadávací dokumentace</a:t>
            </a:r>
            <a:br>
              <a:rPr lang="cs-CZ" b="1" dirty="0" smtClean="0"/>
            </a:br>
            <a:r>
              <a:rPr lang="cs-CZ" b="1" dirty="0" smtClean="0"/>
              <a:t>- další požadavky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Předmět bude ošetřován v místě/mimo působiště zadavatele.</a:t>
            </a:r>
          </a:p>
          <a:p>
            <a:r>
              <a:rPr lang="cs-CZ" dirty="0" smtClean="0"/>
              <a:t>Zhotovitel – konzervátor musí dodržovat profesní etický kodex zadavatele (např. Dokument o profesi </a:t>
            </a:r>
            <a:r>
              <a:rPr lang="cs-CZ" dirty="0" err="1" smtClean="0"/>
              <a:t>ko</a:t>
            </a:r>
            <a:r>
              <a:rPr lang="cs-CZ" dirty="0" smtClean="0"/>
              <a:t>-re).</a:t>
            </a:r>
          </a:p>
          <a:p>
            <a:r>
              <a:rPr lang="cs-CZ" dirty="0" smtClean="0"/>
              <a:t>Doložení pojištění profesní odpovědnosti.</a:t>
            </a:r>
          </a:p>
          <a:p>
            <a:r>
              <a:rPr lang="cs-CZ" dirty="0" smtClean="0"/>
              <a:t>Poskytnutí bezplatné licence zadavateli na využívání </a:t>
            </a:r>
            <a:r>
              <a:rPr lang="cs-CZ" dirty="0" err="1" smtClean="0"/>
              <a:t>ko</a:t>
            </a:r>
            <a:r>
              <a:rPr lang="cs-CZ" dirty="0" smtClean="0"/>
              <a:t>-re dokumentace (Copyright).</a:t>
            </a:r>
          </a:p>
          <a:p>
            <a:r>
              <a:rPr lang="cs-CZ" dirty="0" smtClean="0"/>
              <a:t>Doložení odpovídajícího vybavení-zázemí konzervátora (klima, bezpečnost, ochrana).</a:t>
            </a:r>
          </a:p>
          <a:p>
            <a:r>
              <a:rPr lang="cs-CZ" dirty="0" smtClean="0"/>
              <a:t>Stanovení termínu odevzdání práce a finančního limitu. 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Ad. I.) Zadávací dokumentace</a:t>
            </a:r>
            <a:br>
              <a:rPr lang="cs-CZ" sz="3600" b="1" dirty="0" smtClean="0"/>
            </a:br>
            <a:r>
              <a:rPr lang="cs-CZ" sz="3600" b="1" dirty="0" smtClean="0"/>
              <a:t>- kvalifikační požadavky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71472" y="1714488"/>
            <a:ext cx="8153400" cy="335758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Základní (četné prohlášení uchazeče o bezdlužnosti v návaznosti na zákon o veřejných zakázkách )</a:t>
            </a:r>
          </a:p>
          <a:p>
            <a:r>
              <a:rPr lang="cs-CZ" dirty="0" smtClean="0"/>
              <a:t>Profesní (kopie živnostenského oprávnění, výpis z obchodního rejstříku, kopie oprávnění k restaurování kulturních památek - licence Komise pro restaurování MK ČR)</a:t>
            </a:r>
          </a:p>
          <a:p>
            <a:r>
              <a:rPr lang="cs-CZ" dirty="0" smtClean="0"/>
              <a:t>Technické (seznam referencí, obdobných </a:t>
            </a:r>
            <a:r>
              <a:rPr lang="cs-CZ" dirty="0" err="1" smtClean="0"/>
              <a:t>ko</a:t>
            </a:r>
            <a:r>
              <a:rPr lang="cs-CZ" dirty="0" smtClean="0"/>
              <a:t>-re zásahů, předložení </a:t>
            </a:r>
            <a:r>
              <a:rPr lang="cs-CZ" dirty="0" err="1" smtClean="0"/>
              <a:t>ko</a:t>
            </a:r>
            <a:r>
              <a:rPr lang="cs-CZ" dirty="0" smtClean="0"/>
              <a:t>-re dokumentace)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285852" y="4703564"/>
            <a:ext cx="742955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None/>
            </a:pPr>
            <a:r>
              <a:rPr lang="cs-CZ" dirty="0" smtClean="0"/>
              <a:t>Seznam restaurátorů s licencí MK ČR: </a:t>
            </a:r>
            <a:r>
              <a:rPr lang="cs-CZ" sz="2000" dirty="0" smtClean="0">
                <a:hlinkClick r:id="rId3"/>
              </a:rPr>
              <a:t>http://monumnet.npu.cz/restauratori/list.php</a:t>
            </a:r>
            <a:endParaRPr lang="cs-CZ" sz="2000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Seznam konzervátorů-restaurátorů Komise KR AMG:</a:t>
            </a:r>
          </a:p>
          <a:p>
            <a:pPr algn="r">
              <a:buNone/>
            </a:pPr>
            <a:r>
              <a:rPr lang="cs-CZ" sz="2000" u="sng" dirty="0" smtClean="0">
                <a:solidFill>
                  <a:srgbClr val="FFC000"/>
                </a:solidFill>
              </a:rPr>
              <a:t>http://www.</a:t>
            </a:r>
            <a:r>
              <a:rPr lang="cs-CZ" sz="2000" u="sng" dirty="0" err="1" smtClean="0">
                <a:solidFill>
                  <a:srgbClr val="FFC000"/>
                </a:solidFill>
              </a:rPr>
              <a:t>cz</a:t>
            </a:r>
            <a:r>
              <a:rPr lang="cs-CZ" sz="2000" u="sng" dirty="0" smtClean="0">
                <a:solidFill>
                  <a:srgbClr val="FFC000"/>
                </a:solidFill>
              </a:rPr>
              <a:t>-</a:t>
            </a:r>
            <a:r>
              <a:rPr lang="cs-CZ" sz="2000" u="sng" dirty="0" err="1" smtClean="0">
                <a:solidFill>
                  <a:srgbClr val="FFC000"/>
                </a:solidFill>
              </a:rPr>
              <a:t>museums.cz</a:t>
            </a:r>
            <a:r>
              <a:rPr lang="cs-CZ" sz="2000" u="sng" dirty="0" smtClean="0">
                <a:solidFill>
                  <a:srgbClr val="FFC000"/>
                </a:solidFill>
              </a:rPr>
              <a:t>/web/</a:t>
            </a:r>
            <a:r>
              <a:rPr lang="cs-CZ" sz="2000" u="sng" dirty="0" err="1" smtClean="0">
                <a:solidFill>
                  <a:srgbClr val="FFC000"/>
                </a:solidFill>
              </a:rPr>
              <a:t>amg</a:t>
            </a:r>
            <a:r>
              <a:rPr lang="cs-CZ" sz="2000" u="sng" dirty="0" smtClean="0">
                <a:solidFill>
                  <a:srgbClr val="FFC000"/>
                </a:solidFill>
              </a:rPr>
              <a:t>/organy-</a:t>
            </a:r>
            <a:r>
              <a:rPr lang="cs-CZ" sz="2000" u="sng" dirty="0" err="1" smtClean="0">
                <a:solidFill>
                  <a:srgbClr val="FFC000"/>
                </a:solidFill>
              </a:rPr>
              <a:t>amg</a:t>
            </a:r>
            <a:r>
              <a:rPr lang="cs-CZ" sz="2000" u="sng" dirty="0" smtClean="0">
                <a:solidFill>
                  <a:srgbClr val="FFC000"/>
                </a:solidFill>
              </a:rPr>
              <a:t>/komise/komise-</a:t>
            </a:r>
            <a:r>
              <a:rPr lang="cs-CZ" sz="2000" u="sng" dirty="0" err="1" smtClean="0">
                <a:solidFill>
                  <a:srgbClr val="FFC000"/>
                </a:solidFill>
              </a:rPr>
              <a:t>konzervatoru</a:t>
            </a:r>
            <a:r>
              <a:rPr lang="cs-CZ" sz="2000" u="sng" dirty="0" smtClean="0">
                <a:solidFill>
                  <a:srgbClr val="FFC000"/>
                </a:solidFill>
              </a:rPr>
              <a:t>-</a:t>
            </a:r>
            <a:r>
              <a:rPr lang="cs-CZ" sz="2000" u="sng" dirty="0" err="1" smtClean="0">
                <a:solidFill>
                  <a:srgbClr val="FFC000"/>
                </a:solidFill>
              </a:rPr>
              <a:t>restauratoru</a:t>
            </a:r>
            <a:r>
              <a:rPr lang="cs-CZ" sz="2000" u="sng" dirty="0" smtClean="0">
                <a:solidFill>
                  <a:srgbClr val="FFC000"/>
                </a:solidFill>
              </a:rPr>
              <a:t>/</a:t>
            </a:r>
            <a:r>
              <a:rPr lang="cs-CZ" sz="2000" u="sng" dirty="0" err="1" smtClean="0">
                <a:solidFill>
                  <a:srgbClr val="FFC000"/>
                </a:solidFill>
              </a:rPr>
              <a:t>clenove</a:t>
            </a:r>
            <a:r>
              <a:rPr lang="cs-CZ" sz="2000" u="sng" dirty="0" smtClean="0">
                <a:solidFill>
                  <a:srgbClr val="FFC000"/>
                </a:solidFill>
              </a:rPr>
              <a:t>-komise</a:t>
            </a:r>
            <a:endParaRPr lang="cs-CZ" u="sng" dirty="0" smtClean="0">
              <a:solidFill>
                <a:srgbClr val="FFC000"/>
              </a:solidFill>
            </a:endParaRPr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Ad. I.) Zadávací dokumentace</a:t>
            </a:r>
            <a:br>
              <a:rPr lang="cs-CZ" b="1" dirty="0" smtClean="0"/>
            </a:br>
            <a:r>
              <a:rPr lang="cs-CZ" b="1" dirty="0" smtClean="0"/>
              <a:t>- přílohy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Zadavatel musí poskytnout maximum informací </a:t>
            </a:r>
            <a:br>
              <a:rPr lang="cs-CZ" dirty="0" smtClean="0"/>
            </a:br>
            <a:r>
              <a:rPr lang="cs-CZ" dirty="0" smtClean="0"/>
              <a:t>k ošetřovanému předmětu:</a:t>
            </a:r>
          </a:p>
          <a:p>
            <a:pPr lvl="1"/>
            <a:r>
              <a:rPr lang="cs-CZ" dirty="0" smtClean="0"/>
              <a:t>Historie předmětu – zpráva kurátora, nálezová zpráva</a:t>
            </a:r>
          </a:p>
          <a:p>
            <a:pPr lvl="1"/>
            <a:r>
              <a:rPr lang="cs-CZ" dirty="0" smtClean="0"/>
              <a:t>Vědecké zhodnocení – expertní posudky, analýzy, </a:t>
            </a:r>
          </a:p>
          <a:p>
            <a:pPr lvl="1"/>
            <a:r>
              <a:rPr lang="cs-CZ" dirty="0" smtClean="0"/>
              <a:t>Předchozí </a:t>
            </a:r>
            <a:r>
              <a:rPr lang="cs-CZ" dirty="0" err="1" smtClean="0"/>
              <a:t>ko</a:t>
            </a:r>
            <a:r>
              <a:rPr lang="cs-CZ" dirty="0" smtClean="0"/>
              <a:t>-re zásahy – konzervátorská karta, zprávy</a:t>
            </a:r>
          </a:p>
          <a:p>
            <a:pPr lvl="1"/>
            <a:r>
              <a:rPr lang="cs-CZ" dirty="0" smtClean="0"/>
              <a:t>…. a další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Ad. II.) Zpracování průzkumu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47500" lnSpcReduction="20000"/>
          </a:bodyPr>
          <a:lstStyle/>
          <a:p>
            <a:r>
              <a:rPr lang="cs-CZ" sz="5100" dirty="0" smtClean="0"/>
              <a:t>Základní/vstupní průzkum (většinou pomocí nedestruktivních metod)</a:t>
            </a:r>
          </a:p>
          <a:p>
            <a:pPr lvl="1"/>
            <a:r>
              <a:rPr lang="cs-CZ" sz="3800" dirty="0" smtClean="0"/>
              <a:t>Popis předmětu – název, materiál, datace, rozměry, značky, popisky</a:t>
            </a:r>
          </a:p>
          <a:p>
            <a:pPr lvl="1"/>
            <a:r>
              <a:rPr lang="cs-CZ" sz="3800" dirty="0" smtClean="0"/>
              <a:t>Popis stavu předmětu – rozsahu poškození</a:t>
            </a:r>
          </a:p>
          <a:p>
            <a:pPr lvl="1"/>
            <a:r>
              <a:rPr lang="cs-CZ" sz="3800" dirty="0" smtClean="0"/>
              <a:t>Poznámky k zjištěným materiálům, dílčím částem</a:t>
            </a:r>
          </a:p>
          <a:p>
            <a:pPr lvl="1"/>
            <a:r>
              <a:rPr lang="cs-CZ" sz="3800" dirty="0" smtClean="0"/>
              <a:t>Důkazy předchozího ošetření</a:t>
            </a:r>
          </a:p>
          <a:p>
            <a:pPr lvl="1"/>
            <a:r>
              <a:rPr lang="cs-CZ" sz="3800" dirty="0" smtClean="0"/>
              <a:t>Použité metody hodnocení, testy</a:t>
            </a:r>
          </a:p>
          <a:p>
            <a:pPr lvl="1"/>
            <a:r>
              <a:rPr lang="cs-CZ" sz="3800" dirty="0" smtClean="0"/>
              <a:t>Obrazová dokumentace</a:t>
            </a:r>
          </a:p>
          <a:p>
            <a:pPr lvl="1"/>
            <a:endParaRPr lang="cs-CZ" sz="3800" dirty="0"/>
          </a:p>
          <a:p>
            <a:r>
              <a:rPr lang="cs-CZ" sz="5100" dirty="0" smtClean="0"/>
              <a:t>Podrobný/rozšířený průzkum (součástí </a:t>
            </a:r>
            <a:r>
              <a:rPr lang="cs-CZ" sz="5100" dirty="0" err="1" smtClean="0"/>
              <a:t>ko</a:t>
            </a:r>
            <a:r>
              <a:rPr lang="cs-CZ" sz="5100" dirty="0" smtClean="0"/>
              <a:t>-re zásahu, provádí se pomocí neinvazivních i invazivních metod)</a:t>
            </a:r>
          </a:p>
          <a:p>
            <a:pPr lvl="1"/>
            <a:r>
              <a:rPr lang="cs-CZ" sz="3800" dirty="0" smtClean="0"/>
              <a:t> zjišťování dalších informací o poškození, dataci, materiálech i technologiích zhotovení</a:t>
            </a:r>
          </a:p>
          <a:p>
            <a:pPr lvl="1"/>
            <a:endParaRPr lang="cs-CZ" sz="3600" dirty="0"/>
          </a:p>
          <a:p>
            <a:pPr marL="45720" indent="0">
              <a:buNone/>
            </a:pPr>
            <a:r>
              <a:rPr lang="cs-CZ" sz="3500" b="1" dirty="0" smtClean="0"/>
              <a:t>PRŮZKUM (</a:t>
            </a:r>
            <a:r>
              <a:rPr lang="cs-CZ" sz="3500" b="1" dirty="0" err="1" smtClean="0"/>
              <a:t>Investigation</a:t>
            </a:r>
            <a:r>
              <a:rPr lang="cs-CZ" sz="3500" b="1" dirty="0" smtClean="0"/>
              <a:t>)</a:t>
            </a:r>
            <a:r>
              <a:rPr lang="cs-CZ" sz="3500" dirty="0" smtClean="0"/>
              <a:t> – shromáždění všech informací, nutných pro rozhodování o postupu konzervace (dle ČSN EN 15898)</a:t>
            </a:r>
            <a:endParaRPr lang="cs-CZ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Ad. III. Konzervátorsko-restaurátorský záměr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153400" cy="4495800"/>
          </a:xfrm>
        </p:spPr>
        <p:txBody>
          <a:bodyPr>
            <a:normAutofit/>
          </a:bodyPr>
          <a:lstStyle/>
          <a:p>
            <a:r>
              <a:rPr lang="cs-CZ" sz="1800" dirty="0" smtClean="0"/>
              <a:t>Reflektuje veškeré závěry vstupního průzkumu</a:t>
            </a:r>
          </a:p>
          <a:p>
            <a:r>
              <a:rPr lang="cs-CZ" sz="1800" dirty="0" smtClean="0"/>
              <a:t>Plán ošetření vč. možných alternativ</a:t>
            </a:r>
          </a:p>
          <a:p>
            <a:r>
              <a:rPr lang="cs-CZ" sz="1800" dirty="0" smtClean="0"/>
              <a:t>Návrh pro rozšířený průzkum – podrobné materiálové analýzy</a:t>
            </a:r>
          </a:p>
          <a:p>
            <a:r>
              <a:rPr lang="cs-CZ" sz="1800" dirty="0" smtClean="0"/>
              <a:t>Etapizace kroků</a:t>
            </a:r>
          </a:p>
          <a:p>
            <a:r>
              <a:rPr lang="cs-CZ" sz="1800" dirty="0" smtClean="0"/>
              <a:t>Navrhované konzervátorské prostředky, materiály </a:t>
            </a:r>
            <a:br>
              <a:rPr lang="cs-CZ" sz="1800" dirty="0" smtClean="0"/>
            </a:br>
            <a:r>
              <a:rPr lang="cs-CZ" sz="1800" dirty="0" smtClean="0"/>
              <a:t>a metody vč. jejich charakteristiky</a:t>
            </a:r>
          </a:p>
          <a:p>
            <a:r>
              <a:rPr lang="cs-CZ" sz="1800" dirty="0" smtClean="0"/>
              <a:t>Popis výhod a rizik navrhovaných metod a prostředků</a:t>
            </a:r>
          </a:p>
          <a:p>
            <a:r>
              <a:rPr lang="cs-CZ" sz="1800" dirty="0" smtClean="0"/>
              <a:t>Doporučení pro zajištění vhodných podmínek uložení </a:t>
            </a:r>
            <a:br>
              <a:rPr lang="cs-CZ" sz="1800" dirty="0" smtClean="0"/>
            </a:br>
            <a:r>
              <a:rPr lang="cs-CZ" sz="1800" dirty="0" smtClean="0"/>
              <a:t>a transportu během ošetření</a:t>
            </a:r>
          </a:p>
          <a:p>
            <a:r>
              <a:rPr lang="cs-CZ" sz="1800" dirty="0" smtClean="0"/>
              <a:t> Návrh ceny  </a:t>
            </a:r>
            <a:endParaRPr lang="cs-CZ" sz="1800" dirty="0"/>
          </a:p>
        </p:txBody>
      </p:sp>
      <p:grpSp>
        <p:nvGrpSpPr>
          <p:cNvPr id="4" name="Skupina 3"/>
          <p:cNvGrpSpPr/>
          <p:nvPr/>
        </p:nvGrpSpPr>
        <p:grpSpPr>
          <a:xfrm>
            <a:off x="706889" y="5213343"/>
            <a:ext cx="6113596" cy="607778"/>
            <a:chOff x="-8798" y="2739580"/>
            <a:chExt cx="6113596" cy="607778"/>
          </a:xfrm>
        </p:grpSpPr>
        <p:sp>
          <p:nvSpPr>
            <p:cNvPr id="5" name="Zaoblený obdélník 4"/>
            <p:cNvSpPr/>
            <p:nvPr/>
          </p:nvSpPr>
          <p:spPr>
            <a:xfrm>
              <a:off x="-8798" y="2739580"/>
              <a:ext cx="6113596" cy="60777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Zaoblený obdélník 4"/>
            <p:cNvSpPr/>
            <p:nvPr/>
          </p:nvSpPr>
          <p:spPr>
            <a:xfrm>
              <a:off x="9003" y="2757381"/>
              <a:ext cx="6077994" cy="5721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kern="1200" dirty="0" smtClean="0"/>
                <a:t>IV. </a:t>
              </a:r>
              <a:r>
                <a:rPr lang="cs-CZ" sz="1800" b="1" kern="1200" dirty="0" smtClean="0"/>
                <a:t>Konzultace</a:t>
              </a:r>
              <a:r>
                <a:rPr lang="cs-CZ" sz="1600" b="1" kern="1200" dirty="0" smtClean="0"/>
                <a:t>, vyhodnocení, odsouhlasení zadavatelem </a:t>
              </a:r>
              <a:endParaRPr lang="cs-CZ" sz="1600" kern="1200" dirty="0"/>
            </a:p>
          </p:txBody>
        </p:sp>
      </p:grpSp>
      <p:grpSp>
        <p:nvGrpSpPr>
          <p:cNvPr id="7" name="Skupina 6"/>
          <p:cNvGrpSpPr/>
          <p:nvPr/>
        </p:nvGrpSpPr>
        <p:grpSpPr>
          <a:xfrm>
            <a:off x="724690" y="6093296"/>
            <a:ext cx="6113596" cy="607778"/>
            <a:chOff x="-8798" y="3651248"/>
            <a:chExt cx="6113596" cy="607778"/>
          </a:xfrm>
        </p:grpSpPr>
        <p:sp>
          <p:nvSpPr>
            <p:cNvPr id="8" name="Zaoblený obdélník 7"/>
            <p:cNvSpPr/>
            <p:nvPr/>
          </p:nvSpPr>
          <p:spPr>
            <a:xfrm>
              <a:off x="-8798" y="3651248"/>
              <a:ext cx="6113596" cy="60777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Zaoblený obdélník 4"/>
            <p:cNvSpPr/>
            <p:nvPr/>
          </p:nvSpPr>
          <p:spPr>
            <a:xfrm>
              <a:off x="9003" y="3669049"/>
              <a:ext cx="6077994" cy="5721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kern="1200" dirty="0" smtClean="0"/>
                <a:t>V. Zpracování smlouvy o fyzickém předání věci, </a:t>
              </a:r>
              <a:br>
                <a:rPr lang="cs-CZ" sz="1600" b="1" kern="1200" dirty="0" smtClean="0"/>
              </a:br>
              <a:r>
                <a:rPr lang="cs-CZ" sz="1600" b="1" kern="1200" dirty="0" smtClean="0"/>
                <a:t>smlouvy o provedení </a:t>
              </a:r>
              <a:r>
                <a:rPr lang="cs-CZ" sz="1600" b="1" kern="1200" dirty="0" err="1" smtClean="0"/>
                <a:t>ko</a:t>
              </a:r>
              <a:r>
                <a:rPr lang="cs-CZ" sz="1600" b="1" kern="1200" dirty="0" smtClean="0"/>
                <a:t>-re prací/předání předmětu ke </a:t>
              </a:r>
              <a:r>
                <a:rPr lang="cs-CZ" sz="1600" b="1" kern="1200" dirty="0" err="1" smtClean="0"/>
                <a:t>ko</a:t>
              </a:r>
              <a:r>
                <a:rPr lang="cs-CZ" sz="1600" b="1" kern="1200" dirty="0" smtClean="0"/>
                <a:t>-re </a:t>
              </a:r>
              <a:endParaRPr lang="cs-CZ" sz="1600" kern="1200" dirty="0"/>
            </a:p>
          </p:txBody>
        </p:sp>
      </p:grpSp>
      <p:sp>
        <p:nvSpPr>
          <p:cNvPr id="10" name="Šipka dolů 9"/>
          <p:cNvSpPr/>
          <p:nvPr/>
        </p:nvSpPr>
        <p:spPr>
          <a:xfrm>
            <a:off x="3275856" y="4797152"/>
            <a:ext cx="36004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25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Ad. VI.) Konzervátorsko-restaurátorský postup - dokumentace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Součástí dokumentace je zpráva o průzkumu a odsouhlasený </a:t>
            </a:r>
            <a:r>
              <a:rPr lang="cs-CZ" dirty="0" err="1" smtClean="0"/>
              <a:t>ko</a:t>
            </a:r>
            <a:r>
              <a:rPr lang="cs-CZ" dirty="0" smtClean="0"/>
              <a:t>-re záměr</a:t>
            </a:r>
          </a:p>
          <a:p>
            <a:r>
              <a:rPr lang="cs-CZ" dirty="0" smtClean="0"/>
              <a:t>Popis použitých postupů – zdůraznění postupů odlišných od navrhovaných v </a:t>
            </a:r>
            <a:r>
              <a:rPr lang="cs-CZ" dirty="0" err="1" smtClean="0"/>
              <a:t>ko</a:t>
            </a:r>
            <a:r>
              <a:rPr lang="cs-CZ" dirty="0" smtClean="0"/>
              <a:t>-re záměru</a:t>
            </a:r>
          </a:p>
          <a:p>
            <a:r>
              <a:rPr lang="cs-CZ" dirty="0" smtClean="0"/>
              <a:t>Použité prostředky a materiály (+ příp. materiály, metody zvažované, ale nepoužité)</a:t>
            </a:r>
          </a:p>
          <a:p>
            <a:r>
              <a:rPr lang="cs-CZ" dirty="0" smtClean="0"/>
              <a:t>Interpretace materiálového a technologického průzkumu (základního a rozšířeného)</a:t>
            </a:r>
          </a:p>
          <a:p>
            <a:r>
              <a:rPr lang="cs-CZ" dirty="0" smtClean="0"/>
              <a:t>Materiály odebrané během zásahu – jejich uložení</a:t>
            </a:r>
          </a:p>
          <a:p>
            <a:r>
              <a:rPr lang="cs-CZ" dirty="0" smtClean="0"/>
              <a:t>Nové informace a skutečnosti zjištěné během zásahu</a:t>
            </a:r>
          </a:p>
          <a:p>
            <a:r>
              <a:rPr lang="cs-CZ" dirty="0" smtClean="0"/>
              <a:t>Změny na předmětu během ošetření – popis stavu předmětu po ošetření</a:t>
            </a:r>
          </a:p>
          <a:p>
            <a:r>
              <a:rPr lang="cs-CZ" dirty="0" smtClean="0"/>
              <a:t>Fotodokumentace průběhu prací, stavu po ošetření</a:t>
            </a:r>
          </a:p>
          <a:p>
            <a:r>
              <a:rPr lang="cs-CZ" dirty="0" smtClean="0"/>
              <a:t>Jména spolupracovníků, asistentů</a:t>
            </a:r>
          </a:p>
          <a:p>
            <a:r>
              <a:rPr lang="cs-CZ" dirty="0" smtClean="0"/>
              <a:t>Doporučení pro uložení a zacházení s předmětem</a:t>
            </a:r>
          </a:p>
          <a:p>
            <a:r>
              <a:rPr lang="cs-CZ" dirty="0" smtClean="0"/>
              <a:t>Závěr, vyhodnocení</a:t>
            </a:r>
          </a:p>
          <a:p>
            <a:r>
              <a:rPr lang="cs-CZ" dirty="0" smtClean="0"/>
              <a:t>Datum práce/datum zhotovení zprávy; jméno autora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443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 -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45632" cy="44958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Komise konzervátorů-restaurátorů AMG; Dokument </a:t>
            </a:r>
            <a:br>
              <a:rPr lang="cs-CZ" dirty="0" smtClean="0"/>
            </a:br>
            <a:r>
              <a:rPr lang="cs-CZ" dirty="0" smtClean="0"/>
              <a:t>o profesi konzervátora-restaurátora: </a:t>
            </a: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amg.cz</a:t>
            </a:r>
            <a:endParaRPr lang="cs-CZ" dirty="0" smtClean="0"/>
          </a:p>
          <a:p>
            <a:r>
              <a:rPr lang="cs-CZ" dirty="0" smtClean="0"/>
              <a:t>Památková péče – MK ČR; Dokumentace restaurování: </a:t>
            </a:r>
            <a:r>
              <a:rPr lang="cs-CZ" dirty="0" smtClean="0">
                <a:hlinkClick r:id="rId4"/>
              </a:rPr>
              <a:t>www.</a:t>
            </a:r>
            <a:r>
              <a:rPr lang="cs-CZ" dirty="0" err="1" smtClean="0">
                <a:hlinkClick r:id="rId4"/>
              </a:rPr>
              <a:t>mkcr.cz</a:t>
            </a:r>
            <a:endParaRPr lang="cs-CZ" dirty="0" smtClean="0"/>
          </a:p>
          <a:p>
            <a:r>
              <a:rPr lang="cs-CZ" dirty="0" smtClean="0"/>
              <a:t>E.C.C.O. – Evropská konfederace konzervátorských svazů; ECCO Professional </a:t>
            </a:r>
            <a:r>
              <a:rPr lang="cs-CZ" dirty="0" err="1" smtClean="0"/>
              <a:t>Guidelines</a:t>
            </a:r>
            <a:r>
              <a:rPr lang="cs-CZ" dirty="0" smtClean="0"/>
              <a:t>: </a:t>
            </a:r>
            <a:r>
              <a:rPr lang="cs-CZ" dirty="0" smtClean="0">
                <a:hlinkClick r:id="rId5"/>
              </a:rPr>
              <a:t>www.</a:t>
            </a:r>
            <a:r>
              <a:rPr lang="cs-CZ" dirty="0" err="1" smtClean="0">
                <a:hlinkClick r:id="rId5"/>
              </a:rPr>
              <a:t>ecco</a:t>
            </a:r>
            <a:r>
              <a:rPr lang="cs-CZ" dirty="0" smtClean="0">
                <a:hlinkClick r:id="rId5"/>
              </a:rPr>
              <a:t>-</a:t>
            </a:r>
            <a:r>
              <a:rPr lang="cs-CZ" dirty="0" err="1" smtClean="0">
                <a:hlinkClick r:id="rId5"/>
              </a:rPr>
              <a:t>eu.org</a:t>
            </a:r>
            <a:endParaRPr lang="cs-CZ" dirty="0" smtClean="0"/>
          </a:p>
          <a:p>
            <a:r>
              <a:rPr lang="en-US" dirty="0" smtClean="0"/>
              <a:t>The V&amp;A Conservation Department "Ethics Checklist 2004</a:t>
            </a:r>
            <a:r>
              <a:rPr lang="cs-CZ" dirty="0" smtClean="0"/>
              <a:t>“</a:t>
            </a:r>
            <a:r>
              <a:rPr lang="en-US" dirty="0" smtClean="0"/>
              <a:t>: </a:t>
            </a:r>
            <a:r>
              <a:rPr lang="en-US" dirty="0" smtClean="0">
                <a:hlinkClick r:id="rId6"/>
              </a:rPr>
              <a:t>www.vam.ac.uk/res_cons/conservation/advice/policies/index.html</a:t>
            </a:r>
            <a:endParaRPr lang="cs-CZ" dirty="0" smtClean="0"/>
          </a:p>
          <a:p>
            <a:r>
              <a:rPr lang="cs-CZ" dirty="0" smtClean="0"/>
              <a:t>Metodické centrum konzervace Technického muzea </a:t>
            </a:r>
            <a:br>
              <a:rPr lang="cs-CZ" dirty="0" smtClean="0"/>
            </a:br>
            <a:r>
              <a:rPr lang="cs-CZ" dirty="0" smtClean="0"/>
              <a:t>v Brně; </a:t>
            </a:r>
            <a:r>
              <a:rPr lang="cs-CZ" dirty="0" smtClean="0">
                <a:hlinkClick r:id="rId7"/>
              </a:rPr>
              <a:t>www.</a:t>
            </a:r>
            <a:r>
              <a:rPr lang="cs-CZ" dirty="0" err="1" smtClean="0">
                <a:hlinkClick r:id="rId7"/>
              </a:rPr>
              <a:t>mck.technicalmuseum.cz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Osnova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Definice pojmů, terminologie</a:t>
            </a:r>
          </a:p>
          <a:p>
            <a:r>
              <a:rPr lang="cs-CZ" dirty="0" smtClean="0"/>
              <a:t>Proces konzervátorsko-restaurátorské práce:</a:t>
            </a:r>
          </a:p>
          <a:p>
            <a:pPr lvl="1"/>
            <a:r>
              <a:rPr lang="cs-CZ" dirty="0" smtClean="0"/>
              <a:t>Zpracování zadání (zadávací dokumentace)</a:t>
            </a:r>
          </a:p>
          <a:p>
            <a:pPr lvl="1"/>
            <a:r>
              <a:rPr lang="cs-CZ" dirty="0" smtClean="0"/>
              <a:t>Průzkum</a:t>
            </a:r>
          </a:p>
          <a:p>
            <a:pPr lvl="1"/>
            <a:r>
              <a:rPr lang="cs-CZ" dirty="0" smtClean="0"/>
              <a:t>Konzervátorsko-restaurátorský záměr</a:t>
            </a:r>
          </a:p>
          <a:p>
            <a:pPr lvl="1"/>
            <a:r>
              <a:rPr lang="cs-CZ" dirty="0" smtClean="0"/>
              <a:t>Konzervátorsko-restaurátorský postup – dokumentace</a:t>
            </a:r>
          </a:p>
          <a:p>
            <a:r>
              <a:rPr lang="cs-CZ" dirty="0" smtClean="0"/>
              <a:t>Příklady</a:t>
            </a:r>
          </a:p>
          <a:p>
            <a:pPr lvl="1"/>
            <a:endParaRPr lang="cs-CZ" dirty="0" smtClean="0"/>
          </a:p>
          <a:p>
            <a:pPr lvl="1">
              <a:buNone/>
            </a:pPr>
            <a:r>
              <a:rPr lang="cs-CZ" dirty="0" smtClean="0"/>
              <a:t> 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571500" y="0"/>
            <a:ext cx="7772400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Definice pojmů, terminologie</a:t>
            </a:r>
            <a:br>
              <a:rPr lang="cs-CZ" sz="3600" b="1" dirty="0" smtClean="0"/>
            </a:br>
            <a:r>
              <a:rPr lang="cs-CZ" sz="3600" b="1" dirty="0" smtClean="0"/>
              <a:t>- normy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2937508"/>
          </a:xfrm>
        </p:spPr>
        <p:txBody>
          <a:bodyPr>
            <a:normAutofit fontScale="70000" lnSpcReduction="20000"/>
          </a:bodyPr>
          <a:lstStyle/>
          <a:p>
            <a:pPr algn="just">
              <a:defRPr/>
            </a:pPr>
            <a:r>
              <a:rPr lang="cs-CZ" sz="2800" dirty="0" smtClean="0"/>
              <a:t>Profesní etický kodex konzervátora-restaurátora ICOM – CC, New </a:t>
            </a:r>
            <a:r>
              <a:rPr lang="cs-CZ" sz="2800" dirty="0" err="1" smtClean="0"/>
              <a:t>Delhi</a:t>
            </a:r>
            <a:r>
              <a:rPr lang="cs-CZ" sz="2800" dirty="0" smtClean="0"/>
              <a:t> , 22 – 26. 9. 2008</a:t>
            </a:r>
          </a:p>
          <a:p>
            <a:pPr algn="just">
              <a:defRPr/>
            </a:pPr>
            <a:r>
              <a:rPr lang="cs-CZ" sz="2800" dirty="0" smtClean="0"/>
              <a:t>Evropská komise pro standardizaci CEN – </a:t>
            </a:r>
            <a:r>
              <a:rPr lang="cs-CZ" sz="2800" dirty="0" err="1" smtClean="0"/>
              <a:t>Europian</a:t>
            </a:r>
            <a:r>
              <a:rPr lang="cs-CZ" sz="2800" dirty="0" smtClean="0"/>
              <a:t> </a:t>
            </a:r>
            <a:r>
              <a:rPr lang="cs-CZ" sz="2800" dirty="0" err="1" smtClean="0"/>
              <a:t>Comitte</a:t>
            </a:r>
            <a:r>
              <a:rPr lang="cs-CZ" sz="2800" dirty="0" smtClean="0"/>
              <a:t> </a:t>
            </a:r>
            <a:r>
              <a:rPr lang="cs-CZ" sz="2800" dirty="0" err="1" smtClean="0"/>
              <a:t>for</a:t>
            </a:r>
            <a:r>
              <a:rPr lang="cs-CZ" sz="2800" dirty="0" smtClean="0"/>
              <a:t> </a:t>
            </a:r>
            <a:r>
              <a:rPr lang="cs-CZ" sz="2800" dirty="0" err="1" smtClean="0"/>
              <a:t>Standardisation</a:t>
            </a:r>
            <a:r>
              <a:rPr lang="cs-CZ" sz="2800" dirty="0" smtClean="0"/>
              <a:t> (CEN T/ 346 – </a:t>
            </a:r>
            <a:r>
              <a:rPr lang="cs-CZ" sz="2800" dirty="0" err="1" smtClean="0"/>
              <a:t>Conservation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Cultural</a:t>
            </a:r>
            <a:r>
              <a:rPr lang="cs-CZ" sz="2800" dirty="0" smtClean="0"/>
              <a:t> </a:t>
            </a:r>
            <a:r>
              <a:rPr lang="cs-CZ" sz="2800" dirty="0" err="1" smtClean="0"/>
              <a:t>Property</a:t>
            </a:r>
            <a:endParaRPr lang="cs-CZ" sz="2800" dirty="0" smtClean="0"/>
          </a:p>
          <a:p>
            <a:pPr lvl="1" algn="just">
              <a:defRPr/>
            </a:pPr>
            <a:r>
              <a:rPr lang="cs-CZ" sz="2400" b="1" dirty="0" smtClean="0">
                <a:solidFill>
                  <a:schemeClr val="tx1"/>
                </a:solidFill>
                <a:ea typeface="+mn-ea"/>
                <a:cs typeface="+mn-cs"/>
              </a:rPr>
              <a:t>ČSN 961509, </a:t>
            </a:r>
            <a:r>
              <a:rPr lang="cs-CZ" b="1" dirty="0" smtClean="0">
                <a:solidFill>
                  <a:schemeClr val="tx1"/>
                </a:solidFill>
                <a:ea typeface="+mn-ea"/>
                <a:cs typeface="+mn-cs"/>
              </a:rPr>
              <a:t>EN 15898: Ochrana kulturního dědictví - Základní obecné termíny a definice; účinnost: 1. 9. 2012</a:t>
            </a:r>
          </a:p>
          <a:p>
            <a:pPr algn="just">
              <a:defRPr/>
            </a:pPr>
            <a:r>
              <a:rPr lang="cs-CZ" sz="2800" dirty="0" smtClean="0"/>
              <a:t>Dokument o profesi konzervátora-restaurátora AMG ČR (nově schválený v r. 2011) – Komise konzervátorů-restaurátorů AMG</a:t>
            </a:r>
          </a:p>
          <a:p>
            <a:pPr lvl="1" algn="just">
              <a:defRPr/>
            </a:pPr>
            <a:r>
              <a:rPr lang="cs-CZ" sz="2500" dirty="0">
                <a:hlinkClick r:id="rId3"/>
              </a:rPr>
              <a:t>https://</a:t>
            </a:r>
            <a:r>
              <a:rPr lang="cs-CZ" sz="2500" dirty="0" smtClean="0">
                <a:hlinkClick r:id="rId3"/>
              </a:rPr>
              <a:t>www.cz-museums.cz/web/amg/organy-amg/komise/komise-konzervatoru-restauratoru/dokumenty</a:t>
            </a:r>
            <a:endParaRPr lang="cs-CZ" sz="2500" dirty="0" smtClean="0"/>
          </a:p>
          <a:p>
            <a:pPr lvl="1" algn="just">
              <a:defRPr/>
            </a:pPr>
            <a:endParaRPr lang="cs-CZ" sz="2500" dirty="0" smtClean="0"/>
          </a:p>
          <a:p>
            <a:pPr algn="just">
              <a:defRPr/>
            </a:pPr>
            <a:endParaRPr lang="cs-CZ" sz="2800" dirty="0" smtClean="0"/>
          </a:p>
          <a:p>
            <a:pPr>
              <a:defRPr/>
            </a:pPr>
            <a:endParaRPr lang="cs-CZ" sz="2800" dirty="0" smtClean="0"/>
          </a:p>
          <a:p>
            <a:pPr>
              <a:defRPr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2643174" y="4656134"/>
            <a:ext cx="5000660" cy="20717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400" b="1" dirty="0" smtClean="0"/>
              <a:t>Konzervování-restaurování (konzervování):</a:t>
            </a:r>
            <a:endParaRPr lang="cs-CZ" sz="2400" b="1" dirty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400" b="1" dirty="0"/>
              <a:t>preventivní konzervace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400" b="1" dirty="0"/>
              <a:t>sanační (kurativní) konzervace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400" b="1" dirty="0"/>
              <a:t>restaurování</a:t>
            </a:r>
          </a:p>
        </p:txBody>
      </p:sp>
      <p:pic>
        <p:nvPicPr>
          <p:cNvPr id="5" name="Obrázek 4" descr="imag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054" y="4653136"/>
            <a:ext cx="2228850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642910" y="142852"/>
            <a:ext cx="7772400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Definice pojmů, terminologie </a:t>
            </a:r>
            <a:br>
              <a:rPr lang="cs-CZ" sz="3600" b="1" dirty="0" smtClean="0"/>
            </a:br>
            <a:r>
              <a:rPr lang="cs-CZ" sz="3600" b="1" dirty="0" smtClean="0"/>
              <a:t>- stupně ochrany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285720" y="1571612"/>
            <a:ext cx="8501122" cy="2000264"/>
          </a:xfrm>
        </p:spPr>
        <p:txBody>
          <a:bodyPr>
            <a:normAutofit fontScale="92500"/>
          </a:bodyPr>
          <a:lstStyle/>
          <a:p>
            <a:pPr lvl="0"/>
            <a:r>
              <a:rPr lang="cs-CZ" sz="2400" b="1" dirty="0" smtClean="0"/>
              <a:t>Preventivní konzervace - </a:t>
            </a:r>
            <a:r>
              <a:rPr lang="cs-CZ" sz="2400" dirty="0" smtClean="0"/>
              <a:t>optimalizace podmínek při uložení, prezentování a manipulaci (nepřímé zásahy) </a:t>
            </a:r>
          </a:p>
          <a:p>
            <a:pPr lvl="0"/>
            <a:r>
              <a:rPr lang="cs-CZ" sz="2400" b="1" dirty="0" smtClean="0"/>
              <a:t>Sanační konzervace - </a:t>
            </a:r>
            <a:r>
              <a:rPr lang="cs-CZ" sz="2400" dirty="0" smtClean="0"/>
              <a:t>stabilizace fyzického stavu (přímé zásahy)</a:t>
            </a:r>
          </a:p>
          <a:p>
            <a:r>
              <a:rPr lang="cs-CZ" sz="2400" b="1" dirty="0" smtClean="0"/>
              <a:t>Restaurování - </a:t>
            </a:r>
            <a:r>
              <a:rPr lang="cs-CZ" sz="2400" dirty="0" smtClean="0"/>
              <a:t>dosažení srozumitelnosti předmětu, obnovení původní estetické, technické, hudební aj. funkčnosti-účinnosti předmětu.. </a:t>
            </a:r>
          </a:p>
          <a:p>
            <a:pPr lvl="0"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 lvl="0"/>
            <a:endParaRPr lang="cs-CZ" sz="2600" dirty="0" smtClean="0"/>
          </a:p>
          <a:p>
            <a:endParaRPr lang="cs-CZ" dirty="0"/>
          </a:p>
        </p:txBody>
      </p:sp>
      <p:pic>
        <p:nvPicPr>
          <p:cNvPr id="11" name="Obrázek 10" descr="0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3857628"/>
            <a:ext cx="2793821" cy="1857388"/>
          </a:xfrm>
          <a:prstGeom prst="rect">
            <a:avLst/>
          </a:prstGeom>
        </p:spPr>
      </p:pic>
      <p:pic>
        <p:nvPicPr>
          <p:cNvPr id="17" name="Obrázek 16" descr="Marcela-Kuželov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3178963" y="3893343"/>
            <a:ext cx="3143240" cy="2357430"/>
          </a:xfrm>
          <a:prstGeom prst="rect">
            <a:avLst/>
          </a:prstGeom>
        </p:spPr>
      </p:pic>
      <p:pic>
        <p:nvPicPr>
          <p:cNvPr id="18" name="Obrázek 17" descr="09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9388" y="3500438"/>
            <a:ext cx="2039890" cy="30718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Definice pojmů, terminologie </a:t>
            </a:r>
            <a:br>
              <a:rPr lang="cs-CZ" sz="3600" b="1" dirty="0" smtClean="0"/>
            </a:br>
            <a:r>
              <a:rPr lang="cs-CZ" sz="3600" b="1" dirty="0" smtClean="0"/>
              <a:t>- účel konzervování </a:t>
            </a:r>
            <a:endParaRPr lang="cs-CZ" sz="3600" b="1" dirty="0"/>
          </a:p>
        </p:txBody>
      </p:sp>
      <p:sp>
        <p:nvSpPr>
          <p:cNvPr id="3" name="Zaoblený obdélník 2"/>
          <p:cNvSpPr/>
          <p:nvPr/>
        </p:nvSpPr>
        <p:spPr>
          <a:xfrm>
            <a:off x="642910" y="2143116"/>
            <a:ext cx="221457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Preventivní konzervace</a:t>
            </a:r>
            <a:endParaRPr lang="cs-CZ" sz="2400" b="1" dirty="0"/>
          </a:p>
        </p:txBody>
      </p:sp>
      <p:sp>
        <p:nvSpPr>
          <p:cNvPr id="6" name="Zaoblený obdélník 5"/>
          <p:cNvSpPr/>
          <p:nvPr/>
        </p:nvSpPr>
        <p:spPr>
          <a:xfrm>
            <a:off x="714348" y="3500438"/>
            <a:ext cx="2143140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Sanační konzervace</a:t>
            </a:r>
            <a:endParaRPr lang="cs-CZ" sz="2400" b="1" dirty="0"/>
          </a:p>
        </p:txBody>
      </p:sp>
      <p:sp>
        <p:nvSpPr>
          <p:cNvPr id="7" name="Zaoblený obdélník 6"/>
          <p:cNvSpPr/>
          <p:nvPr/>
        </p:nvSpPr>
        <p:spPr>
          <a:xfrm>
            <a:off x="714348" y="4929198"/>
            <a:ext cx="2071702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Restaurování</a:t>
            </a:r>
            <a:endParaRPr lang="cs-CZ" sz="2400" b="1" dirty="0"/>
          </a:p>
        </p:txBody>
      </p:sp>
      <p:pic>
        <p:nvPicPr>
          <p:cNvPr id="10" name="Picture 6" descr="D:\Alena-přednáška\DSCN44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2428868"/>
            <a:ext cx="2535981" cy="3382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Šipka doprava 10"/>
          <p:cNvSpPr/>
          <p:nvPr/>
        </p:nvSpPr>
        <p:spPr>
          <a:xfrm>
            <a:off x="3000364" y="2571744"/>
            <a:ext cx="571504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>
            <a:off x="3071802" y="5143512"/>
            <a:ext cx="571504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>
            <a:off x="3071802" y="3714752"/>
            <a:ext cx="571504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6357950" y="2714620"/>
            <a:ext cx="2571768" cy="21431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Komplexní hodnota předmětu</a:t>
            </a:r>
            <a:endParaRPr lang="cs-CZ" sz="24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429388" y="5643578"/>
            <a:ext cx="27146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/>
              <a:t>Hodiny, </a:t>
            </a:r>
            <a:r>
              <a:rPr lang="cs-CZ" sz="2000" i="1" dirty="0" err="1" smtClean="0"/>
              <a:t>pol</a:t>
            </a:r>
            <a:r>
              <a:rPr lang="cs-CZ" sz="2000" i="1" dirty="0" smtClean="0"/>
              <a:t>. 19. stol., Technické muzeum v Brně</a:t>
            </a:r>
            <a:endParaRPr lang="cs-CZ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Definice pojmů, terminologie</a:t>
            </a:r>
            <a:br>
              <a:rPr lang="cs-CZ" sz="3600" b="1" dirty="0" smtClean="0"/>
            </a:br>
            <a:r>
              <a:rPr lang="cs-CZ" sz="3600" b="1" dirty="0" smtClean="0"/>
              <a:t>- účel konzervování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00634"/>
          </a:xfrm>
        </p:spPr>
        <p:txBody>
          <a:bodyPr/>
          <a:lstStyle/>
          <a:p>
            <a:pPr lvl="0" algn="just"/>
            <a:r>
              <a:rPr lang="cs-CZ" sz="2000" b="1" dirty="0" smtClean="0"/>
              <a:t>komplexní hodnota (</a:t>
            </a:r>
            <a:r>
              <a:rPr lang="cs-CZ" sz="2000" b="1" dirty="0" err="1" smtClean="0"/>
              <a:t>muzealita</a:t>
            </a:r>
            <a:r>
              <a:rPr lang="cs-CZ" sz="2000" b="1" dirty="0" smtClean="0"/>
              <a:t>) </a:t>
            </a:r>
            <a:r>
              <a:rPr lang="cs-CZ" sz="2000" i="1" dirty="0" smtClean="0"/>
              <a:t>předmětu kulturního dědictví </a:t>
            </a:r>
            <a:r>
              <a:rPr lang="cs-CZ" sz="2000" dirty="0" smtClean="0"/>
              <a:t>vyjadřuje jeho kvalitu jako nositele souboru všech autentických informací, emocionálních a racionálních, které je možno dnes či v budoucnu identifikovat. Jako taková je hlavním předmětem ochrany u kategorie </a:t>
            </a:r>
            <a:r>
              <a:rPr lang="cs-CZ" sz="2000" i="1" dirty="0" smtClean="0"/>
              <a:t>muzejních sbírkových předmětů</a:t>
            </a:r>
            <a:r>
              <a:rPr lang="cs-CZ" sz="2000" dirty="0" smtClean="0"/>
              <a:t>. Součástí </a:t>
            </a:r>
            <a:r>
              <a:rPr lang="cs-CZ" sz="2000" i="1" dirty="0" smtClean="0"/>
              <a:t>komplexní hodnoty </a:t>
            </a:r>
            <a:r>
              <a:rPr lang="cs-CZ" sz="2000" dirty="0" smtClean="0"/>
              <a:t>je i </a:t>
            </a:r>
            <a:r>
              <a:rPr lang="cs-CZ" sz="2000" b="1" i="1" dirty="0" smtClean="0"/>
              <a:t>výpovědní hodnota předmětu (autenticita, signifikance)</a:t>
            </a:r>
            <a:r>
              <a:rPr lang="cs-CZ" sz="2000" b="1" dirty="0" smtClean="0"/>
              <a:t>. </a:t>
            </a:r>
          </a:p>
          <a:p>
            <a:pPr lvl="1" algn="just">
              <a:buNone/>
            </a:pPr>
            <a:r>
              <a:rPr lang="cs-CZ" sz="1700" i="1" dirty="0" smtClean="0"/>
              <a:t>(Dokument o profesi konzervátora-restaurátora, Komise KR AMG)</a:t>
            </a:r>
          </a:p>
          <a:p>
            <a:endParaRPr lang="cs-CZ" dirty="0"/>
          </a:p>
        </p:txBody>
      </p:sp>
      <p:pic>
        <p:nvPicPr>
          <p:cNvPr id="1027" name="Picture 3" descr="D:\ALENA\Konzervace\Archeol.centr\Hulín Foto\H 31 po konzervaci\vzorek 2\H31 vzorek 2-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5" y="4000504"/>
            <a:ext cx="3524275" cy="2643206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5929322" y="5286388"/>
            <a:ext cx="292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Měděné spirálovité prstýnky </a:t>
            </a:r>
            <a:br>
              <a:rPr lang="cs-CZ" i="1" dirty="0" smtClean="0"/>
            </a:br>
            <a:r>
              <a:rPr lang="cs-CZ" i="1" dirty="0" smtClean="0"/>
              <a:t>s otisky lidských prstů, únětická kultura, Archeologické centrum v Olomouci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Základní požadavky na </a:t>
            </a:r>
            <a:r>
              <a:rPr lang="cs-CZ" b="1" dirty="0" err="1" smtClean="0"/>
              <a:t>ko</a:t>
            </a:r>
            <a:r>
              <a:rPr lang="cs-CZ" b="1" dirty="0" smtClean="0"/>
              <a:t>-re/</a:t>
            </a:r>
            <a:br>
              <a:rPr lang="cs-CZ" b="1" dirty="0" smtClean="0"/>
            </a:br>
            <a:r>
              <a:rPr lang="cs-CZ" b="1" dirty="0" smtClean="0"/>
              <a:t>etický kodex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484984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Zachování </a:t>
            </a:r>
            <a:r>
              <a:rPr lang="cs-CZ" b="1" dirty="0" smtClean="0"/>
              <a:t>komplexní hodnoty </a:t>
            </a:r>
            <a:r>
              <a:rPr lang="cs-CZ" dirty="0" smtClean="0"/>
              <a:t>předmětu.</a:t>
            </a:r>
          </a:p>
          <a:p>
            <a:r>
              <a:rPr lang="cs-CZ" b="1" dirty="0" smtClean="0"/>
              <a:t>Reverzibilita</a:t>
            </a:r>
            <a:r>
              <a:rPr lang="cs-CZ" dirty="0" smtClean="0"/>
              <a:t> a </a:t>
            </a:r>
            <a:r>
              <a:rPr lang="cs-CZ" b="1" dirty="0" smtClean="0"/>
              <a:t>rozpoznatelnost</a:t>
            </a:r>
            <a:r>
              <a:rPr lang="cs-CZ" dirty="0" smtClean="0"/>
              <a:t> zásahu.</a:t>
            </a:r>
          </a:p>
          <a:p>
            <a:r>
              <a:rPr lang="cs-CZ" dirty="0" smtClean="0"/>
              <a:t>Restaurování by mělo být prováděnou pouze na základě </a:t>
            </a:r>
            <a:r>
              <a:rPr lang="cs-CZ" b="1" dirty="0" smtClean="0"/>
              <a:t>známých faktů </a:t>
            </a:r>
            <a:r>
              <a:rPr lang="cs-CZ" dirty="0" smtClean="0"/>
              <a:t>a ne pouze předpokladů!</a:t>
            </a:r>
          </a:p>
          <a:p>
            <a:r>
              <a:rPr lang="cs-CZ" dirty="0" smtClean="0"/>
              <a:t>Používání </a:t>
            </a:r>
            <a:r>
              <a:rPr lang="cs-CZ" b="1" dirty="0" smtClean="0"/>
              <a:t>ověřených</a:t>
            </a:r>
            <a:r>
              <a:rPr lang="cs-CZ" dirty="0" smtClean="0"/>
              <a:t> a trvale </a:t>
            </a:r>
            <a:r>
              <a:rPr lang="cs-CZ" b="1" dirty="0" smtClean="0"/>
              <a:t>odstranitelných</a:t>
            </a:r>
            <a:r>
              <a:rPr lang="cs-CZ" dirty="0" smtClean="0"/>
              <a:t> materiálů.</a:t>
            </a:r>
          </a:p>
          <a:p>
            <a:r>
              <a:rPr lang="cs-CZ" b="1" dirty="0" smtClean="0"/>
              <a:t>Minimalizace</a:t>
            </a:r>
            <a:r>
              <a:rPr lang="cs-CZ" dirty="0" smtClean="0"/>
              <a:t> zásahů.</a:t>
            </a:r>
          </a:p>
          <a:p>
            <a:r>
              <a:rPr lang="cs-CZ" b="1" dirty="0" smtClean="0"/>
              <a:t>Odstraňované části </a:t>
            </a:r>
            <a:r>
              <a:rPr lang="cs-CZ" dirty="0" smtClean="0"/>
              <a:t>je nutné konzervovat a zachovat.</a:t>
            </a:r>
          </a:p>
          <a:p>
            <a:r>
              <a:rPr lang="cs-CZ" dirty="0" smtClean="0"/>
              <a:t>Všechny fáze </a:t>
            </a:r>
            <a:r>
              <a:rPr lang="cs-CZ" dirty="0" err="1" smtClean="0"/>
              <a:t>ko</a:t>
            </a:r>
            <a:r>
              <a:rPr lang="cs-CZ" dirty="0" smtClean="0"/>
              <a:t>-re zásahu musí být pečlivě </a:t>
            </a:r>
            <a:r>
              <a:rPr lang="cs-CZ" b="1" dirty="0" smtClean="0"/>
              <a:t>dokumentovány</a:t>
            </a:r>
            <a:r>
              <a:rPr lang="cs-CZ" dirty="0" smtClean="0"/>
              <a:t> (písemně, obrazově, příp. zvukově).</a:t>
            </a:r>
          </a:p>
          <a:p>
            <a:r>
              <a:rPr lang="cs-CZ" dirty="0" smtClean="0"/>
              <a:t>Více viz Dokument o profesi </a:t>
            </a:r>
            <a:r>
              <a:rPr lang="cs-CZ" dirty="0" err="1" smtClean="0"/>
              <a:t>ko</a:t>
            </a:r>
            <a:r>
              <a:rPr lang="cs-CZ" dirty="0" smtClean="0"/>
              <a:t>-re, Etický kodex; https</a:t>
            </a:r>
            <a:r>
              <a:rPr lang="cs-CZ" dirty="0"/>
              <a:t>://www.cz-museums.cz/web/amg/organy-amg/komise/komise-konzervatoru-restauratoru/dokumenty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3938886" y="4869160"/>
            <a:ext cx="4222822" cy="18824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Požadavek na dokumentaci konzervátorsko-restaurátorských zásahů vymezuje již Benátská charta </a:t>
            </a:r>
            <a:br>
              <a:rPr lang="cs-CZ" b="1" dirty="0" smtClean="0"/>
            </a:br>
            <a:r>
              <a:rPr lang="cs-CZ" b="1" dirty="0" smtClean="0"/>
              <a:t>z r. 1964</a:t>
            </a:r>
          </a:p>
          <a:p>
            <a:pPr algn="ctr"/>
            <a:r>
              <a:rPr lang="cs-CZ" b="1" dirty="0" smtClean="0"/>
              <a:t>Mezinárodní charta o zachování </a:t>
            </a:r>
            <a:br>
              <a:rPr lang="cs-CZ" b="1" dirty="0" smtClean="0"/>
            </a:br>
            <a:r>
              <a:rPr lang="cs-CZ" b="1" dirty="0" smtClean="0"/>
              <a:t>a restaurování památek a sídel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0034" y="1500174"/>
            <a:ext cx="8153400" cy="4495800"/>
          </a:xfrm>
        </p:spPr>
        <p:txBody>
          <a:bodyPr/>
          <a:lstStyle/>
          <a:p>
            <a:pPr>
              <a:buNone/>
            </a:pP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69130875"/>
              </p:ext>
            </p:extLst>
          </p:nvPr>
        </p:nvGraphicFramePr>
        <p:xfrm>
          <a:off x="428596" y="1571612"/>
          <a:ext cx="8429684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 </a:t>
            </a:r>
            <a:r>
              <a:rPr lang="cs-CZ" b="1" dirty="0" err="1" smtClean="0"/>
              <a:t>ko</a:t>
            </a:r>
            <a:r>
              <a:rPr lang="cs-CZ" b="1" dirty="0" smtClean="0"/>
              <a:t>-re práce</a:t>
            </a:r>
            <a:endParaRPr lang="cs-CZ" b="1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931119330"/>
              </p:ext>
            </p:extLst>
          </p:nvPr>
        </p:nvGraphicFramePr>
        <p:xfrm>
          <a:off x="1524000" y="1397000"/>
          <a:ext cx="6096000" cy="5175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2099</TotalTime>
  <Words>908</Words>
  <Application>Microsoft Office PowerPoint</Application>
  <PresentationFormat>Předvádění na obrazovce (4:3)</PresentationFormat>
  <Paragraphs>181</Paragraphs>
  <Slides>17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Medián</vt:lpstr>
      <vt:lpstr>konzervování-restaurování ZÁKLADNÍ požadavky,  ROZSAH PROFESE </vt:lpstr>
      <vt:lpstr>Osnova</vt:lpstr>
      <vt:lpstr>Definice pojmů, terminologie - normy</vt:lpstr>
      <vt:lpstr>Definice pojmů, terminologie  - stupně ochrany </vt:lpstr>
      <vt:lpstr>Definice pojmů, terminologie  - účel konzervování </vt:lpstr>
      <vt:lpstr>Definice pojmů, terminologie - účel konzervování</vt:lpstr>
      <vt:lpstr>Základní požadavky na ko-re/ etický kodex</vt:lpstr>
      <vt:lpstr>Legislativa</vt:lpstr>
      <vt:lpstr>Proces ko-re práce</vt:lpstr>
      <vt:lpstr>Ad. I.) Zadávací dokumentace - cíle ko-re</vt:lpstr>
      <vt:lpstr>Ad. I.) Zadávací dokumentace - další požadavky</vt:lpstr>
      <vt:lpstr>Ad. I.) Zadávací dokumentace - kvalifikační požadavky</vt:lpstr>
      <vt:lpstr>Ad. I.) Zadávací dokumentace - přílohy</vt:lpstr>
      <vt:lpstr>Ad. II.) Zpracování průzkumu</vt:lpstr>
      <vt:lpstr>Ad. III. Konzervátorsko-restaurátorský záměr</vt:lpstr>
      <vt:lpstr>Ad. VI.) Konzervátorsko-restaurátorský postup - dokumentace</vt:lpstr>
      <vt:lpstr>Odkazy - 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Doporučení Komise konzervátorů-restaurátorů AMG pro zadávání veřejných zakázek na konzervátorský-restaurátorský zásah</dc:title>
  <dc:creator>Selucká</dc:creator>
  <cp:lastModifiedBy>Selucká</cp:lastModifiedBy>
  <cp:revision>73</cp:revision>
  <cp:lastPrinted>2019-10-02T06:20:26Z</cp:lastPrinted>
  <dcterms:created xsi:type="dcterms:W3CDTF">2012-10-25T20:42:27Z</dcterms:created>
  <dcterms:modified xsi:type="dcterms:W3CDTF">2019-12-02T11:17:26Z</dcterms:modified>
</cp:coreProperties>
</file>