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1" r:id="rId9"/>
    <p:sldId id="262" r:id="rId10"/>
    <p:sldId id="265" r:id="rId11"/>
    <p:sldId id="263" r:id="rId12"/>
    <p:sldId id="264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179" autoAdjust="0"/>
  </p:normalViewPr>
  <p:slideViewPr>
    <p:cSldViewPr>
      <p:cViewPr>
        <p:scale>
          <a:sx n="81" d="100"/>
          <a:sy n="81" d="100"/>
        </p:scale>
        <p:origin x="-1498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ED22A-5C63-487C-B69C-1755312A1216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02BF8-6AEF-40FF-A797-1BCBF8816E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71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anako.webnode.cz/skudci/houby-a-plisne/?utm_source=copy&amp;utm_medium=paste&amp;utm_campaign=copypaste&amp;utm_content=https://sanako.webnode.cz/skudci/houby-a-plisne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425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Zdrojem ionizujícího záření je radioaktivní izotop kobaltu (60Co). Velká výhoda této metody spočívá v tom, že záření působí v celé hmotě objektu, nezanechává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ozářených předmětech žádná zbytková rezidua, nepoškozuje polychromii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avždy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dojde ke 100 % vyhubení hmyzu (to u ostatních způsobů ošetření není nikdy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zaručeno). Ozáření však nemá preventivní ochranné účinky, musí následovat ošetření dřeva chemickým prostředkem s preventivní ochranou proti dřevokaznému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hmyzu. Tato metoda je velice vhodná pro masivní, ale transportovatelné předměty. Intenzita záření, která se používá na hubení dřevokazného hmyzu nepoškozuje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dřevo, polychromii a intarzie.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817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804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95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564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57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193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Dřevomorku domácí lze dobře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rozeznatpodle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plodnice. Tato houba vytváří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rozlitéplodnice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2–10 mm silné, na okraji s vyš-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ším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bělavým plstnatým valem,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vzácněvznikají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odstávající klobouky,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rouškonoš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hymenofor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uprostřed plodnice sestává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zežlutohnědých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až tmavě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červenohnědýchpórů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Plodnice narůstá za vhodných pod-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mínek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velmi rychle a tvoří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myceliální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pro-vazce (delší a silnější se nazývají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rhizo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-morfy), kterými čerpá vodu a živiny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zevzdálenějších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míst. To jí umožňuje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růstivrelativně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suchých prostorách. Uvádí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se,že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minimální vlhkost dřeva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postačujícípro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napadení dřevomorkou domácí je asi18–20 %. Kolonizace dřevomorkou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vedek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charakteristickému rozpadu dřeva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nadrobné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kousky krychlového tvaru až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-ný prášek (v podstatě čistý amorfní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lignin,kterým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kdysi ve Švýcarsku cídily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-částky hodinek, aby se více leskly).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movka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jedlová (G.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abietinum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).Rozvoji dřevokazných hub 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budovách,zvláště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obývaných sezonně, může napo-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máhat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chladový šok. Z laboratorní praxe(a z praxe pěstitelů jedlých hub)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dobřevíme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že houby krátkodobě zrychlují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růsta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tvoří plodnice po náhlém snížení teplo-ty. To může na jaře vést k aktivaci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jejichrůstu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napadených konstrukcích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půd,chat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chalup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aj.Cílem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dřevokazných hub je téměř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vždymasivní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dřevo. Ostatní materiály na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bázidřeva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resp. třísek a vláken – překližky, la -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ťovky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vláknité a třískové desky,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vrstvené,lepené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lamelové dřevo, nebo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kompozitnídesky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používané ve stavebnictví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nábyt-kářství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bývají vůči napadení odolné.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Mohouale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zejména ve vlhkém prostředí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posloužitjako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podklad pro růst a šíření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mikroskopic-kých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hub. Dřevokazné houby se šíří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spo-rami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případně úlomky mycelia. Při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estože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mecha-nismus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rozkladu dřeva poměrně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dobřeznáme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účinný prostředek např. proti dře-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vomorce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domácí stále neexistuje.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Převáž-ná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většina látek používaných k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ochranědřeva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obsahuje sloučeniny těžkých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kovů.Po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opuštění rtuťnatých solí v 60. letech20. stol. se pozornost výrobců obrátila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kesloučeninám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chromu, zinku a mědi,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kterése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nejrůznějších formách spolu se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slou-čeninami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bóru a několika typy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organic-kých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látek používají dodnes.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Šetrnoualternativu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 kompletní výměně dřevě-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ných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konstrukcí, která je obvykle nezbyt-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představuje ošetření napadených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místvysokou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teplotou, případně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mikrovlnami.Aplikace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původně určená pro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sakrálnínebo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architektonicky jinak významné stav-by vyžaduje zkušené odborníky, ale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spolus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použitím horkovzdušného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vysušovánípřinášejí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mikrovlnné technologie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nadějiv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boji s dřevokaznými houbami.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Ochrana dřeva proti houbám není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stáleuspokojivě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vyřešena. Původní nátěry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trá-moví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roubenek a krovů volskou krví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-cip patrně spočíval v tom, že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dřevokaznýhmyz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nenapadá materiály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živočišnéhopůvodu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nahradily moderní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antifungálnílátky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ať už organické, nebo založené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nasolích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či jiných sloučeninách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některýchkovů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Přesto však stoprocentní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účinnostnení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zaručena. Vysoušení konstrukcí hor-kým vzduchem a ošetření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napadenéhodřeva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mikrovlnami patří k dalším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mož-nostem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částečné nápravy (kromě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výměnya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použití vhodných fungicidů)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daleka nejnebezpečnější tuzemskou dřevokaznou houbou je dřevomorka domácí (</a:t>
            </a:r>
            <a:r>
              <a:rPr lang="cs-CZ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Serpula</a:t>
            </a:r>
            <a:r>
              <a:rPr lang="cs-CZ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lacrymans</a:t>
            </a:r>
            <a:r>
              <a:rPr lang="cs-CZ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Na povrchu dřeva se nejdříve objevují bělavá vatovitá vlákna povrchového mycelia, později plodnice tvarem a tuhostí poněkud připomínající choroše. Mají však sytě oranžovou až hnědočervenou barvu a často bílé okraje. Dřevo se začne rozpadat do charakteristických </a:t>
            </a:r>
            <a:r>
              <a:rPr lang="cs-CZ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kostkovitých</a:t>
            </a:r>
            <a:r>
              <a:rPr lang="cs-CZ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tvarů - nejdříve u povrchu, rozklad však rychle postupuje i uvnitř a končí úplnou destrukcí Nebezpečí dřevomorky spočívá v tom, že je velmi nenáročná na teplotu a (alespoň ve srovnání s jinými houbami) i na vlhkost. Ke spokojenosti jí stačí teploty v rozmezí od 3 do 26 stupňů Celsia a především vlhkost dřeva 18 až 20 procent, což nejsou hodnoty nijak závratné. Další nebezpečí představuje rychlost šíření (až 10 mm za den) a především schopnost nenápadně a skrytě prorůstat třeba i zdivem na značné vzdálenosti. Díky tomu napadá dřevěné prvky konstrukce budov, zejména podlah a stropů. Méně ohrožuje střešní konstrukce - alespoň pokud do nich nezatéká a pokud jsou půdní prostory dostatečně větrané.</a:t>
            </a:r>
            <a:br>
              <a:rPr lang="cs-CZ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cs-CZ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Více zde: </a:t>
            </a:r>
            <a:r>
              <a:rPr lang="cs-CZ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https://sanako.webnode.cz/skudci/houby-a-plisne/</a:t>
            </a:r>
            <a:endParaRPr lang="cs-CZ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777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Nejrozšířenějším druhem dřevokazného hmyzu v interiérech je červotoč. K nakladení vajíček dochází koncem jara. Po 15 dnech se z vajíčka vylíhne larva, která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dřevě žije (a požírá ho) 1–3 roky. Poté se pod povrchem dřeva zakuklí a v tzv. výletovém období (od konce dubna do počátku července) dospělý hmyz prokouše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tenkou vrstvu dřeva a vylétá ven. Stopou po něm zůstává charakteristická malá dírka – výletový otvor – z něhož vypadnou jemné piliny – požerky.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Jedním z nejúčinnějších postupů v potírání červotoče je v současné době jednorázová expozice záření gama na specializovaném odborném pracovišti a následný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preventivní nátěr dřeva vhodným insekticidem. Další možnosti představuje hubení teplem, inertní atmosférou nebo mikrovlnami.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 radiačním ošetřením je vhodné dřevěné předměty zabalit do polyetylenové fólie, aby v sušším prostředí radiační komory nedošlo k poškození nadměrnou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rychlou ztrátou vlhkosti. Po radiačním ošetření musí následovat preventivní nátěr vhodným insekticidem. Jeho výběr i optimální koncentraci vždy konzultujeme s odborným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restaurátorem. Svépomocí můžeme ošetřovat pouze dřevo bez polychromií, zlacení či dýhování. Složitěji pojednané povrchy náleží jednoznačně do péče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odborného restaurátora. Při práci s insekticidem dbáme na to, abychom s ním nepřišli do přímého kontaktu. Chráníme se proto pracovními rukavicemi a respirátorem. Během zákroku je nezbytné dostatečné větrání.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Hmyz v neaktivním stavu(staré stopy po působení hmyzu) – na místě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jepreventivníochrana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proti novému napadení (nejlépe kombinovaná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ochranaproti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všem škůdcům) příslušným ochranným prostředkem s vhodnými účinnostmi(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).Hmyz v aktivním stavu(vyskytují se čerstvé požerky, larvy, zvuky) –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vyžaduje:lodstranění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případně zpevnění napadeného dřeva, které již ztratilo svou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pev-nost;lchemické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ošetření poškozeného dřeva, které neztratilo svou pevnost (přednost-ně kapalným prostředkem s účinností proti dřevokaznému hmyzu, ve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výjimeč-ných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případech plynováním vhodným prostředkem), nebo použití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fyzikálníchmetod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dezinsekce (inertní atmosféra, ionizující záření) s následnou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chemickouochranou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preventivní účinností proti dřevokaznému hmyzu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60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64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684-0458-4917-B6DD-41427BE10E22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42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684-0458-4917-B6DD-41427BE10E22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26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684-0458-4917-B6DD-41427BE10E22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42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684-0458-4917-B6DD-41427BE10E22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65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684-0458-4917-B6DD-41427BE10E22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11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684-0458-4917-B6DD-41427BE10E22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33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684-0458-4917-B6DD-41427BE10E22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74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684-0458-4917-B6DD-41427BE10E22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57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684-0458-4917-B6DD-41427BE10E22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35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684-0458-4917-B6DD-41427BE10E22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83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684-0458-4917-B6DD-41427BE10E22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687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A8684-0458-4917-B6DD-41427BE10E22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42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Konzervace dřeva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Alena </a:t>
            </a:r>
            <a:r>
              <a:rPr lang="cs-CZ" dirty="0" err="1" smtClean="0"/>
              <a:t>Selucká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1270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Houby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684" y="1170418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Dřevomorka (v velmi vlhkém prostředí, v temných místech)</a:t>
            </a:r>
            <a:endParaRPr lang="cs-CZ" sz="2400" dirty="0"/>
          </a:p>
        </p:txBody>
      </p:sp>
      <p:pic>
        <p:nvPicPr>
          <p:cNvPr id="2050" name="Picture 2" descr="https://www.drevostavitel.cz/galerie/clanky/650/gallery/drevomorka-152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8552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g.denik.cz/122/a8/drevo-utok-jpg_irecept-f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4033292" cy="269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19" y="5373216"/>
            <a:ext cx="41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Plodnice dřevomorky – hnědočervený střed s bílým okrajem.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19484" y="608452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Dřevo poškozené dřevomorkou – </a:t>
            </a:r>
            <a:r>
              <a:rPr lang="cs-CZ" dirty="0" err="1" smtClean="0"/>
              <a:t>kostkovitý</a:t>
            </a:r>
            <a:r>
              <a:rPr lang="cs-CZ" dirty="0" smtClean="0"/>
              <a:t> tvar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3237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Hmyz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837000"/>
            <a:ext cx="73247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275748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852" y="1221369"/>
            <a:ext cx="3035829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3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Průzkum: druh dřeva, povrchová úprava, lepení, rozsah poškození; datace (dendrochronologie, radiokarbonová metoda C</a:t>
            </a:r>
            <a:r>
              <a:rPr lang="cs-CZ" sz="2400" baseline="30000" dirty="0" smtClean="0"/>
              <a:t>14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4968552" cy="413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086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Čištění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Mechanické</a:t>
            </a:r>
          </a:p>
          <a:p>
            <a:pPr lvl="1"/>
            <a:r>
              <a:rPr lang="cs-CZ" dirty="0" smtClean="0"/>
              <a:t>Štětce, utěrky – suchá textilie, jelenice (kůže), </a:t>
            </a:r>
            <a:r>
              <a:rPr lang="cs-CZ" dirty="0" err="1" smtClean="0"/>
              <a:t>wishab</a:t>
            </a:r>
            <a:endParaRPr lang="cs-CZ" dirty="0" smtClean="0"/>
          </a:p>
          <a:p>
            <a:pPr lvl="1"/>
            <a:r>
              <a:rPr lang="cs-CZ" dirty="0" smtClean="0"/>
              <a:t>Vysavače – ústí chráněné gázou</a:t>
            </a:r>
          </a:p>
          <a:p>
            <a:r>
              <a:rPr lang="cs-CZ" dirty="0" smtClean="0"/>
              <a:t>Chemické</a:t>
            </a:r>
          </a:p>
          <a:p>
            <a:pPr lvl="1"/>
            <a:r>
              <a:rPr lang="cs-CZ" dirty="0" smtClean="0"/>
              <a:t>Voda (+ </a:t>
            </a:r>
            <a:r>
              <a:rPr lang="cs-CZ" dirty="0" err="1" smtClean="0"/>
              <a:t>neutr</a:t>
            </a:r>
            <a:r>
              <a:rPr lang="cs-CZ" dirty="0" smtClean="0"/>
              <a:t>. </a:t>
            </a:r>
            <a:r>
              <a:rPr lang="cs-CZ" dirty="0" err="1" smtClean="0"/>
              <a:t>detegent</a:t>
            </a:r>
            <a:r>
              <a:rPr lang="cs-CZ" dirty="0" smtClean="0"/>
              <a:t>), organická rozpouštědla</a:t>
            </a:r>
            <a:endParaRPr lang="cs-CZ" dirty="0"/>
          </a:p>
        </p:txBody>
      </p:sp>
      <p:pic>
        <p:nvPicPr>
          <p:cNvPr id="1026" name="Picture 2" descr="https://eshop.ceiba.cz/images_content/4055/1471-O-akapad-wei-4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08" y="402923"/>
            <a:ext cx="166880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499992" y="141277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Wishab</a:t>
            </a:r>
            <a:r>
              <a:rPr lang="cs-CZ" dirty="0" smtClean="0"/>
              <a:t> – jemná houba, </a:t>
            </a:r>
            <a:r>
              <a:rPr lang="cs-CZ" dirty="0" err="1" smtClean="0"/>
              <a:t>Ceiba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671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Sanace biologického napadení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Neinvazivní:</a:t>
            </a:r>
          </a:p>
          <a:p>
            <a:pPr lvl="1"/>
            <a:r>
              <a:rPr lang="cs-CZ" dirty="0" smtClean="0"/>
              <a:t>Gama-záření, inertní atmosféra (dusík, oxid uhličitý), termo-sanace (+ 52 °C při RV okolo 50 %)</a:t>
            </a:r>
          </a:p>
          <a:p>
            <a:r>
              <a:rPr lang="cs-CZ" dirty="0" smtClean="0"/>
              <a:t>Invazivní: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roztoky biocidů (</a:t>
            </a:r>
            <a:r>
              <a:rPr lang="cs-CZ" dirty="0" err="1" smtClean="0"/>
              <a:t>Lignofix</a:t>
            </a:r>
            <a:r>
              <a:rPr lang="cs-CZ" dirty="0" smtClean="0"/>
              <a:t>, </a:t>
            </a:r>
            <a:r>
              <a:rPr lang="cs-CZ" dirty="0" err="1" smtClean="0"/>
              <a:t>Pregnolit</a:t>
            </a:r>
            <a:r>
              <a:rPr lang="cs-CZ" dirty="0" smtClean="0"/>
              <a:t>, </a:t>
            </a:r>
            <a:r>
              <a:rPr lang="cs-CZ" dirty="0" err="1" smtClean="0"/>
              <a:t>Bochemit</a:t>
            </a:r>
            <a:r>
              <a:rPr lang="cs-CZ" dirty="0" smtClean="0"/>
              <a:t>)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8710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Petrifikace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Roztoky akrylátových pryskyřic (ve vodě i </a:t>
            </a:r>
            <a:r>
              <a:rPr lang="cs-CZ" dirty="0" err="1" smtClean="0"/>
              <a:t>org</a:t>
            </a:r>
            <a:r>
              <a:rPr lang="cs-CZ" dirty="0" smtClean="0"/>
              <a:t>, rozpouštědlech) – např. </a:t>
            </a:r>
            <a:r>
              <a:rPr lang="cs-CZ" dirty="0" err="1" smtClean="0"/>
              <a:t>Solakryl</a:t>
            </a:r>
            <a:r>
              <a:rPr lang="cs-CZ" dirty="0" smtClean="0"/>
              <a:t>, </a:t>
            </a:r>
            <a:r>
              <a:rPr lang="cs-CZ" dirty="0" err="1" smtClean="0"/>
              <a:t>Paraloid</a:t>
            </a:r>
            <a:endParaRPr lang="cs-CZ" dirty="0" smtClean="0"/>
          </a:p>
          <a:p>
            <a:r>
              <a:rPr lang="cs-CZ" dirty="0" smtClean="0"/>
              <a:t>Přírodní pryskyřice – damara, kalafuna</a:t>
            </a:r>
          </a:p>
          <a:p>
            <a:r>
              <a:rPr lang="cs-CZ" dirty="0" smtClean="0"/>
              <a:t>Aplikace: nátěrem, ponorem, vzlínáním, injektáží, za sníženého tlaku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430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Lepení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Vodné disperze PVAC – </a:t>
            </a:r>
            <a:r>
              <a:rPr lang="cs-CZ" dirty="0" err="1" smtClean="0"/>
              <a:t>Dispercol</a:t>
            </a:r>
            <a:endParaRPr lang="cs-CZ" dirty="0" smtClean="0"/>
          </a:p>
          <a:p>
            <a:r>
              <a:rPr lang="cs-CZ" dirty="0" smtClean="0"/>
              <a:t>Akrylátové pryskyřice</a:t>
            </a:r>
          </a:p>
          <a:p>
            <a:r>
              <a:rPr lang="cs-CZ" dirty="0" smtClean="0"/>
              <a:t>Kostní klíh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020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Povrchová úprava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Včelí vosk</a:t>
            </a:r>
          </a:p>
          <a:p>
            <a:r>
              <a:rPr lang="cs-CZ" dirty="0" smtClean="0"/>
              <a:t>Šelak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036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Balení, manipulace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Chránit proti prachu, vodě, oděru, světlu</a:t>
            </a:r>
          </a:p>
          <a:p>
            <a:pPr lvl="1"/>
            <a:r>
              <a:rPr lang="cs-CZ" dirty="0" smtClean="0"/>
              <a:t>Textilní, prodyšné tkaniny</a:t>
            </a:r>
          </a:p>
          <a:p>
            <a:pPr lvl="1"/>
            <a:r>
              <a:rPr lang="cs-CZ" dirty="0" err="1" smtClean="0"/>
              <a:t>Tyvek</a:t>
            </a:r>
            <a:r>
              <a:rPr lang="cs-CZ" dirty="0" smtClean="0"/>
              <a:t> – PE (jedna vrstva prodyšná, druhá vrstva voděodolná)</a:t>
            </a:r>
            <a:endParaRPr lang="cs-CZ" dirty="0" smtClean="0"/>
          </a:p>
          <a:p>
            <a:pPr lvl="1"/>
            <a:r>
              <a:rPr lang="cs-CZ" dirty="0" smtClean="0"/>
              <a:t>Hedvábný papír, PE fólie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94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Složení dřeva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95536" y="1484784"/>
            <a:ext cx="3672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Složení :</a:t>
            </a:r>
          </a:p>
          <a:p>
            <a:r>
              <a:rPr lang="cs-CZ" dirty="0"/>
              <a:t>40-50 % celulóza</a:t>
            </a:r>
          </a:p>
          <a:p>
            <a:r>
              <a:rPr lang="cs-CZ" dirty="0"/>
              <a:t>20-30 % hemicelulóza</a:t>
            </a:r>
          </a:p>
          <a:p>
            <a:r>
              <a:rPr lang="cs-CZ" dirty="0"/>
              <a:t>20-30 % lignin</a:t>
            </a:r>
          </a:p>
          <a:p>
            <a:r>
              <a:rPr lang="cs-CZ" dirty="0"/>
              <a:t>ostatní látky (organické – vosky, pryskyřice</a:t>
            </a:r>
          </a:p>
          <a:p>
            <a:r>
              <a:rPr lang="cs-CZ" dirty="0"/>
              <a:t>, … anorganické, voda)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07537"/>
            <a:ext cx="37623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089881" y="2721987"/>
            <a:ext cx="160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celulóza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46432"/>
            <a:ext cx="4094216" cy="271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51520" y="606548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https://is.muni.cz/el/1431/podzim2017/C3800/um/Konzervovani_a_restaurovani_dreva_a_papiru_02.pdf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479715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Anizotropní vlastnosti dřeva – vlastnosti závisí na směru dřeva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24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dřeva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982734"/>
              </p:ext>
            </p:extLst>
          </p:nvPr>
        </p:nvGraphicFramePr>
        <p:xfrm>
          <a:off x="457200" y="1412776"/>
          <a:ext cx="8229600" cy="129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58264">
                <a:tc>
                  <a:txBody>
                    <a:bodyPr/>
                    <a:lstStyle/>
                    <a:p>
                      <a:r>
                        <a:rPr lang="cs-CZ" dirty="0" smtClean="0"/>
                        <a:t>Měkké dřevo  (jehličnany)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Tvrdé dřevo (listnaté dřeviny)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Smrk, jedle, borovice,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Habr, akát, tis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Topol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Dub, ořech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288335" y="2924944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Druhy dřevěných objektů: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Konstrukce, stavby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Archeologické dřevo (mokré dřevo)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Nábytek, skulptury </a:t>
            </a:r>
          </a:p>
          <a:p>
            <a:pPr lvl="1"/>
            <a:endParaRPr lang="cs-CZ" dirty="0"/>
          </a:p>
        </p:txBody>
      </p:sp>
      <p:sp>
        <p:nvSpPr>
          <p:cNvPr id="5" name="AutoShape 2" descr="Výsledek obrázku pro Valašské muzeum v přírodě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Valašské muzeum v přírodě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https://www.nmvp.cz/img/rozn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30" y="2564904"/>
            <a:ext cx="29527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onoxyl vystavený ve Vlastivědném muzeu v Olomouc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15" y="4710990"/>
            <a:ext cx="2952329" cy="197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796136" y="3849945"/>
            <a:ext cx="20158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sz="1600" dirty="0" smtClean="0"/>
          </a:p>
          <a:p>
            <a:endParaRPr lang="cs-CZ" sz="1600" dirty="0"/>
          </a:p>
          <a:p>
            <a:r>
              <a:rPr lang="cs-CZ" sz="1600" dirty="0" err="1" smtClean="0"/>
              <a:t>Monoxyl</a:t>
            </a:r>
            <a:r>
              <a:rPr lang="cs-CZ" sz="1600" dirty="0" smtClean="0"/>
              <a:t> – Muzeum </a:t>
            </a:r>
            <a:br>
              <a:rPr lang="cs-CZ" sz="1600" dirty="0" smtClean="0"/>
            </a:br>
            <a:r>
              <a:rPr lang="cs-CZ" sz="1600" dirty="0" smtClean="0"/>
              <a:t>v Olomouci</a:t>
            </a:r>
            <a:endParaRPr lang="cs-CZ" sz="16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83" y="4741822"/>
            <a:ext cx="2879161" cy="191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136" y="3702791"/>
            <a:ext cx="2019840" cy="279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995936" y="2802989"/>
            <a:ext cx="20351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Skanzen Rožnov p. Radhoštěm</a:t>
            </a: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468131" y="615250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Almárka, 19. stol., NM,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8167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Nátěry/impregnace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Konstrukční prvky (exteriér/interiér):</a:t>
            </a:r>
          </a:p>
          <a:p>
            <a:pPr lvl="1"/>
            <a:r>
              <a:rPr lang="cs-CZ" dirty="0" smtClean="0"/>
              <a:t>Vápenné nátěry, hlinka </a:t>
            </a:r>
          </a:p>
          <a:p>
            <a:pPr lvl="1"/>
            <a:r>
              <a:rPr lang="cs-CZ" dirty="0" smtClean="0"/>
              <a:t>Volská krev</a:t>
            </a:r>
          </a:p>
          <a:p>
            <a:pPr lvl="1"/>
            <a:r>
              <a:rPr lang="cs-CZ" dirty="0" smtClean="0"/>
              <a:t>Fermež</a:t>
            </a:r>
          </a:p>
          <a:p>
            <a:pPr lvl="1"/>
            <a:r>
              <a:rPr lang="cs-CZ" dirty="0" smtClean="0"/>
              <a:t>Syntetická rozpouštědla (alkydové pryskyřice – olejové, akrylátové pryskyřice – vodní disperze)</a:t>
            </a:r>
          </a:p>
          <a:p>
            <a:pPr lvl="1"/>
            <a:r>
              <a:rPr lang="cs-CZ" dirty="0" smtClean="0"/>
              <a:t>Dehtové (karbolka) – pražce, sloupy apod.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10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Nátěry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Nábytek (interiér)</a:t>
            </a:r>
          </a:p>
          <a:p>
            <a:pPr lvl="1"/>
            <a:r>
              <a:rPr lang="cs-CZ" dirty="0" smtClean="0"/>
              <a:t>Přírodní pigmenty (okry, umbry, hlinky, …)</a:t>
            </a:r>
          </a:p>
          <a:p>
            <a:pPr lvl="1"/>
            <a:r>
              <a:rPr lang="cs-CZ" dirty="0" smtClean="0"/>
              <a:t>Přírodní pryskyřice/laky (šelak, sandarak, </a:t>
            </a:r>
            <a:r>
              <a:rPr lang="cs-CZ" dirty="0" err="1" smtClean="0"/>
              <a:t>urushi</a:t>
            </a:r>
            <a:r>
              <a:rPr lang="cs-CZ" dirty="0" smtClean="0"/>
              <a:t>) </a:t>
            </a:r>
          </a:p>
          <a:p>
            <a:pPr lvl="1"/>
            <a:r>
              <a:rPr lang="cs-CZ" dirty="0" smtClean="0"/>
              <a:t>Lněný olej</a:t>
            </a:r>
          </a:p>
          <a:p>
            <a:pPr lvl="1"/>
            <a:r>
              <a:rPr lang="cs-CZ" dirty="0" smtClean="0"/>
              <a:t> Vosky (karnaubský, včelí, 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98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Poškození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Vliv okolního prostředí  (RV, T, světlo, znečištění)</a:t>
            </a:r>
          </a:p>
          <a:p>
            <a:r>
              <a:rPr lang="cs-CZ" dirty="0" smtClean="0"/>
              <a:t>Biologičtí škůdci</a:t>
            </a:r>
          </a:p>
          <a:p>
            <a:r>
              <a:rPr lang="cs-CZ" dirty="0" smtClean="0"/>
              <a:t>Mechanické poškození – trhliny, otvory,  deformace</a:t>
            </a:r>
          </a:p>
        </p:txBody>
      </p:sp>
    </p:spTree>
    <p:extLst>
      <p:ext uri="{BB962C8B-B14F-4D97-AF65-F5344CB8AC3E}">
        <p14:creationId xmlns:p14="http://schemas.microsoft.com/office/powerpoint/2010/main" val="21146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/>
              <a:t>Vliv RV a 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4808" y="1052736"/>
            <a:ext cx="8709680" cy="4669979"/>
          </a:xfrm>
        </p:spPr>
        <p:txBody>
          <a:bodyPr/>
          <a:lstStyle/>
          <a:p>
            <a:r>
              <a:rPr lang="cs-CZ" sz="2400" dirty="0" smtClean="0"/>
              <a:t>Optimální rozmezí RV 40 – 60 %, T 16 – 22 °C</a:t>
            </a:r>
          </a:p>
          <a:p>
            <a:r>
              <a:rPr lang="cs-CZ" sz="2400" dirty="0" smtClean="0"/>
              <a:t>Zabránit náhlým výkyvům, přímému kontaktu s vodou</a:t>
            </a:r>
          </a:p>
          <a:p>
            <a:r>
              <a:rPr lang="cs-CZ" sz="2400" dirty="0" smtClean="0"/>
              <a:t>Poškození – objemové změny, pnutí, hydrolýza, biolog. </a:t>
            </a:r>
          </a:p>
          <a:p>
            <a:r>
              <a:rPr lang="cs-CZ" sz="2400" dirty="0" smtClean="0"/>
              <a:t>Nejvíce citlivé jsou povrchy zdobené intarziemi, polychromií, dýhované povrchy apod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12" y="3877627"/>
            <a:ext cx="327437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3142346" cy="23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4808" y="635741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Uvolněná dýha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998418" y="290640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Zlacení na křídový povrch - odpadávání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635896" y="5643834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Preventivní péče o předměty kulturní povahy </a:t>
            </a:r>
            <a:br>
              <a:rPr lang="cs-CZ" i="1" dirty="0" smtClean="0"/>
            </a:br>
            <a:r>
              <a:rPr lang="cs-CZ" i="1" dirty="0" smtClean="0"/>
              <a:t>v expozicích, depozitářích a zpřístupněných autentických interiérech, metodika NPÚ, 2018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35838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cs-CZ" sz="2800" dirty="0" smtClean="0"/>
              <a:t>Optimální max. do 300 </a:t>
            </a:r>
            <a:r>
              <a:rPr lang="cs-CZ" sz="2800" dirty="0" err="1" smtClean="0"/>
              <a:t>lx</a:t>
            </a:r>
            <a:endParaRPr lang="cs-CZ" sz="2800" dirty="0" smtClean="0"/>
          </a:p>
          <a:p>
            <a:r>
              <a:rPr lang="cs-CZ" sz="2800" dirty="0" smtClean="0"/>
              <a:t>Nevystavovat přímému slunečnímu záření</a:t>
            </a:r>
          </a:p>
          <a:p>
            <a:r>
              <a:rPr lang="cs-CZ" sz="2800" dirty="0" smtClean="0"/>
              <a:t>Poškození - změna barvy, v kombinaci s tepelnou složkou – objemové změny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4267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56112" y="590863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Ztmavlé obložení dřeva vlivem světla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92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Biologické poškození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Houby, plísně, bakterie </a:t>
            </a:r>
            <a:endParaRPr lang="cs-CZ" dirty="0"/>
          </a:p>
        </p:txBody>
      </p:sp>
      <p:pic>
        <p:nvPicPr>
          <p:cNvPr id="4098" name="Picture 2" descr="C:\Alena II\výuka VŠ\FF MU\Sl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5071435" cy="38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2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1544</Words>
  <Application>Microsoft Office PowerPoint</Application>
  <PresentationFormat>Předvádění na obrazovce (4:3)</PresentationFormat>
  <Paragraphs>132</Paragraphs>
  <Slides>18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Konzervace dřeva</vt:lpstr>
      <vt:lpstr>Složení dřeva</vt:lpstr>
      <vt:lpstr>Rozdělení dřeva</vt:lpstr>
      <vt:lpstr>Nátěry/impregnace</vt:lpstr>
      <vt:lpstr>Nátěry</vt:lpstr>
      <vt:lpstr>Poškození</vt:lpstr>
      <vt:lpstr>Vliv RV a T</vt:lpstr>
      <vt:lpstr>Světlo</vt:lpstr>
      <vt:lpstr>Biologické poškození</vt:lpstr>
      <vt:lpstr>Houby</vt:lpstr>
      <vt:lpstr>Hmyz</vt:lpstr>
      <vt:lpstr>Průzkum</vt:lpstr>
      <vt:lpstr>Čištění</vt:lpstr>
      <vt:lpstr>Sanace biologického napadení </vt:lpstr>
      <vt:lpstr>Petrifikace</vt:lpstr>
      <vt:lpstr>Lepení</vt:lpstr>
      <vt:lpstr>Povrchová úprava</vt:lpstr>
      <vt:lpstr>Balení, manipulace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Konzervace dřeva</dc:title>
  <dc:creator>Selucká</dc:creator>
  <cp:lastModifiedBy>Selucká</cp:lastModifiedBy>
  <cp:revision>37</cp:revision>
  <dcterms:created xsi:type="dcterms:W3CDTF">2019-11-30T07:29:03Z</dcterms:created>
  <dcterms:modified xsi:type="dcterms:W3CDTF">2019-12-02T10:58:15Z</dcterms:modified>
</cp:coreProperties>
</file>