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sldIdLst>
    <p:sldId id="257" r:id="rId2"/>
    <p:sldId id="259" r:id="rId3"/>
    <p:sldId id="261" r:id="rId4"/>
    <p:sldId id="262" r:id="rId5"/>
    <p:sldId id="387" r:id="rId6"/>
    <p:sldId id="265" r:id="rId7"/>
    <p:sldId id="410" r:id="rId8"/>
    <p:sldId id="411" r:id="rId9"/>
    <p:sldId id="267" r:id="rId10"/>
    <p:sldId id="280" r:id="rId11"/>
    <p:sldId id="283" r:id="rId12"/>
    <p:sldId id="284" r:id="rId13"/>
    <p:sldId id="285" r:id="rId14"/>
    <p:sldId id="286" r:id="rId15"/>
    <p:sldId id="386" r:id="rId16"/>
    <p:sldId id="287" r:id="rId17"/>
    <p:sldId id="288" r:id="rId18"/>
    <p:sldId id="300" r:id="rId19"/>
    <p:sldId id="415" r:id="rId20"/>
    <p:sldId id="414" r:id="rId21"/>
    <p:sldId id="388" r:id="rId22"/>
    <p:sldId id="289" r:id="rId23"/>
    <p:sldId id="294" r:id="rId24"/>
    <p:sldId id="295" r:id="rId25"/>
    <p:sldId id="296" r:id="rId26"/>
    <p:sldId id="297" r:id="rId27"/>
    <p:sldId id="305" r:id="rId28"/>
    <p:sldId id="382" r:id="rId29"/>
    <p:sldId id="314" r:id="rId30"/>
    <p:sldId id="315" r:id="rId31"/>
    <p:sldId id="391" r:id="rId32"/>
    <p:sldId id="392" r:id="rId33"/>
    <p:sldId id="393" r:id="rId34"/>
    <p:sldId id="396" r:id="rId35"/>
    <p:sldId id="398" r:id="rId36"/>
    <p:sldId id="399" r:id="rId37"/>
    <p:sldId id="400" r:id="rId38"/>
    <p:sldId id="401" r:id="rId39"/>
    <p:sldId id="402" r:id="rId40"/>
    <p:sldId id="403" r:id="rId41"/>
    <p:sldId id="404" r:id="rId42"/>
    <p:sldId id="405" r:id="rId43"/>
    <p:sldId id="406" r:id="rId44"/>
    <p:sldId id="319" r:id="rId45"/>
    <p:sldId id="320" r:id="rId46"/>
    <p:sldId id="330" r:id="rId47"/>
    <p:sldId id="331" r:id="rId48"/>
    <p:sldId id="344" r:id="rId49"/>
    <p:sldId id="345" r:id="rId50"/>
    <p:sldId id="346" r:id="rId51"/>
    <p:sldId id="349" r:id="rId52"/>
    <p:sldId id="350" r:id="rId53"/>
    <p:sldId id="354" r:id="rId54"/>
    <p:sldId id="356" r:id="rId55"/>
    <p:sldId id="357" r:id="rId56"/>
    <p:sldId id="358" r:id="rId57"/>
    <p:sldId id="359" r:id="rId58"/>
    <p:sldId id="360" r:id="rId59"/>
    <p:sldId id="362" r:id="rId60"/>
    <p:sldId id="363" r:id="rId61"/>
    <p:sldId id="364" r:id="rId62"/>
    <p:sldId id="366" r:id="rId63"/>
    <p:sldId id="367" r:id="rId64"/>
    <p:sldId id="368" r:id="rId65"/>
    <p:sldId id="369" r:id="rId66"/>
    <p:sldId id="370" r:id="rId67"/>
    <p:sldId id="371" r:id="rId68"/>
    <p:sldId id="372" r:id="rId69"/>
    <p:sldId id="375" r:id="rId70"/>
    <p:sldId id="376" r:id="rId71"/>
    <p:sldId id="377" r:id="rId72"/>
    <p:sldId id="378" r:id="rId73"/>
    <p:sldId id="380" r:id="rId74"/>
    <p:sldId id="381" r:id="rId7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 autoAdjust="0"/>
    <p:restoredTop sz="70285" autoAdjust="0"/>
  </p:normalViewPr>
  <p:slideViewPr>
    <p:cSldViewPr>
      <p:cViewPr>
        <p:scale>
          <a:sx n="66" d="100"/>
          <a:sy n="66" d="100"/>
        </p:scale>
        <p:origin x="-1930" y="11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E4B8A2-375F-4700-8711-4C7ADD11A107}" type="datetimeFigureOut">
              <a:rPr lang="cs-CZ" smtClean="0"/>
              <a:pPr/>
              <a:t>02.12.2019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98B5BF-AEAB-4ADE-BF35-4CB4D9E6BE0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6541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ncovniurad.cz/znacky/KresbaHlavyCejky.jpg" TargetMode="External"/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www.puncovniurad.cz/znacky/CeskeKonvencni.jpg" TargetMode="External"/><Relationship Id="rId4" Type="http://schemas.openxmlformats.org/officeDocument/2006/relationships/hyperlink" Target="http://www.hallmarkingconvention.org/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890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401F7B7-217C-4B53-96BE-22100D992846}" type="slidenum">
              <a:rPr lang="cs-CZ" altLang="cs-CZ" smtClean="0"/>
              <a:pPr/>
              <a:t>1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dirty="0" smtClean="0"/>
          </a:p>
        </p:txBody>
      </p:sp>
      <p:sp>
        <p:nvSpPr>
          <p:cNvPr id="11981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B3292B3-1882-431D-9B15-AF26267B9BE6}" type="slidenum">
              <a:rPr lang="cs-CZ" altLang="cs-CZ" smtClean="0"/>
              <a:pPr/>
              <a:t>17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Podle mechanismu průběhu koroze rozdělujeme korozi na chemickou a elektrochemickou. Chemická koroze probíhá v suchém prostředí, bez přítomnosti elektrolytu – v praxi se jedná o korozi v plynech za vyšších teplot (opal – oxidace za vyšších teplot, schopnost kovu odolávat za vyšších teplot = žáruvzdornost).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Protože jsou kovy elektricky vodivé a jsou často vystaveny účinkům vodných elektrolytů, je koroze téměř vždy jejich elektrochemická přeměna anodickým rozpouštěním.</a:t>
            </a:r>
            <a:endParaRPr lang="cs-CZ" dirty="0" smtClean="0"/>
          </a:p>
          <a:p>
            <a:r>
              <a:rPr lang="cs-CZ" dirty="0" smtClean="0"/>
              <a:t>V přítomnosti vody (vzdušné vlhkosti) probíhají elektrochemické děje, jejichž podstatou je vznik korozního makro nebo mikro článku, v rámci kterých se dějí oxidační a redukční reakce. Pozn.: </a:t>
            </a:r>
            <a:r>
              <a:rPr lang="cs-CZ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Elektrolytem může být každá kapalná nebo pevná fáze, která je iontově vodivá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cs-CZ" dirty="0" smtClean="0"/>
              <a:t> 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Elektrony uvolněné ionizací atomů kovu jsou spotřebovávány katodickými reakcemi, což jsou elektrodové reakce vedoucí k redukci některé složky elektrolytu. Ve vodných elektrolytech jsou nejběžnější katodické vylučování vodíku a redukce kyslíku. Vylučování vodíku lze popsat dvěma rovnicemi pro dvě různé reakce. Prvá se uplatňuje především v kyselém prostředí, kde je dostatek vodíkových iontů. Druhá se uplatňuje hlavně v neutrálním a alkalickém prostředí, kde je již přítomno velmi málo vodíkových iontů. Rychlost jejich redukce snadno přechází v transportní řízení (malé limitní proudové hustoty) a hlavním zdrojem vodíku je přímý rozklad vody. Nejběžnější katodickou reakcí v elektrolytech, které jsou v kontaktu se vzdušnou atmosférou, je redukce kyslíku. Vedle vylučování vodíku a redukce kyslíku může oxidaci kovů doprovázet celá řada dalších redukčních reakcí, jako je například redukce železitých (</a:t>
            </a:r>
            <a:r>
              <a:rPr lang="cs-CZ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Fe3+ + e- = Fe2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+)</a:t>
            </a:r>
            <a:endParaRPr lang="cs-CZ" dirty="0" smtClean="0"/>
          </a:p>
          <a:p>
            <a:r>
              <a:rPr lang="cs-CZ" dirty="0" smtClean="0"/>
              <a:t> Podmínky koroze kovu:</a:t>
            </a:r>
          </a:p>
          <a:p>
            <a:pPr marL="228600" indent="-228600">
              <a:buAutoNum type="arabicParenR"/>
            </a:pPr>
            <a:r>
              <a:rPr lang="cs-CZ" dirty="0" smtClean="0"/>
              <a:t>Přítomnost anody, kde probíhá oxidace</a:t>
            </a:r>
          </a:p>
          <a:p>
            <a:pPr marL="228600" indent="-228600">
              <a:buAutoNum type="arabicParenR"/>
            </a:pPr>
            <a:r>
              <a:rPr lang="cs-CZ" dirty="0" smtClean="0"/>
              <a:t>Katoda, kde probíhá redukce</a:t>
            </a:r>
          </a:p>
          <a:p>
            <a:pPr marL="228600" indent="-228600">
              <a:buAutoNum type="arabicParenR"/>
            </a:pPr>
            <a:r>
              <a:rPr lang="cs-CZ" dirty="0" smtClean="0"/>
              <a:t>Elektrické vodivé spojení umožňující přenos elektronů z anody na katodu</a:t>
            </a:r>
          </a:p>
          <a:p>
            <a:pPr marL="228600" indent="-228600">
              <a:buAutoNum type="arabicParenR"/>
            </a:pPr>
            <a:r>
              <a:rPr lang="cs-CZ" dirty="0" smtClean="0"/>
              <a:t>Elektrolyt (přenos iontů mezi elektrodami)</a:t>
            </a:r>
          </a:p>
          <a:p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CA215-D2E1-41E7-B3A7-DD5F392781F5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58206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259A5FE-542B-4A54-9B20-CD93A113F8BB}" type="slidenum">
              <a:rPr lang="cs-CZ" altLang="cs-CZ" sz="1200" smtClean="0"/>
              <a:pPr/>
              <a:t>21</a:t>
            </a:fld>
            <a:endParaRPr lang="cs-CZ" altLang="cs-CZ" sz="1200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263875B-0058-4730-8D46-8EBDC60AC4F0}" type="slidenum">
              <a:rPr lang="cs-CZ" altLang="cs-CZ" sz="1200" smtClean="0"/>
              <a:pPr/>
              <a:t>27</a:t>
            </a:fld>
            <a:endParaRPr lang="cs-CZ" altLang="cs-CZ" sz="1200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D607A09-1FBF-4810-B031-CD1E66DDFFCA}" type="slidenum">
              <a:rPr lang="cs-CZ" altLang="cs-CZ" sz="1200" smtClean="0"/>
              <a:pPr/>
              <a:t>28</a:t>
            </a:fld>
            <a:endParaRPr lang="cs-CZ" altLang="cs-CZ" sz="1200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altLang="cs-CZ" dirty="0" err="1" smtClean="0"/>
              <a:t>Corten</a:t>
            </a:r>
            <a:r>
              <a:rPr lang="cs-CZ" altLang="cs-CZ" dirty="0" smtClean="0"/>
              <a:t> – </a:t>
            </a:r>
            <a:r>
              <a:rPr lang="cs-CZ" altLang="cs-CZ" dirty="0" err="1" smtClean="0"/>
              <a:t>patinující</a:t>
            </a:r>
            <a:r>
              <a:rPr lang="cs-CZ" altLang="cs-CZ" dirty="0" smtClean="0"/>
              <a:t> ocel – nízkouhlíková ocel s mědí a fosforem se vyznačuje vznikem tvrdé ochranné korozní vrstvy. </a:t>
            </a:r>
          </a:p>
          <a:p>
            <a:endParaRPr lang="cs-CZ" altLang="cs-CZ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A2FF1CC-8F8A-40AC-9FD8-8606145CEDBF}" type="slidenum">
              <a:rPr lang="cs-CZ" altLang="cs-CZ" sz="1200" smtClean="0"/>
              <a:pPr/>
              <a:t>30</a:t>
            </a:fld>
            <a:endParaRPr lang="cs-CZ" altLang="cs-CZ" sz="1200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02ACEED-3692-4BC4-B388-ABB3420C7416}" type="slidenum">
              <a:rPr lang="cs-CZ" altLang="cs-CZ" sz="1200" smtClean="0"/>
              <a:pPr/>
              <a:t>31</a:t>
            </a:fld>
            <a:endParaRPr lang="cs-CZ" altLang="cs-CZ" sz="1200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smtClean="0"/>
              <a:t>Tenzidy (detergenty) neionické – povrchově aktivní látky, ve vodě nedochází k disociaci na ionty.</a:t>
            </a:r>
          </a:p>
          <a:p>
            <a:r>
              <a:rPr lang="cs-CZ" altLang="cs-CZ" smtClean="0"/>
              <a:t>Chelaton – ve vodě rozpustné chemické sloučeniny, které tvoří s ionty kovů vodorozpustné kompexy (kationtu kovu jsou vázány do stabiního komplexu, rouzpouští tedy korozní produkty , ale ne kov v nulovém oxidačním stupni (pozor rozpouští vměstky  svářkového železa!)</a:t>
            </a:r>
          </a:p>
        </p:txBody>
      </p:sp>
      <p:sp>
        <p:nvSpPr>
          <p:cNvPr id="8909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BD467AE-5117-47FA-B7EA-378C995DB5E4}" type="slidenum">
              <a:rPr lang="cs-CZ" altLang="cs-CZ" sz="1200" smtClean="0"/>
              <a:pPr/>
              <a:t>34</a:t>
            </a:fld>
            <a:endParaRPr lang="cs-CZ" altLang="cs-CZ" sz="120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dirty="0" smtClean="0"/>
          </a:p>
        </p:txBody>
      </p:sp>
      <p:sp>
        <p:nvSpPr>
          <p:cNvPr id="9114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BBA54EE-EE06-4A2C-B26D-E98EDF043FF9}" type="slidenum">
              <a:rPr lang="cs-CZ" altLang="cs-CZ" sz="1200" smtClean="0"/>
              <a:pPr/>
              <a:t>35</a:t>
            </a:fld>
            <a:endParaRPr lang="cs-CZ" altLang="cs-CZ" sz="120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B25AE2-2C84-46E6-B07A-A2BFF7F1A57C}" type="slidenum">
              <a:rPr lang="cs-CZ" smtClean="0"/>
              <a:pPr>
                <a:defRPr/>
              </a:pPr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813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9114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A6DB48D-2E02-4C42-9AAF-43EE9B2BB850}" type="slidenum">
              <a:rPr lang="cs-CZ" altLang="cs-CZ" smtClean="0"/>
              <a:pPr/>
              <a:t>2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4FA1DB0-6129-4706-866A-38263EE82D62}" type="slidenum">
              <a:rPr lang="cs-CZ" altLang="cs-CZ" sz="1200" smtClean="0"/>
              <a:pPr/>
              <a:t>44</a:t>
            </a:fld>
            <a:endParaRPr lang="cs-CZ" altLang="cs-CZ" sz="1200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AFFC495-29B1-4CC9-9327-FA703B8BB0BC}" type="slidenum">
              <a:rPr lang="cs-CZ" altLang="cs-CZ" sz="1200" smtClean="0"/>
              <a:pPr/>
              <a:t>45</a:t>
            </a:fld>
            <a:endParaRPr lang="cs-CZ" altLang="cs-CZ" sz="1200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7A2C151-ABAC-4A71-B989-E355A903BF57}" type="slidenum">
              <a:rPr lang="cs-CZ" altLang="cs-CZ" sz="1200" smtClean="0"/>
              <a:pPr/>
              <a:t>46</a:t>
            </a:fld>
            <a:endParaRPr lang="cs-CZ" altLang="cs-CZ" sz="1200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8E99799-FCB0-4AFD-961A-FD01D60A76AC}" type="slidenum">
              <a:rPr lang="cs-CZ" altLang="cs-CZ" sz="1200" smtClean="0"/>
              <a:pPr/>
              <a:t>47</a:t>
            </a:fld>
            <a:endParaRPr lang="cs-CZ" altLang="cs-CZ" sz="1200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B069306-1954-4A54-A197-DBA0C6074550}" type="slidenum">
              <a:rPr lang="cs-CZ" altLang="cs-CZ" sz="1200" smtClean="0"/>
              <a:pPr/>
              <a:t>48</a:t>
            </a:fld>
            <a:endParaRPr lang="cs-CZ" altLang="cs-CZ" sz="1200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smtClean="0"/>
              <a:t>Měděné inleje – bradavky; původně byly oči vykládané skleněnou pastou a kameny.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1C9AEC2-C115-40A9-8DB8-DB0579715D30}" type="slidenum">
              <a:rPr lang="cs-CZ" altLang="cs-CZ" sz="1200" smtClean="0"/>
              <a:pPr/>
              <a:t>49</a:t>
            </a:fld>
            <a:endParaRPr lang="cs-CZ" altLang="cs-CZ" sz="1200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8B5BF-AEAB-4ADE-BF35-4CB4D9E6BE05}" type="slidenum">
              <a:rPr lang="cs-CZ" smtClean="0"/>
              <a:pPr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91300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/>
          </a:p>
        </p:txBody>
      </p:sp>
      <p:sp>
        <p:nvSpPr>
          <p:cNvPr id="3482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385E014-CEDF-4AC5-8E86-F1D2CDEAC178}" type="slidenum">
              <a:rPr lang="cs-CZ" altLang="cs-CZ" sz="1200" smtClean="0"/>
              <a:pPr/>
              <a:t>55</a:t>
            </a:fld>
            <a:endParaRPr lang="cs-CZ" altLang="cs-CZ" sz="120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smtClean="0"/>
              <a:t>Lunula – náhrdelník ve tvaru měsíce typický pr dobu bronzovou. </a:t>
            </a:r>
          </a:p>
          <a:p>
            <a:r>
              <a:rPr lang="cs-CZ" altLang="cs-CZ" smtClean="0"/>
              <a:t>Gombík – bývají stříbrné, bronzové zlacené nebo celozlaté zdobené granulací </a:t>
            </a:r>
          </a:p>
          <a:p>
            <a:r>
              <a:rPr lang="cs-CZ" altLang="cs-CZ" smtClean="0"/>
              <a:t>Granulace je půvabná a zdánlivě jednoduchá technika spočívající v nanesení jemných zlatých či stříbrných kuliček na povrch šperku. Má ale hned několik háčků. Jak kuličky vyrobit doopravdy kulaté a stejně velké? Jak je nanést v přesných ornamentech na povrch a připájet je? Techniku granulace, známou již z velkomoravských šperků a během času zapomenutou, rekonstruoval až roku 1932 německý zlatník Wilm. Tajemství spočívá v uchycení kuliček k celku bez použití pájky. Zde je recept: nasekaný materiál, třeba kousky zlatého drátu, se smíchá v tyglíku s rozemletým dřevěným uhlím; v žáru se pak jednotlivé kousky staví do dokonalých kuliček, které se pak přeséváním třídí na skupiny shodných rozměrů. Na povrch zdobeného předmětu se kuličky nanesou pomocí roztoku lepivé pryskyřice v přesně promyšlených obrazcích – víceřadých páscích, trojúhelnících, kosočtvercích srovnaných nasypáním do formiček. A jak se kuličky připájejí k povrchu? Klasické pájení nelze použít – jemné kuličky by se v pájce utopily. Místo toho se využívá poznatku, že kuličky utavené v uhlí mají na povrchu snáze tavitelnou vrstvičku a v žáru se na povrch šperku uchytí i bez pomoci pájky. Šperky zdobené granulací, udivující jemností a přesností rozmístění dekoru, známe zejména z období Velké Moravy. (www.svatymaur.cz)</a:t>
            </a:r>
          </a:p>
        </p:txBody>
      </p:sp>
      <p:sp>
        <p:nvSpPr>
          <p:cNvPr id="3584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DE77E08-86C4-4F64-A45A-702E8A74429C}" type="slidenum">
              <a:rPr lang="cs-CZ" altLang="cs-CZ" sz="1200" smtClean="0"/>
              <a:pPr/>
              <a:t>56</a:t>
            </a:fld>
            <a:endParaRPr lang="cs-CZ" altLang="cs-CZ" sz="120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smtClean="0"/>
              <a:t>Zlato – orel, kohout, labuť</a:t>
            </a:r>
          </a:p>
          <a:p>
            <a:r>
              <a:rPr lang="cs-CZ" altLang="cs-CZ" smtClean="0"/>
              <a:t>Stříbro – kamzík, zajíc, </a:t>
            </a:r>
          </a:p>
          <a:p>
            <a:r>
              <a:rPr lang="cs-CZ" altLang="cs-CZ" smtClean="0"/>
              <a:t>Platina – královská koruna</a:t>
            </a:r>
          </a:p>
          <a:p>
            <a:endParaRPr lang="cs-CZ" altLang="cs-CZ" smtClean="0"/>
          </a:p>
          <a:p>
            <a:r>
              <a:rPr lang="cs-CZ" altLang="cs-CZ" smtClean="0"/>
              <a:t>Kromě současných českých značek (viz obrázek nahoře) jsou platné všechny puncovní značky, které platily v historii na území Československa a nevyjadřovaly nižší ryzost, než jsou nejnižší ryzosti pro jednotlivé drahé kovy uvedené puncovním zákonem (§3, odst. 2). Tedy značky rakousko-uherské, československé, protektorátní i značky Slovenského štátu. Příkladem je puncovní značka zvaná čejka, používaná do r. 1993 pro ryzost 585/1000, jejíž nákres uvidíte po kliknutí </a:t>
            </a:r>
            <a:r>
              <a:rPr lang="cs-CZ" altLang="cs-CZ" smtClean="0">
                <a:hlinkClick r:id="rId3"/>
              </a:rPr>
              <a:t>zde</a:t>
            </a:r>
            <a:r>
              <a:rPr lang="cs-CZ" altLang="cs-CZ" smtClean="0"/>
              <a:t>. Neplatí ovšem puncy, které byly v době 2. světové války zavedeny na československém území, obsazeném cizími státy (značky rakouské, polské a maďarské). Ostatní platné historické značky jsou publikovány v brožuře ing. Bouši "Seznam puncovních značek platných na území České republiky", poprvé vydané v r. 2008, doplněná reedice 2009. Ta je k dispozici na každém pracovišti PÚ.</a:t>
            </a:r>
          </a:p>
          <a:p>
            <a:r>
              <a:rPr lang="cs-CZ" altLang="cs-CZ" smtClean="0"/>
              <a:t>Na našem území také platí značky Úmluvy o kontrole a označování předmětů z drahých kovů (tzv. Vídeňské konvence), k níž ČR přistoupila 2. listopadu 1994, viz </a:t>
            </a:r>
            <a:r>
              <a:rPr lang="cs-CZ" altLang="cs-CZ" smtClean="0">
                <a:hlinkClick r:id="rId4"/>
              </a:rPr>
              <a:t>http://www.hallmarkingconvention.org/</a:t>
            </a:r>
            <a:r>
              <a:rPr lang="cs-CZ" altLang="cs-CZ" smtClean="0"/>
              <a:t>. Vyobrazení českých konvenčních značek najdete </a:t>
            </a:r>
            <a:r>
              <a:rPr lang="cs-CZ" altLang="cs-CZ" smtClean="0">
                <a:hlinkClick r:id="rId5"/>
              </a:rPr>
              <a:t>zde</a:t>
            </a:r>
            <a:r>
              <a:rPr lang="cs-CZ" altLang="cs-CZ" smtClean="0"/>
              <a:t>, ostatní členské státy Konvence mají svoje konvenční značky obdobné. http://www.puncovniurad.cz/cz/znacky.aspx</a:t>
            </a:r>
          </a:p>
          <a:p>
            <a:endParaRPr lang="cs-CZ" altLang="cs-CZ" smtClean="0"/>
          </a:p>
        </p:txBody>
      </p:sp>
      <p:sp>
        <p:nvSpPr>
          <p:cNvPr id="3789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3B6054A-3C94-4E0A-A23A-987120409F0F}" type="slidenum">
              <a:rPr lang="cs-CZ" altLang="cs-CZ" sz="1200" smtClean="0"/>
              <a:pPr/>
              <a:t>57</a:t>
            </a:fld>
            <a:endParaRPr lang="cs-CZ" altLang="cs-CZ" sz="120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Měď, </a:t>
            </a:r>
            <a:r>
              <a:rPr lang="cs-CZ" b="1" dirty="0" err="1" smtClean="0"/>
              <a:t>Cu</a:t>
            </a:r>
            <a:endParaRPr lang="cs-CZ" b="1" dirty="0" smtClean="0"/>
          </a:p>
          <a:p>
            <a:r>
              <a:rPr lang="cs-CZ" dirty="0" smtClean="0"/>
              <a:t>Ryzí měď se v přírodě vyskytuje v podobě plíšků, plechů, dendritů, mechovitých agregátů, nedokonalých, někdy větevnatě uspořádaných krystalů a v podobě masivních agregátů a akumulací. Začerstva je měď žlutočervená, kovově lesklá, obvykle i ovšem nacházíme zčernalou, protože na jejím povrchu se velmi snadno tvoří povlak oxidů mědi.</a:t>
            </a:r>
          </a:p>
          <a:p>
            <a:r>
              <a:rPr lang="cs-CZ" dirty="0" smtClean="0"/>
              <a:t>Nacházíme ji jednak v prostředí čedičových hornin. K takovému výskytu patří ohromná ložiska ryzí mědi na poloostrově </a:t>
            </a:r>
            <a:r>
              <a:rPr lang="cs-CZ" dirty="0" err="1" smtClean="0"/>
              <a:t>Keweenaw</a:t>
            </a:r>
            <a:r>
              <a:rPr lang="cs-CZ" dirty="0" smtClean="0"/>
              <a:t> na Hořejším jezeře (</a:t>
            </a:r>
            <a:r>
              <a:rPr lang="cs-CZ" dirty="0" err="1" smtClean="0"/>
              <a:t>Lake</a:t>
            </a:r>
            <a:r>
              <a:rPr lang="cs-CZ" dirty="0" smtClean="0"/>
              <a:t> Superior) v Michiganu v USA. Největší kus mědi nalezené v této oblasti dosahoval údajně velikosti 15 m. U nás se vyskytly až několik cm velké pecky mědi v lomu ve </a:t>
            </a:r>
            <a:r>
              <a:rPr lang="cs-CZ" dirty="0" err="1" smtClean="0"/>
              <a:t>Studenci</a:t>
            </a:r>
            <a:r>
              <a:rPr lang="cs-CZ" dirty="0" smtClean="0"/>
              <a:t> s. od Nové Paky, kde zcela vyplňovaly kulovité dutiny (bubliny) v </a:t>
            </a:r>
            <a:r>
              <a:rPr lang="cs-CZ" dirty="0" err="1" smtClean="0"/>
              <a:t>paleobazaltech</a:t>
            </a:r>
            <a:r>
              <a:rPr lang="cs-CZ" dirty="0" smtClean="0"/>
              <a:t>.</a:t>
            </a:r>
          </a:p>
          <a:p>
            <a:r>
              <a:rPr lang="cs-CZ" dirty="0" smtClean="0"/>
              <a:t>Ryzí měď vzniká také redukcí sulfidů mědi (chalkopyritu, chalkozínu, bornitu, tetraedritu) ve svrchních partiích rudních ložisek, zejména žilných (tzv. cementační měď, jež vzniká působením povrchové a podzemní vody). K takovému typu výskytu patří až 1 cm silné a 10 cm velké ploché masivní agregáty ojediněle nalezené na starých haldách v prostoru šachty Josef na žilném polymetalickém ložisku u </a:t>
            </a:r>
            <a:r>
              <a:rPr lang="cs-CZ" dirty="0" err="1" smtClean="0"/>
              <a:t>Borovce</a:t>
            </a:r>
            <a:r>
              <a:rPr lang="cs-CZ" dirty="0" smtClean="0"/>
              <a:t> s. od Štěpánova nad Svratkou.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8B5BF-AEAB-4ADE-BF35-4CB4D9E6BE05}" type="slidenum">
              <a:rPr lang="cs-CZ" smtClean="0"/>
              <a:pPr/>
              <a:t>3</a:t>
            </a:fld>
            <a:endParaRPr lang="cs-CZ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/>
          </a:p>
        </p:txBody>
      </p:sp>
      <p:sp>
        <p:nvSpPr>
          <p:cNvPr id="3891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86DCB6A-C40A-4D18-8D79-1BEE28D1C428}" type="slidenum">
              <a:rPr lang="cs-CZ" altLang="cs-CZ" sz="1200" smtClean="0"/>
              <a:pPr/>
              <a:t>58</a:t>
            </a:fld>
            <a:endParaRPr lang="cs-CZ" altLang="cs-CZ" sz="120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smtClean="0"/>
              <a:t>Vrstva žárového zlacení bývá silnější ale poréznější – galvanické vrstvy jsou velmi tenké.</a:t>
            </a:r>
          </a:p>
        </p:txBody>
      </p:sp>
      <p:sp>
        <p:nvSpPr>
          <p:cNvPr id="4096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E7BE565-8547-4324-BF4E-9F4B6F93BF2B}" type="slidenum">
              <a:rPr lang="cs-CZ" altLang="cs-CZ" sz="1200" smtClean="0"/>
              <a:pPr/>
              <a:t>59</a:t>
            </a:fld>
            <a:endParaRPr lang="cs-CZ" altLang="cs-CZ" sz="120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/>
          </a:p>
        </p:txBody>
      </p:sp>
      <p:sp>
        <p:nvSpPr>
          <p:cNvPr id="4198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A306019-EAEE-47F9-8FCD-A1473BBE8F8F}" type="slidenum">
              <a:rPr lang="cs-CZ" altLang="cs-CZ" sz="1200" smtClean="0"/>
              <a:pPr/>
              <a:t>60</a:t>
            </a:fld>
            <a:endParaRPr lang="cs-CZ" altLang="cs-CZ" sz="120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smtClean="0"/>
              <a:t>Prubířská zkouška – na buližníku, zkušebním, kameni se udělá otěr zkoušenou slitinou a vedle otěry pomocí zkušebních jehel známé ryzosti. Působením kyselin se sleduje rychlost rozpuštění otěru – nižší ryzost se rozpouští rychleji. </a:t>
            </a:r>
          </a:p>
        </p:txBody>
      </p:sp>
      <p:sp>
        <p:nvSpPr>
          <p:cNvPr id="4506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DDB15F4-72D8-4A0F-830D-1D3ABED9E1C6}" type="slidenum">
              <a:rPr lang="cs-CZ" altLang="cs-CZ" sz="1200" smtClean="0"/>
              <a:pPr/>
              <a:t>61</a:t>
            </a:fld>
            <a:endParaRPr lang="cs-CZ" altLang="cs-CZ" sz="1200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/>
          </a:p>
        </p:txBody>
      </p:sp>
      <p:sp>
        <p:nvSpPr>
          <p:cNvPr id="4710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881D7D3-D8D7-4C16-9944-1E309834371A}" type="slidenum">
              <a:rPr lang="cs-CZ" altLang="cs-CZ" sz="1200" smtClean="0"/>
              <a:pPr/>
              <a:t>62</a:t>
            </a:fld>
            <a:endParaRPr lang="cs-CZ" altLang="cs-CZ" sz="1200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B19BB6D-94EB-4BCA-A985-62FB717F3A95}" type="slidenum">
              <a:rPr lang="cs-CZ" altLang="cs-CZ" sz="1200" smtClean="0"/>
              <a:pPr/>
              <a:t>63</a:t>
            </a:fld>
            <a:endParaRPr lang="cs-CZ" altLang="cs-CZ" sz="1200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 smtClean="0"/>
              <a:t>V oblasti stříbrnictví je známá též specifická technologie </a:t>
            </a:r>
            <a:r>
              <a:rPr lang="cs-CZ" altLang="cs-CZ" i="1" dirty="0" smtClean="0"/>
              <a:t>sheffieldského plátování (Sheffield plate)</a:t>
            </a:r>
            <a:r>
              <a:rPr lang="cs-CZ" altLang="cs-CZ" dirty="0" smtClean="0"/>
              <a:t>, která spočívá v pokrytí mědi tenkou vrstvou </a:t>
            </a:r>
            <a:r>
              <a:rPr lang="cs-CZ" altLang="cs-CZ" dirty="0" err="1" smtClean="0"/>
              <a:t>sterlingového</a:t>
            </a:r>
            <a:r>
              <a:rPr lang="cs-CZ" altLang="cs-CZ" dirty="0" smtClean="0"/>
              <a:t> stříbra, z jedné nebo z obou jejích stran. Takto připravený </a:t>
            </a:r>
            <a:r>
              <a:rPr lang="cs-CZ" altLang="cs-CZ" dirty="0" err="1" smtClean="0"/>
              <a:t>sandwich</a:t>
            </a:r>
            <a:r>
              <a:rPr lang="cs-CZ" altLang="cs-CZ" dirty="0" smtClean="0"/>
              <a:t> byl následně skován a zahřát, přičemž na základě vzájemné difúze jednotlivých kovových prvků vznikla na jejich rozhraní </a:t>
            </a:r>
            <a:r>
              <a:rPr lang="cs-CZ" altLang="cs-CZ" dirty="0" err="1" smtClean="0"/>
              <a:t>nízkotavitelná</a:t>
            </a:r>
            <a:r>
              <a:rPr lang="cs-CZ" altLang="cs-CZ" dirty="0" smtClean="0"/>
              <a:t> slitina (eutektická slitina </a:t>
            </a:r>
            <a:r>
              <a:rPr lang="cs-CZ" altLang="cs-CZ" dirty="0" err="1" smtClean="0"/>
              <a:t>Ag-Cu</a:t>
            </a:r>
            <a:r>
              <a:rPr lang="cs-CZ" altLang="cs-CZ" dirty="0" smtClean="0"/>
              <a:t> s teplotou tavení 779°C), vytvářející vzájemnou vazbu  mezi danými kovy. Po zchladnutí byl tento polotovar válcováním upraven do požadované tloušťky a zpracován obdobně jako předměty z ryzího stříbra. Hrany takto připraveného materiálu mohly být ještě postříbřeny nebo cínovány tak, aby byly zakryty stopy mědi. Sheffieldské plátování bylo zavedeno T. </a:t>
            </a:r>
            <a:r>
              <a:rPr lang="cs-CZ" altLang="cs-CZ" dirty="0" err="1" smtClean="0"/>
              <a:t>Boulsoverem</a:t>
            </a:r>
            <a:r>
              <a:rPr lang="cs-CZ" altLang="cs-CZ" dirty="0" smtClean="0"/>
              <a:t> v r. 1743 v Anglii, kde byla tato technologie průmyslově rozšířena až do r. 1830 [</a:t>
            </a:r>
            <a:r>
              <a:rPr lang="cs-CZ" altLang="cs-CZ" dirty="0" err="1" smtClean="0"/>
              <a:t>Selwyn</a:t>
            </a:r>
            <a:r>
              <a:rPr lang="cs-CZ" altLang="cs-CZ" dirty="0" smtClean="0"/>
              <a:t>, L, 2004 s. 134; </a:t>
            </a:r>
            <a:r>
              <a:rPr lang="cs-CZ" altLang="cs-CZ" dirty="0" err="1" smtClean="0"/>
              <a:t>History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technology, Vol. V, 1958, s. 633]. Posléze byla nahrazena cenově dostupnější technologií galvanického pokovování. </a:t>
            </a:r>
          </a:p>
          <a:p>
            <a:r>
              <a:rPr lang="cs-CZ" altLang="cs-CZ" dirty="0" smtClean="0"/>
              <a:t>Obdobně byla v 19. století rozšířena i náhražka zlata tzv. dublé, která byla zhotovena z materiálu tvořeného silnějším tombakovým plechem a tenkou vrstvou zlata. </a:t>
            </a:r>
          </a:p>
          <a:p>
            <a:endParaRPr lang="cs-CZ" altLang="cs-CZ" dirty="0" smtClean="0"/>
          </a:p>
          <a:p>
            <a:r>
              <a:rPr lang="cs-CZ" altLang="cs-CZ" dirty="0" smtClean="0"/>
              <a:t>Následují další způsoby aplikace pokovování na principu </a:t>
            </a:r>
            <a:r>
              <a:rPr lang="cs-CZ" altLang="cs-CZ" i="1" dirty="0" smtClean="0"/>
              <a:t>elektrochemických dějů</a:t>
            </a:r>
            <a:r>
              <a:rPr lang="cs-CZ" altLang="cs-CZ" dirty="0" smtClean="0"/>
              <a:t>, při kterých je pokovovaný předmět ponořen do roztoku solí kovu. Pokovovací lázeň se chemicky rozloží a dochází k přenosu kationtů jednoho kovu na povrch kovu druhého. K tomuto rozkladu dochází buď bez účinku vnějšího zdroje proudu anebo pomocí elektrické energie procházející mezi dvěma vodivě spojenými elektrodami (katodou – pokovovaným předmětem a rozpustnou kovovou anodou), kdy hovoříme o </a:t>
            </a:r>
            <a:r>
              <a:rPr lang="cs-CZ" altLang="cs-CZ" i="1" dirty="0" smtClean="0"/>
              <a:t>elektrolytickém (galvanickém) pokovování</a:t>
            </a:r>
            <a:r>
              <a:rPr lang="cs-CZ" altLang="cs-CZ" dirty="0" smtClean="0"/>
              <a:t>. </a:t>
            </a:r>
          </a:p>
        </p:txBody>
      </p:sp>
      <p:sp>
        <p:nvSpPr>
          <p:cNvPr id="4915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6A3B0CA-FC25-4221-89ED-D7B352F7D030}" type="slidenum">
              <a:rPr lang="cs-CZ" altLang="cs-CZ" sz="1200" smtClean="0"/>
              <a:pPr/>
              <a:t>64</a:t>
            </a:fld>
            <a:endParaRPr lang="cs-CZ" altLang="cs-CZ" sz="1200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/>
          </a:p>
        </p:txBody>
      </p:sp>
      <p:sp>
        <p:nvSpPr>
          <p:cNvPr id="5018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554E0FE-EBE3-4900-AC79-AEAE0C692EA5}" type="slidenum">
              <a:rPr lang="cs-CZ" altLang="cs-CZ" sz="1200" smtClean="0"/>
              <a:pPr/>
              <a:t>65</a:t>
            </a:fld>
            <a:endParaRPr lang="cs-CZ" altLang="cs-CZ" sz="1200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/>
          </a:p>
        </p:txBody>
      </p:sp>
      <p:sp>
        <p:nvSpPr>
          <p:cNvPr id="5120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0826143-CEDC-459C-A67F-31D6AF05A425}" type="slidenum">
              <a:rPr lang="cs-CZ" altLang="cs-CZ" sz="1200" smtClean="0"/>
              <a:pPr/>
              <a:t>66</a:t>
            </a:fld>
            <a:endParaRPr lang="cs-CZ" altLang="cs-CZ" sz="1200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/>
          </a:p>
        </p:txBody>
      </p:sp>
      <p:sp>
        <p:nvSpPr>
          <p:cNvPr id="5222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AF2DEA2-8B1C-493E-A54E-1EB12431E28E}" type="slidenum">
              <a:rPr lang="cs-CZ" altLang="cs-CZ" sz="1200" smtClean="0"/>
              <a:pPr/>
              <a:t>67</a:t>
            </a:fld>
            <a:endParaRPr lang="cs-CZ" altLang="cs-CZ" sz="120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9318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C85622A-443B-4182-865C-EB33B9E528CC}" type="slidenum">
              <a:rPr lang="cs-CZ" altLang="cs-CZ" smtClean="0"/>
              <a:pPr/>
              <a:t>4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EB5D433-359E-45EF-85AF-F22E87954EF7}" type="slidenum">
              <a:rPr lang="cs-CZ" altLang="cs-CZ" sz="1200" smtClean="0"/>
              <a:pPr/>
              <a:t>68</a:t>
            </a:fld>
            <a:endParaRPr lang="cs-CZ" altLang="cs-CZ" sz="1200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/>
          </a:p>
        </p:txBody>
      </p:sp>
      <p:sp>
        <p:nvSpPr>
          <p:cNvPr id="5632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1FE84B4-BF42-4375-A68E-0558D3F7CFB0}" type="slidenum">
              <a:rPr lang="cs-CZ" altLang="cs-CZ" sz="1200" smtClean="0"/>
              <a:pPr/>
              <a:t>69</a:t>
            </a:fld>
            <a:endParaRPr lang="cs-CZ" altLang="cs-CZ" sz="1200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3498EDE-B198-4F6A-8D14-C083060CB838}" type="slidenum">
              <a:rPr lang="cs-CZ" altLang="cs-CZ" sz="1200" smtClean="0"/>
              <a:pPr/>
              <a:t>70</a:t>
            </a:fld>
            <a:endParaRPr lang="cs-CZ" altLang="cs-CZ" sz="1200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017BAEB-A60E-470E-92BD-D60C2B0B34BF}" type="slidenum">
              <a:rPr lang="cs-CZ" altLang="cs-CZ" sz="1200" smtClean="0"/>
              <a:pPr/>
              <a:t>71</a:t>
            </a:fld>
            <a:endParaRPr lang="cs-CZ" altLang="cs-CZ" sz="1200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2C666B3-5977-44EA-8CEB-56F6E9F8CA9C}" type="slidenum">
              <a:rPr lang="cs-CZ" altLang="cs-CZ" sz="1200" smtClean="0"/>
              <a:pPr/>
              <a:t>72</a:t>
            </a:fld>
            <a:endParaRPr lang="cs-CZ" altLang="cs-CZ" sz="120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/>
          </a:p>
        </p:txBody>
      </p:sp>
      <p:sp>
        <p:nvSpPr>
          <p:cNvPr id="6144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796A303-33DF-4F63-A6A6-B2AA718A3140}" type="slidenum">
              <a:rPr lang="cs-CZ" altLang="cs-CZ" sz="1200" smtClean="0"/>
              <a:pPr/>
              <a:t>73</a:t>
            </a:fld>
            <a:endParaRPr lang="cs-CZ" altLang="cs-CZ" sz="1200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B5CD166-8DC1-47E1-9A3F-704814B6A6F2}" type="slidenum">
              <a:rPr lang="cs-CZ" altLang="cs-CZ" sz="1200" smtClean="0"/>
              <a:pPr/>
              <a:t>74</a:t>
            </a:fld>
            <a:endParaRPr lang="cs-CZ" altLang="cs-CZ" sz="1200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 smtClean="0"/>
          </a:p>
        </p:txBody>
      </p:sp>
      <p:sp>
        <p:nvSpPr>
          <p:cNvPr id="9421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79F84ED-089B-4EF1-9101-2EF068C00807}" type="slidenum">
              <a:rPr lang="cs-CZ" smtClean="0"/>
              <a:pPr/>
              <a:t>7</a:t>
            </a:fld>
            <a:endParaRPr 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8B5BF-AEAB-4ADE-BF35-4CB4D9E6BE05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7218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smtClean="0"/>
              <a:t>Nikl a stříbro mají teplou žlutavou barvu, jelikož je u nich pokles odrazivosti v oblasti fialové.</a:t>
            </a:r>
          </a:p>
        </p:txBody>
      </p:sp>
      <p:sp>
        <p:nvSpPr>
          <p:cNvPr id="11674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7535117-13D3-4C85-8ECF-780171A32A8D}" type="slidenum">
              <a:rPr lang="cs-CZ" altLang="cs-CZ" smtClean="0"/>
              <a:pPr/>
              <a:t>11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dirty="0" smtClean="0"/>
              <a:t>Důkaz stříbra </a:t>
            </a:r>
            <a:r>
              <a:rPr lang="cs-CZ" altLang="cs-CZ" dirty="0" err="1" smtClean="0"/>
              <a:t>dichormanem</a:t>
            </a:r>
            <a:r>
              <a:rPr lang="cs-CZ" altLang="cs-CZ" dirty="0" smtClean="0"/>
              <a:t> draselným – vznik hnědočervené sraženiny, dichromanu stříbrného  </a:t>
            </a:r>
          </a:p>
        </p:txBody>
      </p:sp>
      <p:sp>
        <p:nvSpPr>
          <p:cNvPr id="11776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7A2C691-675A-4736-8A14-7A81ECA0778F}" type="slidenum">
              <a:rPr lang="cs-CZ" altLang="cs-CZ" smtClean="0"/>
              <a:pPr/>
              <a:t>12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dirty="0" smtClean="0"/>
          </a:p>
        </p:txBody>
      </p:sp>
      <p:sp>
        <p:nvSpPr>
          <p:cNvPr id="11878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458930C-797A-4C75-89CE-F1999E5019C2}" type="slidenum">
              <a:rPr lang="cs-CZ" altLang="cs-CZ" smtClean="0"/>
              <a:pPr/>
              <a:t>16</a:t>
            </a:fld>
            <a:endParaRPr lang="cs-CZ" alt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95FC5-8675-4120-A57B-F010EB391A1A}" type="datetimeFigureOut">
              <a:rPr lang="cs-CZ" smtClean="0"/>
              <a:pPr/>
              <a:t>02.12.2019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940FE-4A43-4544-8058-568746C05A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95FC5-8675-4120-A57B-F010EB391A1A}" type="datetimeFigureOut">
              <a:rPr lang="cs-CZ" smtClean="0"/>
              <a:pPr/>
              <a:t>02.12.2019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940FE-4A43-4544-8058-568746C05A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95FC5-8675-4120-A57B-F010EB391A1A}" type="datetimeFigureOut">
              <a:rPr lang="cs-CZ" smtClean="0"/>
              <a:pPr/>
              <a:t>02.12.2019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940FE-4A43-4544-8058-568746C05A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95FC5-8675-4120-A57B-F010EB391A1A}" type="datetimeFigureOut">
              <a:rPr lang="cs-CZ" smtClean="0"/>
              <a:pPr/>
              <a:t>02.12.2019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940FE-4A43-4544-8058-568746C05A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95FC5-8675-4120-A57B-F010EB391A1A}" type="datetimeFigureOut">
              <a:rPr lang="cs-CZ" smtClean="0"/>
              <a:pPr/>
              <a:t>02.12.2019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940FE-4A43-4544-8058-568746C05A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95FC5-8675-4120-A57B-F010EB391A1A}" type="datetimeFigureOut">
              <a:rPr lang="cs-CZ" smtClean="0"/>
              <a:pPr/>
              <a:t>02.12.2019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940FE-4A43-4544-8058-568746C05A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95FC5-8675-4120-A57B-F010EB391A1A}" type="datetimeFigureOut">
              <a:rPr lang="cs-CZ" smtClean="0"/>
              <a:pPr/>
              <a:t>02.12.2019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940FE-4A43-4544-8058-568746C05A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95FC5-8675-4120-A57B-F010EB391A1A}" type="datetimeFigureOut">
              <a:rPr lang="cs-CZ" smtClean="0"/>
              <a:pPr/>
              <a:t>02.12.2019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940FE-4A43-4544-8058-568746C05A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95FC5-8675-4120-A57B-F010EB391A1A}" type="datetimeFigureOut">
              <a:rPr lang="cs-CZ" smtClean="0"/>
              <a:pPr/>
              <a:t>02.12.2019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940FE-4A43-4544-8058-568746C05A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95FC5-8675-4120-A57B-F010EB391A1A}" type="datetimeFigureOut">
              <a:rPr lang="cs-CZ" smtClean="0"/>
              <a:pPr/>
              <a:t>02.12.2019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940FE-4A43-4544-8058-568746C05A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95FC5-8675-4120-A57B-F010EB391A1A}" type="datetimeFigureOut">
              <a:rPr lang="cs-CZ" smtClean="0"/>
              <a:pPr/>
              <a:t>02.12.2019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940FE-4A43-4544-8058-568746C05A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95FC5-8675-4120-A57B-F010EB391A1A}" type="datetimeFigureOut">
              <a:rPr lang="cs-CZ" smtClean="0"/>
              <a:pPr/>
              <a:t>02.12.2019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E940FE-4A43-4544-8058-568746C05A7B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am.ac.uk/content/videos/e/video-enamelling-a-brooch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7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W53dgFZVig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 sz="4000" b="1" smtClean="0"/>
              <a:t>Metodiky konzervování předmětů </a:t>
            </a:r>
            <a:r>
              <a:rPr lang="cs-CZ" altLang="cs-CZ" sz="3600" b="1" smtClean="0"/>
              <a:t>vyrobených z anorganických materiálů I</a:t>
            </a:r>
            <a:br>
              <a:rPr lang="cs-CZ" altLang="cs-CZ" sz="3600" b="1" smtClean="0"/>
            </a:br>
            <a:r>
              <a:rPr lang="cs-CZ" altLang="cs-CZ" b="1" smtClean="0"/>
              <a:t>KOVY</a:t>
            </a:r>
            <a:endParaRPr lang="cs-CZ" altLang="cs-CZ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4495800"/>
            <a:ext cx="6400800" cy="1752600"/>
          </a:xfrm>
        </p:spPr>
        <p:txBody>
          <a:bodyPr/>
          <a:lstStyle/>
          <a:p>
            <a:r>
              <a:rPr lang="cs-CZ" altLang="cs-CZ" sz="1800" smtClean="0"/>
              <a:t>Ing. Alena Selucká</a:t>
            </a:r>
          </a:p>
          <a:p>
            <a:r>
              <a:rPr lang="cs-CZ" altLang="cs-CZ" sz="1800" smtClean="0"/>
              <a:t>Technické muzeum v Brně, Purkyňova 105, 612 00 Brno</a:t>
            </a:r>
          </a:p>
          <a:p>
            <a:r>
              <a:rPr lang="cs-CZ" altLang="cs-CZ" sz="1800" smtClean="0"/>
              <a:t>tel.: 541 421 452</a:t>
            </a:r>
          </a:p>
          <a:p>
            <a:r>
              <a:rPr lang="cs-CZ" altLang="cs-CZ" sz="1800" smtClean="0"/>
              <a:t>e-mail:selucka@technicalmuseum.cz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Identifikace kovů</a:t>
            </a:r>
          </a:p>
        </p:txBody>
      </p:sp>
      <p:sp>
        <p:nvSpPr>
          <p:cNvPr id="25603" name="Zástupný symbol pro obsah 2"/>
          <p:cNvSpPr>
            <a:spLocks noGrp="1"/>
          </p:cNvSpPr>
          <p:nvPr>
            <p:ph idx="1"/>
          </p:nvPr>
        </p:nvSpPr>
        <p:spPr>
          <a:xfrm>
            <a:off x="684213" y="1557338"/>
            <a:ext cx="7772400" cy="4114800"/>
          </a:xfrm>
        </p:spPr>
        <p:txBody>
          <a:bodyPr>
            <a:normAutofit fontScale="92500" lnSpcReduction="20000"/>
          </a:bodyPr>
          <a:lstStyle/>
          <a:p>
            <a:r>
              <a:rPr lang="cs-CZ" altLang="cs-CZ" sz="2800" dirty="0" smtClean="0"/>
              <a:t>Barva kovů</a:t>
            </a:r>
          </a:p>
          <a:p>
            <a:r>
              <a:rPr lang="cs-CZ" altLang="cs-CZ" sz="2800" dirty="0" smtClean="0"/>
              <a:t>Barva korozních produktů</a:t>
            </a:r>
          </a:p>
          <a:p>
            <a:r>
              <a:rPr lang="cs-CZ" altLang="cs-CZ" sz="2800" dirty="0" smtClean="0"/>
              <a:t>Magnetické vlastnosti (</a:t>
            </a:r>
            <a:r>
              <a:rPr lang="cs-CZ" altLang="cs-CZ" sz="2800" dirty="0" err="1" smtClean="0"/>
              <a:t>Fe</a:t>
            </a:r>
            <a:r>
              <a:rPr lang="cs-CZ" altLang="cs-CZ" sz="2800" dirty="0" smtClean="0"/>
              <a:t>, Ni, korozní produkty)</a:t>
            </a:r>
          </a:p>
          <a:p>
            <a:r>
              <a:rPr lang="cs-CZ" altLang="cs-CZ" sz="2800" dirty="0" smtClean="0"/>
              <a:t>Hustota</a:t>
            </a:r>
          </a:p>
          <a:p>
            <a:r>
              <a:rPr lang="cs-CZ" altLang="cs-CZ" sz="2800" dirty="0" smtClean="0"/>
              <a:t>Chemické kapkové testy (</a:t>
            </a:r>
            <a:r>
              <a:rPr lang="cs-CZ" altLang="cs-CZ" sz="2800" dirty="0" err="1" smtClean="0"/>
              <a:t>chemical</a:t>
            </a:r>
            <a:r>
              <a:rPr lang="cs-CZ" altLang="cs-CZ" sz="2800" dirty="0" smtClean="0"/>
              <a:t> spot </a:t>
            </a:r>
            <a:r>
              <a:rPr lang="cs-CZ" altLang="cs-CZ" sz="2800" dirty="0" err="1" smtClean="0"/>
              <a:t>tests</a:t>
            </a:r>
            <a:r>
              <a:rPr lang="cs-CZ" altLang="cs-CZ" sz="2800" dirty="0" smtClean="0"/>
              <a:t>)</a:t>
            </a:r>
          </a:p>
          <a:p>
            <a:r>
              <a:rPr lang="cs-CZ" altLang="cs-CZ" sz="2800" dirty="0" smtClean="0"/>
              <a:t>Analytické metody identifikace (XRF, SEM-EDS, XRD, metalografie a další) </a:t>
            </a:r>
          </a:p>
          <a:p>
            <a:r>
              <a:rPr lang="cs-CZ" altLang="cs-CZ" sz="2800" dirty="0" smtClean="0"/>
              <a:t>Výrobní techniky (tváření/odlévání, obrábění, spojování, povrchová úprava)               značení, výrobní značky, puncy,  ČSN …</a:t>
            </a:r>
          </a:p>
          <a:p>
            <a:endParaRPr lang="cs-CZ" altLang="cs-CZ" sz="2800" dirty="0" smtClean="0"/>
          </a:p>
          <a:p>
            <a:endParaRPr lang="cs-CZ" altLang="cs-CZ" sz="2800" dirty="0" smtClean="0"/>
          </a:p>
        </p:txBody>
      </p:sp>
      <p:cxnSp>
        <p:nvCxnSpPr>
          <p:cNvPr id="25604" name="Přímá spojovací šipka 4"/>
          <p:cNvCxnSpPr>
            <a:cxnSpLocks noChangeShapeType="1"/>
          </p:cNvCxnSpPr>
          <p:nvPr/>
        </p:nvCxnSpPr>
        <p:spPr bwMode="auto">
          <a:xfrm>
            <a:off x="5179219" y="4725144"/>
            <a:ext cx="928687" cy="1588"/>
          </a:xfrm>
          <a:prstGeom prst="straightConnector1">
            <a:avLst/>
          </a:prstGeom>
          <a:noFill/>
          <a:ln w="12700" cap="sq" algn="ctr">
            <a:solidFill>
              <a:schemeClr val="tx1"/>
            </a:solidFill>
            <a:round/>
            <a:headEnd type="none" w="sm" len="sm"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415059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 dirty="0" smtClean="0"/>
              <a:t>Barva kovů a jejich korozních produktů</a:t>
            </a:r>
          </a:p>
        </p:txBody>
      </p:sp>
      <p:pic>
        <p:nvPicPr>
          <p:cNvPr id="28675" name="Zástupný symbol pro obsah 4" descr="Bronze_pin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928688" y="1785938"/>
            <a:ext cx="1768475" cy="2947987"/>
          </a:xfrm>
        </p:spPr>
      </p:pic>
      <p:pic>
        <p:nvPicPr>
          <p:cNvPr id="28676" name="Obrázek 5" descr="late bronze age gorget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2125" y="1643063"/>
            <a:ext cx="20669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Obrázek 6" descr="Battersea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500" y="3714750"/>
            <a:ext cx="218440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Obrázek 7" descr="Fig6a-CCI-frying-pan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00813" y="4000500"/>
            <a:ext cx="1876425" cy="263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5292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Spot - test</a:t>
            </a: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1844675"/>
            <a:ext cx="8404225" cy="47259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74537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Instrumentální metody analýzy</a:t>
            </a:r>
          </a:p>
        </p:txBody>
      </p:sp>
      <p:sp>
        <p:nvSpPr>
          <p:cNvPr id="30723" name="Zástupný symbol pro obsah 2"/>
          <p:cNvSpPr>
            <a:spLocks noGrp="1"/>
          </p:cNvSpPr>
          <p:nvPr>
            <p:ph idx="1"/>
          </p:nvPr>
        </p:nvSpPr>
        <p:spPr>
          <a:xfrm>
            <a:off x="614363" y="1700213"/>
            <a:ext cx="7772400" cy="4403725"/>
          </a:xfrm>
        </p:spPr>
        <p:txBody>
          <a:bodyPr/>
          <a:lstStyle/>
          <a:p>
            <a:r>
              <a:rPr lang="cs-CZ" altLang="cs-CZ" sz="2400" smtClean="0"/>
              <a:t>Elementární analýzy – chemické složení prvků (XRF, SEM-EDS,…)</a:t>
            </a:r>
          </a:p>
        </p:txBody>
      </p:sp>
      <p:pic>
        <p:nvPicPr>
          <p:cNvPr id="30724" name="Obrázek 3" descr="_DSC122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8263" y="2252663"/>
            <a:ext cx="3362325" cy="223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2781300"/>
            <a:ext cx="3506787" cy="2520950"/>
          </a:xfrm>
          <a:prstGeom prst="rect">
            <a:avLst/>
          </a:prstGeom>
          <a:solidFill>
            <a:srgbClr val="FFFFFF"/>
          </a:solidFill>
          <a:ln w="635">
            <a:solidFill>
              <a:srgbClr val="000000"/>
            </a:solidFill>
            <a:miter lim="800000"/>
            <a:headEnd/>
            <a:tailEnd/>
          </a:ln>
        </p:spPr>
      </p:pic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4140200" y="4581525"/>
          <a:ext cx="3455988" cy="20798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34094"/>
                <a:gridCol w="1721894"/>
              </a:tblGrid>
              <a:tr h="346604">
                <a:tc>
                  <a:txBody>
                    <a:bodyPr/>
                    <a:lstStyle/>
                    <a:p>
                      <a:pPr indent="3962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Element</a:t>
                      </a:r>
                      <a:endParaRPr lang="cs-CZ" sz="1200" dirty="0">
                        <a:effectLst/>
                        <a:latin typeface="Century Schoolbook L"/>
                        <a:ea typeface="Calibri"/>
                        <a:cs typeface="Times New Roman"/>
                      </a:endParaRPr>
                    </a:p>
                  </a:txBody>
                  <a:tcPr marL="36191" marR="36191" marT="36163" marB="36163"/>
                </a:tc>
                <a:tc>
                  <a:txBody>
                    <a:bodyPr/>
                    <a:lstStyle/>
                    <a:p>
                      <a:pPr indent="3962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Wt [%]</a:t>
                      </a:r>
                      <a:endParaRPr lang="cs-CZ" sz="1200">
                        <a:effectLst/>
                        <a:latin typeface="Century Schoolbook L"/>
                        <a:ea typeface="Calibri"/>
                        <a:cs typeface="Times New Roman"/>
                      </a:endParaRPr>
                    </a:p>
                  </a:txBody>
                  <a:tcPr marL="36191" marR="36191" marT="36163" marB="36163"/>
                </a:tc>
              </a:tr>
              <a:tr h="346604">
                <a:tc>
                  <a:txBody>
                    <a:bodyPr/>
                    <a:lstStyle/>
                    <a:p>
                      <a:pPr indent="3962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Ag</a:t>
                      </a:r>
                      <a:endParaRPr lang="cs-CZ" sz="1200">
                        <a:effectLst/>
                        <a:latin typeface="Century Schoolbook L"/>
                        <a:ea typeface="Calibri"/>
                        <a:cs typeface="Times New Roman"/>
                      </a:endParaRPr>
                    </a:p>
                  </a:txBody>
                  <a:tcPr marL="36191" marR="36191" marT="36163" marB="36163"/>
                </a:tc>
                <a:tc>
                  <a:txBody>
                    <a:bodyPr/>
                    <a:lstStyle/>
                    <a:p>
                      <a:pPr indent="3962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89,18</a:t>
                      </a:r>
                      <a:endParaRPr lang="cs-CZ" sz="1200">
                        <a:effectLst/>
                        <a:latin typeface="Century Schoolbook L"/>
                        <a:ea typeface="Calibri"/>
                        <a:cs typeface="Times New Roman"/>
                      </a:endParaRPr>
                    </a:p>
                  </a:txBody>
                  <a:tcPr marL="36191" marR="36191" marT="36163" marB="36163"/>
                </a:tc>
              </a:tr>
              <a:tr h="346604">
                <a:tc>
                  <a:txBody>
                    <a:bodyPr/>
                    <a:lstStyle/>
                    <a:p>
                      <a:pPr indent="3962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Cu</a:t>
                      </a:r>
                      <a:endParaRPr lang="cs-CZ" sz="1200">
                        <a:effectLst/>
                        <a:latin typeface="Century Schoolbook L"/>
                        <a:ea typeface="Calibri"/>
                        <a:cs typeface="Times New Roman"/>
                      </a:endParaRPr>
                    </a:p>
                  </a:txBody>
                  <a:tcPr marL="36191" marR="36191" marT="36163" marB="36163"/>
                </a:tc>
                <a:tc>
                  <a:txBody>
                    <a:bodyPr/>
                    <a:lstStyle/>
                    <a:p>
                      <a:pPr indent="3962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7,51</a:t>
                      </a:r>
                      <a:endParaRPr lang="cs-CZ" sz="1200">
                        <a:effectLst/>
                        <a:latin typeface="Century Schoolbook L"/>
                        <a:ea typeface="Calibri"/>
                        <a:cs typeface="Times New Roman"/>
                      </a:endParaRPr>
                    </a:p>
                  </a:txBody>
                  <a:tcPr marL="36191" marR="36191" marT="36163" marB="36163"/>
                </a:tc>
              </a:tr>
              <a:tr h="346604">
                <a:tc>
                  <a:txBody>
                    <a:bodyPr/>
                    <a:lstStyle/>
                    <a:p>
                      <a:pPr indent="3962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Pb</a:t>
                      </a:r>
                      <a:endParaRPr lang="cs-CZ" sz="1200">
                        <a:effectLst/>
                        <a:latin typeface="Century Schoolbook L"/>
                        <a:ea typeface="Calibri"/>
                        <a:cs typeface="Times New Roman"/>
                      </a:endParaRPr>
                    </a:p>
                  </a:txBody>
                  <a:tcPr marL="36191" marR="36191" marT="36163" marB="36163"/>
                </a:tc>
                <a:tc>
                  <a:txBody>
                    <a:bodyPr/>
                    <a:lstStyle/>
                    <a:p>
                      <a:pPr indent="3962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1,27</a:t>
                      </a:r>
                      <a:endParaRPr lang="cs-CZ" sz="1200" dirty="0">
                        <a:effectLst/>
                        <a:latin typeface="Century Schoolbook L"/>
                        <a:ea typeface="Calibri"/>
                        <a:cs typeface="Times New Roman"/>
                      </a:endParaRPr>
                    </a:p>
                  </a:txBody>
                  <a:tcPr marL="36191" marR="36191" marT="36163" marB="36163"/>
                </a:tc>
              </a:tr>
              <a:tr h="346604">
                <a:tc>
                  <a:txBody>
                    <a:bodyPr/>
                    <a:lstStyle/>
                    <a:p>
                      <a:pPr indent="3962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Zn</a:t>
                      </a:r>
                      <a:endParaRPr lang="cs-CZ" sz="1200">
                        <a:effectLst/>
                        <a:latin typeface="Century Schoolbook L"/>
                        <a:ea typeface="Calibri"/>
                        <a:cs typeface="Times New Roman"/>
                      </a:endParaRPr>
                    </a:p>
                  </a:txBody>
                  <a:tcPr marL="36191" marR="36191" marT="36163" marB="36163"/>
                </a:tc>
                <a:tc>
                  <a:txBody>
                    <a:bodyPr/>
                    <a:lstStyle/>
                    <a:p>
                      <a:pPr indent="3962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1,45</a:t>
                      </a:r>
                      <a:endParaRPr lang="cs-CZ" sz="1200">
                        <a:effectLst/>
                        <a:latin typeface="Century Schoolbook L"/>
                        <a:ea typeface="Calibri"/>
                        <a:cs typeface="Times New Roman"/>
                      </a:endParaRPr>
                    </a:p>
                  </a:txBody>
                  <a:tcPr marL="36191" marR="36191" marT="36163" marB="36163"/>
                </a:tc>
              </a:tr>
              <a:tr h="346604">
                <a:tc>
                  <a:txBody>
                    <a:bodyPr/>
                    <a:lstStyle/>
                    <a:p>
                      <a:pPr indent="3962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Au</a:t>
                      </a:r>
                      <a:endParaRPr lang="cs-CZ" sz="1200">
                        <a:effectLst/>
                        <a:latin typeface="Century Schoolbook L"/>
                        <a:ea typeface="Calibri"/>
                        <a:cs typeface="Times New Roman"/>
                      </a:endParaRPr>
                    </a:p>
                  </a:txBody>
                  <a:tcPr marL="36191" marR="36191" marT="36163" marB="36163"/>
                </a:tc>
                <a:tc>
                  <a:txBody>
                    <a:bodyPr/>
                    <a:lstStyle/>
                    <a:p>
                      <a:pPr indent="3962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0,59</a:t>
                      </a:r>
                      <a:endParaRPr lang="cs-CZ" sz="1200" dirty="0">
                        <a:effectLst/>
                        <a:latin typeface="Century Schoolbook L"/>
                        <a:ea typeface="Calibri"/>
                        <a:cs typeface="Times New Roman"/>
                      </a:endParaRPr>
                    </a:p>
                  </a:txBody>
                  <a:tcPr marL="36191" marR="36191" marT="36163" marB="36163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402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Instrumentální metody analýzy</a:t>
            </a:r>
          </a:p>
        </p:txBody>
      </p:sp>
      <p:sp>
        <p:nvSpPr>
          <p:cNvPr id="31747" name="Zástupný symbol pro obsah 2"/>
          <p:cNvSpPr>
            <a:spLocks noGrp="1"/>
          </p:cNvSpPr>
          <p:nvPr>
            <p:ph idx="1"/>
          </p:nvPr>
        </p:nvSpPr>
        <p:spPr>
          <a:xfrm>
            <a:off x="614363" y="1700213"/>
            <a:ext cx="7772400" cy="4403725"/>
          </a:xfrm>
        </p:spPr>
        <p:txBody>
          <a:bodyPr/>
          <a:lstStyle/>
          <a:p>
            <a:r>
              <a:rPr lang="cs-CZ" altLang="cs-CZ" smtClean="0"/>
              <a:t>Strukturní – fázová analýza (metalografie, RTG difrakce) </a:t>
            </a:r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2924175"/>
            <a:ext cx="3671887" cy="275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4" descr="http://www.chempoint.cz/data/imgs/00145l.jpg">
            <a:hlinkClick r:id="rId3" tooltip="Zavřít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2924175"/>
            <a:ext cx="3911600" cy="266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9256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Tomografie</a:t>
            </a:r>
          </a:p>
        </p:txBody>
      </p:sp>
      <p:pic>
        <p:nvPicPr>
          <p:cNvPr id="40963" name="Picture 2" descr="CT náholenic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0188" y="1500188"/>
            <a:ext cx="3286125" cy="3146425"/>
          </a:xfrm>
          <a:noFill/>
        </p:spPr>
      </p:pic>
      <p:pic>
        <p:nvPicPr>
          <p:cNvPr id="40964" name="Picture 3" descr="DSCN84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1571625"/>
            <a:ext cx="2571750" cy="343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ovéPole 5"/>
          <p:cNvSpPr txBox="1">
            <a:spLocks noChangeArrowheads="1"/>
          </p:cNvSpPr>
          <p:nvPr/>
        </p:nvSpPr>
        <p:spPr bwMode="auto">
          <a:xfrm>
            <a:off x="1643063" y="5000625"/>
            <a:ext cx="31432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400" dirty="0">
                <a:latin typeface="Times New Roman" pitchFamily="18" charset="0"/>
              </a:rPr>
              <a:t>římské </a:t>
            </a:r>
            <a:r>
              <a:rPr kumimoji="0" lang="cs-CZ" altLang="cs-CZ" sz="2400" dirty="0" smtClean="0">
                <a:latin typeface="Times New Roman" pitchFamily="18" charset="0"/>
              </a:rPr>
              <a:t>náholenice, průzkum a konzervace MCK TMB</a:t>
            </a:r>
            <a:endParaRPr kumimoji="0" lang="cs-CZ" altLang="cs-CZ" sz="24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11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Hustota kovů (g.cm-3)</a:t>
            </a:r>
          </a:p>
        </p:txBody>
      </p:sp>
      <p:sp>
        <p:nvSpPr>
          <p:cNvPr id="32771" name="Zástupný symbol pro obsah 2"/>
          <p:cNvSpPr>
            <a:spLocks noGrp="1"/>
          </p:cNvSpPr>
          <p:nvPr>
            <p:ph idx="1"/>
          </p:nvPr>
        </p:nvSpPr>
        <p:spPr>
          <a:xfrm>
            <a:off x="714375" y="1285875"/>
            <a:ext cx="7772400" cy="5111750"/>
          </a:xfrm>
        </p:spPr>
        <p:txBody>
          <a:bodyPr/>
          <a:lstStyle/>
          <a:p>
            <a:pPr marL="1828800" lvl="4" indent="0">
              <a:buFontTx/>
              <a:buNone/>
            </a:pPr>
            <a:r>
              <a:rPr lang="cs-CZ" altLang="cs-CZ" dirty="0" smtClean="0"/>
              <a:t>	</a:t>
            </a:r>
          </a:p>
          <a:p>
            <a:pPr marL="1828800" lvl="4" indent="0">
              <a:buFontTx/>
              <a:buNone/>
            </a:pPr>
            <a:r>
              <a:rPr lang="cs-CZ" altLang="cs-CZ" dirty="0" smtClean="0"/>
              <a:t>             (hmotnost na vzduchu) x (hustota kapaliny)</a:t>
            </a:r>
          </a:p>
          <a:p>
            <a:pPr marL="0" indent="0">
              <a:buFontTx/>
              <a:buNone/>
            </a:pPr>
            <a:r>
              <a:rPr lang="cs-CZ" altLang="cs-CZ" sz="2400" dirty="0" smtClean="0"/>
              <a:t>Hustota předmětu </a:t>
            </a:r>
            <a:r>
              <a:rPr lang="cs-CZ" altLang="cs-CZ" sz="2800" dirty="0" smtClean="0"/>
              <a:t>=   </a:t>
            </a:r>
            <a:r>
              <a:rPr lang="cs-CZ" altLang="cs-CZ" sz="2000" dirty="0" smtClean="0"/>
              <a:t>(hmot. na vzduchu) – (hmot. v kapalině)</a:t>
            </a:r>
          </a:p>
        </p:txBody>
      </p:sp>
      <p:cxnSp>
        <p:nvCxnSpPr>
          <p:cNvPr id="32772" name="Přímá spojnice 2"/>
          <p:cNvCxnSpPr>
            <a:cxnSpLocks noChangeShapeType="1"/>
          </p:cNvCxnSpPr>
          <p:nvPr/>
        </p:nvCxnSpPr>
        <p:spPr bwMode="auto">
          <a:xfrm flipV="1">
            <a:off x="3500438" y="2143116"/>
            <a:ext cx="4429148" cy="9"/>
          </a:xfrm>
          <a:prstGeom prst="line">
            <a:avLst/>
          </a:prstGeom>
          <a:noFill/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pic>
        <p:nvPicPr>
          <p:cNvPr id="32773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3027363"/>
            <a:ext cx="4786313" cy="38306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32774" name="TextovéPole 1"/>
          <p:cNvSpPr txBox="1">
            <a:spLocks noChangeArrowheads="1"/>
          </p:cNvSpPr>
          <p:nvPr/>
        </p:nvSpPr>
        <p:spPr bwMode="auto">
          <a:xfrm>
            <a:off x="5983288" y="2924175"/>
            <a:ext cx="316071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/>
              <a:t>Voda – 0,998 g/cm3</a:t>
            </a:r>
          </a:p>
          <a:p>
            <a:r>
              <a:rPr lang="cs-CZ"/>
              <a:t>Ethanol – 0,789 g/cm3</a:t>
            </a:r>
          </a:p>
        </p:txBody>
      </p:sp>
    </p:spTree>
    <p:extLst>
      <p:ext uri="{BB962C8B-B14F-4D97-AF65-F5344CB8AC3E}">
        <p14:creationId xmlns:p14="http://schemas.microsoft.com/office/powerpoint/2010/main" val="59456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Magnetické vlastnosti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dirty="0" err="1" smtClean="0"/>
              <a:t>Fe</a:t>
            </a:r>
            <a:r>
              <a:rPr lang="cs-CZ" dirty="0" smtClean="0"/>
              <a:t>, Ni, Co – silně magnetické kovy</a:t>
            </a:r>
          </a:p>
          <a:p>
            <a:pPr marL="0" indent="0">
              <a:buFontTx/>
              <a:buNone/>
              <a:defRPr/>
            </a:pPr>
            <a:r>
              <a:rPr lang="cs-CZ" dirty="0" smtClean="0"/>
              <a:t>(některé slitiny těchto kovů mohou magnetické vlastnosti ztrácet např. 34Cu-66Ni (</a:t>
            </a:r>
            <a:r>
              <a:rPr lang="cs-CZ" dirty="0" err="1" smtClean="0"/>
              <a:t>Monelův</a:t>
            </a:r>
            <a:r>
              <a:rPr lang="cs-CZ" dirty="0" smtClean="0"/>
              <a:t> kov) zahřátím na vyšší teplotu </a:t>
            </a:r>
          </a:p>
          <a:p>
            <a:pPr marL="0" indent="0">
              <a:buFontTx/>
              <a:buNone/>
              <a:defRPr/>
            </a:pPr>
            <a:r>
              <a:rPr lang="cs-CZ" dirty="0" smtClean="0"/>
              <a:t>Korozní produkty železa jsou nemagnetické, kromě magnetitu Fe</a:t>
            </a:r>
            <a:r>
              <a:rPr lang="cs-CZ" baseline="-25000" dirty="0" smtClean="0"/>
              <a:t>2</a:t>
            </a:r>
            <a:r>
              <a:rPr lang="cs-CZ" dirty="0" smtClean="0"/>
              <a:t>O</a:t>
            </a:r>
            <a:r>
              <a:rPr lang="cs-CZ" baseline="-25000" dirty="0" smtClean="0"/>
              <a:t>3</a:t>
            </a:r>
          </a:p>
          <a:p>
            <a:pPr marL="0" indent="0">
              <a:buFontTx/>
              <a:buNone/>
              <a:defRPr/>
            </a:pPr>
            <a:r>
              <a:rPr lang="cs-CZ" dirty="0" smtClean="0"/>
              <a:t>Většina neželezných kovů (kromě Ni, Co) jsou nemagnetickými</a:t>
            </a:r>
          </a:p>
        </p:txBody>
      </p:sp>
    </p:spTree>
    <p:extLst>
      <p:ext uri="{BB962C8B-B14F-4D97-AF65-F5344CB8AC3E}">
        <p14:creationId xmlns:p14="http://schemas.microsoft.com/office/powerpoint/2010/main" val="386779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Nejčastější druhy poškození 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dirty="0" smtClean="0"/>
              <a:t>Mechanické poškození</a:t>
            </a:r>
          </a:p>
          <a:p>
            <a:pPr lvl="1"/>
            <a:r>
              <a:rPr lang="cs-CZ" altLang="cs-CZ" dirty="0" smtClean="0"/>
              <a:t>poškrábání</a:t>
            </a:r>
          </a:p>
          <a:p>
            <a:pPr lvl="1"/>
            <a:r>
              <a:rPr lang="cs-CZ" altLang="cs-CZ" dirty="0" smtClean="0"/>
              <a:t>deformace</a:t>
            </a:r>
          </a:p>
          <a:p>
            <a:pPr lvl="1"/>
            <a:r>
              <a:rPr lang="cs-CZ" altLang="cs-CZ" dirty="0" smtClean="0"/>
              <a:t>opotřebení</a:t>
            </a:r>
          </a:p>
          <a:p>
            <a:r>
              <a:rPr lang="cs-CZ" altLang="cs-CZ" dirty="0" smtClean="0"/>
              <a:t>Fyzikálně - chemické poškození</a:t>
            </a:r>
          </a:p>
          <a:p>
            <a:pPr lvl="1"/>
            <a:r>
              <a:rPr lang="cs-CZ" altLang="cs-CZ" dirty="0" smtClean="0"/>
              <a:t>koroze</a:t>
            </a:r>
          </a:p>
        </p:txBody>
      </p:sp>
    </p:spTree>
    <p:extLst>
      <p:ext uri="{BB962C8B-B14F-4D97-AF65-F5344CB8AC3E}">
        <p14:creationId xmlns:p14="http://schemas.microsoft.com/office/powerpoint/2010/main" val="252150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r>
              <a:rPr lang="cs-CZ" altLang="cs-CZ" dirty="0" smtClean="0"/>
              <a:t>Koroze kovů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75" y="1643062"/>
            <a:ext cx="8143875" cy="4810273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sz="2800" b="1" dirty="0" smtClean="0"/>
              <a:t>Elektrochemická koroze</a:t>
            </a:r>
          </a:p>
          <a:p>
            <a:pPr lvl="1"/>
            <a:r>
              <a:rPr lang="cs-CZ" altLang="cs-CZ" b="1" dirty="0" smtClean="0"/>
              <a:t>Oxidace (anoda)</a:t>
            </a:r>
          </a:p>
          <a:p>
            <a:pPr lvl="2"/>
            <a:r>
              <a:rPr lang="cs-CZ" altLang="cs-CZ" sz="1600" b="1" noProof="1" smtClean="0">
                <a:solidFill>
                  <a:srgbClr val="FF0000"/>
                </a:solidFill>
                <a:latin typeface="Arial" pitchFamily="34" charset="0"/>
              </a:rPr>
              <a:t>M </a:t>
            </a:r>
            <a:r>
              <a:rPr lang="cs-CZ" altLang="cs-CZ" sz="1600" b="1" noProof="1" smtClean="0">
                <a:solidFill>
                  <a:srgbClr val="FF0000"/>
                </a:solidFill>
                <a:latin typeface="Symbol" pitchFamily="18" charset="2"/>
              </a:rPr>
              <a:t>    ® </a:t>
            </a:r>
            <a:r>
              <a:rPr lang="cs-CZ" altLang="cs-CZ" sz="1600" b="1" noProof="1" smtClean="0">
                <a:solidFill>
                  <a:srgbClr val="FF0000"/>
                </a:solidFill>
                <a:latin typeface="Arial" pitchFamily="34" charset="0"/>
              </a:rPr>
              <a:t>    M</a:t>
            </a:r>
            <a:r>
              <a:rPr lang="cs-CZ" altLang="cs-CZ" sz="1600" b="1" baseline="30000" noProof="1" smtClean="0">
                <a:solidFill>
                  <a:srgbClr val="FF0000"/>
                </a:solidFill>
                <a:latin typeface="Arial" pitchFamily="34" charset="0"/>
              </a:rPr>
              <a:t>n+</a:t>
            </a:r>
            <a:r>
              <a:rPr lang="cs-CZ" altLang="cs-CZ" sz="1600" b="1" noProof="1" smtClean="0">
                <a:solidFill>
                  <a:srgbClr val="FF0000"/>
                </a:solidFill>
                <a:latin typeface="Symbol" pitchFamily="18" charset="2"/>
              </a:rPr>
              <a:t>  +  </a:t>
            </a:r>
            <a:r>
              <a:rPr lang="cs-CZ" altLang="cs-CZ" sz="1600" b="1" noProof="1" smtClean="0">
                <a:solidFill>
                  <a:srgbClr val="FF0000"/>
                </a:solidFill>
                <a:latin typeface="Arial" pitchFamily="34" charset="0"/>
              </a:rPr>
              <a:t>ne</a:t>
            </a:r>
            <a:r>
              <a:rPr lang="cs-CZ" altLang="cs-CZ" sz="1600" b="1" baseline="30000" noProof="1" smtClean="0">
                <a:solidFill>
                  <a:srgbClr val="FF0000"/>
                </a:solidFill>
                <a:latin typeface="Arial" pitchFamily="34" charset="0"/>
              </a:rPr>
              <a:t>-</a:t>
            </a:r>
          </a:p>
          <a:p>
            <a:pPr lvl="2"/>
            <a:endParaRPr lang="cs-CZ" altLang="cs-CZ" sz="1600" b="1" baseline="30000" noProof="1" smtClean="0">
              <a:latin typeface="Arial" pitchFamily="34" charset="0"/>
            </a:endParaRPr>
          </a:p>
          <a:p>
            <a:pPr lvl="2"/>
            <a:r>
              <a:rPr lang="cs-CZ" altLang="cs-CZ" sz="1600" b="1" noProof="1" smtClean="0">
                <a:latin typeface="Arial" pitchFamily="34" charset="0"/>
              </a:rPr>
              <a:t>Fe </a:t>
            </a:r>
            <a:r>
              <a:rPr lang="cs-CZ" altLang="cs-CZ" sz="1600" b="1" noProof="1" smtClean="0">
                <a:latin typeface="Symbol" pitchFamily="18" charset="2"/>
              </a:rPr>
              <a:t>    ® </a:t>
            </a:r>
            <a:r>
              <a:rPr lang="cs-CZ" altLang="cs-CZ" sz="1600" b="1" noProof="1" smtClean="0">
                <a:latin typeface="Arial" pitchFamily="34" charset="0"/>
              </a:rPr>
              <a:t>    Fe</a:t>
            </a:r>
            <a:r>
              <a:rPr lang="cs-CZ" altLang="cs-CZ" sz="1600" b="1" baseline="30000" noProof="1" smtClean="0">
                <a:latin typeface="Arial" pitchFamily="34" charset="0"/>
              </a:rPr>
              <a:t>2+</a:t>
            </a:r>
            <a:r>
              <a:rPr lang="cs-CZ" altLang="cs-CZ" sz="1600" b="1" noProof="1" smtClean="0">
                <a:latin typeface="Symbol" pitchFamily="18" charset="2"/>
              </a:rPr>
              <a:t>  +  2</a:t>
            </a:r>
            <a:r>
              <a:rPr lang="cs-CZ" altLang="cs-CZ" sz="1600" b="1" noProof="1" smtClean="0">
                <a:latin typeface="Arial" pitchFamily="34" charset="0"/>
              </a:rPr>
              <a:t>e</a:t>
            </a:r>
            <a:r>
              <a:rPr lang="cs-CZ" altLang="cs-CZ" sz="1600" b="1" baseline="30000" noProof="1" smtClean="0">
                <a:latin typeface="Arial" pitchFamily="34" charset="0"/>
              </a:rPr>
              <a:t>-</a:t>
            </a:r>
          </a:p>
          <a:p>
            <a:pPr lvl="1"/>
            <a:r>
              <a:rPr lang="cs-CZ" altLang="cs-CZ" sz="2400" b="1" noProof="1" smtClean="0">
                <a:latin typeface="Arial" pitchFamily="34" charset="0"/>
              </a:rPr>
              <a:t>Redukce (katoda)</a:t>
            </a:r>
          </a:p>
          <a:p>
            <a:pPr lvl="2"/>
            <a:r>
              <a:rPr lang="cs-CZ" altLang="cs-CZ" sz="1600" b="1" noProof="1" smtClean="0">
                <a:solidFill>
                  <a:srgbClr val="FF0000"/>
                </a:solidFill>
                <a:latin typeface="Arial" pitchFamily="34" charset="0"/>
              </a:rPr>
              <a:t>M</a:t>
            </a:r>
            <a:r>
              <a:rPr lang="cs-CZ" altLang="cs-CZ" sz="1600" b="1" baseline="30000" noProof="1" smtClean="0">
                <a:solidFill>
                  <a:srgbClr val="FF0000"/>
                </a:solidFill>
                <a:latin typeface="Arial" pitchFamily="34" charset="0"/>
              </a:rPr>
              <a:t>n+</a:t>
            </a:r>
            <a:r>
              <a:rPr lang="cs-CZ" altLang="cs-CZ" sz="1600" b="1" noProof="1" smtClean="0">
                <a:solidFill>
                  <a:srgbClr val="FF0000"/>
                </a:solidFill>
                <a:latin typeface="Symbol" pitchFamily="18" charset="2"/>
              </a:rPr>
              <a:t>  +  </a:t>
            </a:r>
            <a:r>
              <a:rPr lang="cs-CZ" altLang="cs-CZ" sz="1600" b="1" noProof="1" smtClean="0">
                <a:solidFill>
                  <a:srgbClr val="FF0000"/>
                </a:solidFill>
                <a:latin typeface="Arial" pitchFamily="34" charset="0"/>
              </a:rPr>
              <a:t>ne</a:t>
            </a:r>
            <a:r>
              <a:rPr lang="cs-CZ" altLang="cs-CZ" sz="1600" b="1" baseline="30000" noProof="1" smtClean="0">
                <a:solidFill>
                  <a:srgbClr val="FF0000"/>
                </a:solidFill>
                <a:latin typeface="Arial" pitchFamily="34" charset="0"/>
              </a:rPr>
              <a:t>- </a:t>
            </a:r>
            <a:r>
              <a:rPr lang="cs-CZ" altLang="cs-CZ" sz="1600" b="1" noProof="1" smtClean="0">
                <a:solidFill>
                  <a:srgbClr val="FF0000"/>
                </a:solidFill>
                <a:latin typeface="Symbol" pitchFamily="18" charset="2"/>
              </a:rPr>
              <a:t> ® M</a:t>
            </a:r>
          </a:p>
          <a:p>
            <a:pPr lvl="2"/>
            <a:endParaRPr lang="cs-CZ" altLang="cs-CZ" sz="1600" b="1" baseline="30000" noProof="1">
              <a:solidFill>
                <a:srgbClr val="FF0000"/>
              </a:solidFill>
              <a:latin typeface="Symbol" pitchFamily="18" charset="2"/>
            </a:endParaRPr>
          </a:p>
          <a:p>
            <a:pPr marL="914400" lvl="2" indent="0">
              <a:buNone/>
            </a:pPr>
            <a:r>
              <a:rPr lang="cs-CZ" altLang="cs-CZ" sz="1600" b="1" noProof="1" smtClean="0">
                <a:latin typeface="Arial" pitchFamily="34" charset="0"/>
              </a:rPr>
              <a:t>Redukcí kyslíku</a:t>
            </a:r>
          </a:p>
          <a:p>
            <a:pPr lvl="2"/>
            <a:r>
              <a:rPr lang="cs-CZ" altLang="cs-CZ" sz="1600" b="1" noProof="1" smtClean="0">
                <a:latin typeface="Arial" pitchFamily="34" charset="0"/>
              </a:rPr>
              <a:t>O</a:t>
            </a:r>
            <a:r>
              <a:rPr lang="cs-CZ" altLang="cs-CZ" sz="1600" b="1" baseline="-25000" noProof="1" smtClean="0">
                <a:latin typeface="Arial" pitchFamily="34" charset="0"/>
              </a:rPr>
              <a:t>2 </a:t>
            </a:r>
            <a:r>
              <a:rPr lang="cs-CZ" altLang="cs-CZ" sz="1600" b="1" noProof="1" smtClean="0">
                <a:latin typeface="Arial" pitchFamily="34" charset="0"/>
              </a:rPr>
              <a:t> +  2 H</a:t>
            </a:r>
            <a:r>
              <a:rPr lang="cs-CZ" altLang="cs-CZ" sz="1600" b="1" baseline="-25000" noProof="1" smtClean="0">
                <a:latin typeface="Arial" pitchFamily="34" charset="0"/>
              </a:rPr>
              <a:t>2</a:t>
            </a:r>
            <a:r>
              <a:rPr lang="cs-CZ" altLang="cs-CZ" sz="1600" b="1" noProof="1" smtClean="0">
                <a:latin typeface="Arial" pitchFamily="34" charset="0"/>
              </a:rPr>
              <a:t>0  +  4 e</a:t>
            </a:r>
            <a:r>
              <a:rPr lang="cs-CZ" altLang="cs-CZ" sz="1600" b="1" baseline="30000" noProof="1" smtClean="0">
                <a:latin typeface="Arial" pitchFamily="34" charset="0"/>
              </a:rPr>
              <a:t>-</a:t>
            </a:r>
            <a:r>
              <a:rPr lang="cs-CZ" altLang="cs-CZ" sz="1600" b="1" noProof="1" smtClean="0">
                <a:latin typeface="Arial" pitchFamily="34" charset="0"/>
              </a:rPr>
              <a:t>  </a:t>
            </a:r>
            <a:r>
              <a:rPr lang="cs-CZ" altLang="cs-CZ" sz="1600" b="1" noProof="1" smtClean="0">
                <a:latin typeface="Symbol" pitchFamily="18" charset="2"/>
              </a:rPr>
              <a:t>®   </a:t>
            </a:r>
            <a:r>
              <a:rPr lang="cs-CZ" altLang="cs-CZ" sz="1600" b="1" noProof="1" smtClean="0">
                <a:latin typeface="Arial" pitchFamily="34" charset="0"/>
              </a:rPr>
              <a:t>4 (OH)</a:t>
            </a:r>
            <a:r>
              <a:rPr lang="cs-CZ" altLang="cs-CZ" sz="1600" b="1" baseline="30000" noProof="1" smtClean="0">
                <a:latin typeface="Arial" pitchFamily="34" charset="0"/>
              </a:rPr>
              <a:t> –  </a:t>
            </a:r>
            <a:r>
              <a:rPr lang="cs-CZ" altLang="cs-CZ" sz="1600" b="1" noProof="1" smtClean="0">
                <a:latin typeface="Arial" pitchFamily="34" charset="0"/>
              </a:rPr>
              <a:t> ….. v neutrálním prostředí</a:t>
            </a:r>
            <a:endParaRPr lang="cs-CZ" altLang="cs-CZ" sz="1600" b="1" baseline="30000" noProof="1" smtClean="0">
              <a:latin typeface="Arial" pitchFamily="34" charset="0"/>
            </a:endParaRPr>
          </a:p>
          <a:p>
            <a:pPr lvl="2"/>
            <a:r>
              <a:rPr lang="cs-CZ" altLang="cs-CZ" sz="1600" b="1" noProof="1" smtClean="0">
                <a:latin typeface="Arial" pitchFamily="34" charset="0"/>
              </a:rPr>
              <a:t>O</a:t>
            </a:r>
            <a:r>
              <a:rPr lang="cs-CZ" altLang="cs-CZ" sz="1600" b="1" baseline="-25000" noProof="1" smtClean="0">
                <a:latin typeface="Arial" pitchFamily="34" charset="0"/>
              </a:rPr>
              <a:t>2 </a:t>
            </a:r>
            <a:r>
              <a:rPr lang="cs-CZ" altLang="cs-CZ" sz="1600" b="1" noProof="1" smtClean="0">
                <a:latin typeface="Arial" pitchFamily="34" charset="0"/>
              </a:rPr>
              <a:t> +  4H+  +  4 e</a:t>
            </a:r>
            <a:r>
              <a:rPr lang="cs-CZ" altLang="cs-CZ" sz="1600" b="1" baseline="30000" noProof="1" smtClean="0">
                <a:latin typeface="Arial" pitchFamily="34" charset="0"/>
              </a:rPr>
              <a:t>-</a:t>
            </a:r>
            <a:r>
              <a:rPr lang="cs-CZ" altLang="cs-CZ" sz="1600" b="1" noProof="1" smtClean="0">
                <a:latin typeface="Arial" pitchFamily="34" charset="0"/>
              </a:rPr>
              <a:t>  </a:t>
            </a:r>
            <a:r>
              <a:rPr lang="cs-CZ" altLang="cs-CZ" sz="1600" b="1" noProof="1" smtClean="0">
                <a:latin typeface="Symbol" pitchFamily="18" charset="2"/>
              </a:rPr>
              <a:t>®   2H2O </a:t>
            </a:r>
            <a:r>
              <a:rPr lang="cs-CZ" altLang="cs-CZ" sz="1600" b="1" noProof="1" smtClean="0">
                <a:latin typeface="Arial" pitchFamily="34" charset="0"/>
              </a:rPr>
              <a:t>….. v kyselém prostředí (pH ˂ 4)</a:t>
            </a:r>
          </a:p>
          <a:p>
            <a:pPr lvl="2"/>
            <a:endParaRPr lang="cs-CZ" altLang="cs-CZ" sz="1600" b="1" noProof="1" smtClean="0">
              <a:latin typeface="Symbol" pitchFamily="18" charset="2"/>
            </a:endParaRPr>
          </a:p>
          <a:p>
            <a:pPr marL="914400" lvl="2" indent="0">
              <a:buNone/>
            </a:pPr>
            <a:r>
              <a:rPr lang="cs-CZ" altLang="cs-CZ" sz="1600" b="1" noProof="1" smtClean="0">
                <a:latin typeface="Arial" panose="020B0604020202020204" pitchFamily="34" charset="0"/>
                <a:cs typeface="Arial" panose="020B0604020202020204" pitchFamily="34" charset="0"/>
              </a:rPr>
              <a:t>Vylučováním vodíku</a:t>
            </a:r>
          </a:p>
          <a:p>
            <a:pPr lvl="2"/>
            <a:r>
              <a:rPr lang="cs-CZ" altLang="cs-CZ" sz="1600" b="1" noProof="1" smtClean="0">
                <a:latin typeface="Arial" pitchFamily="34" charset="0"/>
              </a:rPr>
              <a:t>H2O +  2 e</a:t>
            </a:r>
            <a:r>
              <a:rPr lang="cs-CZ" altLang="cs-CZ" sz="1600" b="1" baseline="30000" noProof="1" smtClean="0">
                <a:latin typeface="Arial" pitchFamily="34" charset="0"/>
              </a:rPr>
              <a:t>-</a:t>
            </a:r>
            <a:r>
              <a:rPr lang="cs-CZ" altLang="cs-CZ" sz="1600" b="1" noProof="1" smtClean="0">
                <a:latin typeface="Arial" pitchFamily="34" charset="0"/>
              </a:rPr>
              <a:t>   </a:t>
            </a:r>
            <a:r>
              <a:rPr lang="cs-CZ" altLang="cs-CZ" sz="1600" b="1" noProof="1" smtClean="0">
                <a:latin typeface="Symbol" pitchFamily="18" charset="2"/>
              </a:rPr>
              <a:t>®   </a:t>
            </a:r>
            <a:r>
              <a:rPr lang="cs-CZ" altLang="cs-CZ" sz="1600" b="1" noProof="1" smtClean="0">
                <a:latin typeface="Arial" pitchFamily="34" charset="0"/>
              </a:rPr>
              <a:t>H</a:t>
            </a:r>
            <a:r>
              <a:rPr lang="cs-CZ" altLang="cs-CZ" sz="1600" b="1" baseline="-25000" noProof="1" smtClean="0">
                <a:latin typeface="Arial" pitchFamily="34" charset="0"/>
              </a:rPr>
              <a:t>2 </a:t>
            </a:r>
            <a:r>
              <a:rPr lang="cs-CZ" altLang="cs-CZ" sz="1600" b="1" noProof="1" smtClean="0">
                <a:latin typeface="Arial" pitchFamily="34" charset="0"/>
              </a:rPr>
              <a:t>+  2OH- ….. v neutrálním a zásaditém  prostředí</a:t>
            </a:r>
            <a:endParaRPr lang="cs-CZ" altLang="cs-CZ" sz="1600" b="1" baseline="-25000" noProof="1" smtClean="0">
              <a:latin typeface="Arial" pitchFamily="34" charset="0"/>
            </a:endParaRPr>
          </a:p>
          <a:p>
            <a:pPr lvl="2"/>
            <a:r>
              <a:rPr lang="cs-CZ" altLang="cs-CZ" sz="1600" b="1" noProof="1" smtClean="0">
                <a:latin typeface="Arial" pitchFamily="34" charset="0"/>
              </a:rPr>
              <a:t>2 H</a:t>
            </a:r>
            <a:r>
              <a:rPr lang="cs-CZ" altLang="cs-CZ" sz="1600" b="1" baseline="30000" noProof="1" smtClean="0">
                <a:latin typeface="Arial" pitchFamily="34" charset="0"/>
              </a:rPr>
              <a:t>+ </a:t>
            </a:r>
            <a:r>
              <a:rPr lang="cs-CZ" altLang="cs-CZ" sz="1600" b="1" noProof="1" smtClean="0">
                <a:latin typeface="Arial" pitchFamily="34" charset="0"/>
              </a:rPr>
              <a:t> +  2 e</a:t>
            </a:r>
            <a:r>
              <a:rPr lang="cs-CZ" altLang="cs-CZ" sz="1600" b="1" baseline="30000" noProof="1" smtClean="0">
                <a:latin typeface="Arial" pitchFamily="34" charset="0"/>
              </a:rPr>
              <a:t>-</a:t>
            </a:r>
            <a:r>
              <a:rPr lang="cs-CZ" altLang="cs-CZ" sz="1600" b="1" noProof="1" smtClean="0">
                <a:latin typeface="Arial" pitchFamily="34" charset="0"/>
              </a:rPr>
              <a:t>   </a:t>
            </a:r>
            <a:r>
              <a:rPr lang="cs-CZ" altLang="cs-CZ" sz="1600" b="1" noProof="1" smtClean="0">
                <a:latin typeface="Symbol" pitchFamily="18" charset="2"/>
              </a:rPr>
              <a:t>®   </a:t>
            </a:r>
            <a:r>
              <a:rPr lang="cs-CZ" altLang="cs-CZ" sz="1600" b="1" noProof="1" smtClean="0">
                <a:latin typeface="Arial" pitchFamily="34" charset="0"/>
              </a:rPr>
              <a:t>H  +  H </a:t>
            </a:r>
            <a:r>
              <a:rPr lang="cs-CZ" altLang="cs-CZ" sz="1600" b="1" noProof="1" smtClean="0">
                <a:latin typeface="Symbol" pitchFamily="18" charset="2"/>
              </a:rPr>
              <a:t>   ®   </a:t>
            </a:r>
            <a:r>
              <a:rPr lang="cs-CZ" altLang="cs-CZ" sz="1600" b="1" noProof="1" smtClean="0">
                <a:latin typeface="Arial" pitchFamily="34" charset="0"/>
              </a:rPr>
              <a:t>H</a:t>
            </a:r>
            <a:r>
              <a:rPr lang="cs-CZ" altLang="cs-CZ" sz="1600" b="1" baseline="-25000" noProof="1" smtClean="0">
                <a:latin typeface="Arial" pitchFamily="34" charset="0"/>
              </a:rPr>
              <a:t>2 ……..</a:t>
            </a:r>
            <a:r>
              <a:rPr lang="cs-CZ" altLang="cs-CZ" sz="1600" b="1" noProof="1" smtClean="0">
                <a:latin typeface="Arial" pitchFamily="34" charset="0"/>
              </a:rPr>
              <a:t>v kyselém prostředí (pH ˂ 4)</a:t>
            </a:r>
            <a:endParaRPr lang="cs-CZ" altLang="cs-CZ" sz="1600" b="1" baseline="-25000" noProof="1" smtClean="0">
              <a:latin typeface="Arial" pitchFamily="34" charset="0"/>
            </a:endParaRPr>
          </a:p>
          <a:p>
            <a:pPr lvl="2"/>
            <a:endParaRPr lang="cs-CZ" altLang="cs-CZ" sz="1600" b="1" baseline="-25000" noProof="1" smtClean="0">
              <a:latin typeface="Arial" pitchFamily="34" charset="0"/>
            </a:endParaRPr>
          </a:p>
          <a:p>
            <a:pPr lvl="2"/>
            <a:r>
              <a:rPr lang="cs-CZ" altLang="cs-CZ" sz="1600" b="1" noProof="1" smtClean="0">
                <a:latin typeface="Arial" pitchFamily="34" charset="0"/>
              </a:rPr>
              <a:t>Fe </a:t>
            </a:r>
            <a:r>
              <a:rPr lang="cs-CZ" altLang="cs-CZ" sz="1600" b="1" baseline="30000" noProof="1" smtClean="0">
                <a:latin typeface="Arial" pitchFamily="34" charset="0"/>
              </a:rPr>
              <a:t>2+</a:t>
            </a:r>
            <a:r>
              <a:rPr lang="cs-CZ" altLang="cs-CZ" sz="1600" b="1" noProof="1" smtClean="0">
                <a:latin typeface="Arial" pitchFamily="34" charset="0"/>
              </a:rPr>
              <a:t> + 2 OH </a:t>
            </a:r>
            <a:r>
              <a:rPr lang="cs-CZ" altLang="cs-CZ" sz="1600" b="1" baseline="30000" noProof="1" smtClean="0">
                <a:latin typeface="Arial" pitchFamily="34" charset="0"/>
              </a:rPr>
              <a:t>- </a:t>
            </a:r>
            <a:r>
              <a:rPr lang="cs-CZ" altLang="cs-CZ" sz="1600" b="1" noProof="1" smtClean="0">
                <a:latin typeface="Symbol" pitchFamily="18" charset="2"/>
              </a:rPr>
              <a:t>®</a:t>
            </a:r>
            <a:r>
              <a:rPr lang="cs-CZ" altLang="cs-CZ" sz="1600" b="1" noProof="1" smtClean="0">
                <a:latin typeface="Arial" pitchFamily="34" charset="0"/>
              </a:rPr>
              <a:t> Fe(OH)</a:t>
            </a:r>
            <a:r>
              <a:rPr lang="cs-CZ" altLang="cs-CZ" sz="1600" b="1" baseline="-25000" noProof="1" smtClean="0">
                <a:latin typeface="Arial" pitchFamily="34" charset="0"/>
              </a:rPr>
              <a:t>2</a:t>
            </a:r>
          </a:p>
          <a:p>
            <a:pPr lvl="2"/>
            <a:r>
              <a:rPr lang="cs-CZ" altLang="cs-CZ" sz="1600" b="1" noProof="1" smtClean="0">
                <a:latin typeface="Arial" pitchFamily="34" charset="0"/>
              </a:rPr>
              <a:t>Fe(OH)</a:t>
            </a:r>
            <a:r>
              <a:rPr lang="cs-CZ" altLang="cs-CZ" sz="1600" b="1" baseline="-25000" noProof="1" smtClean="0">
                <a:latin typeface="Arial" pitchFamily="34" charset="0"/>
              </a:rPr>
              <a:t>2 </a:t>
            </a:r>
            <a:r>
              <a:rPr lang="cs-CZ" altLang="cs-CZ" sz="1600" b="1" noProof="1" smtClean="0">
                <a:latin typeface="Arial" pitchFamily="34" charset="0"/>
              </a:rPr>
              <a:t>+ H</a:t>
            </a:r>
            <a:r>
              <a:rPr lang="cs-CZ" altLang="cs-CZ" sz="1600" b="1" baseline="-25000" noProof="1" smtClean="0">
                <a:latin typeface="Arial" pitchFamily="34" charset="0"/>
              </a:rPr>
              <a:t>2</a:t>
            </a:r>
            <a:r>
              <a:rPr lang="cs-CZ" altLang="cs-CZ" sz="1600" b="1" noProof="1" smtClean="0">
                <a:latin typeface="Arial" pitchFamily="34" charset="0"/>
              </a:rPr>
              <a:t>O + 1/2 O</a:t>
            </a:r>
            <a:r>
              <a:rPr lang="cs-CZ" altLang="cs-CZ" sz="1600" b="1" baseline="-25000" noProof="1" smtClean="0">
                <a:latin typeface="Arial" pitchFamily="34" charset="0"/>
              </a:rPr>
              <a:t>2</a:t>
            </a:r>
            <a:r>
              <a:rPr lang="cs-CZ" altLang="cs-CZ" sz="1600" b="1" noProof="1" smtClean="0">
                <a:latin typeface="Arial" pitchFamily="34" charset="0"/>
              </a:rPr>
              <a:t> </a:t>
            </a:r>
            <a:r>
              <a:rPr lang="cs-CZ" altLang="cs-CZ" sz="1600" b="1" noProof="1" smtClean="0">
                <a:latin typeface="Symbol" pitchFamily="18" charset="2"/>
              </a:rPr>
              <a:t>® </a:t>
            </a:r>
            <a:r>
              <a:rPr lang="cs-CZ" altLang="cs-CZ" sz="1600" b="1" noProof="1" smtClean="0">
                <a:latin typeface="Arial" pitchFamily="34" charset="0"/>
              </a:rPr>
              <a:t>Fe(OH)</a:t>
            </a:r>
            <a:r>
              <a:rPr lang="cs-CZ" altLang="cs-CZ" sz="1600" b="1" baseline="-25000" noProof="1" smtClean="0">
                <a:latin typeface="Arial" pitchFamily="34" charset="0"/>
              </a:rPr>
              <a:t>3 </a:t>
            </a:r>
          </a:p>
          <a:p>
            <a:pPr lvl="2"/>
            <a:endParaRPr lang="cs-CZ" altLang="cs-CZ" sz="1600" b="1" baseline="-25000" noProof="1" smtClean="0">
              <a:latin typeface="Arial" pitchFamily="34" charset="0"/>
            </a:endParaRPr>
          </a:p>
          <a:p>
            <a:pPr lvl="2"/>
            <a:endParaRPr lang="cs-CZ" altLang="cs-CZ" sz="1200" dirty="0" smtClean="0"/>
          </a:p>
          <a:p>
            <a:endParaRPr lang="cs-CZ" altLang="cs-CZ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744" y="1302868"/>
            <a:ext cx="3717373" cy="2198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521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Úvod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mtClean="0"/>
              <a:t>Kovy významně ovlivnily vývoj lidské společnosti - </a:t>
            </a:r>
            <a:r>
              <a:rPr lang="cs-CZ" altLang="cs-CZ" i="1" smtClean="0"/>
              <a:t>doba bronzová a železná.</a:t>
            </a:r>
          </a:p>
          <a:p>
            <a:r>
              <a:rPr lang="cs-CZ" altLang="cs-CZ" smtClean="0"/>
              <a:t>Kovy resp. slitiny kovů se používají pro zhotovení nejrůznějších předmětů a jsou součástí sbírek mnoha muzeí a galerií.</a:t>
            </a:r>
          </a:p>
        </p:txBody>
      </p:sp>
      <p:sp>
        <p:nvSpPr>
          <p:cNvPr id="5124" name="Text Box 5"/>
          <p:cNvSpPr txBox="1">
            <a:spLocks noChangeArrowheads="1"/>
          </p:cNvSpPr>
          <p:nvPr/>
        </p:nvSpPr>
        <p:spPr bwMode="auto">
          <a:xfrm>
            <a:off x="1279525" y="4918075"/>
            <a:ext cx="18415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cs-CZ" altLang="cs-CZ"/>
          </a:p>
        </p:txBody>
      </p:sp>
      <p:sp>
        <p:nvSpPr>
          <p:cNvPr id="5125" name="Text Box 7"/>
          <p:cNvSpPr txBox="1">
            <a:spLocks noChangeArrowheads="1"/>
          </p:cNvSpPr>
          <p:nvPr/>
        </p:nvSpPr>
        <p:spPr bwMode="auto">
          <a:xfrm>
            <a:off x="1508125" y="4613275"/>
            <a:ext cx="18415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dirty="0" smtClean="0"/>
              <a:t>Koroze železa</a:t>
            </a:r>
          </a:p>
        </p:txBody>
      </p:sp>
      <p:pic>
        <p:nvPicPr>
          <p:cNvPr id="31747" name="Zástupný symbol pro obsah 3" descr="Fig18-George-1990-WDM-autos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2950" y="1714500"/>
            <a:ext cx="4144763" cy="2286000"/>
          </a:xfrm>
        </p:spPr>
      </p:pic>
      <p:pic>
        <p:nvPicPr>
          <p:cNvPr id="31748" name="Obrázek 5" descr="Fig21a-CCI-flash-rusting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836712"/>
            <a:ext cx="4312440" cy="237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Obrázek 7" descr="Fig20b-Bart-Fe_Handprint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" y="4240946"/>
            <a:ext cx="3489503" cy="1924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Obrázek 8" descr="Fig21b-Bart-Fe_corrosion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945658"/>
            <a:ext cx="4697152" cy="2590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Obrázek 9" descr="Fig22b-CCI-weeping-from-boo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4572000"/>
            <a:ext cx="323850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325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smtClean="0"/>
              <a:t>Koroze mědi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3163" y="1428750"/>
            <a:ext cx="7772400" cy="4667250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endParaRPr lang="cs-CZ" altLang="cs-CZ" sz="2000" dirty="0" smtClean="0"/>
          </a:p>
        </p:txBody>
      </p:sp>
      <p:pic>
        <p:nvPicPr>
          <p:cNvPr id="14340" name="Obrázek 5" descr="Fig13a-CCI-tarnished-coppe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1785938"/>
            <a:ext cx="25908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Obrázek 6" descr="Fig13b-CCI-tarnished-bras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8" y="1500188"/>
            <a:ext cx="3238500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Obrázek 7" descr="Fig14a-Martina-fingerprints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4357688"/>
            <a:ext cx="25908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Obrázek 8" descr="Fig15-CCI-copper-corrosion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3876675"/>
            <a:ext cx="3497262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1714500"/>
            <a:ext cx="1981200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896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 Chování kovů v elektrolytu</a:t>
            </a:r>
          </a:p>
        </p:txBody>
      </p:sp>
      <p:pic>
        <p:nvPicPr>
          <p:cNvPr id="8397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75656" y="1340768"/>
            <a:ext cx="5761234" cy="2149943"/>
          </a:xfrm>
          <a:noFill/>
        </p:spPr>
      </p:pic>
      <p:sp>
        <p:nvSpPr>
          <p:cNvPr id="83972" name="TextovéPole 5"/>
          <p:cNvSpPr txBox="1">
            <a:spLocks noChangeArrowheads="1"/>
          </p:cNvSpPr>
          <p:nvPr/>
        </p:nvSpPr>
        <p:spPr bwMode="auto">
          <a:xfrm>
            <a:off x="1691680" y="3933056"/>
            <a:ext cx="73888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altLang="cs-CZ" sz="2400" dirty="0"/>
              <a:t>Au, </a:t>
            </a:r>
            <a:r>
              <a:rPr lang="cs-CZ" altLang="cs-CZ" sz="2400" dirty="0" err="1"/>
              <a:t>Pt</a:t>
            </a:r>
            <a:r>
              <a:rPr lang="cs-CZ" altLang="cs-CZ" sz="2400" dirty="0"/>
              <a:t>		</a:t>
            </a:r>
            <a:r>
              <a:rPr lang="cs-CZ" altLang="cs-CZ" sz="2400" dirty="0" err="1" smtClean="0"/>
              <a:t>Fe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Cu</a:t>
            </a:r>
            <a:r>
              <a:rPr lang="cs-CZ" altLang="cs-CZ" sz="2400" dirty="0"/>
              <a:t>, </a:t>
            </a:r>
            <a:r>
              <a:rPr lang="cs-CZ" altLang="cs-CZ" sz="2400" dirty="0" smtClean="0"/>
              <a:t>…             </a:t>
            </a:r>
            <a:r>
              <a:rPr lang="cs-CZ" altLang="cs-CZ" sz="2400" dirty="0" err="1" smtClean="0"/>
              <a:t>Zn</a:t>
            </a:r>
            <a:r>
              <a:rPr lang="cs-CZ" altLang="cs-CZ" sz="2400" dirty="0" smtClean="0"/>
              <a:t>, Al</a:t>
            </a:r>
            <a:r>
              <a:rPr lang="cs-CZ" altLang="cs-CZ" sz="24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8570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Příčiny koroze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cs-CZ" altLang="cs-CZ" sz="2800" smtClean="0"/>
              <a:t>voda, kyslík</a:t>
            </a:r>
          </a:p>
          <a:p>
            <a:r>
              <a:rPr lang="cs-CZ" altLang="cs-CZ" sz="2800" smtClean="0"/>
              <a:t>Cl</a:t>
            </a:r>
            <a:r>
              <a:rPr lang="cs-CZ" altLang="cs-CZ" sz="2800" baseline="30000" smtClean="0"/>
              <a:t>- </a:t>
            </a:r>
            <a:r>
              <a:rPr lang="cs-CZ" altLang="cs-CZ" sz="2800" smtClean="0"/>
              <a:t>(NaCl, KCl)</a:t>
            </a:r>
          </a:p>
          <a:p>
            <a:r>
              <a:rPr lang="cs-CZ" altLang="cs-CZ" sz="2800" smtClean="0"/>
              <a:t>organické kyseliny (uvolňované během degradace organických materiálů)</a:t>
            </a:r>
          </a:p>
          <a:p>
            <a:r>
              <a:rPr lang="cs-CZ" altLang="cs-CZ" sz="2800" smtClean="0"/>
              <a:t>anorganické kyseliny (HCl, H</a:t>
            </a:r>
            <a:r>
              <a:rPr lang="cs-CZ" altLang="cs-CZ" sz="2800" baseline="-25000" smtClean="0"/>
              <a:t>2</a:t>
            </a:r>
            <a:r>
              <a:rPr lang="cs-CZ" altLang="cs-CZ" sz="2800" smtClean="0"/>
              <a:t>SO</a:t>
            </a:r>
            <a:r>
              <a:rPr lang="cs-CZ" altLang="cs-CZ" sz="2800" baseline="-25000" smtClean="0"/>
              <a:t>4</a:t>
            </a:r>
            <a:r>
              <a:rPr lang="cs-CZ" altLang="cs-CZ" sz="2800" smtClean="0"/>
              <a:t>, HNO</a:t>
            </a:r>
            <a:r>
              <a:rPr lang="cs-CZ" altLang="cs-CZ" sz="2800" baseline="-25000" smtClean="0"/>
              <a:t>3</a:t>
            </a:r>
            <a:r>
              <a:rPr lang="cs-CZ" altLang="cs-CZ" sz="2800" smtClean="0"/>
              <a:t>)</a:t>
            </a:r>
          </a:p>
          <a:p>
            <a:r>
              <a:rPr lang="cs-CZ" altLang="cs-CZ" sz="2800" smtClean="0"/>
              <a:t>lidský pot</a:t>
            </a:r>
          </a:p>
          <a:p>
            <a:r>
              <a:rPr lang="cs-CZ" altLang="cs-CZ" sz="2800" smtClean="0"/>
              <a:t>H</a:t>
            </a:r>
            <a:r>
              <a:rPr lang="cs-CZ" altLang="cs-CZ" sz="2800" baseline="-25000" smtClean="0"/>
              <a:t>2</a:t>
            </a:r>
            <a:r>
              <a:rPr lang="cs-CZ" altLang="cs-CZ" sz="2800" smtClean="0"/>
              <a:t>S, COS</a:t>
            </a:r>
          </a:p>
          <a:p>
            <a:r>
              <a:rPr lang="cs-CZ" altLang="cs-CZ" sz="2800" smtClean="0"/>
              <a:t>prach</a:t>
            </a:r>
          </a:p>
          <a:p>
            <a:r>
              <a:rPr lang="cs-CZ" altLang="cs-CZ" sz="2800" smtClean="0"/>
              <a:t>vzájemný kontakt různých kovů</a:t>
            </a:r>
          </a:p>
        </p:txBody>
      </p:sp>
    </p:spTree>
    <p:extLst>
      <p:ext uri="{BB962C8B-B14F-4D97-AF65-F5344CB8AC3E}">
        <p14:creationId xmlns:p14="http://schemas.microsoft.com/office/powerpoint/2010/main" val="112163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Doporučení pro uložení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556792"/>
            <a:ext cx="8784976" cy="4525963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sz="3600" dirty="0" smtClean="0"/>
              <a:t>Stabilní klima: </a:t>
            </a:r>
            <a:br>
              <a:rPr lang="cs-CZ" altLang="cs-CZ" sz="3600" dirty="0" smtClean="0"/>
            </a:br>
            <a:r>
              <a:rPr lang="cs-CZ" altLang="cs-CZ" sz="2800" dirty="0" smtClean="0"/>
              <a:t>T = 15 - 25 °C </a:t>
            </a:r>
            <a:br>
              <a:rPr lang="cs-CZ" altLang="cs-CZ" sz="2800" dirty="0" smtClean="0"/>
            </a:br>
            <a:r>
              <a:rPr lang="cs-CZ" altLang="cs-CZ" sz="2800" dirty="0" smtClean="0"/>
              <a:t>RV = 45 - 55 % (pro kovy s </a:t>
            </a:r>
            <a:r>
              <a:rPr lang="cs-CZ" altLang="cs-CZ" sz="2800" dirty="0" err="1" smtClean="0"/>
              <a:t>org</a:t>
            </a:r>
            <a:r>
              <a:rPr lang="cs-CZ" altLang="cs-CZ" sz="2800" dirty="0" smtClean="0"/>
              <a:t>. materiály); obecně 40 – 60 %</a:t>
            </a:r>
          </a:p>
          <a:p>
            <a:pPr>
              <a:buFontTx/>
              <a:buNone/>
            </a:pPr>
            <a:r>
              <a:rPr lang="cs-CZ" altLang="cs-CZ" sz="2800" dirty="0" smtClean="0"/>
              <a:t>    RV = 30 - 40 % (pro samostatné kovy), běžně pod 60 %;  </a:t>
            </a:r>
            <a:br>
              <a:rPr lang="cs-CZ" altLang="cs-CZ" sz="2800" dirty="0" smtClean="0"/>
            </a:br>
            <a:r>
              <a:rPr lang="cs-CZ" altLang="cs-CZ" sz="3000" dirty="0" smtClean="0"/>
              <a:t>RV ≤ 20 %  (pro </a:t>
            </a:r>
            <a:r>
              <a:rPr lang="cs-CZ" altLang="cs-CZ" sz="3000" dirty="0" err="1" smtClean="0"/>
              <a:t>Fe</a:t>
            </a:r>
            <a:r>
              <a:rPr lang="cs-CZ" altLang="cs-CZ" sz="3000" dirty="0" smtClean="0"/>
              <a:t> nálezy s aktivní chloridovou korozí) </a:t>
            </a:r>
          </a:p>
          <a:p>
            <a:r>
              <a:rPr lang="cs-CZ" altLang="cs-CZ" sz="3600" dirty="0" smtClean="0"/>
              <a:t>Intenzita osvětlení do 300 </a:t>
            </a:r>
            <a:r>
              <a:rPr lang="cs-CZ" altLang="cs-CZ" sz="3600" dirty="0" err="1" smtClean="0"/>
              <a:t>lx</a:t>
            </a:r>
            <a:r>
              <a:rPr lang="cs-CZ" altLang="cs-CZ" sz="3600" dirty="0" smtClean="0"/>
              <a:t>; UV pod 75 </a:t>
            </a:r>
            <a:r>
              <a:rPr lang="cs-CZ" altLang="cs-CZ" sz="3600" dirty="0" err="1" smtClean="0">
                <a:latin typeface="Symbol" pitchFamily="18" charset="2"/>
              </a:rPr>
              <a:t>m</a:t>
            </a:r>
            <a:r>
              <a:rPr lang="cs-CZ" altLang="cs-CZ" sz="3600" dirty="0" err="1" smtClean="0"/>
              <a:t>W</a:t>
            </a:r>
            <a:r>
              <a:rPr lang="cs-CZ" altLang="cs-CZ" sz="3600" dirty="0" smtClean="0"/>
              <a:t>/</a:t>
            </a:r>
            <a:r>
              <a:rPr lang="cs-CZ" altLang="cs-CZ" sz="3600" dirty="0" err="1" smtClean="0"/>
              <a:t>lm</a:t>
            </a:r>
            <a:r>
              <a:rPr lang="cs-CZ" altLang="cs-CZ" sz="3600" dirty="0" smtClean="0"/>
              <a:t> </a:t>
            </a:r>
          </a:p>
          <a:p>
            <a:r>
              <a:rPr lang="cs-CZ" altLang="cs-CZ" sz="3600" dirty="0" smtClean="0"/>
              <a:t>Omezit prach a polutanty</a:t>
            </a:r>
          </a:p>
          <a:p>
            <a:r>
              <a:rPr lang="cs-CZ" altLang="cs-CZ" sz="3600" dirty="0" smtClean="0"/>
              <a:t>Nedotýkat se holýma rukama (zejména leštěné kovové povrchy)</a:t>
            </a:r>
          </a:p>
        </p:txBody>
      </p:sp>
    </p:spTree>
    <p:extLst>
      <p:ext uri="{BB962C8B-B14F-4D97-AF65-F5344CB8AC3E}">
        <p14:creationId xmlns:p14="http://schemas.microsoft.com/office/powerpoint/2010/main" val="74190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Rizikové faktory</a:t>
            </a:r>
          </a:p>
        </p:txBody>
      </p:sp>
      <p:pic>
        <p:nvPicPr>
          <p:cNvPr id="93187" name="Picture 3" descr="C:\Documents and Settings\Selucka\Plocha\tabulk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1676400"/>
            <a:ext cx="6248400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8" name="Text Box 5"/>
          <p:cNvSpPr txBox="1">
            <a:spLocks noChangeArrowheads="1"/>
          </p:cNvSpPr>
          <p:nvPr/>
        </p:nvSpPr>
        <p:spPr bwMode="auto">
          <a:xfrm>
            <a:off x="288925" y="6259513"/>
            <a:ext cx="5880100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altLang="cs-CZ" sz="1400"/>
              <a:t>Tab.: Preventivní péče o historické objekty a sbírky v  nich uložené, Praha 2002</a:t>
            </a:r>
          </a:p>
        </p:txBody>
      </p:sp>
    </p:spTree>
    <p:extLst>
      <p:ext uri="{BB962C8B-B14F-4D97-AF65-F5344CB8AC3E}">
        <p14:creationId xmlns:p14="http://schemas.microsoft.com/office/powerpoint/2010/main" val="97239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Literatura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52600"/>
            <a:ext cx="7772400" cy="4114800"/>
          </a:xfrm>
        </p:spPr>
        <p:txBody>
          <a:bodyPr>
            <a:normAutofit lnSpcReduction="10000"/>
          </a:bodyPr>
          <a:lstStyle/>
          <a:p>
            <a:r>
              <a:rPr lang="cs-CZ" altLang="cs-CZ" sz="2000" smtClean="0"/>
              <a:t>J. </a:t>
            </a:r>
            <a:r>
              <a:rPr lang="en-GB" altLang="cs-CZ" sz="2000" smtClean="0"/>
              <a:t>M. Cronyn: The Elements of Archaelogical Conservation, New York § London, 1990</a:t>
            </a:r>
          </a:p>
          <a:p>
            <a:r>
              <a:rPr lang="en-GB" altLang="cs-CZ" sz="2000" smtClean="0"/>
              <a:t>Storage of Metals: CCI Notes 9/2, Canadian Conservation Institute, 1995</a:t>
            </a:r>
          </a:p>
          <a:p>
            <a:r>
              <a:rPr lang="en-GB" altLang="cs-CZ" sz="2000" smtClean="0"/>
              <a:t>Recognising of Active Corrosion, CCI Notes 9/1, Canadian Conservation Institute, 1997</a:t>
            </a:r>
          </a:p>
          <a:p>
            <a:r>
              <a:rPr lang="cs-CZ" altLang="cs-CZ" sz="2000" smtClean="0"/>
              <a:t>V. Ustohal: Kovy a slitiny, Moravské zemské muzeum, 1992</a:t>
            </a:r>
          </a:p>
          <a:p>
            <a:r>
              <a:rPr lang="cs-CZ" altLang="cs-CZ" sz="2000" smtClean="0"/>
              <a:t>Základy muzejní konzervace, Moravské zemské muzeum, 1989</a:t>
            </a:r>
          </a:p>
          <a:p>
            <a:r>
              <a:rPr lang="cs-CZ" altLang="cs-CZ" sz="2000" smtClean="0"/>
              <a:t>K. Taubel a kol.: Zlatnictví, stříbrnictví a klenotnictví, SNTL Praha, 1989</a:t>
            </a:r>
          </a:p>
          <a:p>
            <a:r>
              <a:rPr lang="cs-CZ" altLang="cs-CZ" sz="2000" smtClean="0"/>
              <a:t>Stabilizace železných archeologických nálezů, sborník z workshopu, 4.-5.11.2002, Brno.</a:t>
            </a:r>
          </a:p>
          <a:p>
            <a:r>
              <a:rPr lang="cs-CZ" altLang="cs-CZ" sz="2000" smtClean="0"/>
              <a:t>Preventivní péče o historické objekty a sbírky v nich uložené, Státní ústav památkové péče, Praha, 2002</a:t>
            </a:r>
          </a:p>
          <a:p>
            <a:endParaRPr lang="cs-CZ" altLang="cs-CZ" sz="2000" smtClean="0"/>
          </a:p>
          <a:p>
            <a:endParaRPr lang="cs-CZ" altLang="cs-CZ" sz="2000" smtClean="0"/>
          </a:p>
        </p:txBody>
      </p:sp>
    </p:spTree>
    <p:extLst>
      <p:ext uri="{BB962C8B-B14F-4D97-AF65-F5344CB8AC3E}">
        <p14:creationId xmlns:p14="http://schemas.microsoft.com/office/powerpoint/2010/main" val="405224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 dirty="0"/>
              <a:t/>
            </a:r>
            <a:br>
              <a:rPr lang="cs-CZ" altLang="cs-CZ" dirty="0"/>
            </a:br>
            <a:r>
              <a:rPr lang="cs-CZ" altLang="cs-CZ" dirty="0"/>
              <a:t>Železo - </a:t>
            </a:r>
            <a:r>
              <a:rPr lang="cs-CZ" altLang="cs-CZ" dirty="0" err="1"/>
              <a:t>ferrum</a:t>
            </a:r>
            <a:r>
              <a:rPr lang="cs-CZ" altLang="cs-CZ" dirty="0"/>
              <a:t> </a:t>
            </a:r>
            <a:r>
              <a:rPr lang="cs-CZ" altLang="cs-CZ" dirty="0" err="1"/>
              <a:t>Fe</a:t>
            </a:r>
            <a:r>
              <a:rPr lang="cs-CZ" altLang="cs-CZ" dirty="0"/>
              <a:t/>
            </a:r>
            <a:br>
              <a:rPr lang="cs-CZ" altLang="cs-CZ" dirty="0"/>
            </a:br>
            <a:r>
              <a:rPr lang="cs-CZ" altLang="cs-CZ" dirty="0" smtClean="0"/>
              <a:t/>
            </a:r>
            <a:br>
              <a:rPr lang="cs-CZ" altLang="cs-CZ" dirty="0" smtClean="0"/>
            </a:br>
            <a:endParaRPr lang="cs-CZ" altLang="cs-CZ" dirty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3163" y="1500188"/>
            <a:ext cx="7772400" cy="4857750"/>
          </a:xfrm>
        </p:spPr>
        <p:txBody>
          <a:bodyPr/>
          <a:lstStyle/>
          <a:p>
            <a:pPr lvl="1"/>
            <a:endParaRPr lang="cs-CZ" altLang="cs-CZ" sz="1800" smtClean="0"/>
          </a:p>
          <a:p>
            <a:pPr lvl="1">
              <a:buFontTx/>
              <a:buNone/>
            </a:pPr>
            <a:endParaRPr lang="cs-CZ" altLang="cs-CZ" sz="1800" smtClean="0"/>
          </a:p>
        </p:txBody>
      </p:sp>
      <p:pic>
        <p:nvPicPr>
          <p:cNvPr id="6148" name="Obrázek 3" descr="Fig4-Unglick-wrought-iro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598" y="1000125"/>
            <a:ext cx="3286125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928688" y="1785938"/>
            <a:ext cx="435768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kumimoji="1" lang="cs-CZ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67543" y="1394609"/>
            <a:ext cx="506330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altLang="cs-CZ" sz="2000" dirty="0"/>
              <a:t>Bod tání 1538 °C, měr. hmot. 7,85 g/cm3, barva bílá, magnetický kov </a:t>
            </a:r>
            <a:endParaRPr lang="cs-CZ" altLang="cs-CZ" sz="2000" dirty="0" smtClean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kumimoji="1" lang="cs-CZ" sz="20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kumimoji="1" lang="cs-CZ" sz="20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Svářkové </a:t>
            </a:r>
            <a:r>
              <a:rPr kumimoji="1" lang="cs-CZ" sz="20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železo (do 0,1 % C), korozní vrstvy mají  struktura podobnou jako dřevo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67543" y="2879203"/>
            <a:ext cx="4818831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kumimoji="1" lang="cs-CZ" sz="20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Ocel </a:t>
            </a:r>
            <a:r>
              <a:rPr kumimoji="1" lang="cs-CZ" sz="20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(obsah uhlíku do 2 %) nekorodovaná </a:t>
            </a:r>
            <a:r>
              <a:rPr kumimoji="1" lang="cs-CZ" sz="20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má stříbře šedou barvu</a:t>
            </a:r>
          </a:p>
        </p:txBody>
      </p:sp>
      <p:pic>
        <p:nvPicPr>
          <p:cNvPr id="6152" name="Obrázek 8" descr="Fig5-CCI-steel-putty-knife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849" y="2571749"/>
            <a:ext cx="336867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67542" y="4029075"/>
            <a:ext cx="460851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kumimoji="1" lang="cs-CZ" sz="20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Litina </a:t>
            </a:r>
            <a:r>
              <a:rPr kumimoji="1" lang="cs-CZ" sz="20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(obsah uhlíku nad 2 %) – </a:t>
            </a:r>
            <a:r>
              <a:rPr kumimoji="1" lang="cs-CZ" sz="20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šedo stříbřitá barva (pánev, kříže, nádobí, </a:t>
            </a:r>
          </a:p>
        </p:txBody>
      </p:sp>
      <p:pic>
        <p:nvPicPr>
          <p:cNvPr id="6154" name="Obrázek 10" descr="Fig6a-CCI-frying-pan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4071938"/>
            <a:ext cx="1214437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Obrázek 11" descr="Fig7-CCI-stainless-steel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4714875"/>
            <a:ext cx="323850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251520" y="5214938"/>
            <a:ext cx="5034854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kumimoji="1" lang="cs-CZ" sz="20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Korozivzdorná ocel (nerez </a:t>
            </a:r>
            <a:r>
              <a:rPr kumimoji="1" lang="cs-CZ" sz="20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ocel, obsahuje </a:t>
            </a:r>
            <a:r>
              <a:rPr kumimoji="1" lang="cs-CZ" sz="2000" kern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Cr</a:t>
            </a:r>
            <a:r>
              <a:rPr kumimoji="1" lang="cs-CZ" sz="20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, Ni) </a:t>
            </a:r>
            <a:r>
              <a:rPr kumimoji="1" lang="cs-CZ" sz="20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– stříbrná barva (kuchyňské náčiní, dekorativní architekt. prvky,  průmysl)  </a:t>
            </a:r>
          </a:p>
        </p:txBody>
      </p:sp>
    </p:spTree>
    <p:extLst>
      <p:ext uri="{BB962C8B-B14F-4D97-AF65-F5344CB8AC3E}">
        <p14:creationId xmlns:p14="http://schemas.microsoft.com/office/powerpoint/2010/main" val="424490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Železo - ferrum Fe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7450" y="1341438"/>
            <a:ext cx="7772400" cy="4857750"/>
          </a:xfrm>
        </p:spPr>
        <p:txBody>
          <a:bodyPr/>
          <a:lstStyle/>
          <a:p>
            <a:pPr lvl="1"/>
            <a:endParaRPr lang="cs-CZ" altLang="cs-CZ" sz="1800" smtClean="0"/>
          </a:p>
          <a:p>
            <a:pPr lvl="1">
              <a:buFontTx/>
              <a:buNone/>
            </a:pPr>
            <a:endParaRPr lang="cs-CZ" altLang="cs-CZ" sz="1800" smtClean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928688" y="1785938"/>
            <a:ext cx="435768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kumimoji="1" lang="cs-CZ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357313" y="4724400"/>
            <a:ext cx="573563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kumimoji="1" lang="cs-CZ" sz="20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Pomník Jana Palacha v Praze – Dům syna (nerez ocel) a Dům matky  (</a:t>
            </a:r>
            <a:r>
              <a:rPr kumimoji="1" lang="cs-CZ" sz="2000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patinující</a:t>
            </a:r>
            <a:r>
              <a:rPr kumimoji="1" lang="cs-CZ" sz="20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1" lang="cs-CZ" sz="20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ocel - </a:t>
            </a:r>
            <a:r>
              <a:rPr kumimoji="1" lang="cs-CZ" sz="2000" kern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Corten</a:t>
            </a:r>
            <a:r>
              <a:rPr kumimoji="1" lang="cs-CZ" sz="20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)</a:t>
            </a:r>
            <a:endParaRPr kumimoji="1" lang="cs-CZ" sz="20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174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1389063"/>
            <a:ext cx="5014912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528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Povrchové úpravy - výzdoba</a:t>
            </a:r>
          </a:p>
        </p:txBody>
      </p:sp>
      <p:sp>
        <p:nvSpPr>
          <p:cNvPr id="2662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800" dirty="0" smtClean="0"/>
              <a:t>černění, modření</a:t>
            </a:r>
          </a:p>
          <a:p>
            <a:r>
              <a:rPr lang="cs-CZ" altLang="cs-CZ" sz="2800" dirty="0" smtClean="0"/>
              <a:t>rytí</a:t>
            </a:r>
          </a:p>
          <a:p>
            <a:r>
              <a:rPr lang="cs-CZ" altLang="cs-CZ" sz="2800" dirty="0" smtClean="0"/>
              <a:t>inleje</a:t>
            </a:r>
          </a:p>
          <a:p>
            <a:r>
              <a:rPr lang="cs-CZ" altLang="cs-CZ" sz="2800" dirty="0" smtClean="0"/>
              <a:t>pokovování </a:t>
            </a:r>
            <a:r>
              <a:rPr lang="cs-CZ" altLang="cs-CZ" sz="2000" dirty="0" smtClean="0"/>
              <a:t>(cínování, poměďování, </a:t>
            </a:r>
            <a:br>
              <a:rPr lang="cs-CZ" altLang="cs-CZ" sz="2000" dirty="0" smtClean="0"/>
            </a:br>
            <a:r>
              <a:rPr lang="cs-CZ" altLang="cs-CZ" sz="2000" dirty="0" smtClean="0"/>
              <a:t>zlacení, </a:t>
            </a:r>
            <a:r>
              <a:rPr lang="cs-CZ" altLang="cs-CZ" sz="2000" dirty="0" err="1" smtClean="0"/>
              <a:t>stříbření,chromování</a:t>
            </a:r>
            <a:r>
              <a:rPr lang="cs-CZ" altLang="cs-CZ" sz="2000" dirty="0" smtClean="0"/>
              <a:t>, niklování, </a:t>
            </a:r>
            <a:br>
              <a:rPr lang="cs-CZ" altLang="cs-CZ" sz="2000" dirty="0" smtClean="0"/>
            </a:br>
            <a:r>
              <a:rPr lang="cs-CZ" altLang="cs-CZ" sz="2000" dirty="0" smtClean="0"/>
              <a:t>žárové </a:t>
            </a:r>
            <a:r>
              <a:rPr lang="cs-CZ" altLang="cs-CZ" sz="2000" dirty="0" err="1" smtClean="0"/>
              <a:t>stříkáné</a:t>
            </a:r>
            <a:r>
              <a:rPr lang="cs-CZ" altLang="cs-CZ" sz="2000" dirty="0" smtClean="0"/>
              <a:t> povlaky zinkem - </a:t>
            </a:r>
            <a:r>
              <a:rPr lang="cs-CZ" altLang="cs-CZ" sz="2000" dirty="0" err="1" smtClean="0"/>
              <a:t>šopování</a:t>
            </a:r>
            <a:r>
              <a:rPr lang="cs-CZ" altLang="cs-CZ" sz="2000" dirty="0" smtClean="0"/>
              <a:t> atd.)</a:t>
            </a:r>
          </a:p>
          <a:p>
            <a:r>
              <a:rPr lang="cs-CZ" altLang="cs-CZ" sz="2800" dirty="0" smtClean="0"/>
              <a:t>smaltování</a:t>
            </a:r>
          </a:p>
          <a:p>
            <a:r>
              <a:rPr lang="cs-CZ" altLang="cs-CZ" sz="2800" dirty="0" err="1" smtClean="0"/>
              <a:t>damask</a:t>
            </a:r>
            <a:endParaRPr lang="cs-CZ" altLang="cs-CZ" sz="2800" dirty="0" smtClean="0"/>
          </a:p>
        </p:txBody>
      </p:sp>
      <p:pic>
        <p:nvPicPr>
          <p:cNvPr id="26628" name="Obrázek 3" descr="P1010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289" y="1916832"/>
            <a:ext cx="2768600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ovéPole 4"/>
          <p:cNvSpPr txBox="1">
            <a:spLocks noChangeArrowheads="1"/>
          </p:cNvSpPr>
          <p:nvPr/>
        </p:nvSpPr>
        <p:spPr bwMode="auto">
          <a:xfrm>
            <a:off x="5335588" y="1357313"/>
            <a:ext cx="32861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800" dirty="0">
                <a:latin typeface="Times New Roman" pitchFamily="18" charset="0"/>
              </a:rPr>
              <a:t>Cínované středověké zámky, dle ing. J. Josefa, NM Praha</a:t>
            </a:r>
          </a:p>
        </p:txBody>
      </p:sp>
      <p:pic>
        <p:nvPicPr>
          <p:cNvPr id="26630" name="Obrázek 10" descr="DSCN164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289" y="4509120"/>
            <a:ext cx="2975096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7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Historie používání kovů</a:t>
            </a:r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1285860"/>
            <a:ext cx="5730897" cy="477444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4" name="Obdélník 3"/>
          <p:cNvSpPr/>
          <p:nvPr/>
        </p:nvSpPr>
        <p:spPr>
          <a:xfrm>
            <a:off x="571472" y="6000768"/>
            <a:ext cx="65008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 smtClean="0"/>
              <a:t>Selwyn</a:t>
            </a:r>
            <a:r>
              <a:rPr lang="cs-CZ" dirty="0" smtClean="0"/>
              <a:t>, L.: Metals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Corrosion</a:t>
            </a:r>
            <a:r>
              <a:rPr lang="cs-CZ" dirty="0" smtClean="0"/>
              <a:t>, A Handbook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Conservation</a:t>
            </a:r>
            <a:r>
              <a:rPr lang="cs-CZ" dirty="0" smtClean="0"/>
              <a:t> Professional, 2004, s. 6.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Koroze železa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mtClean="0"/>
              <a:t>rozsah koroze</a:t>
            </a:r>
          </a:p>
        </p:txBody>
      </p:sp>
      <p:pic>
        <p:nvPicPr>
          <p:cNvPr id="30724" name="Picture 4" descr="C:\ALENA\Obrázky\OBR2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819400"/>
            <a:ext cx="138112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 descr="C:\ALENA\Obrázky\OBR3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00600"/>
            <a:ext cx="1663700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 descr="C:\ALENA\Obrázky\OBR4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743200"/>
            <a:ext cx="191928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2727325" y="26320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cs-CZ" altLang="cs-CZ" sz="2400">
              <a:latin typeface="Times New Roman" pitchFamily="18" charset="0"/>
            </a:endParaRPr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2057400" y="3732213"/>
            <a:ext cx="1787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600"/>
              <a:t>povrchová koroze</a:t>
            </a:r>
            <a:endParaRPr kumimoji="0" lang="cs-CZ" altLang="cs-CZ" sz="1600">
              <a:latin typeface="Times New Roman" pitchFamily="18" charset="0"/>
            </a:endParaRPr>
          </a:p>
        </p:txBody>
      </p:sp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1981200" y="5865813"/>
            <a:ext cx="41100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600"/>
              <a:t>korozní produkty + kovové jádro zachované</a:t>
            </a:r>
            <a:endParaRPr kumimoji="0" lang="cs-CZ" altLang="cs-CZ" sz="1600">
              <a:latin typeface="Times New Roman" pitchFamily="18" charset="0"/>
            </a:endParaRPr>
          </a:p>
        </p:txBody>
      </p:sp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5486400" y="4191000"/>
            <a:ext cx="335280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600"/>
              <a:t>objemné korozní produkty -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600"/>
              <a:t>velmi slabé kovové jádro; </a:t>
            </a:r>
            <a:r>
              <a:rPr kumimoji="0" lang="cs-CZ" altLang="cs-CZ" sz="1600">
                <a:solidFill>
                  <a:srgbClr val="FF0000"/>
                </a:solidFill>
              </a:rPr>
              <a:t>tvar předmětu je tvořen korozními produkty</a:t>
            </a:r>
            <a:endParaRPr kumimoji="0" lang="cs-CZ" altLang="cs-CZ" sz="2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39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304800"/>
            <a:ext cx="7772400" cy="1143000"/>
          </a:xfrm>
        </p:spPr>
        <p:txBody>
          <a:bodyPr/>
          <a:lstStyle/>
          <a:p>
            <a:r>
              <a:rPr lang="cs-CZ" altLang="cs-CZ" smtClean="0"/>
              <a:t>Konzervace železa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3613" y="1268413"/>
            <a:ext cx="7772400" cy="5400675"/>
          </a:xfrm>
        </p:spPr>
        <p:txBody>
          <a:bodyPr/>
          <a:lstStyle/>
          <a:p>
            <a:r>
              <a:rPr lang="cs-CZ" altLang="cs-CZ" sz="1800" b="1" smtClean="0"/>
              <a:t>Průzkum</a:t>
            </a:r>
          </a:p>
          <a:p>
            <a:pPr lvl="1"/>
            <a:r>
              <a:rPr lang="cs-CZ" altLang="cs-CZ" sz="1400" smtClean="0"/>
              <a:t>dochovalo se kovové jádro?</a:t>
            </a:r>
          </a:p>
          <a:p>
            <a:pPr lvl="1"/>
            <a:r>
              <a:rPr lang="cs-CZ" altLang="cs-CZ" sz="1400" smtClean="0"/>
              <a:t>stanovit rozsah odstranění korozních vrstev</a:t>
            </a:r>
          </a:p>
          <a:p>
            <a:pPr lvl="1">
              <a:buFontTx/>
              <a:buNone/>
            </a:pPr>
            <a:r>
              <a:rPr lang="cs-CZ" altLang="cs-CZ" sz="1400" smtClean="0"/>
              <a:t>     (kde je původní povrch předmětu?) – </a:t>
            </a:r>
            <a:r>
              <a:rPr lang="cs-CZ" altLang="cs-CZ" sz="1400" b="1" smtClean="0"/>
              <a:t>odstranění</a:t>
            </a:r>
          </a:p>
          <a:p>
            <a:pPr lvl="1">
              <a:buFontTx/>
              <a:buNone/>
            </a:pPr>
            <a:r>
              <a:rPr lang="cs-CZ" altLang="cs-CZ" sz="1400" b="1" smtClean="0"/>
              <a:t> korozních produktů / zachování korozních prod.</a:t>
            </a:r>
          </a:p>
          <a:p>
            <a:pPr lvl="1"/>
            <a:r>
              <a:rPr lang="cs-CZ" altLang="cs-CZ" sz="1400" smtClean="0"/>
              <a:t>dochované zbytky jiných kovů,                                                                                      org. látek, nátěrů apod.?</a:t>
            </a:r>
          </a:p>
          <a:p>
            <a:r>
              <a:rPr lang="cs-CZ" altLang="cs-CZ" sz="1600" b="1" smtClean="0"/>
              <a:t>Metody</a:t>
            </a:r>
            <a:r>
              <a:rPr lang="cs-CZ" altLang="cs-CZ" sz="1800" b="1" smtClean="0"/>
              <a:t> </a:t>
            </a:r>
            <a:r>
              <a:rPr lang="cs-CZ" altLang="cs-CZ" sz="1600" b="1" smtClean="0"/>
              <a:t>čištění</a:t>
            </a:r>
          </a:p>
          <a:p>
            <a:pPr lvl="1"/>
            <a:r>
              <a:rPr lang="cs-CZ" altLang="cs-CZ" sz="1400" smtClean="0"/>
              <a:t>mechanicky (broušení, otryskávání)</a:t>
            </a:r>
          </a:p>
          <a:p>
            <a:pPr lvl="1"/>
            <a:r>
              <a:rPr lang="cs-CZ" altLang="cs-CZ" sz="1400" smtClean="0"/>
              <a:t>fyzikálně - laser</a:t>
            </a:r>
          </a:p>
          <a:p>
            <a:pPr lvl="1"/>
            <a:r>
              <a:rPr lang="cs-CZ" altLang="cs-CZ" sz="1400" smtClean="0"/>
              <a:t>chemicky (odrezovací lázeň)</a:t>
            </a:r>
          </a:p>
          <a:p>
            <a:pPr lvl="1"/>
            <a:r>
              <a:rPr lang="cs-CZ" altLang="cs-CZ" sz="1400" smtClean="0"/>
              <a:t>elektrolyticky</a:t>
            </a:r>
          </a:p>
          <a:p>
            <a:pPr lvl="1"/>
            <a:r>
              <a:rPr lang="cs-CZ" altLang="cs-CZ" sz="1400" smtClean="0"/>
              <a:t>plazmochemicky</a:t>
            </a:r>
          </a:p>
          <a:p>
            <a:r>
              <a:rPr lang="cs-CZ" altLang="cs-CZ" sz="1600" b="1" smtClean="0"/>
              <a:t>Stabilizace</a:t>
            </a:r>
          </a:p>
          <a:p>
            <a:pPr lvl="1"/>
            <a:r>
              <a:rPr lang="cs-CZ" altLang="cs-CZ" sz="1400" smtClean="0"/>
              <a:t>nepřímá (kontrola RV, T, silikagel, vypařovací inhibitory, odstranění O</a:t>
            </a:r>
            <a:r>
              <a:rPr lang="cs-CZ" altLang="cs-CZ" sz="1400" baseline="-25000" smtClean="0"/>
              <a:t>2</a:t>
            </a:r>
            <a:r>
              <a:rPr lang="cs-CZ" altLang="cs-CZ" sz="1400" smtClean="0"/>
              <a:t> )</a:t>
            </a:r>
          </a:p>
          <a:p>
            <a:pPr lvl="1"/>
            <a:r>
              <a:rPr lang="cs-CZ" altLang="cs-CZ" sz="1400" smtClean="0"/>
              <a:t>tanátování</a:t>
            </a:r>
          </a:p>
          <a:p>
            <a:pPr lvl="1"/>
            <a:r>
              <a:rPr lang="cs-CZ" altLang="cs-CZ" sz="1400" smtClean="0"/>
              <a:t>desalinace</a:t>
            </a:r>
          </a:p>
          <a:p>
            <a:r>
              <a:rPr lang="cs-CZ" altLang="cs-CZ" sz="1600" b="1" smtClean="0"/>
              <a:t>Povrchová úprava</a:t>
            </a:r>
          </a:p>
          <a:p>
            <a:pPr lvl="1"/>
            <a:r>
              <a:rPr lang="cs-CZ" altLang="cs-CZ" sz="1400" smtClean="0"/>
              <a:t>pasivace</a:t>
            </a:r>
            <a:endParaRPr lang="cs-CZ" altLang="cs-CZ" sz="1200" smtClean="0"/>
          </a:p>
          <a:p>
            <a:pPr lvl="1"/>
            <a:r>
              <a:rPr lang="cs-CZ" altLang="cs-CZ" sz="1400" smtClean="0"/>
              <a:t>lakem (např. Paraloid B72),voskem (např. včelí vosk)</a:t>
            </a:r>
          </a:p>
          <a:p>
            <a:endParaRPr lang="cs-CZ" altLang="cs-CZ" smtClean="0"/>
          </a:p>
        </p:txBody>
      </p:sp>
      <p:pic>
        <p:nvPicPr>
          <p:cNvPr id="37892" name="Picture 5" descr="D:\Meč Jakub\Před konzervací\Mikro texti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928813"/>
            <a:ext cx="32385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 Box 6"/>
          <p:cNvSpPr txBox="1">
            <a:spLocks noChangeArrowheads="1"/>
          </p:cNvSpPr>
          <p:nvPr/>
        </p:nvSpPr>
        <p:spPr bwMode="auto">
          <a:xfrm>
            <a:off x="5786438" y="1428750"/>
            <a:ext cx="292893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400" i="1"/>
              <a:t>Detail povrchu čepele s fragmenty textilu</a:t>
            </a:r>
          </a:p>
        </p:txBody>
      </p:sp>
    </p:spTree>
    <p:extLst>
      <p:ext uri="{BB962C8B-B14F-4D97-AF65-F5344CB8AC3E}">
        <p14:creationId xmlns:p14="http://schemas.microsoft.com/office/powerpoint/2010/main" val="294869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mtClean="0"/>
              <a:t>Čištění povrchu</a:t>
            </a:r>
          </a:p>
        </p:txBody>
      </p:sp>
      <p:sp>
        <p:nvSpPr>
          <p:cNvPr id="41987" name="Zástupný symbol pro obsah 2"/>
          <p:cNvSpPr>
            <a:spLocks noGrp="1"/>
          </p:cNvSpPr>
          <p:nvPr>
            <p:ph idx="1"/>
          </p:nvPr>
        </p:nvSpPr>
        <p:spPr>
          <a:xfrm>
            <a:off x="827088" y="1700213"/>
            <a:ext cx="7772400" cy="5157787"/>
          </a:xfrm>
        </p:spPr>
        <p:txBody>
          <a:bodyPr/>
          <a:lstStyle/>
          <a:p>
            <a:r>
              <a:rPr lang="cs-CZ" altLang="cs-CZ" sz="2000" smtClean="0"/>
              <a:t>Mechanicky:</a:t>
            </a:r>
          </a:p>
          <a:p>
            <a:r>
              <a:rPr lang="cs-CZ" altLang="cs-CZ" sz="2000" smtClean="0"/>
              <a:t>A) znečištění prachem/ slabá povrchová koroze</a:t>
            </a:r>
          </a:p>
          <a:p>
            <a:pPr lvl="1"/>
            <a:r>
              <a:rPr lang="cs-CZ" altLang="cs-CZ" sz="1800" smtClean="0"/>
              <a:t>otření prachu, vysávání, ofukování vzduchem</a:t>
            </a:r>
          </a:p>
          <a:p>
            <a:pPr lvl="1"/>
            <a:r>
              <a:rPr lang="cs-CZ" altLang="cs-CZ" sz="1800" smtClean="0"/>
              <a:t>jemné silonové kartáče </a:t>
            </a:r>
          </a:p>
          <a:p>
            <a:pPr lvl="1"/>
            <a:r>
              <a:rPr lang="cs-CZ" altLang="cs-CZ" sz="1800" smtClean="0"/>
              <a:t>ocelová vata 00-00 + olej</a:t>
            </a:r>
          </a:p>
          <a:p>
            <a:pPr lvl="1"/>
            <a:endParaRPr lang="cs-CZ" altLang="cs-CZ" sz="1800" smtClean="0"/>
          </a:p>
          <a:p>
            <a:r>
              <a:rPr lang="cs-CZ" altLang="cs-CZ" sz="2000" smtClean="0"/>
              <a:t>B) hrubší korozní vrstva </a:t>
            </a:r>
          </a:p>
          <a:p>
            <a:pPr lvl="1"/>
            <a:r>
              <a:rPr lang="cs-CZ" altLang="cs-CZ" sz="1800" smtClean="0"/>
              <a:t>ocelové kartáče, rotační nástroje, zubotechnické brusky</a:t>
            </a:r>
          </a:p>
          <a:p>
            <a:pPr lvl="1"/>
            <a:r>
              <a:rPr lang="cs-CZ" altLang="cs-CZ" sz="1800" smtClean="0"/>
              <a:t>tlaková voda/pára</a:t>
            </a:r>
          </a:p>
          <a:p>
            <a:pPr lvl="1"/>
            <a:r>
              <a:rPr lang="cs-CZ" altLang="cs-CZ" sz="1800" smtClean="0"/>
              <a:t>vibrační nástroje – ultrazvuk (lokální skalpely)</a:t>
            </a:r>
          </a:p>
          <a:p>
            <a:pPr lvl="1"/>
            <a:r>
              <a:rPr lang="cs-CZ" altLang="cs-CZ" sz="1800" smtClean="0"/>
              <a:t>otryskávání  (abrasivo – korund (oxid hlinitý), skleněná balotina)</a:t>
            </a:r>
          </a:p>
          <a:p>
            <a:pPr lvl="1"/>
            <a:endParaRPr lang="cs-CZ" altLang="cs-CZ" sz="1800" smtClean="0"/>
          </a:p>
        </p:txBody>
      </p:sp>
      <p:pic>
        <p:nvPicPr>
          <p:cNvPr id="41988" name="Picture 7" descr="https://www.autodoplnky.cz/picture/shop/zbozi/full/detailing-prislusenstvi-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628775"/>
            <a:ext cx="2397125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74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Mechanické čištění</a:t>
            </a:r>
          </a:p>
        </p:txBody>
      </p:sp>
      <p:pic>
        <p:nvPicPr>
          <p:cNvPr id="43011" name="Picture 2" descr="G:\Dočasné soubory\Selucká\kap 1 Teorie konz a res\pro pavlu\1.1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57313" y="1643063"/>
            <a:ext cx="3933825" cy="2211387"/>
          </a:xfrm>
          <a:noFill/>
        </p:spPr>
      </p:pic>
      <p:pic>
        <p:nvPicPr>
          <p:cNvPr id="43012" name="Picture 4" descr="G:\Dočasné soubory\Selucká\kap 1 Teorie konz a res\pro pavlu\1.14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2714625"/>
            <a:ext cx="30734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Obrázek 11" descr="1.13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4286250"/>
            <a:ext cx="3429000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TextovéPole 5"/>
          <p:cNvSpPr txBox="1">
            <a:spLocks noChangeArrowheads="1"/>
          </p:cNvSpPr>
          <p:nvPr/>
        </p:nvSpPr>
        <p:spPr bwMode="auto">
          <a:xfrm>
            <a:off x="5000625" y="5643563"/>
            <a:ext cx="35004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800">
                <a:latin typeface="Times New Roman" pitchFamily="18" charset="0"/>
              </a:rPr>
              <a:t>Mikrootrýskávací zařízení – Středočeské muzeum v Roztokách u Prahy</a:t>
            </a:r>
          </a:p>
        </p:txBody>
      </p:sp>
    </p:spTree>
    <p:extLst>
      <p:ext uri="{BB962C8B-B14F-4D97-AF65-F5344CB8AC3E}">
        <p14:creationId xmlns:p14="http://schemas.microsoft.com/office/powerpoint/2010/main" val="97890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mtClean="0"/>
              <a:t>Čištění povrchu</a:t>
            </a:r>
          </a:p>
        </p:txBody>
      </p:sp>
      <p:sp>
        <p:nvSpPr>
          <p:cNvPr id="46083" name="Zástupný symbol pro obsah 2"/>
          <p:cNvSpPr>
            <a:spLocks noGrp="1"/>
          </p:cNvSpPr>
          <p:nvPr>
            <p:ph idx="1"/>
          </p:nvPr>
        </p:nvSpPr>
        <p:spPr>
          <a:xfrm>
            <a:off x="1071563" y="1571625"/>
            <a:ext cx="7772400" cy="4114800"/>
          </a:xfrm>
        </p:spPr>
        <p:txBody>
          <a:bodyPr/>
          <a:lstStyle/>
          <a:p>
            <a:r>
              <a:rPr lang="cs-CZ" altLang="cs-CZ" sz="2400" smtClean="0"/>
              <a:t>Chemicky:</a:t>
            </a:r>
          </a:p>
          <a:p>
            <a:pPr lvl="1"/>
            <a:r>
              <a:rPr lang="cs-CZ" altLang="cs-CZ" sz="2000" smtClean="0"/>
              <a:t>Voda a vodné prostředí (tenzidy neionické např. Syntapony – odstraňování hydrofobních nečistot tj. oleje, saze  </a:t>
            </a:r>
          </a:p>
          <a:p>
            <a:pPr lvl="1"/>
            <a:r>
              <a:rPr lang="cs-CZ" altLang="cs-CZ" sz="2000" smtClean="0"/>
              <a:t>Organická rozpouštědla – odmašťování a odstraňování konzervačních vrstev a nefunkčních nátěrů</a:t>
            </a:r>
          </a:p>
          <a:p>
            <a:pPr lvl="1"/>
            <a:r>
              <a:rPr lang="cs-CZ" altLang="cs-CZ" sz="2000" smtClean="0"/>
              <a:t>Alkalické roztoky (NaOH, Pragolod) - odstraňování organických nátěrů</a:t>
            </a:r>
          </a:p>
          <a:p>
            <a:pPr lvl="1"/>
            <a:r>
              <a:rPr lang="cs-CZ" altLang="cs-CZ" sz="2000" smtClean="0"/>
              <a:t>Kyselé roztoky (dříve na bázi kys. fosforečné) – čištění od korozní vrstvy</a:t>
            </a:r>
          </a:p>
          <a:p>
            <a:pPr lvl="1"/>
            <a:r>
              <a:rPr lang="cs-CZ" altLang="cs-CZ" sz="2000" smtClean="0"/>
              <a:t>Komplexotvorná činidla -  dvojsodná sůl kyseliny EDTA - </a:t>
            </a:r>
            <a:r>
              <a:rPr lang="cs-CZ" altLang="cs-CZ" sz="1600" smtClean="0"/>
              <a:t>Chelaton III </a:t>
            </a:r>
          </a:p>
        </p:txBody>
      </p:sp>
    </p:spTree>
    <p:extLst>
      <p:ext uri="{BB962C8B-B14F-4D97-AF65-F5344CB8AC3E}">
        <p14:creationId xmlns:p14="http://schemas.microsoft.com/office/powerpoint/2010/main" val="182669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Stabilizace korozních vrstev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16013" y="1484313"/>
            <a:ext cx="7772400" cy="4114800"/>
          </a:xfrm>
        </p:spPr>
        <p:txBody>
          <a:bodyPr>
            <a:normAutofit lnSpcReduction="10000"/>
          </a:bodyPr>
          <a:lstStyle/>
          <a:p>
            <a:pPr marL="609600" indent="-609600">
              <a:defRPr/>
            </a:pPr>
            <a:r>
              <a:rPr lang="cs-CZ" sz="2400" dirty="0" err="1" smtClean="0"/>
              <a:t>Desalinace</a:t>
            </a:r>
            <a:r>
              <a:rPr lang="cs-CZ" sz="2400" dirty="0" smtClean="0"/>
              <a:t>:</a:t>
            </a:r>
          </a:p>
          <a:p>
            <a:pPr marL="1009650" lvl="1" indent="-609600">
              <a:defRPr/>
            </a:pPr>
            <a:r>
              <a:rPr lang="cs-CZ" sz="2000" b="1" dirty="0" smtClean="0"/>
              <a:t>alkalická (siřičitanová) metoda</a:t>
            </a:r>
            <a:r>
              <a:rPr lang="cs-CZ" sz="2000" dirty="0" smtClean="0"/>
              <a:t> (siřičitan sodný, hydroxid sodný, 60</a:t>
            </a:r>
            <a:r>
              <a:rPr lang="cs-CZ" sz="2000" dirty="0" smtClean="0">
                <a:cs typeface="Times New Roman" pitchFamily="18" charset="0"/>
              </a:rPr>
              <a:t>°</a:t>
            </a:r>
            <a:r>
              <a:rPr lang="cs-CZ" sz="2000" dirty="0" smtClean="0"/>
              <a:t>C) – 0,05 M Na</a:t>
            </a:r>
            <a:r>
              <a:rPr lang="cs-CZ" sz="2000" baseline="-25000" dirty="0" smtClean="0"/>
              <a:t>2</a:t>
            </a:r>
            <a:r>
              <a:rPr lang="cs-CZ" sz="2000" dirty="0" smtClean="0"/>
              <a:t>SO</a:t>
            </a:r>
            <a:r>
              <a:rPr lang="cs-CZ" sz="2000" baseline="-25000" dirty="0" smtClean="0"/>
              <a:t>3</a:t>
            </a:r>
            <a:r>
              <a:rPr lang="cs-CZ" sz="2000" dirty="0" smtClean="0"/>
              <a:t> + 0,5 M </a:t>
            </a:r>
            <a:r>
              <a:rPr lang="cs-CZ" sz="2000" dirty="0" err="1" smtClean="0"/>
              <a:t>NaOH</a:t>
            </a:r>
            <a:endParaRPr lang="cs-CZ" sz="2000" dirty="0" smtClean="0"/>
          </a:p>
          <a:p>
            <a:pPr marL="1009650" lvl="1" indent="-609600">
              <a:defRPr/>
            </a:pPr>
            <a:r>
              <a:rPr lang="cs-CZ" sz="2000" b="1" dirty="0" smtClean="0"/>
              <a:t>zahřívaná destilovaná voda</a:t>
            </a:r>
            <a:r>
              <a:rPr lang="cs-CZ" sz="2000" dirty="0" smtClean="0"/>
              <a:t> (cca 60 – 100 </a:t>
            </a:r>
            <a:r>
              <a:rPr lang="cs-CZ" sz="2000" dirty="0" smtClean="0">
                <a:cs typeface="Times New Roman" pitchFamily="18" charset="0"/>
              </a:rPr>
              <a:t>°</a:t>
            </a:r>
            <a:r>
              <a:rPr lang="cs-CZ" sz="2000" dirty="0" smtClean="0"/>
              <a:t>C)</a:t>
            </a:r>
          </a:p>
          <a:p>
            <a:pPr marL="1009650" lvl="1" indent="-609600">
              <a:defRPr/>
            </a:pPr>
            <a:r>
              <a:rPr lang="cs-CZ" sz="2000" b="1" dirty="0" err="1" smtClean="0"/>
              <a:t>kys</a:t>
            </a:r>
            <a:r>
              <a:rPr lang="cs-CZ" sz="2000" b="1" dirty="0" smtClean="0"/>
              <a:t>. askorbová</a:t>
            </a:r>
            <a:r>
              <a:rPr lang="cs-CZ" sz="2000" dirty="0" smtClean="0"/>
              <a:t> (</a:t>
            </a:r>
            <a:r>
              <a:rPr lang="cs-CZ" sz="2000" dirty="0" err="1" smtClean="0"/>
              <a:t>kys</a:t>
            </a:r>
            <a:r>
              <a:rPr lang="cs-CZ" sz="2000" dirty="0" smtClean="0"/>
              <a:t>. askorbová, </a:t>
            </a:r>
            <a:r>
              <a:rPr lang="cs-CZ" sz="2000" dirty="0" err="1" smtClean="0"/>
              <a:t>dihydrogenfosforečnan</a:t>
            </a:r>
            <a:r>
              <a:rPr lang="cs-CZ" sz="2000" dirty="0" smtClean="0"/>
              <a:t> draselný, </a:t>
            </a:r>
            <a:r>
              <a:rPr lang="cs-CZ" sz="2000" dirty="0" err="1" smtClean="0"/>
              <a:t>hydrogenfosforečnan</a:t>
            </a:r>
            <a:r>
              <a:rPr lang="cs-CZ" sz="2000" dirty="0" smtClean="0"/>
              <a:t> sodný)</a:t>
            </a:r>
          </a:p>
          <a:p>
            <a:pPr marL="1009650" lvl="1" indent="-609600">
              <a:defRPr/>
            </a:pPr>
            <a:r>
              <a:rPr lang="cs-CZ" sz="2000" b="1" dirty="0" err="1" smtClean="0"/>
              <a:t>hydrazinhydrát</a:t>
            </a:r>
            <a:r>
              <a:rPr lang="cs-CZ" sz="2000" dirty="0" smtClean="0"/>
              <a:t> (</a:t>
            </a:r>
            <a:r>
              <a:rPr lang="cs-CZ" sz="2000" dirty="0" err="1" smtClean="0"/>
              <a:t>hydrazinhydrát</a:t>
            </a:r>
            <a:r>
              <a:rPr lang="cs-CZ" sz="2000" b="1" dirty="0" smtClean="0"/>
              <a:t>,</a:t>
            </a:r>
            <a:r>
              <a:rPr lang="cs-CZ" sz="2000" dirty="0" smtClean="0"/>
              <a:t> </a:t>
            </a:r>
            <a:r>
              <a:rPr lang="cs-CZ" sz="2000" dirty="0" err="1" smtClean="0"/>
              <a:t>kys</a:t>
            </a:r>
            <a:r>
              <a:rPr lang="cs-CZ" sz="2000" dirty="0" smtClean="0"/>
              <a:t>. benzoová)</a:t>
            </a:r>
          </a:p>
          <a:p>
            <a:pPr marL="1009650" lvl="1" indent="-609600">
              <a:defRPr/>
            </a:pPr>
            <a:r>
              <a:rPr lang="cs-CZ" sz="2000" b="1" dirty="0" smtClean="0"/>
              <a:t>elektrochemické</a:t>
            </a:r>
            <a:r>
              <a:rPr lang="cs-CZ" sz="2000" dirty="0" smtClean="0"/>
              <a:t> (anody z upraveného titanu, prim. fosforečnan draselný, sek. fosforečnan sodný, benzoan sodný)</a:t>
            </a:r>
          </a:p>
          <a:p>
            <a:pPr marL="1009650" lvl="1" indent="-609600">
              <a:defRPr/>
            </a:pPr>
            <a:r>
              <a:rPr lang="cs-CZ" sz="2000" b="1" dirty="0" smtClean="0"/>
              <a:t>alkoholová  </a:t>
            </a:r>
            <a:r>
              <a:rPr lang="cs-CZ" sz="2000" dirty="0" smtClean="0"/>
              <a:t>(alkoholový roztok </a:t>
            </a:r>
            <a:r>
              <a:rPr lang="cs-CZ" sz="2000" dirty="0" err="1" smtClean="0"/>
              <a:t>LiOH</a:t>
            </a:r>
            <a:r>
              <a:rPr lang="cs-CZ" sz="2000" dirty="0" smtClean="0"/>
              <a:t> (1%)</a:t>
            </a:r>
          </a:p>
          <a:p>
            <a:pPr marL="1009650" lvl="1" indent="-609600">
              <a:defRPr/>
            </a:pPr>
            <a:endParaRPr lang="cs-CZ" sz="2000" dirty="0"/>
          </a:p>
          <a:p>
            <a:pPr marL="609600" indent="-609600">
              <a:defRPr/>
            </a:pPr>
            <a:r>
              <a:rPr lang="cs-CZ" sz="2400" dirty="0" smtClean="0"/>
              <a:t>Stabilizátory rzi (konvertory rzi) - taniny</a:t>
            </a:r>
          </a:p>
          <a:p>
            <a:pPr marL="857250" lvl="1" indent="-457200">
              <a:defRPr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62596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Desalinace</a:t>
            </a:r>
          </a:p>
        </p:txBody>
      </p:sp>
      <p:sp>
        <p:nvSpPr>
          <p:cNvPr id="52227" name="Zástupný symbol pro obsah 2"/>
          <p:cNvSpPr>
            <a:spLocks noGrp="1"/>
          </p:cNvSpPr>
          <p:nvPr>
            <p:ph idx="1"/>
          </p:nvPr>
        </p:nvSpPr>
        <p:spPr>
          <a:xfrm>
            <a:off x="1116013" y="1477963"/>
            <a:ext cx="7772400" cy="4114800"/>
          </a:xfrm>
        </p:spPr>
        <p:txBody>
          <a:bodyPr/>
          <a:lstStyle/>
          <a:p>
            <a:r>
              <a:rPr lang="cs-CZ" altLang="cs-CZ" smtClean="0"/>
              <a:t>Odstranění chloridových solí</a:t>
            </a:r>
          </a:p>
        </p:txBody>
      </p:sp>
      <p:pic>
        <p:nvPicPr>
          <p:cNvPr id="52228" name="Picture 3" descr="E:\SaOSF\Přednáška\DSCN45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2428875"/>
            <a:ext cx="2444750" cy="296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3" descr="E:\SaOSF\Přednáška\DSCN45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2428875"/>
            <a:ext cx="2214562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TextovéPole 5"/>
          <p:cNvSpPr txBox="1">
            <a:spLocks noChangeArrowheads="1"/>
          </p:cNvSpPr>
          <p:nvPr/>
        </p:nvSpPr>
        <p:spPr bwMode="auto">
          <a:xfrm>
            <a:off x="2643188" y="5572125"/>
            <a:ext cx="51435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400">
                <a:latin typeface="Times New Roman" pitchFamily="18" charset="0"/>
              </a:rPr>
              <a:t>elektrolytická desalinace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400">
                <a:latin typeface="Times New Roman" pitchFamily="18" charset="0"/>
              </a:rPr>
              <a:t>železných nálezů</a:t>
            </a:r>
          </a:p>
        </p:txBody>
      </p:sp>
    </p:spTree>
    <p:extLst>
      <p:ext uri="{BB962C8B-B14F-4D97-AF65-F5344CB8AC3E}">
        <p14:creationId xmlns:p14="http://schemas.microsoft.com/office/powerpoint/2010/main" val="23724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Desalinace</a:t>
            </a:r>
          </a:p>
        </p:txBody>
      </p:sp>
      <p:sp>
        <p:nvSpPr>
          <p:cNvPr id="53251" name="Zástupný symbol pro obsah 2"/>
          <p:cNvSpPr>
            <a:spLocks noGrp="1"/>
          </p:cNvSpPr>
          <p:nvPr>
            <p:ph idx="1"/>
          </p:nvPr>
        </p:nvSpPr>
        <p:spPr>
          <a:xfrm>
            <a:off x="1435100" y="1447800"/>
            <a:ext cx="7499350" cy="5267325"/>
          </a:xfrm>
        </p:spPr>
        <p:txBody>
          <a:bodyPr/>
          <a:lstStyle/>
          <a:p>
            <a:r>
              <a:rPr lang="cs-CZ" altLang="cs-CZ" smtClean="0"/>
              <a:t>Kvalitativní test chloridových iontů v roztoku (0,2 M AgNO</a:t>
            </a:r>
            <a:r>
              <a:rPr lang="cs-CZ" altLang="cs-CZ" baseline="-25000" smtClean="0"/>
              <a:t>3</a:t>
            </a:r>
            <a:r>
              <a:rPr lang="cs-CZ" altLang="cs-CZ" smtClean="0"/>
              <a:t>)</a:t>
            </a:r>
          </a:p>
          <a:p>
            <a:pPr>
              <a:buFont typeface="Wingdings 2" pitchFamily="18" charset="2"/>
              <a:buNone/>
            </a:pPr>
            <a:r>
              <a:rPr lang="cs-CZ" altLang="cs-CZ" smtClean="0"/>
              <a:t>Cl</a:t>
            </a:r>
            <a:r>
              <a:rPr lang="cs-CZ" altLang="cs-CZ" baseline="30000" smtClean="0"/>
              <a:t>-</a:t>
            </a:r>
            <a:r>
              <a:rPr lang="cs-CZ" altLang="cs-CZ" smtClean="0"/>
              <a:t> +  Ag</a:t>
            </a:r>
            <a:r>
              <a:rPr lang="cs-CZ" altLang="cs-CZ" baseline="30000" smtClean="0"/>
              <a:t>+</a:t>
            </a:r>
            <a:r>
              <a:rPr lang="cs-CZ" altLang="cs-CZ" smtClean="0"/>
              <a:t> +  NO</a:t>
            </a:r>
            <a:r>
              <a:rPr lang="cs-CZ" altLang="cs-CZ" baseline="-25000" smtClean="0"/>
              <a:t>3</a:t>
            </a:r>
            <a:r>
              <a:rPr lang="cs-CZ" altLang="cs-CZ" baseline="30000" smtClean="0"/>
              <a:t>-   </a:t>
            </a:r>
            <a:r>
              <a:rPr lang="cs-CZ" altLang="cs-CZ" smtClean="0"/>
              <a:t>          AgCl(s) +  NO</a:t>
            </a:r>
            <a:r>
              <a:rPr lang="cs-CZ" altLang="cs-CZ" baseline="-25000" smtClean="0"/>
              <a:t>3</a:t>
            </a:r>
            <a:r>
              <a:rPr lang="cs-CZ" altLang="cs-CZ" baseline="30000" smtClean="0"/>
              <a:t>-</a:t>
            </a:r>
            <a:endParaRPr lang="cs-CZ" altLang="cs-CZ" smtClean="0"/>
          </a:p>
          <a:p>
            <a:pPr>
              <a:buFont typeface="Wingdings 2" pitchFamily="18" charset="2"/>
              <a:buNone/>
            </a:pPr>
            <a:r>
              <a:rPr lang="cs-CZ" altLang="cs-CZ" smtClean="0"/>
              <a:t> </a:t>
            </a:r>
          </a:p>
          <a:p>
            <a:pPr>
              <a:buFont typeface="Wingdings 2" pitchFamily="18" charset="2"/>
              <a:buNone/>
            </a:pPr>
            <a:endParaRPr lang="cs-CZ" altLang="cs-CZ" smtClean="0"/>
          </a:p>
        </p:txBody>
      </p:sp>
      <p:sp>
        <p:nvSpPr>
          <p:cNvPr id="4" name="Šipka doprava 3"/>
          <p:cNvSpPr/>
          <p:nvPr/>
        </p:nvSpPr>
        <p:spPr>
          <a:xfrm>
            <a:off x="4346837" y="2678907"/>
            <a:ext cx="714375" cy="2143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53253" name="Picture 3" descr="P101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3714750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397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obsah 2"/>
          <p:cNvSpPr>
            <a:spLocks noGrp="1"/>
          </p:cNvSpPr>
          <p:nvPr>
            <p:ph idx="1"/>
          </p:nvPr>
        </p:nvSpPr>
        <p:spPr>
          <a:xfrm>
            <a:off x="565150" y="1557338"/>
            <a:ext cx="8578850" cy="4114800"/>
          </a:xfrm>
        </p:spPr>
        <p:txBody>
          <a:bodyPr/>
          <a:lstStyle/>
          <a:p>
            <a:pPr eaLnBrk="1" hangingPunct="1"/>
            <a:r>
              <a:rPr lang="cs-CZ" altLang="cs-CZ" sz="2400" b="1" smtClean="0">
                <a:cs typeface="Arial" charset="0"/>
              </a:rPr>
              <a:t>Tanátování </a:t>
            </a:r>
            <a:r>
              <a:rPr lang="cs-CZ" altLang="cs-CZ" sz="2400" smtClean="0">
                <a:cs typeface="Arial" charset="0"/>
              </a:rPr>
              <a:t>- stabilizace rzi archeologických a historických železných předmětů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357313" y="1000125"/>
            <a:ext cx="8215312" cy="523875"/>
          </a:xfrm>
          <a:prstGeom prst="rect">
            <a:avLst/>
          </a:prstGeom>
          <a:ln w="3810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cs-CZ" sz="2800" b="1" dirty="0">
                <a:solidFill>
                  <a:srgbClr val="00B0F0"/>
                </a:solidFill>
                <a:cs typeface="Arial" pitchFamily="34" charset="0"/>
              </a:rPr>
              <a:t>Taniny v konzervaci kovů</a:t>
            </a:r>
          </a:p>
        </p:txBody>
      </p:sp>
      <p:pic>
        <p:nvPicPr>
          <p:cNvPr id="54276" name="Obrázek 3" descr="kt.5230 obj.556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325" y="2924175"/>
            <a:ext cx="2428875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Obrázek 3" descr="101-04 338 ič.6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75" y="5084763"/>
            <a:ext cx="2428875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Obrázek 7" descr="fence-during-fa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63" y="2416175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Obrázek 8" descr="fence-durin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13" y="4429125"/>
            <a:ext cx="238125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Zástupný symbol pro obsah 3" descr="7.3.2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2214563"/>
            <a:ext cx="2952750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1" name="TextovéPole 4"/>
          <p:cNvSpPr txBox="1">
            <a:spLocks noChangeArrowheads="1"/>
          </p:cNvSpPr>
          <p:nvPr/>
        </p:nvSpPr>
        <p:spPr bwMode="auto">
          <a:xfrm>
            <a:off x="6107113" y="4611688"/>
            <a:ext cx="28575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>
                <a:latin typeface="Times New Roman" pitchFamily="18" charset="0"/>
              </a:rPr>
              <a:t>Barokní kříž, Muzeum Českého Krasu, </a:t>
            </a:r>
            <a:br>
              <a:rPr kumimoji="0" lang="cs-CZ" altLang="cs-CZ" sz="2000">
                <a:latin typeface="Times New Roman" pitchFamily="18" charset="0"/>
              </a:rPr>
            </a:br>
            <a:r>
              <a:rPr kumimoji="0" lang="cs-CZ" altLang="cs-CZ" sz="2000">
                <a:latin typeface="Times New Roman" pitchFamily="18" charset="0"/>
              </a:rPr>
              <a:t>dle A. Havlínové</a:t>
            </a:r>
          </a:p>
        </p:txBody>
      </p:sp>
    </p:spTree>
    <p:extLst>
      <p:ext uri="{BB962C8B-B14F-4D97-AF65-F5344CB8AC3E}">
        <p14:creationId xmlns:p14="http://schemas.microsoft.com/office/powerpoint/2010/main" val="229646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Zástupný symbol pro obsah 2"/>
          <p:cNvSpPr>
            <a:spLocks noGrp="1"/>
          </p:cNvSpPr>
          <p:nvPr>
            <p:ph idx="1"/>
          </p:nvPr>
        </p:nvSpPr>
        <p:spPr>
          <a:xfrm>
            <a:off x="565150" y="1557338"/>
            <a:ext cx="8578850" cy="4114800"/>
          </a:xfrm>
        </p:spPr>
        <p:txBody>
          <a:bodyPr/>
          <a:lstStyle/>
          <a:p>
            <a:pPr eaLnBrk="1" hangingPunct="1"/>
            <a:r>
              <a:rPr lang="cs-CZ" altLang="cs-CZ" sz="2400" b="1" smtClean="0">
                <a:cs typeface="Arial" charset="0"/>
              </a:rPr>
              <a:t>Tanátování </a:t>
            </a:r>
            <a:r>
              <a:rPr lang="cs-CZ" altLang="cs-CZ" sz="2400" smtClean="0">
                <a:cs typeface="Arial" charset="0"/>
              </a:rPr>
              <a:t>- stabilizace rzi u podkorodovaných barevných (malba na železe)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357313" y="1000125"/>
            <a:ext cx="8215312" cy="523875"/>
          </a:xfrm>
          <a:prstGeom prst="rect">
            <a:avLst/>
          </a:prstGeom>
          <a:ln w="3810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cs-CZ" sz="2800" b="1" dirty="0">
                <a:solidFill>
                  <a:srgbClr val="00B0F0"/>
                </a:solidFill>
                <a:cs typeface="Arial" pitchFamily="34" charset="0"/>
              </a:rPr>
              <a:t>Taniny v konzervaci kovů</a:t>
            </a:r>
          </a:p>
        </p:txBody>
      </p:sp>
      <p:pic>
        <p:nvPicPr>
          <p:cNvPr id="55300" name="Zástupný symbol pro obsah 3" descr="7.3.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492375"/>
            <a:ext cx="2952750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TextovéPole 4"/>
          <p:cNvSpPr txBox="1">
            <a:spLocks noChangeArrowheads="1"/>
          </p:cNvSpPr>
          <p:nvPr/>
        </p:nvSpPr>
        <p:spPr bwMode="auto">
          <a:xfrm>
            <a:off x="1277938" y="4941888"/>
            <a:ext cx="3222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>
                <a:latin typeface="Times New Roman" pitchFamily="18" charset="0"/>
              </a:rPr>
              <a:t>Barokní kříž, Muzeum Českého Krasu, </a:t>
            </a:r>
            <a:br>
              <a:rPr kumimoji="0" lang="cs-CZ" altLang="cs-CZ" sz="2000">
                <a:latin typeface="Times New Roman" pitchFamily="18" charset="0"/>
              </a:rPr>
            </a:br>
            <a:r>
              <a:rPr kumimoji="0" lang="cs-CZ" altLang="cs-CZ" sz="2000">
                <a:latin typeface="Times New Roman" pitchFamily="18" charset="0"/>
              </a:rPr>
              <a:t>dle A. Havlínové</a:t>
            </a:r>
          </a:p>
        </p:txBody>
      </p:sp>
      <p:pic>
        <p:nvPicPr>
          <p:cNvPr id="55302" name="Picture 4" descr="C:\Alena II\AMG-Komise\KOVY\seminář výzdobné techniky\2015\Příspěvky\Foto Fogaš-Selucká\Obr. 4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419350"/>
            <a:ext cx="3427413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3" name="TextovéPole 1"/>
          <p:cNvSpPr txBox="1">
            <a:spLocks noChangeArrowheads="1"/>
          </p:cNvSpPr>
          <p:nvPr/>
        </p:nvSpPr>
        <p:spPr bwMode="auto">
          <a:xfrm>
            <a:off x="4924425" y="4941888"/>
            <a:ext cx="4040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>
                <a:latin typeface="Times New Roman" pitchFamily="18" charset="0"/>
              </a:rPr>
              <a:t>Ukřižování z Kobylí, poč. 20. stol.</a:t>
            </a:r>
          </a:p>
        </p:txBody>
      </p:sp>
    </p:spTree>
    <p:extLst>
      <p:ext uri="{BB962C8B-B14F-4D97-AF65-F5344CB8AC3E}">
        <p14:creationId xmlns:p14="http://schemas.microsoft.com/office/powerpoint/2010/main" val="54797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Kovové předměty ve sbírkách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cs-CZ" altLang="cs-CZ" smtClean="0"/>
              <a:t>zbraně</a:t>
            </a:r>
          </a:p>
          <a:p>
            <a:r>
              <a:rPr lang="cs-CZ" altLang="cs-CZ" smtClean="0"/>
              <a:t>šperky</a:t>
            </a:r>
          </a:p>
          <a:p>
            <a:r>
              <a:rPr lang="cs-CZ" altLang="cs-CZ" smtClean="0"/>
              <a:t>součástí oděvů</a:t>
            </a:r>
          </a:p>
          <a:p>
            <a:r>
              <a:rPr lang="cs-CZ" altLang="cs-CZ" smtClean="0"/>
              <a:t>příbory, nádobí</a:t>
            </a:r>
          </a:p>
          <a:p>
            <a:r>
              <a:rPr lang="cs-CZ" altLang="cs-CZ" smtClean="0"/>
              <a:t>sochy</a:t>
            </a:r>
          </a:p>
          <a:p>
            <a:r>
              <a:rPr lang="cs-CZ" altLang="cs-CZ" smtClean="0"/>
              <a:t>mince </a:t>
            </a:r>
          </a:p>
          <a:p>
            <a:r>
              <a:rPr lang="cs-CZ" altLang="cs-CZ" smtClean="0"/>
              <a:t>hodinky</a:t>
            </a:r>
          </a:p>
          <a:p>
            <a:endParaRPr lang="cs-CZ" altLang="cs-CZ" smtClean="0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altLang="cs-CZ" smtClean="0"/>
              <a:t>vědecké přístroje</a:t>
            </a:r>
          </a:p>
          <a:p>
            <a:r>
              <a:rPr lang="cs-CZ" altLang="cs-CZ" smtClean="0"/>
              <a:t>automobily</a:t>
            </a:r>
          </a:p>
          <a:p>
            <a:r>
              <a:rPr lang="cs-CZ" altLang="cs-CZ" smtClean="0"/>
              <a:t>letadla</a:t>
            </a:r>
          </a:p>
          <a:p>
            <a:r>
              <a:rPr lang="cs-CZ" altLang="cs-CZ" smtClean="0"/>
              <a:t>zemědělské nástroje </a:t>
            </a:r>
            <a:br>
              <a:rPr lang="cs-CZ" altLang="cs-CZ" smtClean="0"/>
            </a:br>
            <a:r>
              <a:rPr lang="cs-CZ" altLang="cs-CZ" smtClean="0"/>
              <a:t>a zařízení</a:t>
            </a:r>
          </a:p>
          <a:p>
            <a:r>
              <a:rPr lang="cs-CZ" altLang="cs-CZ" smtClean="0"/>
              <a:t>a další</a:t>
            </a:r>
          </a:p>
          <a:p>
            <a:endParaRPr lang="cs-CZ" altLang="cs-CZ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Vysoušení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lnSpc>
                <a:spcPct val="90000"/>
              </a:lnSpc>
              <a:defRPr/>
            </a:pPr>
            <a:r>
              <a:rPr lang="cs-CZ" sz="2800" dirty="0" smtClean="0"/>
              <a:t>Železné předměty </a:t>
            </a:r>
            <a:r>
              <a:rPr lang="cs-CZ" sz="2800" dirty="0" smtClean="0"/>
              <a:t>sušíme v elektrické sušárně po dobu minimálně 5 hod. a při teplotě 110</a:t>
            </a:r>
            <a:r>
              <a:rPr lang="cs-CZ" sz="2800" dirty="0" smtClean="0">
                <a:sym typeface="Symbol" pitchFamily="18" charset="2"/>
              </a:rPr>
              <a:t></a:t>
            </a:r>
            <a:r>
              <a:rPr lang="cs-CZ" sz="2800" dirty="0" smtClean="0"/>
              <a:t>C</a:t>
            </a:r>
          </a:p>
          <a:p>
            <a:pPr marL="609600" indent="-609600">
              <a:lnSpc>
                <a:spcPct val="90000"/>
              </a:lnSpc>
              <a:defRPr/>
            </a:pPr>
            <a:r>
              <a:rPr lang="cs-CZ" sz="2800" dirty="0" smtClean="0"/>
              <a:t>Následně musí předměty zchladnout v exsikátoru se silikagelem</a:t>
            </a:r>
            <a:r>
              <a:rPr lang="cs-CZ" b="1" dirty="0" smtClean="0"/>
              <a:t>.</a:t>
            </a:r>
          </a:p>
          <a:p>
            <a:pPr marL="609600" indent="-609600">
              <a:lnSpc>
                <a:spcPct val="90000"/>
              </a:lnSpc>
              <a:defRPr/>
            </a:pPr>
            <a:r>
              <a:rPr lang="cs-CZ" sz="2800" dirty="0" smtClean="0">
                <a:cs typeface="Arial" pitchFamily="34" charset="0"/>
              </a:rPr>
              <a:t>Předměty s objemnou korozní vrstvou je nutno vysušovat postupně (teplota vzrůstá od 20 až ke 110</a:t>
            </a:r>
            <a:r>
              <a:rPr lang="cs-CZ" sz="2800" dirty="0" smtClean="0">
                <a:cs typeface="Arial" pitchFamily="34" charset="0"/>
                <a:sym typeface="Symbol" pitchFamily="18" charset="2"/>
              </a:rPr>
              <a:t></a:t>
            </a:r>
            <a:r>
              <a:rPr lang="cs-CZ" sz="2800" dirty="0" smtClean="0">
                <a:cs typeface="Arial" pitchFamily="34" charset="0"/>
              </a:rPr>
              <a:t>C).</a:t>
            </a:r>
            <a:endParaRPr lang="cs-CZ" sz="2800" b="1" dirty="0" smtClean="0">
              <a:cs typeface="Arial" pitchFamily="34" charset="0"/>
            </a:endParaRPr>
          </a:p>
          <a:p>
            <a:pPr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3498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Lepení, tmelení</a:t>
            </a:r>
          </a:p>
        </p:txBody>
      </p:sp>
      <p:sp>
        <p:nvSpPr>
          <p:cNvPr id="5939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 b="1" smtClean="0"/>
              <a:t>pro lepení kovů lze použít</a:t>
            </a:r>
            <a:r>
              <a:rPr lang="cs-CZ" altLang="cs-CZ" sz="2400" smtClean="0"/>
              <a:t>:  akrylátová lepidla, glykoldiakrylátová lepidla, kyanoakrylátová lepidla, lepidla na bázi chloroprenového kaučuku, epoxidová lepidla, polyurethanová a silikonová elastomerní lepidla</a:t>
            </a:r>
            <a:endParaRPr lang="cs-CZ" altLang="cs-CZ" sz="2800" smtClean="0"/>
          </a:p>
          <a:p>
            <a:r>
              <a:rPr lang="cs-CZ" altLang="cs-CZ" sz="2400" b="1" smtClean="0"/>
              <a:t>na lepení kovů se nedoporučuje </a:t>
            </a:r>
            <a:r>
              <a:rPr lang="cs-CZ" altLang="cs-CZ" sz="2400" smtClean="0"/>
              <a:t>používat lepidla na bázi polyvinylacetátu (nebezpečí uvolnění kyseliny octové – Pb, Cu)</a:t>
            </a:r>
          </a:p>
          <a:p>
            <a:r>
              <a:rPr lang="cs-CZ" altLang="cs-CZ" sz="2400" b="1" smtClean="0"/>
              <a:t>tmel</a:t>
            </a:r>
            <a:r>
              <a:rPr lang="cs-CZ" altLang="cs-CZ" sz="2400" smtClean="0"/>
              <a:t> – lepidlo + plnivo (např. balotina) + anorg. pigmenty</a:t>
            </a:r>
          </a:p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5021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Závěrečná konzervace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1563" y="1428750"/>
            <a:ext cx="7772400" cy="4114800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defRPr/>
            </a:pPr>
            <a:r>
              <a:rPr lang="cs-CZ" sz="2400" b="1" dirty="0" smtClean="0"/>
              <a:t>PARALOID B 72 </a:t>
            </a:r>
            <a:r>
              <a:rPr lang="cs-CZ" sz="2400" dirty="0" smtClean="0"/>
              <a:t>(max. 10 % roztok v xylenu, acetonu, etanolu atd.)</a:t>
            </a:r>
          </a:p>
          <a:p>
            <a:pPr marL="609600" indent="-609600">
              <a:lnSpc>
                <a:spcPct val="90000"/>
              </a:lnSpc>
              <a:defRPr/>
            </a:pPr>
            <a:r>
              <a:rPr lang="cs-CZ" sz="2400" b="1" dirty="0" smtClean="0"/>
              <a:t>VEROPAL D 709 </a:t>
            </a:r>
            <a:r>
              <a:rPr lang="cs-CZ" sz="2400" dirty="0" smtClean="0"/>
              <a:t>(max. 10% roztok v toluenu nebo xylenu)</a:t>
            </a:r>
          </a:p>
          <a:p>
            <a:pPr marL="609600" indent="-609600">
              <a:lnSpc>
                <a:spcPct val="90000"/>
              </a:lnSpc>
              <a:defRPr/>
            </a:pPr>
            <a:r>
              <a:rPr lang="cs-CZ" sz="2400" b="1" dirty="0" smtClean="0"/>
              <a:t>Mikrokrystalické vosky - REVAX 30, COSMOLOID H 80 atd. </a:t>
            </a:r>
            <a:r>
              <a:rPr lang="cs-CZ" sz="2400" dirty="0" smtClean="0"/>
              <a:t>(nejčastěji naředěné v benzinu nebo solventní naftě)</a:t>
            </a:r>
            <a:br>
              <a:rPr lang="cs-CZ" sz="2400" dirty="0" smtClean="0"/>
            </a:br>
            <a:endParaRPr lang="cs-CZ" sz="2400" dirty="0" smtClean="0"/>
          </a:p>
          <a:p>
            <a:pPr marL="1009650" lvl="1" indent="-609600">
              <a:lnSpc>
                <a:spcPct val="90000"/>
              </a:lnSpc>
              <a:defRPr/>
            </a:pPr>
            <a:r>
              <a:rPr lang="cs-CZ" sz="2000" dirty="0" smtClean="0"/>
              <a:t>Vrstvy se nejčastěji kombinují tak, že první vrstvu tvoří akrylátový lak, druhou mikrokrystalický vosk.</a:t>
            </a:r>
          </a:p>
          <a:p>
            <a:pPr marL="1009650" lvl="1" indent="-609600">
              <a:lnSpc>
                <a:spcPct val="90000"/>
              </a:lnSpc>
              <a:defRPr/>
            </a:pPr>
            <a:r>
              <a:rPr lang="cs-CZ" sz="2000" dirty="0" smtClean="0"/>
              <a:t>Vhodné je použití impregnace za sníženého tlaku</a:t>
            </a:r>
          </a:p>
          <a:p>
            <a:pPr>
              <a:defRPr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48786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Uložení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3000" y="1285875"/>
            <a:ext cx="7772400" cy="4114800"/>
          </a:xfrm>
        </p:spPr>
        <p:txBody>
          <a:bodyPr/>
          <a:lstStyle/>
          <a:p>
            <a:pPr marL="609600" indent="-609600">
              <a:defRPr/>
            </a:pPr>
            <a:r>
              <a:rPr lang="cs-CZ" sz="2000" b="1" dirty="0" smtClean="0"/>
              <a:t>RV &lt; 60 %, teplota 18 - 25 </a:t>
            </a:r>
            <a:r>
              <a:rPr lang="cs-CZ" sz="2000" b="1" dirty="0" smtClean="0">
                <a:sym typeface="Symbol" pitchFamily="18" charset="2"/>
              </a:rPr>
              <a:t></a:t>
            </a:r>
            <a:r>
              <a:rPr lang="cs-CZ" sz="2000" b="1" dirty="0" smtClean="0"/>
              <a:t>C,  osvětlenost do 200 </a:t>
            </a:r>
            <a:r>
              <a:rPr lang="cs-CZ" sz="2000" b="1" dirty="0" err="1" smtClean="0"/>
              <a:t>lx</a:t>
            </a:r>
            <a:r>
              <a:rPr lang="cs-CZ" sz="2000" b="1" dirty="0" smtClean="0"/>
              <a:t/>
            </a:r>
            <a:br>
              <a:rPr lang="cs-CZ" sz="2000" b="1" dirty="0" smtClean="0"/>
            </a:br>
            <a:r>
              <a:rPr lang="cs-CZ" sz="2000" b="1" dirty="0" smtClean="0"/>
              <a:t>energie UV pod 75 </a:t>
            </a:r>
            <a:r>
              <a:rPr lang="cs-CZ" sz="2000" b="1" dirty="0" err="1" smtClean="0">
                <a:latin typeface="Symbol" pitchFamily="18" charset="2"/>
              </a:rPr>
              <a:t>m</a:t>
            </a:r>
            <a:r>
              <a:rPr lang="cs-CZ" sz="2000" b="1" dirty="0" err="1" smtClean="0"/>
              <a:t>W</a:t>
            </a:r>
            <a:r>
              <a:rPr lang="cs-CZ" sz="2000" b="1" dirty="0" smtClean="0"/>
              <a:t>/</a:t>
            </a:r>
            <a:r>
              <a:rPr lang="cs-CZ" sz="2000" b="1" dirty="0" err="1" smtClean="0"/>
              <a:t>lm</a:t>
            </a:r>
            <a:r>
              <a:rPr lang="cs-CZ" sz="2000" dirty="0" smtClean="0"/>
              <a:t> </a:t>
            </a:r>
          </a:p>
          <a:p>
            <a:pPr marL="609600" indent="-609600">
              <a:defRPr/>
            </a:pPr>
            <a:r>
              <a:rPr lang="cs-CZ" sz="2000" b="1" dirty="0" smtClean="0"/>
              <a:t>Kontrola stavu cca za 2 roky</a:t>
            </a:r>
          </a:p>
          <a:p>
            <a:pPr marL="609600" indent="-609600">
              <a:defRPr/>
            </a:pPr>
            <a:r>
              <a:rPr lang="cs-CZ" sz="2000" b="1" dirty="0" smtClean="0"/>
              <a:t>Ochranný obal – </a:t>
            </a:r>
            <a:r>
              <a:rPr lang="cs-CZ" sz="2000" dirty="0" smtClean="0"/>
              <a:t>dle charakteru předmětu (např. PE fólie) – lze přidat prostředky pro vysušení mikroklimatu (silikagel) nebo vypařovací korozní inhibitory</a:t>
            </a:r>
          </a:p>
          <a:p>
            <a:pPr>
              <a:defRPr/>
            </a:pPr>
            <a:endParaRPr lang="cs-CZ" sz="2000" dirty="0"/>
          </a:p>
        </p:txBody>
      </p:sp>
      <p:pic>
        <p:nvPicPr>
          <p:cNvPr id="61444" name="Obrázek 3" descr="DSC_005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3786188"/>
            <a:ext cx="40005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266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Měď - cuprum Cu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524000"/>
            <a:ext cx="7772400" cy="5181600"/>
          </a:xfrm>
        </p:spPr>
        <p:txBody>
          <a:bodyPr/>
          <a:lstStyle/>
          <a:p>
            <a:pPr>
              <a:defRPr/>
            </a:pPr>
            <a:r>
              <a:rPr lang="cs-CZ" sz="1800" dirty="0" smtClean="0"/>
              <a:t>Bod tání 1083 °C, měr. hmot. 8,94 g/cm</a:t>
            </a:r>
            <a:r>
              <a:rPr lang="cs-CZ" sz="1800" baseline="30000" dirty="0" smtClean="0"/>
              <a:t>3</a:t>
            </a:r>
            <a:r>
              <a:rPr lang="cs-CZ" sz="1800" dirty="0" smtClean="0"/>
              <a:t>, barva červená</a:t>
            </a:r>
          </a:p>
          <a:p>
            <a:pPr>
              <a:defRPr/>
            </a:pPr>
            <a:r>
              <a:rPr lang="cs-CZ" sz="1800" dirty="0" smtClean="0"/>
              <a:t>Vysoká tvárnost, houževnatost, výborné tepelné a elektrické vlastnosti, velmi dobrá odolnost proti korozi, nemagnetická</a:t>
            </a:r>
          </a:p>
          <a:p>
            <a:pPr>
              <a:defRPr/>
            </a:pPr>
            <a:r>
              <a:rPr lang="cs-CZ" sz="2000" dirty="0" smtClean="0"/>
              <a:t>zdobení </a:t>
            </a:r>
            <a:r>
              <a:rPr lang="cs-CZ" sz="1800" dirty="0" smtClean="0"/>
              <a:t>- rytí, cizelování, zlacení, postříbření, inleje, email, patinování</a:t>
            </a:r>
          </a:p>
          <a:p>
            <a:pPr>
              <a:buFont typeface="Monotype Sorts" pitchFamily="2" charset="2"/>
              <a:buNone/>
              <a:defRPr/>
            </a:pPr>
            <a:endParaRPr lang="cs-CZ" sz="1800" dirty="0" smtClean="0"/>
          </a:p>
          <a:p>
            <a:pPr>
              <a:defRPr/>
            </a:pPr>
            <a:r>
              <a:rPr lang="cs-CZ" sz="2400" dirty="0" smtClean="0"/>
              <a:t>Druhy slitin </a:t>
            </a:r>
            <a:r>
              <a:rPr lang="cs-CZ" sz="2400" dirty="0" err="1" smtClean="0"/>
              <a:t>Cu</a:t>
            </a:r>
            <a:r>
              <a:rPr lang="cs-CZ" sz="2400" dirty="0" smtClean="0"/>
              <a:t>:</a:t>
            </a:r>
          </a:p>
          <a:p>
            <a:pPr marL="800100" lvl="1" indent="-342900">
              <a:buFont typeface="+mj-lt"/>
              <a:buAutoNum type="arabicPeriod"/>
              <a:defRPr/>
            </a:pPr>
            <a:r>
              <a:rPr lang="cs-CZ" sz="1800" dirty="0" err="1" smtClean="0"/>
              <a:t>Vysokomeďnaté</a:t>
            </a:r>
            <a:r>
              <a:rPr lang="cs-CZ" sz="1800" dirty="0" smtClean="0"/>
              <a:t> slitiny (více než 96 % </a:t>
            </a:r>
            <a:r>
              <a:rPr lang="cs-CZ" sz="1800" dirty="0" err="1" smtClean="0"/>
              <a:t>Cu</a:t>
            </a:r>
            <a:r>
              <a:rPr lang="cs-CZ" sz="1800" dirty="0" smtClean="0"/>
              <a:t>)</a:t>
            </a:r>
          </a:p>
          <a:p>
            <a:pPr marL="800100" lvl="1" indent="-342900">
              <a:buFont typeface="+mj-lt"/>
              <a:buAutoNum type="arabicPeriod"/>
              <a:defRPr/>
            </a:pPr>
            <a:r>
              <a:rPr lang="cs-CZ" sz="1800" dirty="0" smtClean="0"/>
              <a:t>Bronzy (slitiny </a:t>
            </a:r>
            <a:r>
              <a:rPr lang="cs-CZ" sz="1800" dirty="0" err="1" smtClean="0"/>
              <a:t>Cu</a:t>
            </a:r>
            <a:r>
              <a:rPr lang="cs-CZ" sz="1800" dirty="0" smtClean="0"/>
              <a:t> a dalších prvků – nejčastěji </a:t>
            </a:r>
            <a:r>
              <a:rPr lang="cs-CZ" sz="1800" dirty="0" err="1" smtClean="0"/>
              <a:t>Sn</a:t>
            </a:r>
            <a:r>
              <a:rPr lang="cs-CZ" sz="1800" dirty="0" smtClean="0"/>
              <a:t>)</a:t>
            </a:r>
          </a:p>
          <a:p>
            <a:pPr marL="800100" lvl="1" indent="-342900">
              <a:buFont typeface="+mj-lt"/>
              <a:buAutoNum type="arabicPeriod"/>
              <a:defRPr/>
            </a:pPr>
            <a:r>
              <a:rPr lang="cs-CZ" sz="1800" dirty="0" smtClean="0"/>
              <a:t>Mosazi (slitiny </a:t>
            </a:r>
            <a:r>
              <a:rPr lang="cs-CZ" sz="1800" dirty="0" err="1" smtClean="0"/>
              <a:t>Cu</a:t>
            </a:r>
            <a:r>
              <a:rPr lang="cs-CZ" sz="1800" dirty="0" smtClean="0"/>
              <a:t> a  </a:t>
            </a:r>
            <a:r>
              <a:rPr lang="cs-CZ" sz="1800" dirty="0" err="1" smtClean="0"/>
              <a:t>Zn</a:t>
            </a:r>
            <a:r>
              <a:rPr lang="cs-CZ" sz="1800" dirty="0" smtClean="0"/>
              <a:t>)</a:t>
            </a:r>
          </a:p>
          <a:p>
            <a:pPr marL="800100" lvl="1" indent="-342900">
              <a:buFont typeface="+mj-lt"/>
              <a:buAutoNum type="arabicPeriod"/>
              <a:defRPr/>
            </a:pPr>
            <a:endParaRPr lang="cs-CZ" sz="1400" dirty="0" smtClean="0"/>
          </a:p>
          <a:p>
            <a:pPr marL="400050">
              <a:buFont typeface="+mj-lt"/>
              <a:buAutoNum type="arabicPeriod"/>
              <a:defRPr/>
            </a:pPr>
            <a:endParaRPr lang="cs-CZ" sz="1600" dirty="0" smtClean="0"/>
          </a:p>
          <a:p>
            <a:pPr lvl="2">
              <a:buFontTx/>
              <a:buNone/>
              <a:defRPr/>
            </a:pPr>
            <a:endParaRPr lang="cs-CZ" sz="1400" dirty="0" smtClean="0"/>
          </a:p>
          <a:p>
            <a:pPr>
              <a:defRPr/>
            </a:pPr>
            <a:endParaRPr lang="cs-CZ" sz="1800" dirty="0" smtClean="0"/>
          </a:p>
          <a:p>
            <a:pPr>
              <a:defRPr/>
            </a:pPr>
            <a:endParaRPr lang="cs-CZ" sz="1800" dirty="0" smtClean="0"/>
          </a:p>
        </p:txBody>
      </p:sp>
    </p:spTree>
    <p:extLst>
      <p:ext uri="{BB962C8B-B14F-4D97-AF65-F5344CB8AC3E}">
        <p14:creationId xmlns:p14="http://schemas.microsoft.com/office/powerpoint/2010/main" val="367578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1563" y="0"/>
            <a:ext cx="7772400" cy="1371600"/>
          </a:xfrm>
        </p:spPr>
        <p:txBody>
          <a:bodyPr/>
          <a:lstStyle/>
          <a:p>
            <a:r>
              <a:rPr lang="cs-CZ" altLang="cs-CZ" smtClean="0"/>
              <a:t>Měď - cuprum Cu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143000"/>
            <a:ext cx="7772400" cy="5562600"/>
          </a:xfrm>
        </p:spPr>
        <p:txBody>
          <a:bodyPr/>
          <a:lstStyle/>
          <a:p>
            <a:r>
              <a:rPr lang="cs-CZ" altLang="cs-CZ" sz="2400" smtClean="0"/>
              <a:t>Druhy slitin Cu:</a:t>
            </a:r>
          </a:p>
          <a:p>
            <a:pPr marL="800100" lvl="1" indent="-342900">
              <a:buFont typeface="Times New Roman" pitchFamily="18" charset="0"/>
              <a:buAutoNum type="arabicPeriod"/>
            </a:pPr>
            <a:r>
              <a:rPr lang="cs-CZ" altLang="cs-CZ" sz="2000" smtClean="0"/>
              <a:t>Vysokomeďnaté slitiny (více než 96 % Cu</a:t>
            </a:r>
            <a:r>
              <a:rPr lang="cs-CZ" altLang="cs-CZ" sz="1600" smtClean="0"/>
              <a:t>), vlastnosti podobné čisté mědi  </a:t>
            </a:r>
          </a:p>
          <a:p>
            <a:pPr lvl="2"/>
            <a:r>
              <a:rPr lang="cs-CZ" altLang="cs-CZ" sz="1400" b="1" smtClean="0"/>
              <a:t>Historické materiály: arsenová měď</a:t>
            </a:r>
            <a:r>
              <a:rPr lang="cs-CZ" altLang="cs-CZ" sz="1400" smtClean="0"/>
              <a:t> – asi 2 % As  (max. 7 %), zlepšení tvrdosti.</a:t>
            </a:r>
            <a:endParaRPr lang="cs-CZ" altLang="cs-CZ" sz="1600" smtClean="0"/>
          </a:p>
          <a:p>
            <a:pPr marL="800100" lvl="1" indent="-342900">
              <a:buFont typeface="Times New Roman" pitchFamily="18" charset="0"/>
              <a:buAutoNum type="arabicPeriod"/>
            </a:pPr>
            <a:r>
              <a:rPr lang="cs-CZ" altLang="cs-CZ" sz="2000" smtClean="0"/>
              <a:t>Bronzy (slitiny Cu a dalších prvků – nejčastěji Sn)</a:t>
            </a:r>
          </a:p>
          <a:p>
            <a:pPr marL="800100" lvl="1" indent="-342900">
              <a:buFont typeface="Times New Roman" pitchFamily="18" charset="0"/>
              <a:buAutoNum type="arabicPeriod"/>
            </a:pPr>
            <a:r>
              <a:rPr lang="cs-CZ" altLang="cs-CZ" sz="2000" smtClean="0"/>
              <a:t>Mosazi (slitiny Cu a  Zn)</a:t>
            </a:r>
          </a:p>
          <a:p>
            <a:pPr marL="800100" lvl="1" indent="-342900">
              <a:buFont typeface="Times New Roman" pitchFamily="18" charset="0"/>
              <a:buAutoNum type="arabicPeriod"/>
            </a:pPr>
            <a:endParaRPr lang="cs-CZ" altLang="cs-CZ" sz="1400" smtClean="0"/>
          </a:p>
          <a:p>
            <a:pPr lvl="2">
              <a:buFontTx/>
              <a:buNone/>
            </a:pPr>
            <a:endParaRPr lang="cs-CZ" altLang="cs-CZ" sz="1400" smtClean="0"/>
          </a:p>
          <a:p>
            <a:endParaRPr lang="cs-CZ" altLang="cs-CZ" sz="1800" smtClean="0"/>
          </a:p>
          <a:p>
            <a:endParaRPr lang="cs-CZ" altLang="cs-CZ" sz="1800" smtClean="0"/>
          </a:p>
        </p:txBody>
      </p:sp>
      <p:pic>
        <p:nvPicPr>
          <p:cNvPr id="6148" name="Obrázek 3" descr="Fig1-CCI-copper-vas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3429000"/>
            <a:ext cx="3757612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Obrázek 4" descr="Fig2a-Martina-partly-patina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3000375"/>
            <a:ext cx="38862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Obrázek 5" descr="Fig3-Martina-Bronze-natural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4143375"/>
            <a:ext cx="3756025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49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Koroze mědi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mtClean="0"/>
              <a:t>Ušlechtilá / neušlechtilá patina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2643188"/>
            <a:ext cx="2814638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3000375"/>
            <a:ext cx="400050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759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Koroze mědi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mtClean="0"/>
              <a:t>Ušlechtilá patina</a:t>
            </a:r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813" y="2636838"/>
            <a:ext cx="552450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Obdélník 1"/>
          <p:cNvSpPr>
            <a:spLocks noChangeArrowheads="1"/>
          </p:cNvSpPr>
          <p:nvPr/>
        </p:nvSpPr>
        <p:spPr bwMode="auto">
          <a:xfrm>
            <a:off x="1258888" y="5627688"/>
            <a:ext cx="74898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2000"/>
              <a:t>Josef, J., Čištění kovů, 2016: Příklad tzv. ušlechtilé patiny na bronzové brýlovité sponě archeologického původu. Západočeské muzeum v Plzni</a:t>
            </a:r>
          </a:p>
        </p:txBody>
      </p:sp>
    </p:spTree>
    <p:extLst>
      <p:ext uri="{BB962C8B-B14F-4D97-AF65-F5344CB8AC3E}">
        <p14:creationId xmlns:p14="http://schemas.microsoft.com/office/powerpoint/2010/main" val="219657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304800"/>
            <a:ext cx="7772400" cy="1108075"/>
          </a:xfrm>
        </p:spPr>
        <p:txBody>
          <a:bodyPr/>
          <a:lstStyle/>
          <a:p>
            <a:r>
              <a:rPr lang="cs-CZ" altLang="cs-CZ" sz="2400" smtClean="0"/>
              <a:t>Koroze půdní/atmosférická - nemoc bronzu</a:t>
            </a: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1355725" y="47656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cs-CZ" altLang="cs-CZ" sz="2400">
              <a:latin typeface="Times New Roman" pitchFamily="18" charset="0"/>
            </a:endParaRPr>
          </a:p>
        </p:txBody>
      </p:sp>
      <p:sp>
        <p:nvSpPr>
          <p:cNvPr id="25604" name="Text Box 5"/>
          <p:cNvSpPr txBox="1">
            <a:spLocks noChangeArrowheads="1"/>
          </p:cNvSpPr>
          <p:nvPr/>
        </p:nvSpPr>
        <p:spPr bwMode="auto">
          <a:xfrm>
            <a:off x="1393825" y="5815013"/>
            <a:ext cx="757078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600">
                <a:latin typeface="Times New Roman" pitchFamily="18" charset="0"/>
              </a:rPr>
              <a:t>Obr.: Victorious Youths (The Getty Bronze), bronz s měděnými inlejemi, 300 – 100 BC., Řecko, The Getty Conservation Institute (nalezeno v moři v r. 1964); </a:t>
            </a:r>
          </a:p>
        </p:txBody>
      </p:sp>
      <p:sp>
        <p:nvSpPr>
          <p:cNvPr id="25605" name="Text Box 6"/>
          <p:cNvSpPr txBox="1">
            <a:spLocks noChangeArrowheads="1"/>
          </p:cNvSpPr>
          <p:nvPr/>
        </p:nvSpPr>
        <p:spPr bwMode="auto">
          <a:xfrm>
            <a:off x="1812925" y="45370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cs-CZ" altLang="cs-CZ" sz="2400">
              <a:latin typeface="Times New Roman" pitchFamily="18" charset="0"/>
            </a:endParaRPr>
          </a:p>
        </p:txBody>
      </p:sp>
      <p:pic>
        <p:nvPicPr>
          <p:cNvPr id="25606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160463"/>
            <a:ext cx="2921000" cy="437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198563"/>
            <a:ext cx="2801937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447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304800"/>
            <a:ext cx="7772400" cy="1143000"/>
          </a:xfrm>
        </p:spPr>
        <p:txBody>
          <a:bodyPr/>
          <a:lstStyle/>
          <a:p>
            <a:r>
              <a:rPr lang="cs-CZ" altLang="cs-CZ" smtClean="0"/>
              <a:t>Metody konzervace Cu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524000"/>
            <a:ext cx="7772400" cy="5029200"/>
          </a:xfrm>
        </p:spPr>
        <p:txBody>
          <a:bodyPr/>
          <a:lstStyle/>
          <a:p>
            <a:r>
              <a:rPr lang="cs-CZ" altLang="cs-CZ" sz="1800" b="1" smtClean="0"/>
              <a:t>Průzkum</a:t>
            </a:r>
          </a:p>
          <a:p>
            <a:pPr lvl="1"/>
            <a:r>
              <a:rPr lang="cs-CZ" altLang="cs-CZ" sz="1600" smtClean="0"/>
              <a:t>Posouzení konstrukčních prvků (sochy v exteriéru)</a:t>
            </a:r>
          </a:p>
          <a:p>
            <a:pPr lvl="1"/>
            <a:r>
              <a:rPr lang="cs-CZ" altLang="cs-CZ" sz="1600" smtClean="0"/>
              <a:t>Povrchová úprava – pokovení, umělá/přirozená patina; ušlechtilá/divoká patina</a:t>
            </a:r>
          </a:p>
          <a:p>
            <a:pPr lvl="1"/>
            <a:r>
              <a:rPr lang="cs-CZ" altLang="cs-CZ" sz="1400" smtClean="0"/>
              <a:t>Cu je toxická pro živé organismy - uchování fragmentů organ. látek v korozních vrstvách a okolí předmětu např. vláken, otisků kůže </a:t>
            </a:r>
          </a:p>
          <a:p>
            <a:pPr lvl="1"/>
            <a:r>
              <a:rPr lang="cs-CZ" altLang="cs-CZ" sz="1400" smtClean="0"/>
              <a:t>Endoskopie, RTG, metalografie, XRF, IČ spektroskopie (organická pojiva),  stratigrafie vrstev</a:t>
            </a:r>
          </a:p>
          <a:p>
            <a:pPr lvl="1"/>
            <a:endParaRPr lang="cs-CZ" altLang="cs-CZ" sz="1400" smtClean="0"/>
          </a:p>
          <a:p>
            <a:r>
              <a:rPr lang="cs-CZ" altLang="cs-CZ" sz="1800" b="1" smtClean="0"/>
              <a:t>zachování nebo odstranění patiny ?</a:t>
            </a:r>
          </a:p>
          <a:p>
            <a:pPr lvl="1">
              <a:buFontTx/>
              <a:buNone/>
            </a:pPr>
            <a:endParaRPr lang="cs-CZ" altLang="cs-CZ" sz="1400" smtClean="0"/>
          </a:p>
          <a:p>
            <a:pPr>
              <a:buFont typeface="Monotype Sorts" pitchFamily="2" charset="2"/>
              <a:buNone/>
            </a:pPr>
            <a:endParaRPr lang="cs-CZ" altLang="cs-CZ" sz="1800" smtClean="0"/>
          </a:p>
          <a:p>
            <a:pPr lvl="1"/>
            <a:endParaRPr lang="cs-CZ" altLang="cs-CZ" sz="1600" smtClean="0"/>
          </a:p>
          <a:p>
            <a:pPr lvl="1"/>
            <a:endParaRPr lang="cs-CZ" altLang="cs-CZ" sz="1600" smtClean="0"/>
          </a:p>
        </p:txBody>
      </p:sp>
      <p:pic>
        <p:nvPicPr>
          <p:cNvPr id="26628" name="Picture 6" descr="C:\ALENA\Konzervace\Archeologické centrum\HUlín\Fotky\H31 vzorek 2-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4143375"/>
            <a:ext cx="2514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 Box 9"/>
          <p:cNvSpPr txBox="1">
            <a:spLocks noChangeArrowheads="1"/>
          </p:cNvSpPr>
          <p:nvPr/>
        </p:nvSpPr>
        <p:spPr bwMode="auto">
          <a:xfrm>
            <a:off x="6357938" y="6072188"/>
            <a:ext cx="2590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400" i="1">
                <a:latin typeface="Times New Roman" pitchFamily="18" charset="0"/>
              </a:rPr>
              <a:t>Únětické bronzové prsteny - dochované otisky prstů</a:t>
            </a:r>
          </a:p>
        </p:txBody>
      </p:sp>
      <p:pic>
        <p:nvPicPr>
          <p:cNvPr id="26630" name="Obrázek 5" descr="obr q 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4340225"/>
            <a:ext cx="28575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TextovéPole 6"/>
          <p:cNvSpPr txBox="1">
            <a:spLocks noChangeArrowheads="1"/>
          </p:cNvSpPr>
          <p:nvPr/>
        </p:nvSpPr>
        <p:spPr bwMode="auto">
          <a:xfrm>
            <a:off x="4214813" y="4572000"/>
            <a:ext cx="18573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600" i="1">
                <a:latin typeface="Times New Roman" pitchFamily="18" charset="0"/>
              </a:rPr>
              <a:t>Bronzové sekyrky, ušlechtilá patina, Středočeské muzeum v Roztokách u Prahy, </a:t>
            </a:r>
          </a:p>
        </p:txBody>
      </p:sp>
    </p:spTree>
    <p:extLst>
      <p:ext uri="{BB962C8B-B14F-4D97-AF65-F5344CB8AC3E}">
        <p14:creationId xmlns:p14="http://schemas.microsoft.com/office/powerpoint/2010/main" val="3463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smtClean="0"/>
              <a:t>Nejběžnější kovové materiály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682752" cy="4525963"/>
          </a:xfrm>
        </p:spPr>
        <p:txBody>
          <a:bodyPr/>
          <a:lstStyle/>
          <a:p>
            <a:r>
              <a:rPr lang="cs-CZ" altLang="cs-CZ" sz="2000" dirty="0" smtClean="0"/>
              <a:t>Svářkové železo</a:t>
            </a:r>
          </a:p>
          <a:p>
            <a:r>
              <a:rPr lang="cs-CZ" altLang="cs-CZ" sz="2000" dirty="0" smtClean="0"/>
              <a:t>Litina</a:t>
            </a:r>
          </a:p>
          <a:p>
            <a:r>
              <a:rPr lang="cs-CZ" altLang="cs-CZ" sz="2000" dirty="0" smtClean="0"/>
              <a:t>Ocel</a:t>
            </a:r>
          </a:p>
          <a:p>
            <a:r>
              <a:rPr lang="cs-CZ" altLang="cs-CZ" sz="2000" dirty="0" smtClean="0"/>
              <a:t>Korozivzdorná ocel</a:t>
            </a:r>
          </a:p>
          <a:p>
            <a:r>
              <a:rPr lang="cs-CZ" altLang="cs-CZ" sz="2000" dirty="0" smtClean="0"/>
              <a:t>Galvanizované železo</a:t>
            </a:r>
          </a:p>
          <a:p>
            <a:r>
              <a:rPr lang="cs-CZ" altLang="cs-CZ" sz="2000" dirty="0" smtClean="0"/>
              <a:t>Olovo a pájky</a:t>
            </a:r>
          </a:p>
          <a:p>
            <a:r>
              <a:rPr lang="cs-CZ" altLang="cs-CZ" sz="2000" dirty="0" smtClean="0"/>
              <a:t>Cín a jeho slitiny</a:t>
            </a:r>
          </a:p>
          <a:p>
            <a:r>
              <a:rPr lang="cs-CZ" altLang="cs-CZ" sz="2000" dirty="0" smtClean="0"/>
              <a:t>Zinek a jeho slitiny</a:t>
            </a:r>
          </a:p>
          <a:p>
            <a:pPr>
              <a:buFontTx/>
              <a:buNone/>
            </a:pPr>
            <a:endParaRPr lang="cs-CZ" altLang="cs-CZ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788024" y="1628800"/>
            <a:ext cx="368275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z="2400" dirty="0" smtClean="0"/>
              <a:t>Zlato a jeho slitiny</a:t>
            </a:r>
          </a:p>
          <a:p>
            <a:r>
              <a:rPr lang="cs-CZ" altLang="cs-CZ" sz="2400" dirty="0" smtClean="0"/>
              <a:t>Stříbro a jeho slitiny</a:t>
            </a:r>
          </a:p>
          <a:p>
            <a:r>
              <a:rPr lang="cs-CZ" altLang="cs-CZ" sz="2400" dirty="0"/>
              <a:t>Měď </a:t>
            </a:r>
          </a:p>
          <a:p>
            <a:r>
              <a:rPr lang="cs-CZ" altLang="cs-CZ" sz="2400" dirty="0"/>
              <a:t>Bronz</a:t>
            </a:r>
          </a:p>
          <a:p>
            <a:r>
              <a:rPr lang="cs-CZ" altLang="cs-CZ" sz="2400" dirty="0"/>
              <a:t>Mosaz</a:t>
            </a:r>
          </a:p>
          <a:p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113364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Čištění </a:t>
            </a:r>
          </a:p>
        </p:txBody>
      </p:sp>
      <p:sp>
        <p:nvSpPr>
          <p:cNvPr id="27651" name="Zástupný symbol pro obsah 2"/>
          <p:cNvSpPr>
            <a:spLocks noGrp="1"/>
          </p:cNvSpPr>
          <p:nvPr>
            <p:ph idx="1"/>
          </p:nvPr>
        </p:nvSpPr>
        <p:spPr>
          <a:xfrm>
            <a:off x="1173163" y="1500188"/>
            <a:ext cx="7772400" cy="4857750"/>
          </a:xfrm>
        </p:spPr>
        <p:txBody>
          <a:bodyPr/>
          <a:lstStyle/>
          <a:p>
            <a:r>
              <a:rPr lang="cs-CZ" altLang="cs-CZ" sz="1800" b="1" smtClean="0"/>
              <a:t>Mechanické čištění</a:t>
            </a:r>
          </a:p>
          <a:p>
            <a:pPr lvl="1"/>
            <a:r>
              <a:rPr lang="cs-CZ" altLang="cs-CZ" sz="1600" smtClean="0"/>
              <a:t>Očištění povrchu včetně zachování patiny:</a:t>
            </a:r>
          </a:p>
          <a:p>
            <a:pPr lvl="2"/>
            <a:r>
              <a:rPr lang="cs-CZ" altLang="cs-CZ" sz="1400" smtClean="0"/>
              <a:t>Srážená křída, mletá pemza </a:t>
            </a:r>
          </a:p>
          <a:p>
            <a:pPr lvl="2"/>
            <a:r>
              <a:rPr lang="cs-CZ" altLang="cs-CZ" sz="1400" smtClean="0"/>
              <a:t>Ultrazvuk, otryskávání (balotina, mleté ořechové skořápky, plastová drť)</a:t>
            </a:r>
          </a:p>
          <a:p>
            <a:pPr lvl="2"/>
            <a:r>
              <a:rPr lang="cs-CZ" altLang="cs-CZ" sz="1400" smtClean="0"/>
              <a:t>laser</a:t>
            </a:r>
          </a:p>
          <a:p>
            <a:pPr lvl="1"/>
            <a:r>
              <a:rPr lang="cs-CZ" altLang="cs-CZ" sz="1600" smtClean="0"/>
              <a:t>Vodní parsek (objekty v exteriéru, odstranění korozních produktů)</a:t>
            </a:r>
          </a:p>
          <a:p>
            <a:r>
              <a:rPr lang="cs-CZ" altLang="cs-CZ" sz="2000" smtClean="0"/>
              <a:t>Chemické čištění</a:t>
            </a:r>
          </a:p>
          <a:p>
            <a:pPr lvl="1"/>
            <a:r>
              <a:rPr lang="cs-CZ" altLang="cs-CZ" sz="1600" smtClean="0"/>
              <a:t>Odstranění patiny (ponor, lokálně – tampony, pastami)</a:t>
            </a:r>
          </a:p>
          <a:p>
            <a:pPr lvl="2"/>
            <a:r>
              <a:rPr lang="cs-CZ" altLang="cs-CZ" sz="1400" smtClean="0"/>
              <a:t>Chelaton III (5 – 10%)</a:t>
            </a:r>
          </a:p>
          <a:p>
            <a:pPr lvl="2"/>
            <a:r>
              <a:rPr lang="cs-CZ" altLang="cs-CZ" sz="1400" smtClean="0"/>
              <a:t>Alkalická Rochelská sůl (50 g NaOH/l + 150 g/l vinan sodno-draselný   </a:t>
            </a:r>
          </a:p>
          <a:p>
            <a:pPr lvl="2"/>
            <a:r>
              <a:rPr lang="cs-CZ" altLang="cs-CZ" sz="1400" smtClean="0"/>
              <a:t>Alkalický glycerin (150 g/l NaOH + 40 ml/l glycerinu)</a:t>
            </a:r>
          </a:p>
          <a:p>
            <a:pPr lvl="2"/>
            <a:r>
              <a:rPr lang="cs-CZ" altLang="cs-CZ" sz="1400" smtClean="0"/>
              <a:t>Roztok kys. citronové (25 g/l kys. Citronové + 14 ml/l 25% amoniaku)</a:t>
            </a:r>
          </a:p>
          <a:p>
            <a:pPr lvl="2"/>
            <a:r>
              <a:rPr lang="cs-CZ" altLang="cs-CZ" sz="1400" smtClean="0"/>
              <a:t>(anorg. kyseliny H3PO4, H2SO4, HNO3 – pouze výjimečně – čištění povrchu pro přípravu pokovení)</a:t>
            </a:r>
          </a:p>
          <a:p>
            <a:r>
              <a:rPr lang="cs-CZ" altLang="cs-CZ" sz="1800" smtClean="0"/>
              <a:t>Oplach ve vyměňované destilované vodě (následně etylalkohol)</a:t>
            </a:r>
          </a:p>
          <a:p>
            <a:r>
              <a:rPr lang="cs-CZ" altLang="cs-CZ" sz="1800" smtClean="0"/>
              <a:t>Sušení: 80 – 90 °C, 4 – 5 hod.; horký vzduch; infralampy, předehřáté piliny ?</a:t>
            </a:r>
          </a:p>
          <a:p>
            <a:endParaRPr lang="cs-CZ" altLang="cs-CZ" sz="1800" smtClean="0"/>
          </a:p>
          <a:p>
            <a:endParaRPr lang="cs-CZ" altLang="cs-CZ" sz="1800" smtClean="0"/>
          </a:p>
          <a:p>
            <a:endParaRPr lang="cs-CZ" altLang="cs-CZ" sz="1400" smtClean="0"/>
          </a:p>
          <a:p>
            <a:endParaRPr lang="cs-CZ" altLang="cs-CZ" sz="1400" smtClean="0"/>
          </a:p>
          <a:p>
            <a:pPr>
              <a:buFont typeface="Monotype Sorts" pitchFamily="2" charset="2"/>
              <a:buNone/>
            </a:pPr>
            <a:endParaRPr lang="cs-CZ" altLang="cs-CZ" sz="1400" smtClean="0"/>
          </a:p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59356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/>
          <p:cNvSpPr>
            <a:spLocks noGrp="1"/>
          </p:cNvSpPr>
          <p:nvPr>
            <p:ph type="title"/>
          </p:nvPr>
        </p:nvSpPr>
        <p:spPr>
          <a:xfrm>
            <a:off x="1116013" y="-3175"/>
            <a:ext cx="7772400" cy="1371600"/>
          </a:xfrm>
        </p:spPr>
        <p:txBody>
          <a:bodyPr/>
          <a:lstStyle/>
          <a:p>
            <a:r>
              <a:rPr lang="cs-CZ" altLang="cs-CZ" smtClean="0"/>
              <a:t>Čištění</a:t>
            </a:r>
          </a:p>
        </p:txBody>
      </p:sp>
      <p:sp>
        <p:nvSpPr>
          <p:cNvPr id="30723" name="TextovéPole 6"/>
          <p:cNvSpPr txBox="1">
            <a:spLocks noChangeArrowheads="1"/>
          </p:cNvSpPr>
          <p:nvPr/>
        </p:nvSpPr>
        <p:spPr bwMode="auto">
          <a:xfrm>
            <a:off x="1000125" y="5589588"/>
            <a:ext cx="72437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>
                <a:latin typeface="Times New Roman" pitchFamily="18" charset="0"/>
              </a:rPr>
              <a:t>The Lamp with Erotes from Vani, 250 – 100 BC, Turecko, http://www.getty.edu/art/collection/video/399887/conserving-bronze:-the-lamp-with-erotes-from-vani/</a:t>
            </a:r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2" t="24217" r="14519" b="5527"/>
          <a:stretch>
            <a:fillRect/>
          </a:stretch>
        </p:blipFill>
        <p:spPr bwMode="auto">
          <a:xfrm>
            <a:off x="1331913" y="1557338"/>
            <a:ext cx="6119812" cy="329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419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Stabilizace korozních produktů</a:t>
            </a:r>
          </a:p>
        </p:txBody>
      </p:sp>
      <p:sp>
        <p:nvSpPr>
          <p:cNvPr id="31747" name="Zástupný symbol pro obsah 2"/>
          <p:cNvSpPr>
            <a:spLocks noGrp="1"/>
          </p:cNvSpPr>
          <p:nvPr>
            <p:ph idx="1"/>
          </p:nvPr>
        </p:nvSpPr>
        <p:spPr>
          <a:xfrm>
            <a:off x="1173163" y="1981200"/>
            <a:ext cx="7772400" cy="4591050"/>
          </a:xfrm>
        </p:spPr>
        <p:txBody>
          <a:bodyPr/>
          <a:lstStyle/>
          <a:p>
            <a:r>
              <a:rPr lang="cs-CZ" altLang="cs-CZ" sz="1800" smtClean="0"/>
              <a:t>nepřímá (kontrola RV, T, silikagel, vypařovací inhibitory, odstranění O</a:t>
            </a:r>
            <a:r>
              <a:rPr lang="cs-CZ" altLang="cs-CZ" sz="1800" baseline="-25000" smtClean="0"/>
              <a:t>2</a:t>
            </a:r>
            <a:r>
              <a:rPr lang="cs-CZ" altLang="cs-CZ" sz="1800" smtClean="0"/>
              <a:t> </a:t>
            </a:r>
          </a:p>
          <a:p>
            <a:r>
              <a:rPr lang="cs-CZ" altLang="cs-CZ" sz="1800" smtClean="0"/>
              <a:t>benzotriazol - BTA (3 % v etylalkoholu, 1 -3 dny) - pozor karcinogenní, toxická látka !</a:t>
            </a:r>
          </a:p>
          <a:p>
            <a:r>
              <a:rPr lang="cs-CZ" altLang="cs-CZ" sz="1800" smtClean="0"/>
              <a:t>Vyluhování v destilované vodě (ultrazvuk) – málo efektivní</a:t>
            </a:r>
          </a:p>
          <a:p>
            <a:r>
              <a:rPr lang="cs-CZ" altLang="cs-CZ" sz="1800" smtClean="0"/>
              <a:t>elektrolyticky - stabilizace nemoci bronzu  (5 % seskviuhličitan sodný Na</a:t>
            </a:r>
            <a:r>
              <a:rPr lang="cs-CZ" altLang="cs-CZ" sz="1800" baseline="-25000" smtClean="0"/>
              <a:t>3</a:t>
            </a:r>
            <a:r>
              <a:rPr lang="cs-CZ" altLang="cs-CZ" sz="1800" smtClean="0"/>
              <a:t>H(CO</a:t>
            </a:r>
            <a:r>
              <a:rPr lang="cs-CZ" altLang="cs-CZ" sz="1800" baseline="-25000" smtClean="0"/>
              <a:t>3</a:t>
            </a:r>
            <a:r>
              <a:rPr lang="cs-CZ" altLang="cs-CZ" sz="1800" smtClean="0"/>
              <a:t>)</a:t>
            </a:r>
            <a:r>
              <a:rPr lang="cs-CZ" altLang="cs-CZ" sz="1800" baseline="-25000" smtClean="0"/>
              <a:t>2- </a:t>
            </a:r>
            <a:r>
              <a:rPr lang="cs-CZ" altLang="cs-CZ" sz="1800" smtClean="0"/>
              <a:t> /NaHCO3 . Na2CO3/; E</a:t>
            </a:r>
            <a:r>
              <a:rPr lang="cs-CZ" altLang="cs-CZ" sz="1800" baseline="-25000" smtClean="0"/>
              <a:t>K </a:t>
            </a:r>
            <a:r>
              <a:rPr lang="cs-CZ" altLang="cs-CZ" sz="1800" smtClean="0"/>
              <a:t>=  - 0,1 V) </a:t>
            </a:r>
          </a:p>
          <a:p>
            <a:endParaRPr lang="cs-CZ" altLang="cs-CZ" sz="1800" smtClean="0"/>
          </a:p>
          <a:p>
            <a:pPr algn="ctr">
              <a:buFont typeface="Monotype Sorts" pitchFamily="2" charset="2"/>
              <a:buNone/>
            </a:pPr>
            <a:r>
              <a:rPr lang="cs-CZ" altLang="cs-CZ" sz="1800" smtClean="0"/>
              <a:t>CuCl + e-                 Cu + Cl-</a:t>
            </a:r>
          </a:p>
          <a:p>
            <a:pPr>
              <a:buFont typeface="Monotype Sorts" pitchFamily="2" charset="2"/>
              <a:buNone/>
            </a:pPr>
            <a:endParaRPr lang="cs-CZ" altLang="cs-CZ" smtClean="0"/>
          </a:p>
        </p:txBody>
      </p:sp>
      <p:cxnSp>
        <p:nvCxnSpPr>
          <p:cNvPr id="31748" name="Přímá spojovací šipka 4"/>
          <p:cNvCxnSpPr>
            <a:cxnSpLocks noChangeShapeType="1"/>
          </p:cNvCxnSpPr>
          <p:nvPr/>
        </p:nvCxnSpPr>
        <p:spPr bwMode="auto">
          <a:xfrm>
            <a:off x="4786313" y="4357688"/>
            <a:ext cx="642937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1749" name="Obrázek 5" descr="131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4643438"/>
            <a:ext cx="2620963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Obrázek 6" descr="131-p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4572000"/>
            <a:ext cx="2667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029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Povrchová úprava</a:t>
            </a:r>
          </a:p>
        </p:txBody>
      </p:sp>
      <p:sp>
        <p:nvSpPr>
          <p:cNvPr id="35843" name="Zástupný symbol pro obsah 2"/>
          <p:cNvSpPr>
            <a:spLocks noGrp="1"/>
          </p:cNvSpPr>
          <p:nvPr>
            <p:ph idx="1"/>
          </p:nvPr>
        </p:nvSpPr>
        <p:spPr>
          <a:xfrm>
            <a:off x="1071563" y="1571625"/>
            <a:ext cx="7772400" cy="4114800"/>
          </a:xfrm>
        </p:spPr>
        <p:txBody>
          <a:bodyPr/>
          <a:lstStyle/>
          <a:p>
            <a:r>
              <a:rPr lang="cs-CZ" altLang="cs-CZ" sz="2400" smtClean="0"/>
              <a:t>Konzervační prostředky</a:t>
            </a:r>
          </a:p>
          <a:p>
            <a:pPr lvl="1"/>
            <a:r>
              <a:rPr lang="cs-CZ" altLang="cs-CZ" sz="2000" smtClean="0"/>
              <a:t>Laky + BTA (Paraloid B72, B44, Veropal KP 709);</a:t>
            </a:r>
          </a:p>
          <a:p>
            <a:pPr lvl="1"/>
            <a:r>
              <a:rPr lang="cs-CZ" altLang="cs-CZ" sz="2000" smtClean="0"/>
              <a:t>Incralac (vč. BTA)</a:t>
            </a:r>
          </a:p>
          <a:p>
            <a:pPr lvl="1"/>
            <a:r>
              <a:rPr lang="cs-CZ" altLang="cs-CZ" sz="2000" smtClean="0"/>
              <a:t>Mikrokrystalické vosky (Revax, KRNB)</a:t>
            </a:r>
          </a:p>
          <a:p>
            <a:pPr lvl="1"/>
            <a:r>
              <a:rPr lang="cs-CZ" altLang="cs-CZ" sz="2000" smtClean="0"/>
              <a:t>Včelí vosk</a:t>
            </a:r>
          </a:p>
          <a:p>
            <a:pPr lvl="1"/>
            <a:r>
              <a:rPr lang="cs-CZ" altLang="cs-CZ" sz="2000" smtClean="0"/>
              <a:t>Silikonové oleje (Lukoil) – pohyblivé části</a:t>
            </a:r>
          </a:p>
          <a:p>
            <a:pPr lvl="1"/>
            <a:endParaRPr lang="cs-CZ" altLang="cs-CZ" sz="2000" smtClean="0"/>
          </a:p>
          <a:p>
            <a:pPr lvl="1"/>
            <a:endParaRPr lang="cs-CZ" altLang="cs-CZ" sz="2000" smtClean="0"/>
          </a:p>
          <a:p>
            <a:endParaRPr lang="cs-CZ" altLang="cs-CZ" smtClean="0"/>
          </a:p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28397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Povrchová úprava</a:t>
            </a:r>
          </a:p>
        </p:txBody>
      </p:sp>
      <p:pic>
        <p:nvPicPr>
          <p:cNvPr id="3789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1628775"/>
            <a:ext cx="4264025" cy="2867025"/>
          </a:xfrm>
        </p:spPr>
      </p:pic>
      <p:sp>
        <p:nvSpPr>
          <p:cNvPr id="37892" name="TextovéPole 4"/>
          <p:cNvSpPr txBox="1">
            <a:spLocks noChangeArrowheads="1"/>
          </p:cNvSpPr>
          <p:nvPr/>
        </p:nvSpPr>
        <p:spPr bwMode="auto">
          <a:xfrm>
            <a:off x="2500313" y="5857875"/>
            <a:ext cx="49291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400">
                <a:latin typeface="Times New Roman" pitchFamily="18" charset="0"/>
              </a:rPr>
              <a:t>Jan Žižka – Vítkov, restaurováno Houska/Douda, 2011  </a:t>
            </a:r>
          </a:p>
        </p:txBody>
      </p:sp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349500"/>
            <a:ext cx="3240088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814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Zlato – aurum Au</a:t>
            </a:r>
          </a:p>
        </p:txBody>
      </p:sp>
      <p:sp>
        <p:nvSpPr>
          <p:cNvPr id="4099" name="Zástupný symbol pro obsah 2"/>
          <p:cNvSpPr>
            <a:spLocks noGrp="1"/>
          </p:cNvSpPr>
          <p:nvPr>
            <p:ph idx="1"/>
          </p:nvPr>
        </p:nvSpPr>
        <p:spPr>
          <a:xfrm>
            <a:off x="1187450" y="1466850"/>
            <a:ext cx="7772400" cy="4524375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sz="2000" smtClean="0"/>
              <a:t>Velmi tvárný žlutý kov, vynikající chemická odolnost na vzduchu i v chemikáliích, teplota tání 1063°C</a:t>
            </a:r>
          </a:p>
          <a:p>
            <a:r>
              <a:rPr lang="cs-CZ" altLang="cs-CZ" sz="2000" smtClean="0"/>
              <a:t>Většinou se používá jako slitina s Ag, Ag, Cu, Ni, Pt, Pd</a:t>
            </a:r>
          </a:p>
          <a:p>
            <a:r>
              <a:rPr lang="cs-CZ" altLang="cs-CZ" sz="2000" smtClean="0"/>
              <a:t>Čistota (ryzost) – např. 585/1000 tj. 58,5 % ryzího zlata; karáty (1 karát – 41,66/1000 tj. 0,04166 g Au/ 1 g slitiny)</a:t>
            </a:r>
          </a:p>
          <a:p>
            <a:pPr lvl="1"/>
            <a:r>
              <a:rPr lang="cs-CZ" altLang="cs-CZ" sz="2000" smtClean="0"/>
              <a:t>Ryzí zlato – 24 karátů</a:t>
            </a:r>
          </a:p>
          <a:p>
            <a:pPr lvl="1"/>
            <a:r>
              <a:rPr lang="cs-CZ" altLang="cs-CZ" sz="2000" smtClean="0"/>
              <a:t>Běžně pro šperky 585/1000 (14 karátů), slitina Au-Ag-Cu; šperky na zakázku 18 kt. (cca 75 % Au), dentální lékařství, elektrické kontakty (22 kt.cca 90 % Au)</a:t>
            </a:r>
          </a:p>
          <a:p>
            <a:pPr lvl="1"/>
            <a:r>
              <a:rPr lang="cs-CZ" altLang="cs-CZ" sz="2000" smtClean="0"/>
              <a:t>Legováním se mění barva slitiny:</a:t>
            </a:r>
          </a:p>
          <a:p>
            <a:pPr lvl="2"/>
            <a:r>
              <a:rPr lang="cs-CZ" altLang="cs-CZ" sz="1800" smtClean="0"/>
              <a:t>Ternární diagram slitiny Au-Ag-Cu</a:t>
            </a:r>
          </a:p>
          <a:p>
            <a:pPr lvl="2"/>
            <a:r>
              <a:rPr lang="cs-CZ" altLang="cs-CZ" sz="1800" smtClean="0"/>
              <a:t>Bílé zlato Au-Ni-Cu nebo Au-Ni-Pd (levnější náhrada platiny)</a:t>
            </a:r>
          </a:p>
          <a:p>
            <a:r>
              <a:rPr lang="cs-CZ" altLang="cs-CZ" sz="1800" smtClean="0"/>
              <a:t>Technicky zdobení</a:t>
            </a:r>
          </a:p>
          <a:p>
            <a:pPr lvl="1"/>
            <a:r>
              <a:rPr lang="cs-CZ" altLang="cs-CZ" sz="1600" smtClean="0"/>
              <a:t>Tepání, rytí, cizelování (gravírování), matování, patinování, email, vsazování drahých kamenů a organolytů</a:t>
            </a:r>
          </a:p>
          <a:p>
            <a:pPr lvl="1"/>
            <a:endParaRPr lang="cs-CZ" altLang="cs-CZ" sz="2200" smtClean="0"/>
          </a:p>
          <a:p>
            <a:pPr lvl="2"/>
            <a:endParaRPr lang="cs-CZ" altLang="cs-CZ" sz="1800" smtClean="0"/>
          </a:p>
        </p:txBody>
      </p:sp>
      <p:pic>
        <p:nvPicPr>
          <p:cNvPr id="4100" name="Obrázek 3" descr="MycenaeMas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142875"/>
            <a:ext cx="14382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423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>
          <a:xfrm>
            <a:off x="-612576" y="391104"/>
            <a:ext cx="8229600" cy="1143000"/>
          </a:xfrm>
        </p:spPr>
        <p:txBody>
          <a:bodyPr/>
          <a:lstStyle/>
          <a:p>
            <a:r>
              <a:rPr lang="cs-CZ" altLang="cs-CZ" dirty="0" smtClean="0"/>
              <a:t>Zlato - historie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1116013" y="4076700"/>
            <a:ext cx="3960812" cy="1008063"/>
          </a:xfrm>
        </p:spPr>
        <p:txBody>
          <a:bodyPr/>
          <a:lstStyle/>
          <a:p>
            <a:pPr marL="0" indent="0">
              <a:buFont typeface="Monotype Sorts" pitchFamily="2" charset="2"/>
              <a:buNone/>
            </a:pPr>
            <a:r>
              <a:rPr lang="cs-CZ" altLang="cs-CZ" sz="1600" smtClean="0"/>
              <a:t>The Blessington lunula, 2400 – 2000 BC – doba bronzová, Irsko – Blessington, Tha British Museum</a:t>
            </a:r>
          </a:p>
        </p:txBody>
      </p:sp>
      <p:pic>
        <p:nvPicPr>
          <p:cNvPr id="5124" name="Picture 2" descr="Gold lunul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088" y="1504950"/>
            <a:ext cx="243205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4" descr="Part of a gold ear-ring: disc with granulated rays around the edge; the stone in the centre is now missing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50" y="503238"/>
            <a:ext cx="28956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ovéPole 3"/>
          <p:cNvSpPr txBox="1">
            <a:spLocks noChangeArrowheads="1"/>
          </p:cNvSpPr>
          <p:nvPr/>
        </p:nvSpPr>
        <p:spPr bwMode="auto">
          <a:xfrm>
            <a:off x="4975225" y="3284538"/>
            <a:ext cx="3844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>
                <a:latin typeface="Times New Roman" pitchFamily="18" charset="0"/>
              </a:rPr>
              <a:t>Část zlaté náušnice, doba římská, </a:t>
            </a:r>
            <a:br>
              <a:rPr kumimoji="0" lang="cs-CZ" altLang="cs-CZ" sz="2000">
                <a:latin typeface="Times New Roman" pitchFamily="18" charset="0"/>
              </a:rPr>
            </a:br>
            <a:r>
              <a:rPr kumimoji="0" lang="cs-CZ" altLang="cs-CZ" sz="2000">
                <a:latin typeface="Times New Roman" pitchFamily="18" charset="0"/>
              </a:rPr>
              <a:t>2. stol. BC, The British Museum</a:t>
            </a:r>
          </a:p>
        </p:txBody>
      </p:sp>
      <p:pic>
        <p:nvPicPr>
          <p:cNvPr id="5127" name="Picture 6" descr="Mistrnou prÃ¡ci velkomoravskÃ½ch Å¡perkaÅÅ¯ doklÃ¡dÃ¡ napÅ. zlatÃ½ dvouplÃ¡Å¡Å¥ovÃ½ gombÃ­k zdobenÃ½ granulacÃ­, nalezenÃ½ v hrobÄ Ä. 505 u baziliky v MikulÄicÃ­ch.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0" y="4221163"/>
            <a:ext cx="2017713" cy="234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TextovéPole 4"/>
          <p:cNvSpPr txBox="1">
            <a:spLocks noChangeArrowheads="1"/>
          </p:cNvSpPr>
          <p:nvPr/>
        </p:nvSpPr>
        <p:spPr bwMode="auto">
          <a:xfrm>
            <a:off x="2105025" y="5754688"/>
            <a:ext cx="36941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000">
                <a:latin typeface="Times New Roman" pitchFamily="18" charset="0"/>
              </a:rPr>
              <a:t>Zlatý gombík, 9. stol., Velká Morava, Mikulčice</a:t>
            </a:r>
          </a:p>
        </p:txBody>
      </p:sp>
    </p:spTree>
    <p:extLst>
      <p:ext uri="{BB962C8B-B14F-4D97-AF65-F5344CB8AC3E}">
        <p14:creationId xmlns:p14="http://schemas.microsoft.com/office/powerpoint/2010/main" val="427295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/>
          </p:cNvSpPr>
          <p:nvPr>
            <p:ph type="title"/>
          </p:nvPr>
        </p:nvSpPr>
        <p:spPr>
          <a:xfrm>
            <a:off x="979488" y="115888"/>
            <a:ext cx="7772400" cy="1371600"/>
          </a:xfrm>
        </p:spPr>
        <p:txBody>
          <a:bodyPr/>
          <a:lstStyle/>
          <a:p>
            <a:r>
              <a:rPr lang="cs-CZ" altLang="cs-CZ" sz="2400" smtClean="0"/>
              <a:t>Značení – české současné puncovní značky </a:t>
            </a:r>
            <a:br>
              <a:rPr lang="cs-CZ" altLang="cs-CZ" sz="2400" smtClean="0"/>
            </a:br>
            <a:r>
              <a:rPr lang="cs-CZ" altLang="cs-CZ" sz="2400" smtClean="0"/>
              <a:t>dle Puncovního úřadu </a:t>
            </a:r>
          </a:p>
        </p:txBody>
      </p:sp>
      <p:pic>
        <p:nvPicPr>
          <p:cNvPr id="7171" name="Zástupný symbol pro obsah 3" descr="CeskeSamotne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1412875"/>
            <a:ext cx="6691312" cy="3294063"/>
          </a:xfrm>
        </p:spPr>
      </p:pic>
      <p:sp>
        <p:nvSpPr>
          <p:cNvPr id="7172" name="TextovéPole 2"/>
          <p:cNvSpPr txBox="1">
            <a:spLocks noChangeArrowheads="1"/>
          </p:cNvSpPr>
          <p:nvPr/>
        </p:nvSpPr>
        <p:spPr bwMode="auto">
          <a:xfrm>
            <a:off x="971550" y="4724400"/>
            <a:ext cx="80645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400">
                <a:latin typeface="Times New Roman" pitchFamily="18" charset="0"/>
              </a:rPr>
              <a:t>Součástí značení je též identifikační značka výrobní nebo odpovědnostní (obchodník) – pomáhají najít autora nebo původ výrobku.</a:t>
            </a:r>
          </a:p>
        </p:txBody>
      </p:sp>
      <p:pic>
        <p:nvPicPr>
          <p:cNvPr id="7173" name="Picture 6" descr="http://www.puncovniurad.cz/znacky/cejka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5924550"/>
            <a:ext cx="7905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ovéPole 1"/>
          <p:cNvSpPr txBox="1">
            <a:spLocks noChangeArrowheads="1"/>
          </p:cNvSpPr>
          <p:nvPr/>
        </p:nvSpPr>
        <p:spPr bwMode="auto">
          <a:xfrm>
            <a:off x="2195513" y="6165850"/>
            <a:ext cx="66246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400">
                <a:latin typeface="Times New Roman" pitchFamily="18" charset="0"/>
              </a:rPr>
              <a:t>Hlava čejky – 14kt. Zlato, platná značka do r. 1993</a:t>
            </a:r>
          </a:p>
        </p:txBody>
      </p:sp>
    </p:spTree>
    <p:extLst>
      <p:ext uri="{BB962C8B-B14F-4D97-AF65-F5344CB8AC3E}">
        <p14:creationId xmlns:p14="http://schemas.microsoft.com/office/powerpoint/2010/main" val="324330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Povrchové zlacení</a:t>
            </a:r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mtClean="0"/>
              <a:t>Plátkové zlacení</a:t>
            </a:r>
          </a:p>
          <a:p>
            <a:r>
              <a:rPr lang="cs-CZ" altLang="cs-CZ" smtClean="0"/>
              <a:t>Žárové zlacení (amalgám Au)</a:t>
            </a:r>
          </a:p>
          <a:p>
            <a:r>
              <a:rPr lang="cs-CZ" altLang="cs-CZ" smtClean="0"/>
              <a:t>Galvanické zlacení</a:t>
            </a:r>
          </a:p>
          <a:p>
            <a:r>
              <a:rPr lang="cs-CZ" altLang="cs-CZ" smtClean="0"/>
              <a:t>Práškovým zlatem </a:t>
            </a:r>
          </a:p>
          <a:p>
            <a:pPr marL="342900" lvl="1" indent="-342900">
              <a:buClr>
                <a:schemeClr val="accent1"/>
              </a:buClr>
              <a:buSzPct val="70000"/>
              <a:buFont typeface="Monotype Sorts" pitchFamily="2" charset="2"/>
              <a:buChar char="n"/>
            </a:pPr>
            <a:r>
              <a:rPr lang="cs-CZ" altLang="cs-CZ" smtClean="0"/>
              <a:t>Náhražky – tzv. dublé (mosaz svárově plátovaná Au), </a:t>
            </a:r>
          </a:p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48830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Zlacení - žárové</a:t>
            </a:r>
          </a:p>
        </p:txBody>
      </p:sp>
      <p:pic>
        <p:nvPicPr>
          <p:cNvPr id="10243" name="Zástupný symbol pro obsah 3" descr="firegilding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85875" y="1500188"/>
            <a:ext cx="3587750" cy="4500562"/>
          </a:xfrm>
        </p:spPr>
      </p:pic>
      <p:pic>
        <p:nvPicPr>
          <p:cNvPr id="10244" name="Obrázek 4" descr="h2_1983_41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2857500"/>
            <a:ext cx="2857500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850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Rozdělení kovů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cs-CZ" altLang="cs-CZ" b="1" dirty="0" smtClean="0"/>
              <a:t>Železné kovy</a:t>
            </a:r>
          </a:p>
          <a:p>
            <a:pPr lvl="1"/>
            <a:r>
              <a:rPr lang="cs-CZ" altLang="cs-CZ" sz="2000" dirty="0" smtClean="0"/>
              <a:t>kujné</a:t>
            </a:r>
            <a:r>
              <a:rPr lang="cs-CZ" altLang="cs-CZ" sz="2000" b="1" dirty="0" smtClean="0"/>
              <a:t> železo ( C ≤ 0,2 %; svářkové železo do 0,1 %)</a:t>
            </a:r>
            <a:endParaRPr lang="cs-CZ" altLang="cs-CZ" sz="2000" dirty="0" smtClean="0"/>
          </a:p>
          <a:p>
            <a:pPr lvl="1"/>
            <a:r>
              <a:rPr lang="cs-CZ" altLang="cs-CZ" sz="2000" dirty="0" smtClean="0"/>
              <a:t>ocel (0,2 – 2,14 % C)</a:t>
            </a:r>
          </a:p>
          <a:p>
            <a:pPr lvl="1"/>
            <a:r>
              <a:rPr lang="cs-CZ" altLang="cs-CZ" sz="2000" dirty="0" smtClean="0"/>
              <a:t>litina (vyšší obsah C než oceli)</a:t>
            </a:r>
          </a:p>
          <a:p>
            <a:r>
              <a:rPr lang="cs-CZ" altLang="cs-CZ" b="1" dirty="0" smtClean="0"/>
              <a:t>Neželezné kovy</a:t>
            </a:r>
            <a:endParaRPr lang="cs-CZ" altLang="cs-CZ" dirty="0" smtClean="0"/>
          </a:p>
          <a:p>
            <a:pPr lvl="1"/>
            <a:r>
              <a:rPr lang="cs-CZ" altLang="cs-CZ" sz="2000" dirty="0" smtClean="0"/>
              <a:t>těžké: </a:t>
            </a:r>
            <a:r>
              <a:rPr lang="cs-CZ" altLang="cs-CZ" sz="2000" dirty="0" err="1" smtClean="0"/>
              <a:t>Cu</a:t>
            </a:r>
            <a:r>
              <a:rPr lang="cs-CZ" altLang="cs-CZ" sz="2000" dirty="0" smtClean="0"/>
              <a:t>, </a:t>
            </a:r>
            <a:r>
              <a:rPr lang="cs-CZ" altLang="cs-CZ" sz="2000" dirty="0" err="1" smtClean="0"/>
              <a:t>Zn</a:t>
            </a:r>
            <a:r>
              <a:rPr lang="cs-CZ" altLang="cs-CZ" sz="2000" dirty="0" smtClean="0"/>
              <a:t>, </a:t>
            </a:r>
            <a:r>
              <a:rPr lang="cs-CZ" altLang="cs-CZ" sz="2000" dirty="0" err="1" smtClean="0"/>
              <a:t>Pb</a:t>
            </a:r>
            <a:r>
              <a:rPr lang="cs-CZ" altLang="cs-CZ" sz="2000" dirty="0" smtClean="0"/>
              <a:t>, </a:t>
            </a:r>
            <a:r>
              <a:rPr lang="cs-CZ" altLang="cs-CZ" sz="2000" dirty="0" err="1" smtClean="0"/>
              <a:t>Sn</a:t>
            </a:r>
            <a:r>
              <a:rPr lang="cs-CZ" altLang="cs-CZ" sz="2000" dirty="0" smtClean="0"/>
              <a:t> (bronzy, mosazi, pájky apod.)</a:t>
            </a:r>
          </a:p>
          <a:p>
            <a:pPr lvl="1"/>
            <a:r>
              <a:rPr lang="cs-CZ" altLang="cs-CZ" sz="2000" dirty="0" smtClean="0"/>
              <a:t>lehké: Al, Mg, Ti (jejich slitiny)  </a:t>
            </a:r>
          </a:p>
          <a:p>
            <a:pPr>
              <a:buFontTx/>
              <a:buNone/>
            </a:pPr>
            <a:endParaRPr lang="cs-CZ" altLang="cs-CZ" dirty="0" smtClean="0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altLang="cs-CZ" b="1" dirty="0" smtClean="0"/>
              <a:t>Podle dostupnosti </a:t>
            </a:r>
            <a:br>
              <a:rPr lang="cs-CZ" altLang="cs-CZ" b="1" dirty="0" smtClean="0"/>
            </a:br>
            <a:r>
              <a:rPr lang="cs-CZ" altLang="cs-CZ" b="1" dirty="0" smtClean="0"/>
              <a:t>a ceny</a:t>
            </a:r>
          </a:p>
          <a:p>
            <a:pPr lvl="1"/>
            <a:r>
              <a:rPr lang="cs-CZ" altLang="cs-CZ" sz="2000" b="1" dirty="0" smtClean="0"/>
              <a:t>Drahé kovy (např. </a:t>
            </a:r>
            <a:r>
              <a:rPr lang="cs-CZ" altLang="cs-CZ" sz="1800" dirty="0" smtClean="0"/>
              <a:t>Au, </a:t>
            </a:r>
            <a:r>
              <a:rPr lang="cs-CZ" altLang="cs-CZ" sz="1800" dirty="0" err="1" smtClean="0"/>
              <a:t>Ag</a:t>
            </a:r>
            <a:r>
              <a:rPr lang="cs-CZ" altLang="cs-CZ" sz="1800" dirty="0" smtClean="0"/>
              <a:t>, </a:t>
            </a:r>
            <a:r>
              <a:rPr lang="cs-CZ" altLang="cs-CZ" sz="1800" dirty="0" err="1" smtClean="0"/>
              <a:t>Pt</a:t>
            </a:r>
            <a:r>
              <a:rPr lang="cs-CZ" altLang="cs-CZ" sz="1800" dirty="0" smtClean="0"/>
              <a:t>)</a:t>
            </a:r>
          </a:p>
          <a:p>
            <a:pPr lvl="1"/>
            <a:r>
              <a:rPr lang="cs-CZ" altLang="cs-CZ" sz="2000" dirty="0" smtClean="0"/>
              <a:t>Ostatní </a:t>
            </a:r>
            <a:r>
              <a:rPr lang="cs-CZ" altLang="cs-CZ" sz="2000" b="1" dirty="0" smtClean="0"/>
              <a:t>(obecné kovy) </a:t>
            </a:r>
            <a:r>
              <a:rPr lang="cs-CZ" altLang="cs-CZ" sz="2000" dirty="0" smtClean="0"/>
              <a:t>(např. Al, </a:t>
            </a:r>
            <a:r>
              <a:rPr lang="cs-CZ" altLang="cs-CZ" sz="2000" dirty="0" err="1" smtClean="0"/>
              <a:t>Fe</a:t>
            </a:r>
            <a:r>
              <a:rPr lang="cs-CZ" altLang="cs-CZ" sz="2000" dirty="0" smtClean="0"/>
              <a:t>, </a:t>
            </a:r>
            <a:r>
              <a:rPr lang="cs-CZ" altLang="cs-CZ" sz="2000" dirty="0" err="1" smtClean="0"/>
              <a:t>Zn</a:t>
            </a:r>
            <a:r>
              <a:rPr lang="cs-CZ" altLang="cs-CZ" sz="2000" dirty="0" smtClean="0"/>
              <a:t>)</a:t>
            </a:r>
          </a:p>
          <a:p>
            <a:r>
              <a:rPr lang="cs-CZ" altLang="cs-CZ" b="1" dirty="0" smtClean="0"/>
              <a:t>Podle stálosti na vzduchu:</a:t>
            </a:r>
          </a:p>
          <a:p>
            <a:pPr lvl="1"/>
            <a:r>
              <a:rPr lang="cs-CZ" altLang="cs-CZ" sz="2000" dirty="0" smtClean="0"/>
              <a:t>Ušlechtilé (např. </a:t>
            </a:r>
            <a:r>
              <a:rPr lang="cs-CZ" altLang="cs-CZ" sz="2000" dirty="0" err="1" smtClean="0"/>
              <a:t>Pt</a:t>
            </a:r>
            <a:r>
              <a:rPr lang="cs-CZ" altLang="cs-CZ" sz="2000" dirty="0" smtClean="0"/>
              <a:t>, Au, </a:t>
            </a:r>
            <a:r>
              <a:rPr lang="cs-CZ" altLang="cs-CZ" sz="2000" dirty="0" err="1" smtClean="0"/>
              <a:t>Ag</a:t>
            </a:r>
            <a:r>
              <a:rPr lang="cs-CZ" altLang="cs-CZ" sz="2000" dirty="0" smtClean="0"/>
              <a:t>, </a:t>
            </a:r>
            <a:r>
              <a:rPr lang="cs-CZ" altLang="cs-CZ" sz="2000" dirty="0" err="1" smtClean="0"/>
              <a:t>Pd</a:t>
            </a:r>
            <a:r>
              <a:rPr lang="cs-CZ" altLang="cs-CZ" sz="2000" dirty="0" smtClean="0"/>
              <a:t>)</a:t>
            </a:r>
          </a:p>
          <a:p>
            <a:pPr lvl="1"/>
            <a:r>
              <a:rPr lang="cs-CZ" altLang="cs-CZ" sz="2000" dirty="0" smtClean="0"/>
              <a:t>Neušlechtilé (např. </a:t>
            </a:r>
            <a:r>
              <a:rPr lang="cs-CZ" altLang="cs-CZ" sz="2000" dirty="0" err="1" smtClean="0"/>
              <a:t>Fe</a:t>
            </a:r>
            <a:r>
              <a:rPr lang="cs-CZ" altLang="cs-CZ" sz="2000" dirty="0" smtClean="0"/>
              <a:t>, </a:t>
            </a:r>
            <a:r>
              <a:rPr lang="cs-CZ" altLang="cs-CZ" sz="2000" dirty="0" err="1" smtClean="0"/>
              <a:t>Zn</a:t>
            </a:r>
            <a:r>
              <a:rPr lang="cs-CZ" altLang="cs-CZ" sz="2000" dirty="0" smtClean="0"/>
              <a:t>, Mg)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Koroze zlata</a:t>
            </a:r>
          </a:p>
        </p:txBody>
      </p:sp>
      <p:sp>
        <p:nvSpPr>
          <p:cNvPr id="1126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800" smtClean="0"/>
              <a:t>Stabilní kov za všech běžných podmínek (rozpouští se v kyanidech, lučavce královské a rtuti)</a:t>
            </a:r>
          </a:p>
          <a:p>
            <a:r>
              <a:rPr lang="cs-CZ" altLang="cs-CZ" sz="2800" smtClean="0"/>
              <a:t>Ve slitinách s nižší ryzostí Au klesá jeho korozní odolnost (koroze zejména Ag, Cu)</a:t>
            </a:r>
          </a:p>
          <a:p>
            <a:r>
              <a:rPr lang="cs-CZ" altLang="cs-CZ" sz="2800" smtClean="0"/>
              <a:t>Ztráta lesku, tmavnutí – reakcí se sírou  (hlavně slitiny Au-Ag)</a:t>
            </a:r>
          </a:p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76507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Průzkum</a:t>
            </a:r>
          </a:p>
        </p:txBody>
      </p:sp>
      <p:sp>
        <p:nvSpPr>
          <p:cNvPr id="14339" name="Zástupný symbol pro obsah 2"/>
          <p:cNvSpPr>
            <a:spLocks noGrp="1"/>
          </p:cNvSpPr>
          <p:nvPr>
            <p:ph idx="1"/>
          </p:nvPr>
        </p:nvSpPr>
        <p:spPr>
          <a:xfrm>
            <a:off x="1187450" y="1412875"/>
            <a:ext cx="7772400" cy="4114800"/>
          </a:xfrm>
        </p:spPr>
        <p:txBody>
          <a:bodyPr>
            <a:normAutofit fontScale="92500"/>
          </a:bodyPr>
          <a:lstStyle/>
          <a:p>
            <a:r>
              <a:rPr lang="cs-CZ" altLang="cs-CZ" sz="2800" smtClean="0"/>
              <a:t>Materiál – složení slitiny, puncovní značky, pokovení, pájky, minerály, organické materiály:</a:t>
            </a:r>
          </a:p>
          <a:p>
            <a:pPr lvl="1"/>
            <a:r>
              <a:rPr lang="cs-CZ" altLang="cs-CZ" sz="2400" smtClean="0"/>
              <a:t>Zkouška ryzosti na buližníku, XRF </a:t>
            </a:r>
          </a:p>
          <a:p>
            <a:pPr lvl="1"/>
            <a:r>
              <a:rPr lang="cs-CZ" altLang="cs-CZ" sz="2400" smtClean="0"/>
              <a:t>Určení minerálů – barva, zkouška tvrdosti </a:t>
            </a:r>
            <a:r>
              <a:rPr lang="cs-CZ" altLang="cs-CZ" sz="2000" smtClean="0"/>
              <a:t>(Mohsova stupnice tvrdosti minerálů) – např. ametyst, topas, diamand</a:t>
            </a:r>
            <a:endParaRPr lang="cs-CZ" altLang="cs-CZ" sz="2400" smtClean="0"/>
          </a:p>
          <a:p>
            <a:pPr lvl="1"/>
            <a:r>
              <a:rPr lang="cs-CZ" altLang="cs-CZ" sz="2400" smtClean="0"/>
              <a:t>Organické materiály(tzv. organolyty: perla, korál/jantar,…)</a:t>
            </a:r>
          </a:p>
          <a:p>
            <a:pPr lvl="1"/>
            <a:r>
              <a:rPr lang="cs-CZ" altLang="cs-CZ" sz="2400" smtClean="0"/>
              <a:t>Syntetické materiály (imitace drahých kamenů)</a:t>
            </a:r>
          </a:p>
          <a:p>
            <a:pPr lvl="1"/>
            <a:r>
              <a:rPr lang="cs-CZ" altLang="cs-CZ" sz="2400" smtClean="0"/>
              <a:t>Kameny lepené z několika minerálů (dublety, triplety – např. křišťál-lepidlo-smaragd) </a:t>
            </a:r>
          </a:p>
          <a:p>
            <a:r>
              <a:rPr lang="cs-CZ" altLang="cs-CZ" sz="2800" smtClean="0"/>
              <a:t>Rozsah poškození, předešlé zásahy</a:t>
            </a:r>
          </a:p>
        </p:txBody>
      </p:sp>
    </p:spTree>
    <p:extLst>
      <p:ext uri="{BB962C8B-B14F-4D97-AF65-F5344CB8AC3E}">
        <p14:creationId xmlns:p14="http://schemas.microsoft.com/office/powerpoint/2010/main" val="423077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Konzervace;</a:t>
            </a:r>
          </a:p>
        </p:txBody>
      </p:sp>
      <p:sp>
        <p:nvSpPr>
          <p:cNvPr id="16387" name="Zástupný symbol pro obsah 2"/>
          <p:cNvSpPr>
            <a:spLocks noGrp="1"/>
          </p:cNvSpPr>
          <p:nvPr>
            <p:ph idx="1"/>
          </p:nvPr>
        </p:nvSpPr>
        <p:spPr>
          <a:xfrm>
            <a:off x="1173163" y="1571625"/>
            <a:ext cx="7772400" cy="4524375"/>
          </a:xfrm>
        </p:spPr>
        <p:txBody>
          <a:bodyPr/>
          <a:lstStyle/>
          <a:p>
            <a:r>
              <a:rPr lang="cs-CZ" altLang="cs-CZ" sz="2000" smtClean="0"/>
              <a:t>Odmaštění – ethanol, benzin, aceton …</a:t>
            </a:r>
          </a:p>
          <a:p>
            <a:pPr lvl="1"/>
            <a:r>
              <a:rPr lang="cs-CZ" altLang="cs-CZ" sz="1800" smtClean="0"/>
              <a:t>Nelze použít u zdobení organickými materiály (např. jantar, želvovina, slonovina), studenými emaily, celuloidem, některých imitací drahých kamenů, smaragdů…</a:t>
            </a:r>
          </a:p>
          <a:p>
            <a:pPr lvl="1"/>
            <a:r>
              <a:rPr lang="cs-CZ" altLang="cs-CZ" sz="1800" smtClean="0"/>
              <a:t>U zdobení emaily a kameny s prasklinami nepoužívat ultrazvuk !</a:t>
            </a:r>
          </a:p>
          <a:p>
            <a:r>
              <a:rPr lang="cs-CZ" altLang="cs-CZ" sz="2000" smtClean="0"/>
              <a:t>Odstranění korozních produktů</a:t>
            </a:r>
          </a:p>
          <a:p>
            <a:pPr lvl="1"/>
            <a:r>
              <a:rPr lang="cs-CZ" altLang="cs-CZ" sz="1800" smtClean="0"/>
              <a:t>U slitin s nízkou ryzostí Au: 10 - 20 % kys. citronové, octové, Chelaton III (většina org. materiálů a některé minerály jsou citlivé na kyseliny) </a:t>
            </a:r>
          </a:p>
          <a:p>
            <a:pPr lvl="1"/>
            <a:r>
              <a:rPr lang="cs-CZ" altLang="cs-CZ" sz="1800" smtClean="0"/>
              <a:t>Oplach destilovanou vodou, vysušení 60 – 80 °C, 3 – 4 hod. (pozor na minerály!)</a:t>
            </a:r>
          </a:p>
          <a:p>
            <a:r>
              <a:rPr lang="cs-CZ" altLang="cs-CZ" sz="2200" smtClean="0"/>
              <a:t>Leštění, konzervace</a:t>
            </a:r>
          </a:p>
          <a:p>
            <a:pPr lvl="1"/>
            <a:r>
              <a:rPr lang="cs-CZ" altLang="cs-CZ" sz="1800" smtClean="0"/>
              <a:t>Slitiny zlata nízké ryzosti – obdobně jako Cu (např. Paraloid B72, BTA v ethanolu) </a:t>
            </a:r>
          </a:p>
          <a:p>
            <a:endParaRPr lang="cs-CZ" altLang="cs-CZ" sz="2800" smtClean="0"/>
          </a:p>
        </p:txBody>
      </p:sp>
    </p:spTree>
    <p:extLst>
      <p:ext uri="{BB962C8B-B14F-4D97-AF65-F5344CB8AC3E}">
        <p14:creationId xmlns:p14="http://schemas.microsoft.com/office/powerpoint/2010/main" val="262238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Stříbro - argentum Ag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447800"/>
            <a:ext cx="7772400" cy="5410200"/>
          </a:xfrm>
        </p:spPr>
        <p:txBody>
          <a:bodyPr/>
          <a:lstStyle/>
          <a:p>
            <a:r>
              <a:rPr lang="cs-CZ" altLang="cs-CZ" sz="1800" smtClean="0"/>
              <a:t>Bod tání 960°C, měr. hmot. 10,5 g/cm</a:t>
            </a:r>
            <a:r>
              <a:rPr lang="cs-CZ" altLang="cs-CZ" sz="1800" baseline="30000" smtClean="0"/>
              <a:t>3</a:t>
            </a:r>
            <a:r>
              <a:rPr lang="cs-CZ" altLang="cs-CZ" sz="1800" smtClean="0"/>
              <a:t>, barva bílá</a:t>
            </a:r>
          </a:p>
          <a:p>
            <a:r>
              <a:rPr lang="cs-CZ" altLang="cs-CZ" sz="1800" smtClean="0"/>
              <a:t>Velmi tvárné, vynikající elektrická vodivost, pevnost a tvrdost čistého Ag nízká (ve slitinách se zlepšuje)</a:t>
            </a:r>
          </a:p>
          <a:p>
            <a:r>
              <a:rPr lang="cs-CZ" altLang="cs-CZ" sz="1800" smtClean="0"/>
              <a:t>Na vzduchu neoxiduje, po čase reaguje se sirnými sloučeninami – Ag</a:t>
            </a:r>
            <a:r>
              <a:rPr lang="cs-CZ" altLang="cs-CZ" sz="1800" baseline="-25000" smtClean="0"/>
              <a:t>2</a:t>
            </a:r>
            <a:r>
              <a:rPr lang="cs-CZ" altLang="cs-CZ" sz="1800" smtClean="0"/>
              <a:t>S</a:t>
            </a:r>
          </a:p>
          <a:p>
            <a:r>
              <a:rPr lang="cs-CZ" altLang="cs-CZ" sz="1800" smtClean="0"/>
              <a:t>Slitiny: </a:t>
            </a:r>
          </a:p>
          <a:p>
            <a:pPr lvl="1"/>
            <a:r>
              <a:rPr lang="cs-CZ" altLang="cs-CZ" sz="1800" b="1" smtClean="0"/>
              <a:t>Ag – Cu:</a:t>
            </a:r>
          </a:p>
          <a:p>
            <a:pPr lvl="2"/>
            <a:r>
              <a:rPr lang="cs-CZ" altLang="cs-CZ" sz="1400" smtClean="0"/>
              <a:t>ryzost stříbra (obsah stříbra ve slitině Ag + Cu), dříve – 1 lot = 62,5/1000:</a:t>
            </a:r>
          </a:p>
          <a:p>
            <a:pPr lvl="2"/>
            <a:r>
              <a:rPr lang="cs-CZ" altLang="cs-CZ" sz="1600" smtClean="0"/>
              <a:t>č.1 - 959/1000   (britská norma „Britannia“tj. 95,8 % Ag, r. 1697 - 1720)                </a:t>
            </a:r>
          </a:p>
          <a:p>
            <a:pPr lvl="2"/>
            <a:r>
              <a:rPr lang="cs-CZ" altLang="cs-CZ" sz="1600" smtClean="0"/>
              <a:t>č.2 - 925/1000   (Šterlinková norma - „Sterling Silver“ tj. 92,5 % Ag, od r. 1720)       </a:t>
            </a:r>
          </a:p>
          <a:p>
            <a:pPr lvl="2"/>
            <a:r>
              <a:rPr lang="cs-CZ" altLang="cs-CZ" sz="1600" smtClean="0"/>
              <a:t>č.3 - 900/1000</a:t>
            </a:r>
          </a:p>
          <a:p>
            <a:pPr lvl="1"/>
            <a:r>
              <a:rPr lang="cs-CZ" altLang="cs-CZ" sz="1800" b="1" smtClean="0"/>
              <a:t>Stříbrné pájky: Ag-Cu-Zn (Ni, Sn)</a:t>
            </a:r>
          </a:p>
          <a:p>
            <a:pPr lvl="2"/>
            <a:r>
              <a:rPr lang="cs-CZ" altLang="cs-CZ" sz="1400" smtClean="0"/>
              <a:t>Pevné, houževnaté spoje, s dobrou el. vodivostí; pájení slitin Cu, Ni, ocelí </a:t>
            </a:r>
          </a:p>
          <a:p>
            <a:pPr lvl="1"/>
            <a:r>
              <a:rPr lang="cs-CZ" altLang="cs-CZ" sz="1800" b="1" smtClean="0"/>
              <a:t>Náhražka</a:t>
            </a:r>
            <a:r>
              <a:rPr lang="cs-CZ" altLang="cs-CZ" sz="1800" smtClean="0"/>
              <a:t> – alpaka (pakfong, nové stříbro): Cu-Zn-Ni (obecně - bílé mosazi; v zahraničí - German Silver, argentan, Nickle-Silver …), bývá postříbřená </a:t>
            </a:r>
          </a:p>
        </p:txBody>
      </p:sp>
    </p:spTree>
    <p:extLst>
      <p:ext uri="{BB962C8B-B14F-4D97-AF65-F5344CB8AC3E}">
        <p14:creationId xmlns:p14="http://schemas.microsoft.com/office/powerpoint/2010/main" val="247642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Postříbření</a:t>
            </a:r>
          </a:p>
        </p:txBody>
      </p:sp>
      <p:sp>
        <p:nvSpPr>
          <p:cNvPr id="18435" name="Zástupný symbol pro obsah 2"/>
          <p:cNvSpPr>
            <a:spLocks noGrp="1"/>
          </p:cNvSpPr>
          <p:nvPr>
            <p:ph idx="1"/>
          </p:nvPr>
        </p:nvSpPr>
        <p:spPr>
          <a:xfrm>
            <a:off x="1173163" y="1500188"/>
            <a:ext cx="7772400" cy="4595812"/>
          </a:xfrm>
        </p:spPr>
        <p:txBody>
          <a:bodyPr>
            <a:normAutofit lnSpcReduction="10000"/>
          </a:bodyPr>
          <a:lstStyle/>
          <a:p>
            <a:r>
              <a:rPr lang="cs-CZ" altLang="cs-CZ" sz="1800" smtClean="0"/>
              <a:t>postříbření</a:t>
            </a:r>
          </a:p>
          <a:p>
            <a:pPr lvl="1"/>
            <a:r>
              <a:rPr lang="cs-CZ" altLang="cs-CZ" sz="1600" i="1" smtClean="0"/>
              <a:t>základový kov</a:t>
            </a:r>
            <a:r>
              <a:rPr lang="cs-CZ" altLang="cs-CZ" sz="1600" smtClean="0"/>
              <a:t>:</a:t>
            </a:r>
          </a:p>
          <a:p>
            <a:pPr lvl="2"/>
            <a:r>
              <a:rPr lang="cs-CZ" altLang="cs-CZ" sz="1400" smtClean="0"/>
              <a:t>měď a její slitiny</a:t>
            </a:r>
          </a:p>
          <a:p>
            <a:pPr lvl="2"/>
            <a:r>
              <a:rPr lang="cs-CZ" altLang="cs-CZ" sz="1400" smtClean="0"/>
              <a:t>železo</a:t>
            </a:r>
          </a:p>
          <a:p>
            <a:pPr lvl="2"/>
            <a:r>
              <a:rPr lang="cs-CZ" altLang="cs-CZ" sz="1400" smtClean="0"/>
              <a:t>pod galvanické pokovení - kov Britannia (Britannia Metal) - slitina Sn + Cu + Sb označ. EPBM ;slitina Ag + Ni - označ. EPNS</a:t>
            </a:r>
          </a:p>
          <a:p>
            <a:pPr lvl="2"/>
            <a:r>
              <a:rPr lang="cs-CZ" altLang="cs-CZ" sz="1400" smtClean="0"/>
              <a:t>alpaka</a:t>
            </a:r>
          </a:p>
          <a:p>
            <a:pPr lvl="2">
              <a:buFontTx/>
              <a:buNone/>
            </a:pPr>
            <a:endParaRPr lang="cs-CZ" altLang="cs-CZ" sz="1400" smtClean="0"/>
          </a:p>
          <a:p>
            <a:pPr lvl="1"/>
            <a:r>
              <a:rPr lang="cs-CZ" altLang="cs-CZ" sz="1600" i="1" smtClean="0"/>
              <a:t>metody postříbření</a:t>
            </a:r>
          </a:p>
          <a:p>
            <a:pPr lvl="2"/>
            <a:r>
              <a:rPr lang="cs-CZ" altLang="cs-CZ" sz="1600" smtClean="0"/>
              <a:t>plátování</a:t>
            </a:r>
          </a:p>
          <a:p>
            <a:pPr lvl="2"/>
            <a:r>
              <a:rPr lang="cs-CZ" altLang="cs-CZ" sz="1400" smtClean="0"/>
              <a:t>Sheffield Plate (r. 1743 - 1830)</a:t>
            </a:r>
          </a:p>
          <a:p>
            <a:pPr lvl="2"/>
            <a:r>
              <a:rPr lang="cs-CZ" altLang="cs-CZ" sz="1400" smtClean="0"/>
              <a:t>Elektrochemicky (bezproudově v pokovovacích lázních)</a:t>
            </a:r>
          </a:p>
          <a:p>
            <a:pPr lvl="2"/>
            <a:r>
              <a:rPr lang="cs-CZ" altLang="cs-CZ" sz="1400" smtClean="0"/>
              <a:t>galvanicky (od pol. 19. stol.)</a:t>
            </a:r>
          </a:p>
          <a:p>
            <a:pPr lvl="2">
              <a:buFontTx/>
              <a:buNone/>
            </a:pPr>
            <a:endParaRPr lang="cs-CZ" altLang="cs-CZ" sz="1400" smtClean="0"/>
          </a:p>
          <a:p>
            <a:r>
              <a:rPr lang="cs-CZ" altLang="cs-CZ" sz="1800" smtClean="0"/>
              <a:t>technicky zdobení - </a:t>
            </a:r>
          </a:p>
          <a:p>
            <a:pPr lvl="1"/>
            <a:r>
              <a:rPr lang="cs-CZ" altLang="cs-CZ" sz="1600" smtClean="0"/>
              <a:t>Rytí (gilošování – strojové rytí), cizelování, gravírování – rytí ozdob, matování, patinování, zlacení, niello, email</a:t>
            </a:r>
          </a:p>
          <a:p>
            <a:pPr lvl="1">
              <a:buFontTx/>
              <a:buNone/>
            </a:pPr>
            <a:endParaRPr lang="cs-CZ" altLang="cs-CZ" smtClean="0"/>
          </a:p>
          <a:p>
            <a:endParaRPr lang="cs-CZ" altLang="cs-CZ" smtClean="0"/>
          </a:p>
        </p:txBody>
      </p:sp>
      <p:pic>
        <p:nvPicPr>
          <p:cNvPr id="1843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357188"/>
            <a:ext cx="2352675" cy="209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931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Stříbro v muzejních sbírkách</a:t>
            </a:r>
          </a:p>
        </p:txBody>
      </p:sp>
      <p:sp>
        <p:nvSpPr>
          <p:cNvPr id="1945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mtClean="0"/>
              <a:t>Vázy, svícny, stolní soupravy, zapalovače, pudřenky, šperky, atd.</a:t>
            </a:r>
          </a:p>
          <a:p>
            <a:r>
              <a:rPr lang="cs-CZ" altLang="cs-CZ" smtClean="0"/>
              <a:t>Liturgické předměty</a:t>
            </a:r>
          </a:p>
          <a:p>
            <a:r>
              <a:rPr lang="cs-CZ" altLang="cs-CZ" smtClean="0"/>
              <a:t>Výrobky jsou označovány výrobními značkami a číslem ryzosti</a:t>
            </a:r>
          </a:p>
        </p:txBody>
      </p:sp>
      <p:pic>
        <p:nvPicPr>
          <p:cNvPr id="19460" name="Obrázek 5" descr="Bez názvu 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4357688"/>
            <a:ext cx="2579688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ovéPole 6"/>
          <p:cNvSpPr txBox="1">
            <a:spLocks noChangeArrowheads="1"/>
          </p:cNvSpPr>
          <p:nvPr/>
        </p:nvSpPr>
        <p:spPr bwMode="auto">
          <a:xfrm>
            <a:off x="3929063" y="5572125"/>
            <a:ext cx="30003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800" i="1">
                <a:latin typeface="Times New Roman" pitchFamily="18" charset="0"/>
              </a:rPr>
              <a:t>Scheffieldské stříbro, Encyklopedie starožitností, 1995 </a:t>
            </a:r>
          </a:p>
        </p:txBody>
      </p:sp>
    </p:spTree>
    <p:extLst>
      <p:ext uri="{BB962C8B-B14F-4D97-AF65-F5344CB8AC3E}">
        <p14:creationId xmlns:p14="http://schemas.microsoft.com/office/powerpoint/2010/main" val="330706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Alpaka</a:t>
            </a:r>
          </a:p>
        </p:txBody>
      </p:sp>
      <p:sp>
        <p:nvSpPr>
          <p:cNvPr id="2048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mtClean="0"/>
              <a:t>Cu-Ni-Zn</a:t>
            </a:r>
          </a:p>
        </p:txBody>
      </p:sp>
      <p:pic>
        <p:nvPicPr>
          <p:cNvPr id="20484" name="Obrázek 5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3357563"/>
            <a:ext cx="30638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Obrázek 6" descr="315088647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1357313"/>
            <a:ext cx="3714750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140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Koroze stříbra</a:t>
            </a:r>
          </a:p>
        </p:txBody>
      </p:sp>
      <p:sp>
        <p:nvSpPr>
          <p:cNvPr id="21507" name="Zástupný symbol pro obsah 2"/>
          <p:cNvSpPr>
            <a:spLocks noGrp="1"/>
          </p:cNvSpPr>
          <p:nvPr>
            <p:ph idx="1"/>
          </p:nvPr>
        </p:nvSpPr>
        <p:spPr>
          <a:xfrm>
            <a:off x="1173163" y="1412875"/>
            <a:ext cx="7772400" cy="5230813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cs-CZ" altLang="cs-CZ" sz="1800" smtClean="0"/>
              <a:t> </a:t>
            </a:r>
          </a:p>
          <a:p>
            <a:pPr>
              <a:buFont typeface="Monotype Sorts" pitchFamily="2" charset="2"/>
              <a:buNone/>
            </a:pPr>
            <a:r>
              <a:rPr lang="cs-CZ" altLang="cs-CZ" sz="1800" smtClean="0"/>
              <a:t>Anodická reakce	 Ag(s) → Ag</a:t>
            </a:r>
            <a:r>
              <a:rPr lang="cs-CZ" altLang="cs-CZ" sz="1800" baseline="30000" smtClean="0"/>
              <a:t>+</a:t>
            </a:r>
            <a:r>
              <a:rPr lang="cs-CZ" altLang="cs-CZ" sz="1800" smtClean="0"/>
              <a:t> + e</a:t>
            </a:r>
            <a:r>
              <a:rPr lang="cs-CZ" altLang="cs-CZ" sz="1800" baseline="30000" smtClean="0"/>
              <a:t>-</a:t>
            </a:r>
            <a:endParaRPr lang="cs-CZ" altLang="cs-CZ" sz="1800" smtClean="0"/>
          </a:p>
          <a:p>
            <a:pPr>
              <a:buFont typeface="Monotype Sorts" pitchFamily="2" charset="2"/>
              <a:buNone/>
            </a:pPr>
            <a:r>
              <a:rPr lang="cs-CZ" altLang="cs-CZ" sz="1800" smtClean="0"/>
              <a:t>Katodická reakce	  </a:t>
            </a:r>
            <a:r>
              <a:rPr lang="cs-CZ" altLang="cs-CZ" sz="1800" baseline="30000" smtClean="0"/>
              <a:t>1</a:t>
            </a:r>
            <a:r>
              <a:rPr lang="cs-CZ" altLang="cs-CZ" sz="1800" smtClean="0"/>
              <a:t>/</a:t>
            </a:r>
            <a:r>
              <a:rPr lang="cs-CZ" altLang="cs-CZ" sz="1800" baseline="-25000" smtClean="0"/>
              <a:t>4</a:t>
            </a:r>
            <a:r>
              <a:rPr lang="cs-CZ" altLang="cs-CZ" sz="1800" smtClean="0"/>
              <a:t>O</a:t>
            </a:r>
            <a:r>
              <a:rPr lang="cs-CZ" altLang="cs-CZ" sz="1800" baseline="-25000" smtClean="0"/>
              <a:t>2</a:t>
            </a:r>
            <a:r>
              <a:rPr lang="cs-CZ" altLang="cs-CZ" sz="1800" smtClean="0"/>
              <a:t>(g) + </a:t>
            </a:r>
            <a:r>
              <a:rPr lang="cs-CZ" altLang="cs-CZ" sz="1800" baseline="30000" smtClean="0"/>
              <a:t>1</a:t>
            </a:r>
            <a:r>
              <a:rPr lang="cs-CZ" altLang="cs-CZ" sz="1800" smtClean="0"/>
              <a:t>/</a:t>
            </a:r>
            <a:r>
              <a:rPr lang="cs-CZ" altLang="cs-CZ" sz="1800" baseline="-25000" smtClean="0"/>
              <a:t>2</a:t>
            </a:r>
            <a:r>
              <a:rPr lang="cs-CZ" altLang="cs-CZ" sz="1800" smtClean="0"/>
              <a:t>H</a:t>
            </a:r>
            <a:r>
              <a:rPr lang="cs-CZ" altLang="cs-CZ" sz="1800" baseline="-25000" smtClean="0"/>
              <a:t>2</a:t>
            </a:r>
            <a:r>
              <a:rPr lang="cs-CZ" altLang="cs-CZ" sz="1800" smtClean="0"/>
              <a:t>O + e</a:t>
            </a:r>
            <a:r>
              <a:rPr lang="cs-CZ" altLang="cs-CZ" sz="1800" baseline="30000" smtClean="0"/>
              <a:t>-</a:t>
            </a:r>
            <a:r>
              <a:rPr lang="cs-CZ" altLang="cs-CZ" sz="1800" smtClean="0"/>
              <a:t> → OH</a:t>
            </a:r>
            <a:r>
              <a:rPr lang="cs-CZ" altLang="cs-CZ" sz="1800" baseline="30000" smtClean="0"/>
              <a:t>-</a:t>
            </a:r>
          </a:p>
          <a:p>
            <a:pPr>
              <a:buFont typeface="Monotype Sorts" pitchFamily="2" charset="2"/>
              <a:buNone/>
            </a:pPr>
            <a:endParaRPr lang="cs-CZ" altLang="cs-CZ" sz="1800" smtClean="0"/>
          </a:p>
          <a:p>
            <a:pPr>
              <a:buFont typeface="Monotype Sorts" pitchFamily="2" charset="2"/>
              <a:buNone/>
            </a:pPr>
            <a:r>
              <a:rPr lang="cs-CZ" altLang="cs-CZ" sz="1800" smtClean="0"/>
              <a:t>                               Ag(s) + </a:t>
            </a:r>
            <a:r>
              <a:rPr lang="cs-CZ" altLang="cs-CZ" sz="1800" baseline="30000" smtClean="0"/>
              <a:t>1</a:t>
            </a:r>
            <a:r>
              <a:rPr lang="cs-CZ" altLang="cs-CZ" sz="1800" smtClean="0"/>
              <a:t>/</a:t>
            </a:r>
            <a:r>
              <a:rPr lang="cs-CZ" altLang="cs-CZ" sz="1800" baseline="-25000" smtClean="0"/>
              <a:t>4</a:t>
            </a:r>
            <a:r>
              <a:rPr lang="cs-CZ" altLang="cs-CZ" sz="1800" smtClean="0"/>
              <a:t>O</a:t>
            </a:r>
            <a:r>
              <a:rPr lang="cs-CZ" altLang="cs-CZ" sz="1800" baseline="-25000" smtClean="0"/>
              <a:t>2</a:t>
            </a:r>
            <a:r>
              <a:rPr lang="cs-CZ" altLang="cs-CZ" sz="1800" smtClean="0"/>
              <a:t>(g) + </a:t>
            </a:r>
            <a:r>
              <a:rPr lang="cs-CZ" altLang="cs-CZ" sz="1800" baseline="30000" smtClean="0"/>
              <a:t>1</a:t>
            </a:r>
            <a:r>
              <a:rPr lang="cs-CZ" altLang="cs-CZ" sz="1800" smtClean="0"/>
              <a:t>/</a:t>
            </a:r>
            <a:r>
              <a:rPr lang="cs-CZ" altLang="cs-CZ" sz="1800" baseline="-25000" smtClean="0"/>
              <a:t>2</a:t>
            </a:r>
            <a:r>
              <a:rPr lang="cs-CZ" altLang="cs-CZ" sz="1800" smtClean="0"/>
              <a:t>H</a:t>
            </a:r>
            <a:r>
              <a:rPr lang="cs-CZ" altLang="cs-CZ" sz="1800" baseline="-25000" smtClean="0"/>
              <a:t>2</a:t>
            </a:r>
            <a:r>
              <a:rPr lang="cs-CZ" altLang="cs-CZ" sz="1800" smtClean="0"/>
              <a:t>O → Ag</a:t>
            </a:r>
            <a:r>
              <a:rPr lang="cs-CZ" altLang="cs-CZ" sz="1800" baseline="30000" smtClean="0"/>
              <a:t>+</a:t>
            </a:r>
            <a:r>
              <a:rPr lang="cs-CZ" altLang="cs-CZ" sz="1800" smtClean="0"/>
              <a:t> + OH</a:t>
            </a:r>
            <a:r>
              <a:rPr lang="cs-CZ" altLang="cs-CZ" sz="1800" baseline="30000" smtClean="0"/>
              <a:t>-</a:t>
            </a:r>
          </a:p>
          <a:p>
            <a:pPr>
              <a:buFont typeface="Monotype Sorts" pitchFamily="2" charset="2"/>
              <a:buNone/>
            </a:pPr>
            <a:endParaRPr lang="cs-CZ" altLang="cs-CZ" sz="1800" baseline="30000" smtClean="0"/>
          </a:p>
          <a:p>
            <a:pPr>
              <a:buFont typeface="Monotype Sorts" pitchFamily="2" charset="2"/>
              <a:buNone/>
            </a:pPr>
            <a:endParaRPr lang="cs-CZ" altLang="cs-CZ" sz="1800" baseline="30000" smtClean="0"/>
          </a:p>
          <a:p>
            <a:r>
              <a:rPr lang="cs-CZ" altLang="cs-CZ" sz="1800" smtClean="0"/>
              <a:t>Černání stříbra vlivem sirovodíku- Ag</a:t>
            </a:r>
            <a:r>
              <a:rPr lang="cs-CZ" altLang="cs-CZ" sz="1800" baseline="-25000" smtClean="0"/>
              <a:t>2</a:t>
            </a:r>
            <a:r>
              <a:rPr lang="cs-CZ" altLang="cs-CZ" sz="1800" smtClean="0"/>
              <a:t>S</a:t>
            </a:r>
          </a:p>
          <a:p>
            <a:r>
              <a:rPr lang="cs-CZ" altLang="cs-CZ" sz="1800" smtClean="0"/>
              <a:t>Kontaminace povrchu chloridy – AgCl</a:t>
            </a:r>
          </a:p>
          <a:p>
            <a:r>
              <a:rPr lang="cs-CZ" altLang="cs-CZ" sz="1800" smtClean="0"/>
              <a:t>Vysoká relativní vlhkost, slitiny Ag-Cu</a:t>
            </a:r>
          </a:p>
          <a:p>
            <a:pPr lvl="1">
              <a:buFontTx/>
              <a:buNone/>
            </a:pPr>
            <a:r>
              <a:rPr lang="cs-CZ" altLang="cs-CZ" sz="1400" smtClean="0"/>
              <a:t> – zelené korozní produkty</a:t>
            </a:r>
          </a:p>
          <a:p>
            <a:r>
              <a:rPr lang="cs-CZ" altLang="cs-CZ" sz="1600" smtClean="0"/>
              <a:t>Archeologické nálezy – interkrystalická koroze,</a:t>
            </a:r>
          </a:p>
          <a:p>
            <a:pPr lvl="1">
              <a:buFontTx/>
              <a:buNone/>
            </a:pPr>
            <a:r>
              <a:rPr lang="cs-CZ" altLang="cs-CZ" sz="1400" smtClean="0"/>
              <a:t>zkřehnutí Ag (segregace mědi na hranicích zrn, které přednostně korodují)</a:t>
            </a:r>
            <a:endParaRPr lang="cs-CZ" altLang="cs-CZ" sz="1600" smtClean="0"/>
          </a:p>
          <a:p>
            <a:pPr>
              <a:buFont typeface="Monotype Sorts" pitchFamily="2" charset="2"/>
              <a:buNone/>
            </a:pPr>
            <a:r>
              <a:rPr lang="cs-CZ" altLang="cs-CZ" sz="1800" smtClean="0"/>
              <a:t> </a:t>
            </a:r>
            <a:r>
              <a:rPr lang="cs-CZ" altLang="cs-CZ" smtClean="0"/>
              <a:t> </a:t>
            </a:r>
          </a:p>
          <a:p>
            <a:pPr>
              <a:buFont typeface="Monotype Sorts" pitchFamily="2" charset="2"/>
              <a:buNone/>
            </a:pPr>
            <a:endParaRPr lang="cs-CZ" altLang="cs-CZ" smtClean="0"/>
          </a:p>
        </p:txBody>
      </p:sp>
      <p:cxnSp>
        <p:nvCxnSpPr>
          <p:cNvPr id="21508" name="Přímá spojovací čára 4"/>
          <p:cNvCxnSpPr>
            <a:cxnSpLocks noChangeShapeType="1"/>
          </p:cNvCxnSpPr>
          <p:nvPr/>
        </p:nvCxnSpPr>
        <p:spPr bwMode="auto">
          <a:xfrm>
            <a:off x="3286125" y="3214688"/>
            <a:ext cx="3357563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1509" name="Obrázek 5" descr="DSC_986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1700213"/>
            <a:ext cx="1757362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 Box 11"/>
          <p:cNvSpPr txBox="1">
            <a:spLocks noChangeArrowheads="1"/>
          </p:cNvSpPr>
          <p:nvPr/>
        </p:nvSpPr>
        <p:spPr bwMode="auto">
          <a:xfrm>
            <a:off x="3357563" y="5929313"/>
            <a:ext cx="36274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400">
                <a:latin typeface="Times New Roman" pitchFamily="18" charset="0"/>
              </a:rPr>
              <a:t>Koroze na povrchu stříbrného kalichu vlivem kontaktu s lidským potem, dle D. Perlík</a:t>
            </a:r>
          </a:p>
        </p:txBody>
      </p:sp>
    </p:spTree>
    <p:extLst>
      <p:ext uri="{BB962C8B-B14F-4D97-AF65-F5344CB8AC3E}">
        <p14:creationId xmlns:p14="http://schemas.microsoft.com/office/powerpoint/2010/main" val="244518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Korozní produkty stříbra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3163" y="1981200"/>
            <a:ext cx="7772400" cy="4448175"/>
          </a:xfrm>
        </p:spPr>
        <p:txBody>
          <a:bodyPr/>
          <a:lstStyle/>
          <a:p>
            <a:r>
              <a:rPr lang="cs-CZ" altLang="cs-CZ" sz="2000" smtClean="0"/>
              <a:t>sulfid stříbrný ß-Ag</a:t>
            </a:r>
            <a:r>
              <a:rPr lang="cs-CZ" altLang="cs-CZ" sz="2000" baseline="-25000" smtClean="0"/>
              <a:t>2</a:t>
            </a:r>
            <a:r>
              <a:rPr lang="cs-CZ" altLang="cs-CZ" sz="2000" smtClean="0"/>
              <a:t>S (argentit), </a:t>
            </a:r>
            <a:r>
              <a:rPr lang="el-GR" altLang="cs-CZ" sz="2000" smtClean="0"/>
              <a:t>α</a:t>
            </a:r>
            <a:r>
              <a:rPr lang="cs-CZ" altLang="cs-CZ" sz="2000" smtClean="0"/>
              <a:t>-Ag</a:t>
            </a:r>
            <a:r>
              <a:rPr lang="cs-CZ" altLang="cs-CZ" sz="2000" baseline="-25000" smtClean="0"/>
              <a:t>2</a:t>
            </a:r>
            <a:r>
              <a:rPr lang="cs-CZ" altLang="cs-CZ" sz="2000" smtClean="0"/>
              <a:t>S (akantit) - černý</a:t>
            </a:r>
          </a:p>
          <a:p>
            <a:r>
              <a:rPr lang="cs-CZ" altLang="cs-CZ" sz="2000" smtClean="0"/>
              <a:t>chlorid stříbrný AgCl (chlorargyrit) – šedý</a:t>
            </a:r>
          </a:p>
          <a:p>
            <a:r>
              <a:rPr lang="cs-CZ" altLang="cs-CZ" sz="2000" smtClean="0"/>
              <a:t>bromid stříbrný AgBr (bromargyrit) – žlutý</a:t>
            </a:r>
          </a:p>
          <a:p>
            <a:endParaRPr lang="cs-CZ" altLang="cs-CZ" sz="2000" smtClean="0"/>
          </a:p>
          <a:p>
            <a:r>
              <a:rPr lang="cs-CZ" altLang="cs-CZ" sz="2000" smtClean="0"/>
              <a:t>zelené krusty </a:t>
            </a:r>
            <a:r>
              <a:rPr lang="cs-CZ" altLang="cs-CZ" sz="1800" smtClean="0"/>
              <a:t>(slitiny Ag s vyšším obsahem Cu)</a:t>
            </a:r>
          </a:p>
          <a:p>
            <a:r>
              <a:rPr lang="cs-CZ" altLang="cs-CZ" sz="2000" smtClean="0"/>
              <a:t>jiné případy (galvanický článek Ag s Fe) </a:t>
            </a:r>
            <a:endParaRPr lang="cs-CZ" altLang="cs-CZ" sz="2800" smtClean="0"/>
          </a:p>
        </p:txBody>
      </p:sp>
      <p:pic>
        <p:nvPicPr>
          <p:cNvPr id="22532" name="Picture 10" descr="E:\SaOSF\pro Alenu\Ag-náramky\Před\polodetail č.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3714750"/>
            <a:ext cx="1933575" cy="144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 Box 11"/>
          <p:cNvSpPr txBox="1">
            <a:spLocks noChangeArrowheads="1"/>
          </p:cNvSpPr>
          <p:nvPr/>
        </p:nvSpPr>
        <p:spPr bwMode="auto">
          <a:xfrm>
            <a:off x="5143500" y="5143500"/>
            <a:ext cx="36274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400" i="1">
                <a:latin typeface="Times New Roman" pitchFamily="18" charset="0"/>
              </a:rPr>
              <a:t>stříbrný náramek pokrytý korozní vrstvou železa</a:t>
            </a:r>
            <a:endParaRPr kumimoji="0" lang="cs-CZ" altLang="cs-CZ" sz="1400">
              <a:latin typeface="Times New Roman" pitchFamily="18" charset="0"/>
            </a:endParaRPr>
          </a:p>
        </p:txBody>
      </p:sp>
      <p:pic>
        <p:nvPicPr>
          <p:cNvPr id="22534" name="Obrázek 5" descr="gro%B9e+p%F8ed2a[1]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4429125"/>
            <a:ext cx="2000250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Text Box 11"/>
          <p:cNvSpPr txBox="1">
            <a:spLocks noChangeArrowheads="1"/>
          </p:cNvSpPr>
          <p:nvPr/>
        </p:nvSpPr>
        <p:spPr bwMode="auto">
          <a:xfrm>
            <a:off x="3286125" y="5929313"/>
            <a:ext cx="3714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400" i="1">
                <a:latin typeface="Times New Roman" pitchFamily="18" charset="0"/>
              </a:rPr>
              <a:t>Koroze stříbrných mincí, Středočeské muzeum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1400" i="1">
                <a:latin typeface="Times New Roman" pitchFamily="18" charset="0"/>
              </a:rPr>
              <a:t>v Roztokách u Prahy, D. Perlík</a:t>
            </a:r>
          </a:p>
        </p:txBody>
      </p:sp>
    </p:spTree>
    <p:extLst>
      <p:ext uri="{BB962C8B-B14F-4D97-AF65-F5344CB8AC3E}">
        <p14:creationId xmlns:p14="http://schemas.microsoft.com/office/powerpoint/2010/main" val="119862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Průzkum</a:t>
            </a:r>
          </a:p>
        </p:txBody>
      </p:sp>
      <p:sp>
        <p:nvSpPr>
          <p:cNvPr id="2560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800" smtClean="0"/>
              <a:t>Složení materiálu – puncovní značky, zkouška ryzosti, určení chemického složení XRF</a:t>
            </a:r>
          </a:p>
          <a:p>
            <a:r>
              <a:rPr lang="cs-CZ" altLang="cs-CZ" sz="2800" smtClean="0"/>
              <a:t>Určení technicky postříbření, zlacení; typy uzávěrů, spojů – pozor na ocelové pružinky!</a:t>
            </a:r>
          </a:p>
          <a:p>
            <a:r>
              <a:rPr lang="cs-CZ" altLang="cs-CZ" sz="2800" smtClean="0"/>
              <a:t>Zdobící a výrobní techniky – niello, filligrán, drahé kameny, organické materiály, apod. – dutiny, spoje.</a:t>
            </a:r>
          </a:p>
          <a:p>
            <a:r>
              <a:rPr lang="cs-CZ" altLang="cs-CZ" sz="2800" smtClean="0"/>
              <a:t>Rozsah poškození, předešlé zásahy, historie použití předmětu (stopy čištění – oleje, vosky, čistící pasty apod.)</a:t>
            </a:r>
          </a:p>
        </p:txBody>
      </p:sp>
    </p:spTree>
    <p:extLst>
      <p:ext uri="{BB962C8B-B14F-4D97-AF65-F5344CB8AC3E}">
        <p14:creationId xmlns:p14="http://schemas.microsoft.com/office/powerpoint/2010/main" val="152770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Získávání kovů z rud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85813" y="1571625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cs-CZ" altLang="cs-CZ" sz="2800" dirty="0" smtClean="0"/>
              <a:t>Tavení rud</a:t>
            </a:r>
          </a:p>
          <a:p>
            <a:pPr lvl="1">
              <a:defRPr/>
            </a:pPr>
            <a:r>
              <a:rPr lang="cs-CZ" altLang="cs-CZ" sz="2400" dirty="0" smtClean="0"/>
              <a:t>MO(s)   + C(s)              M(l)  + CO(g)</a:t>
            </a:r>
          </a:p>
          <a:p>
            <a:pPr marL="0" indent="0">
              <a:buFontTx/>
              <a:buNone/>
              <a:defRPr/>
            </a:pPr>
            <a:endParaRPr lang="cs-CZ" altLang="cs-CZ" dirty="0" smtClean="0"/>
          </a:p>
          <a:p>
            <a:pPr>
              <a:defRPr/>
            </a:pPr>
            <a:endParaRPr lang="cs-CZ" altLang="cs-CZ" dirty="0" smtClean="0"/>
          </a:p>
        </p:txBody>
      </p:sp>
      <p:cxnSp>
        <p:nvCxnSpPr>
          <p:cNvPr id="12292" name="Přímá spojnice se šipkou 2"/>
          <p:cNvCxnSpPr>
            <a:cxnSpLocks noChangeShapeType="1"/>
          </p:cNvCxnSpPr>
          <p:nvPr/>
        </p:nvCxnSpPr>
        <p:spPr bwMode="auto">
          <a:xfrm>
            <a:off x="3347864" y="2307771"/>
            <a:ext cx="863600" cy="0"/>
          </a:xfrm>
          <a:prstGeom prst="straightConnector1">
            <a:avLst/>
          </a:prstGeom>
          <a:noFill/>
          <a:ln w="12700" cap="sq" algn="ctr">
            <a:solidFill>
              <a:schemeClr val="tx1"/>
            </a:solidFill>
            <a:round/>
            <a:headEnd type="none" w="sm" len="sm"/>
            <a:tailEnd type="arrow" w="med" len="med"/>
          </a:ln>
        </p:spPr>
      </p:cxn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544" y="2569680"/>
            <a:ext cx="5695826" cy="392314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99307"/>
            <a:ext cx="20955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685182" y="4456857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TAVÍCÍ PEC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7820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304800"/>
            <a:ext cx="7772400" cy="1143000"/>
          </a:xfrm>
        </p:spPr>
        <p:txBody>
          <a:bodyPr/>
          <a:lstStyle/>
          <a:p>
            <a:r>
              <a:rPr lang="cs-CZ" altLang="cs-CZ" smtClean="0"/>
              <a:t>Čištění stříbra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600200"/>
            <a:ext cx="7772400" cy="4953000"/>
          </a:xfrm>
        </p:spPr>
        <p:txBody>
          <a:bodyPr/>
          <a:lstStyle/>
          <a:p>
            <a:r>
              <a:rPr lang="cs-CZ" altLang="cs-CZ" sz="1800" smtClean="0"/>
              <a:t>Odstranění mastnoty, mechanických nečistot</a:t>
            </a:r>
          </a:p>
          <a:p>
            <a:pPr lvl="1"/>
            <a:r>
              <a:rPr lang="cs-CZ" altLang="cs-CZ" sz="1600" smtClean="0"/>
              <a:t>Destilovaná voda s neionogenním tenzidem</a:t>
            </a:r>
          </a:p>
          <a:p>
            <a:pPr lvl="1"/>
            <a:r>
              <a:rPr lang="cs-CZ" altLang="cs-CZ" sz="1600" smtClean="0"/>
              <a:t>Organická rozpouštědla (ethylalkohol, aceton, benzin, ….)</a:t>
            </a:r>
          </a:p>
          <a:p>
            <a:pPr lvl="1"/>
            <a:r>
              <a:rPr lang="cs-CZ" altLang="cs-CZ" sz="1600" smtClean="0"/>
              <a:t>Vysušení</a:t>
            </a:r>
          </a:p>
          <a:p>
            <a:r>
              <a:rPr lang="cs-CZ" altLang="cs-CZ" sz="1800" smtClean="0"/>
              <a:t>Mechanické odstraňování korozních produktů  </a:t>
            </a:r>
          </a:p>
          <a:p>
            <a:pPr lvl="1"/>
            <a:r>
              <a:rPr lang="cs-CZ" altLang="cs-CZ" sz="1600" smtClean="0"/>
              <a:t>Srážená křída (srážený CaCO</a:t>
            </a:r>
            <a:r>
              <a:rPr lang="cs-CZ" altLang="cs-CZ" sz="1600" baseline="-25000" smtClean="0"/>
              <a:t>3</a:t>
            </a:r>
            <a:r>
              <a:rPr lang="cs-CZ" altLang="cs-CZ" sz="1600" smtClean="0"/>
              <a:t>) s čpavkovou vodou (pomocí štětinových kartáčků)</a:t>
            </a:r>
          </a:p>
          <a:p>
            <a:pPr lvl="1"/>
            <a:r>
              <a:rPr lang="cs-CZ" altLang="cs-CZ" sz="1600" smtClean="0"/>
              <a:t>Omytí destilovanou vodou (ultrazvuk)</a:t>
            </a:r>
          </a:p>
          <a:p>
            <a:pPr lvl="1"/>
            <a:r>
              <a:rPr lang="cs-CZ" altLang="cs-CZ" sz="1600" smtClean="0"/>
              <a:t>Vysušení  90°C </a:t>
            </a:r>
          </a:p>
          <a:p>
            <a:r>
              <a:rPr lang="cs-CZ" altLang="cs-CZ" sz="2000" smtClean="0"/>
              <a:t>Chemické čištění (výjimečně)</a:t>
            </a:r>
          </a:p>
          <a:p>
            <a:pPr lvl="1"/>
            <a:r>
              <a:rPr lang="cs-CZ" altLang="cs-CZ" sz="1600" smtClean="0"/>
              <a:t>10% kys. citronová</a:t>
            </a:r>
          </a:p>
          <a:p>
            <a:pPr lvl="1"/>
            <a:r>
              <a:rPr lang="cs-CZ" altLang="cs-CZ" sz="1600" smtClean="0"/>
              <a:t>5 – 10% Chelaton III (odstranění korozních produktů mědi)</a:t>
            </a:r>
          </a:p>
          <a:p>
            <a:r>
              <a:rPr lang="cs-CZ" altLang="cs-CZ" sz="2000" smtClean="0"/>
              <a:t>Elektrochemické</a:t>
            </a:r>
          </a:p>
          <a:p>
            <a:pPr lvl="1"/>
            <a:r>
              <a:rPr lang="cs-CZ" altLang="cs-CZ" sz="1600" smtClean="0"/>
              <a:t>Galvanický kontakt Ag s neušlechtilým kovem (Al, Zn), 20% NaCO3</a:t>
            </a:r>
          </a:p>
          <a:p>
            <a:pPr lvl="2">
              <a:buFontTx/>
              <a:buNone/>
            </a:pPr>
            <a:r>
              <a:rPr lang="cs-CZ" altLang="cs-CZ" sz="1800" smtClean="0"/>
              <a:t>Al  + 3Ag</a:t>
            </a:r>
            <a:r>
              <a:rPr lang="cs-CZ" altLang="cs-CZ" sz="1800" baseline="30000" smtClean="0"/>
              <a:t>+</a:t>
            </a:r>
            <a:r>
              <a:rPr lang="cs-CZ" altLang="cs-CZ" sz="1800" smtClean="0"/>
              <a:t>                        Al</a:t>
            </a:r>
            <a:r>
              <a:rPr lang="cs-CZ" altLang="cs-CZ" sz="1800" baseline="30000" smtClean="0"/>
              <a:t>3+  </a:t>
            </a:r>
            <a:r>
              <a:rPr lang="cs-CZ" altLang="cs-CZ" sz="1800" smtClean="0"/>
              <a:t>+  3Ag    </a:t>
            </a:r>
          </a:p>
          <a:p>
            <a:pPr lvl="1"/>
            <a:endParaRPr lang="cs-CZ" altLang="cs-CZ" sz="1600" smtClean="0"/>
          </a:p>
          <a:p>
            <a:endParaRPr lang="cs-CZ" altLang="cs-CZ" sz="2000" smtClean="0"/>
          </a:p>
        </p:txBody>
      </p:sp>
      <p:pic>
        <p:nvPicPr>
          <p:cNvPr id="26628" name="Picture 5" descr="E:\SaOSF\pro Alenu\Ag-náramky\Po\.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357188"/>
            <a:ext cx="319881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629" name="Přímá spojovací šipka 5"/>
          <p:cNvCxnSpPr>
            <a:cxnSpLocks noChangeShapeType="1"/>
          </p:cNvCxnSpPr>
          <p:nvPr/>
        </p:nvCxnSpPr>
        <p:spPr bwMode="auto">
          <a:xfrm>
            <a:off x="3214688" y="6072188"/>
            <a:ext cx="785812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6630" name="Picture 6" descr="C:\Alena II\AMG-Komise\KOVY\2016\Příspěvky\Veselý\Fotografie k textu do sborníku\obr. x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3429000"/>
            <a:ext cx="2270125" cy="150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56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Elektrolytické čištění</a:t>
            </a:r>
          </a:p>
        </p:txBody>
      </p:sp>
      <p:pic>
        <p:nvPicPr>
          <p:cNvPr id="27651" name="Picture 3" descr="E:\SaOSF\pro Alenu\Ag-náramky\DSCN959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76400"/>
            <a:ext cx="3200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 descr="E:\SaOSF\pro Alenu\Ag-náramky\DSCN960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590800"/>
            <a:ext cx="24574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 descr="E:\SaOSF\pro Alenu\Ag-náramky\DSCN960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267200"/>
            <a:ext cx="31242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4708525" y="1565275"/>
            <a:ext cx="35067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400">
                <a:latin typeface="Times New Roman" pitchFamily="18" charset="0"/>
              </a:rPr>
              <a:t>Elektrolyt </a:t>
            </a:r>
            <a:r>
              <a:rPr kumimoji="0" lang="cs-CZ" altLang="cs-CZ" sz="2400">
                <a:solidFill>
                  <a:srgbClr val="FF0000"/>
                </a:solidFill>
                <a:latin typeface="Times New Roman" pitchFamily="18" charset="0"/>
              </a:rPr>
              <a:t>3% NaHCO</a:t>
            </a:r>
            <a:r>
              <a:rPr kumimoji="0" lang="cs-CZ" altLang="cs-CZ" sz="2400" baseline="-2500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kumimoji="0" lang="cs-CZ" altLang="cs-CZ" sz="2400">
                <a:solidFill>
                  <a:srgbClr val="FF0000"/>
                </a:solidFill>
                <a:latin typeface="Times New Roman" pitchFamily="18" charset="0"/>
              </a:rPr>
              <a:t>,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400">
                <a:latin typeface="Times New Roman" pitchFamily="18" charset="0"/>
              </a:rPr>
              <a:t>E</a:t>
            </a:r>
            <a:r>
              <a:rPr kumimoji="0" lang="cs-CZ" altLang="cs-CZ" sz="2400" baseline="-25000">
                <a:latin typeface="Times New Roman" pitchFamily="18" charset="0"/>
              </a:rPr>
              <a:t>k </a:t>
            </a:r>
            <a:r>
              <a:rPr kumimoji="0" lang="cs-CZ" altLang="cs-CZ" sz="2400">
                <a:latin typeface="Times New Roman" pitchFamily="18" charset="0"/>
              </a:rPr>
              <a:t>=  -1000 mV</a:t>
            </a:r>
            <a:r>
              <a:rPr kumimoji="0" lang="cs-CZ" altLang="cs-CZ" sz="2400" baseline="-25000">
                <a:latin typeface="Times New Roman" pitchFamily="18" charset="0"/>
              </a:rPr>
              <a:t> </a:t>
            </a:r>
            <a:r>
              <a:rPr kumimoji="0" lang="cs-CZ" altLang="cs-CZ" sz="2400">
                <a:latin typeface="Times New Roman" pitchFamily="18" charset="0"/>
              </a:rPr>
              <a:t> </a:t>
            </a:r>
            <a:endParaRPr kumimoji="0" lang="cs-CZ" altLang="cs-CZ" sz="2400" baseline="-25000">
              <a:latin typeface="Times New Roman" pitchFamily="18" charset="0"/>
            </a:endParaRP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4800600" y="6172200"/>
            <a:ext cx="3216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400">
                <a:latin typeface="Times New Roman" pitchFamily="18" charset="0"/>
              </a:rPr>
              <a:t>lokální elektrolyt. čištění</a:t>
            </a:r>
          </a:p>
        </p:txBody>
      </p:sp>
    </p:spTree>
    <p:extLst>
      <p:ext uri="{BB962C8B-B14F-4D97-AF65-F5344CB8AC3E}">
        <p14:creationId xmlns:p14="http://schemas.microsoft.com/office/powerpoint/2010/main" val="177671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Elektrolytické čištění</a:t>
            </a:r>
          </a:p>
        </p:txBody>
      </p:sp>
      <p:pic>
        <p:nvPicPr>
          <p:cNvPr id="28675" name="Picture 4" descr="E:\SaOSF\pro Alenu\Ag-náramky\DSCN96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590800"/>
            <a:ext cx="24574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 Box 6"/>
          <p:cNvSpPr txBox="1">
            <a:spLocks noChangeArrowheads="1"/>
          </p:cNvSpPr>
          <p:nvPr/>
        </p:nvSpPr>
        <p:spPr bwMode="auto">
          <a:xfrm>
            <a:off x="4708525" y="1565275"/>
            <a:ext cx="35067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400">
                <a:latin typeface="Times New Roman" pitchFamily="18" charset="0"/>
              </a:rPr>
              <a:t>Elektrolyt </a:t>
            </a:r>
            <a:r>
              <a:rPr kumimoji="0" lang="cs-CZ" altLang="cs-CZ" sz="2400">
                <a:solidFill>
                  <a:srgbClr val="FF0000"/>
                </a:solidFill>
                <a:latin typeface="Times New Roman" pitchFamily="18" charset="0"/>
              </a:rPr>
              <a:t>3% NaHCO</a:t>
            </a:r>
            <a:r>
              <a:rPr kumimoji="0" lang="cs-CZ" altLang="cs-CZ" sz="2400" baseline="-2500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kumimoji="0" lang="cs-CZ" altLang="cs-CZ" sz="2400">
                <a:solidFill>
                  <a:srgbClr val="FF0000"/>
                </a:solidFill>
                <a:latin typeface="Times New Roman" pitchFamily="18" charset="0"/>
              </a:rPr>
              <a:t>,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400">
                <a:latin typeface="Times New Roman" pitchFamily="18" charset="0"/>
              </a:rPr>
              <a:t>E</a:t>
            </a:r>
            <a:r>
              <a:rPr kumimoji="0" lang="cs-CZ" altLang="cs-CZ" sz="2400" baseline="-25000">
                <a:latin typeface="Times New Roman" pitchFamily="18" charset="0"/>
              </a:rPr>
              <a:t>k </a:t>
            </a:r>
            <a:r>
              <a:rPr kumimoji="0" lang="cs-CZ" altLang="cs-CZ" sz="2400">
                <a:latin typeface="Times New Roman" pitchFamily="18" charset="0"/>
              </a:rPr>
              <a:t>=  -1000 mV</a:t>
            </a:r>
            <a:r>
              <a:rPr kumimoji="0" lang="cs-CZ" altLang="cs-CZ" sz="2400" baseline="-25000">
                <a:latin typeface="Times New Roman" pitchFamily="18" charset="0"/>
              </a:rPr>
              <a:t> </a:t>
            </a:r>
            <a:r>
              <a:rPr kumimoji="0" lang="cs-CZ" altLang="cs-CZ" sz="2400">
                <a:latin typeface="Times New Roman" pitchFamily="18" charset="0"/>
              </a:rPr>
              <a:t> </a:t>
            </a:r>
            <a:endParaRPr kumimoji="0" lang="cs-CZ" altLang="cs-CZ" sz="2400" baseline="-25000">
              <a:latin typeface="Times New Roman" pitchFamily="18" charset="0"/>
            </a:endParaRPr>
          </a:p>
        </p:txBody>
      </p:sp>
      <p:sp>
        <p:nvSpPr>
          <p:cNvPr id="28677" name="Text Box 7"/>
          <p:cNvSpPr txBox="1">
            <a:spLocks noChangeArrowheads="1"/>
          </p:cNvSpPr>
          <p:nvPr/>
        </p:nvSpPr>
        <p:spPr bwMode="auto">
          <a:xfrm>
            <a:off x="4800600" y="6172200"/>
            <a:ext cx="3216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cs-CZ" altLang="cs-CZ" sz="2400">
                <a:latin typeface="Times New Roman" pitchFamily="18" charset="0"/>
              </a:rPr>
              <a:t>lokální elektrolyt. čištění</a:t>
            </a:r>
          </a:p>
        </p:txBody>
      </p:sp>
      <p:pic>
        <p:nvPicPr>
          <p:cNvPr id="28678" name="Picture 2" descr="C:\Alena II\AMG-Komise\KOVY\2016\Příspěvky\Selucká\Obr.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5" y="2365375"/>
            <a:ext cx="4105275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365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Povrchová úprava</a:t>
            </a:r>
          </a:p>
        </p:txBody>
      </p:sp>
      <p:sp>
        <p:nvSpPr>
          <p:cNvPr id="30723" name="Zástupný symbol pro obsah 2"/>
          <p:cNvSpPr>
            <a:spLocks noGrp="1"/>
          </p:cNvSpPr>
          <p:nvPr>
            <p:ph idx="1"/>
          </p:nvPr>
        </p:nvSpPr>
        <p:spPr>
          <a:xfrm>
            <a:off x="1042988" y="1412875"/>
            <a:ext cx="7772400" cy="41148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altLang="cs-CZ" dirty="0" smtClean="0"/>
              <a:t>Pasivace</a:t>
            </a:r>
          </a:p>
          <a:p>
            <a:pPr lvl="1">
              <a:defRPr/>
            </a:pPr>
            <a:r>
              <a:rPr lang="cs-CZ" altLang="cs-CZ" dirty="0" smtClean="0"/>
              <a:t>15-20% dusitan sodný (ponor cca 30 min.)</a:t>
            </a:r>
          </a:p>
          <a:p>
            <a:pPr lvl="1">
              <a:defRPr/>
            </a:pPr>
            <a:r>
              <a:rPr lang="cs-CZ" altLang="cs-CZ" dirty="0" smtClean="0"/>
              <a:t>Opakovaný oplach </a:t>
            </a:r>
            <a:r>
              <a:rPr lang="cs-CZ" altLang="cs-CZ" dirty="0" err="1" smtClean="0"/>
              <a:t>dest</a:t>
            </a:r>
            <a:r>
              <a:rPr lang="cs-CZ" altLang="cs-CZ" dirty="0" smtClean="0"/>
              <a:t>. vodou</a:t>
            </a:r>
          </a:p>
          <a:p>
            <a:pPr>
              <a:defRPr/>
            </a:pPr>
            <a:r>
              <a:rPr lang="cs-CZ" altLang="cs-CZ" dirty="0" smtClean="0"/>
              <a:t>Konzervace</a:t>
            </a:r>
          </a:p>
          <a:p>
            <a:pPr lvl="1">
              <a:defRPr/>
            </a:pPr>
            <a:r>
              <a:rPr lang="cs-CZ" altLang="cs-CZ" dirty="0" smtClean="0"/>
              <a:t>Lakem </a:t>
            </a:r>
            <a:r>
              <a:rPr lang="cs-CZ" altLang="cs-CZ" dirty="0" err="1" smtClean="0"/>
              <a:t>Paraloid</a:t>
            </a:r>
            <a:r>
              <a:rPr lang="cs-CZ" altLang="cs-CZ" dirty="0" smtClean="0"/>
              <a:t> B72, </a:t>
            </a:r>
            <a:r>
              <a:rPr lang="cs-CZ" altLang="cs-CZ" dirty="0" err="1" smtClean="0"/>
              <a:t>Veropal</a:t>
            </a:r>
            <a:r>
              <a:rPr lang="cs-CZ" altLang="cs-CZ" dirty="0" smtClean="0"/>
              <a:t> KP 709</a:t>
            </a:r>
          </a:p>
          <a:p>
            <a:pPr lvl="1">
              <a:defRPr/>
            </a:pPr>
            <a:r>
              <a:rPr lang="cs-CZ" altLang="cs-CZ" dirty="0" smtClean="0"/>
              <a:t>Bělený včelí vosk (pohyblivé části – řetízky)</a:t>
            </a:r>
          </a:p>
          <a:p>
            <a:pPr marL="457200" lvl="1" indent="0">
              <a:buFontTx/>
              <a:buNone/>
              <a:defRPr/>
            </a:pPr>
            <a:r>
              <a:rPr lang="cs-CZ" dirty="0" smtClean="0">
                <a:hlinkClick r:id="rId3"/>
              </a:rPr>
              <a:t>https://www.youtube.com/watch?v=_W53dgFZVig</a:t>
            </a:r>
            <a:r>
              <a:rPr lang="cs-CZ" dirty="0" smtClean="0"/>
              <a:t> (odkaz – výroba sousoší sv. Vojtěcha do katedrály sv. Víta, 2018)</a:t>
            </a:r>
            <a:endParaRPr lang="cs-CZ" altLang="cs-CZ" dirty="0" smtClean="0"/>
          </a:p>
          <a:p>
            <a:pPr>
              <a:defRPr/>
            </a:pPr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138137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Rizikové faktory pro Ag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mtClean="0"/>
              <a:t>materiály obsahující sloučeniny síry (např. vlna, plsť, guma vulkanizovaná sírou – latex rukavice)</a:t>
            </a:r>
          </a:p>
          <a:p>
            <a:r>
              <a:rPr lang="cs-CZ" altLang="cs-CZ" smtClean="0"/>
              <a:t>chloridy </a:t>
            </a:r>
          </a:p>
          <a:p>
            <a:r>
              <a:rPr lang="cs-CZ" altLang="cs-CZ" smtClean="0"/>
              <a:t>lidský pot</a:t>
            </a:r>
          </a:p>
        </p:txBody>
      </p:sp>
    </p:spTree>
    <p:extLst>
      <p:ext uri="{BB962C8B-B14F-4D97-AF65-F5344CB8AC3E}">
        <p14:creationId xmlns:p14="http://schemas.microsoft.com/office/powerpoint/2010/main" val="151405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Slitiny kovů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698625"/>
            <a:ext cx="7772400" cy="4826000"/>
          </a:xfrm>
        </p:spPr>
        <p:txBody>
          <a:bodyPr/>
          <a:lstStyle/>
          <a:p>
            <a:pPr algn="just"/>
            <a:r>
              <a:rPr lang="cs-CZ" altLang="cs-CZ" sz="2400" smtClean="0"/>
              <a:t>Slitiny jsou soustavy tvořené základním kovem a přidanými prvky. Cílem je dosáhnout požadované kombinace vlastností (např. tvárnost, kujnost / pevnost, tvrdost):</a:t>
            </a:r>
          </a:p>
          <a:p>
            <a:pPr lvl="1"/>
            <a:r>
              <a:rPr lang="cs-CZ" altLang="cs-CZ" smtClean="0"/>
              <a:t>Kombinace dvou kovů (popř. dalších složek): Cu + Sn (bronz), Cu + Zn (mosaz), Sn + Pb (pájka)</a:t>
            </a:r>
          </a:p>
          <a:p>
            <a:pPr lvl="1"/>
            <a:r>
              <a:rPr lang="cs-CZ" altLang="cs-CZ" smtClean="0"/>
              <a:t>Kombinace kovu a nekovového prvku: Fe + C           (ocel, litina), (+ Cr, Ni) nerez ocel</a:t>
            </a:r>
          </a:p>
          <a:p>
            <a:pPr lvl="1"/>
            <a:r>
              <a:rPr lang="cs-CZ" altLang="cs-CZ" smtClean="0"/>
              <a:t>Kov + rtuť: amalgám (amalgám zlata, stříbra) </a:t>
            </a:r>
          </a:p>
          <a:p>
            <a:pPr lvl="1"/>
            <a:endParaRPr lang="cs-CZ" altLang="cs-CZ" smtClean="0"/>
          </a:p>
          <a:p>
            <a:pPr lvl="1"/>
            <a:endParaRPr lang="cs-CZ" altLang="cs-CZ" smtClean="0"/>
          </a:p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65766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Vlastnosti kovů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mtClean="0"/>
              <a:t>dobrá elektrická a tepelná vodivost</a:t>
            </a:r>
          </a:p>
          <a:p>
            <a:r>
              <a:rPr lang="cs-CZ" altLang="cs-CZ" smtClean="0"/>
              <a:t>kovový lesk</a:t>
            </a:r>
          </a:p>
          <a:p>
            <a:r>
              <a:rPr lang="cs-CZ" altLang="cs-CZ" smtClean="0"/>
              <a:t>tvárné (kujné) v tuhém stavu </a:t>
            </a:r>
          </a:p>
          <a:p>
            <a:r>
              <a:rPr lang="cs-CZ" altLang="cs-CZ" smtClean="0"/>
              <a:t>v tekutém stavu je možné je odlévat do forem</a:t>
            </a:r>
          </a:p>
          <a:p>
            <a:r>
              <a:rPr lang="cs-CZ" altLang="cs-CZ" smtClean="0"/>
              <a:t>v roztoku vytvářejí kladně nabité ionty (korodují)</a:t>
            </a:r>
          </a:p>
          <a:p>
            <a:endParaRPr lang="cs-CZ" altLang="cs-CZ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923</TotalTime>
  <Words>4420</Words>
  <Application>Microsoft Office PowerPoint</Application>
  <PresentationFormat>Předvádění na obrazovce (4:3)</PresentationFormat>
  <Paragraphs>579</Paragraphs>
  <Slides>74</Slides>
  <Notes>46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74</vt:i4>
      </vt:variant>
    </vt:vector>
  </HeadingPairs>
  <TitlesOfParts>
    <vt:vector size="75" baseType="lpstr">
      <vt:lpstr>Motiv sady Office</vt:lpstr>
      <vt:lpstr>Metodiky konzervování předmětů vyrobených z anorganických materiálů I KOVY</vt:lpstr>
      <vt:lpstr>Úvod</vt:lpstr>
      <vt:lpstr>Historie používání kovů</vt:lpstr>
      <vt:lpstr>Kovové předměty ve sbírkách</vt:lpstr>
      <vt:lpstr>Nejběžnější kovové materiály</vt:lpstr>
      <vt:lpstr>Rozdělení kovů</vt:lpstr>
      <vt:lpstr>Získávání kovů z rud</vt:lpstr>
      <vt:lpstr>Slitiny kovů</vt:lpstr>
      <vt:lpstr>Vlastnosti kovů</vt:lpstr>
      <vt:lpstr>Identifikace kovů</vt:lpstr>
      <vt:lpstr>Barva kovů a jejich korozních produktů</vt:lpstr>
      <vt:lpstr>Spot - test</vt:lpstr>
      <vt:lpstr>Instrumentální metody analýzy</vt:lpstr>
      <vt:lpstr>Instrumentální metody analýzy</vt:lpstr>
      <vt:lpstr>Tomografie</vt:lpstr>
      <vt:lpstr>Hustota kovů (g.cm-3)</vt:lpstr>
      <vt:lpstr>Magnetické vlastnosti</vt:lpstr>
      <vt:lpstr>Nejčastější druhy poškození </vt:lpstr>
      <vt:lpstr>Koroze kovů</vt:lpstr>
      <vt:lpstr>Koroze železa</vt:lpstr>
      <vt:lpstr>Koroze mědi</vt:lpstr>
      <vt:lpstr> Chování kovů v elektrolytu</vt:lpstr>
      <vt:lpstr>Příčiny koroze</vt:lpstr>
      <vt:lpstr>Doporučení pro uložení</vt:lpstr>
      <vt:lpstr>Rizikové faktory</vt:lpstr>
      <vt:lpstr>Literatura</vt:lpstr>
      <vt:lpstr> Železo - ferrum Fe  </vt:lpstr>
      <vt:lpstr>Železo - ferrum Fe</vt:lpstr>
      <vt:lpstr>Povrchové úpravy - výzdoba</vt:lpstr>
      <vt:lpstr>Koroze železa</vt:lpstr>
      <vt:lpstr>Konzervace železa</vt:lpstr>
      <vt:lpstr>Čištění povrchu</vt:lpstr>
      <vt:lpstr>Mechanické čištění</vt:lpstr>
      <vt:lpstr>Čištění povrchu</vt:lpstr>
      <vt:lpstr>Stabilizace korozních vrstev</vt:lpstr>
      <vt:lpstr>Desalinace</vt:lpstr>
      <vt:lpstr>Desalinace</vt:lpstr>
      <vt:lpstr>Prezentace aplikace PowerPoint</vt:lpstr>
      <vt:lpstr>Prezentace aplikace PowerPoint</vt:lpstr>
      <vt:lpstr>Vysoušení</vt:lpstr>
      <vt:lpstr>Lepení, tmelení</vt:lpstr>
      <vt:lpstr>Závěrečná konzervace</vt:lpstr>
      <vt:lpstr>Uložení</vt:lpstr>
      <vt:lpstr>Měď - cuprum Cu</vt:lpstr>
      <vt:lpstr>Měď - cuprum Cu</vt:lpstr>
      <vt:lpstr>Koroze mědi</vt:lpstr>
      <vt:lpstr>Koroze mědi</vt:lpstr>
      <vt:lpstr>Koroze půdní/atmosférická - nemoc bronzu</vt:lpstr>
      <vt:lpstr>Metody konzervace Cu</vt:lpstr>
      <vt:lpstr>Čištění </vt:lpstr>
      <vt:lpstr>Čištění</vt:lpstr>
      <vt:lpstr>Stabilizace korozních produktů</vt:lpstr>
      <vt:lpstr>Povrchová úprava</vt:lpstr>
      <vt:lpstr>Povrchová úprava</vt:lpstr>
      <vt:lpstr>Zlato – aurum Au</vt:lpstr>
      <vt:lpstr>Zlato - historie</vt:lpstr>
      <vt:lpstr>Značení – české současné puncovní značky  dle Puncovního úřadu </vt:lpstr>
      <vt:lpstr>Povrchové zlacení</vt:lpstr>
      <vt:lpstr>Zlacení - žárové</vt:lpstr>
      <vt:lpstr>Koroze zlata</vt:lpstr>
      <vt:lpstr>Průzkum</vt:lpstr>
      <vt:lpstr>Konzervace;</vt:lpstr>
      <vt:lpstr>Stříbro - argentum Ag</vt:lpstr>
      <vt:lpstr>Postříbření</vt:lpstr>
      <vt:lpstr>Stříbro v muzejních sbírkách</vt:lpstr>
      <vt:lpstr>Alpaka</vt:lpstr>
      <vt:lpstr>Koroze stříbra</vt:lpstr>
      <vt:lpstr>Korozní produkty stříbra</vt:lpstr>
      <vt:lpstr>Průzkum</vt:lpstr>
      <vt:lpstr>Čištění stříbra</vt:lpstr>
      <vt:lpstr>Elektrolytické čištění</vt:lpstr>
      <vt:lpstr>Elektrolytické čištění</vt:lpstr>
      <vt:lpstr>Povrchová úprava</vt:lpstr>
      <vt:lpstr>Rizikové faktory pro Ag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Metodiky konzervování předmětů vyrobených z anorganických materiálů I KOVY</dc:title>
  <dc:creator>Selucká</dc:creator>
  <cp:lastModifiedBy>Selucká</cp:lastModifiedBy>
  <cp:revision>40</cp:revision>
  <dcterms:created xsi:type="dcterms:W3CDTF">2017-02-17T13:50:31Z</dcterms:created>
  <dcterms:modified xsi:type="dcterms:W3CDTF">2019-12-02T10:44:16Z</dcterms:modified>
</cp:coreProperties>
</file>