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8" r:id="rId3"/>
    <p:sldId id="281" r:id="rId4"/>
    <p:sldId id="323" r:id="rId5"/>
    <p:sldId id="288" r:id="rId6"/>
    <p:sldId id="273" r:id="rId7"/>
    <p:sldId id="289" r:id="rId8"/>
    <p:sldId id="291" r:id="rId9"/>
    <p:sldId id="293" r:id="rId10"/>
    <p:sldId id="294" r:id="rId11"/>
    <p:sldId id="296" r:id="rId12"/>
    <p:sldId id="298" r:id="rId13"/>
    <p:sldId id="299" r:id="rId14"/>
    <p:sldId id="326" r:id="rId15"/>
    <p:sldId id="327" r:id="rId16"/>
    <p:sldId id="328" r:id="rId17"/>
    <p:sldId id="329" r:id="rId18"/>
    <p:sldId id="330" r:id="rId19"/>
    <p:sldId id="325" r:id="rId20"/>
    <p:sldId id="332" r:id="rId21"/>
    <p:sldId id="319" r:id="rId22"/>
    <p:sldId id="331" r:id="rId23"/>
    <p:sldId id="279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97" autoAdjust="0"/>
    <p:restoredTop sz="94624" autoAdjust="0"/>
  </p:normalViewPr>
  <p:slideViewPr>
    <p:cSldViewPr>
      <p:cViewPr>
        <p:scale>
          <a:sx n="66" d="100"/>
          <a:sy n="66" d="100"/>
        </p:scale>
        <p:origin x="-138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1DB40-07BF-4B23-86C0-CEB3B86FF2EC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D68A8-5BC3-40B9-89A8-1FAAAAADAC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D68A8-5BC3-40B9-89A8-1FAAAAADAC37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866E4D-3C81-4B8D-A8D6-F26A9761352F}" type="datetimeFigureOut">
              <a:rPr lang="de-DE" smtClean="0"/>
              <a:pPr/>
              <a:t>01.10.2019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muni.cz/auth/course/phil/autumn2019/NJII_198B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 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854696" cy="6381328"/>
          </a:xfrm>
        </p:spPr>
        <p:txBody>
          <a:bodyPr>
            <a:normAutofit/>
          </a:bodyPr>
          <a:lstStyle/>
          <a:p>
            <a:pPr algn="ctr"/>
            <a:r>
              <a:rPr lang="de-DE" sz="2800" b="1" dirty="0" smtClean="0"/>
              <a:t>Film/Hör-Seh-Verstehen und Didaktik</a:t>
            </a:r>
          </a:p>
          <a:p>
            <a:pPr algn="ctr"/>
            <a:r>
              <a:rPr lang="de-DE" sz="2800" dirty="0" smtClean="0">
                <a:hlinkClick r:id="rId2"/>
              </a:rPr>
              <a:t>NJII_198B</a:t>
            </a:r>
            <a:endParaRPr lang="de-DE" sz="2800" b="1" dirty="0" smtClean="0"/>
          </a:p>
          <a:p>
            <a:pPr algn="ctr"/>
            <a:r>
              <a:rPr lang="en-GB" sz="4000" dirty="0" err="1" smtClean="0">
                <a:solidFill>
                  <a:schemeClr val="tx2"/>
                </a:solidFill>
                <a:latin typeface="Lucida Handwriting" pitchFamily="66" charset="0"/>
              </a:rPr>
              <a:t>Herzlich</a:t>
            </a:r>
            <a:r>
              <a:rPr lang="en-GB" sz="4000" dirty="0" smtClean="0">
                <a:solidFill>
                  <a:schemeClr val="tx2"/>
                </a:solidFill>
                <a:latin typeface="Lucida Handwriting" pitchFamily="66" charset="0"/>
              </a:rPr>
              <a:t> </a:t>
            </a:r>
            <a:r>
              <a:rPr lang="en-GB" sz="4000" dirty="0" err="1" smtClean="0">
                <a:solidFill>
                  <a:schemeClr val="tx2"/>
                </a:solidFill>
                <a:latin typeface="Lucida Handwriting" pitchFamily="66" charset="0"/>
              </a:rPr>
              <a:t>willkommen</a:t>
            </a:r>
            <a:r>
              <a:rPr lang="en-GB" sz="4000" dirty="0" smtClean="0">
                <a:solidFill>
                  <a:schemeClr val="tx2"/>
                </a:solidFill>
                <a:latin typeface="Lucida Handwriting" pitchFamily="66" charset="0"/>
              </a:rPr>
              <a:t>!</a:t>
            </a:r>
          </a:p>
          <a:p>
            <a:pPr algn="ctr"/>
            <a:r>
              <a:rPr lang="en-GB" sz="2000" dirty="0" smtClean="0">
                <a:solidFill>
                  <a:schemeClr val="tx2"/>
                </a:solidFill>
                <a:latin typeface="Lucida Handwriting" pitchFamily="66" charset="0"/>
              </a:rPr>
              <a:t>Johannes </a:t>
            </a:r>
            <a:r>
              <a:rPr lang="en-GB" sz="2000" dirty="0" err="1" smtClean="0">
                <a:solidFill>
                  <a:schemeClr val="tx2"/>
                </a:solidFill>
                <a:latin typeface="Lucida Handwriting" pitchFamily="66" charset="0"/>
              </a:rPr>
              <a:t>Köck</a:t>
            </a:r>
            <a:endParaRPr lang="en-GB" sz="2000" dirty="0" smtClean="0">
              <a:solidFill>
                <a:schemeClr val="tx2"/>
              </a:solidFill>
              <a:latin typeface="Lucida Handwriting" pitchFamily="66" charset="0"/>
            </a:endParaRPr>
          </a:p>
          <a:p>
            <a:pPr algn="ctr"/>
            <a:endParaRPr lang="en-GB" sz="4000" dirty="0" smtClean="0">
              <a:solidFill>
                <a:schemeClr val="tx2"/>
              </a:solidFill>
            </a:endParaRPr>
          </a:p>
          <a:p>
            <a:pPr algn="ctr"/>
            <a:endParaRPr lang="de-DE" sz="4000" b="1" dirty="0"/>
          </a:p>
        </p:txBody>
      </p:sp>
      <p:pic>
        <p:nvPicPr>
          <p:cNvPr id="7" name="Image3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572132" y="6500834"/>
            <a:ext cx="3571868" cy="357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Impulsgeber für unterschiedliche Aktivitäten:</a:t>
            </a:r>
          </a:p>
          <a:p>
            <a:pPr lvl="0"/>
            <a:r>
              <a:rPr lang="de-DE" dirty="0" smtClean="0"/>
              <a:t>Integrierte Förderung der Fertigkeiten </a:t>
            </a:r>
          </a:p>
          <a:p>
            <a:pPr lvl="0"/>
            <a:r>
              <a:rPr lang="de-DE" dirty="0" smtClean="0"/>
              <a:t>Zur Erweiterung des Wortschatzes</a:t>
            </a:r>
          </a:p>
          <a:p>
            <a:pPr lvl="0"/>
            <a:r>
              <a:rPr lang="de-DE" dirty="0" smtClean="0"/>
              <a:t>Zur Anwendung grammatischen Wissens </a:t>
            </a:r>
          </a:p>
          <a:p>
            <a:pPr lvl="0"/>
            <a:r>
              <a:rPr lang="de-DE" dirty="0" smtClean="0"/>
              <a:t>Zur Thematisierung von:</a:t>
            </a:r>
          </a:p>
          <a:p>
            <a:pPr lvl="0"/>
            <a:r>
              <a:rPr lang="de-DE" dirty="0" smtClean="0"/>
              <a:t>Landeskunde</a:t>
            </a:r>
          </a:p>
          <a:p>
            <a:pPr lvl="0"/>
            <a:r>
              <a:rPr lang="de-DE" dirty="0" smtClean="0"/>
              <a:t>Transkulturalität</a:t>
            </a:r>
          </a:p>
          <a:p>
            <a:pPr lvl="0"/>
            <a:r>
              <a:rPr lang="de-DE" dirty="0" smtClean="0"/>
              <a:t>Literatur 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u="sng" dirty="0" smtClean="0"/>
              <a:t>Auswahlkriterien für den Einsatz von Film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sp>
        <p:nvSpPr>
          <p:cNvPr id="38914" name="AutoShape 2" descr="Bildergebnis für film"/>
          <p:cNvSpPr>
            <a:spLocks noChangeAspect="1" noChangeArrowheads="1"/>
          </p:cNvSpPr>
          <p:nvPr/>
        </p:nvSpPr>
        <p:spPr bwMode="auto">
          <a:xfrm>
            <a:off x="155575" y="-914400"/>
            <a:ext cx="356235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916" name="AutoShape 4" descr="Bildergebnis für film"/>
          <p:cNvSpPr>
            <a:spLocks noChangeAspect="1" noChangeArrowheads="1"/>
          </p:cNvSpPr>
          <p:nvPr/>
        </p:nvSpPr>
        <p:spPr bwMode="auto">
          <a:xfrm>
            <a:off x="155575" y="-914400"/>
            <a:ext cx="356235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38918" name="Picture 6" descr="FAST TRACK YOUR CARE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3116"/>
            <a:ext cx="5725509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 lvl="0"/>
            <a:r>
              <a:rPr lang="de-DE" dirty="0" smtClean="0"/>
              <a:t>Segmentierbarkeit (Sequenzen von ca. 3-5 Minuten)</a:t>
            </a:r>
          </a:p>
          <a:p>
            <a:pPr lvl="0"/>
            <a:r>
              <a:rPr lang="de-DE" dirty="0" smtClean="0"/>
              <a:t>Wiederholbarkeit </a:t>
            </a:r>
          </a:p>
          <a:p>
            <a:pPr lvl="0"/>
            <a:r>
              <a:rPr lang="de-DE" dirty="0" smtClean="0"/>
              <a:t>Lehr- und Lernziele</a:t>
            </a:r>
          </a:p>
          <a:p>
            <a:pPr lvl="0"/>
            <a:r>
              <a:rPr lang="de-DE" dirty="0" smtClean="0"/>
              <a:t>Schwierigkeitsgrad </a:t>
            </a:r>
          </a:p>
          <a:p>
            <a:pPr lvl="0"/>
            <a:r>
              <a:rPr lang="de-DE" dirty="0" smtClean="0"/>
              <a:t>Ästhetische Qualität </a:t>
            </a:r>
          </a:p>
          <a:p>
            <a:pPr lvl="0"/>
            <a:r>
              <a:rPr lang="de-DE" dirty="0" smtClean="0"/>
              <a:t>Vom Rezipienten zum Produzenten </a:t>
            </a:r>
          </a:p>
          <a:p>
            <a:pPr lvl="0"/>
            <a:r>
              <a:rPr lang="de-DE" b="1" dirty="0" smtClean="0"/>
              <a:t>Repräsentativität: </a:t>
            </a:r>
            <a:r>
              <a:rPr lang="de-DE" dirty="0" smtClean="0"/>
              <a:t>Ist Aussage des Films generalisierbar?</a:t>
            </a:r>
          </a:p>
          <a:p>
            <a:pPr lvl="0"/>
            <a:r>
              <a:rPr lang="de-DE" b="1" dirty="0" smtClean="0"/>
              <a:t>Wirkung:</a:t>
            </a:r>
            <a:r>
              <a:rPr lang="de-DE" dirty="0" smtClean="0"/>
              <a:t> Wie wirkt der Film auf mich persönlich? Wie könnte er auf die lernenden wirken? Gefahr einer falschen Verallgemeinerbarkeit beim Rezipienten?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endParaRPr lang="de-DE" dirty="0" smtClean="0"/>
          </a:p>
          <a:p>
            <a:pPr lvl="0"/>
            <a:r>
              <a:rPr lang="de-DE" b="1" dirty="0" smtClean="0"/>
              <a:t>Vergleich:</a:t>
            </a:r>
            <a:r>
              <a:rPr lang="de-DE" dirty="0" smtClean="0"/>
              <a:t> regt Film zu transkulturellen, anderen Vergleichen an?</a:t>
            </a:r>
          </a:p>
          <a:p>
            <a:pPr lvl="0"/>
            <a:r>
              <a:rPr lang="de-DE" b="1" dirty="0" smtClean="0"/>
              <a:t>Sensibilisierung:</a:t>
            </a:r>
            <a:r>
              <a:rPr lang="de-DE" dirty="0" smtClean="0"/>
              <a:t> Ermöglicht der Film eine Sensibilisierung für Werte, Normen und Verhaltensweisen</a:t>
            </a:r>
          </a:p>
          <a:p>
            <a:pPr lvl="0"/>
            <a:r>
              <a:rPr lang="de-DE" b="1" dirty="0" smtClean="0"/>
              <a:t>Sichtwechsel:</a:t>
            </a:r>
            <a:r>
              <a:rPr lang="de-DE" dirty="0" smtClean="0"/>
              <a:t> Gibt es Themen, Darstellungen, Symbole, die befremdend auf Lernende wirken könnten?</a:t>
            </a:r>
          </a:p>
          <a:p>
            <a:pPr lvl="0"/>
            <a:r>
              <a:rPr lang="de-DE" b="1" dirty="0" smtClean="0"/>
              <a:t>Stereotypen:</a:t>
            </a:r>
            <a:r>
              <a:rPr lang="de-DE" dirty="0" smtClean="0"/>
              <a:t> Gibt der Film eine Hilfestellung, um sich über Stereotypen bewusst zu werden, lädt zu deren Thematisierung ein?</a:t>
            </a:r>
          </a:p>
          <a:p>
            <a:pPr lvl="0"/>
            <a:r>
              <a:rPr lang="de-DE" b="1" dirty="0" smtClean="0"/>
              <a:t>Impressionen:</a:t>
            </a:r>
            <a:r>
              <a:rPr lang="de-DE" dirty="0" smtClean="0"/>
              <a:t> Vermittelt der Film ein offenes, vielseitiges, komplexes Bild von A/D/CH…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Typen Hör-Sehverstehen ???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pic>
        <p:nvPicPr>
          <p:cNvPr id="39938" name="Picture 2" descr="Bildergebnis für 2 bärenstarke typ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428868"/>
            <a:ext cx="5153025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lnSpcReduction="10000"/>
          </a:bodyPr>
          <a:lstStyle/>
          <a:p>
            <a:pPr lvl="0"/>
            <a:r>
              <a:rPr lang="de-DE" dirty="0" smtClean="0"/>
              <a:t>Orientierendes Hör-Seh-Verstehen („Worum geht es“?)</a:t>
            </a:r>
          </a:p>
          <a:p>
            <a:pPr lvl="0"/>
            <a:r>
              <a:rPr lang="de-DE" dirty="0" smtClean="0"/>
              <a:t>Kursorisches Hör-Seh-Verstehen („Nur das Wesentliche erfassen“)</a:t>
            </a:r>
          </a:p>
          <a:p>
            <a:pPr lvl="0"/>
            <a:r>
              <a:rPr lang="de-DE" dirty="0" smtClean="0"/>
              <a:t>Selektives Hör-Seh-Verstehen („Das was gerade wichtig ist, mich interessiert)</a:t>
            </a:r>
          </a:p>
          <a:p>
            <a:pPr lvl="0"/>
            <a:r>
              <a:rPr lang="de-DE" dirty="0" smtClean="0"/>
              <a:t>Totales Hör-Seh-Verstehen („Ganz genau hinhören, alles verstehen</a:t>
            </a:r>
          </a:p>
          <a:p>
            <a:pPr lvl="0"/>
            <a:r>
              <a:rPr lang="de-DE" dirty="0" smtClean="0"/>
              <a:t>Interpretierendes/Kritisches Hör-Seh-Verstehen(„Über den Film hinaus komplexe Bezüge zu anderen Themen/Inhalten/Texten herstellen und interpretieren)</a:t>
            </a:r>
          </a:p>
          <a:p>
            <a:pPr lvl="0"/>
            <a:r>
              <a:rPr lang="de-DE" dirty="0" smtClean="0"/>
              <a:t>Ästhetisches Hör-Seh-Verstehen („Filme zum Vergnügen ansehen)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txBody>
          <a:bodyPr>
            <a:normAutofit fontScale="90000"/>
          </a:bodyPr>
          <a:lstStyle/>
          <a:p>
            <a:r>
              <a:rPr lang="de-DE" sz="3600" b="1" u="sng" dirty="0" smtClean="0"/>
              <a:t>Übungstypologien zur Arbeit mit narrativen Filmtexten 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Vor dem Sehen:</a:t>
            </a:r>
            <a:endParaRPr lang="de-DE" dirty="0" smtClean="0"/>
          </a:p>
          <a:p>
            <a:r>
              <a:rPr lang="de-DE" b="1" dirty="0" smtClean="0"/>
              <a:t>Ziel:</a:t>
            </a:r>
            <a:r>
              <a:rPr lang="de-DE" dirty="0" smtClean="0"/>
              <a:t> Motivation; Einstimmung, Vorentlastung, Vorwissen aktivieren, Wortschatz einführen….</a:t>
            </a:r>
          </a:p>
          <a:p>
            <a:pPr lvl="0"/>
            <a:r>
              <a:rPr lang="de-DE" b="1" dirty="0" smtClean="0"/>
              <a:t>Einstieg über den Ton: </a:t>
            </a:r>
            <a:r>
              <a:rPr lang="de-DE" dirty="0" smtClean="0"/>
              <a:t>Musik, Geräusche, Sprache</a:t>
            </a:r>
          </a:p>
          <a:p>
            <a:pPr lvl="0"/>
            <a:r>
              <a:rPr lang="de-DE" dirty="0" smtClean="0"/>
              <a:t>Einstieg über </a:t>
            </a:r>
            <a:r>
              <a:rPr lang="de-DE" dirty="0" err="1" smtClean="0"/>
              <a:t>Wortigel</a:t>
            </a:r>
            <a:r>
              <a:rPr lang="de-DE" dirty="0" smtClean="0"/>
              <a:t>, </a:t>
            </a:r>
            <a:r>
              <a:rPr lang="de-DE" dirty="0" err="1" smtClean="0"/>
              <a:t>Assoziogramm</a:t>
            </a:r>
            <a:r>
              <a:rPr lang="de-DE" dirty="0" smtClean="0"/>
              <a:t>, </a:t>
            </a:r>
            <a:r>
              <a:rPr lang="de-DE" dirty="0" err="1" smtClean="0"/>
              <a:t>Akrostichon</a:t>
            </a:r>
            <a:r>
              <a:rPr lang="de-DE" dirty="0" smtClean="0"/>
              <a:t> </a:t>
            </a:r>
          </a:p>
          <a:p>
            <a:pPr lvl="0"/>
            <a:r>
              <a:rPr lang="de-DE" b="1" dirty="0" smtClean="0"/>
              <a:t>Einstieg über Bildmaterial: </a:t>
            </a:r>
            <a:r>
              <a:rPr lang="de-DE" dirty="0" smtClean="0"/>
              <a:t>Abbildungen; Bildkarten, </a:t>
            </a:r>
            <a:r>
              <a:rPr lang="de-DE" dirty="0" err="1" smtClean="0"/>
              <a:t>Standphotos</a:t>
            </a:r>
            <a:endParaRPr lang="de-DE" dirty="0" smtClean="0"/>
          </a:p>
          <a:p>
            <a:pPr lvl="0"/>
            <a:r>
              <a:rPr lang="de-DE" b="1" dirty="0" smtClean="0"/>
              <a:t>Einstieg über schriftliches Material: </a:t>
            </a:r>
            <a:r>
              <a:rPr lang="de-DE" dirty="0" err="1" smtClean="0"/>
              <a:t>Transkript</a:t>
            </a:r>
            <a:r>
              <a:rPr lang="de-DE" dirty="0" smtClean="0"/>
              <a:t>, Paralleltext Kurzzusammenfassung, etc.)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Während des Sehens:</a:t>
            </a:r>
            <a:endParaRPr lang="de-DE" dirty="0" smtClean="0"/>
          </a:p>
          <a:p>
            <a:r>
              <a:rPr lang="de-DE" b="1" dirty="0" smtClean="0"/>
              <a:t>Ziel: </a:t>
            </a:r>
            <a:r>
              <a:rPr lang="de-DE" dirty="0" smtClean="0"/>
              <a:t>Genaues Sehen, Verstehen</a:t>
            </a:r>
          </a:p>
          <a:p>
            <a:pPr lvl="0"/>
            <a:r>
              <a:rPr lang="de-DE" dirty="0" smtClean="0"/>
              <a:t>Aufgaben zu filmischen Aspekten (Einstellungen, Kameraperspektiven)</a:t>
            </a:r>
          </a:p>
          <a:p>
            <a:pPr lvl="0"/>
            <a:r>
              <a:rPr lang="de-DE" dirty="0" smtClean="0"/>
              <a:t>Zuordnungs- Ergänzungs- und Beobachtungsaufgaben (visuell, verbal, akustisch)</a:t>
            </a:r>
          </a:p>
          <a:p>
            <a:pPr lvl="0"/>
            <a:r>
              <a:rPr lang="de-DE" dirty="0" smtClean="0"/>
              <a:t>Notizen machen, Lückentexte, Rekonstruktion </a:t>
            </a:r>
          </a:p>
          <a:p>
            <a:pPr lvl="0"/>
            <a:r>
              <a:rPr lang="de-DE" dirty="0" smtClean="0"/>
              <a:t>Übungen mit getrennten Kanälen:</a:t>
            </a:r>
          </a:p>
          <a:p>
            <a:pPr lvl="0"/>
            <a:r>
              <a:rPr lang="de-DE" dirty="0" smtClean="0"/>
              <a:t>„</a:t>
            </a:r>
            <a:r>
              <a:rPr lang="de-DE" dirty="0" err="1" smtClean="0"/>
              <a:t>silent</a:t>
            </a:r>
            <a:r>
              <a:rPr lang="de-DE" dirty="0" smtClean="0"/>
              <a:t> </a:t>
            </a:r>
            <a:r>
              <a:rPr lang="de-DE" dirty="0" err="1" smtClean="0"/>
              <a:t>viewing</a:t>
            </a:r>
            <a:r>
              <a:rPr lang="de-DE" dirty="0" smtClean="0"/>
              <a:t>“</a:t>
            </a:r>
          </a:p>
          <a:p>
            <a:pPr lvl="0"/>
            <a:r>
              <a:rPr lang="de-DE" dirty="0" smtClean="0"/>
              <a:t>„blind </a:t>
            </a:r>
            <a:r>
              <a:rPr lang="de-DE" dirty="0" err="1" smtClean="0"/>
              <a:t>listening</a:t>
            </a:r>
            <a:r>
              <a:rPr lang="de-DE" dirty="0" smtClean="0"/>
              <a:t>“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 smtClean="0"/>
              <a:t>Nach dem Sehen: </a:t>
            </a:r>
            <a:endParaRPr lang="de-DE" dirty="0" smtClean="0"/>
          </a:p>
          <a:p>
            <a:r>
              <a:rPr lang="de-DE" b="1" dirty="0" smtClean="0"/>
              <a:t>Ziel: </a:t>
            </a:r>
            <a:r>
              <a:rPr lang="de-DE" dirty="0" smtClean="0"/>
              <a:t>Weiterführende Übungen </a:t>
            </a:r>
          </a:p>
          <a:p>
            <a:pPr lvl="0"/>
            <a:r>
              <a:rPr lang="de-DE" dirty="0" smtClean="0"/>
              <a:t>Filmhandlung rekonstruieren </a:t>
            </a:r>
          </a:p>
          <a:p>
            <a:pPr lvl="0"/>
            <a:r>
              <a:rPr lang="de-DE" dirty="0" smtClean="0"/>
              <a:t>Filmfortsetzung schreiben</a:t>
            </a:r>
          </a:p>
          <a:p>
            <a:pPr lvl="0"/>
            <a:r>
              <a:rPr lang="de-DE" dirty="0" smtClean="0"/>
              <a:t>Vorgeschichte erfinden</a:t>
            </a:r>
          </a:p>
          <a:p>
            <a:pPr lvl="0"/>
            <a:r>
              <a:rPr lang="de-DE" dirty="0" smtClean="0"/>
              <a:t>Filmende umschreiben</a:t>
            </a:r>
          </a:p>
          <a:p>
            <a:pPr lvl="0"/>
            <a:r>
              <a:rPr lang="de-DE" dirty="0" smtClean="0"/>
              <a:t>Biografien zu Figuren schreiben </a:t>
            </a:r>
          </a:p>
          <a:p>
            <a:pPr lvl="0"/>
            <a:r>
              <a:rPr lang="de-DE" dirty="0" smtClean="0"/>
              <a:t>Filmkritiken verfassen </a:t>
            </a:r>
          </a:p>
          <a:p>
            <a:pPr lvl="0"/>
            <a:r>
              <a:rPr lang="de-DE" dirty="0" smtClean="0"/>
              <a:t>Rollenspiele</a:t>
            </a:r>
          </a:p>
          <a:p>
            <a:pPr lvl="0"/>
            <a:r>
              <a:rPr lang="de-DE" dirty="0" smtClean="0"/>
              <a:t>In  ein Verhältnis setzen zu anderen, über-untergeordneten Paralleltexten (andere Medien, Filmen, literarischen Texten, Musikstücken, etc.)</a:t>
            </a:r>
          </a:p>
          <a:p>
            <a:pPr lvl="0"/>
            <a:r>
              <a:rPr lang="de-DE" dirty="0" smtClean="0"/>
              <a:t>Einsatz im Medienverbund 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Besprechen der Hausaufgabe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Recherchieren Sie einen aktuellen deutschsprachigen Film, der Sie interessiert</a:t>
            </a:r>
          </a:p>
          <a:p>
            <a:r>
              <a:rPr lang="de-DE" dirty="0" smtClean="0"/>
              <a:t>Stellen Sie diesen nächste Woche vor</a:t>
            </a:r>
          </a:p>
          <a:p>
            <a:r>
              <a:rPr lang="de-DE" dirty="0" smtClean="0"/>
              <a:t>Präsentieren Sie jetzt Ihren Film?</a:t>
            </a:r>
          </a:p>
          <a:p>
            <a:r>
              <a:rPr lang="de-DE" dirty="0" smtClean="0"/>
              <a:t>Warum gefällt er Ihnen?</a:t>
            </a:r>
          </a:p>
          <a:p>
            <a:r>
              <a:rPr lang="de-DE" dirty="0" smtClean="0"/>
              <a:t>Was ist besonders an diesem Film?</a:t>
            </a:r>
          </a:p>
          <a:p>
            <a:r>
              <a:rPr lang="de-DE" dirty="0" smtClean="0"/>
              <a:t>Wie könnte man mit diesem Film im Unterricht arbeiten?</a:t>
            </a:r>
          </a:p>
          <a:p>
            <a:r>
              <a:rPr lang="de-DE" dirty="0" smtClean="0"/>
              <a:t>Was würden Sie konkret machen?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                 Eine wichtige Bitte!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Wenn  ich zu SCHNELL spreche, bitte sagen Sie es mir sofort!</a:t>
            </a:r>
          </a:p>
          <a:p>
            <a:r>
              <a:rPr lang="de-DE" dirty="0" smtClean="0"/>
              <a:t>Wenn Sie Fragen/Anmerkungen/Wünsche haben, bitte sagen Sie es sofort!</a:t>
            </a:r>
          </a:p>
          <a:p>
            <a:r>
              <a:rPr lang="de-DE" dirty="0" smtClean="0"/>
              <a:t>Sie können es uns auch unter 4 Augen nach der Stunde mitteilen.</a:t>
            </a:r>
          </a:p>
          <a:p>
            <a:pPr>
              <a:buNone/>
            </a:pPr>
            <a:r>
              <a:rPr lang="de-DE" dirty="0" smtClean="0"/>
              <a:t>Vielen Dank! </a:t>
            </a:r>
            <a:endParaRPr lang="de-DE" dirty="0"/>
          </a:p>
        </p:txBody>
      </p:sp>
      <p:pic>
        <p:nvPicPr>
          <p:cNvPr id="14338" name="Picture 2" descr="http://www.orkugifs.com/de/images/bitte_27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23320" cy="1916832"/>
          </a:xfrm>
          <a:prstGeom prst="rect">
            <a:avLst/>
          </a:prstGeom>
          <a:noFill/>
        </p:spPr>
      </p:pic>
      <p:pic>
        <p:nvPicPr>
          <p:cNvPr id="14340" name="Picture 4" descr="http://img1.gbpicsonline.com/gb/02/05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313287"/>
            <a:ext cx="3495675" cy="2544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Alles eine Frage der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 descr="Bildergebnis für Perspektiv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928802"/>
            <a:ext cx="8706671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3-Minute Paper bzw. stille Abschlussreflexion </a:t>
            </a:r>
          </a:p>
          <a:p>
            <a:pPr>
              <a:buNone/>
            </a:pPr>
            <a:endParaRPr lang="de-DE" b="1" dirty="0" smtClean="0"/>
          </a:p>
          <a:p>
            <a:pPr marL="514350" indent="-514350">
              <a:buAutoNum type="arabicPeriod"/>
            </a:pPr>
            <a:r>
              <a:rPr lang="de-DE" dirty="0" smtClean="0"/>
              <a:t>Themen/Inhalte des Workshops (in Stichpunkten)</a:t>
            </a:r>
          </a:p>
          <a:p>
            <a:pPr marL="514350" indent="-514350">
              <a:buAutoNum type="arabicPeriod"/>
            </a:pPr>
            <a:r>
              <a:rPr lang="de-DE" dirty="0" smtClean="0"/>
              <a:t>Das war mir bereits bekannt (in ausformulierten Sätzen)</a:t>
            </a:r>
          </a:p>
          <a:p>
            <a:pPr marL="514350" indent="-514350">
              <a:buAutoNum type="arabicPeriod"/>
            </a:pPr>
            <a:r>
              <a:rPr lang="de-DE" dirty="0" smtClean="0"/>
              <a:t>Das habe ich neu erfahren (in ausformulierten Sätzen)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" name="Picture 2" descr="http://images.fotocommunity.de/bilder/bach-fluss-see/see-teich-tuempel/stille-momente-15-3f63f50a-b695-4c4b-b94c-6d5e3283d7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02" y="3792136"/>
            <a:ext cx="5072098" cy="3065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 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Lesen Sie das AB zu den Kameraperspektiven und suchen Sie Beispiele in den Filmen, die Sie heute mitgebracht haben</a:t>
            </a:r>
            <a:endParaRPr 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Für die Unterstützung und Aufmerksamkeit </a:t>
            </a:r>
          </a:p>
        </p:txBody>
      </p:sp>
      <p:pic>
        <p:nvPicPr>
          <p:cNvPr id="4" name="Picture 4" descr="http://img1.gbpicsonline.com/gb/02/05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48680"/>
            <a:ext cx="5341544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de-DE" b="1" dirty="0" smtClean="0"/>
              <a:t>Ablauf/Struktur des Seminars:</a:t>
            </a:r>
          </a:p>
          <a:p>
            <a:pPr marL="514350" indent="-514350">
              <a:buNone/>
            </a:pPr>
            <a:r>
              <a:rPr lang="de-DE" b="1" dirty="0" smtClean="0"/>
              <a:t>1. Einheit: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de-DE" dirty="0" smtClean="0"/>
              <a:t>Kennenlernen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de-DE" dirty="0" smtClean="0"/>
              <a:t>Organisatorische Fragen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de-DE" dirty="0" smtClean="0"/>
              <a:t>Erfahrungen mit Film im Unterricht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de-DE" dirty="0" smtClean="0"/>
              <a:t>Das Hör-Seh-Verstehen als 5. Fertigkeit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de-DE" dirty="0" smtClean="0"/>
              <a:t>Gründe für den Einsatz von Film(en)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de-DE" dirty="0" smtClean="0"/>
              <a:t>Auswahlkriterien für Filme/Sequenzen 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de-DE" dirty="0" smtClean="0"/>
              <a:t>Verschiedene Typen des Hör-Seh-Verstehens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de-DE" dirty="0" err="1" smtClean="0"/>
              <a:t>Übungstypolgien</a:t>
            </a:r>
            <a:r>
              <a:rPr lang="de-DE" dirty="0" smtClean="0"/>
              <a:t> zur Arbeit mit narrativen Filmtexten </a:t>
            </a:r>
          </a:p>
          <a:p>
            <a:pPr marL="514350" indent="-51435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pic>
        <p:nvPicPr>
          <p:cNvPr id="27650" name="Picture 2" descr="Bildergebnis für roter Fa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43" y="714356"/>
            <a:ext cx="2786057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Bedingungen/Abschluss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itchFamily="18" charset="2"/>
              <a:buChar char="-"/>
            </a:pPr>
            <a:r>
              <a:rPr lang="de-DE" sz="2800" dirty="0" smtClean="0"/>
              <a:t>regelmäßige Anwesenheit (80%)</a:t>
            </a:r>
          </a:p>
          <a:p>
            <a:pPr>
              <a:buFont typeface="Symbol" pitchFamily="18" charset="2"/>
              <a:buChar char="-"/>
            </a:pPr>
            <a:r>
              <a:rPr lang="de-DE" sz="2800" dirty="0" smtClean="0"/>
              <a:t>Filme bewusst und kritisch schauen</a:t>
            </a:r>
          </a:p>
          <a:p>
            <a:pPr>
              <a:buFont typeface="Symbol" pitchFamily="18" charset="2"/>
              <a:buChar char="-"/>
            </a:pPr>
            <a:r>
              <a:rPr lang="de-DE" sz="2800" dirty="0" smtClean="0"/>
              <a:t>Hausaufgaben (Korrektur)</a:t>
            </a:r>
          </a:p>
          <a:p>
            <a:pPr>
              <a:buFont typeface="Symbol" pitchFamily="18" charset="2"/>
              <a:buChar char="-"/>
            </a:pPr>
            <a:r>
              <a:rPr lang="de-DE" sz="2800" dirty="0" smtClean="0"/>
              <a:t> </a:t>
            </a:r>
            <a:r>
              <a:rPr lang="de-DE" sz="2800" b="1" dirty="0" smtClean="0"/>
              <a:t>Aktive</a:t>
            </a:r>
            <a:r>
              <a:rPr lang="de-DE" sz="2800" dirty="0" smtClean="0"/>
              <a:t> Teilnahme (bitte redet mit mir, kein Grund zur Schüchternheit, wir alle machen Fehler)!</a:t>
            </a:r>
          </a:p>
          <a:p>
            <a:pPr>
              <a:buFont typeface="Symbol" pitchFamily="18" charset="2"/>
              <a:buChar char="-"/>
            </a:pPr>
            <a:r>
              <a:rPr lang="de-DE" sz="2800" dirty="0" smtClean="0"/>
              <a:t> Prüfungsleistungen (Referat)</a:t>
            </a:r>
          </a:p>
          <a:p>
            <a:pPr>
              <a:buFont typeface="Symbol" pitchFamily="18" charset="2"/>
              <a:buChar char="-"/>
            </a:pPr>
            <a:r>
              <a:rPr lang="de-DE" sz="2800" dirty="0" smtClean="0"/>
              <a:t>Erstellen/Abgabe eines Portfolios (einer Mappe)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Picture 6" descr="Film, Kino, Video, Kamera, Filmkamera, Film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sz="3600" b="1" dirty="0" smtClean="0">
                <a:solidFill>
                  <a:schemeClr val="accent1"/>
                </a:solidFill>
              </a:rPr>
              <a:t>   </a:t>
            </a:r>
          </a:p>
          <a:p>
            <a:pPr>
              <a:buNone/>
            </a:pPr>
            <a:r>
              <a:rPr lang="de-DE" sz="3600" b="1" dirty="0" smtClean="0">
                <a:solidFill>
                  <a:schemeClr val="accent1"/>
                </a:solidFill>
              </a:rPr>
              <a:t>Erfahrungen mit Film im eigenen Fremdsprachenunterricht </a:t>
            </a:r>
          </a:p>
          <a:p>
            <a:pPr>
              <a:buNone/>
            </a:pPr>
            <a:endParaRPr lang="de-DE" sz="2400" b="1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800" dirty="0" smtClean="0"/>
              <a:t>Was sind Ihre ersten Assoziationen?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 smtClean="0"/>
              <a:t>Welche Filme wurden in Ihrem FU verwendet? 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 smtClean="0"/>
              <a:t>Wie wurde mit den Filmen gearbeitet?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 smtClean="0"/>
              <a:t>Welche Aufgaben?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 smtClean="0"/>
              <a:t>Wer hat die Filme ausgewählt? Inwiefern waren Sie als Lernende einbezogen?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 smtClean="0"/>
              <a:t>Ab welchem Sprachniveau wurden Filme eingesetzt?</a:t>
            </a:r>
          </a:p>
          <a:p>
            <a:pPr>
              <a:buNone/>
            </a:pPr>
            <a:endParaRPr lang="de-DE" sz="2000" b="1" dirty="0" smtClean="0"/>
          </a:p>
          <a:p>
            <a:pPr>
              <a:buFont typeface="Wingdings" pitchFamily="2" charset="2"/>
              <a:buChar char="Ø"/>
            </a:pPr>
            <a:endParaRPr lang="de-DE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r>
              <a:rPr lang="de-DE" dirty="0" smtClean="0"/>
              <a:t>Tauschen Sie Ihre Erfahrungen (als Lernende und/oder  als Unterrichtende) in der KG  (4 Personen) aus und halten Sie dann auf einem Plakat fest:</a:t>
            </a:r>
          </a:p>
          <a:p>
            <a:r>
              <a:rPr lang="de-DE" dirty="0" smtClean="0"/>
              <a:t>Welche Schlussfolgerungen ziehen Sie für die Arbeit mit Film im </a:t>
            </a:r>
            <a:r>
              <a:rPr lang="de-DE" dirty="0" err="1" smtClean="0"/>
              <a:t>DaF</a:t>
            </a:r>
            <a:r>
              <a:rPr lang="de-DE" dirty="0" smtClean="0"/>
              <a:t>-Unterricht?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Welche Fragen stellen Sie sich?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Formulieren Sie 5 Goldene Regeln 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6082" name="Picture 2" descr="Bildergebnis für goldene regel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2658" y="5429264"/>
            <a:ext cx="2861341" cy="14287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de-DE" sz="4400" dirty="0" smtClean="0"/>
              <a:t>Hör-Sehverstehen ist die Fähigkeit fremdsprachliche Inhalte bildgestützt verstehend zu hören und zu sehen (</a:t>
            </a:r>
            <a:r>
              <a:rPr lang="de-DE" sz="4400" dirty="0" err="1" smtClean="0"/>
              <a:t>Schwerdtfeger</a:t>
            </a:r>
            <a:r>
              <a:rPr lang="de-DE" sz="4400" dirty="0" smtClean="0"/>
              <a:t>, 1992)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u="sng" dirty="0" smtClean="0"/>
              <a:t> Gründe für den Einsatz von Film </a:t>
            </a:r>
            <a:endParaRPr lang="de-DE" dirty="0" smtClean="0"/>
          </a:p>
          <a:p>
            <a:pPr lvl="0"/>
            <a:r>
              <a:rPr lang="de-DE" dirty="0" smtClean="0"/>
              <a:t>Das überlegene Gedächtnis für Bilder </a:t>
            </a:r>
          </a:p>
          <a:p>
            <a:pPr lvl="0"/>
            <a:r>
              <a:rPr lang="de-DE" dirty="0" smtClean="0"/>
              <a:t>Die schnelle Wahrnehmung und Verarbeitung von Bildern</a:t>
            </a:r>
          </a:p>
          <a:p>
            <a:pPr lvl="0"/>
            <a:r>
              <a:rPr lang="de-DE" dirty="0" smtClean="0"/>
              <a:t>Die effektive Aufmerksamkeitslenkung durch Bilder</a:t>
            </a:r>
          </a:p>
          <a:p>
            <a:pPr lvl="0"/>
            <a:r>
              <a:rPr lang="de-DE" dirty="0" smtClean="0"/>
              <a:t>Die emotionale Beteiligung und Beeinflussung durch visuelle Kommunikation</a:t>
            </a:r>
          </a:p>
          <a:p>
            <a:pPr lvl="0"/>
            <a:r>
              <a:rPr lang="de-DE" dirty="0" smtClean="0"/>
              <a:t>Die größere Garantie, doppelt codiert zu werden </a:t>
            </a:r>
          </a:p>
          <a:p>
            <a:pPr lvl="0"/>
            <a:r>
              <a:rPr lang="de-DE" dirty="0" smtClean="0"/>
              <a:t>Große Motivation bei Lehrenden und Lernenden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812</Words>
  <Application>Microsoft Office PowerPoint</Application>
  <PresentationFormat>Bildschirmpräsentation (4:3)</PresentationFormat>
  <Paragraphs>134</Paragraphs>
  <Slides>23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Hyperion</vt:lpstr>
      <vt:lpstr>  </vt:lpstr>
      <vt:lpstr>                 Eine wichtige Bitte!</vt:lpstr>
      <vt:lpstr>Folie 3</vt:lpstr>
      <vt:lpstr>Bedingungen/Abschluss</vt:lpstr>
      <vt:lpstr>Folie 5</vt:lpstr>
      <vt:lpstr>Folie 6</vt:lpstr>
      <vt:lpstr>Folie 7</vt:lpstr>
      <vt:lpstr>Definition</vt:lpstr>
      <vt:lpstr>Folie 9</vt:lpstr>
      <vt:lpstr>Folie 10</vt:lpstr>
      <vt:lpstr>Auswahlkriterien für den Einsatz von Film ?</vt:lpstr>
      <vt:lpstr>Folie 12</vt:lpstr>
      <vt:lpstr>Folie 13</vt:lpstr>
      <vt:lpstr>Typen Hör-Sehverstehen ???</vt:lpstr>
      <vt:lpstr>Folie 15</vt:lpstr>
      <vt:lpstr>Übungstypologien zur Arbeit mit narrativen Filmtexten  </vt:lpstr>
      <vt:lpstr>Folie 17</vt:lpstr>
      <vt:lpstr>Folie 18</vt:lpstr>
      <vt:lpstr>Besprechen der Hausaufgabe</vt:lpstr>
      <vt:lpstr>Alles eine Frage der </vt:lpstr>
      <vt:lpstr>Folie 21</vt:lpstr>
      <vt:lpstr>Neue Hausaufgabe </vt:lpstr>
      <vt:lpstr>Folie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Johannes Köck</dc:creator>
  <cp:lastModifiedBy>Packard Bell</cp:lastModifiedBy>
  <cp:revision>177</cp:revision>
  <dcterms:created xsi:type="dcterms:W3CDTF">2015-09-06T10:07:28Z</dcterms:created>
  <dcterms:modified xsi:type="dcterms:W3CDTF">2019-10-01T13:04:47Z</dcterms:modified>
</cp:coreProperties>
</file>