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68" r:id="rId3"/>
    <p:sldId id="269" r:id="rId4"/>
    <p:sldId id="272" r:id="rId5"/>
    <p:sldId id="290" r:id="rId6"/>
    <p:sldId id="296" r:id="rId7"/>
    <p:sldId id="301" r:id="rId8"/>
    <p:sldId id="305" r:id="rId9"/>
    <p:sldId id="302" r:id="rId10"/>
    <p:sldId id="295" r:id="rId11"/>
    <p:sldId id="303" r:id="rId12"/>
    <p:sldId id="306" r:id="rId13"/>
    <p:sldId id="307" r:id="rId14"/>
    <p:sldId id="299" r:id="rId15"/>
    <p:sldId id="304" r:id="rId16"/>
    <p:sldId id="293" r:id="rId17"/>
    <p:sldId id="280" r:id="rId18"/>
    <p:sldId id="279" r:id="rId1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94660"/>
  </p:normalViewPr>
  <p:slideViewPr>
    <p:cSldViewPr>
      <p:cViewPr varScale="1">
        <p:scale>
          <a:sx n="64" d="100"/>
          <a:sy n="64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636AD-41B5-404C-947C-9DE21EAB409F}" type="datetimeFigureOut">
              <a:rPr lang="de-DE" smtClean="0"/>
              <a:pPr/>
              <a:t>29.10.2019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F4BA0-F5C9-40BB-B37A-914D16E5AD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29.10.2019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29.10.2019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29.10.2019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29.10.2019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29.10.2019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29.10.2019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29.10.2019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29.10.2019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29.10.2019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29.10.2019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29.10.2019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73A625-389F-412F-ADDC-5036AFA139A2}" type="datetimeFigureOut">
              <a:rPr lang="de-DE" smtClean="0"/>
              <a:pPr/>
              <a:t>29.10.2019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koeck@mail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rmanskills.com/single-post/2016/06/23/Probleme-mit-der-Aussprache-Die-7-schlimmsten-Aussprachefehler-auf-Deutsch-und-wie-du-sie-nicht-mehr-machs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rmanskills.com/single-post/2016/06/23/Probleme-mit-der-Aussprache-Die-7-schlimmsten-Aussprachefehler-auf-Deutsch-und-wie-du-sie-nicht-mehr-machs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dirty="0" smtClean="0"/>
              <a:t>NJII_199B </a:t>
            </a:r>
            <a:br>
              <a:rPr lang="de-DE" dirty="0" smtClean="0"/>
            </a:br>
            <a:r>
              <a:rPr lang="de-DE" dirty="0" smtClean="0"/>
              <a:t>Verbesserung der Aussprache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de-DE" dirty="0" smtClean="0"/>
              <a:t>Johannes Köck</a:t>
            </a:r>
          </a:p>
          <a:p>
            <a:pPr algn="ctr"/>
            <a:r>
              <a:rPr lang="de-DE" dirty="0" smtClean="0">
                <a:hlinkClick r:id="rId2"/>
              </a:rPr>
              <a:t>koeck@mail.muni.cz</a:t>
            </a:r>
            <a:endParaRPr lang="de-DE" dirty="0" smtClean="0"/>
          </a:p>
          <a:p>
            <a:pPr algn="ctr"/>
            <a:r>
              <a:rPr lang="de-DE" dirty="0" smtClean="0"/>
              <a:t>6</a:t>
            </a:r>
            <a:r>
              <a:rPr lang="de-DE" dirty="0" smtClean="0"/>
              <a:t>. </a:t>
            </a:r>
            <a:r>
              <a:rPr lang="de-DE" dirty="0" smtClean="0"/>
              <a:t>Einheit</a:t>
            </a:r>
            <a:endParaRPr lang="de-DE" dirty="0"/>
          </a:p>
        </p:txBody>
      </p:sp>
      <p:pic>
        <p:nvPicPr>
          <p:cNvPr id="29698" name="Picture 2" descr="Bilderesultat for Aussprach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5286388"/>
            <a:ext cx="2786050" cy="1571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/>
          </a:bodyPr>
          <a:lstStyle/>
          <a:p>
            <a:r>
              <a:rPr lang="de-DE" sz="6600" dirty="0" smtClean="0"/>
              <a:t>Als Anna abends aß, aß Anna abends Ananas.</a:t>
            </a:r>
            <a:endParaRPr lang="de-DE" sz="6600" dirty="0"/>
          </a:p>
        </p:txBody>
      </p:sp>
      <p:pic>
        <p:nvPicPr>
          <p:cNvPr id="1026" name="Picture 2" descr="Bilderesultat for anan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786" y="3071786"/>
            <a:ext cx="3786214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Anna sagt…….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i="1" dirty="0" smtClean="0"/>
              <a:t>Hundert hurtige Hunde hetzen hinter hundert hurtigen Hasen her. Hinter hundert hurtigen Hasen hetzen hundert hurtige Hunde her.</a:t>
            </a:r>
            <a:endParaRPr lang="de-DE" sz="3200" dirty="0"/>
          </a:p>
        </p:txBody>
      </p:sp>
      <p:pic>
        <p:nvPicPr>
          <p:cNvPr id="40962" name="Picture 2" descr="Image result for Deutsche dogge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4143380"/>
            <a:ext cx="190500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1986" name="Picture 2" descr="Image result for fischers fritz fischt&quot;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9922" y="1071546"/>
            <a:ext cx="8740650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Videoanalyse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>
                <a:hlinkClick r:id="rId2"/>
              </a:rPr>
              <a:t>https://www.germanskills.com/single-post/2016/06/23/Probleme-mit-der-Aussprache-Die-7-schlimmsten-Aussprachefehler-auf-Deutsch-und-wie-du-sie-nicht-mehr-machst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Wenn R zu A wird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www.germanskills.com/single-post/2016/06/23/Probleme-mit-der-Aussprache-Die-7-schlimmsten-Aussprachefehler-auf-Deutsch-und-wie-du-sie-nicht-mehr-machst</a:t>
            </a: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Verbessern Sie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de-DE" i="1" dirty="0" smtClean="0"/>
              <a:t>Alle Hunde haben drei Beine.</a:t>
            </a:r>
          </a:p>
          <a:p>
            <a:pPr lvl="0">
              <a:buFont typeface="Arial" pitchFamily="34" charset="0"/>
              <a:buChar char="•"/>
            </a:pPr>
            <a:r>
              <a:rPr lang="de-DE" i="1" dirty="0" smtClean="0"/>
              <a:t>Tomaten sind blau</a:t>
            </a:r>
          </a:p>
          <a:p>
            <a:pPr lvl="0">
              <a:buFont typeface="Arial" pitchFamily="34" charset="0"/>
              <a:buChar char="•"/>
            </a:pPr>
            <a:r>
              <a:rPr lang="de-DE" i="1" dirty="0" smtClean="0"/>
              <a:t> Mit einer Gabel kann man Sachen zerschneiden.</a:t>
            </a:r>
          </a:p>
          <a:p>
            <a:pPr lvl="0">
              <a:buFont typeface="Arial" pitchFamily="34" charset="0"/>
              <a:buChar char="•"/>
            </a:pPr>
            <a:r>
              <a:rPr lang="de-DE" i="1" dirty="0" smtClean="0"/>
              <a:t> Ein Ball ist viereckig.</a:t>
            </a:r>
          </a:p>
          <a:p>
            <a:pPr lvl="0"/>
            <a:r>
              <a:rPr lang="de-DE" i="1" dirty="0" smtClean="0"/>
              <a:t>Schnee ist schwarz</a:t>
            </a:r>
          </a:p>
          <a:p>
            <a:pPr lvl="0"/>
            <a:r>
              <a:rPr lang="de-DE" i="1" dirty="0" err="1" smtClean="0"/>
              <a:t>Brünn</a:t>
            </a:r>
            <a:r>
              <a:rPr lang="de-DE" i="1" dirty="0" smtClean="0"/>
              <a:t> liegt in Böhmen</a:t>
            </a:r>
          </a:p>
          <a:p>
            <a:pPr lvl="0"/>
            <a:r>
              <a:rPr lang="de-DE" i="1" dirty="0" smtClean="0"/>
              <a:t>Mit Äpfeln fängt man Mäuse</a:t>
            </a:r>
          </a:p>
          <a:p>
            <a:pPr lvl="0"/>
            <a:r>
              <a:rPr lang="de-DE" i="1" dirty="0" smtClean="0"/>
              <a:t>Russland ist ein kleines Land</a:t>
            </a:r>
          </a:p>
          <a:p>
            <a:pPr lvl="0"/>
            <a:r>
              <a:rPr lang="de-DE" i="1" dirty="0" smtClean="0"/>
              <a:t>Im Sommer ist es kalt</a:t>
            </a:r>
          </a:p>
          <a:p>
            <a:pPr lvl="0"/>
            <a:r>
              <a:rPr lang="de-DE" i="1" dirty="0" smtClean="0"/>
              <a:t>Aussprache ist schwierig</a:t>
            </a:r>
          </a:p>
          <a:p>
            <a:pPr lvl="0"/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Hausaufgabe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Arbeitsblätter  </a:t>
            </a:r>
            <a:r>
              <a:rPr lang="de-DE" dirty="0" smtClean="0"/>
              <a:t>üben</a:t>
            </a:r>
          </a:p>
          <a:p>
            <a:r>
              <a:rPr lang="de-DE" dirty="0" smtClean="0"/>
              <a:t>Video ansehen (Wenn R zu A wird)</a:t>
            </a:r>
          </a:p>
          <a:p>
            <a:r>
              <a:rPr lang="de-DE" dirty="0" smtClean="0"/>
              <a:t>Eine Nachricht verfassen + sprechen (beim nächsten Mal vortragen)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41473"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359970" y="1808818"/>
            <a:ext cx="8327055" cy="4245611"/>
          </a:xfrm>
        </p:spPr>
        <p:txBody>
          <a:bodyPr tIns="41473"/>
          <a:lstStyle/>
          <a:p>
            <a:endParaRPr lang="de-DE" dirty="0"/>
          </a:p>
        </p:txBody>
      </p:sp>
      <p:sp>
        <p:nvSpPr>
          <p:cNvPr id="43010" name="AutoShape 2" descr="Bildergebnis für danke loriot"/>
          <p:cNvSpPr>
            <a:spLocks noChangeAspect="1" noChangeArrowheads="1"/>
          </p:cNvSpPr>
          <p:nvPr/>
        </p:nvSpPr>
        <p:spPr bwMode="auto">
          <a:xfrm>
            <a:off x="141120" y="-1458874"/>
            <a:ext cx="4311360" cy="3050241"/>
          </a:xfrm>
          <a:prstGeom prst="rect">
            <a:avLst/>
          </a:prstGeom>
          <a:noFill/>
        </p:spPr>
        <p:txBody>
          <a:bodyPr vert="horz" wrap="square" lIns="82945" tIns="41473" rIns="82945" bIns="41473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3012" name="AutoShape 4" descr="Bildergebnis für danke loriot"/>
          <p:cNvSpPr>
            <a:spLocks noChangeAspect="1" noChangeArrowheads="1"/>
          </p:cNvSpPr>
          <p:nvPr/>
        </p:nvSpPr>
        <p:spPr bwMode="auto">
          <a:xfrm>
            <a:off x="141120" y="-1458874"/>
            <a:ext cx="4311360" cy="3050241"/>
          </a:xfrm>
          <a:prstGeom prst="rect">
            <a:avLst/>
          </a:prstGeom>
          <a:noFill/>
        </p:spPr>
        <p:txBody>
          <a:bodyPr vert="horz" wrap="square" lIns="82945" tIns="41473" rIns="82945" bIns="41473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43014" name="Picture 6" descr="Bildergebnis für danke lorio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714" y="253444"/>
            <a:ext cx="8381286" cy="59296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41473"/>
          <a:lstStyle/>
          <a:p>
            <a:r>
              <a:rPr lang="de-DE" sz="3600" dirty="0" smtClean="0"/>
              <a:t>Übung  2 ATMEN </a:t>
            </a:r>
            <a:endParaRPr lang="de-DE" sz="36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295170" y="1808818"/>
            <a:ext cx="8327055" cy="4245611"/>
          </a:xfrm>
        </p:spPr>
        <p:txBody>
          <a:bodyPr tIns="41473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de-DE" sz="2500" dirty="0" smtClean="0"/>
              <a:t>Setzen Sie sich bequem auf einen Stuhl  (hören Sie der entspannenden Musik zu)</a:t>
            </a:r>
          </a:p>
          <a:p>
            <a:pPr>
              <a:buFont typeface="Arial" pitchFamily="34" charset="0"/>
              <a:buChar char="•"/>
            </a:pPr>
            <a:r>
              <a:rPr lang="de-DE" sz="2500" dirty="0" smtClean="0"/>
              <a:t>Versuchen Sie abzuschalten, innerlich ruhig zu werden</a:t>
            </a:r>
          </a:p>
          <a:p>
            <a:pPr>
              <a:buFont typeface="Arial" pitchFamily="34" charset="0"/>
              <a:buChar char="•"/>
            </a:pPr>
            <a:r>
              <a:rPr lang="de-DE" sz="2500" dirty="0" smtClean="0"/>
              <a:t>Legen Sie die Hand auf Ihren Bauch und spüren Sie den langsamen und gleichmäßigen </a:t>
            </a:r>
            <a:r>
              <a:rPr lang="de-DE" sz="2500" dirty="0" err="1" smtClean="0"/>
              <a:t>Atemrhytmus</a:t>
            </a:r>
            <a:endParaRPr lang="de-DE" sz="2500" dirty="0" smtClean="0"/>
          </a:p>
          <a:p>
            <a:pPr>
              <a:buFont typeface="Arial" pitchFamily="34" charset="0"/>
              <a:buChar char="•"/>
            </a:pPr>
            <a:r>
              <a:rPr lang="de-DE" sz="2500" dirty="0" smtClean="0"/>
              <a:t>Spüren Sie das leichte Senken und Heben der Bauchdecke </a:t>
            </a:r>
          </a:p>
          <a:p>
            <a:pPr>
              <a:buFont typeface="Arial" pitchFamily="34" charset="0"/>
              <a:buChar char="•"/>
            </a:pPr>
            <a:r>
              <a:rPr lang="de-DE" sz="2500" dirty="0" smtClean="0"/>
              <a:t>Erleben Sie drei Phasen des Atmens</a:t>
            </a:r>
          </a:p>
          <a:p>
            <a:pPr>
              <a:buFont typeface="Arial" pitchFamily="34" charset="0"/>
              <a:buChar char="•"/>
            </a:pPr>
            <a:r>
              <a:rPr lang="de-DE" sz="2500" dirty="0" smtClean="0"/>
              <a:t>EINATMEN</a:t>
            </a:r>
          </a:p>
          <a:p>
            <a:pPr>
              <a:buFont typeface="Arial" pitchFamily="34" charset="0"/>
              <a:buChar char="•"/>
            </a:pPr>
            <a:r>
              <a:rPr lang="de-DE" sz="2500" dirty="0" smtClean="0"/>
              <a:t>AUSATMEN</a:t>
            </a:r>
          </a:p>
          <a:p>
            <a:pPr>
              <a:buFont typeface="Arial" pitchFamily="34" charset="0"/>
              <a:buChar char="•"/>
            </a:pPr>
            <a:r>
              <a:rPr lang="de-DE" sz="2500" dirty="0" smtClean="0"/>
              <a:t>PAUSE </a:t>
            </a:r>
            <a:endParaRPr lang="de-DE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 tIns="41473"/>
          <a:lstStyle/>
          <a:p>
            <a:r>
              <a:rPr lang="de-DE" sz="3300" dirty="0" smtClean="0"/>
              <a:t>Atmen und Entspannen </a:t>
            </a:r>
            <a:endParaRPr lang="de-DE" sz="33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457200" y="704088"/>
            <a:ext cx="8229600" cy="796086"/>
          </a:xfrm>
        </p:spPr>
        <p:txBody>
          <a:bodyPr tIns="41473">
            <a:normAutofit/>
          </a:bodyPr>
          <a:lstStyle/>
          <a:p>
            <a:pPr>
              <a:buFont typeface="Arial" pitchFamily="34" charset="0"/>
              <a:buChar char="•"/>
            </a:pPr>
            <a:endParaRPr lang="de-DE" sz="2200" dirty="0"/>
          </a:p>
          <a:p>
            <a:pPr>
              <a:buFont typeface="Arial" pitchFamily="34" charset="0"/>
              <a:buChar char="•"/>
            </a:pPr>
            <a:endParaRPr lang="de-DE" sz="2200" dirty="0" smtClean="0"/>
          </a:p>
          <a:p>
            <a:pPr>
              <a:buFont typeface="Arial" pitchFamily="34" charset="0"/>
              <a:buChar char="•"/>
            </a:pPr>
            <a:endParaRPr lang="de-DE" sz="2200" dirty="0"/>
          </a:p>
        </p:txBody>
      </p:sp>
      <p:sp>
        <p:nvSpPr>
          <p:cNvPr id="4" name="Rechteck 3"/>
          <p:cNvSpPr/>
          <p:nvPr/>
        </p:nvSpPr>
        <p:spPr>
          <a:xfrm>
            <a:off x="2428860" y="1428737"/>
            <a:ext cx="4428420" cy="5038959"/>
          </a:xfrm>
          <a:prstGeom prst="rect">
            <a:avLst/>
          </a:prstGeom>
        </p:spPr>
        <p:txBody>
          <a:bodyPr wrap="square" lIns="82945" tIns="41473" rIns="82945" bIns="41473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1600" dirty="0" smtClean="0"/>
              <a:t>Lassen Sie ihre Schultern locker kreisen 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 smtClean="0"/>
              <a:t>Atmen Sie ein und atmen Sie hörbar auf verschiedene Laute aus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f -f -f -f -f -f-, s-s-s-s-s-s-s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 smtClean="0"/>
              <a:t> Atemschnüffeln: 3x durch die Nase einatmen (dazwischen kleine Pause, als würden Sie an einer Blume duften)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 smtClean="0"/>
              <a:t>Lippenflattern  (Schnauben eines Pferdes nachahmen)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 smtClean="0"/>
              <a:t>Lippen mit dem Finger abheben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 smtClean="0"/>
              <a:t>Zunge ausschütteln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 smtClean="0"/>
              <a:t>Kiefer ausschütteln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 err="1" smtClean="0"/>
              <a:t>Glöckchenübung</a:t>
            </a:r>
            <a:r>
              <a:rPr lang="de-DE" sz="1600" dirty="0" smtClean="0"/>
              <a:t> (Zunge pendelt zwischen Mundwinkeln </a:t>
            </a:r>
            <a:endParaRPr lang="de-DE" sz="1600" dirty="0" smtClean="0"/>
          </a:p>
          <a:p>
            <a:pPr>
              <a:buFont typeface="Arial" pitchFamily="34" charset="0"/>
              <a:buChar char="•"/>
            </a:pPr>
            <a:r>
              <a:rPr lang="de-DE" sz="1600" dirty="0" smtClean="0"/>
              <a:t>Kreisen des Kopfes und in verschiedenen Tonhöhen summen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 smtClean="0"/>
              <a:t>Zunge ausstrecken von ganz hinten nach vorne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 err="1" smtClean="0"/>
              <a:t>Nomm</a:t>
            </a:r>
            <a:r>
              <a:rPr lang="de-DE" sz="1600" dirty="0" smtClean="0"/>
              <a:t> </a:t>
            </a:r>
            <a:r>
              <a:rPr lang="de-DE" sz="1600" dirty="0" err="1" smtClean="0"/>
              <a:t>nomm</a:t>
            </a:r>
            <a:r>
              <a:rPr lang="de-DE" sz="16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 err="1" smtClean="0"/>
              <a:t>Nemm</a:t>
            </a:r>
            <a:r>
              <a:rPr lang="de-DE" sz="1600" dirty="0" smtClean="0"/>
              <a:t> </a:t>
            </a:r>
            <a:r>
              <a:rPr lang="de-DE" sz="1600" dirty="0" err="1" smtClean="0"/>
              <a:t>nemm</a:t>
            </a:r>
            <a:r>
              <a:rPr lang="de-DE" sz="1600" dirty="0" smtClean="0"/>
              <a:t> </a:t>
            </a:r>
            <a:r>
              <a:rPr lang="de-DE" sz="1600" dirty="0" err="1" smtClean="0"/>
              <a:t>nemm</a:t>
            </a:r>
            <a:r>
              <a:rPr lang="de-DE" sz="1600" dirty="0" smtClean="0"/>
              <a:t> </a:t>
            </a:r>
            <a:r>
              <a:rPr lang="de-DE" sz="1600" dirty="0" err="1" smtClean="0"/>
              <a:t>nemm</a:t>
            </a:r>
            <a:r>
              <a:rPr lang="de-DE" sz="1600" dirty="0" smtClean="0"/>
              <a:t>  </a:t>
            </a:r>
          </a:p>
          <a:p>
            <a:pPr>
              <a:buFont typeface="Arial" pitchFamily="34" charset="0"/>
              <a:buChar char="•"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41473"/>
          <a:lstStyle/>
          <a:p>
            <a:r>
              <a:rPr lang="de-DE" sz="3300" dirty="0" smtClean="0"/>
              <a:t>Zungenbrecher </a:t>
            </a:r>
            <a:endParaRPr lang="de-DE" sz="33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/>
        <p:txBody>
          <a:bodyPr tIns="41473"/>
          <a:lstStyle/>
          <a:p>
            <a:pPr>
              <a:buFont typeface="Arial" pitchFamily="34" charset="0"/>
              <a:buChar char="•"/>
            </a:pPr>
            <a:endParaRPr lang="de-DE" dirty="0"/>
          </a:p>
        </p:txBody>
      </p:sp>
      <p:pic>
        <p:nvPicPr>
          <p:cNvPr id="37890" name="Picture 2" descr="Bildergebnis für chor bud spenc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82428" y="4251370"/>
            <a:ext cx="5061572" cy="2606630"/>
          </a:xfrm>
          <a:prstGeom prst="rect">
            <a:avLst/>
          </a:prstGeom>
          <a:noFill/>
        </p:spPr>
      </p:pic>
      <p:sp>
        <p:nvSpPr>
          <p:cNvPr id="5" name="Rechteck 4"/>
          <p:cNvSpPr/>
          <p:nvPr/>
        </p:nvSpPr>
        <p:spPr>
          <a:xfrm>
            <a:off x="2286720" y="2884543"/>
            <a:ext cx="4570560" cy="1191752"/>
          </a:xfrm>
          <a:prstGeom prst="rect">
            <a:avLst/>
          </a:prstGeom>
        </p:spPr>
        <p:txBody>
          <a:bodyPr lIns="82945" tIns="41473" rIns="82945" bIns="41473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dirty="0" smtClean="0"/>
              <a:t>Ich spreche die Zungenbrecher vor und ihr sprecht mir  nach 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Wir werden schneller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Am Ende versuchen wir einen Kanon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/>
          <a:lstStyle/>
          <a:p>
            <a:pPr>
              <a:buNone/>
              <a:defRPr/>
            </a:pPr>
            <a:r>
              <a:rPr lang="de-DE" sz="4400" b="1" dirty="0" smtClean="0">
                <a:solidFill>
                  <a:srgbClr val="C00000"/>
                </a:solidFill>
              </a:rPr>
              <a:t> H</a:t>
            </a:r>
            <a:r>
              <a:rPr lang="de-DE" sz="4400" b="1" dirty="0" smtClean="0"/>
              <a:t>inter </a:t>
            </a:r>
            <a:r>
              <a:rPr lang="de-DE" sz="4400" b="1" dirty="0" smtClean="0">
                <a:solidFill>
                  <a:srgbClr val="C00000"/>
                </a:solidFill>
              </a:rPr>
              <a:t>H</a:t>
            </a:r>
            <a:r>
              <a:rPr lang="de-DE" sz="4400" b="1" dirty="0" smtClean="0"/>
              <a:t>ansens </a:t>
            </a:r>
            <a:r>
              <a:rPr lang="de-DE" sz="4400" b="1" dirty="0" smtClean="0">
                <a:solidFill>
                  <a:srgbClr val="C00000"/>
                </a:solidFill>
              </a:rPr>
              <a:t>H</a:t>
            </a:r>
            <a:r>
              <a:rPr lang="de-DE" sz="4400" b="1" dirty="0" smtClean="0"/>
              <a:t>asen</a:t>
            </a:r>
            <a:r>
              <a:rPr lang="de-DE" sz="4400" b="1" dirty="0" smtClean="0">
                <a:solidFill>
                  <a:srgbClr val="FF0000"/>
                </a:solidFill>
              </a:rPr>
              <a:t>h</a:t>
            </a:r>
            <a:r>
              <a:rPr lang="de-DE" sz="4400" b="1" dirty="0" smtClean="0"/>
              <a:t>aus </a:t>
            </a:r>
            <a:r>
              <a:rPr lang="de-DE" sz="4400" b="1" dirty="0" smtClean="0">
                <a:solidFill>
                  <a:srgbClr val="C00000"/>
                </a:solidFill>
              </a:rPr>
              <a:t>h</a:t>
            </a:r>
            <a:r>
              <a:rPr lang="de-DE" sz="4400" b="1" dirty="0" smtClean="0"/>
              <a:t>ängen </a:t>
            </a:r>
            <a:r>
              <a:rPr lang="de-DE" sz="4400" b="1" dirty="0" smtClean="0">
                <a:solidFill>
                  <a:srgbClr val="C00000"/>
                </a:solidFill>
              </a:rPr>
              <a:t>h</a:t>
            </a:r>
            <a:r>
              <a:rPr lang="de-DE" sz="4400" b="1" dirty="0" smtClean="0"/>
              <a:t>undert </a:t>
            </a:r>
            <a:r>
              <a:rPr lang="de-DE" sz="4400" b="1" dirty="0" smtClean="0">
                <a:solidFill>
                  <a:srgbClr val="C00000"/>
                </a:solidFill>
              </a:rPr>
              <a:t>H</a:t>
            </a:r>
            <a:r>
              <a:rPr lang="de-DE" sz="4400" b="1" dirty="0" smtClean="0"/>
              <a:t>asen raus, </a:t>
            </a:r>
            <a:r>
              <a:rPr lang="de-DE" sz="4400" b="1" dirty="0" smtClean="0">
                <a:solidFill>
                  <a:srgbClr val="C00000"/>
                </a:solidFill>
              </a:rPr>
              <a:t>h</a:t>
            </a:r>
            <a:r>
              <a:rPr lang="de-DE" sz="4400" b="1" dirty="0" smtClean="0"/>
              <a:t>undert </a:t>
            </a:r>
            <a:r>
              <a:rPr lang="de-DE" sz="4400" b="1" dirty="0" smtClean="0">
                <a:solidFill>
                  <a:srgbClr val="FF0000"/>
                </a:solidFill>
              </a:rPr>
              <a:t>H</a:t>
            </a:r>
            <a:r>
              <a:rPr lang="de-DE" sz="4400" b="1" dirty="0" smtClean="0"/>
              <a:t>asen </a:t>
            </a:r>
            <a:r>
              <a:rPr lang="de-DE" sz="4400" b="1" dirty="0" smtClean="0">
                <a:solidFill>
                  <a:srgbClr val="FF0000"/>
                </a:solidFill>
              </a:rPr>
              <a:t>h</a:t>
            </a:r>
            <a:r>
              <a:rPr lang="de-DE" sz="4400" b="1" dirty="0" smtClean="0"/>
              <a:t>ängen raus </a:t>
            </a:r>
            <a:r>
              <a:rPr lang="de-DE" sz="4400" b="1" dirty="0" smtClean="0">
                <a:solidFill>
                  <a:srgbClr val="FF0000"/>
                </a:solidFill>
              </a:rPr>
              <a:t>h</a:t>
            </a:r>
            <a:r>
              <a:rPr lang="de-DE" sz="4400" b="1" dirty="0" smtClean="0"/>
              <a:t>inter </a:t>
            </a:r>
            <a:r>
              <a:rPr lang="de-DE" sz="4400" b="1" dirty="0" smtClean="0">
                <a:solidFill>
                  <a:srgbClr val="FF0000"/>
                </a:solidFill>
              </a:rPr>
              <a:t>H</a:t>
            </a:r>
            <a:r>
              <a:rPr lang="de-DE" sz="4400" b="1" dirty="0" smtClean="0"/>
              <a:t>ansens </a:t>
            </a:r>
            <a:r>
              <a:rPr lang="de-DE" sz="4400" b="1" dirty="0" smtClean="0">
                <a:solidFill>
                  <a:srgbClr val="FF0000"/>
                </a:solidFill>
              </a:rPr>
              <a:t>H</a:t>
            </a:r>
            <a:r>
              <a:rPr lang="de-DE" sz="4400" b="1" dirty="0" smtClean="0"/>
              <a:t>asen</a:t>
            </a:r>
            <a:r>
              <a:rPr lang="de-DE" sz="4400" b="1" dirty="0" smtClean="0">
                <a:solidFill>
                  <a:srgbClr val="FF0000"/>
                </a:solidFill>
              </a:rPr>
              <a:t>h</a:t>
            </a:r>
            <a:r>
              <a:rPr lang="de-DE" sz="4400" b="1" dirty="0" smtClean="0"/>
              <a:t>aus.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46082" name="AutoShape 2" descr="Bilderesultat for Hasen"/>
          <p:cNvSpPr>
            <a:spLocks noChangeAspect="1" noChangeArrowheads="1"/>
          </p:cNvSpPr>
          <p:nvPr/>
        </p:nvSpPr>
        <p:spPr bwMode="auto">
          <a:xfrm>
            <a:off x="155575" y="-1341438"/>
            <a:ext cx="5734050" cy="2800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6084" name="AutoShape 4" descr="Bilderesultat for Hasen"/>
          <p:cNvSpPr>
            <a:spLocks noChangeAspect="1" noChangeArrowheads="1"/>
          </p:cNvSpPr>
          <p:nvPr/>
        </p:nvSpPr>
        <p:spPr bwMode="auto">
          <a:xfrm>
            <a:off x="155575" y="-1341438"/>
            <a:ext cx="5734050" cy="2800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46086" name="Picture 6" descr="Bilderesultat for Has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09950" y="4057649"/>
            <a:ext cx="5734050" cy="2800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/>
          </a:bodyPr>
          <a:lstStyle/>
          <a:p>
            <a:r>
              <a:rPr lang="de-DE" sz="4400" dirty="0" smtClean="0"/>
              <a:t>Als wir noch in der Wiege lagen gab's noch keine Liegewaagen. Jetzt kann man in den Waagen liegen und sich in allen Lagen wiegen.</a:t>
            </a:r>
            <a:endParaRPr lang="de-DE" sz="4400" dirty="0"/>
          </a:p>
        </p:txBody>
      </p:sp>
      <p:pic>
        <p:nvPicPr>
          <p:cNvPr id="41986" name="Picture 2" descr="Bilderesultat for Liegewag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3871261"/>
            <a:ext cx="4500562" cy="29867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800" dirty="0" smtClean="0"/>
              <a:t>Brautkleid bleibt Brautkleid und Blaukraut bleibt Blaukraut</a:t>
            </a:r>
            <a:r>
              <a:rPr lang="de-DE" sz="4800" dirty="0" smtClean="0"/>
              <a:t>.</a:t>
            </a:r>
          </a:p>
          <a:p>
            <a:pPr>
              <a:buNone/>
            </a:pPr>
            <a:r>
              <a:rPr lang="de-DE" sz="4800" dirty="0" smtClean="0"/>
              <a:t>(Wer kann es am Schnellsten sprechen?)</a:t>
            </a:r>
            <a:endParaRPr lang="de-DE" sz="4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https://www.youtube.com/watch?v=fxaE02Ka9VU</a:t>
            </a:r>
            <a:endParaRPr lang="de-DE" dirty="0"/>
          </a:p>
        </p:txBody>
      </p:sp>
      <p:pic>
        <p:nvPicPr>
          <p:cNvPr id="1026" name="Picture 2" descr="Image result for 4 gewinnt die fantastischen 4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57166"/>
            <a:ext cx="5214974" cy="5214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4800" dirty="0" smtClean="0"/>
              <a:t>Chinesisches </a:t>
            </a:r>
            <a:r>
              <a:rPr lang="de-DE" sz="4800" dirty="0" err="1" smtClean="0"/>
              <a:t>Schüsselchen</a:t>
            </a:r>
            <a:r>
              <a:rPr lang="de-DE" sz="4800" dirty="0" smtClean="0"/>
              <a:t>, chinesisches </a:t>
            </a:r>
            <a:r>
              <a:rPr lang="de-DE" sz="4800" dirty="0" err="1" smtClean="0"/>
              <a:t>Schüsselchen</a:t>
            </a:r>
            <a:r>
              <a:rPr lang="de-DE" sz="4800" dirty="0" smtClean="0"/>
              <a:t>, chinesisches </a:t>
            </a:r>
            <a:r>
              <a:rPr lang="de-DE" sz="4800" dirty="0" err="1" smtClean="0"/>
              <a:t>Schüsselchen</a:t>
            </a:r>
            <a:r>
              <a:rPr lang="de-DE" sz="4800" dirty="0" smtClean="0"/>
              <a:t>.</a:t>
            </a:r>
            <a:endParaRPr lang="de-DE" sz="4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373</Words>
  <Application>Microsoft Office PowerPoint</Application>
  <PresentationFormat>Bildschirmpräsentation (4:3)</PresentationFormat>
  <Paragraphs>71</Paragraphs>
  <Slides>18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19" baseType="lpstr">
      <vt:lpstr>Hyperion</vt:lpstr>
      <vt:lpstr>NJII_199B  Verbesserung der Aussprache </vt:lpstr>
      <vt:lpstr>Übung  2 ATMEN </vt:lpstr>
      <vt:lpstr>Atmen und Entspannen </vt:lpstr>
      <vt:lpstr>Zungenbrecher </vt:lpstr>
      <vt:lpstr>Folie 5</vt:lpstr>
      <vt:lpstr>Folie 6</vt:lpstr>
      <vt:lpstr>Folie 7</vt:lpstr>
      <vt:lpstr>Folie 8</vt:lpstr>
      <vt:lpstr>Folie 9</vt:lpstr>
      <vt:lpstr>Folie 10</vt:lpstr>
      <vt:lpstr>Anna sagt…….</vt:lpstr>
      <vt:lpstr>Folie 12</vt:lpstr>
      <vt:lpstr>Folie 13</vt:lpstr>
      <vt:lpstr>Videoanalyse</vt:lpstr>
      <vt:lpstr>Wenn R zu A wird </vt:lpstr>
      <vt:lpstr>Verbessern Sie </vt:lpstr>
      <vt:lpstr>Hausaufgabe </vt:lpstr>
      <vt:lpstr>Folie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NJII_199B  Verbesserung der Aussprache</dc:title>
  <dc:creator>Packard Bell</dc:creator>
  <cp:lastModifiedBy>Packard Bell</cp:lastModifiedBy>
  <cp:revision>7</cp:revision>
  <dcterms:created xsi:type="dcterms:W3CDTF">2019-09-24T10:24:42Z</dcterms:created>
  <dcterms:modified xsi:type="dcterms:W3CDTF">2019-10-29T12:18:12Z</dcterms:modified>
</cp:coreProperties>
</file>