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0" r:id="rId4"/>
    <p:sldId id="261" r:id="rId5"/>
    <p:sldId id="268" r:id="rId6"/>
    <p:sldId id="262" r:id="rId7"/>
    <p:sldId id="264" r:id="rId8"/>
    <p:sldId id="265" r:id="rId9"/>
    <p:sldId id="271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0" r:id="rId22"/>
    <p:sldId id="269" r:id="rId23"/>
    <p:sldId id="272" r:id="rId24"/>
    <p:sldId id="283" r:id="rId2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16.10.2019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340-D22D-4A7E-AB42-6B3C25152FE7}" type="datetimeFigureOut">
              <a:rPr lang="de-DE" smtClean="0"/>
              <a:pPr/>
              <a:t>16.10.2019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77AD-12A5-4F3A-A7C7-83D1F7FF71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5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RCvPXokwyA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apM2jyM90N8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wien.gv.at/bildung/stadtschulrat/schulpsychologie/richtig-lernen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</a:t>
            </a:r>
            <a:r>
              <a:rPr lang="de-DE" sz="2800" b="0" strike="noStrike" spc="-1" dirty="0" smtClean="0">
                <a:latin typeface="Arial"/>
              </a:rPr>
              <a:t>Köck</a:t>
            </a:r>
          </a:p>
          <a:p>
            <a:r>
              <a:rPr lang="de-DE" sz="2800" spc="-1" dirty="0" smtClean="0">
                <a:latin typeface="Arial"/>
              </a:rPr>
              <a:t>16. 10. 2019</a:t>
            </a:r>
            <a:r>
              <a:rPr lang="de-DE" sz="2800" b="0" strike="noStrike" spc="-1" dirty="0" smtClean="0">
                <a:latin typeface="Arial"/>
              </a:rPr>
              <a:t>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328" y="4851407"/>
            <a:ext cx="3858891" cy="2350046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520950" y="3456673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err="1" smtClean="0"/>
              <a:t>W</a:t>
            </a:r>
            <a:r>
              <a:rPr lang="de-DE" dirty="0" err="1" smtClean="0"/>
              <a:t>Wie</a:t>
            </a:r>
            <a:r>
              <a:rPr lang="de-DE" dirty="0" smtClean="0"/>
              <a:t> findet ihr diese Landschaft?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Wie finden Sie  diese Bilder, diese Landschaft? Wo wurde das Bild </a:t>
            </a:r>
            <a:r>
              <a:rPr lang="de-DE" dirty="0" err="1" smtClean="0">
                <a:solidFill>
                  <a:schemeClr val="bg1"/>
                </a:solidFill>
              </a:rPr>
              <a:t>aufgenommen?</a:t>
            </a:r>
            <a:r>
              <a:rPr lang="de-DE" dirty="0" err="1" smtClean="0"/>
              <a:t>diese</a:t>
            </a:r>
            <a:r>
              <a:rPr lang="de-DE" dirty="0" smtClean="0"/>
              <a:t> </a:t>
            </a:r>
            <a:r>
              <a:rPr lang="de-DE" dirty="0" smtClean="0"/>
              <a:t>Landschaft?</a:t>
            </a:r>
          </a:p>
          <a:p>
            <a:pPr algn="ctr"/>
            <a:r>
              <a:rPr lang="de-DE" dirty="0" smtClean="0"/>
              <a:t>Wo wurden diese Bilder aufgenommen? 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4" name="Picture 4" descr="http://t1.gstatic.com/images?q=tbn:ANd9GcRGvPA5kxgy3DL6COApQVgeWCSWLRI0q2i1MUM2S4WA9kV8tiZj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48" y="2708267"/>
            <a:ext cx="4763029" cy="341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300" dirty="0" err="1"/>
              <a:t>Franzobel</a:t>
            </a:r>
            <a:r>
              <a:rPr lang="de-DE" sz="7300" dirty="0"/>
              <a:t> </a:t>
            </a:r>
            <a:endParaRPr lang="de-DE" sz="73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986082"/>
            <a:ext cx="9072563" cy="398561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400" dirty="0"/>
              <a:t>„Österreich ist schön“</a:t>
            </a:r>
          </a:p>
          <a:p>
            <a:endParaRPr lang="de-DE" sz="4400" dirty="0"/>
          </a:p>
          <a:p>
            <a:endParaRPr lang="de-DE" sz="4400" dirty="0"/>
          </a:p>
        </p:txBody>
      </p:sp>
      <p:sp>
        <p:nvSpPr>
          <p:cNvPr id="22530" name="AutoShape 2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532" name="AutoShape 4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538" name="Picture 10" descr="http://forumstadtpark.at/ALT/programm/1999-2001/Images/Franzobel_S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130" y="763569"/>
            <a:ext cx="1396587" cy="209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/>
            <a:r>
              <a:rPr lang="de-DE" sz="4900" dirty="0"/>
              <a:t>Lesen Sie den Ausschnitt des Textes „Österreich ist schön“ von </a:t>
            </a:r>
            <a:r>
              <a:rPr lang="de-DE" sz="4900" dirty="0" err="1"/>
              <a:t>Franzobel</a:t>
            </a:r>
            <a:r>
              <a:rPr lang="de-DE" sz="4900" dirty="0"/>
              <a:t> </a:t>
            </a:r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3500" dirty="0"/>
          </a:p>
          <a:p>
            <a:pPr lvl="0"/>
            <a:endParaRPr lang="de-DE" sz="4400" dirty="0"/>
          </a:p>
          <a:p>
            <a:pPr lvl="0"/>
            <a:endParaRPr lang="de-DE" sz="4400" dirty="0"/>
          </a:p>
          <a:p>
            <a:pPr lvl="0"/>
            <a:endParaRPr lang="de-DE" sz="4400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160446"/>
            <a:ext cx="9072563" cy="5811254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>
              <a:buNone/>
            </a:pPr>
            <a:r>
              <a:rPr lang="de-DE" sz="4000" dirty="0"/>
              <a:t> Erzählen Sie den Beginn des Textes weiter (Wie  könnte der Text weitergehen)? Was glauben Sie? </a:t>
            </a:r>
          </a:p>
          <a:p>
            <a:pPr lvl="0">
              <a:buNone/>
            </a:pPr>
            <a:endParaRPr lang="de-DE" sz="3100" dirty="0"/>
          </a:p>
          <a:p>
            <a:pPr lvl="0">
              <a:buNone/>
            </a:pPr>
            <a:endParaRPr lang="de-DE" sz="3100" dirty="0"/>
          </a:p>
          <a:p>
            <a:pPr>
              <a:buNone/>
            </a:pPr>
            <a:endParaRPr lang="de-DE" dirty="0"/>
          </a:p>
        </p:txBody>
      </p:sp>
      <p:sp>
        <p:nvSpPr>
          <p:cNvPr id="26626" name="AutoShape 2" descr="http://t2.gstatic.com/images?q=tbn:ANd9GcQ2Cgy1FLzT9U0KIh4-5BwXNu4X_I6BpVDE-gIAvSmjvp874h0Jpg"/>
          <p:cNvSpPr>
            <a:spLocks noChangeAspect="1" noChangeArrowheads="1"/>
          </p:cNvSpPr>
          <p:nvPr/>
        </p:nvSpPr>
        <p:spPr bwMode="auto">
          <a:xfrm>
            <a:off x="171511" y="-1310694"/>
            <a:ext cx="2026626" cy="2740383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628" name="Picture 4" descr="http://t2.gstatic.com/images?q=tbn:ANd9GcQ2Cgy1FLzT9U0KIh4-5BwXNu4X_I6BpVDE-gIAvSmjvp874h0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99" y="4494217"/>
            <a:ext cx="2026626" cy="2740383"/>
          </a:xfrm>
          <a:prstGeom prst="rect">
            <a:avLst/>
          </a:prstGeom>
          <a:noFill/>
        </p:spPr>
      </p:pic>
      <p:pic>
        <p:nvPicPr>
          <p:cNvPr id="7170" name="Picture 2" descr="http://static2.kleinezeitung.at/system/galleries_520x335/upload/5/0/1/2172737/franzobel_726apa19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4217"/>
            <a:ext cx="4087707" cy="280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47" y="5638257"/>
            <a:ext cx="2887679" cy="1921418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000" dirty="0"/>
              <a:t>Lesen Sie nun den Rest des Textes? </a:t>
            </a:r>
          </a:p>
          <a:p>
            <a:pPr>
              <a:buNone/>
            </a:pPr>
            <a:r>
              <a:rPr lang="de-DE" sz="4000" dirty="0"/>
              <a:t>	</a:t>
            </a:r>
          </a:p>
          <a:p>
            <a:pPr>
              <a:buNone/>
            </a:pPr>
            <a:r>
              <a:rPr lang="de-DE" sz="4000" dirty="0">
                <a:sym typeface="Wingdings" pitchFamily="2" charset="2"/>
              </a:rPr>
              <a:t> Ihre Erwartungen haben sich bestätigt?  Wenn  nein, was hat sie überrascht?!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779573"/>
            <a:ext cx="9072563" cy="5192126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Ersetzen </a:t>
            </a:r>
            <a:r>
              <a:rPr lang="de-DE" dirty="0" smtClean="0"/>
              <a:t>Sie im Beginn des Textes  das Adjektiv </a:t>
            </a:r>
            <a:r>
              <a:rPr lang="de-DE" b="1" dirty="0" smtClean="0"/>
              <a:t>"schön"</a:t>
            </a:r>
            <a:r>
              <a:rPr lang="de-DE" dirty="0" smtClean="0"/>
              <a:t> durch andere Adjektive  (Tragen Sie Ihre Beispiele vor)</a:t>
            </a:r>
          </a:p>
          <a:p>
            <a:r>
              <a:rPr lang="de-DE" dirty="0" smtClean="0"/>
              <a:t>Was finden Sie an Österreich schön und was nicht?</a:t>
            </a:r>
          </a:p>
          <a:p>
            <a:r>
              <a:rPr lang="de-DE" dirty="0" smtClean="0"/>
              <a:t>Was finden Sie an … schön und was nicht?</a:t>
            </a:r>
          </a:p>
          <a:p>
            <a:r>
              <a:rPr lang="de-DE" dirty="0" smtClean="0"/>
              <a:t>Was ist für Sie typisch für Österreich? Fällt Ihnen zu jedem Buchstaben etwas ein (Ö-S-T-E-R-R-E-I-C-H =</a:t>
            </a:r>
            <a:r>
              <a:rPr lang="de-DE" dirty="0" err="1" smtClean="0"/>
              <a:t>Akrostichon</a:t>
            </a:r>
            <a:r>
              <a:rPr lang="de-DE" dirty="0" smtClean="0"/>
              <a:t>)?</a:t>
            </a:r>
          </a:p>
          <a:p>
            <a:r>
              <a:rPr lang="de-DE" dirty="0" smtClean="0"/>
              <a:t>Erstellen Sie einen ähnlichen Text über ein anderes Land (mögl. Hausübung)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66692"/>
            <a:ext cx="9072563" cy="1349383"/>
          </a:xfrm>
        </p:spPr>
        <p:txBody>
          <a:bodyPr>
            <a:normAutofit/>
          </a:bodyPr>
          <a:lstStyle/>
          <a:p>
            <a:r>
              <a:rPr lang="de-DE" sz="4900" dirty="0"/>
              <a:t>Ähnliche Aktivitäten :</a:t>
            </a:r>
            <a:endParaRPr lang="de-DE" sz="49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u="sng" dirty="0" smtClean="0">
                <a:hlinkClick r:id="rId2"/>
              </a:rPr>
              <a:t>http://www.youtube.com/watch?v=RCvPXokwyAI</a:t>
            </a:r>
            <a:r>
              <a:rPr lang="de-DE" dirty="0" smtClean="0"/>
              <a:t>  „Germany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schee</a:t>
            </a:r>
            <a:r>
              <a:rPr lang="de-DE" dirty="0" smtClean="0"/>
              <a:t>“ von Marianne und Michael </a:t>
            </a:r>
          </a:p>
          <a:p>
            <a:pPr lvl="0"/>
            <a:r>
              <a:rPr lang="de-DE" dirty="0" smtClean="0"/>
              <a:t>Wie empfinden Sie dieses Lied/volkstümliche Musik überhaupt?</a:t>
            </a:r>
          </a:p>
          <a:p>
            <a:pPr lvl="0"/>
            <a:r>
              <a:rPr lang="de-DE" dirty="0" smtClean="0"/>
              <a:t>Finden Marianne &amp; Michael  und </a:t>
            </a:r>
            <a:r>
              <a:rPr lang="de-DE" dirty="0" err="1" smtClean="0"/>
              <a:t>Franzobel</a:t>
            </a:r>
            <a:r>
              <a:rPr lang="de-DE" dirty="0" smtClean="0"/>
              <a:t> „ihr Land“ auf gleiche Weise schön?</a:t>
            </a:r>
          </a:p>
          <a:p>
            <a:pPr lvl="0"/>
            <a:r>
              <a:rPr lang="de-DE" dirty="0" smtClean="0"/>
              <a:t>Gibt es Unterschiede? </a:t>
            </a:r>
          </a:p>
          <a:p>
            <a:pPr lvl="0"/>
            <a:r>
              <a:rPr lang="de-DE" dirty="0" smtClean="0"/>
              <a:t>Schauen Sie sich das Video an. Welche Bilder wurden ausgewählt? Warum?</a:t>
            </a:r>
          </a:p>
          <a:p>
            <a:pPr lvl="0"/>
            <a:r>
              <a:rPr lang="de-DE" dirty="0" smtClean="0"/>
              <a:t>Versuchen Sie (Hausübung) konträre Bilder zu finden, die Deutschland in „ein anderes Licht rücken   </a:t>
            </a:r>
          </a:p>
          <a:p>
            <a:endParaRPr lang="de-DE" dirty="0"/>
          </a:p>
        </p:txBody>
      </p:sp>
      <p:pic>
        <p:nvPicPr>
          <p:cNvPr id="31746" name="Picture 2" descr="Bilderesultat for Marianne und Micha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827" y="4779969"/>
            <a:ext cx="5405801" cy="24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</a:t>
            </a:r>
            <a:r>
              <a:rPr lang="de-DE" sz="2400" b="1" dirty="0" smtClean="0">
                <a:latin typeface="+mn-lt"/>
              </a:rPr>
              <a:t> Portfolios </a:t>
            </a:r>
            <a:r>
              <a:rPr lang="de-DE" sz="2400" dirty="0" smtClean="0">
                <a:latin typeface="+mn-lt"/>
              </a:rPr>
              <a:t>(einer Mappe</a:t>
            </a:r>
            <a:r>
              <a:rPr lang="de-DE" sz="2400" dirty="0" smtClean="0">
                <a:latin typeface="+mn-lt"/>
              </a:rPr>
              <a:t>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Informationen siehe </a:t>
            </a:r>
            <a:r>
              <a:rPr lang="de-DE" sz="2400" b="1" dirty="0" smtClean="0">
                <a:latin typeface="+mn-lt"/>
              </a:rPr>
              <a:t>Arbeitsblatt </a:t>
            </a:r>
            <a:endParaRPr lang="de-DE" sz="2400" b="1" dirty="0" smtClean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Hören Sie zum Vergleich den </a:t>
            </a:r>
            <a:r>
              <a:rPr lang="de-DE" dirty="0" err="1" smtClean="0"/>
              <a:t>song</a:t>
            </a:r>
            <a:r>
              <a:rPr lang="de-DE" dirty="0" smtClean="0"/>
              <a:t> „1000 Gute Gründe“ von Die Toten Hosen</a:t>
            </a:r>
          </a:p>
          <a:p>
            <a:r>
              <a:rPr lang="de-DE" u="sng" dirty="0" smtClean="0">
                <a:hlinkClick r:id="rId2"/>
              </a:rPr>
              <a:t>http://www.youtube.com/watch?v=apM2jyM90N8</a:t>
            </a:r>
            <a:endParaRPr lang="de-DE" dirty="0" smtClean="0"/>
          </a:p>
          <a:p>
            <a:pPr lvl="0"/>
            <a:r>
              <a:rPr lang="de-DE" dirty="0" smtClean="0"/>
              <a:t>Was lieben die Toten Hosen an „ihrem Land“</a:t>
            </a:r>
          </a:p>
          <a:p>
            <a:pPr lvl="0"/>
            <a:r>
              <a:rPr lang="de-DE" dirty="0" smtClean="0"/>
              <a:t>Unterschiede zu Marianne &amp; Michael (Inhalt, Musik, Fangemeinde, politische Einstellung???) </a:t>
            </a:r>
          </a:p>
          <a:p>
            <a:endParaRPr lang="de-DE" dirty="0"/>
          </a:p>
        </p:txBody>
      </p:sp>
      <p:pic>
        <p:nvPicPr>
          <p:cNvPr id="30722" name="Picture 2" descr="Bilderesultat for tote ho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424" y="3851275"/>
            <a:ext cx="6192204" cy="348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de-DE" dirty="0" smtClean="0"/>
              <a:t>Ich sehe….</a:t>
            </a:r>
          </a:p>
          <a:p>
            <a:r>
              <a:rPr lang="de-DE" dirty="0" smtClean="0"/>
              <a:t>Was sehen Sie?</a:t>
            </a:r>
          </a:p>
          <a:p>
            <a:r>
              <a:rPr lang="de-DE" dirty="0" smtClean="0"/>
              <a:t>Vergleichen Sie Ihre Eindrücke auch mit Ihrer „Selbstbeschreibung“ </a:t>
            </a:r>
            <a:endParaRPr lang="de-DE" dirty="0"/>
          </a:p>
        </p:txBody>
      </p:sp>
      <p:pic>
        <p:nvPicPr>
          <p:cNvPr id="28674" name="Picture 2" descr="Bilderesultat for se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4494217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32770" name="Picture 2" descr="http://gfx.glittergraphicsnow.com/albums/ll149/glittergn/de/danke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263" y="287316"/>
            <a:ext cx="4842413" cy="468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</a:t>
            </a:r>
            <a:r>
              <a:rPr lang="de-DE" sz="2600" b="1" strike="noStrike" spc="-1" dirty="0">
                <a:latin typeface="Arial"/>
              </a:rPr>
              <a:t>Lernen </a:t>
            </a:r>
            <a:r>
              <a:rPr lang="de-DE" sz="2600" b="1" strike="noStrike" spc="-1" dirty="0" err="1">
                <a:latin typeface="Arial"/>
              </a:rPr>
              <a:t>lernen</a:t>
            </a:r>
            <a:endParaRPr lang="de-DE" sz="2600" b="1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– Hausaufgabe 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851011"/>
            <a:ext cx="7200000" cy="2428892"/>
          </a:xfrm>
        </p:spPr>
        <p:txBody>
          <a:bodyPr>
            <a:normAutofit fontScale="92500" lnSpcReduction="10000"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</a:t>
            </a:r>
            <a:r>
              <a:rPr lang="de-DE" sz="2400" dirty="0" smtClean="0">
                <a:latin typeface="+mn-lt"/>
              </a:rPr>
              <a:t>?</a:t>
            </a:r>
          </a:p>
          <a:p>
            <a:endParaRPr lang="de-DE" sz="2400" dirty="0" smtClean="0">
              <a:latin typeface="+mn-lt"/>
            </a:endParaRPr>
          </a:p>
          <a:p>
            <a:r>
              <a:rPr lang="de-DE" sz="2400" dirty="0">
                <a:hlinkClick r:id="rId2"/>
              </a:rPr>
              <a:t>https://</a:t>
            </a:r>
            <a:r>
              <a:rPr lang="de-DE" sz="2400" dirty="0" smtClean="0">
                <a:hlinkClick r:id="rId2"/>
              </a:rPr>
              <a:t>www.wien.gv.at/bildung/stadtschulrat/schulpsychologie/richtig-lernen.html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42" y="4408964"/>
            <a:ext cx="3995711" cy="287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Lerntagebuch  (</a:t>
            </a:r>
            <a:r>
              <a:rPr lang="de-DE" dirty="0" err="1" smtClean="0"/>
              <a:t>Partner_innenarbeit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Wie reflektieren (analysieren) Sie Ihr Lernen?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muss in einem Lerntagebuch stehen?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Wie verfassen Sie ein Lerntagebuch?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Sprache? Stil?</a:t>
            </a:r>
            <a:endParaRPr lang="de-DE" dirty="0"/>
          </a:p>
        </p:txBody>
      </p:sp>
      <p:pic>
        <p:nvPicPr>
          <p:cNvPr id="1026" name="Picture 2" descr="Bilderesultat for Tageb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708267"/>
            <a:ext cx="4595818" cy="459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Application>LibreOffice/5.4.1.2$MacOSX_X86_64 LibreOffice_project/ea7cb86e6eeb2bf3a5af73a8f7777ac570321527</Application>
  <PresentationFormat>Benutzerdefiniert</PresentationFormat>
  <Paragraphs>110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 Theme</vt:lpstr>
      <vt:lpstr>Folie 1</vt:lpstr>
      <vt:lpstr>Anforderungen </vt:lpstr>
      <vt:lpstr>Folie 3</vt:lpstr>
      <vt:lpstr>Folie 4</vt:lpstr>
      <vt:lpstr>Hausaufgabe</vt:lpstr>
      <vt:lpstr>Folie 6</vt:lpstr>
      <vt:lpstr>Folie 7</vt:lpstr>
      <vt:lpstr>Lernen lernen – Hausaufgabe  </vt:lpstr>
      <vt:lpstr>Lerntagebuch  (Partner_innenarbeit)</vt:lpstr>
      <vt:lpstr>Tipps zum Lernen </vt:lpstr>
      <vt:lpstr>   </vt:lpstr>
      <vt:lpstr>Folie 12</vt:lpstr>
      <vt:lpstr>Franzobel </vt:lpstr>
      <vt:lpstr>Folie 14</vt:lpstr>
      <vt:lpstr>Folie 15</vt:lpstr>
      <vt:lpstr> </vt:lpstr>
      <vt:lpstr>Folie 17</vt:lpstr>
      <vt:lpstr>Folie 18</vt:lpstr>
      <vt:lpstr>Ähnliche Aktivitäten :</vt:lpstr>
      <vt:lpstr>Folie 20</vt:lpstr>
      <vt:lpstr>Nächste Einheit – Lernen lernen II</vt:lpstr>
      <vt:lpstr>Thema der nächsten Einheit: Problemfall Plagiat </vt:lpstr>
      <vt:lpstr>Hausaufgabe 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15</cp:revision>
  <dcterms:created xsi:type="dcterms:W3CDTF">2018-09-13T17:42:24Z</dcterms:created>
  <dcterms:modified xsi:type="dcterms:W3CDTF">2019-10-16T07:19:33Z</dcterms:modified>
  <dc:language>de-DE</dc:language>
</cp:coreProperties>
</file>