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72" r:id="rId9"/>
    <p:sldId id="273" r:id="rId10"/>
    <p:sldId id="274" r:id="rId11"/>
    <p:sldId id="288" r:id="rId12"/>
    <p:sldId id="289" r:id="rId13"/>
    <p:sldId id="293" r:id="rId14"/>
    <p:sldId id="290" r:id="rId15"/>
    <p:sldId id="291" r:id="rId16"/>
    <p:sldId id="292" r:id="rId17"/>
    <p:sldId id="267" r:id="rId18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8" d="100"/>
          <a:sy n="108" d="100"/>
        </p:scale>
        <p:origin x="180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31-495A-B970-AB624F3186C0}"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31-495A-B970-AB624F3186C0}"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31-495A-B970-AB624F3186C0}"/>
                </c:ext>
              </c:extLst>
            </c:dLbl>
            <c:dLbl>
              <c:idx val="3"/>
              <c:layout>
                <c:manualLayout>
                  <c:x val="4.7960341667479055E-2"/>
                  <c:y val="0.1068642790030263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/>
                      <a:t>Nedotační</a:t>
                    </a:r>
                    <a:r>
                      <a:rPr lang="en-US" sz="1050" b="0" i="1" u="none" strike="noStrike" baseline="0"/>
                      <a:t> </a:t>
                    </a:r>
                    <a:r>
                      <a:rPr lang="en-US" sz="1050" baseline="0"/>
                      <a:t> transfery 
0,1%</a:t>
                    </a:r>
                    <a:endParaRPr lang="en-US" sz="105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31-495A-B970-AB624F3186C0}"/>
                </c:ext>
              </c:extLst>
            </c:dLbl>
            <c:dLbl>
              <c:idx val="4"/>
              <c:layout>
                <c:manualLayout>
                  <c:x val="-9.4775885070979643E-2"/>
                  <c:y val="0.18906868307972338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err="1"/>
                      <a:t>Dary</a:t>
                    </a:r>
                    <a:r>
                      <a:rPr lang="en-US" sz="1050" baseline="0" dirty="0"/>
                      <a:t> 
2,5%</a:t>
                    </a:r>
                    <a:endParaRPr lang="en-US" sz="105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31-495A-B970-AB624F3186C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31-495A-B970-AB624F3186C0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31-495A-B970-AB624F3186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assets/ppov/rnno/dokumenty/rozbor_2016_prilohy_pro_web.pdf" TargetMode="External"/><Relationship Id="rId2" Type="http://schemas.openxmlformats.org/officeDocument/2006/relationships/hyperlink" Target="https://www.vlada.cz/assets/ppov/rnno/dokumenty/rozbor_2016_material_pro_web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 smtClean="0"/>
              <a:pPr/>
              <a:t>1</a:t>
            </a:fld>
            <a:r>
              <a:rPr lang="cs-CZ" altLang="cs-CZ" dirty="0"/>
              <a:t>/17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/>
              <a:t>Financování NNO z veřejných rozpočtů (přímé a nepřímé)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sz="1400" dirty="0"/>
              <a:t>Jakub Pejcal </a:t>
            </a:r>
            <a:r>
              <a:rPr lang="en-US" altLang="cs-CZ" sz="1400" dirty="0"/>
              <a:t>(322799@mail.muni.cz)</a:t>
            </a:r>
            <a:br>
              <a:rPr lang="cs-CZ" altLang="cs-CZ" sz="1400" dirty="0"/>
            </a:br>
            <a:r>
              <a:rPr lang="cs-CZ" altLang="cs-CZ" sz="1400" dirty="0"/>
              <a:t>Centrum pro výzkum neziskového sektoru (cvns.econ.muni.cz)</a:t>
            </a:r>
            <a:br>
              <a:rPr lang="cs-CZ" altLang="cs-CZ" sz="1400" dirty="0"/>
            </a:br>
            <a:br>
              <a:rPr lang="cs-CZ" altLang="cs-CZ" sz="1400" dirty="0"/>
            </a:br>
            <a:r>
              <a:rPr lang="cs-CZ" altLang="cs-CZ" sz="1400" dirty="0"/>
              <a:t>29. října </a:t>
            </a:r>
            <a:r>
              <a:rPr lang="en-US" altLang="cs-CZ" sz="1400" dirty="0"/>
              <a:t>2019, </a:t>
            </a:r>
            <a:r>
              <a:rPr lang="cs-CZ" altLang="cs-CZ" sz="1400" dirty="0"/>
              <a:t>Brno</a:t>
            </a:r>
            <a:br>
              <a:rPr lang="en-US" altLang="cs-CZ" sz="1400" dirty="0"/>
            </a:br>
            <a:endParaRPr lang="cs-CZ" altLang="cs-CZ" sz="1400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80A7780B-A1CD-41CF-92BD-99F7067F4A85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275136"/>
          </a:xfrm>
        </p:spPr>
        <p:txBody>
          <a:bodyPr/>
          <a:lstStyle/>
          <a:p>
            <a:r>
              <a:rPr lang="cs-CZ" dirty="0"/>
              <a:t>Realizace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a následně… prezentace úkolů!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co ještě čekáte?!? Šup do práce…</a:t>
            </a:r>
          </a:p>
          <a:p>
            <a:pPr marL="0" indent="0">
              <a:buNone/>
            </a:pPr>
            <a:r>
              <a:rPr lang="cs-CZ" sz="1400" dirty="0"/>
              <a:t>				  (potkáme se za 30 minut, tj. ve </a:t>
            </a:r>
            <a:r>
              <a:rPr lang="cs-CZ" sz="1400" dirty="0">
                <a:solidFill>
                  <a:srgbClr val="FF0000"/>
                </a:solidFill>
              </a:rPr>
              <a:t>XXX</a:t>
            </a:r>
            <a:r>
              <a:rPr lang="cs-CZ" sz="1400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8EAE68B7-4E82-4C07-8CDD-29C5654F9E64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179744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KONKRÉTNÍ ÚDAJE O VEŘEJNÉ PODPOŘE – I.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formě</a:t>
            </a:r>
            <a:r>
              <a:rPr lang="en-US" sz="1600" dirty="0"/>
              <a:t> </a:t>
            </a:r>
            <a:r>
              <a:rPr lang="en-US" sz="1600" dirty="0" err="1"/>
              <a:t>dotací</a:t>
            </a:r>
            <a:r>
              <a:rPr lang="en-US" sz="1600" dirty="0"/>
              <a:t> </a:t>
            </a:r>
            <a:r>
              <a:rPr lang="en-US" sz="1600" dirty="0" err="1"/>
              <a:t>bylo</a:t>
            </a:r>
            <a:r>
              <a:rPr lang="en-US" sz="1600" dirty="0"/>
              <a:t> v </a:t>
            </a:r>
            <a:r>
              <a:rPr lang="en-US" sz="1600" dirty="0" err="1"/>
              <a:t>roce</a:t>
            </a:r>
            <a:r>
              <a:rPr lang="en-US" sz="1600" dirty="0"/>
              <a:t> </a:t>
            </a:r>
            <a:r>
              <a:rPr lang="en-US" sz="1600" b="1" dirty="0"/>
              <a:t>201</a:t>
            </a:r>
            <a:r>
              <a:rPr lang="cs-CZ" sz="1600" b="1" dirty="0"/>
              <a:t>6</a:t>
            </a:r>
            <a:r>
              <a:rPr lang="en-US" sz="1600" b="1" dirty="0"/>
              <a:t> </a:t>
            </a:r>
            <a:r>
              <a:rPr lang="en-US" sz="1600" dirty="0"/>
              <a:t>NNO </a:t>
            </a:r>
            <a:r>
              <a:rPr lang="en-US" sz="1600" dirty="0" err="1"/>
              <a:t>poskytnuto</a:t>
            </a:r>
            <a:r>
              <a:rPr lang="en-US" sz="1600" dirty="0"/>
              <a:t> </a:t>
            </a:r>
            <a:r>
              <a:rPr lang="en-US" sz="1600" dirty="0" err="1"/>
              <a:t>celkem</a:t>
            </a:r>
            <a:r>
              <a:rPr lang="en-US" sz="1600" dirty="0"/>
              <a:t> </a:t>
            </a:r>
            <a:r>
              <a:rPr lang="cs-CZ" altLang="cs-CZ" sz="1600" b="1" dirty="0">
                <a:solidFill>
                  <a:schemeClr val="accent4"/>
                </a:solidFill>
              </a:rPr>
              <a:t>17.889,7</a:t>
            </a:r>
            <a:r>
              <a:rPr lang="en-US" sz="1600" b="1" dirty="0"/>
              <a:t> </a:t>
            </a:r>
            <a:r>
              <a:rPr lang="en-US" sz="1600" dirty="0"/>
              <a:t>mil. </a:t>
            </a:r>
            <a:r>
              <a:rPr lang="en-US" sz="1600" dirty="0" err="1"/>
              <a:t>Kč</a:t>
            </a:r>
            <a:r>
              <a:rPr lang="en-US" sz="1600" dirty="0"/>
              <a:t>, z </a:t>
            </a:r>
            <a:r>
              <a:rPr lang="en-US" sz="1600" dirty="0" err="1"/>
              <a:t>toho</a:t>
            </a:r>
            <a:r>
              <a:rPr lang="en-US" sz="16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err="1"/>
              <a:t>ze</a:t>
            </a:r>
            <a:r>
              <a:rPr lang="en-US" sz="1600" b="1" dirty="0"/>
              <a:t> </a:t>
            </a:r>
            <a:r>
              <a:rPr lang="en-US" sz="1600" b="1" dirty="0" err="1"/>
              <a:t>státního</a:t>
            </a:r>
            <a:r>
              <a:rPr lang="en-US" sz="1600" b="1" dirty="0"/>
              <a:t> </a:t>
            </a:r>
            <a:r>
              <a:rPr lang="en-US" sz="1600" b="1" dirty="0" err="1"/>
              <a:t>rozpočtu</a:t>
            </a:r>
            <a:r>
              <a:rPr lang="en-US" sz="1600" b="1" dirty="0"/>
              <a:t>: 60,8 %</a:t>
            </a:r>
          </a:p>
          <a:p>
            <a:r>
              <a:rPr lang="cs-CZ" sz="1400" dirty="0"/>
              <a:t>13</a:t>
            </a:r>
            <a:r>
              <a:rPr lang="en-US" sz="1400" dirty="0"/>
              <a:t>.</a:t>
            </a:r>
            <a:r>
              <a:rPr lang="cs-CZ" sz="1400" dirty="0"/>
              <a:t>442</a:t>
            </a:r>
            <a:r>
              <a:rPr lang="en-US" sz="1400" dirty="0"/>
              <a:t>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</a:t>
            </a:r>
            <a:r>
              <a:rPr lang="cs-CZ" sz="1400" dirty="0"/>
              <a:t>10</a:t>
            </a:r>
            <a:r>
              <a:rPr lang="en-US" sz="1400" dirty="0"/>
              <a:t>.</a:t>
            </a:r>
            <a:r>
              <a:rPr lang="cs-CZ" sz="1400" dirty="0"/>
              <a:t>873</a:t>
            </a:r>
            <a:r>
              <a:rPr lang="en-US" sz="1400" dirty="0"/>
              <a:t>,</a:t>
            </a:r>
            <a:r>
              <a:rPr lang="cs-CZ" sz="1400" dirty="0"/>
              <a:t>4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(+11,3 %) </a:t>
            </a:r>
            <a:r>
              <a:rPr lang="en-US" sz="1400" dirty="0" err="1"/>
              <a:t>obdrželo</a:t>
            </a:r>
            <a:r>
              <a:rPr lang="en-US" sz="1400" dirty="0"/>
              <a:t> 6.941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/>
              <a:t>(z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1.434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administrováno</a:t>
            </a:r>
            <a:r>
              <a:rPr lang="en-US" sz="1400" dirty="0"/>
              <a:t> 153 </a:t>
            </a:r>
            <a:r>
              <a:rPr lang="en-US" sz="1400" dirty="0" err="1"/>
              <a:t>projetků</a:t>
            </a:r>
            <a:r>
              <a:rPr lang="en-US" sz="1400" dirty="0"/>
              <a:t> pro 791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/>
              <a:t>vygenerováno</a:t>
            </a:r>
            <a:r>
              <a:rPr lang="en-US" sz="1400" dirty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1.276,2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krajů</a:t>
            </a:r>
            <a:r>
              <a:rPr lang="en-US" sz="1600" b="1" dirty="0"/>
              <a:t> a </a:t>
            </a:r>
            <a:r>
              <a:rPr lang="en-US" sz="1600" b="1" dirty="0" err="1"/>
              <a:t>hl.m.Prahy</a:t>
            </a:r>
            <a:r>
              <a:rPr lang="en-US" sz="1600" b="1" dirty="0"/>
              <a:t>: 15,9 % </a:t>
            </a:r>
          </a:p>
          <a:p>
            <a:r>
              <a:rPr lang="en-US" sz="1400" dirty="0"/>
              <a:t>15.547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2.846,7 mil. </a:t>
            </a:r>
            <a:r>
              <a:rPr lang="en-US" sz="1400" dirty="0" err="1"/>
              <a:t>Kč</a:t>
            </a:r>
            <a:r>
              <a:rPr lang="en-US" sz="1400" dirty="0"/>
              <a:t> (+24 %)</a:t>
            </a:r>
            <a:r>
              <a:rPr lang="cs-CZ" sz="1400" dirty="0"/>
              <a:t> </a:t>
            </a:r>
            <a:r>
              <a:rPr lang="en-US" sz="1400" dirty="0" err="1"/>
              <a:t>obdrželo</a:t>
            </a:r>
            <a:r>
              <a:rPr lang="en-US" sz="1400" dirty="0"/>
              <a:t> 8.397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/>
              <a:t>(z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225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</a:t>
            </a:r>
            <a:r>
              <a:rPr lang="en-US" sz="1400" dirty="0"/>
              <a:t> 1 </a:t>
            </a:r>
            <a:r>
              <a:rPr lang="en-US" sz="1400" dirty="0" err="1"/>
              <a:t>projekt</a:t>
            </a:r>
            <a:r>
              <a:rPr lang="en-US" sz="1400" dirty="0"/>
              <a:t> pro 131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/>
              <a:t>vygenerováno</a:t>
            </a:r>
            <a:r>
              <a:rPr lang="en-US" sz="1400" dirty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244,8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obcí</a:t>
            </a:r>
            <a:r>
              <a:rPr lang="en-US" sz="1600" b="1" dirty="0"/>
              <a:t>: 22,1 % </a:t>
            </a:r>
            <a:endParaRPr lang="cs-CZ" sz="1600" b="1" dirty="0"/>
          </a:p>
          <a:p>
            <a:r>
              <a:rPr lang="en-US" sz="1400" dirty="0" err="1"/>
              <a:t>dotace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3.948,7 mil. </a:t>
            </a:r>
            <a:r>
              <a:rPr lang="en-US" sz="1400" dirty="0" err="1"/>
              <a:t>Kč</a:t>
            </a:r>
            <a:r>
              <a:rPr lang="en-US" sz="1400" dirty="0"/>
              <a:t> (+7 %)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státních</a:t>
            </a:r>
            <a:r>
              <a:rPr lang="en-US" sz="1600" b="1" dirty="0"/>
              <a:t> </a:t>
            </a:r>
            <a:r>
              <a:rPr lang="en-US" sz="1600" b="1" dirty="0" err="1"/>
              <a:t>fondů</a:t>
            </a:r>
            <a:r>
              <a:rPr lang="en-US" sz="1600" b="1" dirty="0"/>
              <a:t>: 1,2 %</a:t>
            </a:r>
          </a:p>
          <a:p>
            <a:r>
              <a:rPr lang="en-US" sz="1400" dirty="0" err="1"/>
              <a:t>dotace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220,9 mil. </a:t>
            </a:r>
            <a:r>
              <a:rPr lang="en-US" sz="1400" dirty="0" err="1"/>
              <a:t>Kč</a:t>
            </a:r>
            <a:r>
              <a:rPr lang="en-US" sz="1400" dirty="0"/>
              <a:t> (-70 %)</a:t>
            </a: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CC682666-3589-4B14-85F0-A30BDD52AC33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141286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II. (</a:t>
            </a:r>
            <a:r>
              <a:rPr lang="en-US" dirty="0" err="1"/>
              <a:t>adresáti</a:t>
            </a:r>
            <a:r>
              <a:rPr lang="en-US" dirty="0"/>
              <a:t> </a:t>
            </a:r>
            <a:r>
              <a:rPr lang="en-US" dirty="0" err="1"/>
              <a:t>podpory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04110" y="1773239"/>
            <a:ext cx="115061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10" y="1773239"/>
            <a:ext cx="6706907" cy="430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09589" y="5314383"/>
            <a:ext cx="8086635" cy="818129"/>
          </a:xfrm>
        </p:spPr>
        <p:txBody>
          <a:bodyPr/>
          <a:lstStyle/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err="1"/>
              <a:t>Zdroj</a:t>
            </a:r>
            <a:r>
              <a:rPr lang="en-US" sz="1400" i="1" dirty="0"/>
              <a:t>: </a:t>
            </a:r>
            <a:r>
              <a:rPr lang="en-US" sz="1400" i="1" dirty="0" err="1"/>
              <a:t>Databáze</a:t>
            </a:r>
            <a:r>
              <a:rPr lang="en-US" sz="1400" i="1" dirty="0"/>
              <a:t> </a:t>
            </a:r>
            <a:r>
              <a:rPr lang="en-US" sz="1400" i="1" dirty="0" err="1"/>
              <a:t>kapitol</a:t>
            </a:r>
            <a:r>
              <a:rPr lang="en-US" sz="1400" i="1" dirty="0"/>
              <a:t> </a:t>
            </a:r>
            <a:r>
              <a:rPr lang="en-US" sz="1400" i="1" dirty="0" err="1"/>
              <a:t>státního</a:t>
            </a:r>
            <a:r>
              <a:rPr lang="en-US" sz="1400" i="1" dirty="0"/>
              <a:t> </a:t>
            </a:r>
            <a:r>
              <a:rPr lang="en-US" sz="1400" i="1" dirty="0" err="1"/>
              <a:t>rozpočtu</a:t>
            </a:r>
            <a:r>
              <a:rPr lang="en-US" sz="1400" i="1" dirty="0"/>
              <a:t>, database </a:t>
            </a:r>
            <a:r>
              <a:rPr lang="en-US" sz="1400" i="1" dirty="0" err="1"/>
              <a:t>krajů</a:t>
            </a:r>
            <a:r>
              <a:rPr lang="en-US" sz="1400" i="1" dirty="0"/>
              <a:t> a hl. m. </a:t>
            </a:r>
            <a:r>
              <a:rPr lang="en-US" sz="1400" i="1" dirty="0" err="1"/>
              <a:t>Prahy</a:t>
            </a:r>
            <a:r>
              <a:rPr lang="en-US" sz="1400" i="1" dirty="0"/>
              <a:t> a MONITOR, </a:t>
            </a:r>
            <a:r>
              <a:rPr lang="en-US" sz="1400" i="1" dirty="0" err="1"/>
              <a:t>upraveno</a:t>
            </a:r>
            <a:endParaRPr lang="cs-CZ" sz="1400" i="1" dirty="0"/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B655A42A-EF9E-4BBD-8B99-AE7E00F394EE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1628494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II</a:t>
            </a:r>
            <a:r>
              <a:rPr lang="cs-CZ" dirty="0"/>
              <a:t>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investice x provoz</a:t>
            </a:r>
          </a:p>
          <a:p>
            <a:pPr lvl="1"/>
            <a:r>
              <a:rPr lang="cs-CZ" sz="1400" dirty="0"/>
              <a:t>státní rozpočet: 432 dotací ve výši 687,9 mil. Kč x 13.010 dotací ve výši 10.185,4 mil. Kč</a:t>
            </a:r>
          </a:p>
          <a:p>
            <a:pPr lvl="1"/>
            <a:r>
              <a:rPr lang="cs-CZ" sz="1400" dirty="0"/>
              <a:t>krajské rozpočty: 729 dotací ve výši 421,3 mil. Kč x 14.818 dotací ve výši 2.425,3 mil. Kč</a:t>
            </a:r>
          </a:p>
          <a:p>
            <a:endParaRPr lang="cs-CZ" dirty="0"/>
          </a:p>
          <a:p>
            <a:r>
              <a:rPr lang="cs-CZ" sz="1600" b="1" dirty="0"/>
              <a:t>státní dotační politika</a:t>
            </a:r>
          </a:p>
          <a:p>
            <a:pPr lvl="1"/>
            <a:r>
              <a:rPr lang="cs-CZ" sz="1400" dirty="0"/>
              <a:t>vládou centrálně koordinovaná politika zaměřená na podporu vybraných právních forem v předem stanovených oblastech (pro rok 2016 schválená 15. 6. 2015)</a:t>
            </a:r>
          </a:p>
          <a:p>
            <a:pPr lvl="1"/>
            <a:r>
              <a:rPr lang="cs-CZ" sz="1400" dirty="0"/>
              <a:t>v daném režimu poskytnuto 10.188 dotací ve výši 7.883,5 mil. Kč (72,5 %)</a:t>
            </a:r>
          </a:p>
          <a:p>
            <a:pPr lvl="1" algn="just"/>
            <a:r>
              <a:rPr lang="cs-CZ" sz="1400" dirty="0"/>
              <a:t>17 oblasti: </a:t>
            </a:r>
            <a:r>
              <a:rPr lang="cs-CZ" sz="1100" dirty="0"/>
              <a:t>Sociální služby (48,1 %); Tělesná výchova a sport (32,1 %); Zahraniční aktivity (4,0 %); Kultura (4,0 %); Děti a mládež; Protidrogová politika; Péče o zdraví a prevence; Rodinná politika; Životní prostředí a udržitelný rozvoj; Národnostní menšiny a etnické skupiny; Ochrana spotřebitele a nájemních vztahů; Vzdělávání a lidské zdroje; Rizikové chování; Romská menšina; Rovné příležitosti žen a mužů; Boj s korupcí; Ostatní (nezařazené)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C4DE18BC-C801-4DDD-A11E-3102CB7C2CA9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342829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I</a:t>
            </a:r>
            <a:r>
              <a:rPr lang="cs-CZ" dirty="0"/>
              <a:t>V</a:t>
            </a:r>
            <a:r>
              <a:rPr lang="en-US" dirty="0"/>
              <a:t>. (</a:t>
            </a:r>
            <a:r>
              <a:rPr lang="en-US" dirty="0" err="1"/>
              <a:t>významní</a:t>
            </a:r>
            <a:r>
              <a:rPr lang="en-US" dirty="0"/>
              <a:t> </a:t>
            </a:r>
            <a:r>
              <a:rPr lang="en-US" dirty="0" err="1"/>
              <a:t>adresáti</a:t>
            </a:r>
            <a:r>
              <a:rPr lang="en-US" dirty="0"/>
              <a:t> SR)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největší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objem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získala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Fotbalová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asociace</a:t>
            </a:r>
            <a:r>
              <a:rPr lang="en-US" altLang="cs-CZ" sz="1100" kern="0" dirty="0"/>
              <a:t> ČR (375 mil. </a:t>
            </a:r>
            <a:r>
              <a:rPr lang="en-US" altLang="cs-CZ" sz="1100" kern="0" dirty="0" err="1"/>
              <a:t>Kč</a:t>
            </a:r>
            <a:r>
              <a:rPr lang="en-US" altLang="cs-CZ" sz="1100" kern="0" dirty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nejvíce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získala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Diecézní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charita</a:t>
            </a:r>
            <a:r>
              <a:rPr lang="en-US" altLang="cs-CZ" sz="1100" kern="0" dirty="0"/>
              <a:t> Brno (154)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/>
              <a:t>16 % </a:t>
            </a:r>
            <a:r>
              <a:rPr lang="en-US" altLang="cs-CZ" sz="1100" kern="0" dirty="0" err="1"/>
              <a:t>objemu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poskytnuto</a:t>
            </a:r>
            <a:r>
              <a:rPr lang="en-US" altLang="cs-CZ" sz="1100" kern="0" dirty="0"/>
              <a:t> 10 NNO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09589" y="2026741"/>
          <a:ext cx="5737302" cy="427085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13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dotace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kapitol</a:t>
                      </a:r>
                      <a:r>
                        <a:rPr lang="en-US" sz="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SR, </a:t>
                      </a:r>
                      <a:r>
                        <a:rPr lang="en-US" sz="8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375 915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CESNET,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276 865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Člověk v tísni,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167 379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Horská služba ČR,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150 004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149 173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Slezská diakonie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137 199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1,3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atletický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126 095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NADĚJE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125 699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olympijský výbor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122 094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1,1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unie sportu,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109 640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1,0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99 531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ledního hokeje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97 463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Autoklub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86 874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Technologické centrum Akademie věd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86 107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obec sokolská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85 615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basketbalová federace,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82 297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tenisový svaz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81 471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Národní olympijské centrum vodních sportů,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Svaz lyžařů České republiky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70 317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Charita Česká republika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70 262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J. N. Neumanna a církevní z.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66 899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volejbalový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66 305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CYKLISTIKY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61 721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Spolek pro GP ČR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unie bojových umění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58 795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katolická charita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57 903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kanoistů,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54 138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Brno a mateřská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52 259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1578962D-B9FA-46E0-BF67-A4FB22B5D423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313031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V. (</a:t>
            </a:r>
            <a:r>
              <a:rPr lang="en-US" dirty="0" err="1"/>
              <a:t>významní</a:t>
            </a:r>
            <a:r>
              <a:rPr lang="en-US" dirty="0"/>
              <a:t> </a:t>
            </a:r>
            <a:r>
              <a:rPr lang="en-US" dirty="0" err="1"/>
              <a:t>adresáti</a:t>
            </a:r>
            <a:r>
              <a:rPr lang="en-US" dirty="0"/>
              <a:t> KR)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největší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objem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získala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Diecézní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charita</a:t>
            </a:r>
            <a:r>
              <a:rPr lang="en-US" altLang="cs-CZ" sz="1100" kern="0" dirty="0"/>
              <a:t> Brno (56,8 mil. </a:t>
            </a:r>
            <a:r>
              <a:rPr lang="en-US" altLang="cs-CZ" sz="1100" kern="0" dirty="0" err="1"/>
              <a:t>Kč</a:t>
            </a:r>
            <a:r>
              <a:rPr lang="en-US" altLang="cs-CZ" sz="1100" kern="0" dirty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nejvíce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Junák</a:t>
            </a:r>
            <a:r>
              <a:rPr lang="en-US" altLang="cs-CZ" sz="1100" kern="0" dirty="0"/>
              <a:t> – </a:t>
            </a:r>
            <a:r>
              <a:rPr lang="en-US" altLang="cs-CZ" sz="1100" kern="0" dirty="0" err="1"/>
              <a:t>český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skaut,kraj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Praha</a:t>
            </a:r>
            <a:r>
              <a:rPr lang="en-US" altLang="cs-CZ" sz="1100" kern="0" dirty="0"/>
              <a:t>, </a:t>
            </a:r>
            <a:r>
              <a:rPr lang="en-US" altLang="cs-CZ" sz="1100" kern="0" dirty="0" err="1"/>
              <a:t>z.s</a:t>
            </a:r>
            <a:r>
              <a:rPr lang="en-US" altLang="cs-CZ" sz="1100" kern="0" dirty="0"/>
              <a:t>. (198)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/>
              <a:t>11 % </a:t>
            </a:r>
            <a:r>
              <a:rPr lang="en-US" altLang="cs-CZ" sz="1100" kern="0" dirty="0" err="1"/>
              <a:t>objemu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poskytnuto</a:t>
            </a:r>
            <a:r>
              <a:rPr lang="en-US" altLang="cs-CZ" sz="1100" kern="0" dirty="0"/>
              <a:t> 10 NNO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09589" y="2004082"/>
          <a:ext cx="5721855" cy="4244318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508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dotace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rozpočtů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krajů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hl. m.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Prahy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56 809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PRAŽSKÝ FOTBALOVÝ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49 900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Středočeské inovační centrum, spolek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38 525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JIC,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33 077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Prostějov olympijský,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26 746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22 852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Divadlo Archa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SANANIM z. ú.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21 905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Filharmonie Bohuslava Martinů,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21 750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Mateřská škola, Základní škola a Praktická škola při centru ARPIDA,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21 568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Český svaz ledního hokeje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21 420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NADĚJE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18 124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Činoherní klub,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17 600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Sportovní klub Hala Lužiny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15 620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Dejvické divadlo,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Tělocvičná jednota Kobylisy,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12 800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DEAI (Setkání)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12 500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Regionální rozvojová agentura jižní Moravy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Ekologické centrum Orlov,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11 999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Bernarda Bolzana obecně prospěšná společnost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11 309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waldorfská a mateřská škola České Budějovice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11 079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HEWER,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10 867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Společnost Podané ruce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10 526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PKF - Prague Philharmonia,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MeetFactory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28D537F3-07F7-4F9A-AC97-E2B0B8F1B878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2715335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V</a:t>
            </a:r>
            <a:r>
              <a:rPr lang="cs-CZ" dirty="0"/>
              <a:t>I</a:t>
            </a:r>
            <a:r>
              <a:rPr lang="en-US" dirty="0"/>
              <a:t>. (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zakázky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formě</a:t>
            </a:r>
            <a:r>
              <a:rPr lang="en-US" sz="1400" dirty="0"/>
              <a:t> </a:t>
            </a:r>
            <a:r>
              <a:rPr lang="en-US" sz="1400" dirty="0" err="1"/>
              <a:t>veřejných</a:t>
            </a:r>
            <a:r>
              <a:rPr lang="en-US" sz="1400" dirty="0"/>
              <a:t> </a:t>
            </a:r>
            <a:r>
              <a:rPr lang="en-US" sz="1400" dirty="0" err="1"/>
              <a:t>zakázek</a:t>
            </a:r>
            <a:r>
              <a:rPr lang="en-US" sz="1400" dirty="0"/>
              <a:t> </a:t>
            </a:r>
            <a:r>
              <a:rPr lang="en-US" sz="1400" dirty="0" err="1"/>
              <a:t>bylo</a:t>
            </a:r>
            <a:r>
              <a:rPr lang="en-US" sz="1400" dirty="0"/>
              <a:t> v </a:t>
            </a:r>
            <a:r>
              <a:rPr lang="en-US" sz="1400" dirty="0" err="1"/>
              <a:t>roce</a:t>
            </a:r>
            <a:r>
              <a:rPr lang="en-US" sz="1400" dirty="0"/>
              <a:t> 2016 NNO</a:t>
            </a:r>
          </a:p>
          <a:p>
            <a:pPr marL="0" indent="0">
              <a:buNone/>
            </a:pPr>
            <a:r>
              <a:rPr lang="en-US" sz="1400" dirty="0"/>
              <a:t>       </a:t>
            </a:r>
            <a:r>
              <a:rPr lang="en-US" sz="1400" dirty="0" err="1"/>
              <a:t>zadáno</a:t>
            </a:r>
            <a:r>
              <a:rPr lang="en-US" sz="1400" dirty="0"/>
              <a:t> 897 </a:t>
            </a:r>
            <a:r>
              <a:rPr lang="en-US" sz="1400" dirty="0" err="1"/>
              <a:t>zakázek</a:t>
            </a:r>
            <a:r>
              <a:rPr lang="en-US" sz="1400" dirty="0"/>
              <a:t> v </a:t>
            </a:r>
            <a:r>
              <a:rPr lang="en-US" sz="1400" dirty="0" err="1"/>
              <a:t>celkové</a:t>
            </a:r>
            <a:r>
              <a:rPr lang="en-US" sz="1400" dirty="0"/>
              <a:t> </a:t>
            </a:r>
            <a:r>
              <a:rPr lang="en-US" sz="1400" dirty="0" err="1"/>
              <a:t>hodnotě</a:t>
            </a:r>
            <a:r>
              <a:rPr lang="en-US" sz="1400" dirty="0"/>
              <a:t> </a:t>
            </a:r>
            <a:r>
              <a:rPr lang="en-US" sz="1400" b="1" dirty="0"/>
              <a:t>598,9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DPH, z </a:t>
            </a:r>
            <a:r>
              <a:rPr lang="en-US" sz="1400" dirty="0" err="1"/>
              <a:t>toho</a:t>
            </a:r>
            <a:r>
              <a:rPr lang="en-US" sz="1400" dirty="0"/>
              <a:t>:</a:t>
            </a:r>
          </a:p>
          <a:p>
            <a:endParaRPr lang="en-US" sz="1400" b="1" dirty="0"/>
          </a:p>
          <a:p>
            <a:r>
              <a:rPr lang="en-US" sz="1400" b="1" dirty="0" err="1"/>
              <a:t>ze</a:t>
            </a:r>
            <a:r>
              <a:rPr lang="en-US" sz="1400" b="1" dirty="0"/>
              <a:t> </a:t>
            </a:r>
            <a:r>
              <a:rPr lang="en-US" sz="1400" b="1" dirty="0" err="1"/>
              <a:t>státního</a:t>
            </a:r>
            <a:r>
              <a:rPr lang="en-US" sz="1400" b="1" dirty="0"/>
              <a:t> </a:t>
            </a:r>
            <a:r>
              <a:rPr lang="en-US" sz="1400" b="1" dirty="0" err="1"/>
              <a:t>rozpočtu</a:t>
            </a:r>
            <a:r>
              <a:rPr lang="en-US" sz="1400" b="1" dirty="0"/>
              <a:t>: 37,6 % </a:t>
            </a:r>
            <a:r>
              <a:rPr lang="en-US" sz="1400" dirty="0"/>
              <a:t>(392 </a:t>
            </a:r>
            <a:r>
              <a:rPr lang="en-US" sz="1400" dirty="0" err="1"/>
              <a:t>vz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225,4 mil. </a:t>
            </a:r>
            <a:r>
              <a:rPr lang="en-US" sz="1400" dirty="0" err="1"/>
              <a:t>Kč</a:t>
            </a:r>
            <a:r>
              <a:rPr lang="en-US" sz="1400" dirty="0"/>
              <a:t>), 3 </a:t>
            </a:r>
            <a:r>
              <a:rPr lang="en-US" sz="1400" dirty="0" err="1"/>
              <a:t>největší</a:t>
            </a:r>
            <a:r>
              <a:rPr lang="en-US" sz="1400" dirty="0"/>
              <a:t> </a:t>
            </a:r>
            <a:r>
              <a:rPr lang="en-US" sz="1400" dirty="0" err="1"/>
              <a:t>zadavatelé</a:t>
            </a:r>
            <a:r>
              <a:rPr lang="en-US" sz="1400" dirty="0"/>
              <a:t>:</a:t>
            </a:r>
          </a:p>
          <a:p>
            <a:pPr marL="0" indent="0">
              <a:buNone/>
            </a:pPr>
            <a:r>
              <a:rPr lang="en-US" sz="1400" dirty="0"/>
              <a:t>	MV: 179,601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(43 </a:t>
            </a:r>
            <a:r>
              <a:rPr lang="en-US" sz="1400" dirty="0" err="1"/>
              <a:t>vz</a:t>
            </a:r>
            <a:r>
              <a:rPr lang="en-US" sz="1400" dirty="0"/>
              <a:t>) – 79,7 %</a:t>
            </a:r>
          </a:p>
          <a:p>
            <a:pPr marL="0" indent="0">
              <a:buNone/>
            </a:pPr>
            <a:r>
              <a:rPr lang="en-US" sz="1400" dirty="0"/>
              <a:t>	MD: 20,389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(219 </a:t>
            </a:r>
            <a:r>
              <a:rPr lang="en-US" sz="1400" dirty="0" err="1"/>
              <a:t>vz</a:t>
            </a:r>
            <a:r>
              <a:rPr lang="en-US" sz="1400" dirty="0"/>
              <a:t>) – 9 %</a:t>
            </a:r>
          </a:p>
          <a:p>
            <a:pPr marL="0" indent="0">
              <a:buNone/>
            </a:pPr>
            <a:r>
              <a:rPr lang="en-US" sz="1400" dirty="0"/>
              <a:t>	MŽP: 7,542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(65 </a:t>
            </a:r>
            <a:r>
              <a:rPr lang="en-US" sz="1400" dirty="0" err="1"/>
              <a:t>vz</a:t>
            </a:r>
            <a:r>
              <a:rPr lang="en-US" sz="1400" dirty="0"/>
              <a:t>) – 3,3 %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b="1" dirty="0"/>
              <a:t>z </a:t>
            </a:r>
            <a:r>
              <a:rPr lang="en-US" sz="1400" b="1" dirty="0" err="1"/>
              <a:t>rozpočtů</a:t>
            </a:r>
            <a:r>
              <a:rPr lang="en-US" sz="1400" b="1" dirty="0"/>
              <a:t> </a:t>
            </a:r>
            <a:r>
              <a:rPr lang="en-US" sz="1400" b="1" dirty="0" err="1"/>
              <a:t>krajů</a:t>
            </a:r>
            <a:r>
              <a:rPr lang="en-US" sz="1400" b="1" dirty="0"/>
              <a:t> a </a:t>
            </a:r>
            <a:r>
              <a:rPr lang="en-US" sz="1400" b="1" dirty="0" err="1"/>
              <a:t>hl.m.Prahy</a:t>
            </a:r>
            <a:r>
              <a:rPr lang="en-US" sz="1400" b="1" dirty="0"/>
              <a:t>: 62.4 % </a:t>
            </a:r>
            <a:r>
              <a:rPr lang="en-US" sz="1400" dirty="0"/>
              <a:t>(505 </a:t>
            </a:r>
            <a:r>
              <a:rPr lang="en-US" sz="1400" dirty="0" err="1"/>
              <a:t>vz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373,5 mil. </a:t>
            </a:r>
            <a:r>
              <a:rPr lang="en-US" sz="1400" dirty="0" err="1"/>
              <a:t>Kč</a:t>
            </a:r>
            <a:r>
              <a:rPr lang="en-US" sz="1400" dirty="0"/>
              <a:t>), 3 </a:t>
            </a:r>
            <a:r>
              <a:rPr lang="en-US" sz="1400" dirty="0" err="1"/>
              <a:t>největší</a:t>
            </a:r>
            <a:r>
              <a:rPr lang="en-US" sz="1400" dirty="0"/>
              <a:t> </a:t>
            </a:r>
            <a:r>
              <a:rPr lang="en-US" sz="1400" dirty="0" err="1"/>
              <a:t>zadavatelé</a:t>
            </a:r>
            <a:r>
              <a:rPr lang="en-US" sz="1400" dirty="0"/>
              <a:t>: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Jihomoravský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189,004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(42 </a:t>
            </a:r>
            <a:r>
              <a:rPr lang="en-US" sz="1400" dirty="0" err="1"/>
              <a:t>vz</a:t>
            </a:r>
            <a:r>
              <a:rPr lang="en-US" sz="1400" dirty="0"/>
              <a:t>) – 50,6 %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Královehradecký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90,762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(45 </a:t>
            </a:r>
            <a:r>
              <a:rPr lang="en-US" sz="1400" dirty="0" err="1"/>
              <a:t>vz</a:t>
            </a:r>
            <a:r>
              <a:rPr lang="en-US" sz="1400" dirty="0"/>
              <a:t>) – 24,3 %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Olomoucký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67,769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(100 </a:t>
            </a:r>
            <a:r>
              <a:rPr lang="en-US" sz="1400" dirty="0" err="1"/>
              <a:t>vz</a:t>
            </a:r>
            <a:r>
              <a:rPr lang="en-US" sz="1400" dirty="0"/>
              <a:t>) – 18,1 %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 dirty="0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4762DAF3-EADC-426C-AA86-21E080661E42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1418518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1979610"/>
          </a:xfrm>
        </p:spPr>
        <p:txBody>
          <a:bodyPr/>
          <a:lstStyle/>
          <a:p>
            <a:pPr algn="ctr"/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Vhodný prostor pro dotazy začíná právě teď!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4211053"/>
            <a:ext cx="8386985" cy="192145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/>
              <a:t>Zdroje</a:t>
            </a:r>
            <a:r>
              <a:rPr lang="en-US" sz="1400" b="1" dirty="0"/>
              <a:t>:</a:t>
            </a:r>
            <a:br>
              <a:rPr lang="en-US" sz="1400" dirty="0"/>
            </a:b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v </a:t>
            </a:r>
            <a:r>
              <a:rPr lang="en-US" sz="1400" i="1" dirty="0" err="1"/>
              <a:t>roce</a:t>
            </a:r>
            <a:r>
              <a:rPr lang="en-US" sz="1400" i="1" dirty="0"/>
              <a:t> 201</a:t>
            </a:r>
            <a:r>
              <a:rPr lang="cs-CZ" sz="1400" i="1" dirty="0"/>
              <a:t>6</a:t>
            </a:r>
            <a:r>
              <a:rPr lang="en-US" sz="1400" i="1" dirty="0"/>
              <a:t> </a:t>
            </a:r>
            <a:r>
              <a:rPr lang="en-US" sz="1400" dirty="0"/>
              <a:t>– </a:t>
            </a:r>
            <a:r>
              <a:rPr lang="en-US" sz="1400" dirty="0" err="1"/>
              <a:t>dostupný</a:t>
            </a:r>
            <a:r>
              <a:rPr lang="en-US" sz="1400" dirty="0"/>
              <a:t> </a:t>
            </a:r>
            <a:r>
              <a:rPr lang="en-US" sz="1400" dirty="0" err="1">
                <a:hlinkClick r:id="rId2"/>
              </a:rPr>
              <a:t>zde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i="1" dirty="0" err="1"/>
              <a:t>Přílohy</a:t>
            </a:r>
            <a:r>
              <a:rPr lang="en-US" sz="1400" i="1" dirty="0"/>
              <a:t> </a:t>
            </a:r>
            <a:r>
              <a:rPr lang="en-US" sz="1400" i="1" dirty="0" err="1"/>
              <a:t>dokumentu</a:t>
            </a:r>
            <a:r>
              <a:rPr lang="en-US" sz="1400" i="1" dirty="0"/>
              <a:t>: </a:t>
            </a: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… v </a:t>
            </a:r>
            <a:r>
              <a:rPr lang="en-US" sz="1400" i="1" dirty="0" err="1"/>
              <a:t>roce</a:t>
            </a:r>
            <a:r>
              <a:rPr lang="en-US" sz="1400" i="1" dirty="0"/>
              <a:t> 201</a:t>
            </a:r>
            <a:r>
              <a:rPr lang="cs-CZ" sz="1400" i="1" dirty="0"/>
              <a:t>6</a:t>
            </a:r>
            <a:r>
              <a:rPr lang="en-US" sz="1400" i="1" dirty="0"/>
              <a:t> </a:t>
            </a:r>
            <a:r>
              <a:rPr lang="en-US" sz="1400" dirty="0"/>
              <a:t>– </a:t>
            </a:r>
            <a:r>
              <a:rPr lang="en-US" sz="1400" dirty="0" err="1"/>
              <a:t>dostupné</a:t>
            </a:r>
            <a:r>
              <a:rPr lang="en-US" sz="1400" dirty="0"/>
              <a:t> </a:t>
            </a:r>
            <a:r>
              <a:rPr lang="en-US" sz="1400" dirty="0" err="1">
                <a:hlinkClick r:id="rId3"/>
              </a:rPr>
              <a:t>zde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Prouzová</a:t>
            </a:r>
            <a:r>
              <a:rPr lang="en-US" sz="1400" dirty="0"/>
              <a:t>, Z. </a:t>
            </a:r>
            <a:r>
              <a:rPr lang="en-US" sz="1400" i="1" dirty="0" err="1"/>
              <a:t>Přímé</a:t>
            </a:r>
            <a:r>
              <a:rPr lang="en-US" sz="1400" i="1" dirty="0"/>
              <a:t> a </a:t>
            </a:r>
            <a:r>
              <a:rPr lang="en-US" sz="1400" i="1" dirty="0" err="1"/>
              <a:t>nepřímé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soukromých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</a:t>
            </a:r>
            <a:r>
              <a:rPr lang="en-US" sz="1400" i="1" dirty="0" err="1"/>
              <a:t>České</a:t>
            </a:r>
            <a:r>
              <a:rPr lang="en-US" sz="1400" i="1" dirty="0"/>
              <a:t> </a:t>
            </a:r>
            <a:r>
              <a:rPr lang="en-US" sz="1400" i="1" dirty="0" err="1"/>
              <a:t>republiky</a:t>
            </a:r>
            <a:r>
              <a:rPr lang="en-US" sz="1400" i="1" dirty="0"/>
              <a:t> v </a:t>
            </a:r>
            <a:r>
              <a:rPr lang="en-US" sz="1400" i="1" dirty="0" err="1"/>
              <a:t>letech</a:t>
            </a:r>
            <a:r>
              <a:rPr lang="en-US" sz="1400" i="1" dirty="0"/>
              <a:t> 2008 </a:t>
            </a:r>
            <a:r>
              <a:rPr lang="en-US" sz="1400" i="1" dirty="0" err="1"/>
              <a:t>až</a:t>
            </a:r>
            <a:r>
              <a:rPr lang="en-US" sz="1400" i="1" dirty="0"/>
              <a:t> 2013.</a:t>
            </a:r>
            <a:r>
              <a:rPr lang="en-US" sz="1400" dirty="0"/>
              <a:t> 1. </a:t>
            </a:r>
            <a:r>
              <a:rPr lang="en-US" sz="1400" dirty="0" err="1"/>
              <a:t>vydání</a:t>
            </a:r>
            <a:r>
              <a:rPr lang="en-US" sz="1400" dirty="0"/>
              <a:t> Brno: </a:t>
            </a:r>
            <a:r>
              <a:rPr lang="en-US" sz="1400" dirty="0" err="1"/>
              <a:t>Masarykova</a:t>
            </a:r>
            <a:r>
              <a:rPr lang="en-US" sz="1400" dirty="0"/>
              <a:t> </a:t>
            </a:r>
            <a:r>
              <a:rPr lang="en-US" sz="1400" dirty="0" err="1"/>
              <a:t>univerzita</a:t>
            </a:r>
            <a:r>
              <a:rPr lang="en-US" sz="1400" dirty="0"/>
              <a:t>, 2015. 88 s.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122F4FDC-E90C-4007-AB8A-07EE7B1768CF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Průběh semináře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„teoretický“ úvod </a:t>
            </a:r>
            <a:r>
              <a:rPr lang="cs-CZ" altLang="cs-CZ" sz="1400" dirty="0"/>
              <a:t>(cca 15 minut)</a:t>
            </a:r>
          </a:p>
          <a:p>
            <a:pPr lvl="1"/>
            <a:r>
              <a:rPr lang="cs-CZ" altLang="cs-CZ" sz="1400" dirty="0"/>
              <a:t>financování NNO v ČR</a:t>
            </a:r>
          </a:p>
          <a:p>
            <a:pPr lvl="1"/>
            <a:r>
              <a:rPr lang="cs-CZ" altLang="cs-CZ" sz="1400" dirty="0"/>
              <a:t>co je přímá a co nepřímá veřejná podpora?</a:t>
            </a:r>
          </a:p>
          <a:p>
            <a:pPr lvl="1"/>
            <a:r>
              <a:rPr lang="cs-CZ" altLang="cs-CZ" sz="1400" dirty="0"/>
              <a:t>kdo jakou podporu poskytuje?</a:t>
            </a:r>
          </a:p>
          <a:p>
            <a:pPr lvl="1"/>
            <a:r>
              <a:rPr lang="cs-CZ" altLang="cs-CZ" sz="1400" dirty="0"/>
              <a:t>co je Rozbor financování NNO z VR</a:t>
            </a:r>
          </a:p>
          <a:p>
            <a:r>
              <a:rPr lang="cs-CZ" altLang="cs-CZ" dirty="0"/>
              <a:t>zadání úkolu </a:t>
            </a:r>
            <a:r>
              <a:rPr lang="cs-CZ" altLang="cs-CZ" sz="1400" dirty="0"/>
              <a:t>(cca 10 minut)</a:t>
            </a:r>
          </a:p>
          <a:p>
            <a:r>
              <a:rPr lang="cs-CZ" altLang="cs-CZ" dirty="0"/>
              <a:t>realizace </a:t>
            </a:r>
            <a:r>
              <a:rPr lang="cs-CZ" altLang="cs-CZ" sz="1400" dirty="0"/>
              <a:t>(30 minut)</a:t>
            </a:r>
          </a:p>
          <a:p>
            <a:r>
              <a:rPr lang="cs-CZ" altLang="cs-CZ" dirty="0"/>
              <a:t>prezentace úkolů </a:t>
            </a:r>
            <a:r>
              <a:rPr lang="cs-CZ" altLang="cs-CZ" sz="1400" dirty="0"/>
              <a:t>(cca 30 minut)</a:t>
            </a:r>
          </a:p>
          <a:p>
            <a:r>
              <a:rPr lang="cs-CZ" altLang="cs-CZ" dirty="0"/>
              <a:t>shrnutí závěrem </a:t>
            </a:r>
            <a:r>
              <a:rPr lang="cs-CZ" altLang="cs-CZ" sz="1400" dirty="0"/>
              <a:t>(5 minut)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4667250" y="1685925"/>
            <a:ext cx="3838576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">
            <a:extLst>
              <a:ext uri="{FF2B5EF4-FFF2-40B4-BE49-F238E27FC236}">
                <a16:creationId xmlns:a16="http://schemas.microsoft.com/office/drawing/2014/main" id="{9F0F7F93-AAD5-4BD5-BEE8-D4E751EAB116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Financování </a:t>
            </a:r>
            <a:r>
              <a:rPr lang="cs-CZ" sz="2400" dirty="0" err="1"/>
              <a:t>nno</a:t>
            </a:r>
            <a:r>
              <a:rPr lang="cs-CZ" sz="2400" dirty="0"/>
              <a:t> v </a:t>
            </a:r>
            <a:r>
              <a:rPr lang="cs-CZ" sz="2400" dirty="0" err="1"/>
              <a:t>čr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podle dat ČSÚ (neziskové instituce sloužící domácnostem) v roce 2011</a:t>
            </a:r>
            <a:endParaRPr lang="en-US" altLang="cs-CZ" sz="18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dirty="0"/>
              <a:t>     </a:t>
            </a:r>
            <a:r>
              <a:rPr lang="en-US" altLang="cs-CZ" sz="1200" dirty="0"/>
              <a:t>(</a:t>
            </a:r>
            <a:r>
              <a:rPr lang="cs-CZ" altLang="cs-CZ" sz="1200" dirty="0" err="1"/>
              <a:t>Kermiet</a:t>
            </a:r>
            <a:r>
              <a:rPr lang="en-US" altLang="cs-CZ" sz="1200" dirty="0"/>
              <a:t>, </a:t>
            </a:r>
            <a:r>
              <a:rPr lang="cs-CZ" altLang="cs-CZ" sz="1200" dirty="0"/>
              <a:t>V</a:t>
            </a:r>
            <a:r>
              <a:rPr lang="en-US" altLang="cs-CZ" sz="1200" dirty="0"/>
              <a:t>.</a:t>
            </a:r>
            <a:r>
              <a:rPr lang="cs-CZ" altLang="cs-CZ" sz="1200" dirty="0"/>
              <a:t> &amp; Smejkalová, L.</a:t>
            </a:r>
            <a:r>
              <a:rPr lang="en-US" altLang="cs-CZ" sz="1200" dirty="0"/>
              <a:t>; 20</a:t>
            </a:r>
            <a:r>
              <a:rPr lang="cs-CZ" altLang="cs-CZ" sz="1200" dirty="0"/>
              <a:t>14</a:t>
            </a:r>
            <a:r>
              <a:rPr lang="en-US" altLang="cs-CZ" sz="12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6" y="2093494"/>
            <a:ext cx="5549859" cy="3555251"/>
          </a:xfrm>
          <a:prstGeom prst="rect">
            <a:avLst/>
          </a:prstGeom>
        </p:spPr>
      </p:pic>
      <p:sp>
        <p:nvSpPr>
          <p:cNvPr id="7" name="Zástupný symbol pro zápatí 2">
            <a:extLst>
              <a:ext uri="{FF2B5EF4-FFF2-40B4-BE49-F238E27FC236}">
                <a16:creationId xmlns:a16="http://schemas.microsoft.com/office/drawing/2014/main" id="{F18A9BCC-A412-4337-A71D-9B5E487E7187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115657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Přímá</a:t>
            </a:r>
            <a:r>
              <a:rPr lang="en-US" sz="2400" dirty="0"/>
              <a:t> </a:t>
            </a:r>
            <a:r>
              <a:rPr lang="en-US" sz="2400" dirty="0" err="1"/>
              <a:t>podpora</a:t>
            </a:r>
            <a:r>
              <a:rPr lang="en-US" sz="2400" dirty="0"/>
              <a:t> z </a:t>
            </a:r>
            <a:r>
              <a:rPr lang="en-US" sz="2400" dirty="0" err="1"/>
              <a:t>veřejných</a:t>
            </a:r>
            <a:r>
              <a:rPr lang="en-US" sz="2400" dirty="0"/>
              <a:t> </a:t>
            </a:r>
            <a:r>
              <a:rPr lang="en-US" sz="2400" dirty="0" err="1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Přímá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podpora</a:t>
            </a:r>
            <a:r>
              <a:rPr lang="en-US" altLang="cs-CZ" sz="18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dirty="0"/>
              <a:t>     </a:t>
            </a:r>
            <a:r>
              <a:rPr lang="en-US" altLang="cs-CZ" sz="1200" dirty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20</a:t>
            </a:r>
            <a:r>
              <a:rPr lang="cs-CZ" altLang="cs-CZ" sz="1200" dirty="0"/>
              <a:t>16</a:t>
            </a:r>
            <a:r>
              <a:rPr lang="en-US" altLang="cs-CZ" sz="12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nejčastěji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dotací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realizováno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veřejnými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politikami</a:t>
            </a:r>
            <a:r>
              <a:rPr lang="en-US" altLang="cs-CZ" sz="1800" dirty="0"/>
              <a:t> (SDP)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7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proč</a:t>
            </a:r>
            <a:r>
              <a:rPr lang="en-US" altLang="cs-CZ" sz="1800" dirty="0"/>
              <a:t>?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nejdůležitější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výhradní</a:t>
            </a:r>
            <a:r>
              <a:rPr lang="en-US" altLang="cs-CZ" sz="1600" dirty="0"/>
              <a:t>) </a:t>
            </a:r>
            <a:r>
              <a:rPr lang="en-US" altLang="cs-CZ" sz="1600" dirty="0" err="1"/>
              <a:t>poskytovatelé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úzce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specializovaných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humanitární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zahraniční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pomoc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multikulturní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činnosti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integrace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romské</a:t>
            </a:r>
            <a:r>
              <a:rPr lang="en-US" altLang="cs-CZ" sz="1600" dirty="0"/>
              <a:t> populace, </a:t>
            </a:r>
            <a:r>
              <a:rPr lang="en-US" altLang="cs-CZ" sz="1600" dirty="0" err="1"/>
              <a:t>ekologická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osvěta</a:t>
            </a:r>
            <a:r>
              <a:rPr lang="en-US" altLang="cs-CZ" sz="1600" dirty="0"/>
              <a:t>…)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marginálních</a:t>
            </a:r>
            <a:r>
              <a:rPr lang="en-US" altLang="cs-CZ" sz="1600" dirty="0"/>
              <a:t> segment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endParaRPr lang="cs-CZ" altLang="cs-CZ" sz="16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 rotWithShape="1">
          <a:blip r:embed="rId3"/>
          <a:srcRect t="10246"/>
          <a:stretch/>
        </p:blipFill>
        <p:spPr>
          <a:xfrm>
            <a:off x="722313" y="2083323"/>
            <a:ext cx="3585736" cy="1516952"/>
          </a:xfrm>
          <a:prstGeom prst="rect">
            <a:avLst/>
          </a:prstGeom>
        </p:spPr>
      </p:pic>
      <p:graphicFrame>
        <p:nvGraphicFramePr>
          <p:cNvPr id="9" name="Graf 8"/>
          <p:cNvGraphicFramePr/>
          <p:nvPr>
            <p:extLst/>
          </p:nvPr>
        </p:nvGraphicFramePr>
        <p:xfrm>
          <a:off x="4308049" y="1852590"/>
          <a:ext cx="3713318" cy="193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ástupný symbol pro zápatí 2">
            <a:extLst>
              <a:ext uri="{FF2B5EF4-FFF2-40B4-BE49-F238E27FC236}">
                <a16:creationId xmlns:a16="http://schemas.microsoft.com/office/drawing/2014/main" id="{90AA4654-4C51-401E-BAEB-7F9C21D8EFFB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97261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nePřímá</a:t>
            </a:r>
            <a:r>
              <a:rPr lang="en-US" sz="2400" dirty="0"/>
              <a:t> </a:t>
            </a:r>
            <a:r>
              <a:rPr lang="en-US" sz="2400" dirty="0" err="1"/>
              <a:t>podpora</a:t>
            </a:r>
            <a:r>
              <a:rPr lang="en-US" sz="2400" dirty="0"/>
              <a:t> z </a:t>
            </a:r>
            <a:r>
              <a:rPr lang="en-US" sz="2400" dirty="0" err="1"/>
              <a:t>veřejných</a:t>
            </a:r>
            <a:r>
              <a:rPr lang="en-US" sz="2400" dirty="0"/>
              <a:t> </a:t>
            </a:r>
            <a:r>
              <a:rPr lang="en-US" sz="2400" dirty="0" err="1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Neřímá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podpora</a:t>
            </a:r>
            <a:r>
              <a:rPr lang="en-US" altLang="cs-CZ" sz="18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sz="1200" dirty="0"/>
              <a:t>	</a:t>
            </a:r>
            <a:endParaRPr lang="cs-CZ" altLang="cs-CZ" sz="1200" dirty="0"/>
          </a:p>
          <a:p>
            <a:pPr>
              <a:defRPr/>
            </a:pPr>
            <a:r>
              <a:rPr lang="cs-CZ" altLang="cs-CZ" sz="1200" dirty="0"/>
              <a:t>               </a:t>
            </a:r>
            <a:r>
              <a:rPr lang="en-US" altLang="cs-CZ" sz="1200" dirty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20</a:t>
            </a:r>
            <a:r>
              <a:rPr lang="cs-CZ" altLang="cs-CZ" sz="1200" dirty="0"/>
              <a:t>16</a:t>
            </a:r>
            <a:r>
              <a:rPr lang="en-US" altLang="cs-CZ" sz="12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Nejčastěji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formě</a:t>
            </a:r>
            <a:r>
              <a:rPr lang="en-US" altLang="cs-CZ" sz="1800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možnosti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využít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komunikační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propagační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kanály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obecní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rozhlas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nástěnka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webové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stránky</a:t>
            </a:r>
            <a:r>
              <a:rPr lang="en-US" altLang="cs-CZ" sz="16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pronájem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zapůjčení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majetku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zdrojů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obce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pronájem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technické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vybavení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pracovní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čas</a:t>
            </a:r>
            <a:r>
              <a:rPr lang="en-US" altLang="cs-CZ" sz="16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věcné</a:t>
            </a:r>
            <a:r>
              <a:rPr lang="en-US" altLang="cs-CZ" sz="1600" dirty="0"/>
              <a:t> </a:t>
            </a:r>
            <a:r>
              <a:rPr lang="cs-CZ" altLang="cs-CZ" sz="1600" dirty="0"/>
              <a:t>a finanční </a:t>
            </a:r>
            <a:r>
              <a:rPr lang="en-US" altLang="cs-CZ" sz="1600" dirty="0" err="1"/>
              <a:t>dary</a:t>
            </a:r>
            <a:endParaRPr lang="en-US" altLang="cs-CZ" sz="16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…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X) </a:t>
            </a:r>
            <a:r>
              <a:rPr lang="en-US" altLang="cs-CZ" sz="1600" dirty="0" err="1"/>
              <a:t>osvobození</a:t>
            </a:r>
            <a:r>
              <a:rPr lang="en-US" altLang="cs-CZ" sz="1600" dirty="0"/>
              <a:t> od </a:t>
            </a:r>
            <a:r>
              <a:rPr lang="en-US" altLang="cs-CZ" sz="1600" dirty="0" err="1"/>
              <a:t>místních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poplatků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slevy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daních</a:t>
            </a:r>
            <a:endParaRPr lang="cs-CZ" altLang="cs-CZ" sz="1200" dirty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B53E9-D6CA-4B45-B44F-00BD9508EAE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3" y="1913577"/>
            <a:ext cx="3566883" cy="220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9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Rozbor</a:t>
            </a:r>
            <a:r>
              <a:rPr lang="en-US" sz="2400" dirty="0"/>
              <a:t> </a:t>
            </a:r>
            <a:r>
              <a:rPr lang="en-US" sz="2400" dirty="0" err="1"/>
              <a:t>financování</a:t>
            </a:r>
            <a:r>
              <a:rPr lang="en-US" sz="2400" dirty="0"/>
              <a:t> NNO I. </a:t>
            </a:r>
            <a:r>
              <a:rPr lang="cs-CZ" sz="2400" dirty="0"/>
              <a:t>- o čem je?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o NNO v roce 2016: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celkem 132.953 subjektů (na jednu NNO v ČR připadá 79 obyvatel)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pracovní úvazky FTE: 104.277 (2,04 %)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dobrovolníci FTE: 26.102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podíl na tvorbě HDP: 1,66 %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Rozbor financování nestátních neziskových organizací z veřejných rozpočtů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zpracováno pro RVNNO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zahrnuje jen vybrané právní formy 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zabývá se alokovanými prostředky ve formě dotací (vč. spolufinancování                     z EU a EHP) a veřejných zakázek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pracuje se státním rozpočtem, rozpočty krajů a hl. m. Prahy, rozpočty obcí                a rozpočty státních fondů</a:t>
            </a:r>
            <a:endParaRPr lang="en-US" altLang="cs-CZ" sz="1600" dirty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1DBF088A-D96E-4D6B-A808-FE518A35ABAD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124717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Rozbor</a:t>
            </a:r>
            <a:r>
              <a:rPr lang="en-US" sz="2400" dirty="0"/>
              <a:t> </a:t>
            </a:r>
            <a:r>
              <a:rPr lang="en-US" sz="2400" dirty="0" err="1"/>
              <a:t>financování</a:t>
            </a:r>
            <a:r>
              <a:rPr lang="en-US" sz="2400" dirty="0"/>
              <a:t> NNO I</a:t>
            </a:r>
            <a:r>
              <a:rPr lang="cs-CZ" sz="2400" dirty="0"/>
              <a:t>I</a:t>
            </a:r>
            <a:r>
              <a:rPr lang="en-US" sz="2400" dirty="0"/>
              <a:t>.</a:t>
            </a:r>
            <a:r>
              <a:rPr lang="cs-CZ" sz="2400" dirty="0"/>
              <a:t> - obecně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nadačním subjektům, spolků, pobočným spolkům, obecně prospěšným společnostem, ústavům, účelovým zařízením církví, školským právnickým osobám a zájmovým sdružením právnických osob bylo v roce 2016*: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poskytnuto ve výši </a:t>
            </a:r>
            <a:r>
              <a:rPr lang="cs-CZ" altLang="cs-CZ" sz="1400" dirty="0">
                <a:solidFill>
                  <a:schemeClr val="accent4"/>
                </a:solidFill>
              </a:rPr>
              <a:t>17.889,7 </a:t>
            </a:r>
            <a:r>
              <a:rPr lang="cs-CZ" altLang="cs-CZ" sz="1400" dirty="0"/>
              <a:t>mil. Kč</a:t>
            </a:r>
          </a:p>
          <a:p>
            <a:r>
              <a:rPr lang="cs-CZ" altLang="cs-CZ" sz="1400" dirty="0"/>
              <a:t>                (zahrnuje všechny úrovně rozpočtů)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zadáno veřejných zakázek ve výši </a:t>
            </a:r>
            <a:r>
              <a:rPr lang="cs-CZ" altLang="cs-CZ" sz="1400" dirty="0">
                <a:solidFill>
                  <a:schemeClr val="accent4"/>
                </a:solidFill>
              </a:rPr>
              <a:t>225,4</a:t>
            </a:r>
            <a:r>
              <a:rPr lang="cs-CZ" altLang="cs-CZ" sz="1400" dirty="0">
                <a:solidFill>
                  <a:srgbClr val="FF0000"/>
                </a:solidFill>
              </a:rPr>
              <a:t> </a:t>
            </a:r>
            <a:r>
              <a:rPr lang="cs-CZ" altLang="cs-CZ" sz="1400" dirty="0"/>
              <a:t>mil. Kč vč. DPH</a:t>
            </a:r>
          </a:p>
          <a:p>
            <a:r>
              <a:rPr lang="cs-CZ" altLang="cs-CZ" sz="1400" dirty="0"/>
              <a:t>                (zahrnuje státní rozpočet, rozpočty státních fondů, rozpočty krajů vč. hl. m. Prahy)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endParaRPr lang="cs-CZ" altLang="cs-CZ" sz="1600" dirty="0"/>
          </a:p>
          <a:p>
            <a:r>
              <a:rPr lang="cs-CZ" altLang="cs-CZ" sz="1000" dirty="0"/>
              <a:t>* NNO v daných právních formách bylo v roce 2016 </a:t>
            </a:r>
            <a:r>
              <a:rPr lang="cs-CZ" altLang="cs-CZ" sz="1000" dirty="0">
                <a:solidFill>
                  <a:schemeClr val="accent4"/>
                </a:solidFill>
              </a:rPr>
              <a:t>120.854, z toho: </a:t>
            </a:r>
            <a:r>
              <a:rPr lang="en-US" altLang="cs-CZ" sz="1000" dirty="0">
                <a:solidFill>
                  <a:schemeClr val="accent4"/>
                </a:solidFill>
              </a:rPr>
              <a:t>8</a:t>
            </a:r>
            <a:r>
              <a:rPr lang="cs-CZ" altLang="cs-CZ" sz="1000" dirty="0">
                <a:solidFill>
                  <a:schemeClr val="accent4"/>
                </a:solidFill>
              </a:rPr>
              <a:t>5</a:t>
            </a:r>
            <a:r>
              <a:rPr lang="en-US" altLang="cs-CZ" sz="1000" dirty="0">
                <a:solidFill>
                  <a:schemeClr val="accent4"/>
                </a:solidFill>
              </a:rPr>
              <a:t>.</a:t>
            </a:r>
            <a:r>
              <a:rPr lang="cs-CZ" altLang="cs-CZ" sz="1000" dirty="0">
                <a:solidFill>
                  <a:schemeClr val="accent4"/>
                </a:solidFill>
              </a:rPr>
              <a:t>308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z.s</a:t>
            </a:r>
            <a:r>
              <a:rPr lang="en-US" altLang="cs-CZ" sz="1000" dirty="0">
                <a:solidFill>
                  <a:schemeClr val="accent4"/>
                </a:solidFill>
              </a:rPr>
              <a:t>., 2</a:t>
            </a:r>
            <a:r>
              <a:rPr lang="cs-CZ" altLang="cs-CZ" sz="1000" dirty="0">
                <a:solidFill>
                  <a:schemeClr val="accent4"/>
                </a:solidFill>
              </a:rPr>
              <a:t>5</a:t>
            </a:r>
            <a:r>
              <a:rPr lang="en-US" altLang="cs-CZ" sz="1000" dirty="0">
                <a:solidFill>
                  <a:schemeClr val="accent4"/>
                </a:solidFill>
              </a:rPr>
              <a:t>.</a:t>
            </a:r>
            <a:r>
              <a:rPr lang="cs-CZ" altLang="cs-CZ" sz="1000" dirty="0">
                <a:solidFill>
                  <a:schemeClr val="accent4"/>
                </a:solidFill>
              </a:rPr>
              <a:t>085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pobočných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cs-CZ" altLang="cs-CZ" sz="1000" dirty="0" err="1">
                <a:solidFill>
                  <a:schemeClr val="accent4"/>
                </a:solidFill>
              </a:rPr>
              <a:t>z.s</a:t>
            </a:r>
            <a:r>
              <a:rPr lang="cs-CZ" altLang="cs-CZ" sz="1000" dirty="0">
                <a:solidFill>
                  <a:schemeClr val="accent4"/>
                </a:solidFill>
              </a:rPr>
              <a:t>.</a:t>
            </a:r>
            <a:r>
              <a:rPr lang="en-US" altLang="cs-CZ" sz="1000" dirty="0">
                <a:solidFill>
                  <a:schemeClr val="accent4"/>
                </a:solidFill>
              </a:rPr>
              <a:t>, 2.</a:t>
            </a:r>
            <a:r>
              <a:rPr lang="cs-CZ" altLang="cs-CZ" sz="1000" dirty="0">
                <a:solidFill>
                  <a:schemeClr val="accent4"/>
                </a:solidFill>
              </a:rPr>
              <a:t>672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o.p.s</a:t>
            </a:r>
            <a:r>
              <a:rPr lang="en-US" altLang="cs-CZ" sz="1000" dirty="0">
                <a:solidFill>
                  <a:schemeClr val="accent4"/>
                </a:solidFill>
              </a:rPr>
              <a:t>.</a:t>
            </a:r>
            <a:r>
              <a:rPr lang="cs-CZ" altLang="cs-CZ" sz="1000" dirty="0">
                <a:solidFill>
                  <a:schemeClr val="accent4"/>
                </a:solidFill>
              </a:rPr>
              <a:t>,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cs-CZ" altLang="cs-CZ" sz="1000" dirty="0">
                <a:solidFill>
                  <a:schemeClr val="accent4"/>
                </a:solidFill>
              </a:rPr>
              <a:t>397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z.ú</a:t>
            </a:r>
            <a:r>
              <a:rPr lang="en-US" altLang="cs-CZ" sz="1000" dirty="0">
                <a:solidFill>
                  <a:schemeClr val="accent4"/>
                </a:solidFill>
              </a:rPr>
              <a:t>., </a:t>
            </a:r>
            <a:r>
              <a:rPr lang="cs-CZ" altLang="cs-CZ" sz="1000" dirty="0">
                <a:solidFill>
                  <a:schemeClr val="accent4"/>
                </a:solidFill>
              </a:rPr>
              <a:t>517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nadací</a:t>
            </a:r>
            <a:r>
              <a:rPr lang="en-US" altLang="cs-CZ" sz="1000" dirty="0">
                <a:solidFill>
                  <a:schemeClr val="accent4"/>
                </a:solidFill>
              </a:rPr>
              <a:t>, 1.</a:t>
            </a:r>
            <a:r>
              <a:rPr lang="cs-CZ" altLang="cs-CZ" sz="1000" dirty="0">
                <a:solidFill>
                  <a:schemeClr val="accent4"/>
                </a:solidFill>
              </a:rPr>
              <a:t>558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nadačních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fondů</a:t>
            </a:r>
            <a:r>
              <a:rPr lang="en-US" altLang="cs-CZ" sz="1000" dirty="0">
                <a:solidFill>
                  <a:schemeClr val="accent4"/>
                </a:solidFill>
              </a:rPr>
              <a:t>, 2</a:t>
            </a:r>
            <a:r>
              <a:rPr lang="cs-CZ" altLang="cs-CZ" sz="1000" dirty="0">
                <a:solidFill>
                  <a:schemeClr val="accent4"/>
                </a:solidFill>
              </a:rPr>
              <a:t>5</a:t>
            </a:r>
            <a:r>
              <a:rPr lang="en-US" altLang="cs-CZ" sz="1000" dirty="0">
                <a:solidFill>
                  <a:schemeClr val="accent4"/>
                </a:solidFill>
              </a:rPr>
              <a:t>2 </a:t>
            </a:r>
            <a:r>
              <a:rPr lang="en-US" altLang="cs-CZ" sz="1000" dirty="0" err="1">
                <a:solidFill>
                  <a:schemeClr val="accent4"/>
                </a:solidFill>
              </a:rPr>
              <a:t>školských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právnických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zařízení</a:t>
            </a:r>
            <a:r>
              <a:rPr lang="en-US" altLang="cs-CZ" sz="1000" dirty="0">
                <a:solidFill>
                  <a:schemeClr val="accent4"/>
                </a:solidFill>
              </a:rPr>
              <a:t>, </a:t>
            </a:r>
            <a:r>
              <a:rPr lang="cs-CZ" altLang="cs-CZ" sz="1000" dirty="0">
                <a:solidFill>
                  <a:schemeClr val="accent4"/>
                </a:solidFill>
              </a:rPr>
              <a:t>938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zájmových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sdružení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p.o.</a:t>
            </a:r>
            <a:r>
              <a:rPr lang="en-US" altLang="cs-CZ" sz="1000" dirty="0">
                <a:solidFill>
                  <a:schemeClr val="accent4"/>
                </a:solidFill>
              </a:rPr>
              <a:t>, 4.1</a:t>
            </a:r>
            <a:r>
              <a:rPr lang="cs-CZ" altLang="cs-CZ" sz="1000" dirty="0">
                <a:solidFill>
                  <a:schemeClr val="accent4"/>
                </a:solidFill>
              </a:rPr>
              <a:t>27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církevních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právnických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osob</a:t>
            </a:r>
            <a:endParaRPr lang="en-US" altLang="cs-CZ" sz="1000" dirty="0">
              <a:solidFill>
                <a:schemeClr val="accent4"/>
              </a:solidFill>
            </a:endParaRP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9B7A5FAB-3171-4550-A0D8-7CA0A4621308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422113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>
                <a:ea typeface="+mn-ea"/>
                <a:cs typeface="+mn-cs"/>
              </a:rPr>
              <a:t>rozdělte do rovnoměrných skupinek: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6. Souhrnné údaje o dotacích poskytnutých NNO z veřejných rozpočtů + vybrané přílohy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2. Dotace poskytnuté NNO ze státního rozpočtu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3. Dotace poskytnuté NNO z rozpočtů krajů a hl. m. Prahy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4. Dotace poskytnuté NNO z rozpočtů obcí (mimo rozpočet hl. m. Prahy)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5. Dotace poskytnuté NNO ze státních fondů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3906941-FAB2-4DD9-990A-171AD648BC3F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399588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skupinkách:</a:t>
            </a:r>
          </a:p>
          <a:p>
            <a:pPr lvl="1"/>
            <a:r>
              <a:rPr lang="cs-CZ" sz="1400" dirty="0"/>
              <a:t>nastudujte příslušnou kapitolu Rozboru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prostřednictvím rýže znázorněte základní zjištění </a:t>
            </a:r>
          </a:p>
          <a:p>
            <a:pPr marL="457200" lvl="1" indent="0">
              <a:buNone/>
            </a:pPr>
            <a:r>
              <a:rPr lang="cs-CZ" sz="1400" dirty="0"/>
              <a:t>     (především: původce a odvětví adresáta podpory)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vyberte další podrobnosti, zajímavosti a „perličky“, které by Vašim kolegyním a kolegům neměly uniknout</a:t>
            </a:r>
          </a:p>
          <a:p>
            <a:pPr marL="457200" lvl="1" indent="0">
              <a:buNone/>
            </a:pPr>
            <a:endParaRPr lang="cs-CZ" sz="1400" dirty="0"/>
          </a:p>
          <a:p>
            <a:r>
              <a:rPr lang="cs-CZ" dirty="0"/>
              <a:t>„vraťte“ se za 30 minut s připravenou „prezentací“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CF50D7B-0B66-4F5D-8683-40DFFAFD84CE}"/>
              </a:ext>
            </a:extLst>
          </p:cNvPr>
          <p:cNvSpPr txBox="1">
            <a:spLocks/>
          </p:cNvSpPr>
          <p:nvPr/>
        </p:nvSpPr>
        <p:spPr>
          <a:xfrm>
            <a:off x="2487613" y="6248400"/>
            <a:ext cx="620712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</a:rPr>
              <a:t>FF: PBSNPB2 / PBM120</a:t>
            </a:r>
            <a:r>
              <a:rPr lang="cs-CZ" altLang="en-US" sz="1200" dirty="0">
                <a:solidFill>
                  <a:srgbClr val="969696"/>
                </a:solidFill>
              </a:rPr>
              <a:t>: Jakub Pejcal, 29</a:t>
            </a:r>
            <a:r>
              <a:rPr lang="en-US" altLang="en-US" sz="1200" dirty="0">
                <a:solidFill>
                  <a:srgbClr val="969696"/>
                </a:solidFill>
              </a:rPr>
              <a:t>.</a:t>
            </a:r>
            <a:r>
              <a:rPr lang="cs-CZ" altLang="en-US" sz="1200" dirty="0">
                <a:solidFill>
                  <a:srgbClr val="969696"/>
                </a:solidFill>
              </a:rPr>
              <a:t> 10. 2019: Financování NNO</a:t>
            </a:r>
          </a:p>
        </p:txBody>
      </p:sp>
    </p:spTree>
    <p:extLst>
      <p:ext uri="{BB962C8B-B14F-4D97-AF65-F5344CB8AC3E}">
        <p14:creationId xmlns:p14="http://schemas.microsoft.com/office/powerpoint/2010/main" val="9716155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1093</TotalTime>
  <Words>2036</Words>
  <Application>Microsoft Office PowerPoint</Application>
  <PresentationFormat>Předvádění na obrazovce (4:3)</PresentationFormat>
  <Paragraphs>435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Tahoma</vt:lpstr>
      <vt:lpstr>Times New Roman</vt:lpstr>
      <vt:lpstr>Trebuchet MS</vt:lpstr>
      <vt:lpstr>Wingdings</vt:lpstr>
      <vt:lpstr>Prezentace_MU_CZ</vt:lpstr>
      <vt:lpstr>Financování NNO z veřejných rozpočtů (přímé a nepřímé)   Jakub Pejcal (322799@mail.muni.cz) Centrum pro výzkum neziskového sektoru (cvns.econ.muni.cz)  29. října 2019, Brno </vt:lpstr>
      <vt:lpstr>Průběh semináře</vt:lpstr>
      <vt:lpstr>Financování nno v čr</vt:lpstr>
      <vt:lpstr>Přímá podpora z veřejných rozpočtů</vt:lpstr>
      <vt:lpstr>nePřímá podpora z veřejných rozpočtů</vt:lpstr>
      <vt:lpstr>Rozbor financování NNO I. - o čem je?</vt:lpstr>
      <vt:lpstr>Rozbor financování NNO II. - obecně </vt:lpstr>
      <vt:lpstr>Zadání úkolu I.</vt:lpstr>
      <vt:lpstr>Zadání úkolu II.</vt:lpstr>
      <vt:lpstr>Realizace     a následně… prezentace úkolů!     </vt:lpstr>
      <vt:lpstr>KONKRÉTNÍ ÚDAJE O VEŘEJNÉ PODPOŘE – I.</vt:lpstr>
      <vt:lpstr>KONKRÉTNÍ ÚDAJE O VEŘEJNÉ PODPOŘE – II. (adresáti podpory)</vt:lpstr>
      <vt:lpstr>KONKRÉTNÍ ÚDAJE O VEŘEJNÉ PODPOŘE – III.</vt:lpstr>
      <vt:lpstr>KONKRÉTNÍ ÚDAJE O VEŘEJNÉ PODPOŘE – IV. (významní adresáti SR)</vt:lpstr>
      <vt:lpstr>KONKRÉTNÍ ÚDAJE O VEŘEJNÉ PODPOŘE – V. (významní adresáti KR)</vt:lpstr>
      <vt:lpstr>KONKRÉTNÍ ÚDAJE O VEŘEJNÉ PODPOŘE – VI. (Veřejné zakázky)</vt:lpstr>
      <vt:lpstr>  Vhodný prostor pro dotazy začíná právě teď!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Jakub Pejcal</cp:lastModifiedBy>
  <cp:revision>59</cp:revision>
  <cp:lastPrinted>2016-03-09T08:59:26Z</cp:lastPrinted>
  <dcterms:created xsi:type="dcterms:W3CDTF">2015-11-23T07:04:47Z</dcterms:created>
  <dcterms:modified xsi:type="dcterms:W3CDTF">2019-10-29T12:52:49Z</dcterms:modified>
</cp:coreProperties>
</file>