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162" r:id="rId1"/>
    <p:sldMasterId id="2147484486" r:id="rId2"/>
  </p:sldMasterIdLst>
  <p:notesMasterIdLst>
    <p:notesMasterId r:id="rId11"/>
  </p:notesMasterIdLst>
  <p:sldIdLst>
    <p:sldId id="304" r:id="rId3"/>
    <p:sldId id="305" r:id="rId4"/>
    <p:sldId id="306" r:id="rId5"/>
    <p:sldId id="307" r:id="rId6"/>
    <p:sldId id="308" r:id="rId7"/>
    <p:sldId id="309" r:id="rId8"/>
    <p:sldId id="312" r:id="rId9"/>
    <p:sldId id="311" r:id="rId10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554" autoAdjust="0"/>
  </p:normalViewPr>
  <p:slideViewPr>
    <p:cSldViewPr>
      <p:cViewPr varScale="1">
        <p:scale>
          <a:sx n="70" d="100"/>
          <a:sy n="70" d="100"/>
        </p:scale>
        <p:origin x="19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5C1FF-AFA9-4442-9131-C56B6E169E0C}" type="datetimeFigureOut">
              <a:rPr lang="cs-CZ" smtClean="0"/>
              <a:t>11.10.2019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E0EFA-38C1-4C99-900A-57A8E696B2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99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8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332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87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775160"/>
            <a:ext cx="8229240" cy="4625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27364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68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003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689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57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1380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4397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14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399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545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854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41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05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8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14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5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8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9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0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55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00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  <p:sldLayoutId id="214748417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cs-CZ" sz="1200">
                <a:solidFill>
                  <a:srgbClr val="454545"/>
                </a:solidFill>
                <a:latin typeface="Corbel"/>
              </a:rPr>
              <a:t>18. 4. 2016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2F32ABE-4C00-415B-B593-137B9AFF3797}" type="slidenum">
              <a:rPr lang="cs-CZ" sz="1200" smtClean="0">
                <a:solidFill>
                  <a:srgbClr val="454545"/>
                </a:solidFill>
                <a:latin typeface="Corbel"/>
              </a:r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27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7" r:id="rId1"/>
    <p:sldLayoutId id="2147484488" r:id="rId2"/>
    <p:sldLayoutId id="2147484489" r:id="rId3"/>
    <p:sldLayoutId id="2147484490" r:id="rId4"/>
    <p:sldLayoutId id="2147484491" r:id="rId5"/>
    <p:sldLayoutId id="2147484492" r:id="rId6"/>
    <p:sldLayoutId id="2147484493" r:id="rId7"/>
    <p:sldLayoutId id="2147484494" r:id="rId8"/>
    <p:sldLayoutId id="2147484495" r:id="rId9"/>
    <p:sldLayoutId id="2147484496" r:id="rId10"/>
    <p:sldLayoutId id="21474844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oralmachine.mit.edu/" TargetMode="External"/><Relationship Id="rId2" Type="http://schemas.openxmlformats.org/officeDocument/2006/relationships/hyperlink" Target="http://www.ndbrno.cz/cinohra/teror?lang=1" TargetMode="Externa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N_RZJUAQY4" TargetMode="Externa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Hlavní filozofické problémy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3903"/>
              </p:ext>
            </p:extLst>
          </p:nvPr>
        </p:nvGraphicFramePr>
        <p:xfrm>
          <a:off x="457200" y="1774825"/>
          <a:ext cx="8229600" cy="195072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Klasifikace filozofických problémů → 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filozofické disciplíny</a:t>
                      </a:r>
                    </a:p>
                    <a:p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Tradiční dělení</a:t>
                      </a:r>
                      <a:r>
                        <a:rPr lang="cs-CZ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témat/disciplín: </a:t>
                      </a:r>
                      <a:r>
                        <a:rPr lang="cs-CZ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bytí/poznání/člověk</a:t>
                      </a:r>
                    </a:p>
                    <a:p>
                      <a:endParaRPr lang="cs-CZ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5658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Filozofické disciplíny dnes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866702"/>
              </p:ext>
            </p:extLst>
          </p:nvPr>
        </p:nvGraphicFramePr>
        <p:xfrm>
          <a:off x="457200" y="1774825"/>
          <a:ext cx="8229600" cy="24384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Metafyzika/ontologie </a:t>
                      </a:r>
                    </a:p>
                    <a:p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Epistemologie/gnoseologie/noetika/teorie poznání</a:t>
                      </a:r>
                    </a:p>
                    <a:p>
                      <a:endParaRPr lang="cs-CZ" sz="16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Etika</a:t>
                      </a:r>
                    </a:p>
                    <a:p>
                      <a:endParaRPr lang="cs-CZ" sz="16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(praktická filozofie, filozofická antropologie)</a:t>
                      </a:r>
                      <a:endParaRPr lang="cs-CZ" sz="16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351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Filozofické disciplíny dnes 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88395"/>
              </p:ext>
            </p:extLst>
          </p:nvPr>
        </p:nvGraphicFramePr>
        <p:xfrm>
          <a:off x="457200" y="1774825"/>
          <a:ext cx="8229600" cy="438912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Filozofie</a:t>
                      </a:r>
                      <a:r>
                        <a:rPr lang="cs-CZ" sz="16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jazyka</a:t>
                      </a:r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Filozofie</a:t>
                      </a:r>
                      <a:r>
                        <a:rPr lang="cs-CZ" sz="16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mysli</a:t>
                      </a:r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sz="16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Logika</a:t>
                      </a:r>
                    </a:p>
                    <a:p>
                      <a:endParaRPr lang="cs-CZ" sz="16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6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Argumentace</a:t>
                      </a:r>
                    </a:p>
                    <a:p>
                      <a:endParaRPr lang="cs-CZ" sz="16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6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Filozofie umění</a:t>
                      </a:r>
                    </a:p>
                    <a:p>
                      <a:endParaRPr lang="cs-CZ" sz="16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6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Filozofie vědy</a:t>
                      </a:r>
                    </a:p>
                    <a:p>
                      <a:endParaRPr lang="cs-CZ" sz="16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6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Filozofie dějin</a:t>
                      </a:r>
                    </a:p>
                    <a:p>
                      <a:endParaRPr lang="cs-CZ" sz="16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cs-CZ" sz="16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Dějiny filozofie…</a:t>
                      </a:r>
                      <a:endParaRPr lang="cs-CZ" sz="16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3736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Současná témata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020465"/>
              </p:ext>
            </p:extLst>
          </p:nvPr>
        </p:nvGraphicFramePr>
        <p:xfrm>
          <a:off x="539551" y="1774825"/>
          <a:ext cx="8147248" cy="3413760"/>
        </p:xfrm>
        <a:graphic>
          <a:graphicData uri="http://schemas.openxmlformats.org/drawingml/2006/table">
            <a:tbl>
              <a:tblPr/>
              <a:tblGrid>
                <a:gridCol w="8147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Interdisciplinární témata</a:t>
                      </a:r>
                    </a:p>
                    <a:p>
                      <a:pPr algn="just"/>
                      <a:endParaRPr lang="cs-CZ" sz="16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Příklad:</a:t>
                      </a:r>
                    </a:p>
                    <a:p>
                      <a:pPr algn="just"/>
                      <a:endParaRPr lang="cs-CZ" sz="1600" b="1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 mají společného autonomní vozidla a divadelní hra Teror?</a:t>
                      </a:r>
                    </a:p>
                    <a:p>
                      <a:pPr algn="just"/>
                      <a:endParaRPr lang="cs-CZ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http://www.ndbrno.cz/cinohra/teror?lang=1</a:t>
                      </a:r>
                      <a:endParaRPr lang="cs-CZ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United Airlines </a:t>
                      </a:r>
                      <a:r>
                        <a:rPr lang="cs-CZ" sz="16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Flight</a:t>
                      </a:r>
                      <a:r>
                        <a:rPr lang="cs-CZ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93</a:t>
                      </a:r>
                    </a:p>
                    <a:p>
                      <a:pPr algn="just"/>
                      <a:endParaRPr lang="cs-CZ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dirty="0">
                          <a:hlinkClick r:id="rId3"/>
                        </a:rPr>
                        <a:t>http://moralmachine.mit.edu/</a:t>
                      </a:r>
                      <a:endParaRPr lang="cs-CZ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8978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Současná témata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667279"/>
              </p:ext>
            </p:extLst>
          </p:nvPr>
        </p:nvGraphicFramePr>
        <p:xfrm>
          <a:off x="457200" y="1774825"/>
          <a:ext cx="8229600" cy="73152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4825"/>
            <a:ext cx="6791325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8220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Současná témata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800028"/>
              </p:ext>
            </p:extLst>
          </p:nvPr>
        </p:nvGraphicFramePr>
        <p:xfrm>
          <a:off x="457200" y="1774825"/>
          <a:ext cx="8229600" cy="414528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Myšlenkový experiment</a:t>
                      </a: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Problém drezíny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[…] můžeme předpokládat, že je řidičem neovladatelné drezíny, která může odbočit pouze z jedné úzké tratě na druhou. Pět mužů pracuje na jedné trati, jeden muž na druhé. Ten, kdo bude na trati, na kterou řidič zamíří, musí zemřít. […] Otázkou zůstává, proč bychom bez váhání řekli, že má řidič zamířit na trať s méně osobami […].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(Philippa, </a:t>
                      </a:r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Footová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1967)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Konsekvencialismus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 deontologie</a:t>
                      </a:r>
                    </a:p>
                    <a:p>
                      <a:pPr algn="just"/>
                      <a:endParaRPr lang="cs-CZ" sz="1600" b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Jiné řešení?</a:t>
                      </a:r>
                    </a:p>
                    <a:p>
                      <a:pPr algn="just"/>
                      <a:r>
                        <a:rPr lang="cs-CZ" sz="1600" dirty="0">
                          <a:hlinkClick r:id="rId2"/>
                        </a:rPr>
                        <a:t>https://www.youtube.com/watch?v=-N_RZJUAQY4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8612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Současná témata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57200" y="1774825"/>
          <a:ext cx="8229600" cy="365760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Myšlenkový experiment</a:t>
                      </a: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Záchranný člun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 záchranném člunu nás sedí řekněme 50. Buďme velkorysí a předpokládejme, že kapacita naší lodi je o deset míst vyšší, což dělá 60 […].</a:t>
                      </a: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Nás 50 v záchranném člunu uvidí plavat ve vodě dalších 100. Žádají nás o vstup na loď nebo o potraviny. Jak budeme reagovat na jejich prosby?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Garrett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0" kern="1200" baseline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Hardin</a:t>
                      </a:r>
                      <a:r>
                        <a:rPr lang="cs-CZ" sz="1600" b="0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1974)</a:t>
                      </a:r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Enviromentální</a:t>
                      </a:r>
                      <a:r>
                        <a:rPr lang="cs-CZ" sz="1600" b="1" kern="1200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etika</a:t>
                      </a:r>
                      <a:endParaRPr lang="cs-CZ" sz="16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0967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tIns="45000" rIns="45720" bIns="45000" anchor="ctr"/>
          <a:lstStyle/>
          <a:p>
            <a:pPr algn="ctr">
              <a:lnSpc>
                <a:spcPct val="100000"/>
              </a:lnSpc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Současná témata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775160"/>
            <a:ext cx="8229240" cy="4625280"/>
          </a:xfrm>
          <a:prstGeom prst="rect">
            <a:avLst/>
          </a:prstGeom>
        </p:spPr>
        <p:txBody>
          <a:bodyPr lIns="54720" tIns="9144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967335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				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30702"/>
              </p:ext>
            </p:extLst>
          </p:nvPr>
        </p:nvGraphicFramePr>
        <p:xfrm>
          <a:off x="457200" y="1774825"/>
          <a:ext cx="8229600" cy="2194560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cs-CZ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Filozofie a sport</a:t>
                      </a:r>
                      <a:r>
                        <a:rPr lang="cs-CZ" sz="1600" b="1" kern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Čtyři fáze běhu (M. </a:t>
                      </a:r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Rowland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Running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6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Pack</a:t>
                      </a:r>
                      <a:r>
                        <a:rPr lang="cs-CZ" sz="16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2013)</a:t>
                      </a:r>
                    </a:p>
                    <a:p>
                      <a:pPr algn="just"/>
                      <a:endParaRPr lang="cs-CZ" sz="16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cs-CZ" sz="16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endParaRPr lang="cs-CZ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9297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321</Words>
  <Application>Microsoft Office PowerPoint</Application>
  <PresentationFormat>Předvádění na obrazovce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Calibri</vt:lpstr>
      <vt:lpstr>Calibri Light</vt:lpstr>
      <vt:lpstr>Corbel</vt:lpstr>
      <vt:lpstr>Times New Roman</vt:lpstr>
      <vt:lpstr>Wingdings 2</vt:lpstr>
      <vt:lpstr>HDOfficeLightV0</vt:lpstr>
      <vt:lpstr>Základ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 </dc:creator>
  <cp:lastModifiedBy> </cp:lastModifiedBy>
  <cp:revision>49</cp:revision>
  <dcterms:created xsi:type="dcterms:W3CDTF">2019-09-12T09:16:14Z</dcterms:created>
  <dcterms:modified xsi:type="dcterms:W3CDTF">2019-10-11T07:06:18Z</dcterms:modified>
</cp:coreProperties>
</file>