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4162" r:id="rId1"/>
    <p:sldMasterId id="2147484486" r:id="rId2"/>
  </p:sldMasterIdLst>
  <p:notesMasterIdLst>
    <p:notesMasterId r:id="rId12"/>
  </p:notesMasterIdLst>
  <p:sldIdLst>
    <p:sldId id="337" r:id="rId3"/>
    <p:sldId id="339" r:id="rId4"/>
    <p:sldId id="340" r:id="rId5"/>
    <p:sldId id="341" r:id="rId6"/>
    <p:sldId id="342" r:id="rId7"/>
    <p:sldId id="343" r:id="rId8"/>
    <p:sldId id="344" r:id="rId9"/>
    <p:sldId id="345" r:id="rId10"/>
    <p:sldId id="346" r:id="rId11"/>
  </p:sldIdLst>
  <p:sldSz cx="9144000" cy="6858000" type="screen4x3"/>
  <p:notesSz cx="7559675" cy="10691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8554" autoAdjust="0"/>
  </p:normalViewPr>
  <p:slideViewPr>
    <p:cSldViewPr>
      <p:cViewPr varScale="1">
        <p:scale>
          <a:sx n="58" d="100"/>
          <a:sy n="58" d="100"/>
        </p:scale>
        <p:origin x="147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3276600" cy="536575"/>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4281488" y="0"/>
            <a:ext cx="3276600" cy="536575"/>
          </a:xfrm>
          <a:prstGeom prst="rect">
            <a:avLst/>
          </a:prstGeom>
        </p:spPr>
        <p:txBody>
          <a:bodyPr vert="horz" lIns="91440" tIns="45720" rIns="91440" bIns="45720" rtlCol="0"/>
          <a:lstStyle>
            <a:lvl1pPr algn="r">
              <a:defRPr sz="1200"/>
            </a:lvl1pPr>
          </a:lstStyle>
          <a:p>
            <a:fld id="{9465C1FF-AFA9-4442-9131-C56B6E169E0C}" type="datetimeFigureOut">
              <a:rPr lang="cs-CZ" smtClean="0"/>
              <a:t>02.12.2019</a:t>
            </a:fld>
            <a:endParaRPr lang="cs-CZ"/>
          </a:p>
        </p:txBody>
      </p:sp>
      <p:sp>
        <p:nvSpPr>
          <p:cNvPr id="4" name="Zástupný symbol pro obrázek snímku 3"/>
          <p:cNvSpPr>
            <a:spLocks noGrp="1" noRot="1" noChangeAspect="1"/>
          </p:cNvSpPr>
          <p:nvPr>
            <p:ph type="sldImg" idx="2"/>
          </p:nvPr>
        </p:nvSpPr>
        <p:spPr>
          <a:xfrm>
            <a:off x="1374775" y="1336675"/>
            <a:ext cx="4810125" cy="3608388"/>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755650" y="5145088"/>
            <a:ext cx="6048375" cy="42100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10155238"/>
            <a:ext cx="3276600" cy="536575"/>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4281488" y="10155238"/>
            <a:ext cx="3276600" cy="536575"/>
          </a:xfrm>
          <a:prstGeom prst="rect">
            <a:avLst/>
          </a:prstGeom>
        </p:spPr>
        <p:txBody>
          <a:bodyPr vert="horz" lIns="91440" tIns="45720" rIns="91440" bIns="45720" rtlCol="0" anchor="b"/>
          <a:lstStyle>
            <a:lvl1pPr algn="r">
              <a:defRPr sz="1200"/>
            </a:lvl1pPr>
          </a:lstStyle>
          <a:p>
            <a:fld id="{B56E0EFA-38C1-4C99-900A-57A8E696B2F2}" type="slidenum">
              <a:rPr lang="cs-CZ" smtClean="0"/>
              <a:t>‹#›</a:t>
            </a:fld>
            <a:endParaRPr lang="cs-CZ"/>
          </a:p>
        </p:txBody>
      </p:sp>
    </p:spTree>
    <p:extLst>
      <p:ext uri="{BB962C8B-B14F-4D97-AF65-F5344CB8AC3E}">
        <p14:creationId xmlns:p14="http://schemas.microsoft.com/office/powerpoint/2010/main" val="33689948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4530"/>
            <a:ext cx="6858000" cy="2387600"/>
          </a:xfrm>
        </p:spPr>
        <p:txBody>
          <a:bodyPr anchor="b">
            <a:normAutofit/>
          </a:bodyPr>
          <a:lstStyle>
            <a:lvl1pPr algn="ctr">
              <a:defRPr sz="4500"/>
            </a:lvl1pPr>
          </a:lstStyle>
          <a:p>
            <a:r>
              <a:rPr lang="cs-CZ"/>
              <a:t>Kliknutím lze upravit styl.</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pPr>
              <a:lnSpc>
                <a:spcPct val="100000"/>
              </a:lnSpc>
            </a:pPr>
            <a:r>
              <a:rPr lang="cs-CZ" sz="1200">
                <a:solidFill>
                  <a:srgbClr val="454545"/>
                </a:solidFill>
                <a:latin typeface="Corbel"/>
              </a:rPr>
              <a:t>18. 4. 2016</a:t>
            </a:r>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pPr algn="r">
              <a:lnSpc>
                <a:spcPct val="100000"/>
              </a:lnSpc>
            </a:pPr>
            <a:fld id="{F2F32ABE-4C00-415B-B593-137B9AFF3797}" type="slidenum">
              <a:rPr lang="cs-CZ" sz="1200" smtClean="0">
                <a:solidFill>
                  <a:srgbClr val="454545"/>
                </a:solidFill>
                <a:latin typeface="Corbel"/>
              </a:rPr>
              <a:t>‹#›</a:t>
            </a:fld>
            <a:endParaRPr lang="cs-CZ"/>
          </a:p>
        </p:txBody>
      </p:sp>
    </p:spTree>
    <p:extLst>
      <p:ext uri="{BB962C8B-B14F-4D97-AF65-F5344CB8AC3E}">
        <p14:creationId xmlns:p14="http://schemas.microsoft.com/office/powerpoint/2010/main" val="21681879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pPr>
              <a:lnSpc>
                <a:spcPct val="100000"/>
              </a:lnSpc>
            </a:pPr>
            <a:r>
              <a:rPr lang="cs-CZ" sz="1200">
                <a:solidFill>
                  <a:srgbClr val="454545"/>
                </a:solidFill>
                <a:latin typeface="Corbel"/>
              </a:rPr>
              <a:t>18. 4. 2016</a:t>
            </a:r>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pPr algn="r">
              <a:lnSpc>
                <a:spcPct val="100000"/>
              </a:lnSpc>
            </a:pPr>
            <a:fld id="{F2F32ABE-4C00-415B-B593-137B9AFF3797}" type="slidenum">
              <a:rPr lang="cs-CZ" sz="1200" smtClean="0">
                <a:solidFill>
                  <a:srgbClr val="454545"/>
                </a:solidFill>
                <a:latin typeface="Corbel"/>
              </a:rPr>
              <a:t>‹#›</a:t>
            </a:fld>
            <a:endParaRPr lang="cs-CZ"/>
          </a:p>
        </p:txBody>
      </p:sp>
    </p:spTree>
    <p:extLst>
      <p:ext uri="{BB962C8B-B14F-4D97-AF65-F5344CB8AC3E}">
        <p14:creationId xmlns:p14="http://schemas.microsoft.com/office/powerpoint/2010/main" val="3423320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71675" cy="5811838"/>
          </a:xfrm>
        </p:spPr>
        <p:txBody>
          <a:bodyPr vert="eaVert"/>
          <a:lstStyle/>
          <a:p>
            <a:r>
              <a:rPr lang="cs-CZ"/>
              <a:t>Kliknutím lze upravit styl.</a:t>
            </a:r>
            <a:endParaRPr lang="en-US"/>
          </a:p>
        </p:txBody>
      </p:sp>
      <p:sp>
        <p:nvSpPr>
          <p:cNvPr id="3" name="Vertical Text Placeholder 2"/>
          <p:cNvSpPr>
            <a:spLocks noGrp="1"/>
          </p:cNvSpPr>
          <p:nvPr>
            <p:ph type="body" orient="vert" idx="1"/>
          </p:nvPr>
        </p:nvSpPr>
        <p:spPr>
          <a:xfrm>
            <a:off x="628650" y="360363"/>
            <a:ext cx="5800725" cy="5811837"/>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pPr>
              <a:lnSpc>
                <a:spcPct val="100000"/>
              </a:lnSpc>
            </a:pPr>
            <a:r>
              <a:rPr lang="cs-CZ" sz="1200">
                <a:solidFill>
                  <a:srgbClr val="454545"/>
                </a:solidFill>
                <a:latin typeface="Corbel"/>
              </a:rPr>
              <a:t>18. 4. 2016</a:t>
            </a:r>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pPr algn="r">
              <a:lnSpc>
                <a:spcPct val="100000"/>
              </a:lnSpc>
            </a:pPr>
            <a:fld id="{F2F32ABE-4C00-415B-B593-137B9AFF3797}" type="slidenum">
              <a:rPr lang="cs-CZ" sz="1200" smtClean="0">
                <a:solidFill>
                  <a:srgbClr val="454545"/>
                </a:solidFill>
                <a:latin typeface="Corbel"/>
              </a:rPr>
              <a:t>‹#›</a:t>
            </a:fld>
            <a:endParaRPr lang="cs-CZ"/>
          </a:p>
        </p:txBody>
      </p:sp>
    </p:spTree>
    <p:extLst>
      <p:ext uri="{BB962C8B-B14F-4D97-AF65-F5344CB8AC3E}">
        <p14:creationId xmlns:p14="http://schemas.microsoft.com/office/powerpoint/2010/main" val="28878731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155520"/>
            <a:ext cx="8229240" cy="1252800"/>
          </a:xfrm>
          <a:prstGeom prst="rect">
            <a:avLst/>
          </a:prstGeom>
        </p:spPr>
        <p:txBody>
          <a:bodyPr wrap="none" lIns="0" tIns="0" rIns="0" bIns="0" anchor="ctr"/>
          <a:lstStyle/>
          <a:p>
            <a:endParaRPr/>
          </a:p>
        </p:txBody>
      </p:sp>
      <p:sp>
        <p:nvSpPr>
          <p:cNvPr id="10" name="PlaceHolder 2"/>
          <p:cNvSpPr>
            <a:spLocks noGrp="1"/>
          </p:cNvSpPr>
          <p:nvPr>
            <p:ph type="subTitle"/>
          </p:nvPr>
        </p:nvSpPr>
        <p:spPr>
          <a:xfrm>
            <a:off x="457200" y="1775160"/>
            <a:ext cx="8229240" cy="4625640"/>
          </a:xfrm>
          <a:prstGeom prst="rect">
            <a:avLst/>
          </a:prstGeom>
        </p:spPr>
        <p:txBody>
          <a:bodyPr wrap="none" lIns="0" tIns="0" rIns="0" bIns="0" anchor="ctr"/>
          <a:lstStyle/>
          <a:p>
            <a:pPr algn="ctr"/>
            <a:endParaRPr/>
          </a:p>
        </p:txBody>
      </p:sp>
    </p:spTree>
    <p:extLst>
      <p:ext uri="{BB962C8B-B14F-4D97-AF65-F5344CB8AC3E}">
        <p14:creationId xmlns:p14="http://schemas.microsoft.com/office/powerpoint/2010/main" val="34273645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Rectangle 6"/>
          <p:cNvSpPr/>
          <p:nvPr/>
        </p:nvSpPr>
        <p:spPr>
          <a:xfrm>
            <a:off x="182879" y="182879"/>
            <a:ext cx="8778240" cy="6492240"/>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32485" y="882376"/>
            <a:ext cx="7475220" cy="2926080"/>
          </a:xfrm>
        </p:spPr>
        <p:txBody>
          <a:bodyPr anchor="b">
            <a:normAutofit/>
          </a:bodyPr>
          <a:lstStyle>
            <a:lvl1pPr algn="ctr">
              <a:lnSpc>
                <a:spcPct val="85000"/>
              </a:lnSpc>
              <a:defRPr sz="6000" b="1" cap="all" baseline="0">
                <a:solidFill>
                  <a:srgbClr val="FFFFFF"/>
                </a:solidFill>
              </a:defRPr>
            </a:lvl1pPr>
          </a:lstStyle>
          <a:p>
            <a:r>
              <a:rPr lang="cs-CZ"/>
              <a:t>Kliknutím lze upravit styl.</a:t>
            </a:r>
            <a:endParaRPr lang="en-US" dirty="0"/>
          </a:p>
        </p:txBody>
      </p:sp>
      <p:sp>
        <p:nvSpPr>
          <p:cNvPr id="3" name="Subtitle 2"/>
          <p:cNvSpPr>
            <a:spLocks noGrp="1"/>
          </p:cNvSpPr>
          <p:nvPr>
            <p:ph type="subTitle" idx="1"/>
          </p:nvPr>
        </p:nvSpPr>
        <p:spPr>
          <a:xfrm>
            <a:off x="1282148" y="3869635"/>
            <a:ext cx="6575895"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pPr>
              <a:lnSpc>
                <a:spcPct val="100000"/>
              </a:lnSpc>
            </a:pPr>
            <a:r>
              <a:rPr lang="cs-CZ" sz="1200">
                <a:solidFill>
                  <a:srgbClr val="454545"/>
                </a:solidFill>
                <a:latin typeface="Corbel"/>
              </a:rPr>
              <a:t>18. 4. 2016</a:t>
            </a:r>
            <a:endParaRPr lang="cs-CZ"/>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cs-CZ"/>
          </a:p>
        </p:txBody>
      </p:sp>
      <p:sp>
        <p:nvSpPr>
          <p:cNvPr id="6" name="Slide Number Placeholder 5"/>
          <p:cNvSpPr>
            <a:spLocks noGrp="1"/>
          </p:cNvSpPr>
          <p:nvPr>
            <p:ph type="sldNum" sz="quarter" idx="12"/>
          </p:nvPr>
        </p:nvSpPr>
        <p:spPr/>
        <p:txBody>
          <a:bodyPr/>
          <a:lstStyle>
            <a:lvl1pPr>
              <a:defRPr>
                <a:solidFill>
                  <a:srgbClr val="FFFFFF"/>
                </a:solidFill>
              </a:defRPr>
            </a:lvl1pPr>
          </a:lstStyle>
          <a:p>
            <a:pPr algn="r">
              <a:lnSpc>
                <a:spcPct val="100000"/>
              </a:lnSpc>
            </a:pPr>
            <a:fld id="{F2F32ABE-4C00-415B-B593-137B9AFF3797}" type="slidenum">
              <a:rPr lang="cs-CZ" sz="1200" smtClean="0">
                <a:solidFill>
                  <a:srgbClr val="454545"/>
                </a:solidFill>
                <a:latin typeface="Corbel"/>
              </a:rPr>
              <a:t>‹#›</a:t>
            </a:fld>
            <a:endParaRPr lang="cs-CZ"/>
          </a:p>
        </p:txBody>
      </p:sp>
      <p:cxnSp>
        <p:nvCxnSpPr>
          <p:cNvPr id="8" name="Straight Connector 7"/>
          <p:cNvCxnSpPr/>
          <p:nvPr/>
        </p:nvCxnSpPr>
        <p:spPr>
          <a:xfrm>
            <a:off x="1483995" y="3733800"/>
            <a:ext cx="61722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16888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lvl1pPr>
              <a:spcBef>
                <a:spcPts val="1000"/>
              </a:spcBef>
              <a:defRPr/>
            </a:lvl1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pPr>
              <a:lnSpc>
                <a:spcPct val="100000"/>
              </a:lnSpc>
            </a:pPr>
            <a:r>
              <a:rPr lang="cs-CZ" sz="1200">
                <a:solidFill>
                  <a:srgbClr val="454545"/>
                </a:solidFill>
                <a:latin typeface="Corbel"/>
              </a:rPr>
              <a:t>18. 4. 2016</a:t>
            </a:r>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pPr algn="r">
              <a:lnSpc>
                <a:spcPct val="100000"/>
              </a:lnSpc>
            </a:pPr>
            <a:fld id="{F2F32ABE-4C00-415B-B593-137B9AFF3797}" type="slidenum">
              <a:rPr lang="cs-CZ" sz="1200" smtClean="0">
                <a:solidFill>
                  <a:srgbClr val="454545"/>
                </a:solidFill>
                <a:latin typeface="Corbel"/>
              </a:rPr>
              <a:t>‹#›</a:t>
            </a:fld>
            <a:endParaRPr lang="cs-CZ"/>
          </a:p>
        </p:txBody>
      </p:sp>
    </p:spTree>
    <p:extLst>
      <p:ext uri="{BB962C8B-B14F-4D97-AF65-F5344CB8AC3E}">
        <p14:creationId xmlns:p14="http://schemas.microsoft.com/office/powerpoint/2010/main" val="16790032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829818" y="1173575"/>
            <a:ext cx="7475220" cy="2926080"/>
          </a:xfrm>
        </p:spPr>
        <p:txBody>
          <a:bodyPr anchor="b">
            <a:noAutofit/>
          </a:bodyPr>
          <a:lstStyle>
            <a:lvl1pPr algn="ctr">
              <a:lnSpc>
                <a:spcPct val="85000"/>
              </a:lnSpc>
              <a:defRPr sz="6000" b="0" cap="all" baseline="0"/>
            </a:lvl1pPr>
          </a:lstStyle>
          <a:p>
            <a:r>
              <a:rPr lang="cs-CZ"/>
              <a:t>Kliknutím lze upravit styl.</a:t>
            </a:r>
            <a:endParaRPr lang="en-US" dirty="0"/>
          </a:p>
        </p:txBody>
      </p:sp>
      <p:sp>
        <p:nvSpPr>
          <p:cNvPr id="3" name="Text Placeholder 2"/>
          <p:cNvSpPr>
            <a:spLocks noGrp="1"/>
          </p:cNvSpPr>
          <p:nvPr>
            <p:ph type="body" idx="1"/>
          </p:nvPr>
        </p:nvSpPr>
        <p:spPr>
          <a:xfrm>
            <a:off x="1282446" y="4154520"/>
            <a:ext cx="6576822" cy="1363806"/>
          </a:xfrm>
        </p:spPr>
        <p:txBody>
          <a:bodyPr anchor="t">
            <a:normAutofit/>
          </a:bodyPr>
          <a:lstStyle>
            <a:lvl1pPr marL="0" indent="0" algn="ctr">
              <a:buNone/>
              <a:defRPr sz="180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pPr>
              <a:lnSpc>
                <a:spcPct val="100000"/>
              </a:lnSpc>
            </a:pPr>
            <a:r>
              <a:rPr lang="cs-CZ" sz="1200">
                <a:solidFill>
                  <a:srgbClr val="454545"/>
                </a:solidFill>
                <a:latin typeface="Corbel"/>
              </a:rPr>
              <a:t>18. 4. 2016</a:t>
            </a:r>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pPr algn="r">
              <a:lnSpc>
                <a:spcPct val="100000"/>
              </a:lnSpc>
            </a:pPr>
            <a:fld id="{F2F32ABE-4C00-415B-B593-137B9AFF3797}" type="slidenum">
              <a:rPr lang="cs-CZ" sz="1200" smtClean="0">
                <a:solidFill>
                  <a:srgbClr val="454545"/>
                </a:solidFill>
                <a:latin typeface="Corbel"/>
              </a:rPr>
              <a:t>‹#›</a:t>
            </a:fld>
            <a:endParaRPr lang="cs-CZ"/>
          </a:p>
        </p:txBody>
      </p:sp>
      <p:cxnSp>
        <p:nvCxnSpPr>
          <p:cNvPr id="7" name="Straight Connector 6"/>
          <p:cNvCxnSpPr/>
          <p:nvPr/>
        </p:nvCxnSpPr>
        <p:spPr>
          <a:xfrm>
            <a:off x="1485900" y="4020408"/>
            <a:ext cx="61722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36897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857250" y="2057399"/>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4700709" y="2057400"/>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pPr>
              <a:lnSpc>
                <a:spcPct val="100000"/>
              </a:lnSpc>
            </a:pPr>
            <a:r>
              <a:rPr lang="cs-CZ" sz="1200">
                <a:solidFill>
                  <a:srgbClr val="454545"/>
                </a:solidFill>
                <a:latin typeface="Corbel"/>
              </a:rPr>
              <a:t>18. 4. 2016</a:t>
            </a:r>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pPr algn="r">
              <a:lnSpc>
                <a:spcPct val="100000"/>
              </a:lnSpc>
            </a:pPr>
            <a:fld id="{F2F32ABE-4C00-415B-B593-137B9AFF3797}" type="slidenum">
              <a:rPr lang="cs-CZ" sz="1200" smtClean="0">
                <a:solidFill>
                  <a:srgbClr val="454545"/>
                </a:solidFill>
                <a:latin typeface="Corbel"/>
              </a:rPr>
              <a:t>‹#›</a:t>
            </a:fld>
            <a:endParaRPr lang="cs-CZ"/>
          </a:p>
        </p:txBody>
      </p:sp>
    </p:spTree>
    <p:extLst>
      <p:ext uri="{BB962C8B-B14F-4D97-AF65-F5344CB8AC3E}">
        <p14:creationId xmlns:p14="http://schemas.microsoft.com/office/powerpoint/2010/main" val="1800579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cs-CZ"/>
              <a:t>Kliknutím lze upravit styl.</a:t>
            </a:r>
            <a:endParaRPr lang="en-US" dirty="0"/>
          </a:p>
        </p:txBody>
      </p:sp>
      <p:sp>
        <p:nvSpPr>
          <p:cNvPr id="3" name="Text Placeholder 2"/>
          <p:cNvSpPr>
            <a:spLocks noGrp="1"/>
          </p:cNvSpPr>
          <p:nvPr>
            <p:ph type="body" idx="1"/>
          </p:nvPr>
        </p:nvSpPr>
        <p:spPr>
          <a:xfrm>
            <a:off x="857250" y="2001511"/>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cs-CZ"/>
              <a:t>Po kliknutí můžete upravovat styly textu v předloze.</a:t>
            </a:r>
          </a:p>
        </p:txBody>
      </p:sp>
      <p:sp>
        <p:nvSpPr>
          <p:cNvPr id="4" name="Content Placeholder 3"/>
          <p:cNvSpPr>
            <a:spLocks noGrp="1"/>
          </p:cNvSpPr>
          <p:nvPr>
            <p:ph sz="half" idx="2"/>
          </p:nvPr>
        </p:nvSpPr>
        <p:spPr>
          <a:xfrm>
            <a:off x="857250" y="2721483"/>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4701880" y="1999032"/>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cs-CZ"/>
              <a:t>Po kliknutí můžete upravovat styly textu v předloze.</a:t>
            </a:r>
          </a:p>
        </p:txBody>
      </p:sp>
      <p:sp>
        <p:nvSpPr>
          <p:cNvPr id="6" name="Content Placeholder 5"/>
          <p:cNvSpPr>
            <a:spLocks noGrp="1"/>
          </p:cNvSpPr>
          <p:nvPr>
            <p:ph sz="quarter" idx="4"/>
          </p:nvPr>
        </p:nvSpPr>
        <p:spPr>
          <a:xfrm>
            <a:off x="4701880" y="2719322"/>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pPr>
              <a:lnSpc>
                <a:spcPct val="100000"/>
              </a:lnSpc>
            </a:pPr>
            <a:r>
              <a:rPr lang="cs-CZ" sz="1200">
                <a:solidFill>
                  <a:srgbClr val="454545"/>
                </a:solidFill>
                <a:latin typeface="Corbel"/>
              </a:rPr>
              <a:t>18. 4. 2016</a:t>
            </a:r>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pPr algn="r">
              <a:lnSpc>
                <a:spcPct val="100000"/>
              </a:lnSpc>
            </a:pPr>
            <a:fld id="{F2F32ABE-4C00-415B-B593-137B9AFF3797}" type="slidenum">
              <a:rPr lang="cs-CZ" sz="1200" smtClean="0">
                <a:solidFill>
                  <a:srgbClr val="454545"/>
                </a:solidFill>
                <a:latin typeface="Corbel"/>
              </a:rPr>
              <a:t>‹#›</a:t>
            </a:fld>
            <a:endParaRPr lang="cs-CZ"/>
          </a:p>
        </p:txBody>
      </p:sp>
    </p:spTree>
    <p:extLst>
      <p:ext uri="{BB962C8B-B14F-4D97-AF65-F5344CB8AC3E}">
        <p14:creationId xmlns:p14="http://schemas.microsoft.com/office/powerpoint/2010/main" val="4611380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pPr>
              <a:lnSpc>
                <a:spcPct val="100000"/>
              </a:lnSpc>
            </a:pPr>
            <a:r>
              <a:rPr lang="cs-CZ" sz="1200">
                <a:solidFill>
                  <a:srgbClr val="454545"/>
                </a:solidFill>
                <a:latin typeface="Corbel"/>
              </a:rPr>
              <a:t>18. 4. 2016</a:t>
            </a:r>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pPr algn="r">
              <a:lnSpc>
                <a:spcPct val="100000"/>
              </a:lnSpc>
            </a:pPr>
            <a:fld id="{F2F32ABE-4C00-415B-B593-137B9AFF3797}" type="slidenum">
              <a:rPr lang="cs-CZ" sz="1200" smtClean="0">
                <a:solidFill>
                  <a:srgbClr val="454545"/>
                </a:solidFill>
                <a:latin typeface="Corbel"/>
              </a:rPr>
              <a:t>‹#›</a:t>
            </a:fld>
            <a:endParaRPr lang="cs-CZ"/>
          </a:p>
        </p:txBody>
      </p:sp>
    </p:spTree>
    <p:extLst>
      <p:ext uri="{BB962C8B-B14F-4D97-AF65-F5344CB8AC3E}">
        <p14:creationId xmlns:p14="http://schemas.microsoft.com/office/powerpoint/2010/main" val="39824397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lnSpc>
                <a:spcPct val="100000"/>
              </a:lnSpc>
            </a:pPr>
            <a:r>
              <a:rPr lang="cs-CZ" sz="1200">
                <a:solidFill>
                  <a:srgbClr val="454545"/>
                </a:solidFill>
                <a:latin typeface="Corbel"/>
              </a:rPr>
              <a:t>18. 4. 2016</a:t>
            </a:r>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pPr algn="r">
              <a:lnSpc>
                <a:spcPct val="100000"/>
              </a:lnSpc>
            </a:pPr>
            <a:fld id="{F2F32ABE-4C00-415B-B593-137B9AFF3797}" type="slidenum">
              <a:rPr lang="cs-CZ" sz="1200" smtClean="0">
                <a:solidFill>
                  <a:srgbClr val="454545"/>
                </a:solidFill>
                <a:latin typeface="Corbel"/>
              </a:rPr>
              <a:t>‹#›</a:t>
            </a:fld>
            <a:endParaRPr lang="cs-CZ"/>
          </a:p>
        </p:txBody>
      </p:sp>
    </p:spTree>
    <p:extLst>
      <p:ext uri="{BB962C8B-B14F-4D97-AF65-F5344CB8AC3E}">
        <p14:creationId xmlns:p14="http://schemas.microsoft.com/office/powerpoint/2010/main" val="2819140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pPr>
              <a:lnSpc>
                <a:spcPct val="100000"/>
              </a:lnSpc>
            </a:pPr>
            <a:r>
              <a:rPr lang="cs-CZ" sz="1200">
                <a:solidFill>
                  <a:srgbClr val="454545"/>
                </a:solidFill>
                <a:latin typeface="Corbel"/>
              </a:rPr>
              <a:t>18. 4. 2016</a:t>
            </a:r>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pPr algn="r">
              <a:lnSpc>
                <a:spcPct val="100000"/>
              </a:lnSpc>
            </a:pPr>
            <a:fld id="{F2F32ABE-4C00-415B-B593-137B9AFF3797}" type="slidenum">
              <a:rPr lang="cs-CZ" sz="1200" smtClean="0">
                <a:solidFill>
                  <a:srgbClr val="454545"/>
                </a:solidFill>
                <a:latin typeface="Corbel"/>
              </a:rPr>
              <a:t>‹#›</a:t>
            </a:fld>
            <a:endParaRPr lang="cs-CZ"/>
          </a:p>
        </p:txBody>
      </p:sp>
    </p:spTree>
    <p:extLst>
      <p:ext uri="{BB962C8B-B14F-4D97-AF65-F5344CB8AC3E}">
        <p14:creationId xmlns:p14="http://schemas.microsoft.com/office/powerpoint/2010/main" val="6083991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cs-CZ"/>
              <a:t>Kliknutím lze upravit styl.</a:t>
            </a:r>
            <a:endParaRPr lang="en-US" dirty="0"/>
          </a:p>
        </p:txBody>
      </p:sp>
      <p:sp>
        <p:nvSpPr>
          <p:cNvPr id="3" name="Content Placeholder 2"/>
          <p:cNvSpPr>
            <a:spLocks noGrp="1"/>
          </p:cNvSpPr>
          <p:nvPr>
            <p:ph idx="1"/>
          </p:nvPr>
        </p:nvSpPr>
        <p:spPr>
          <a:xfrm>
            <a:off x="4129314" y="1097280"/>
            <a:ext cx="4149638"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857250" y="2834640"/>
            <a:ext cx="2834640" cy="292608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pPr>
              <a:lnSpc>
                <a:spcPct val="100000"/>
              </a:lnSpc>
            </a:pPr>
            <a:r>
              <a:rPr lang="cs-CZ" sz="1200">
                <a:solidFill>
                  <a:srgbClr val="454545"/>
                </a:solidFill>
                <a:latin typeface="Corbel"/>
              </a:rPr>
              <a:t>18. 4. 2016</a:t>
            </a:r>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pPr algn="r">
              <a:lnSpc>
                <a:spcPct val="100000"/>
              </a:lnSpc>
            </a:pPr>
            <a:fld id="{F2F32ABE-4C00-415B-B593-137B9AFF3797}" type="slidenum">
              <a:rPr lang="cs-CZ" sz="1200" smtClean="0">
                <a:solidFill>
                  <a:srgbClr val="454545"/>
                </a:solidFill>
                <a:latin typeface="Corbel"/>
              </a:rPr>
              <a:t>‹#›</a:t>
            </a:fld>
            <a:endParaRPr lang="cs-CZ"/>
          </a:p>
        </p:txBody>
      </p:sp>
    </p:spTree>
    <p:extLst>
      <p:ext uri="{BB962C8B-B14F-4D97-AF65-F5344CB8AC3E}">
        <p14:creationId xmlns:p14="http://schemas.microsoft.com/office/powerpoint/2010/main" val="30975459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cs-CZ"/>
              <a:t>Kliknutím lze upravit styl.</a:t>
            </a:r>
            <a:endParaRPr lang="en-US" dirty="0"/>
          </a:p>
        </p:txBody>
      </p:sp>
      <p:sp>
        <p:nvSpPr>
          <p:cNvPr id="3" name="Picture Placeholder 2"/>
          <p:cNvSpPr>
            <a:spLocks noGrp="1" noChangeAspect="1"/>
          </p:cNvSpPr>
          <p:nvPr>
            <p:ph type="pic" idx="1"/>
          </p:nvPr>
        </p:nvSpPr>
        <p:spPr>
          <a:xfrm>
            <a:off x="4019107" y="1069847"/>
            <a:ext cx="4257703" cy="4645153"/>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cs-CZ"/>
              <a:t>Kliknutím na ikonu přidáte obrázek.</a:t>
            </a:r>
            <a:endParaRPr lang="en-US" dirty="0"/>
          </a:p>
        </p:txBody>
      </p:sp>
      <p:sp>
        <p:nvSpPr>
          <p:cNvPr id="4" name="Text Placeholder 3"/>
          <p:cNvSpPr>
            <a:spLocks noGrp="1"/>
          </p:cNvSpPr>
          <p:nvPr>
            <p:ph type="body" sz="half" idx="2"/>
          </p:nvPr>
        </p:nvSpPr>
        <p:spPr>
          <a:xfrm>
            <a:off x="857250" y="2834640"/>
            <a:ext cx="2834640" cy="288036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pPr>
              <a:lnSpc>
                <a:spcPct val="100000"/>
              </a:lnSpc>
            </a:pPr>
            <a:r>
              <a:rPr lang="cs-CZ" sz="1200">
                <a:solidFill>
                  <a:srgbClr val="454545"/>
                </a:solidFill>
                <a:latin typeface="Corbel"/>
              </a:rPr>
              <a:t>18. 4. 2016</a:t>
            </a:r>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pPr algn="r">
              <a:lnSpc>
                <a:spcPct val="100000"/>
              </a:lnSpc>
            </a:pPr>
            <a:fld id="{F2F32ABE-4C00-415B-B593-137B9AFF3797}" type="slidenum">
              <a:rPr lang="cs-CZ" sz="1200" smtClean="0">
                <a:solidFill>
                  <a:srgbClr val="454545"/>
                </a:solidFill>
                <a:latin typeface="Corbel"/>
              </a:rPr>
              <a:t>‹#›</a:t>
            </a:fld>
            <a:endParaRPr lang="cs-CZ"/>
          </a:p>
        </p:txBody>
      </p:sp>
    </p:spTree>
    <p:extLst>
      <p:ext uri="{BB962C8B-B14F-4D97-AF65-F5344CB8AC3E}">
        <p14:creationId xmlns:p14="http://schemas.microsoft.com/office/powerpoint/2010/main" val="42258540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pPr>
              <a:lnSpc>
                <a:spcPct val="100000"/>
              </a:lnSpc>
            </a:pPr>
            <a:r>
              <a:rPr lang="cs-CZ" sz="1200">
                <a:solidFill>
                  <a:srgbClr val="454545"/>
                </a:solidFill>
                <a:latin typeface="Corbel"/>
              </a:rPr>
              <a:t>18. 4. 2016</a:t>
            </a:r>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pPr algn="r">
              <a:lnSpc>
                <a:spcPct val="100000"/>
              </a:lnSpc>
            </a:pPr>
            <a:fld id="{F2F32ABE-4C00-415B-B593-137B9AFF3797}" type="slidenum">
              <a:rPr lang="cs-CZ" sz="1200" smtClean="0">
                <a:solidFill>
                  <a:srgbClr val="454545"/>
                </a:solidFill>
                <a:latin typeface="Corbel"/>
              </a:rPr>
              <a:t>‹#›</a:t>
            </a:fld>
            <a:endParaRPr lang="cs-CZ"/>
          </a:p>
        </p:txBody>
      </p:sp>
    </p:spTree>
    <p:extLst>
      <p:ext uri="{BB962C8B-B14F-4D97-AF65-F5344CB8AC3E}">
        <p14:creationId xmlns:p14="http://schemas.microsoft.com/office/powerpoint/2010/main" val="32834103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62000"/>
            <a:ext cx="1743075" cy="5410200"/>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857250" y="762000"/>
            <a:ext cx="5572125" cy="5410200"/>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pPr>
              <a:lnSpc>
                <a:spcPct val="100000"/>
              </a:lnSpc>
            </a:pPr>
            <a:r>
              <a:rPr lang="cs-CZ" sz="1200">
                <a:solidFill>
                  <a:srgbClr val="454545"/>
                </a:solidFill>
                <a:latin typeface="Corbel"/>
              </a:rPr>
              <a:t>18. 4. 2016</a:t>
            </a:r>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pPr algn="r">
              <a:lnSpc>
                <a:spcPct val="100000"/>
              </a:lnSpc>
            </a:pPr>
            <a:fld id="{F2F32ABE-4C00-415B-B593-137B9AFF3797}" type="slidenum">
              <a:rPr lang="cs-CZ" sz="1200" smtClean="0">
                <a:solidFill>
                  <a:srgbClr val="454545"/>
                </a:solidFill>
                <a:latin typeface="Corbel"/>
              </a:rPr>
              <a:t>‹#›</a:t>
            </a:fld>
            <a:endParaRPr lang="cs-CZ"/>
          </a:p>
        </p:txBody>
      </p:sp>
    </p:spTree>
    <p:extLst>
      <p:ext uri="{BB962C8B-B14F-4D97-AF65-F5344CB8AC3E}">
        <p14:creationId xmlns:p14="http://schemas.microsoft.com/office/powerpoint/2010/main" val="1293053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cs-CZ"/>
              <a:t>Kliknutím lze upravit styl.</a:t>
            </a:r>
            <a:endParaRPr lang="en-US" dirty="0"/>
          </a:p>
        </p:txBody>
      </p:sp>
      <p:sp>
        <p:nvSpPr>
          <p:cNvPr id="3" name="Text Placeholder 2"/>
          <p:cNvSpPr>
            <a:spLocks noGrp="1"/>
          </p:cNvSpPr>
          <p:nvPr>
            <p:ph type="body" idx="1"/>
          </p:nvPr>
        </p:nvSpPr>
        <p:spPr>
          <a:xfrm>
            <a:off x="623888" y="4552634"/>
            <a:ext cx="78867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pPr>
              <a:lnSpc>
                <a:spcPct val="100000"/>
              </a:lnSpc>
            </a:pPr>
            <a:r>
              <a:rPr lang="cs-CZ" sz="1200">
                <a:solidFill>
                  <a:srgbClr val="454545"/>
                </a:solidFill>
                <a:latin typeface="Corbel"/>
              </a:rPr>
              <a:t>18. 4. 2016</a:t>
            </a:r>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pPr algn="r">
              <a:lnSpc>
                <a:spcPct val="100000"/>
              </a:lnSpc>
            </a:pPr>
            <a:fld id="{F2F32ABE-4C00-415B-B593-137B9AFF3797}" type="slidenum">
              <a:rPr lang="cs-CZ" sz="1200" smtClean="0">
                <a:solidFill>
                  <a:srgbClr val="454545"/>
                </a:solidFill>
                <a:latin typeface="Corbel"/>
              </a:rPr>
              <a:t>‹#›</a:t>
            </a:fld>
            <a:endParaRPr lang="cs-CZ"/>
          </a:p>
        </p:txBody>
      </p:sp>
    </p:spTree>
    <p:extLst>
      <p:ext uri="{BB962C8B-B14F-4D97-AF65-F5344CB8AC3E}">
        <p14:creationId xmlns:p14="http://schemas.microsoft.com/office/powerpoint/2010/main" val="222687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633845" y="1828801"/>
            <a:ext cx="3886200" cy="4351337"/>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4629150" y="1828801"/>
            <a:ext cx="3886200" cy="4351337"/>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pPr>
              <a:lnSpc>
                <a:spcPct val="100000"/>
              </a:lnSpc>
            </a:pPr>
            <a:r>
              <a:rPr lang="cs-CZ" sz="1200">
                <a:solidFill>
                  <a:srgbClr val="454545"/>
                </a:solidFill>
                <a:latin typeface="Corbel"/>
              </a:rPr>
              <a:t>18. 4. 2016</a:t>
            </a:r>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pPr algn="r">
              <a:lnSpc>
                <a:spcPct val="100000"/>
              </a:lnSpc>
            </a:pPr>
            <a:fld id="{F2F32ABE-4C00-415B-B593-137B9AFF3797}" type="slidenum">
              <a:rPr lang="cs-CZ" sz="1200" smtClean="0">
                <a:solidFill>
                  <a:srgbClr val="454545"/>
                </a:solidFill>
                <a:latin typeface="Corbel"/>
              </a:rPr>
              <a:t>‹#›</a:t>
            </a:fld>
            <a:endParaRPr lang="cs-CZ"/>
          </a:p>
        </p:txBody>
      </p:sp>
    </p:spTree>
    <p:extLst>
      <p:ext uri="{BB962C8B-B14F-4D97-AF65-F5344CB8AC3E}">
        <p14:creationId xmlns:p14="http://schemas.microsoft.com/office/powerpoint/2010/main" val="1246146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Porovnání">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1"/>
            <a:ext cx="386715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cs-CZ"/>
              <a:t>Upravte styly předlohy textu.</a:t>
            </a:r>
          </a:p>
        </p:txBody>
      </p:sp>
      <p:sp>
        <p:nvSpPr>
          <p:cNvPr id="4" name="Content Placeholder 3"/>
          <p:cNvSpPr>
            <a:spLocks noGrp="1"/>
          </p:cNvSpPr>
          <p:nvPr>
            <p:ph sz="half" idx="2"/>
          </p:nvPr>
        </p:nvSpPr>
        <p:spPr>
          <a:xfrm>
            <a:off x="633845" y="2507551"/>
            <a:ext cx="3867150" cy="3680525"/>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4629150"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cs-CZ"/>
              <a:t>Upravte styly předlohy textu.</a:t>
            </a:r>
          </a:p>
        </p:txBody>
      </p:sp>
      <p:sp>
        <p:nvSpPr>
          <p:cNvPr id="6" name="Content Placeholder 5"/>
          <p:cNvSpPr>
            <a:spLocks noGrp="1"/>
          </p:cNvSpPr>
          <p:nvPr>
            <p:ph sz="quarter" idx="4"/>
          </p:nvPr>
        </p:nvSpPr>
        <p:spPr>
          <a:xfrm>
            <a:off x="4629150" y="2507551"/>
            <a:ext cx="3886201" cy="3680525"/>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7" name="Date Placeholder 6"/>
          <p:cNvSpPr>
            <a:spLocks noGrp="1"/>
          </p:cNvSpPr>
          <p:nvPr>
            <p:ph type="dt" sz="half" idx="10"/>
          </p:nvPr>
        </p:nvSpPr>
        <p:spPr/>
        <p:txBody>
          <a:bodyPr/>
          <a:lstStyle/>
          <a:p>
            <a:pPr>
              <a:lnSpc>
                <a:spcPct val="100000"/>
              </a:lnSpc>
            </a:pPr>
            <a:r>
              <a:rPr lang="cs-CZ" sz="1200">
                <a:solidFill>
                  <a:srgbClr val="454545"/>
                </a:solidFill>
                <a:latin typeface="Corbel"/>
              </a:rPr>
              <a:t>18. 4. 2016</a:t>
            </a:r>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pPr algn="r">
              <a:lnSpc>
                <a:spcPct val="100000"/>
              </a:lnSpc>
            </a:pPr>
            <a:fld id="{F2F32ABE-4C00-415B-B593-137B9AFF3797}" type="slidenum">
              <a:rPr lang="cs-CZ" sz="1200" smtClean="0">
                <a:solidFill>
                  <a:srgbClr val="454545"/>
                </a:solidFill>
                <a:latin typeface="Corbel"/>
              </a:rPr>
              <a:t>‹#›</a:t>
            </a:fld>
            <a:endParaRPr lang="cs-CZ"/>
          </a:p>
        </p:txBody>
      </p:sp>
      <p:sp>
        <p:nvSpPr>
          <p:cNvPr id="10" name="Title 9"/>
          <p:cNvSpPr>
            <a:spLocks noGrp="1"/>
          </p:cNvSpPr>
          <p:nvPr>
            <p:ph type="title"/>
          </p:nvPr>
        </p:nvSpPr>
        <p:spPr/>
        <p:txBody>
          <a:bodyPr/>
          <a:lstStyle/>
          <a:p>
            <a:r>
              <a:rPr lang="cs-CZ"/>
              <a:t>Kliknutím lze upravit styl.</a:t>
            </a:r>
            <a:endParaRPr lang="en-US" dirty="0"/>
          </a:p>
        </p:txBody>
      </p:sp>
    </p:spTree>
    <p:extLst>
      <p:ext uri="{BB962C8B-B14F-4D97-AF65-F5344CB8AC3E}">
        <p14:creationId xmlns:p14="http://schemas.microsoft.com/office/powerpoint/2010/main" val="1737859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Jenom nadpis">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lnSpc>
                <a:spcPct val="100000"/>
              </a:lnSpc>
            </a:pPr>
            <a:r>
              <a:rPr lang="cs-CZ" sz="1200">
                <a:solidFill>
                  <a:srgbClr val="454545"/>
                </a:solidFill>
                <a:latin typeface="Corbel"/>
              </a:rPr>
              <a:t>18. 4. 2016</a:t>
            </a:r>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pPr algn="r">
              <a:lnSpc>
                <a:spcPct val="100000"/>
              </a:lnSpc>
            </a:pPr>
            <a:fld id="{F2F32ABE-4C00-415B-B593-137B9AFF3797}" type="slidenum">
              <a:rPr lang="cs-CZ" sz="1200" smtClean="0">
                <a:solidFill>
                  <a:srgbClr val="454545"/>
                </a:solidFill>
                <a:latin typeface="Corbel"/>
              </a:rPr>
              <a:t>‹#›</a:t>
            </a:fld>
            <a:endParaRPr lang="cs-CZ"/>
          </a:p>
        </p:txBody>
      </p:sp>
      <p:sp>
        <p:nvSpPr>
          <p:cNvPr id="6" name="Title 5"/>
          <p:cNvSpPr>
            <a:spLocks noGrp="1"/>
          </p:cNvSpPr>
          <p:nvPr>
            <p:ph type="title"/>
          </p:nvPr>
        </p:nvSpPr>
        <p:spPr/>
        <p:txBody>
          <a:bodyPr/>
          <a:lstStyle/>
          <a:p>
            <a:r>
              <a:rPr lang="cs-CZ"/>
              <a:t>Kliknutím lze upravit styl.</a:t>
            </a:r>
            <a:endParaRPr lang="en-US"/>
          </a:p>
        </p:txBody>
      </p:sp>
    </p:spTree>
    <p:extLst>
      <p:ext uri="{BB962C8B-B14F-4D97-AF65-F5344CB8AC3E}">
        <p14:creationId xmlns:p14="http://schemas.microsoft.com/office/powerpoint/2010/main" val="1417189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lnSpc>
                <a:spcPct val="100000"/>
              </a:lnSpc>
            </a:pPr>
            <a:r>
              <a:rPr lang="cs-CZ" sz="1200">
                <a:solidFill>
                  <a:srgbClr val="454545"/>
                </a:solidFill>
                <a:latin typeface="Corbel"/>
              </a:rPr>
              <a:t>18. 4. 2016</a:t>
            </a:r>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pPr algn="r">
              <a:lnSpc>
                <a:spcPct val="100000"/>
              </a:lnSpc>
            </a:pPr>
            <a:fld id="{F2F32ABE-4C00-415B-B593-137B9AFF3797}" type="slidenum">
              <a:rPr lang="cs-CZ" sz="1200" smtClean="0">
                <a:solidFill>
                  <a:srgbClr val="454545"/>
                </a:solidFill>
                <a:latin typeface="Corbel"/>
              </a:rPr>
              <a:t>‹#›</a:t>
            </a:fld>
            <a:endParaRPr lang="cs-CZ"/>
          </a:p>
        </p:txBody>
      </p:sp>
    </p:spTree>
    <p:extLst>
      <p:ext uri="{BB962C8B-B14F-4D97-AF65-F5344CB8AC3E}">
        <p14:creationId xmlns:p14="http://schemas.microsoft.com/office/powerpoint/2010/main" val="315592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948940" cy="1600197"/>
          </a:xfrm>
        </p:spPr>
        <p:txBody>
          <a:bodyPr anchor="b">
            <a:normAutofit/>
          </a:bodyPr>
          <a:lstStyle>
            <a:lvl1pPr>
              <a:defRPr sz="2400" b="0"/>
            </a:lvl1pPr>
          </a:lstStyle>
          <a:p>
            <a:r>
              <a:rPr lang="cs-CZ"/>
              <a:t>Kliknutím lze upravit styl.</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cs-CZ"/>
              <a:t>Upravte styly předlohy textu.</a:t>
            </a:r>
          </a:p>
        </p:txBody>
      </p:sp>
      <p:sp>
        <p:nvSpPr>
          <p:cNvPr id="5" name="Date Placeholder 4"/>
          <p:cNvSpPr>
            <a:spLocks noGrp="1"/>
          </p:cNvSpPr>
          <p:nvPr>
            <p:ph type="dt" sz="half" idx="10"/>
          </p:nvPr>
        </p:nvSpPr>
        <p:spPr/>
        <p:txBody>
          <a:bodyPr/>
          <a:lstStyle/>
          <a:p>
            <a:pPr>
              <a:lnSpc>
                <a:spcPct val="100000"/>
              </a:lnSpc>
            </a:pPr>
            <a:r>
              <a:rPr lang="cs-CZ" sz="1200">
                <a:solidFill>
                  <a:srgbClr val="454545"/>
                </a:solidFill>
                <a:latin typeface="Corbel"/>
              </a:rPr>
              <a:t>18. 4. 2016</a:t>
            </a:r>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pPr algn="r">
              <a:lnSpc>
                <a:spcPct val="100000"/>
              </a:lnSpc>
            </a:pPr>
            <a:fld id="{F2F32ABE-4C00-415B-B593-137B9AFF3797}" type="slidenum">
              <a:rPr lang="cs-CZ" sz="1200" smtClean="0">
                <a:solidFill>
                  <a:srgbClr val="454545"/>
                </a:solidFill>
                <a:latin typeface="Corbel"/>
              </a:rPr>
              <a:t>‹#›</a:t>
            </a:fld>
            <a:endParaRPr lang="cs-CZ"/>
          </a:p>
        </p:txBody>
      </p:sp>
    </p:spTree>
    <p:extLst>
      <p:ext uri="{BB962C8B-B14F-4D97-AF65-F5344CB8AC3E}">
        <p14:creationId xmlns:p14="http://schemas.microsoft.com/office/powerpoint/2010/main" val="2913209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cs-CZ"/>
              <a:t>Kliknutím lze upravit styl.</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cs-CZ"/>
              <a:t>Kliknutím na ikonu přidáte obrázek.</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cs-CZ"/>
              <a:t>Upravte styly předlohy textu.</a:t>
            </a:r>
          </a:p>
        </p:txBody>
      </p:sp>
      <p:sp>
        <p:nvSpPr>
          <p:cNvPr id="5" name="Date Placeholder 4"/>
          <p:cNvSpPr>
            <a:spLocks noGrp="1"/>
          </p:cNvSpPr>
          <p:nvPr>
            <p:ph type="dt" sz="half" idx="10"/>
          </p:nvPr>
        </p:nvSpPr>
        <p:spPr/>
        <p:txBody>
          <a:bodyPr/>
          <a:lstStyle/>
          <a:p>
            <a:pPr>
              <a:lnSpc>
                <a:spcPct val="100000"/>
              </a:lnSpc>
            </a:pPr>
            <a:r>
              <a:rPr lang="cs-CZ" sz="1200">
                <a:solidFill>
                  <a:srgbClr val="454545"/>
                </a:solidFill>
                <a:latin typeface="Corbel"/>
              </a:rPr>
              <a:t>18. 4. 2016</a:t>
            </a:r>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pPr algn="r">
              <a:lnSpc>
                <a:spcPct val="100000"/>
              </a:lnSpc>
            </a:pPr>
            <a:fld id="{F2F32ABE-4C00-415B-B593-137B9AFF3797}" type="slidenum">
              <a:rPr lang="cs-CZ" sz="1200" smtClean="0">
                <a:solidFill>
                  <a:srgbClr val="454545"/>
                </a:solidFill>
                <a:latin typeface="Corbel"/>
              </a:rPr>
              <a:t>‹#›</a:t>
            </a:fld>
            <a:endParaRPr lang="cs-CZ"/>
          </a:p>
        </p:txBody>
      </p:sp>
    </p:spTree>
    <p:extLst>
      <p:ext uri="{BB962C8B-B14F-4D97-AF65-F5344CB8AC3E}">
        <p14:creationId xmlns:p14="http://schemas.microsoft.com/office/powerpoint/2010/main" val="8835590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45" y="365760"/>
            <a:ext cx="7886700" cy="1325562"/>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633845" y="1828801"/>
            <a:ext cx="7886700" cy="4351337"/>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pPr>
              <a:lnSpc>
                <a:spcPct val="100000"/>
              </a:lnSpc>
            </a:pPr>
            <a:r>
              <a:rPr lang="cs-CZ" sz="1200">
                <a:solidFill>
                  <a:srgbClr val="454545"/>
                </a:solidFill>
                <a:latin typeface="Corbel"/>
              </a:rPr>
              <a:t>18. 4. 2016</a:t>
            </a:r>
            <a:endParaRPr lang="cs-CZ"/>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endParaRPr lang="cs-CZ"/>
          </a:p>
        </p:txBody>
      </p:sp>
      <p:sp>
        <p:nvSpPr>
          <p:cNvPr id="6" name="Slide Number Placeholder 5"/>
          <p:cNvSpPr>
            <a:spLocks noGrp="1"/>
          </p:cNvSpPr>
          <p:nvPr>
            <p:ph type="sldNum" sz="quarter" idx="4"/>
          </p:nvPr>
        </p:nvSpPr>
        <p:spPr>
          <a:xfrm>
            <a:off x="6463145" y="6356351"/>
            <a:ext cx="2057400" cy="365125"/>
          </a:xfrm>
          <a:prstGeom prst="rect">
            <a:avLst/>
          </a:prstGeom>
        </p:spPr>
        <p:txBody>
          <a:bodyPr vert="horz" lIns="91440" tIns="45720" rIns="91440" bIns="45720" rtlCol="0" anchor="ctr"/>
          <a:lstStyle>
            <a:lvl1pPr algn="r">
              <a:defRPr sz="825">
                <a:solidFill>
                  <a:schemeClr val="tx1">
                    <a:tint val="75000"/>
                  </a:schemeClr>
                </a:solidFill>
              </a:defRPr>
            </a:lvl1pPr>
          </a:lstStyle>
          <a:p>
            <a:pPr algn="r">
              <a:lnSpc>
                <a:spcPct val="100000"/>
              </a:lnSpc>
            </a:pPr>
            <a:fld id="{F2F32ABE-4C00-415B-B593-137B9AFF3797}" type="slidenum">
              <a:rPr lang="cs-CZ" sz="1200" smtClean="0">
                <a:solidFill>
                  <a:srgbClr val="454545"/>
                </a:solidFill>
                <a:latin typeface="Corbel"/>
              </a:rPr>
              <a:t>‹#›</a:t>
            </a:fld>
            <a:endParaRPr lang="cs-CZ"/>
          </a:p>
        </p:txBody>
      </p:sp>
    </p:spTree>
    <p:extLst>
      <p:ext uri="{BB962C8B-B14F-4D97-AF65-F5344CB8AC3E}">
        <p14:creationId xmlns:p14="http://schemas.microsoft.com/office/powerpoint/2010/main" val="4144006521"/>
      </p:ext>
    </p:extLst>
  </p:cSld>
  <p:clrMap bg1="lt1" tx1="dk1" bg2="lt2" tx2="dk2" accent1="accent1" accent2="accent2" accent3="accent3" accent4="accent4" accent5="accent5" accent6="accent6" hlink="hlink" folHlink="folHlink"/>
  <p:sldLayoutIdLst>
    <p:sldLayoutId id="2147484163" r:id="rId1"/>
    <p:sldLayoutId id="2147484164" r:id="rId2"/>
    <p:sldLayoutId id="2147484165" r:id="rId3"/>
    <p:sldLayoutId id="2147484166" r:id="rId4"/>
    <p:sldLayoutId id="2147484167" r:id="rId5"/>
    <p:sldLayoutId id="2147484168" r:id="rId6"/>
    <p:sldLayoutId id="2147484169" r:id="rId7"/>
    <p:sldLayoutId id="2147484170" r:id="rId8"/>
    <p:sldLayoutId id="2147484171" r:id="rId9"/>
    <p:sldLayoutId id="2147484172" r:id="rId10"/>
    <p:sldLayoutId id="2147484173" r:id="rId11"/>
    <p:sldLayoutId id="2147484174"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82880" y="182880"/>
            <a:ext cx="8778240" cy="64922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57250" y="609600"/>
            <a:ext cx="7406640" cy="1356360"/>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857251" y="2057400"/>
            <a:ext cx="7404653" cy="4038600"/>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857247" y="6223829"/>
            <a:ext cx="1746806" cy="365125"/>
          </a:xfrm>
          <a:prstGeom prst="rect">
            <a:avLst/>
          </a:prstGeom>
        </p:spPr>
        <p:txBody>
          <a:bodyPr vert="horz" lIns="91440" tIns="45720" rIns="91440" bIns="45720" rtlCol="0" anchor="ctr"/>
          <a:lstStyle>
            <a:lvl1pPr algn="l">
              <a:defRPr sz="1000">
                <a:solidFill>
                  <a:schemeClr val="accent1"/>
                </a:solidFill>
              </a:defRPr>
            </a:lvl1pPr>
          </a:lstStyle>
          <a:p>
            <a:pPr>
              <a:lnSpc>
                <a:spcPct val="100000"/>
              </a:lnSpc>
            </a:pPr>
            <a:r>
              <a:rPr lang="cs-CZ" sz="1200">
                <a:solidFill>
                  <a:srgbClr val="454545"/>
                </a:solidFill>
                <a:latin typeface="Corbel"/>
              </a:rPr>
              <a:t>18. 4. 2016</a:t>
            </a:r>
            <a:endParaRPr lang="cs-CZ"/>
          </a:p>
        </p:txBody>
      </p:sp>
      <p:sp>
        <p:nvSpPr>
          <p:cNvPr id="5" name="Footer Placeholder 4"/>
          <p:cNvSpPr>
            <a:spLocks noGrp="1"/>
          </p:cNvSpPr>
          <p:nvPr>
            <p:ph type="ftr" sz="quarter" idx="3"/>
          </p:nvPr>
        </p:nvSpPr>
        <p:spPr>
          <a:xfrm>
            <a:off x="2961861" y="6223829"/>
            <a:ext cx="3538331" cy="365125"/>
          </a:xfrm>
          <a:prstGeom prst="rect">
            <a:avLst/>
          </a:prstGeom>
        </p:spPr>
        <p:txBody>
          <a:bodyPr vert="horz" lIns="91440" tIns="45720" rIns="91440" bIns="45720" rtlCol="0" anchor="ctr"/>
          <a:lstStyle>
            <a:lvl1pPr algn="ctr">
              <a:defRPr sz="1000">
                <a:solidFill>
                  <a:schemeClr val="accent1"/>
                </a:solidFill>
              </a:defRPr>
            </a:lvl1pPr>
          </a:lstStyle>
          <a:p>
            <a:endParaRPr lang="cs-CZ"/>
          </a:p>
        </p:txBody>
      </p:sp>
      <p:sp>
        <p:nvSpPr>
          <p:cNvPr id="6" name="Slide Number Placeholder 5"/>
          <p:cNvSpPr>
            <a:spLocks noGrp="1"/>
          </p:cNvSpPr>
          <p:nvPr>
            <p:ph type="sldNum" sz="quarter" idx="4"/>
          </p:nvPr>
        </p:nvSpPr>
        <p:spPr>
          <a:xfrm>
            <a:off x="6997148" y="6223829"/>
            <a:ext cx="1279663" cy="365125"/>
          </a:xfrm>
          <a:prstGeom prst="rect">
            <a:avLst/>
          </a:prstGeom>
        </p:spPr>
        <p:txBody>
          <a:bodyPr vert="horz" lIns="91440" tIns="45720" rIns="91440" bIns="45720" rtlCol="0" anchor="ctr"/>
          <a:lstStyle>
            <a:lvl1pPr algn="r">
              <a:defRPr sz="1000">
                <a:solidFill>
                  <a:schemeClr val="accent1"/>
                </a:solidFill>
              </a:defRPr>
            </a:lvl1pPr>
          </a:lstStyle>
          <a:p>
            <a:pPr algn="r">
              <a:lnSpc>
                <a:spcPct val="100000"/>
              </a:lnSpc>
            </a:pPr>
            <a:fld id="{F2F32ABE-4C00-415B-B593-137B9AFF3797}" type="slidenum">
              <a:rPr lang="cs-CZ" sz="1200" smtClean="0">
                <a:solidFill>
                  <a:srgbClr val="454545"/>
                </a:solidFill>
                <a:latin typeface="Corbel"/>
              </a:rPr>
              <a:t>‹#›</a:t>
            </a:fld>
            <a:endParaRPr lang="cs-CZ"/>
          </a:p>
        </p:txBody>
      </p:sp>
    </p:spTree>
    <p:extLst>
      <p:ext uri="{BB962C8B-B14F-4D97-AF65-F5344CB8AC3E}">
        <p14:creationId xmlns:p14="http://schemas.microsoft.com/office/powerpoint/2010/main" val="3288277820"/>
      </p:ext>
    </p:extLst>
  </p:cSld>
  <p:clrMap bg1="lt1" tx1="dk1" bg2="lt2" tx2="dk2" accent1="accent1" accent2="accent2" accent3="accent3" accent4="accent4" accent5="accent5" accent6="accent6" hlink="hlink" folHlink="folHlink"/>
  <p:sldLayoutIdLst>
    <p:sldLayoutId id="2147484487" r:id="rId1"/>
    <p:sldLayoutId id="2147484488" r:id="rId2"/>
    <p:sldLayoutId id="2147484489" r:id="rId3"/>
    <p:sldLayoutId id="2147484490" r:id="rId4"/>
    <p:sldLayoutId id="2147484491" r:id="rId5"/>
    <p:sldLayoutId id="2147484492" r:id="rId6"/>
    <p:sldLayoutId id="2147484493" r:id="rId7"/>
    <p:sldLayoutId id="2147484494" r:id="rId8"/>
    <p:sldLayoutId id="2147484495" r:id="rId9"/>
    <p:sldLayoutId id="2147484496" r:id="rId10"/>
    <p:sldLayoutId id="2147484497" r:id="rId11"/>
  </p:sldLayoutIdLst>
  <p:txStyles>
    <p:titleStyle>
      <a:lvl1pPr algn="l" defTabSz="685800" rtl="0" eaLnBrk="1" latinLnBrk="0" hangingPunct="1">
        <a:lnSpc>
          <a:spcPct val="90000"/>
        </a:lnSpc>
        <a:spcBef>
          <a:spcPct val="0"/>
        </a:spcBef>
        <a:buNone/>
        <a:defRPr sz="4000" kern="1200">
          <a:solidFill>
            <a:schemeClr val="accent1"/>
          </a:solidFill>
          <a:latin typeface="+mj-lt"/>
          <a:ea typeface="+mj-ea"/>
          <a:cs typeface="+mj-cs"/>
        </a:defRPr>
      </a:lvl1pPr>
    </p:titleStyle>
    <p:bodyStyle>
      <a:lvl1pPr marL="171450" indent="-137160" algn="l" defTabSz="685800" rtl="0" eaLnBrk="1" latinLnBrk="0" hangingPunct="1">
        <a:lnSpc>
          <a:spcPct val="90000"/>
        </a:lnSpc>
        <a:spcBef>
          <a:spcPts val="1000"/>
        </a:spcBef>
        <a:buClr>
          <a:schemeClr val="accent1"/>
        </a:buClr>
        <a:buSzPct val="80000"/>
        <a:buFont typeface="Corbel" pitchFamily="34" charset="0"/>
        <a:buChar char="•"/>
        <a:defRPr sz="2000" kern="1200">
          <a:solidFill>
            <a:schemeClr val="accent1"/>
          </a:solidFill>
          <a:latin typeface="+mn-lt"/>
          <a:ea typeface="+mn-ea"/>
          <a:cs typeface="+mn-cs"/>
        </a:defRPr>
      </a:lvl1pPr>
      <a:lvl2pPr marL="34290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800" kern="1200">
          <a:solidFill>
            <a:schemeClr val="accent1"/>
          </a:solidFill>
          <a:latin typeface="+mn-lt"/>
          <a:ea typeface="+mn-ea"/>
          <a:cs typeface="+mn-cs"/>
        </a:defRPr>
      </a:lvl2pPr>
      <a:lvl3pPr marL="54864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600" kern="1200">
          <a:solidFill>
            <a:schemeClr val="accent1"/>
          </a:solidFill>
          <a:latin typeface="+mn-lt"/>
          <a:ea typeface="+mn-ea"/>
          <a:cs typeface="+mn-cs"/>
        </a:defRPr>
      </a:lvl3pPr>
      <a:lvl4pPr marL="75438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4pPr>
      <a:lvl5pPr marL="92012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s://elf.phil.muni.cz/elf3/course/view.php?id=2459" TargetMode="External"/><Relationship Id="rId2" Type="http://schemas.openxmlformats.org/officeDocument/2006/relationships/hyperlink" Target="http://www.phil.muni.cz/fil/antika/" TargetMode="External"/><Relationship Id="rId1" Type="http://schemas.openxmlformats.org/officeDocument/2006/relationships/slideLayout" Target="../slideLayouts/slideLayout19.xml"/><Relationship Id="rId4" Type="http://schemas.openxmlformats.org/officeDocument/2006/relationships/hyperlink" Target="https://filozofie.phil.muni.cz/"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plato.stanford.edu/" TargetMode="External"/><Relationship Id="rId2" Type="http://schemas.openxmlformats.org/officeDocument/2006/relationships/hyperlink" Target="https://www.iep.utm.edu/" TargetMode="Externa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3" Type="http://schemas.openxmlformats.org/officeDocument/2006/relationships/hyperlink" Target="https://www.diametros.iphils.uj.edu.pl/diametros" TargetMode="External"/><Relationship Id="rId2" Type="http://schemas.openxmlformats.org/officeDocument/2006/relationships/hyperlink" Target="http://www.phil.muni.cz/journals/index.php/profil" TargetMode="Externa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3" Type="http://schemas.openxmlformats.org/officeDocument/2006/relationships/hyperlink" Target="https://beallslist.weebly.com/" TargetMode="External"/><Relationship Id="rId2" Type="http://schemas.openxmlformats.org/officeDocument/2006/relationships/hyperlink" Target="http://www.klemens.sav.sk/fiusav/organon/?q=en" TargetMode="Externa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3" Type="http://schemas.openxmlformats.org/officeDocument/2006/relationships/hyperlink" Target="https://www.nkp.cz/" TargetMode="External"/><Relationship Id="rId2" Type="http://schemas.openxmlformats.org/officeDocument/2006/relationships/hyperlink" Target="https://www.knihovny.cz/" TargetMode="External"/><Relationship Id="rId1" Type="http://schemas.openxmlformats.org/officeDocument/2006/relationships/slideLayout" Target="../slideLayouts/slideLayout19.xml"/><Relationship Id="rId5" Type="http://schemas.openxmlformats.org/officeDocument/2006/relationships/hyperlink" Target="http://knihovna.phil.muni.cz/nase-sluzby/kurzy-a-prednasky/podzimni-semestr-2019/" TargetMode="External"/><Relationship Id="rId4" Type="http://schemas.openxmlformats.org/officeDocument/2006/relationships/hyperlink" Target="https://www.mzk.cz/"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elf.phil.muni.cz/elf3/course/view.php?id=2459" TargetMode="External"/><Relationship Id="rId2" Type="http://schemas.openxmlformats.org/officeDocument/2006/relationships/hyperlink" Target="http://prirucka.ujc.cas.cz/" TargetMode="External"/><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8" Type="http://schemas.openxmlformats.org/officeDocument/2006/relationships/hyperlink" Target="https://www.youtube.com/user/jperegrin/videos" TargetMode="External"/><Relationship Id="rId3" Type="http://schemas.openxmlformats.org/officeDocument/2006/relationships/hyperlink" Target="http://massive-error.blogspot.com/" TargetMode="External"/><Relationship Id="rId7" Type="http://schemas.openxmlformats.org/officeDocument/2006/relationships/hyperlink" Target="https://hiphination.org/" TargetMode="External"/><Relationship Id="rId2" Type="http://schemas.openxmlformats.org/officeDocument/2006/relationships/hyperlink" Target="http://argumentace.blogspot.com/" TargetMode="External"/><Relationship Id="rId1" Type="http://schemas.openxmlformats.org/officeDocument/2006/relationships/slideLayout" Target="../slideLayouts/slideLayout19.xml"/><Relationship Id="rId6" Type="http://schemas.openxmlformats.org/officeDocument/2006/relationships/hyperlink" Target="https://philosophybites.com/" TargetMode="External"/><Relationship Id="rId5" Type="http://schemas.openxmlformats.org/officeDocument/2006/relationships/hyperlink" Target="https://historyofphilosophy.net/" TargetMode="External"/><Relationship Id="rId10" Type="http://schemas.openxmlformats.org/officeDocument/2006/relationships/hyperlink" Target="https://www.youtube.com/channel/UClKBXATKeO47-BS47ucI1-Q/videos" TargetMode="External"/><Relationship Id="rId4" Type="http://schemas.openxmlformats.org/officeDocument/2006/relationships/hyperlink" Target="https://twitter.com/PhilosophyMttrs?fbclid=IwAR1DuEe6W42oazSHvuddM6R4k_YzzcHaX8BcRaamKdnXiJV6d-1YREO7lPE" TargetMode="External"/><Relationship Id="rId9" Type="http://schemas.openxmlformats.org/officeDocument/2006/relationships/hyperlink" Target="https://www.youtube.com/watch?v=mBkE82oaFmM"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ted.com/talks?sort=newest&amp;topics%5B%5D=philosophy" TargetMode="External"/><Relationship Id="rId2" Type="http://schemas.openxmlformats.org/officeDocument/2006/relationships/hyperlink" Target="https://www.youtube.com/user/crashcourse/featured" TargetMode="External"/><Relationship Id="rId1" Type="http://schemas.openxmlformats.org/officeDocument/2006/relationships/slideLayout" Target="../slideLayouts/slideLayout19.xml"/><Relationship Id="rId5" Type="http://schemas.openxmlformats.org/officeDocument/2006/relationships/hyperlink" Target="https://ocw.mit.edu/courses/find-by-topic/#cat=humanities&amp;subcat=philosophy" TargetMode="External"/><Relationship Id="rId4" Type="http://schemas.openxmlformats.org/officeDocument/2006/relationships/hyperlink" Target="https://www.coursera.org/search?query=philosophy&am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457200" y="155520"/>
            <a:ext cx="8229240" cy="1252440"/>
          </a:xfrm>
          <a:prstGeom prst="rect">
            <a:avLst/>
          </a:prstGeom>
        </p:spPr>
        <p:txBody>
          <a:bodyPr tIns="45000" rIns="45720" bIns="45000" anchor="ctr"/>
          <a:lstStyle/>
          <a:p>
            <a:pPr algn="ctr">
              <a:lnSpc>
                <a:spcPct val="100000"/>
              </a:lnSpc>
            </a:pPr>
            <a:r>
              <a:rPr lang="cs-CZ" sz="2400" b="1" dirty="0">
                <a:latin typeface="Times New Roman" panose="02020603050405020304" pitchFamily="18" charset="0"/>
                <a:cs typeface="Times New Roman" panose="02020603050405020304" pitchFamily="18" charset="0"/>
              </a:rPr>
              <a:t>6. Filozofické zdroje</a:t>
            </a:r>
          </a:p>
        </p:txBody>
      </p:sp>
      <p:sp>
        <p:nvSpPr>
          <p:cNvPr id="87" name="TextShape 2"/>
          <p:cNvSpPr txBox="1"/>
          <p:nvPr/>
        </p:nvSpPr>
        <p:spPr>
          <a:xfrm>
            <a:off x="457200" y="1775160"/>
            <a:ext cx="8229240" cy="4625280"/>
          </a:xfrm>
          <a:prstGeom prst="rect">
            <a:avLst/>
          </a:prstGeom>
        </p:spPr>
        <p:txBody>
          <a:bodyPr lIns="54720" tIns="91440" rIns="90000" bIns="45000"/>
          <a:lstStyle/>
          <a:p>
            <a:pPr algn="just">
              <a:lnSpc>
                <a:spcPct val="100000"/>
              </a:lnSpc>
            </a:pPr>
            <a:endParaRPr dirty="0"/>
          </a:p>
        </p:txBody>
      </p:sp>
      <p:sp>
        <p:nvSpPr>
          <p:cNvPr id="2" name="Obdélník 1"/>
          <p:cNvSpPr/>
          <p:nvPr/>
        </p:nvSpPr>
        <p:spPr>
          <a:xfrm>
            <a:off x="2286000" y="2967335"/>
            <a:ext cx="4572000" cy="369332"/>
          </a:xfrm>
          <a:prstGeom prst="rect">
            <a:avLst/>
          </a:prstGeom>
        </p:spPr>
        <p:txBody>
          <a:bodyPr>
            <a:spAutoFit/>
          </a:bodyPr>
          <a:lstStyle/>
          <a:p>
            <a:r>
              <a:rPr lang="cs-CZ" dirty="0"/>
              <a:t> </a:t>
            </a:r>
          </a:p>
        </p:txBody>
      </p:sp>
      <p:sp>
        <p:nvSpPr>
          <p:cNvPr id="3" name="Obdélník 2"/>
          <p:cNvSpPr/>
          <p:nvPr/>
        </p:nvSpPr>
        <p:spPr>
          <a:xfrm>
            <a:off x="251520" y="2967335"/>
            <a:ext cx="8712968" cy="369332"/>
          </a:xfrm>
          <a:prstGeom prst="rect">
            <a:avLst/>
          </a:prstGeom>
        </p:spPr>
        <p:txBody>
          <a:bodyPr wrap="square">
            <a:spAutoFit/>
          </a:bodyPr>
          <a:lstStyle/>
          <a:p>
            <a:r>
              <a:rPr lang="cs-CZ" dirty="0"/>
              <a:t>				   </a:t>
            </a:r>
          </a:p>
        </p:txBody>
      </p:sp>
      <p:graphicFrame>
        <p:nvGraphicFramePr>
          <p:cNvPr id="7" name="Tabulka 6"/>
          <p:cNvGraphicFramePr>
            <a:graphicFrameLocks noGrp="1"/>
          </p:cNvGraphicFramePr>
          <p:nvPr>
            <p:extLst>
              <p:ext uri="{D42A27DB-BD31-4B8C-83A1-F6EECF244321}">
                <p14:modId xmlns:p14="http://schemas.microsoft.com/office/powerpoint/2010/main" val="1130668033"/>
              </p:ext>
            </p:extLst>
          </p:nvPr>
        </p:nvGraphicFramePr>
        <p:xfrm>
          <a:off x="457200" y="1774825"/>
          <a:ext cx="8229600" cy="4632960"/>
        </p:xfrm>
        <a:graphic>
          <a:graphicData uri="http://schemas.openxmlformats.org/drawingml/2006/table">
            <a:tbl>
              <a:tblPr/>
              <a:tblGrid>
                <a:gridCol w="8229600">
                  <a:extLst>
                    <a:ext uri="{9D8B030D-6E8A-4147-A177-3AD203B41FA5}">
                      <a16:colId xmlns:a16="http://schemas.microsoft.com/office/drawing/2014/main" val="20000"/>
                    </a:ext>
                  </a:extLst>
                </a:gridCol>
              </a:tblGrid>
              <a:tr h="0">
                <a:tc>
                  <a:txBody>
                    <a:bodyPr/>
                    <a:lstStyle/>
                    <a:p>
                      <a:pPr algn="just"/>
                      <a:r>
                        <a:rPr lang="cs-CZ" sz="1600" b="1" kern="1200" dirty="0">
                          <a:solidFill>
                            <a:schemeClr val="tx1"/>
                          </a:solidFill>
                          <a:effectLst/>
                          <a:latin typeface="Times New Roman" panose="02020603050405020304" pitchFamily="18" charset="0"/>
                          <a:ea typeface="+mn-ea"/>
                          <a:cs typeface="Times New Roman" panose="02020603050405020304" pitchFamily="18" charset="0"/>
                        </a:rPr>
                        <a:t>Kurzy:</a:t>
                      </a:r>
                    </a:p>
                    <a:p>
                      <a:pPr algn="just"/>
                      <a:endParaRPr lang="cs-CZ" sz="1600" b="1" kern="1200" dirty="0">
                        <a:solidFill>
                          <a:schemeClr val="tx1"/>
                        </a:solidFill>
                        <a:effectLst/>
                        <a:latin typeface="Times New Roman" panose="02020603050405020304" pitchFamily="18" charset="0"/>
                        <a:ea typeface="+mn-ea"/>
                        <a:cs typeface="Times New Roman" panose="02020603050405020304" pitchFamily="18" charset="0"/>
                      </a:endParaRPr>
                    </a:p>
                    <a:p>
                      <a:pPr algn="just"/>
                      <a:r>
                        <a:rPr lang="cs-CZ" sz="1600" b="0" kern="1200" dirty="0">
                          <a:solidFill>
                            <a:schemeClr val="tx1"/>
                          </a:solidFill>
                          <a:effectLst/>
                          <a:latin typeface="Times New Roman" panose="02020603050405020304" pitchFamily="18" charset="0"/>
                          <a:ea typeface="+mn-ea"/>
                          <a:cs typeface="Times New Roman" panose="02020603050405020304" pitchFamily="18" charset="0"/>
                        </a:rPr>
                        <a:t>Povinná a doporučená literatura</a:t>
                      </a:r>
                    </a:p>
                    <a:p>
                      <a:pPr algn="just"/>
                      <a:r>
                        <a:rPr lang="cs-CZ" sz="1600" b="0" kern="1200" dirty="0">
                          <a:solidFill>
                            <a:schemeClr val="tx1"/>
                          </a:solidFill>
                          <a:effectLst/>
                          <a:latin typeface="Times New Roman" panose="02020603050405020304" pitchFamily="18" charset="0"/>
                          <a:ea typeface="+mn-ea"/>
                          <a:cs typeface="Times New Roman" panose="02020603050405020304" pitchFamily="18" charset="0"/>
                        </a:rPr>
                        <a:t>Primární (prameny) a sekundární literatura –</a:t>
                      </a:r>
                      <a:r>
                        <a:rPr lang="cs-CZ" sz="1600" b="0" kern="1200" baseline="0" dirty="0">
                          <a:solidFill>
                            <a:schemeClr val="tx1"/>
                          </a:solidFill>
                          <a:effectLst/>
                          <a:latin typeface="Times New Roman" panose="02020603050405020304" pitchFamily="18" charset="0"/>
                          <a:ea typeface="+mn-ea"/>
                          <a:cs typeface="Times New Roman" panose="02020603050405020304" pitchFamily="18" charset="0"/>
                        </a:rPr>
                        <a:t> např. </a:t>
                      </a:r>
                      <a:r>
                        <a:rPr lang="cs-CZ" sz="1600" b="0" kern="1200" baseline="0" dirty="0">
                          <a:solidFill>
                            <a:schemeClr val="tx1"/>
                          </a:solidFill>
                          <a:effectLst/>
                          <a:latin typeface="Times New Roman" panose="02020603050405020304" pitchFamily="18" charset="0"/>
                          <a:ea typeface="+mn-ea"/>
                          <a:cs typeface="Times New Roman" panose="02020603050405020304" pitchFamily="18" charset="0"/>
                          <a:hlinkClick r:id="rId2"/>
                        </a:rPr>
                        <a:t>http://www.phil.muni.cz/fil/antika/</a:t>
                      </a:r>
                      <a:endParaRPr lang="cs-CZ" sz="1600" b="0" kern="1200" baseline="0" dirty="0">
                        <a:solidFill>
                          <a:schemeClr val="tx1"/>
                        </a:solidFill>
                        <a:effectLst/>
                        <a:latin typeface="Times New Roman" panose="02020603050405020304" pitchFamily="18" charset="0"/>
                        <a:ea typeface="+mn-ea"/>
                        <a:cs typeface="Times New Roman" panose="02020603050405020304" pitchFamily="18" charset="0"/>
                      </a:endParaRPr>
                    </a:p>
                    <a:p>
                      <a:pPr algn="just"/>
                      <a:endParaRPr lang="cs-CZ" sz="1600" b="0" kern="1200" baseline="0" dirty="0">
                        <a:solidFill>
                          <a:schemeClr val="tx1"/>
                        </a:solidFill>
                        <a:effectLst/>
                        <a:latin typeface="Times New Roman" panose="02020603050405020304" pitchFamily="18" charset="0"/>
                        <a:ea typeface="+mn-ea"/>
                        <a:cs typeface="Times New Roman" panose="02020603050405020304" pitchFamily="18" charset="0"/>
                      </a:endParaRPr>
                    </a:p>
                    <a:p>
                      <a:pPr algn="just"/>
                      <a:r>
                        <a:rPr lang="cs-CZ" sz="1600" b="1" kern="1200" dirty="0">
                          <a:solidFill>
                            <a:schemeClr val="tx1"/>
                          </a:solidFill>
                          <a:effectLst/>
                          <a:latin typeface="Times New Roman" panose="02020603050405020304" pitchFamily="18" charset="0"/>
                          <a:ea typeface="+mn-ea"/>
                          <a:cs typeface="Times New Roman" panose="02020603050405020304" pitchFamily="18" charset="0"/>
                        </a:rPr>
                        <a:t>Samostatné vyhledávání:</a:t>
                      </a:r>
                    </a:p>
                    <a:p>
                      <a:pPr algn="just"/>
                      <a:endParaRPr lang="cs-CZ" sz="1600" b="1" kern="1200" dirty="0">
                        <a:solidFill>
                          <a:schemeClr val="tx1"/>
                        </a:solidFill>
                        <a:effectLst/>
                        <a:latin typeface="Times New Roman" panose="02020603050405020304" pitchFamily="18" charset="0"/>
                        <a:ea typeface="+mn-ea"/>
                        <a:cs typeface="Times New Roman" panose="02020603050405020304" pitchFamily="18" charset="0"/>
                      </a:endParaRPr>
                    </a:p>
                    <a:p>
                      <a:pPr algn="just"/>
                      <a:r>
                        <a:rPr lang="cs-CZ" sz="1600" b="0" kern="1200" dirty="0">
                          <a:solidFill>
                            <a:schemeClr val="tx1"/>
                          </a:solidFill>
                          <a:effectLst/>
                          <a:latin typeface="Times New Roman" panose="02020603050405020304" pitchFamily="18" charset="0"/>
                          <a:ea typeface="+mn-ea"/>
                          <a:cs typeface="Times New Roman" panose="02020603050405020304" pitchFamily="18" charset="0"/>
                        </a:rPr>
                        <a:t>Wikipedia</a:t>
                      </a:r>
                      <a:r>
                        <a:rPr lang="cs-CZ" sz="1600" b="1" kern="1200" dirty="0">
                          <a:solidFill>
                            <a:schemeClr val="tx1"/>
                          </a:solidFill>
                          <a:effectLst/>
                          <a:latin typeface="Times New Roman" panose="02020603050405020304" pitchFamily="18" charset="0"/>
                          <a:ea typeface="+mn-ea"/>
                          <a:cs typeface="Times New Roman" panose="02020603050405020304" pitchFamily="18" charset="0"/>
                        </a:rPr>
                        <a:t> není </a:t>
                      </a:r>
                      <a:r>
                        <a:rPr lang="cs-CZ" sz="1600" b="0" kern="1200" dirty="0">
                          <a:solidFill>
                            <a:schemeClr val="tx1"/>
                          </a:solidFill>
                          <a:effectLst/>
                          <a:latin typeface="Times New Roman" panose="02020603050405020304" pitchFamily="18" charset="0"/>
                          <a:ea typeface="+mn-ea"/>
                          <a:cs typeface="Times New Roman" panose="02020603050405020304" pitchFamily="18" charset="0"/>
                        </a:rPr>
                        <a:t>důvěryhodný zdroj pro odbornou práci  x cesta k dalším pramenům, obrázky</a:t>
                      </a:r>
                    </a:p>
                    <a:p>
                      <a:pPr algn="just"/>
                      <a:endParaRPr lang="cs-CZ" sz="16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r>
                        <a:rPr lang="cs-CZ" sz="1600" b="0" kern="1200" dirty="0">
                          <a:solidFill>
                            <a:schemeClr val="tx1"/>
                          </a:solidFill>
                          <a:effectLst/>
                          <a:latin typeface="Times New Roman" panose="02020603050405020304" pitchFamily="18" charset="0"/>
                          <a:ea typeface="+mn-ea"/>
                          <a:cs typeface="Times New Roman" panose="02020603050405020304" pitchFamily="18" charset="0"/>
                        </a:rPr>
                        <a:t>Hlavní orientace – </a:t>
                      </a:r>
                      <a:r>
                        <a:rPr lang="pt-BR" sz="1600" b="1" kern="1200" dirty="0">
                          <a:solidFill>
                            <a:schemeClr val="tx1"/>
                          </a:solidFill>
                          <a:effectLst/>
                          <a:latin typeface="Times New Roman" panose="02020603050405020304" pitchFamily="18" charset="0"/>
                          <a:ea typeface="+mn-ea"/>
                          <a:cs typeface="Times New Roman" panose="02020603050405020304" pitchFamily="18" charset="0"/>
                        </a:rPr>
                        <a:t>Filosofická první pomoc</a:t>
                      </a:r>
                    </a:p>
                    <a:p>
                      <a:pPr algn="just"/>
                      <a:r>
                        <a:rPr lang="pt-BR" sz="1600" b="0" kern="1200" dirty="0">
                          <a:solidFill>
                            <a:schemeClr val="tx1"/>
                          </a:solidFill>
                          <a:effectLst/>
                          <a:latin typeface="Times New Roman" panose="02020603050405020304" pitchFamily="18" charset="0"/>
                          <a:ea typeface="+mn-ea"/>
                          <a:cs typeface="Times New Roman" panose="02020603050405020304" pitchFamily="18" charset="0"/>
                          <a:hlinkClick r:id="rId3"/>
                        </a:rPr>
                        <a:t>https://</a:t>
                      </a:r>
                      <a:r>
                        <a:rPr lang="pt-BR" sz="1600" b="0" kern="1200" dirty="0" smtClean="0">
                          <a:solidFill>
                            <a:schemeClr val="tx1"/>
                          </a:solidFill>
                          <a:effectLst/>
                          <a:latin typeface="Times New Roman" panose="02020603050405020304" pitchFamily="18" charset="0"/>
                          <a:ea typeface="+mn-ea"/>
                          <a:cs typeface="Times New Roman" panose="02020603050405020304" pitchFamily="18" charset="0"/>
                          <a:hlinkClick r:id="rId3"/>
                        </a:rPr>
                        <a:t>elf.phil.muni.cz/elf3/course/view.php?id=2459</a:t>
                      </a:r>
                      <a:endParaRPr lang="cs-CZ" sz="1600" b="0" kern="1200" dirty="0" smtClean="0">
                        <a:solidFill>
                          <a:schemeClr val="tx1"/>
                        </a:solidFill>
                        <a:effectLst/>
                        <a:latin typeface="Times New Roman" panose="02020603050405020304" pitchFamily="18" charset="0"/>
                        <a:ea typeface="+mn-ea"/>
                        <a:cs typeface="Times New Roman" panose="02020603050405020304" pitchFamily="18" charset="0"/>
                      </a:endParaRPr>
                    </a:p>
                    <a:p>
                      <a:pPr algn="just"/>
                      <a:endParaRPr lang="cs-CZ" sz="1600" b="0" kern="1200" dirty="0" smtClean="0">
                        <a:solidFill>
                          <a:schemeClr val="tx1"/>
                        </a:solidFill>
                        <a:effectLst/>
                        <a:latin typeface="Times New Roman" panose="02020603050405020304" pitchFamily="18" charset="0"/>
                        <a:ea typeface="+mn-ea"/>
                        <a:cs typeface="Times New Roman" panose="02020603050405020304" pitchFamily="18" charset="0"/>
                      </a:endParaRPr>
                    </a:p>
                    <a:p>
                      <a:pPr algn="just"/>
                      <a:r>
                        <a:rPr lang="cs-CZ" sz="1600" b="0" kern="1200" dirty="0" smtClean="0">
                          <a:solidFill>
                            <a:schemeClr val="tx1"/>
                          </a:solidFill>
                          <a:effectLst/>
                          <a:latin typeface="Times New Roman" panose="02020603050405020304" pitchFamily="18" charset="0"/>
                          <a:ea typeface="+mn-ea"/>
                          <a:cs typeface="Times New Roman" panose="02020603050405020304" pitchFamily="18" charset="0"/>
                        </a:rPr>
                        <a:t>Katedra filozofie</a:t>
                      </a:r>
                      <a:r>
                        <a:rPr lang="cs-CZ" sz="1600" b="0" kern="1200" baseline="0" dirty="0" smtClean="0">
                          <a:solidFill>
                            <a:schemeClr val="tx1"/>
                          </a:solidFill>
                          <a:effectLst/>
                          <a:latin typeface="Times New Roman" panose="02020603050405020304" pitchFamily="18" charset="0"/>
                          <a:ea typeface="+mn-ea"/>
                          <a:cs typeface="Times New Roman" panose="02020603050405020304" pitchFamily="18" charset="0"/>
                        </a:rPr>
                        <a:t> </a:t>
                      </a:r>
                    </a:p>
                    <a:p>
                      <a:pPr algn="just"/>
                      <a:r>
                        <a:rPr lang="cs-CZ" sz="1600" b="0" kern="1200" baseline="0" dirty="0" smtClean="0">
                          <a:solidFill>
                            <a:schemeClr val="tx1"/>
                          </a:solidFill>
                          <a:effectLst/>
                          <a:latin typeface="Times New Roman" panose="02020603050405020304" pitchFamily="18" charset="0"/>
                          <a:ea typeface="+mn-ea"/>
                          <a:cs typeface="Times New Roman" panose="02020603050405020304" pitchFamily="18" charset="0"/>
                          <a:hlinkClick r:id="rId4"/>
                        </a:rPr>
                        <a:t>https://filozofie.phil.muni.cz/</a:t>
                      </a:r>
                      <a:endParaRPr lang="cs-CZ" sz="1600" b="0" kern="1200" baseline="0" dirty="0" smtClean="0">
                        <a:solidFill>
                          <a:schemeClr val="tx1"/>
                        </a:solidFill>
                        <a:effectLst/>
                        <a:latin typeface="Times New Roman" panose="02020603050405020304" pitchFamily="18" charset="0"/>
                        <a:ea typeface="+mn-ea"/>
                        <a:cs typeface="Times New Roman" panose="02020603050405020304" pitchFamily="18" charset="0"/>
                      </a:endParaRPr>
                    </a:p>
                    <a:p>
                      <a:pPr algn="just"/>
                      <a:r>
                        <a:rPr lang="cs-CZ" sz="1600" b="0" kern="1200" baseline="0" dirty="0" smtClean="0">
                          <a:solidFill>
                            <a:schemeClr val="tx1"/>
                          </a:solidFill>
                          <a:effectLst/>
                          <a:latin typeface="Times New Roman" panose="02020603050405020304" pitchFamily="18" charset="0"/>
                          <a:ea typeface="+mn-ea"/>
                          <a:cs typeface="Times New Roman" panose="02020603050405020304" pitchFamily="18" charset="0"/>
                        </a:rPr>
                        <a:t>FB</a:t>
                      </a:r>
                    </a:p>
                    <a:p>
                      <a:pPr algn="just"/>
                      <a:endParaRPr lang="cs-CZ" sz="16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endParaRPr lang="cs-CZ" sz="1600" b="1" kern="1200" dirty="0">
                        <a:solidFill>
                          <a:schemeClr val="tx1"/>
                        </a:solidFill>
                        <a:effectLst/>
                        <a:latin typeface="Times New Roman" panose="02020603050405020304" pitchFamily="18" charset="0"/>
                        <a:ea typeface="+mn-ea"/>
                        <a:cs typeface="Times New Roman" panose="02020603050405020304" pitchFamily="18" charset="0"/>
                      </a:endParaRPr>
                    </a:p>
                    <a:p>
                      <a:endParaRPr lang="cs-CZ" dirty="0">
                        <a:latin typeface="Times New Roman" panose="02020603050405020304" pitchFamily="18" charset="0"/>
                        <a:cs typeface="Times New Roman" panose="02020603050405020304" pitchFamily="18" charset="0"/>
                      </a:endParaRPr>
                    </a:p>
                  </a:txBody>
                  <a:tcPr marL="28575" marR="28575" marT="28575" marB="28575" anchor="ctr">
                    <a:lnL>
                      <a:noFill/>
                    </a:lnL>
                    <a:lnR>
                      <a:noFill/>
                    </a:lnR>
                    <a:lnT>
                      <a:noFill/>
                    </a:lnT>
                    <a:lnB>
                      <a:noFill/>
                    </a:lnB>
                    <a:solidFill>
                      <a:srgbClr val="FFFFFF"/>
                    </a:solidFill>
                  </a:tcPr>
                </a:tc>
                <a:extLst>
                  <a:ext uri="{0D108BD9-81ED-4DB2-BD59-A6C34878D82A}">
                    <a16:rowId xmlns:a16="http://schemas.microsoft.com/office/drawing/2014/main" val="10000"/>
                  </a:ext>
                </a:extLst>
              </a:tr>
              <a:tr h="0">
                <a:tc>
                  <a:txBody>
                    <a:bodyPr/>
                    <a:lstStyle/>
                    <a:p>
                      <a:pPr algn="just"/>
                      <a:endParaRPr lang="cs-CZ" dirty="0">
                        <a:latin typeface="Times New Roman" panose="02020603050405020304" pitchFamily="18" charset="0"/>
                        <a:cs typeface="Times New Roman" panose="02020603050405020304" pitchFamily="18" charset="0"/>
                      </a:endParaRPr>
                    </a:p>
                  </a:txBody>
                  <a:tcPr marL="9525" marR="9525" marT="9525" marB="9525" anchor="ctr">
                    <a:lnL>
                      <a:noFill/>
                    </a:lnL>
                    <a:lnR>
                      <a:noFill/>
                    </a:lnR>
                    <a:lnT>
                      <a:noFill/>
                    </a:lnT>
                    <a:lnB>
                      <a:noFill/>
                    </a:lnB>
                    <a:solidFill>
                      <a:srgbClr val="FFFFFF"/>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986087022"/>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457200" y="155520"/>
            <a:ext cx="8229240" cy="1252440"/>
          </a:xfrm>
          <a:prstGeom prst="rect">
            <a:avLst/>
          </a:prstGeom>
        </p:spPr>
        <p:txBody>
          <a:bodyPr tIns="45000" rIns="45720" bIns="45000" anchor="ctr"/>
          <a:lstStyle/>
          <a:p>
            <a:pPr algn="ctr">
              <a:lnSpc>
                <a:spcPct val="100000"/>
              </a:lnSpc>
            </a:pPr>
            <a:r>
              <a:rPr lang="cs-CZ" sz="2400" b="1" dirty="0">
                <a:latin typeface="Times New Roman" panose="02020603050405020304" pitchFamily="18" charset="0"/>
                <a:cs typeface="Times New Roman" panose="02020603050405020304" pitchFamily="18" charset="0"/>
              </a:rPr>
              <a:t>6. Filozofické zdroje</a:t>
            </a:r>
          </a:p>
        </p:txBody>
      </p:sp>
      <p:sp>
        <p:nvSpPr>
          <p:cNvPr id="87" name="TextShape 2"/>
          <p:cNvSpPr txBox="1"/>
          <p:nvPr/>
        </p:nvSpPr>
        <p:spPr>
          <a:xfrm>
            <a:off x="457200" y="1775160"/>
            <a:ext cx="8229240" cy="4625280"/>
          </a:xfrm>
          <a:prstGeom prst="rect">
            <a:avLst/>
          </a:prstGeom>
        </p:spPr>
        <p:txBody>
          <a:bodyPr lIns="54720" tIns="91440" rIns="90000" bIns="45000"/>
          <a:lstStyle/>
          <a:p>
            <a:pPr algn="just">
              <a:lnSpc>
                <a:spcPct val="100000"/>
              </a:lnSpc>
            </a:pPr>
            <a:endParaRPr dirty="0"/>
          </a:p>
        </p:txBody>
      </p:sp>
      <p:sp>
        <p:nvSpPr>
          <p:cNvPr id="2" name="Obdélník 1"/>
          <p:cNvSpPr/>
          <p:nvPr/>
        </p:nvSpPr>
        <p:spPr>
          <a:xfrm>
            <a:off x="2286000" y="2967335"/>
            <a:ext cx="4572000" cy="369332"/>
          </a:xfrm>
          <a:prstGeom prst="rect">
            <a:avLst/>
          </a:prstGeom>
        </p:spPr>
        <p:txBody>
          <a:bodyPr>
            <a:spAutoFit/>
          </a:bodyPr>
          <a:lstStyle/>
          <a:p>
            <a:r>
              <a:rPr lang="cs-CZ" dirty="0"/>
              <a:t> </a:t>
            </a:r>
          </a:p>
        </p:txBody>
      </p:sp>
      <p:sp>
        <p:nvSpPr>
          <p:cNvPr id="3" name="Obdélník 2"/>
          <p:cNvSpPr/>
          <p:nvPr/>
        </p:nvSpPr>
        <p:spPr>
          <a:xfrm>
            <a:off x="251520" y="2967335"/>
            <a:ext cx="8712968" cy="369332"/>
          </a:xfrm>
          <a:prstGeom prst="rect">
            <a:avLst/>
          </a:prstGeom>
        </p:spPr>
        <p:txBody>
          <a:bodyPr wrap="square">
            <a:spAutoFit/>
          </a:bodyPr>
          <a:lstStyle/>
          <a:p>
            <a:r>
              <a:rPr lang="cs-CZ" dirty="0"/>
              <a:t>				   </a:t>
            </a:r>
          </a:p>
        </p:txBody>
      </p:sp>
      <p:graphicFrame>
        <p:nvGraphicFramePr>
          <p:cNvPr id="7" name="Tabulka 6"/>
          <p:cNvGraphicFramePr>
            <a:graphicFrameLocks noGrp="1"/>
          </p:cNvGraphicFramePr>
          <p:nvPr>
            <p:extLst>
              <p:ext uri="{D42A27DB-BD31-4B8C-83A1-F6EECF244321}">
                <p14:modId xmlns:p14="http://schemas.microsoft.com/office/powerpoint/2010/main" val="217147029"/>
              </p:ext>
            </p:extLst>
          </p:nvPr>
        </p:nvGraphicFramePr>
        <p:xfrm>
          <a:off x="457200" y="1774825"/>
          <a:ext cx="8229600" cy="2682240"/>
        </p:xfrm>
        <a:graphic>
          <a:graphicData uri="http://schemas.openxmlformats.org/drawingml/2006/table">
            <a:tbl>
              <a:tblPr/>
              <a:tblGrid>
                <a:gridCol w="8229600">
                  <a:extLst>
                    <a:ext uri="{9D8B030D-6E8A-4147-A177-3AD203B41FA5}">
                      <a16:colId xmlns:a16="http://schemas.microsoft.com/office/drawing/2014/main" val="20000"/>
                    </a:ext>
                  </a:extLst>
                </a:gridCol>
              </a:tblGrid>
              <a:tr h="0">
                <a:tc>
                  <a:txBody>
                    <a:bodyPr/>
                    <a:lstStyle/>
                    <a:p>
                      <a:pPr algn="just"/>
                      <a:r>
                        <a:rPr lang="cs-CZ" sz="1600" b="1" kern="1200" dirty="0">
                          <a:solidFill>
                            <a:schemeClr val="tx1"/>
                          </a:solidFill>
                          <a:effectLst/>
                          <a:latin typeface="Times New Roman" panose="02020603050405020304" pitchFamily="18" charset="0"/>
                          <a:ea typeface="+mn-ea"/>
                          <a:cs typeface="Times New Roman" panose="02020603050405020304" pitchFamily="18" charset="0"/>
                        </a:rPr>
                        <a:t>Encyklopedie:</a:t>
                      </a:r>
                    </a:p>
                    <a:p>
                      <a:pPr algn="just"/>
                      <a:endParaRPr lang="cs-CZ" sz="1600" b="1" kern="1200" dirty="0">
                        <a:solidFill>
                          <a:schemeClr val="tx1"/>
                        </a:solidFill>
                        <a:effectLst/>
                        <a:latin typeface="Times New Roman" panose="02020603050405020304" pitchFamily="18" charset="0"/>
                        <a:ea typeface="+mn-ea"/>
                        <a:cs typeface="Times New Roman" panose="02020603050405020304" pitchFamily="18" charset="0"/>
                      </a:endParaRPr>
                    </a:p>
                    <a:p>
                      <a:pPr algn="just"/>
                      <a:r>
                        <a:rPr lang="en-US" sz="1600" b="0" kern="1200" dirty="0">
                          <a:solidFill>
                            <a:schemeClr val="tx1"/>
                          </a:solidFill>
                          <a:effectLst/>
                          <a:latin typeface="Times New Roman" panose="02020603050405020304" pitchFamily="18" charset="0"/>
                          <a:ea typeface="+mn-ea"/>
                          <a:cs typeface="Times New Roman" panose="02020603050405020304" pitchFamily="18" charset="0"/>
                          <a:hlinkClick r:id="rId2"/>
                        </a:rPr>
                        <a:t>https://www.iep.utm.edu/</a:t>
                      </a:r>
                      <a:endParaRPr lang="cs-CZ" sz="16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r>
                        <a:rPr lang="en-US" sz="1600" b="0" kern="1200" dirty="0">
                          <a:solidFill>
                            <a:schemeClr val="tx1"/>
                          </a:solidFill>
                          <a:effectLst/>
                          <a:latin typeface="Times New Roman" panose="02020603050405020304" pitchFamily="18" charset="0"/>
                          <a:ea typeface="+mn-ea"/>
                          <a:cs typeface="Times New Roman" panose="02020603050405020304" pitchFamily="18" charset="0"/>
                        </a:rPr>
                        <a:t>The Internet Encyclopedia of Philosophy (IEP)</a:t>
                      </a:r>
                      <a:endParaRPr lang="cs-CZ" sz="16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endParaRPr lang="cs-CZ" sz="16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r>
                        <a:rPr lang="cs-CZ" sz="1600" b="0" kern="1200" dirty="0">
                          <a:solidFill>
                            <a:schemeClr val="tx1"/>
                          </a:solidFill>
                          <a:effectLst/>
                          <a:latin typeface="Times New Roman" panose="02020603050405020304" pitchFamily="18" charset="0"/>
                          <a:ea typeface="+mn-ea"/>
                          <a:cs typeface="Times New Roman" panose="02020603050405020304" pitchFamily="18" charset="0"/>
                          <a:hlinkClick r:id="rId3"/>
                        </a:rPr>
                        <a:t>https://plato.stanford.edu/</a:t>
                      </a:r>
                      <a:endParaRPr lang="cs-CZ" sz="16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r>
                        <a:rPr lang="cs-CZ" sz="1600" b="0" kern="1200" dirty="0" err="1">
                          <a:solidFill>
                            <a:schemeClr val="tx1"/>
                          </a:solidFill>
                          <a:effectLst/>
                          <a:latin typeface="Times New Roman" panose="02020603050405020304" pitchFamily="18" charset="0"/>
                          <a:ea typeface="+mn-ea"/>
                          <a:cs typeface="Times New Roman" panose="02020603050405020304" pitchFamily="18" charset="0"/>
                        </a:rPr>
                        <a:t>Stanford</a:t>
                      </a:r>
                      <a:r>
                        <a:rPr lang="cs-CZ" sz="1600" b="0" kern="1200" dirty="0">
                          <a:solidFill>
                            <a:schemeClr val="tx1"/>
                          </a:solidFill>
                          <a:effectLst/>
                          <a:latin typeface="Times New Roman" panose="02020603050405020304" pitchFamily="18" charset="0"/>
                          <a:ea typeface="+mn-ea"/>
                          <a:cs typeface="Times New Roman" panose="02020603050405020304" pitchFamily="18" charset="0"/>
                        </a:rPr>
                        <a:t> </a:t>
                      </a:r>
                      <a:r>
                        <a:rPr lang="cs-CZ" sz="1600" b="0" kern="1200" dirty="0" err="1">
                          <a:solidFill>
                            <a:schemeClr val="tx1"/>
                          </a:solidFill>
                          <a:effectLst/>
                          <a:latin typeface="Times New Roman" panose="02020603050405020304" pitchFamily="18" charset="0"/>
                          <a:ea typeface="+mn-ea"/>
                          <a:cs typeface="Times New Roman" panose="02020603050405020304" pitchFamily="18" charset="0"/>
                        </a:rPr>
                        <a:t>Encyclopedia</a:t>
                      </a:r>
                      <a:r>
                        <a:rPr lang="cs-CZ" sz="1600" b="0" kern="1200" dirty="0">
                          <a:solidFill>
                            <a:schemeClr val="tx1"/>
                          </a:solidFill>
                          <a:effectLst/>
                          <a:latin typeface="Times New Roman" panose="02020603050405020304" pitchFamily="18" charset="0"/>
                          <a:ea typeface="+mn-ea"/>
                          <a:cs typeface="Times New Roman" panose="02020603050405020304" pitchFamily="18" charset="0"/>
                        </a:rPr>
                        <a:t> </a:t>
                      </a:r>
                      <a:r>
                        <a:rPr lang="cs-CZ" sz="1600" b="0" kern="1200" dirty="0" err="1">
                          <a:solidFill>
                            <a:schemeClr val="tx1"/>
                          </a:solidFill>
                          <a:effectLst/>
                          <a:latin typeface="Times New Roman" panose="02020603050405020304" pitchFamily="18" charset="0"/>
                          <a:ea typeface="+mn-ea"/>
                          <a:cs typeface="Times New Roman" panose="02020603050405020304" pitchFamily="18" charset="0"/>
                        </a:rPr>
                        <a:t>of</a:t>
                      </a:r>
                      <a:r>
                        <a:rPr lang="cs-CZ" sz="1600" b="0" kern="1200" dirty="0">
                          <a:solidFill>
                            <a:schemeClr val="tx1"/>
                          </a:solidFill>
                          <a:effectLst/>
                          <a:latin typeface="Times New Roman" panose="02020603050405020304" pitchFamily="18" charset="0"/>
                          <a:ea typeface="+mn-ea"/>
                          <a:cs typeface="Times New Roman" panose="02020603050405020304" pitchFamily="18" charset="0"/>
                        </a:rPr>
                        <a:t> </a:t>
                      </a:r>
                      <a:r>
                        <a:rPr lang="cs-CZ" sz="1600" b="0" kern="1200" dirty="0" err="1">
                          <a:solidFill>
                            <a:schemeClr val="tx1"/>
                          </a:solidFill>
                          <a:effectLst/>
                          <a:latin typeface="Times New Roman" panose="02020603050405020304" pitchFamily="18" charset="0"/>
                          <a:ea typeface="+mn-ea"/>
                          <a:cs typeface="Times New Roman" panose="02020603050405020304" pitchFamily="18" charset="0"/>
                        </a:rPr>
                        <a:t>Philosophy</a:t>
                      </a:r>
                      <a:r>
                        <a:rPr lang="cs-CZ" sz="1600" b="0" kern="1200" dirty="0">
                          <a:solidFill>
                            <a:schemeClr val="tx1"/>
                          </a:solidFill>
                          <a:effectLst/>
                          <a:latin typeface="Times New Roman" panose="02020603050405020304" pitchFamily="18" charset="0"/>
                          <a:ea typeface="+mn-ea"/>
                          <a:cs typeface="Times New Roman" panose="02020603050405020304" pitchFamily="18" charset="0"/>
                        </a:rPr>
                        <a:t> (SEP)</a:t>
                      </a:r>
                      <a:endParaRPr lang="pt-BR" sz="16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endParaRPr lang="cs-CZ" sz="16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endParaRPr lang="cs-CZ" sz="1600" b="1" kern="1200" dirty="0">
                        <a:solidFill>
                          <a:schemeClr val="tx1"/>
                        </a:solidFill>
                        <a:effectLst/>
                        <a:latin typeface="Times New Roman" panose="02020603050405020304" pitchFamily="18" charset="0"/>
                        <a:ea typeface="+mn-ea"/>
                        <a:cs typeface="Times New Roman" panose="02020603050405020304" pitchFamily="18" charset="0"/>
                      </a:endParaRPr>
                    </a:p>
                    <a:p>
                      <a:endParaRPr lang="cs-CZ" dirty="0">
                        <a:latin typeface="Times New Roman" panose="02020603050405020304" pitchFamily="18" charset="0"/>
                        <a:cs typeface="Times New Roman" panose="02020603050405020304" pitchFamily="18" charset="0"/>
                      </a:endParaRPr>
                    </a:p>
                  </a:txBody>
                  <a:tcPr marL="28575" marR="28575" marT="28575" marB="28575" anchor="ctr">
                    <a:lnL>
                      <a:noFill/>
                    </a:lnL>
                    <a:lnR>
                      <a:noFill/>
                    </a:lnR>
                    <a:lnT>
                      <a:noFill/>
                    </a:lnT>
                    <a:lnB>
                      <a:noFill/>
                    </a:lnB>
                    <a:solidFill>
                      <a:srgbClr val="FFFFFF"/>
                    </a:solidFill>
                  </a:tcPr>
                </a:tc>
                <a:extLst>
                  <a:ext uri="{0D108BD9-81ED-4DB2-BD59-A6C34878D82A}">
                    <a16:rowId xmlns:a16="http://schemas.microsoft.com/office/drawing/2014/main" val="10000"/>
                  </a:ext>
                </a:extLst>
              </a:tr>
              <a:tr h="0">
                <a:tc>
                  <a:txBody>
                    <a:bodyPr/>
                    <a:lstStyle/>
                    <a:p>
                      <a:pPr algn="just"/>
                      <a:endParaRPr lang="cs-CZ" dirty="0">
                        <a:latin typeface="Times New Roman" panose="02020603050405020304" pitchFamily="18" charset="0"/>
                        <a:cs typeface="Times New Roman" panose="02020603050405020304" pitchFamily="18" charset="0"/>
                      </a:endParaRPr>
                    </a:p>
                  </a:txBody>
                  <a:tcPr marL="9525" marR="9525" marT="9525" marB="9525" anchor="ctr">
                    <a:lnL>
                      <a:noFill/>
                    </a:lnL>
                    <a:lnR>
                      <a:noFill/>
                    </a:lnR>
                    <a:lnT>
                      <a:noFill/>
                    </a:lnT>
                    <a:lnB>
                      <a:noFill/>
                    </a:lnB>
                    <a:solidFill>
                      <a:srgbClr val="FFFFFF"/>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573566348"/>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457200" y="155520"/>
            <a:ext cx="8229240" cy="1252440"/>
          </a:xfrm>
          <a:prstGeom prst="rect">
            <a:avLst/>
          </a:prstGeom>
        </p:spPr>
        <p:txBody>
          <a:bodyPr tIns="45000" rIns="45720" bIns="45000" anchor="ctr"/>
          <a:lstStyle/>
          <a:p>
            <a:pPr algn="ctr">
              <a:lnSpc>
                <a:spcPct val="100000"/>
              </a:lnSpc>
            </a:pPr>
            <a:r>
              <a:rPr lang="cs-CZ" sz="2400" b="1" dirty="0">
                <a:latin typeface="Times New Roman" panose="02020603050405020304" pitchFamily="18" charset="0"/>
                <a:cs typeface="Times New Roman" panose="02020603050405020304" pitchFamily="18" charset="0"/>
              </a:rPr>
              <a:t>6. Filozofické zdroje</a:t>
            </a:r>
          </a:p>
        </p:txBody>
      </p:sp>
      <p:sp>
        <p:nvSpPr>
          <p:cNvPr id="87" name="TextShape 2"/>
          <p:cNvSpPr txBox="1"/>
          <p:nvPr/>
        </p:nvSpPr>
        <p:spPr>
          <a:xfrm>
            <a:off x="457200" y="1775160"/>
            <a:ext cx="8229240" cy="4625280"/>
          </a:xfrm>
          <a:prstGeom prst="rect">
            <a:avLst/>
          </a:prstGeom>
        </p:spPr>
        <p:txBody>
          <a:bodyPr lIns="54720" tIns="91440" rIns="90000" bIns="45000"/>
          <a:lstStyle/>
          <a:p>
            <a:pPr algn="just">
              <a:lnSpc>
                <a:spcPct val="100000"/>
              </a:lnSpc>
            </a:pPr>
            <a:endParaRPr dirty="0"/>
          </a:p>
        </p:txBody>
      </p:sp>
      <p:sp>
        <p:nvSpPr>
          <p:cNvPr id="2" name="Obdélník 1"/>
          <p:cNvSpPr/>
          <p:nvPr/>
        </p:nvSpPr>
        <p:spPr>
          <a:xfrm>
            <a:off x="2286000" y="2967335"/>
            <a:ext cx="4572000" cy="369332"/>
          </a:xfrm>
          <a:prstGeom prst="rect">
            <a:avLst/>
          </a:prstGeom>
        </p:spPr>
        <p:txBody>
          <a:bodyPr>
            <a:spAutoFit/>
          </a:bodyPr>
          <a:lstStyle/>
          <a:p>
            <a:r>
              <a:rPr lang="cs-CZ" dirty="0"/>
              <a:t> </a:t>
            </a:r>
          </a:p>
        </p:txBody>
      </p:sp>
      <p:sp>
        <p:nvSpPr>
          <p:cNvPr id="3" name="Obdélník 2"/>
          <p:cNvSpPr/>
          <p:nvPr/>
        </p:nvSpPr>
        <p:spPr>
          <a:xfrm>
            <a:off x="251520" y="2967335"/>
            <a:ext cx="8712968" cy="369332"/>
          </a:xfrm>
          <a:prstGeom prst="rect">
            <a:avLst/>
          </a:prstGeom>
        </p:spPr>
        <p:txBody>
          <a:bodyPr wrap="square">
            <a:spAutoFit/>
          </a:bodyPr>
          <a:lstStyle/>
          <a:p>
            <a:r>
              <a:rPr lang="cs-CZ" dirty="0"/>
              <a:t>				   </a:t>
            </a:r>
          </a:p>
        </p:txBody>
      </p:sp>
      <p:graphicFrame>
        <p:nvGraphicFramePr>
          <p:cNvPr id="7" name="Tabulka 6"/>
          <p:cNvGraphicFramePr>
            <a:graphicFrameLocks noGrp="1"/>
          </p:cNvGraphicFramePr>
          <p:nvPr>
            <p:extLst>
              <p:ext uri="{D42A27DB-BD31-4B8C-83A1-F6EECF244321}">
                <p14:modId xmlns:p14="http://schemas.microsoft.com/office/powerpoint/2010/main" val="2941117406"/>
              </p:ext>
            </p:extLst>
          </p:nvPr>
        </p:nvGraphicFramePr>
        <p:xfrm>
          <a:off x="457200" y="1774825"/>
          <a:ext cx="8229600" cy="3169920"/>
        </p:xfrm>
        <a:graphic>
          <a:graphicData uri="http://schemas.openxmlformats.org/drawingml/2006/table">
            <a:tbl>
              <a:tblPr/>
              <a:tblGrid>
                <a:gridCol w="8229600">
                  <a:extLst>
                    <a:ext uri="{9D8B030D-6E8A-4147-A177-3AD203B41FA5}">
                      <a16:colId xmlns:a16="http://schemas.microsoft.com/office/drawing/2014/main" val="20000"/>
                    </a:ext>
                  </a:extLst>
                </a:gridCol>
              </a:tblGrid>
              <a:tr h="0">
                <a:tc>
                  <a:txBody>
                    <a:bodyPr/>
                    <a:lstStyle/>
                    <a:p>
                      <a:pPr algn="just"/>
                      <a:r>
                        <a:rPr lang="cs-CZ" sz="1600" b="1" kern="1200" dirty="0">
                          <a:solidFill>
                            <a:schemeClr val="tx1"/>
                          </a:solidFill>
                          <a:effectLst/>
                          <a:latin typeface="Times New Roman" panose="02020603050405020304" pitchFamily="18" charset="0"/>
                          <a:ea typeface="+mn-ea"/>
                          <a:cs typeface="Times New Roman" panose="02020603050405020304" pitchFamily="18" charset="0"/>
                        </a:rPr>
                        <a:t>Filozofické časopisy (open </a:t>
                      </a:r>
                      <a:r>
                        <a:rPr lang="cs-CZ" sz="1600" b="1" kern="1200" dirty="0" err="1">
                          <a:solidFill>
                            <a:schemeClr val="tx1"/>
                          </a:solidFill>
                          <a:effectLst/>
                          <a:latin typeface="Times New Roman" panose="02020603050405020304" pitchFamily="18" charset="0"/>
                          <a:ea typeface="+mn-ea"/>
                          <a:cs typeface="Times New Roman" panose="02020603050405020304" pitchFamily="18" charset="0"/>
                        </a:rPr>
                        <a:t>access</a:t>
                      </a:r>
                      <a:r>
                        <a:rPr lang="cs-CZ" sz="1600" b="1" kern="1200" dirty="0">
                          <a:solidFill>
                            <a:schemeClr val="tx1"/>
                          </a:solidFill>
                          <a:effectLst/>
                          <a:latin typeface="Times New Roman" panose="02020603050405020304" pitchFamily="18" charset="0"/>
                          <a:ea typeface="+mn-ea"/>
                          <a:cs typeface="Times New Roman" panose="02020603050405020304" pitchFamily="18" charset="0"/>
                        </a:rPr>
                        <a:t>):</a:t>
                      </a:r>
                    </a:p>
                    <a:p>
                      <a:pPr algn="just"/>
                      <a:endParaRPr lang="cs-CZ" sz="1600" b="1" kern="1200" dirty="0">
                        <a:solidFill>
                          <a:schemeClr val="tx1"/>
                        </a:solidFill>
                        <a:effectLst/>
                        <a:latin typeface="Times New Roman" panose="02020603050405020304" pitchFamily="18" charset="0"/>
                        <a:ea typeface="+mn-ea"/>
                        <a:cs typeface="Times New Roman" panose="02020603050405020304" pitchFamily="18" charset="0"/>
                      </a:endParaRPr>
                    </a:p>
                    <a:p>
                      <a:pPr algn="just"/>
                      <a:r>
                        <a:rPr lang="cs-CZ" sz="1600" b="0" kern="1200" dirty="0">
                          <a:solidFill>
                            <a:schemeClr val="tx1"/>
                          </a:solidFill>
                          <a:effectLst/>
                          <a:latin typeface="Times New Roman" panose="02020603050405020304" pitchFamily="18" charset="0"/>
                          <a:ea typeface="+mn-ea"/>
                          <a:cs typeface="Times New Roman" panose="02020603050405020304" pitchFamily="18" charset="0"/>
                        </a:rPr>
                        <a:t>Pro-</a:t>
                      </a:r>
                      <a:r>
                        <a:rPr lang="cs-CZ" sz="1600" b="0" kern="1200" dirty="0" err="1">
                          <a:solidFill>
                            <a:schemeClr val="tx1"/>
                          </a:solidFill>
                          <a:effectLst/>
                          <a:latin typeface="Times New Roman" panose="02020603050405020304" pitchFamily="18" charset="0"/>
                          <a:ea typeface="+mn-ea"/>
                          <a:cs typeface="Times New Roman" panose="02020603050405020304" pitchFamily="18" charset="0"/>
                        </a:rPr>
                        <a:t>Fil</a:t>
                      </a:r>
                      <a:r>
                        <a:rPr lang="cs-CZ" sz="1600" b="0" kern="1200" dirty="0">
                          <a:solidFill>
                            <a:schemeClr val="tx1"/>
                          </a:solidFill>
                          <a:effectLst/>
                          <a:latin typeface="Times New Roman" panose="02020603050405020304" pitchFamily="18" charset="0"/>
                          <a:ea typeface="+mn-ea"/>
                          <a:cs typeface="Times New Roman" panose="02020603050405020304" pitchFamily="18" charset="0"/>
                        </a:rPr>
                        <a:t> (CZ)</a:t>
                      </a:r>
                    </a:p>
                    <a:p>
                      <a:pPr algn="just"/>
                      <a:r>
                        <a:rPr lang="cs-CZ" sz="1600" b="0" kern="1200" dirty="0">
                          <a:solidFill>
                            <a:schemeClr val="tx1"/>
                          </a:solidFill>
                          <a:effectLst/>
                          <a:latin typeface="Times New Roman" panose="02020603050405020304" pitchFamily="18" charset="0"/>
                          <a:ea typeface="+mn-ea"/>
                          <a:cs typeface="Times New Roman" panose="02020603050405020304" pitchFamily="18" charset="0"/>
                          <a:hlinkClick r:id="rId2"/>
                        </a:rPr>
                        <a:t>http://www.phil.muni.cz/journals/index.php/profil</a:t>
                      </a:r>
                      <a:endParaRPr lang="cs-CZ" sz="16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endParaRPr lang="cs-CZ" sz="16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r>
                        <a:rPr lang="pt-BR" sz="1600" b="0" kern="1200" dirty="0">
                          <a:solidFill>
                            <a:schemeClr val="tx1"/>
                          </a:solidFill>
                          <a:effectLst/>
                          <a:latin typeface="Times New Roman" panose="02020603050405020304" pitchFamily="18" charset="0"/>
                          <a:ea typeface="+mn-ea"/>
                          <a:cs typeface="Times New Roman" panose="02020603050405020304" pitchFamily="18" charset="0"/>
                        </a:rPr>
                        <a:t>Diametros (PL)</a:t>
                      </a:r>
                    </a:p>
                    <a:p>
                      <a:pPr algn="just"/>
                      <a:r>
                        <a:rPr lang="pt-BR" sz="1600" b="0" kern="1200" dirty="0">
                          <a:solidFill>
                            <a:schemeClr val="tx1"/>
                          </a:solidFill>
                          <a:effectLst/>
                          <a:latin typeface="Times New Roman" panose="02020603050405020304" pitchFamily="18" charset="0"/>
                          <a:ea typeface="+mn-ea"/>
                          <a:cs typeface="Times New Roman" panose="02020603050405020304" pitchFamily="18" charset="0"/>
                          <a:hlinkClick r:id="rId3"/>
                        </a:rPr>
                        <a:t>https://www.diametros.iphils.uj.edu.pl/diametros</a:t>
                      </a:r>
                      <a:endParaRPr lang="cs-CZ" sz="16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endParaRPr lang="pt-BR" sz="16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endParaRPr lang="cs-CZ" sz="16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endParaRPr lang="cs-CZ" sz="16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endParaRPr lang="cs-CZ" sz="1600" b="1" kern="1200" dirty="0">
                        <a:solidFill>
                          <a:schemeClr val="tx1"/>
                        </a:solidFill>
                        <a:effectLst/>
                        <a:latin typeface="Times New Roman" panose="02020603050405020304" pitchFamily="18" charset="0"/>
                        <a:ea typeface="+mn-ea"/>
                        <a:cs typeface="Times New Roman" panose="02020603050405020304" pitchFamily="18" charset="0"/>
                      </a:endParaRPr>
                    </a:p>
                    <a:p>
                      <a:endParaRPr lang="cs-CZ" dirty="0">
                        <a:latin typeface="Times New Roman" panose="02020603050405020304" pitchFamily="18" charset="0"/>
                        <a:cs typeface="Times New Roman" panose="02020603050405020304" pitchFamily="18" charset="0"/>
                      </a:endParaRPr>
                    </a:p>
                  </a:txBody>
                  <a:tcPr marL="28575" marR="28575" marT="28575" marB="28575" anchor="ctr">
                    <a:lnL>
                      <a:noFill/>
                    </a:lnL>
                    <a:lnR>
                      <a:noFill/>
                    </a:lnR>
                    <a:lnT>
                      <a:noFill/>
                    </a:lnT>
                    <a:lnB>
                      <a:noFill/>
                    </a:lnB>
                    <a:solidFill>
                      <a:srgbClr val="FFFFFF"/>
                    </a:solidFill>
                  </a:tcPr>
                </a:tc>
                <a:extLst>
                  <a:ext uri="{0D108BD9-81ED-4DB2-BD59-A6C34878D82A}">
                    <a16:rowId xmlns:a16="http://schemas.microsoft.com/office/drawing/2014/main" val="10000"/>
                  </a:ext>
                </a:extLst>
              </a:tr>
              <a:tr h="0">
                <a:tc>
                  <a:txBody>
                    <a:bodyPr/>
                    <a:lstStyle/>
                    <a:p>
                      <a:pPr algn="just"/>
                      <a:endParaRPr lang="cs-CZ" dirty="0">
                        <a:latin typeface="Times New Roman" panose="02020603050405020304" pitchFamily="18" charset="0"/>
                        <a:cs typeface="Times New Roman" panose="02020603050405020304" pitchFamily="18" charset="0"/>
                      </a:endParaRPr>
                    </a:p>
                  </a:txBody>
                  <a:tcPr marL="9525" marR="9525" marT="9525" marB="9525" anchor="ctr">
                    <a:lnL>
                      <a:noFill/>
                    </a:lnL>
                    <a:lnR>
                      <a:noFill/>
                    </a:lnR>
                    <a:lnT>
                      <a:noFill/>
                    </a:lnT>
                    <a:lnB>
                      <a:noFill/>
                    </a:lnB>
                    <a:solidFill>
                      <a:srgbClr val="FFFFFF"/>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576317295"/>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457200" y="155520"/>
            <a:ext cx="8229240" cy="1252440"/>
          </a:xfrm>
          <a:prstGeom prst="rect">
            <a:avLst/>
          </a:prstGeom>
        </p:spPr>
        <p:txBody>
          <a:bodyPr tIns="45000" rIns="45720" bIns="45000" anchor="ctr"/>
          <a:lstStyle/>
          <a:p>
            <a:pPr algn="ctr">
              <a:lnSpc>
                <a:spcPct val="100000"/>
              </a:lnSpc>
            </a:pPr>
            <a:r>
              <a:rPr lang="cs-CZ" sz="2400" b="1" dirty="0">
                <a:latin typeface="Times New Roman" panose="02020603050405020304" pitchFamily="18" charset="0"/>
                <a:cs typeface="Times New Roman" panose="02020603050405020304" pitchFamily="18" charset="0"/>
              </a:rPr>
              <a:t>6. Filozofické zdroje</a:t>
            </a:r>
          </a:p>
        </p:txBody>
      </p:sp>
      <p:sp>
        <p:nvSpPr>
          <p:cNvPr id="87" name="TextShape 2"/>
          <p:cNvSpPr txBox="1"/>
          <p:nvPr/>
        </p:nvSpPr>
        <p:spPr>
          <a:xfrm>
            <a:off x="457200" y="1775160"/>
            <a:ext cx="8229240" cy="4625280"/>
          </a:xfrm>
          <a:prstGeom prst="rect">
            <a:avLst/>
          </a:prstGeom>
        </p:spPr>
        <p:txBody>
          <a:bodyPr lIns="54720" tIns="91440" rIns="90000" bIns="45000"/>
          <a:lstStyle/>
          <a:p>
            <a:pPr algn="just">
              <a:lnSpc>
                <a:spcPct val="100000"/>
              </a:lnSpc>
            </a:pPr>
            <a:endParaRPr dirty="0"/>
          </a:p>
        </p:txBody>
      </p:sp>
      <p:sp>
        <p:nvSpPr>
          <p:cNvPr id="2" name="Obdélník 1"/>
          <p:cNvSpPr/>
          <p:nvPr/>
        </p:nvSpPr>
        <p:spPr>
          <a:xfrm>
            <a:off x="2286000" y="2967335"/>
            <a:ext cx="4572000" cy="369332"/>
          </a:xfrm>
          <a:prstGeom prst="rect">
            <a:avLst/>
          </a:prstGeom>
        </p:spPr>
        <p:txBody>
          <a:bodyPr>
            <a:spAutoFit/>
          </a:bodyPr>
          <a:lstStyle/>
          <a:p>
            <a:r>
              <a:rPr lang="cs-CZ" dirty="0"/>
              <a:t> </a:t>
            </a:r>
          </a:p>
        </p:txBody>
      </p:sp>
      <p:sp>
        <p:nvSpPr>
          <p:cNvPr id="3" name="Obdélník 2"/>
          <p:cNvSpPr/>
          <p:nvPr/>
        </p:nvSpPr>
        <p:spPr>
          <a:xfrm>
            <a:off x="251520" y="2967335"/>
            <a:ext cx="8712968" cy="369332"/>
          </a:xfrm>
          <a:prstGeom prst="rect">
            <a:avLst/>
          </a:prstGeom>
        </p:spPr>
        <p:txBody>
          <a:bodyPr wrap="square">
            <a:spAutoFit/>
          </a:bodyPr>
          <a:lstStyle/>
          <a:p>
            <a:r>
              <a:rPr lang="cs-CZ" dirty="0"/>
              <a:t>				   </a:t>
            </a:r>
          </a:p>
        </p:txBody>
      </p:sp>
      <p:graphicFrame>
        <p:nvGraphicFramePr>
          <p:cNvPr id="7" name="Tabulka 6"/>
          <p:cNvGraphicFramePr>
            <a:graphicFrameLocks noGrp="1"/>
          </p:cNvGraphicFramePr>
          <p:nvPr>
            <p:extLst>
              <p:ext uri="{D42A27DB-BD31-4B8C-83A1-F6EECF244321}">
                <p14:modId xmlns:p14="http://schemas.microsoft.com/office/powerpoint/2010/main" val="1113832866"/>
              </p:ext>
            </p:extLst>
          </p:nvPr>
        </p:nvGraphicFramePr>
        <p:xfrm>
          <a:off x="457200" y="1774825"/>
          <a:ext cx="8229600" cy="4389120"/>
        </p:xfrm>
        <a:graphic>
          <a:graphicData uri="http://schemas.openxmlformats.org/drawingml/2006/table">
            <a:tbl>
              <a:tblPr/>
              <a:tblGrid>
                <a:gridCol w="8229600">
                  <a:extLst>
                    <a:ext uri="{9D8B030D-6E8A-4147-A177-3AD203B41FA5}">
                      <a16:colId xmlns:a16="http://schemas.microsoft.com/office/drawing/2014/main" val="20000"/>
                    </a:ext>
                  </a:extLst>
                </a:gridCol>
              </a:tblGrid>
              <a:tr h="0">
                <a:tc>
                  <a:txBody>
                    <a:bodyPr/>
                    <a:lstStyle/>
                    <a:p>
                      <a:pPr algn="just"/>
                      <a:r>
                        <a:rPr lang="cs-CZ" sz="1600" b="1" kern="1200" dirty="0">
                          <a:solidFill>
                            <a:schemeClr val="tx1"/>
                          </a:solidFill>
                          <a:effectLst/>
                          <a:latin typeface="Times New Roman" panose="02020603050405020304" pitchFamily="18" charset="0"/>
                          <a:ea typeface="+mn-ea"/>
                          <a:cs typeface="Times New Roman" panose="02020603050405020304" pitchFamily="18" charset="0"/>
                        </a:rPr>
                        <a:t>Filozofické časopisy ČR/SK:</a:t>
                      </a:r>
                    </a:p>
                    <a:p>
                      <a:pPr algn="just"/>
                      <a:endParaRPr lang="cs-CZ" sz="1600" b="1" kern="1200" dirty="0">
                        <a:solidFill>
                          <a:schemeClr val="tx1"/>
                        </a:solidFill>
                        <a:effectLst/>
                        <a:latin typeface="Times New Roman" panose="02020603050405020304" pitchFamily="18" charset="0"/>
                        <a:ea typeface="+mn-ea"/>
                        <a:cs typeface="Times New Roman" panose="02020603050405020304" pitchFamily="18" charset="0"/>
                      </a:endParaRPr>
                    </a:p>
                    <a:p>
                      <a:pPr algn="just"/>
                      <a:r>
                        <a:rPr lang="pt-BR" sz="1600" b="0" kern="1200" dirty="0">
                          <a:solidFill>
                            <a:schemeClr val="tx1"/>
                          </a:solidFill>
                          <a:effectLst/>
                          <a:latin typeface="Times New Roman" panose="02020603050405020304" pitchFamily="18" charset="0"/>
                          <a:ea typeface="+mn-ea"/>
                          <a:cs typeface="Times New Roman" panose="02020603050405020304" pitchFamily="18" charset="0"/>
                        </a:rPr>
                        <a:t>Filosofický časopis </a:t>
                      </a:r>
                      <a:endParaRPr lang="cs-CZ" sz="16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endParaRPr lang="cs-CZ" sz="16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r>
                        <a:rPr lang="pt-BR" sz="1600" b="0" kern="1200" dirty="0">
                          <a:solidFill>
                            <a:schemeClr val="tx1"/>
                          </a:solidFill>
                          <a:effectLst/>
                          <a:latin typeface="Times New Roman" panose="02020603050405020304" pitchFamily="18" charset="0"/>
                          <a:ea typeface="+mn-ea"/>
                          <a:cs typeface="Times New Roman" panose="02020603050405020304" pitchFamily="18" charset="0"/>
                        </a:rPr>
                        <a:t>Studia Philosophica (Brno)</a:t>
                      </a:r>
                      <a:endParaRPr lang="cs-CZ" sz="16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endParaRPr lang="cs-CZ" sz="16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r>
                        <a:rPr lang="it-IT" sz="1600" b="0" kern="1200" dirty="0">
                          <a:solidFill>
                            <a:schemeClr val="tx1"/>
                          </a:solidFill>
                          <a:effectLst/>
                          <a:latin typeface="Times New Roman" panose="02020603050405020304" pitchFamily="18" charset="0"/>
                          <a:ea typeface="+mn-ea"/>
                          <a:cs typeface="Times New Roman" panose="02020603050405020304" pitchFamily="18" charset="0"/>
                        </a:rPr>
                        <a:t>Organon F</a:t>
                      </a:r>
                    </a:p>
                    <a:p>
                      <a:pPr algn="just"/>
                      <a:r>
                        <a:rPr lang="it-IT" sz="1600" b="0" kern="1200" dirty="0">
                          <a:solidFill>
                            <a:schemeClr val="tx1"/>
                          </a:solidFill>
                          <a:effectLst/>
                          <a:latin typeface="Times New Roman" panose="02020603050405020304" pitchFamily="18" charset="0"/>
                          <a:ea typeface="+mn-ea"/>
                          <a:cs typeface="Times New Roman" panose="02020603050405020304" pitchFamily="18" charset="0"/>
                          <a:hlinkClick r:id="rId2"/>
                        </a:rPr>
                        <a:t>http://www.klemens.sav.sk/fiusav/organon/?q=en</a:t>
                      </a:r>
                      <a:endParaRPr lang="cs-CZ" sz="16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endParaRPr lang="pt-BR" sz="16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r>
                        <a:rPr lang="en-US" sz="1600" b="1" kern="1200" dirty="0" err="1">
                          <a:solidFill>
                            <a:schemeClr val="tx1"/>
                          </a:solidFill>
                          <a:effectLst/>
                          <a:latin typeface="Times New Roman" panose="02020603050405020304" pitchFamily="18" charset="0"/>
                          <a:ea typeface="+mn-ea"/>
                          <a:cs typeface="Times New Roman" panose="02020603050405020304" pitchFamily="18" charset="0"/>
                        </a:rPr>
                        <a:t>Predátorské</a:t>
                      </a:r>
                      <a:r>
                        <a:rPr lang="en-US" sz="1600" b="1" kern="1200" dirty="0">
                          <a:solidFill>
                            <a:schemeClr val="tx1"/>
                          </a:solidFill>
                          <a:effectLst/>
                          <a:latin typeface="Times New Roman" panose="02020603050405020304" pitchFamily="18" charset="0"/>
                          <a:ea typeface="+mn-ea"/>
                          <a:cs typeface="Times New Roman" panose="02020603050405020304" pitchFamily="18" charset="0"/>
                        </a:rPr>
                        <a:t> </a:t>
                      </a:r>
                      <a:r>
                        <a:rPr lang="en-US" sz="1600" b="1" kern="1200" dirty="0" err="1">
                          <a:solidFill>
                            <a:schemeClr val="tx1"/>
                          </a:solidFill>
                          <a:effectLst/>
                          <a:latin typeface="Times New Roman" panose="02020603050405020304" pitchFamily="18" charset="0"/>
                          <a:ea typeface="+mn-ea"/>
                          <a:cs typeface="Times New Roman" panose="02020603050405020304" pitchFamily="18" charset="0"/>
                        </a:rPr>
                        <a:t>časopisy</a:t>
                      </a:r>
                      <a:r>
                        <a:rPr lang="cs-CZ" sz="1600" b="1" kern="1200" dirty="0">
                          <a:solidFill>
                            <a:schemeClr val="tx1"/>
                          </a:solidFill>
                          <a:effectLst/>
                          <a:latin typeface="Times New Roman" panose="02020603050405020304" pitchFamily="18" charset="0"/>
                          <a:ea typeface="+mn-ea"/>
                          <a:cs typeface="Times New Roman" panose="02020603050405020304" pitchFamily="18" charset="0"/>
                        </a:rPr>
                        <a:t>:</a:t>
                      </a:r>
                    </a:p>
                    <a:p>
                      <a:pPr algn="just"/>
                      <a:endParaRPr lang="en-US" sz="16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r>
                        <a:rPr lang="en-US" sz="1600" b="0" kern="1200" dirty="0">
                          <a:solidFill>
                            <a:schemeClr val="tx1"/>
                          </a:solidFill>
                          <a:effectLst/>
                          <a:latin typeface="Times New Roman" panose="02020603050405020304" pitchFamily="18" charset="0"/>
                          <a:ea typeface="+mn-ea"/>
                          <a:cs typeface="Times New Roman" panose="02020603050405020304" pitchFamily="18" charset="0"/>
                        </a:rPr>
                        <a:t>Beall's list </a:t>
                      </a:r>
                      <a:endParaRPr lang="cs-CZ" sz="16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r>
                        <a:rPr lang="en-US" sz="1600" b="0" kern="1200" dirty="0">
                          <a:solidFill>
                            <a:schemeClr val="tx1"/>
                          </a:solidFill>
                          <a:effectLst/>
                          <a:latin typeface="Times New Roman" panose="02020603050405020304" pitchFamily="18" charset="0"/>
                          <a:ea typeface="+mn-ea"/>
                          <a:cs typeface="Times New Roman" panose="02020603050405020304" pitchFamily="18" charset="0"/>
                          <a:hlinkClick r:id="rId3"/>
                        </a:rPr>
                        <a:t>https://beallslist.weebly.com/</a:t>
                      </a:r>
                      <a:endParaRPr lang="cs-CZ" sz="16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endParaRPr lang="cs-CZ" sz="16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endParaRPr lang="cs-CZ" sz="16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endParaRPr lang="cs-CZ" sz="1600" b="1" kern="1200" dirty="0">
                        <a:solidFill>
                          <a:schemeClr val="tx1"/>
                        </a:solidFill>
                        <a:effectLst/>
                        <a:latin typeface="Times New Roman" panose="02020603050405020304" pitchFamily="18" charset="0"/>
                        <a:ea typeface="+mn-ea"/>
                        <a:cs typeface="Times New Roman" panose="02020603050405020304" pitchFamily="18" charset="0"/>
                      </a:endParaRPr>
                    </a:p>
                    <a:p>
                      <a:endParaRPr lang="cs-CZ" dirty="0">
                        <a:latin typeface="Times New Roman" panose="02020603050405020304" pitchFamily="18" charset="0"/>
                        <a:cs typeface="Times New Roman" panose="02020603050405020304" pitchFamily="18" charset="0"/>
                      </a:endParaRPr>
                    </a:p>
                  </a:txBody>
                  <a:tcPr marL="28575" marR="28575" marT="28575" marB="28575" anchor="ctr">
                    <a:lnL>
                      <a:noFill/>
                    </a:lnL>
                    <a:lnR>
                      <a:noFill/>
                    </a:lnR>
                    <a:lnT>
                      <a:noFill/>
                    </a:lnT>
                    <a:lnB>
                      <a:noFill/>
                    </a:lnB>
                    <a:solidFill>
                      <a:srgbClr val="FFFFFF"/>
                    </a:solidFill>
                  </a:tcPr>
                </a:tc>
                <a:extLst>
                  <a:ext uri="{0D108BD9-81ED-4DB2-BD59-A6C34878D82A}">
                    <a16:rowId xmlns:a16="http://schemas.microsoft.com/office/drawing/2014/main" val="10000"/>
                  </a:ext>
                </a:extLst>
              </a:tr>
              <a:tr h="0">
                <a:tc>
                  <a:txBody>
                    <a:bodyPr/>
                    <a:lstStyle/>
                    <a:p>
                      <a:pPr algn="just"/>
                      <a:endParaRPr lang="cs-CZ" dirty="0">
                        <a:latin typeface="Times New Roman" panose="02020603050405020304" pitchFamily="18" charset="0"/>
                        <a:cs typeface="Times New Roman" panose="02020603050405020304" pitchFamily="18" charset="0"/>
                      </a:endParaRPr>
                    </a:p>
                  </a:txBody>
                  <a:tcPr marL="9525" marR="9525" marT="9525" marB="9525" anchor="ctr">
                    <a:lnL>
                      <a:noFill/>
                    </a:lnL>
                    <a:lnR>
                      <a:noFill/>
                    </a:lnR>
                    <a:lnT>
                      <a:noFill/>
                    </a:lnT>
                    <a:lnB>
                      <a:noFill/>
                    </a:lnB>
                    <a:solidFill>
                      <a:srgbClr val="FFFFFF"/>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309468127"/>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457200" y="155520"/>
            <a:ext cx="8229240" cy="1252440"/>
          </a:xfrm>
          <a:prstGeom prst="rect">
            <a:avLst/>
          </a:prstGeom>
        </p:spPr>
        <p:txBody>
          <a:bodyPr tIns="45000" rIns="45720" bIns="45000" anchor="ctr"/>
          <a:lstStyle/>
          <a:p>
            <a:pPr algn="ctr">
              <a:lnSpc>
                <a:spcPct val="100000"/>
              </a:lnSpc>
            </a:pPr>
            <a:r>
              <a:rPr lang="cs-CZ" sz="2400" b="1" dirty="0">
                <a:latin typeface="Times New Roman" panose="02020603050405020304" pitchFamily="18" charset="0"/>
                <a:cs typeface="Times New Roman" panose="02020603050405020304" pitchFamily="18" charset="0"/>
              </a:rPr>
              <a:t>6. Filozofické zdroje</a:t>
            </a:r>
          </a:p>
        </p:txBody>
      </p:sp>
      <p:sp>
        <p:nvSpPr>
          <p:cNvPr id="87" name="TextShape 2"/>
          <p:cNvSpPr txBox="1"/>
          <p:nvPr/>
        </p:nvSpPr>
        <p:spPr>
          <a:xfrm>
            <a:off x="457200" y="1775160"/>
            <a:ext cx="8229240" cy="4625280"/>
          </a:xfrm>
          <a:prstGeom prst="rect">
            <a:avLst/>
          </a:prstGeom>
        </p:spPr>
        <p:txBody>
          <a:bodyPr lIns="54720" tIns="91440" rIns="90000" bIns="45000"/>
          <a:lstStyle/>
          <a:p>
            <a:pPr algn="just">
              <a:lnSpc>
                <a:spcPct val="100000"/>
              </a:lnSpc>
            </a:pPr>
            <a:endParaRPr dirty="0"/>
          </a:p>
        </p:txBody>
      </p:sp>
      <p:sp>
        <p:nvSpPr>
          <p:cNvPr id="2" name="Obdélník 1"/>
          <p:cNvSpPr/>
          <p:nvPr/>
        </p:nvSpPr>
        <p:spPr>
          <a:xfrm>
            <a:off x="2286000" y="2967335"/>
            <a:ext cx="4572000" cy="369332"/>
          </a:xfrm>
          <a:prstGeom prst="rect">
            <a:avLst/>
          </a:prstGeom>
        </p:spPr>
        <p:txBody>
          <a:bodyPr>
            <a:spAutoFit/>
          </a:bodyPr>
          <a:lstStyle/>
          <a:p>
            <a:r>
              <a:rPr lang="cs-CZ" dirty="0"/>
              <a:t> </a:t>
            </a:r>
          </a:p>
        </p:txBody>
      </p:sp>
      <p:sp>
        <p:nvSpPr>
          <p:cNvPr id="3" name="Obdélník 2"/>
          <p:cNvSpPr/>
          <p:nvPr/>
        </p:nvSpPr>
        <p:spPr>
          <a:xfrm>
            <a:off x="251520" y="2967335"/>
            <a:ext cx="8712968" cy="369332"/>
          </a:xfrm>
          <a:prstGeom prst="rect">
            <a:avLst/>
          </a:prstGeom>
        </p:spPr>
        <p:txBody>
          <a:bodyPr wrap="square">
            <a:spAutoFit/>
          </a:bodyPr>
          <a:lstStyle/>
          <a:p>
            <a:r>
              <a:rPr lang="cs-CZ" dirty="0"/>
              <a:t>				   </a:t>
            </a:r>
          </a:p>
        </p:txBody>
      </p:sp>
      <p:graphicFrame>
        <p:nvGraphicFramePr>
          <p:cNvPr id="7" name="Tabulka 6"/>
          <p:cNvGraphicFramePr>
            <a:graphicFrameLocks noGrp="1"/>
          </p:cNvGraphicFramePr>
          <p:nvPr>
            <p:extLst>
              <p:ext uri="{D42A27DB-BD31-4B8C-83A1-F6EECF244321}">
                <p14:modId xmlns:p14="http://schemas.microsoft.com/office/powerpoint/2010/main" val="683471494"/>
              </p:ext>
            </p:extLst>
          </p:nvPr>
        </p:nvGraphicFramePr>
        <p:xfrm>
          <a:off x="457200" y="1774825"/>
          <a:ext cx="8229600" cy="4914900"/>
        </p:xfrm>
        <a:graphic>
          <a:graphicData uri="http://schemas.openxmlformats.org/drawingml/2006/table">
            <a:tbl>
              <a:tblPr/>
              <a:tblGrid>
                <a:gridCol w="8229600">
                  <a:extLst>
                    <a:ext uri="{9D8B030D-6E8A-4147-A177-3AD203B41FA5}">
                      <a16:colId xmlns:a16="http://schemas.microsoft.com/office/drawing/2014/main" val="20000"/>
                    </a:ext>
                  </a:extLst>
                </a:gridCol>
              </a:tblGrid>
              <a:tr h="0">
                <a:tc>
                  <a:txBody>
                    <a:bodyPr/>
                    <a:lstStyle/>
                    <a:p>
                      <a:pPr algn="just"/>
                      <a:r>
                        <a:rPr lang="en-US" sz="1600" b="1" kern="1200" dirty="0" err="1">
                          <a:solidFill>
                            <a:schemeClr val="tx1"/>
                          </a:solidFill>
                          <a:effectLst/>
                          <a:latin typeface="Times New Roman" panose="02020603050405020304" pitchFamily="18" charset="0"/>
                          <a:ea typeface="+mn-ea"/>
                          <a:cs typeface="Times New Roman" panose="02020603050405020304" pitchFamily="18" charset="0"/>
                        </a:rPr>
                        <a:t>Predátorské</a:t>
                      </a:r>
                      <a:r>
                        <a:rPr lang="en-US" sz="1600" b="1" kern="1200" dirty="0">
                          <a:solidFill>
                            <a:schemeClr val="tx1"/>
                          </a:solidFill>
                          <a:effectLst/>
                          <a:latin typeface="Times New Roman" panose="02020603050405020304" pitchFamily="18" charset="0"/>
                          <a:ea typeface="+mn-ea"/>
                          <a:cs typeface="Times New Roman" panose="02020603050405020304" pitchFamily="18" charset="0"/>
                        </a:rPr>
                        <a:t> </a:t>
                      </a:r>
                      <a:r>
                        <a:rPr lang="en-US" sz="1600" b="1" kern="1200" dirty="0" err="1">
                          <a:solidFill>
                            <a:schemeClr val="tx1"/>
                          </a:solidFill>
                          <a:effectLst/>
                          <a:latin typeface="Times New Roman" panose="02020603050405020304" pitchFamily="18" charset="0"/>
                          <a:ea typeface="+mn-ea"/>
                          <a:cs typeface="Times New Roman" panose="02020603050405020304" pitchFamily="18" charset="0"/>
                        </a:rPr>
                        <a:t>časopisy</a:t>
                      </a:r>
                      <a:r>
                        <a:rPr lang="cs-CZ" sz="1600" b="1" kern="1200" dirty="0">
                          <a:solidFill>
                            <a:schemeClr val="tx1"/>
                          </a:solidFill>
                          <a:effectLst/>
                          <a:latin typeface="Times New Roman" panose="02020603050405020304" pitchFamily="18" charset="0"/>
                          <a:ea typeface="+mn-ea"/>
                          <a:cs typeface="Times New Roman" panose="02020603050405020304" pitchFamily="18" charset="0"/>
                        </a:rPr>
                        <a:t> – příklad:</a:t>
                      </a:r>
                    </a:p>
                    <a:p>
                      <a:pPr algn="just"/>
                      <a:endParaRPr lang="cs-CZ" sz="1600" b="1" kern="1200" dirty="0">
                        <a:solidFill>
                          <a:schemeClr val="tx1"/>
                        </a:solidFill>
                        <a:effectLst/>
                        <a:latin typeface="Times New Roman" panose="02020603050405020304" pitchFamily="18" charset="0"/>
                        <a:ea typeface="+mn-ea"/>
                        <a:cs typeface="Times New Roman" panose="02020603050405020304" pitchFamily="18" charset="0"/>
                      </a:endParaRPr>
                    </a:p>
                    <a:p>
                      <a:pPr algn="just"/>
                      <a:r>
                        <a:rPr lang="en-US" sz="1600" b="0" kern="1200" dirty="0">
                          <a:solidFill>
                            <a:schemeClr val="tx1"/>
                          </a:solidFill>
                          <a:effectLst/>
                          <a:latin typeface="Times New Roman" panose="02020603050405020304" pitchFamily="18" charset="0"/>
                          <a:ea typeface="+mn-ea"/>
                          <a:cs typeface="Times New Roman" panose="02020603050405020304" pitchFamily="18" charset="0"/>
                        </a:rPr>
                        <a:t>International Journal of Arts and Commerce is a high-quality open access peer-reviewed re-search journal that is published by Centre for Enhancing Knowledge, UK. The Journal welcomes and acknowledges high quality theoretical and empirical original research papers, case studies, review papers, literature reviews, book reviews, conceptual framework, analytical and simulation models, the technical note from researchers, academicians, professionals, practitioners and students from all over the world. </a:t>
                      </a:r>
                    </a:p>
                    <a:p>
                      <a:pPr algn="just"/>
                      <a:r>
                        <a:rPr lang="en-US" sz="1600" b="0" kern="1200" dirty="0">
                          <a:solidFill>
                            <a:schemeClr val="tx1"/>
                          </a:solidFill>
                          <a:effectLst/>
                          <a:latin typeface="Times New Roman" panose="02020603050405020304" pitchFamily="18" charset="0"/>
                          <a:ea typeface="+mn-ea"/>
                          <a:cs typeface="Times New Roman" panose="02020603050405020304" pitchFamily="18" charset="0"/>
                        </a:rPr>
                        <a:t>International Journal of Arts and Commerce publishes research paper in the field of finance, accounting, banking, economics, marketing,  management, human resources management, </a:t>
                      </a:r>
                      <a:r>
                        <a:rPr lang="en-US" sz="1600" b="0" kern="1200" dirty="0" err="1">
                          <a:solidFill>
                            <a:schemeClr val="tx1"/>
                          </a:solidFill>
                          <a:effectLst/>
                          <a:latin typeface="Times New Roman" panose="02020603050405020304" pitchFamily="18" charset="0"/>
                          <a:ea typeface="+mn-ea"/>
                          <a:cs typeface="Times New Roman" panose="02020603050405020304" pitchFamily="18" charset="0"/>
                        </a:rPr>
                        <a:t>en-trepreneurship</a:t>
                      </a:r>
                      <a:r>
                        <a:rPr lang="en-US" sz="1600" b="0" kern="1200" dirty="0">
                          <a:solidFill>
                            <a:schemeClr val="tx1"/>
                          </a:solidFill>
                          <a:effectLst/>
                          <a:latin typeface="Times New Roman" panose="02020603050405020304" pitchFamily="18" charset="0"/>
                          <a:ea typeface="+mn-ea"/>
                          <a:cs typeface="Times New Roman" panose="02020603050405020304" pitchFamily="18" charset="0"/>
                        </a:rPr>
                        <a:t> development, Industrial Relations, operation management, international business, tourism, business ethics, international relations, law, development studies, population studies, political science, history, journalism and mass communication, corporate governance, visual arts, linguistics, cross-cultural studies, public administration, psychology, philosophy, sociology, women studies, religious studies, social welfare, anthropology, education and so more in the field of humanities and business.</a:t>
                      </a:r>
                      <a:endParaRPr lang="cs-CZ" sz="16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r>
                        <a:rPr lang="cs-CZ" sz="1600" b="0" kern="1200" dirty="0">
                          <a:solidFill>
                            <a:schemeClr val="tx1"/>
                          </a:solidFill>
                          <a:effectLst/>
                          <a:latin typeface="Times New Roman" panose="02020603050405020304" pitchFamily="18" charset="0"/>
                          <a:ea typeface="+mn-ea"/>
                          <a:cs typeface="Times New Roman" panose="02020603050405020304" pitchFamily="18" charset="0"/>
                        </a:rPr>
                        <a:t>https://ijac.org.uk/</a:t>
                      </a:r>
                    </a:p>
                    <a:p>
                      <a:pPr algn="just"/>
                      <a:r>
                        <a:rPr lang="en-US" sz="1600" b="0" kern="1200" dirty="0">
                          <a:solidFill>
                            <a:schemeClr val="tx1"/>
                          </a:solidFill>
                          <a:effectLst/>
                          <a:latin typeface="Times New Roman" panose="02020603050405020304" pitchFamily="18" charset="0"/>
                          <a:ea typeface="+mn-ea"/>
                          <a:cs typeface="Times New Roman" panose="02020603050405020304" pitchFamily="18" charset="0"/>
                        </a:rPr>
                        <a:t>http://www.ijsac.net/home</a:t>
                      </a:r>
                    </a:p>
                    <a:p>
                      <a:pPr algn="just"/>
                      <a:endParaRPr lang="cs-CZ" sz="1600" b="1" kern="1200" dirty="0">
                        <a:solidFill>
                          <a:schemeClr val="tx1"/>
                        </a:solidFill>
                        <a:effectLst/>
                        <a:latin typeface="Times New Roman" panose="02020603050405020304" pitchFamily="18" charset="0"/>
                        <a:ea typeface="+mn-ea"/>
                        <a:cs typeface="Times New Roman" panose="02020603050405020304" pitchFamily="18" charset="0"/>
                      </a:endParaRPr>
                    </a:p>
                  </a:txBody>
                  <a:tcPr marL="28575" marR="28575" marT="28575" marB="28575" anchor="ctr">
                    <a:lnL>
                      <a:noFill/>
                    </a:lnL>
                    <a:lnR>
                      <a:noFill/>
                    </a:lnR>
                    <a:lnT>
                      <a:noFill/>
                    </a:lnT>
                    <a:lnB>
                      <a:noFill/>
                    </a:lnB>
                    <a:solidFill>
                      <a:srgbClr val="FFFFFF"/>
                    </a:solidFill>
                  </a:tcPr>
                </a:tc>
                <a:extLst>
                  <a:ext uri="{0D108BD9-81ED-4DB2-BD59-A6C34878D82A}">
                    <a16:rowId xmlns:a16="http://schemas.microsoft.com/office/drawing/2014/main" val="10000"/>
                  </a:ext>
                </a:extLst>
              </a:tr>
              <a:tr h="0">
                <a:tc>
                  <a:txBody>
                    <a:bodyPr/>
                    <a:lstStyle/>
                    <a:p>
                      <a:pPr algn="just"/>
                      <a:endParaRPr lang="cs-CZ" dirty="0">
                        <a:latin typeface="Times New Roman" panose="02020603050405020304" pitchFamily="18" charset="0"/>
                        <a:cs typeface="Times New Roman" panose="02020603050405020304" pitchFamily="18" charset="0"/>
                      </a:endParaRPr>
                    </a:p>
                  </a:txBody>
                  <a:tcPr marL="9525" marR="9525" marT="9525" marB="9525" anchor="ctr">
                    <a:lnL>
                      <a:noFill/>
                    </a:lnL>
                    <a:lnR>
                      <a:noFill/>
                    </a:lnR>
                    <a:lnT>
                      <a:noFill/>
                    </a:lnT>
                    <a:lnB>
                      <a:noFill/>
                    </a:lnB>
                    <a:solidFill>
                      <a:srgbClr val="FFFFFF"/>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439275753"/>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457200" y="155520"/>
            <a:ext cx="8229240" cy="1252440"/>
          </a:xfrm>
          <a:prstGeom prst="rect">
            <a:avLst/>
          </a:prstGeom>
        </p:spPr>
        <p:txBody>
          <a:bodyPr tIns="45000" rIns="45720" bIns="45000" anchor="ctr"/>
          <a:lstStyle/>
          <a:p>
            <a:pPr algn="ctr">
              <a:lnSpc>
                <a:spcPct val="100000"/>
              </a:lnSpc>
            </a:pPr>
            <a:r>
              <a:rPr lang="cs-CZ" sz="2400" b="1" dirty="0">
                <a:latin typeface="Times New Roman" panose="02020603050405020304" pitchFamily="18" charset="0"/>
                <a:cs typeface="Times New Roman" panose="02020603050405020304" pitchFamily="18" charset="0"/>
              </a:rPr>
              <a:t>6. Filozofické zdroje</a:t>
            </a:r>
          </a:p>
        </p:txBody>
      </p:sp>
      <p:sp>
        <p:nvSpPr>
          <p:cNvPr id="87" name="TextShape 2"/>
          <p:cNvSpPr txBox="1"/>
          <p:nvPr/>
        </p:nvSpPr>
        <p:spPr>
          <a:xfrm>
            <a:off x="457200" y="1775160"/>
            <a:ext cx="8229240" cy="4625280"/>
          </a:xfrm>
          <a:prstGeom prst="rect">
            <a:avLst/>
          </a:prstGeom>
        </p:spPr>
        <p:txBody>
          <a:bodyPr lIns="54720" tIns="91440" rIns="90000" bIns="45000"/>
          <a:lstStyle/>
          <a:p>
            <a:pPr algn="just">
              <a:lnSpc>
                <a:spcPct val="100000"/>
              </a:lnSpc>
            </a:pPr>
            <a:endParaRPr dirty="0"/>
          </a:p>
        </p:txBody>
      </p:sp>
      <p:sp>
        <p:nvSpPr>
          <p:cNvPr id="2" name="Obdélník 1"/>
          <p:cNvSpPr/>
          <p:nvPr/>
        </p:nvSpPr>
        <p:spPr>
          <a:xfrm>
            <a:off x="2286000" y="2967335"/>
            <a:ext cx="4572000" cy="369332"/>
          </a:xfrm>
          <a:prstGeom prst="rect">
            <a:avLst/>
          </a:prstGeom>
        </p:spPr>
        <p:txBody>
          <a:bodyPr>
            <a:spAutoFit/>
          </a:bodyPr>
          <a:lstStyle/>
          <a:p>
            <a:r>
              <a:rPr lang="cs-CZ" dirty="0"/>
              <a:t> </a:t>
            </a:r>
          </a:p>
        </p:txBody>
      </p:sp>
      <p:sp>
        <p:nvSpPr>
          <p:cNvPr id="3" name="Obdélník 2"/>
          <p:cNvSpPr/>
          <p:nvPr/>
        </p:nvSpPr>
        <p:spPr>
          <a:xfrm>
            <a:off x="251520" y="2967335"/>
            <a:ext cx="8712968" cy="369332"/>
          </a:xfrm>
          <a:prstGeom prst="rect">
            <a:avLst/>
          </a:prstGeom>
        </p:spPr>
        <p:txBody>
          <a:bodyPr wrap="square">
            <a:spAutoFit/>
          </a:bodyPr>
          <a:lstStyle/>
          <a:p>
            <a:r>
              <a:rPr lang="cs-CZ" dirty="0"/>
              <a:t>				   </a:t>
            </a:r>
          </a:p>
        </p:txBody>
      </p:sp>
      <p:graphicFrame>
        <p:nvGraphicFramePr>
          <p:cNvPr id="7" name="Tabulka 6"/>
          <p:cNvGraphicFramePr>
            <a:graphicFrameLocks noGrp="1"/>
          </p:cNvGraphicFramePr>
          <p:nvPr>
            <p:extLst>
              <p:ext uri="{D42A27DB-BD31-4B8C-83A1-F6EECF244321}">
                <p14:modId xmlns:p14="http://schemas.microsoft.com/office/powerpoint/2010/main" val="1483521662"/>
              </p:ext>
            </p:extLst>
          </p:nvPr>
        </p:nvGraphicFramePr>
        <p:xfrm>
          <a:off x="457200" y="1774825"/>
          <a:ext cx="8229600" cy="3695700"/>
        </p:xfrm>
        <a:graphic>
          <a:graphicData uri="http://schemas.openxmlformats.org/drawingml/2006/table">
            <a:tbl>
              <a:tblPr/>
              <a:tblGrid>
                <a:gridCol w="8229600">
                  <a:extLst>
                    <a:ext uri="{9D8B030D-6E8A-4147-A177-3AD203B41FA5}">
                      <a16:colId xmlns:a16="http://schemas.microsoft.com/office/drawing/2014/main" val="20000"/>
                    </a:ext>
                  </a:extLst>
                </a:gridCol>
              </a:tblGrid>
              <a:tr h="0">
                <a:tc>
                  <a:txBody>
                    <a:bodyPr/>
                    <a:lstStyle/>
                    <a:p>
                      <a:pPr algn="just"/>
                      <a:r>
                        <a:rPr lang="en-US" sz="1600" b="1" kern="1200" dirty="0" err="1">
                          <a:solidFill>
                            <a:schemeClr val="tx1"/>
                          </a:solidFill>
                          <a:effectLst/>
                          <a:latin typeface="Times New Roman" panose="02020603050405020304" pitchFamily="18" charset="0"/>
                          <a:ea typeface="+mn-ea"/>
                          <a:cs typeface="Times New Roman" panose="02020603050405020304" pitchFamily="18" charset="0"/>
                        </a:rPr>
                        <a:t>Knihovny</a:t>
                      </a:r>
                      <a:r>
                        <a:rPr lang="en-US" sz="1600" b="1" kern="1200" dirty="0">
                          <a:solidFill>
                            <a:schemeClr val="tx1"/>
                          </a:solidFill>
                          <a:effectLst/>
                          <a:latin typeface="Times New Roman" panose="02020603050405020304" pitchFamily="18" charset="0"/>
                          <a:ea typeface="+mn-ea"/>
                          <a:cs typeface="Times New Roman" panose="02020603050405020304" pitchFamily="18" charset="0"/>
                        </a:rPr>
                        <a:t> – </a:t>
                      </a:r>
                      <a:r>
                        <a:rPr lang="en-US" sz="1600" b="1" kern="1200" dirty="0" err="1">
                          <a:solidFill>
                            <a:schemeClr val="tx1"/>
                          </a:solidFill>
                          <a:effectLst/>
                          <a:latin typeface="Times New Roman" panose="02020603050405020304" pitchFamily="18" charset="0"/>
                          <a:ea typeface="+mn-ea"/>
                          <a:cs typeface="Times New Roman" panose="02020603050405020304" pitchFamily="18" charset="0"/>
                        </a:rPr>
                        <a:t>odkazy</a:t>
                      </a:r>
                      <a:r>
                        <a:rPr lang="en-US" sz="1600" b="1" kern="1200" dirty="0">
                          <a:solidFill>
                            <a:schemeClr val="tx1"/>
                          </a:solidFill>
                          <a:effectLst/>
                          <a:latin typeface="Times New Roman" panose="02020603050405020304" pitchFamily="18" charset="0"/>
                          <a:ea typeface="+mn-ea"/>
                          <a:cs typeface="Times New Roman" panose="02020603050405020304" pitchFamily="18" charset="0"/>
                        </a:rPr>
                        <a:t> </a:t>
                      </a:r>
                      <a:r>
                        <a:rPr lang="en-US" sz="1600" b="1" kern="1200" dirty="0" err="1">
                          <a:solidFill>
                            <a:schemeClr val="tx1"/>
                          </a:solidFill>
                          <a:effectLst/>
                          <a:latin typeface="Times New Roman" panose="02020603050405020304" pitchFamily="18" charset="0"/>
                          <a:ea typeface="+mn-ea"/>
                          <a:cs typeface="Times New Roman" panose="02020603050405020304" pitchFamily="18" charset="0"/>
                        </a:rPr>
                        <a:t>na</a:t>
                      </a:r>
                      <a:r>
                        <a:rPr lang="en-US" sz="1600" b="1" kern="1200" dirty="0">
                          <a:solidFill>
                            <a:schemeClr val="tx1"/>
                          </a:solidFill>
                          <a:effectLst/>
                          <a:latin typeface="Times New Roman" panose="02020603050405020304" pitchFamily="18" charset="0"/>
                          <a:ea typeface="+mn-ea"/>
                          <a:cs typeface="Times New Roman" panose="02020603050405020304" pitchFamily="18" charset="0"/>
                        </a:rPr>
                        <a:t> </a:t>
                      </a:r>
                      <a:r>
                        <a:rPr lang="en-US" sz="1600" b="1" kern="1200" dirty="0" err="1">
                          <a:solidFill>
                            <a:schemeClr val="tx1"/>
                          </a:solidFill>
                          <a:effectLst/>
                          <a:latin typeface="Times New Roman" panose="02020603050405020304" pitchFamily="18" charset="0"/>
                          <a:ea typeface="+mn-ea"/>
                          <a:cs typeface="Times New Roman" panose="02020603050405020304" pitchFamily="18" charset="0"/>
                        </a:rPr>
                        <a:t>katalogy</a:t>
                      </a:r>
                      <a:r>
                        <a:rPr lang="en-US" sz="1600" b="1" kern="1200" dirty="0">
                          <a:solidFill>
                            <a:schemeClr val="tx1"/>
                          </a:solidFill>
                          <a:effectLst/>
                          <a:latin typeface="Times New Roman" panose="02020603050405020304" pitchFamily="18" charset="0"/>
                          <a:ea typeface="+mn-ea"/>
                          <a:cs typeface="Times New Roman" panose="02020603050405020304" pitchFamily="18" charset="0"/>
                        </a:rPr>
                        <a:t> a </a:t>
                      </a:r>
                      <a:r>
                        <a:rPr lang="en-US" sz="1600" b="1" kern="1200" dirty="0" err="1">
                          <a:solidFill>
                            <a:schemeClr val="tx1"/>
                          </a:solidFill>
                          <a:effectLst/>
                          <a:latin typeface="Times New Roman" panose="02020603050405020304" pitchFamily="18" charset="0"/>
                          <a:ea typeface="+mn-ea"/>
                          <a:cs typeface="Times New Roman" panose="02020603050405020304" pitchFamily="18" charset="0"/>
                        </a:rPr>
                        <a:t>databáze</a:t>
                      </a:r>
                      <a:r>
                        <a:rPr lang="en-US" sz="1600" b="1" kern="1200" dirty="0">
                          <a:solidFill>
                            <a:schemeClr val="tx1"/>
                          </a:solidFill>
                          <a:effectLst/>
                          <a:latin typeface="Times New Roman" panose="02020603050405020304" pitchFamily="18" charset="0"/>
                          <a:ea typeface="+mn-ea"/>
                          <a:cs typeface="Times New Roman" panose="02020603050405020304" pitchFamily="18" charset="0"/>
                        </a:rPr>
                        <a:t>:</a:t>
                      </a:r>
                      <a:endParaRPr lang="cs-CZ" sz="1600" b="1" kern="1200" dirty="0">
                        <a:solidFill>
                          <a:schemeClr val="tx1"/>
                        </a:solidFill>
                        <a:effectLst/>
                        <a:latin typeface="Times New Roman" panose="02020603050405020304" pitchFamily="18" charset="0"/>
                        <a:ea typeface="+mn-ea"/>
                        <a:cs typeface="Times New Roman" panose="02020603050405020304" pitchFamily="18" charset="0"/>
                      </a:endParaRPr>
                    </a:p>
                    <a:p>
                      <a:pPr algn="just"/>
                      <a:endParaRPr lang="cs-CZ" sz="1600" b="1" kern="1200" dirty="0">
                        <a:solidFill>
                          <a:schemeClr val="tx1"/>
                        </a:solidFill>
                        <a:effectLst/>
                        <a:latin typeface="Times New Roman" panose="02020603050405020304" pitchFamily="18" charset="0"/>
                        <a:ea typeface="+mn-ea"/>
                        <a:cs typeface="Times New Roman" panose="02020603050405020304" pitchFamily="18" charset="0"/>
                      </a:endParaRPr>
                    </a:p>
                    <a:p>
                      <a:pPr algn="just"/>
                      <a:r>
                        <a:rPr lang="cs-CZ" sz="1600" b="0" kern="1200" dirty="0">
                          <a:solidFill>
                            <a:schemeClr val="tx1"/>
                          </a:solidFill>
                          <a:effectLst/>
                          <a:latin typeface="Times New Roman" panose="02020603050405020304" pitchFamily="18" charset="0"/>
                          <a:ea typeface="+mn-ea"/>
                          <a:cs typeface="Times New Roman" panose="02020603050405020304" pitchFamily="18" charset="0"/>
                          <a:hlinkClick r:id="rId2"/>
                        </a:rPr>
                        <a:t>https://www.knihovny.cz/</a:t>
                      </a:r>
                      <a:endParaRPr lang="cs-CZ" sz="16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endParaRPr lang="en-US" sz="1600" b="1" kern="1200" dirty="0">
                        <a:solidFill>
                          <a:schemeClr val="tx1"/>
                        </a:solidFill>
                        <a:effectLst/>
                        <a:latin typeface="Times New Roman" panose="02020603050405020304" pitchFamily="18" charset="0"/>
                        <a:ea typeface="+mn-ea"/>
                        <a:cs typeface="Times New Roman" panose="02020603050405020304" pitchFamily="18" charset="0"/>
                      </a:endParaRPr>
                    </a:p>
                    <a:p>
                      <a:pPr algn="just"/>
                      <a:r>
                        <a:rPr lang="en-US" sz="1600" b="0" kern="1200" dirty="0" err="1">
                          <a:solidFill>
                            <a:schemeClr val="tx1"/>
                          </a:solidFill>
                          <a:effectLst/>
                          <a:latin typeface="Times New Roman" panose="02020603050405020304" pitchFamily="18" charset="0"/>
                          <a:ea typeface="+mn-ea"/>
                          <a:cs typeface="Times New Roman" panose="02020603050405020304" pitchFamily="18" charset="0"/>
                        </a:rPr>
                        <a:t>Národní</a:t>
                      </a:r>
                      <a:r>
                        <a:rPr lang="en-US" sz="1600" b="0" kern="1200" dirty="0">
                          <a:solidFill>
                            <a:schemeClr val="tx1"/>
                          </a:solidFill>
                          <a:effectLst/>
                          <a:latin typeface="Times New Roman" panose="02020603050405020304" pitchFamily="18" charset="0"/>
                          <a:ea typeface="+mn-ea"/>
                          <a:cs typeface="Times New Roman" panose="02020603050405020304" pitchFamily="18" charset="0"/>
                        </a:rPr>
                        <a:t> </a:t>
                      </a:r>
                      <a:r>
                        <a:rPr lang="en-US" sz="1600" b="0" kern="1200" dirty="0" err="1">
                          <a:solidFill>
                            <a:schemeClr val="tx1"/>
                          </a:solidFill>
                          <a:effectLst/>
                          <a:latin typeface="Times New Roman" panose="02020603050405020304" pitchFamily="18" charset="0"/>
                          <a:ea typeface="+mn-ea"/>
                          <a:cs typeface="Times New Roman" panose="02020603050405020304" pitchFamily="18" charset="0"/>
                        </a:rPr>
                        <a:t>knihovna</a:t>
                      </a:r>
                      <a:r>
                        <a:rPr lang="en-US" sz="1600" b="0" kern="1200" dirty="0">
                          <a:solidFill>
                            <a:schemeClr val="tx1"/>
                          </a:solidFill>
                          <a:effectLst/>
                          <a:latin typeface="Times New Roman" panose="02020603050405020304" pitchFamily="18" charset="0"/>
                          <a:ea typeface="+mn-ea"/>
                          <a:cs typeface="Times New Roman" panose="02020603050405020304" pitchFamily="18" charset="0"/>
                        </a:rPr>
                        <a:t> ČR </a:t>
                      </a:r>
                      <a:endParaRPr lang="cs-CZ" sz="16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r>
                        <a:rPr lang="en-US" sz="1600" b="0" kern="1200" dirty="0">
                          <a:solidFill>
                            <a:schemeClr val="tx1"/>
                          </a:solidFill>
                          <a:effectLst/>
                          <a:latin typeface="Times New Roman" panose="02020603050405020304" pitchFamily="18" charset="0"/>
                          <a:ea typeface="+mn-ea"/>
                          <a:cs typeface="Times New Roman" panose="02020603050405020304" pitchFamily="18" charset="0"/>
                          <a:hlinkClick r:id="rId3"/>
                        </a:rPr>
                        <a:t>https://www.nkp.cz/</a:t>
                      </a:r>
                      <a:endParaRPr lang="cs-CZ" sz="16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endParaRPr lang="cs-CZ" sz="1600" b="1" kern="1200" dirty="0">
                        <a:solidFill>
                          <a:schemeClr val="tx1"/>
                        </a:solidFill>
                        <a:effectLst/>
                        <a:latin typeface="Times New Roman" panose="02020603050405020304" pitchFamily="18" charset="0"/>
                        <a:ea typeface="+mn-ea"/>
                        <a:cs typeface="Times New Roman" panose="02020603050405020304" pitchFamily="18" charset="0"/>
                      </a:endParaRPr>
                    </a:p>
                    <a:p>
                      <a:pPr algn="just"/>
                      <a:r>
                        <a:rPr lang="cs-CZ" sz="1600" b="0" kern="1200" dirty="0">
                          <a:solidFill>
                            <a:schemeClr val="tx1"/>
                          </a:solidFill>
                          <a:effectLst/>
                          <a:latin typeface="Times New Roman" panose="02020603050405020304" pitchFamily="18" charset="0"/>
                          <a:ea typeface="+mn-ea"/>
                          <a:cs typeface="Times New Roman" panose="02020603050405020304" pitchFamily="18" charset="0"/>
                        </a:rPr>
                        <a:t>Moravská</a:t>
                      </a:r>
                      <a:r>
                        <a:rPr lang="cs-CZ" sz="1600" b="0" kern="1200" baseline="0" dirty="0">
                          <a:solidFill>
                            <a:schemeClr val="tx1"/>
                          </a:solidFill>
                          <a:effectLst/>
                          <a:latin typeface="Times New Roman" panose="02020603050405020304" pitchFamily="18" charset="0"/>
                          <a:ea typeface="+mn-ea"/>
                          <a:cs typeface="Times New Roman" panose="02020603050405020304" pitchFamily="18" charset="0"/>
                        </a:rPr>
                        <a:t> zemská knihovna</a:t>
                      </a:r>
                    </a:p>
                    <a:p>
                      <a:pPr algn="just"/>
                      <a:r>
                        <a:rPr lang="cs-CZ" sz="1600" b="0" kern="1200" baseline="0" dirty="0">
                          <a:solidFill>
                            <a:schemeClr val="tx1"/>
                          </a:solidFill>
                          <a:effectLst/>
                          <a:latin typeface="Times New Roman" panose="02020603050405020304" pitchFamily="18" charset="0"/>
                          <a:ea typeface="+mn-ea"/>
                          <a:cs typeface="Times New Roman" panose="02020603050405020304" pitchFamily="18" charset="0"/>
                          <a:hlinkClick r:id="rId4"/>
                        </a:rPr>
                        <a:t>https://www.mzk.cz</a:t>
                      </a:r>
                      <a:endParaRPr lang="cs-CZ" sz="1600" b="0" kern="1200" baseline="0" dirty="0">
                        <a:solidFill>
                          <a:schemeClr val="tx1"/>
                        </a:solidFill>
                        <a:effectLst/>
                        <a:latin typeface="Times New Roman" panose="02020603050405020304" pitchFamily="18" charset="0"/>
                        <a:ea typeface="+mn-ea"/>
                        <a:cs typeface="Times New Roman" panose="02020603050405020304" pitchFamily="18" charset="0"/>
                      </a:endParaRPr>
                    </a:p>
                    <a:p>
                      <a:pPr algn="just"/>
                      <a:endParaRPr lang="en-US" sz="16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r>
                        <a:rPr lang="en-US" sz="1600" b="1" kern="1200" dirty="0" err="1">
                          <a:solidFill>
                            <a:schemeClr val="tx1"/>
                          </a:solidFill>
                          <a:effectLst/>
                          <a:latin typeface="Times New Roman" panose="02020603050405020304" pitchFamily="18" charset="0"/>
                          <a:ea typeface="+mn-ea"/>
                          <a:cs typeface="Times New Roman" panose="02020603050405020304" pitchFamily="18" charset="0"/>
                        </a:rPr>
                        <a:t>Knihovna</a:t>
                      </a:r>
                      <a:r>
                        <a:rPr lang="en-US" sz="1600" b="1" kern="1200" dirty="0">
                          <a:solidFill>
                            <a:schemeClr val="tx1"/>
                          </a:solidFill>
                          <a:effectLst/>
                          <a:latin typeface="Times New Roman" panose="02020603050405020304" pitchFamily="18" charset="0"/>
                          <a:ea typeface="+mn-ea"/>
                          <a:cs typeface="Times New Roman" panose="02020603050405020304" pitchFamily="18" charset="0"/>
                        </a:rPr>
                        <a:t> FF MU</a:t>
                      </a:r>
                      <a:r>
                        <a:rPr lang="cs-CZ" sz="1600" b="1" kern="1200" dirty="0">
                          <a:solidFill>
                            <a:schemeClr val="tx1"/>
                          </a:solidFill>
                          <a:effectLst/>
                          <a:latin typeface="Times New Roman" panose="02020603050405020304" pitchFamily="18" charset="0"/>
                          <a:ea typeface="+mn-ea"/>
                          <a:cs typeface="Times New Roman" panose="02020603050405020304" pitchFamily="18" charset="0"/>
                        </a:rPr>
                        <a:t>:</a:t>
                      </a:r>
                    </a:p>
                    <a:p>
                      <a:pPr algn="just"/>
                      <a:endParaRPr lang="en-US" sz="1600" b="1" kern="1200" dirty="0">
                        <a:solidFill>
                          <a:schemeClr val="tx1"/>
                        </a:solidFill>
                        <a:effectLst/>
                        <a:latin typeface="Times New Roman" panose="02020603050405020304" pitchFamily="18" charset="0"/>
                        <a:ea typeface="+mn-ea"/>
                        <a:cs typeface="Times New Roman" panose="02020603050405020304" pitchFamily="18" charset="0"/>
                      </a:endParaRPr>
                    </a:p>
                    <a:p>
                      <a:pPr algn="just"/>
                      <a:r>
                        <a:rPr lang="en-US" sz="1600" b="0" kern="1200" dirty="0">
                          <a:solidFill>
                            <a:schemeClr val="tx1"/>
                          </a:solidFill>
                          <a:effectLst/>
                          <a:latin typeface="Times New Roman" panose="02020603050405020304" pitchFamily="18" charset="0"/>
                          <a:ea typeface="+mn-ea"/>
                          <a:cs typeface="Times New Roman" panose="02020603050405020304" pitchFamily="18" charset="0"/>
                          <a:hlinkClick r:id="rId5"/>
                        </a:rPr>
                        <a:t>http://knihovna.phil.muni.cz/nase-sluzby/kurzy-a-prednasky/podzimni-semestr-2019/</a:t>
                      </a:r>
                      <a:endParaRPr lang="cs-CZ" sz="16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endParaRPr lang="en-US" sz="1600" b="0" kern="1200" dirty="0">
                        <a:solidFill>
                          <a:schemeClr val="tx1"/>
                        </a:solidFill>
                        <a:effectLst/>
                        <a:latin typeface="Times New Roman" panose="02020603050405020304" pitchFamily="18" charset="0"/>
                        <a:ea typeface="+mn-ea"/>
                        <a:cs typeface="Times New Roman" panose="02020603050405020304" pitchFamily="18" charset="0"/>
                      </a:endParaRPr>
                    </a:p>
                  </a:txBody>
                  <a:tcPr marL="28575" marR="28575" marT="28575" marB="28575" anchor="ctr">
                    <a:lnL>
                      <a:noFill/>
                    </a:lnL>
                    <a:lnR>
                      <a:noFill/>
                    </a:lnR>
                    <a:lnT>
                      <a:noFill/>
                    </a:lnT>
                    <a:lnB>
                      <a:noFill/>
                    </a:lnB>
                    <a:solidFill>
                      <a:srgbClr val="FFFFFF"/>
                    </a:solidFill>
                  </a:tcPr>
                </a:tc>
                <a:extLst>
                  <a:ext uri="{0D108BD9-81ED-4DB2-BD59-A6C34878D82A}">
                    <a16:rowId xmlns:a16="http://schemas.microsoft.com/office/drawing/2014/main" val="10000"/>
                  </a:ext>
                </a:extLst>
              </a:tr>
              <a:tr h="0">
                <a:tc>
                  <a:txBody>
                    <a:bodyPr/>
                    <a:lstStyle/>
                    <a:p>
                      <a:pPr algn="just"/>
                      <a:endParaRPr lang="cs-CZ" dirty="0">
                        <a:latin typeface="Times New Roman" panose="02020603050405020304" pitchFamily="18" charset="0"/>
                        <a:cs typeface="Times New Roman" panose="02020603050405020304" pitchFamily="18" charset="0"/>
                      </a:endParaRPr>
                    </a:p>
                  </a:txBody>
                  <a:tcPr marL="9525" marR="9525" marT="9525" marB="9525" anchor="ctr">
                    <a:lnL>
                      <a:noFill/>
                    </a:lnL>
                    <a:lnR>
                      <a:noFill/>
                    </a:lnR>
                    <a:lnT>
                      <a:noFill/>
                    </a:lnT>
                    <a:lnB>
                      <a:noFill/>
                    </a:lnB>
                    <a:solidFill>
                      <a:srgbClr val="FFFFFF"/>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626657917"/>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457200" y="155520"/>
            <a:ext cx="8229240" cy="1252440"/>
          </a:xfrm>
          <a:prstGeom prst="rect">
            <a:avLst/>
          </a:prstGeom>
        </p:spPr>
        <p:txBody>
          <a:bodyPr tIns="45000" rIns="45720" bIns="45000" anchor="ctr"/>
          <a:lstStyle/>
          <a:p>
            <a:pPr algn="ctr">
              <a:lnSpc>
                <a:spcPct val="100000"/>
              </a:lnSpc>
            </a:pPr>
            <a:r>
              <a:rPr lang="cs-CZ" sz="2400" b="1" dirty="0">
                <a:latin typeface="Times New Roman" panose="02020603050405020304" pitchFamily="18" charset="0"/>
                <a:cs typeface="Times New Roman" panose="02020603050405020304" pitchFamily="18" charset="0"/>
              </a:rPr>
              <a:t>6. Filozofické zdroje</a:t>
            </a:r>
          </a:p>
        </p:txBody>
      </p:sp>
      <p:sp>
        <p:nvSpPr>
          <p:cNvPr id="87" name="TextShape 2"/>
          <p:cNvSpPr txBox="1"/>
          <p:nvPr/>
        </p:nvSpPr>
        <p:spPr>
          <a:xfrm>
            <a:off x="457200" y="1775160"/>
            <a:ext cx="8229240" cy="4625280"/>
          </a:xfrm>
          <a:prstGeom prst="rect">
            <a:avLst/>
          </a:prstGeom>
        </p:spPr>
        <p:txBody>
          <a:bodyPr lIns="54720" tIns="91440" rIns="90000" bIns="45000"/>
          <a:lstStyle/>
          <a:p>
            <a:pPr algn="just">
              <a:lnSpc>
                <a:spcPct val="100000"/>
              </a:lnSpc>
            </a:pPr>
            <a:endParaRPr dirty="0"/>
          </a:p>
        </p:txBody>
      </p:sp>
      <p:sp>
        <p:nvSpPr>
          <p:cNvPr id="2" name="Obdélník 1"/>
          <p:cNvSpPr/>
          <p:nvPr/>
        </p:nvSpPr>
        <p:spPr>
          <a:xfrm>
            <a:off x="2286000" y="2967335"/>
            <a:ext cx="4572000" cy="369332"/>
          </a:xfrm>
          <a:prstGeom prst="rect">
            <a:avLst/>
          </a:prstGeom>
        </p:spPr>
        <p:txBody>
          <a:bodyPr>
            <a:spAutoFit/>
          </a:bodyPr>
          <a:lstStyle/>
          <a:p>
            <a:r>
              <a:rPr lang="cs-CZ" dirty="0"/>
              <a:t> </a:t>
            </a:r>
          </a:p>
        </p:txBody>
      </p:sp>
      <p:sp>
        <p:nvSpPr>
          <p:cNvPr id="3" name="Obdélník 2"/>
          <p:cNvSpPr/>
          <p:nvPr/>
        </p:nvSpPr>
        <p:spPr>
          <a:xfrm>
            <a:off x="251520" y="2967335"/>
            <a:ext cx="8712968" cy="369332"/>
          </a:xfrm>
          <a:prstGeom prst="rect">
            <a:avLst/>
          </a:prstGeom>
        </p:spPr>
        <p:txBody>
          <a:bodyPr wrap="square">
            <a:spAutoFit/>
          </a:bodyPr>
          <a:lstStyle/>
          <a:p>
            <a:r>
              <a:rPr lang="cs-CZ" dirty="0"/>
              <a:t>				   </a:t>
            </a:r>
          </a:p>
        </p:txBody>
      </p:sp>
      <p:graphicFrame>
        <p:nvGraphicFramePr>
          <p:cNvPr id="7" name="Tabulka 6"/>
          <p:cNvGraphicFramePr>
            <a:graphicFrameLocks noGrp="1"/>
          </p:cNvGraphicFramePr>
          <p:nvPr>
            <p:extLst>
              <p:ext uri="{D42A27DB-BD31-4B8C-83A1-F6EECF244321}">
                <p14:modId xmlns:p14="http://schemas.microsoft.com/office/powerpoint/2010/main" val="1377200795"/>
              </p:ext>
            </p:extLst>
          </p:nvPr>
        </p:nvGraphicFramePr>
        <p:xfrm>
          <a:off x="457200" y="1774825"/>
          <a:ext cx="8229600" cy="2720340"/>
        </p:xfrm>
        <a:graphic>
          <a:graphicData uri="http://schemas.openxmlformats.org/drawingml/2006/table">
            <a:tbl>
              <a:tblPr/>
              <a:tblGrid>
                <a:gridCol w="8229600">
                  <a:extLst>
                    <a:ext uri="{9D8B030D-6E8A-4147-A177-3AD203B41FA5}">
                      <a16:colId xmlns:a16="http://schemas.microsoft.com/office/drawing/2014/main" val="20000"/>
                    </a:ext>
                  </a:extLst>
                </a:gridCol>
              </a:tblGrid>
              <a:tr h="0">
                <a:tc>
                  <a:txBody>
                    <a:bodyPr/>
                    <a:lstStyle/>
                    <a:p>
                      <a:pPr algn="just"/>
                      <a:r>
                        <a:rPr lang="cs-CZ" sz="1600" b="1" kern="1200" dirty="0">
                          <a:solidFill>
                            <a:schemeClr val="tx1"/>
                          </a:solidFill>
                          <a:effectLst/>
                          <a:latin typeface="Times New Roman" panose="02020603050405020304" pitchFamily="18" charset="0"/>
                          <a:ea typeface="+mn-ea"/>
                          <a:cs typeface="Times New Roman" panose="02020603050405020304" pitchFamily="18" charset="0"/>
                        </a:rPr>
                        <a:t>J</a:t>
                      </a:r>
                      <a:r>
                        <a:rPr lang="en-US" sz="1600" b="1" kern="1200" dirty="0" err="1">
                          <a:solidFill>
                            <a:schemeClr val="tx1"/>
                          </a:solidFill>
                          <a:effectLst/>
                          <a:latin typeface="Times New Roman" panose="02020603050405020304" pitchFamily="18" charset="0"/>
                          <a:ea typeface="+mn-ea"/>
                          <a:cs typeface="Times New Roman" panose="02020603050405020304" pitchFamily="18" charset="0"/>
                        </a:rPr>
                        <a:t>azyková</a:t>
                      </a:r>
                      <a:r>
                        <a:rPr lang="en-US" sz="1600" b="1" kern="1200" dirty="0">
                          <a:solidFill>
                            <a:schemeClr val="tx1"/>
                          </a:solidFill>
                          <a:effectLst/>
                          <a:latin typeface="Times New Roman" panose="02020603050405020304" pitchFamily="18" charset="0"/>
                          <a:ea typeface="+mn-ea"/>
                          <a:cs typeface="Times New Roman" panose="02020603050405020304" pitchFamily="18" charset="0"/>
                        </a:rPr>
                        <a:t> </a:t>
                      </a:r>
                      <a:r>
                        <a:rPr lang="en-US" sz="1600" b="1" kern="1200" dirty="0" err="1">
                          <a:solidFill>
                            <a:schemeClr val="tx1"/>
                          </a:solidFill>
                          <a:effectLst/>
                          <a:latin typeface="Times New Roman" panose="02020603050405020304" pitchFamily="18" charset="0"/>
                          <a:ea typeface="+mn-ea"/>
                          <a:cs typeface="Times New Roman" panose="02020603050405020304" pitchFamily="18" charset="0"/>
                        </a:rPr>
                        <a:t>správnost</a:t>
                      </a:r>
                      <a:r>
                        <a:rPr lang="cs-CZ" sz="1600" b="1" kern="1200" dirty="0">
                          <a:solidFill>
                            <a:schemeClr val="tx1"/>
                          </a:solidFill>
                          <a:effectLst/>
                          <a:latin typeface="Times New Roman" panose="02020603050405020304" pitchFamily="18" charset="0"/>
                          <a:ea typeface="+mn-ea"/>
                          <a:cs typeface="Times New Roman" panose="02020603050405020304" pitchFamily="18" charset="0"/>
                        </a:rPr>
                        <a:t>:</a:t>
                      </a:r>
                    </a:p>
                    <a:p>
                      <a:pPr algn="just"/>
                      <a:endParaRPr lang="en-US" sz="1600" b="1" kern="1200" dirty="0">
                        <a:solidFill>
                          <a:schemeClr val="tx1"/>
                        </a:solidFill>
                        <a:effectLst/>
                        <a:latin typeface="Times New Roman" panose="02020603050405020304" pitchFamily="18" charset="0"/>
                        <a:ea typeface="+mn-ea"/>
                        <a:cs typeface="Times New Roman" panose="02020603050405020304" pitchFamily="18" charset="0"/>
                      </a:endParaRPr>
                    </a:p>
                    <a:p>
                      <a:pPr algn="just"/>
                      <a:r>
                        <a:rPr lang="en-US" sz="1600" b="0" kern="1200" dirty="0">
                          <a:solidFill>
                            <a:schemeClr val="tx1"/>
                          </a:solidFill>
                          <a:effectLst/>
                          <a:latin typeface="Times New Roman" panose="02020603050405020304" pitchFamily="18" charset="0"/>
                          <a:ea typeface="+mn-ea"/>
                          <a:cs typeface="Times New Roman" panose="02020603050405020304" pitchFamily="18" charset="0"/>
                          <a:hlinkClick r:id="rId2"/>
                        </a:rPr>
                        <a:t>http://prirucka.ujc.cas.cz/</a:t>
                      </a:r>
                      <a:endParaRPr lang="cs-CZ" sz="16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endParaRPr lang="cs-CZ" sz="16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r>
                        <a:rPr lang="cs-CZ" sz="1600" b="1" kern="1200" dirty="0">
                          <a:solidFill>
                            <a:schemeClr val="tx1"/>
                          </a:solidFill>
                          <a:effectLst/>
                          <a:latin typeface="Times New Roman" panose="02020603050405020304" pitchFamily="18" charset="0"/>
                          <a:ea typeface="+mn-ea"/>
                          <a:cs typeface="Times New Roman" panose="02020603050405020304" pitchFamily="18" charset="0"/>
                        </a:rPr>
                        <a:t>Oslovování akademických pracovníků:</a:t>
                      </a:r>
                    </a:p>
                    <a:p>
                      <a:pPr algn="just"/>
                      <a:endParaRPr lang="cs-CZ" sz="16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r>
                        <a:rPr lang="pt-BR" sz="1600" b="0" kern="1200" dirty="0">
                          <a:solidFill>
                            <a:schemeClr val="tx1"/>
                          </a:solidFill>
                          <a:effectLst/>
                          <a:latin typeface="Times New Roman" panose="02020603050405020304" pitchFamily="18" charset="0"/>
                          <a:ea typeface="+mn-ea"/>
                          <a:cs typeface="Times New Roman" panose="02020603050405020304" pitchFamily="18" charset="0"/>
                        </a:rPr>
                        <a:t>Filosofická první pomoc</a:t>
                      </a:r>
                    </a:p>
                    <a:p>
                      <a:pPr algn="just"/>
                      <a:r>
                        <a:rPr lang="pt-BR" sz="1600" b="0" kern="1200" dirty="0">
                          <a:solidFill>
                            <a:schemeClr val="tx1"/>
                          </a:solidFill>
                          <a:effectLst/>
                          <a:latin typeface="Times New Roman" panose="02020603050405020304" pitchFamily="18" charset="0"/>
                          <a:ea typeface="+mn-ea"/>
                          <a:cs typeface="Times New Roman" panose="02020603050405020304" pitchFamily="18" charset="0"/>
                          <a:hlinkClick r:id="rId3"/>
                        </a:rPr>
                        <a:t>https://elf.phil.muni.cz/elf3/course/view.php?id=2459</a:t>
                      </a:r>
                      <a:endParaRPr lang="cs-CZ" sz="16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endParaRPr lang="cs-CZ" sz="16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endParaRPr lang="cs-CZ" sz="1600" b="1" kern="1200" dirty="0">
                        <a:solidFill>
                          <a:schemeClr val="tx1"/>
                        </a:solidFill>
                        <a:effectLst/>
                        <a:latin typeface="Times New Roman" panose="02020603050405020304" pitchFamily="18" charset="0"/>
                        <a:ea typeface="+mn-ea"/>
                        <a:cs typeface="Times New Roman" panose="02020603050405020304" pitchFamily="18" charset="0"/>
                      </a:endParaRPr>
                    </a:p>
                  </a:txBody>
                  <a:tcPr marL="28575" marR="28575" marT="28575" marB="28575" anchor="ctr">
                    <a:lnL>
                      <a:noFill/>
                    </a:lnL>
                    <a:lnR>
                      <a:noFill/>
                    </a:lnR>
                    <a:lnT>
                      <a:noFill/>
                    </a:lnT>
                    <a:lnB>
                      <a:noFill/>
                    </a:lnB>
                    <a:solidFill>
                      <a:srgbClr val="FFFFFF"/>
                    </a:solidFill>
                  </a:tcPr>
                </a:tc>
                <a:extLst>
                  <a:ext uri="{0D108BD9-81ED-4DB2-BD59-A6C34878D82A}">
                    <a16:rowId xmlns:a16="http://schemas.microsoft.com/office/drawing/2014/main" val="10000"/>
                  </a:ext>
                </a:extLst>
              </a:tr>
              <a:tr h="0">
                <a:tc>
                  <a:txBody>
                    <a:bodyPr/>
                    <a:lstStyle/>
                    <a:p>
                      <a:pPr algn="just"/>
                      <a:endParaRPr lang="cs-CZ" dirty="0">
                        <a:latin typeface="Times New Roman" panose="02020603050405020304" pitchFamily="18" charset="0"/>
                        <a:cs typeface="Times New Roman" panose="02020603050405020304" pitchFamily="18" charset="0"/>
                      </a:endParaRPr>
                    </a:p>
                  </a:txBody>
                  <a:tcPr marL="9525" marR="9525" marT="9525" marB="9525" anchor="ctr">
                    <a:lnL>
                      <a:noFill/>
                    </a:lnL>
                    <a:lnR>
                      <a:noFill/>
                    </a:lnR>
                    <a:lnT>
                      <a:noFill/>
                    </a:lnT>
                    <a:lnB>
                      <a:noFill/>
                    </a:lnB>
                    <a:solidFill>
                      <a:srgbClr val="FFFFFF"/>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367632813"/>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457200" y="155520"/>
            <a:ext cx="8229240" cy="1252440"/>
          </a:xfrm>
          <a:prstGeom prst="rect">
            <a:avLst/>
          </a:prstGeom>
        </p:spPr>
        <p:txBody>
          <a:bodyPr tIns="45000" rIns="45720" bIns="45000" anchor="ctr"/>
          <a:lstStyle/>
          <a:p>
            <a:pPr algn="ctr">
              <a:lnSpc>
                <a:spcPct val="100000"/>
              </a:lnSpc>
            </a:pPr>
            <a:r>
              <a:rPr lang="cs-CZ" sz="2400" b="1" dirty="0">
                <a:latin typeface="Times New Roman" panose="02020603050405020304" pitchFamily="18" charset="0"/>
                <a:cs typeface="Times New Roman" panose="02020603050405020304" pitchFamily="18" charset="0"/>
              </a:rPr>
              <a:t>6. Filozofické zdroje</a:t>
            </a:r>
          </a:p>
        </p:txBody>
      </p:sp>
      <p:sp>
        <p:nvSpPr>
          <p:cNvPr id="87" name="TextShape 2"/>
          <p:cNvSpPr txBox="1"/>
          <p:nvPr/>
        </p:nvSpPr>
        <p:spPr>
          <a:xfrm>
            <a:off x="457200" y="1775160"/>
            <a:ext cx="8229240" cy="4625280"/>
          </a:xfrm>
          <a:prstGeom prst="rect">
            <a:avLst/>
          </a:prstGeom>
        </p:spPr>
        <p:txBody>
          <a:bodyPr lIns="54720" tIns="91440" rIns="90000" bIns="45000"/>
          <a:lstStyle/>
          <a:p>
            <a:pPr algn="just">
              <a:lnSpc>
                <a:spcPct val="100000"/>
              </a:lnSpc>
            </a:pPr>
            <a:endParaRPr dirty="0"/>
          </a:p>
        </p:txBody>
      </p:sp>
      <p:sp>
        <p:nvSpPr>
          <p:cNvPr id="2" name="Obdélník 1"/>
          <p:cNvSpPr/>
          <p:nvPr/>
        </p:nvSpPr>
        <p:spPr>
          <a:xfrm>
            <a:off x="2286000" y="2967335"/>
            <a:ext cx="4572000" cy="369332"/>
          </a:xfrm>
          <a:prstGeom prst="rect">
            <a:avLst/>
          </a:prstGeom>
        </p:spPr>
        <p:txBody>
          <a:bodyPr>
            <a:spAutoFit/>
          </a:bodyPr>
          <a:lstStyle/>
          <a:p>
            <a:r>
              <a:rPr lang="cs-CZ" dirty="0"/>
              <a:t> </a:t>
            </a:r>
          </a:p>
        </p:txBody>
      </p:sp>
      <p:sp>
        <p:nvSpPr>
          <p:cNvPr id="3" name="Obdélník 2"/>
          <p:cNvSpPr/>
          <p:nvPr/>
        </p:nvSpPr>
        <p:spPr>
          <a:xfrm>
            <a:off x="251520" y="2967335"/>
            <a:ext cx="8712968" cy="369332"/>
          </a:xfrm>
          <a:prstGeom prst="rect">
            <a:avLst/>
          </a:prstGeom>
        </p:spPr>
        <p:txBody>
          <a:bodyPr wrap="square">
            <a:spAutoFit/>
          </a:bodyPr>
          <a:lstStyle/>
          <a:p>
            <a:r>
              <a:rPr lang="cs-CZ" dirty="0"/>
              <a:t>				   </a:t>
            </a:r>
          </a:p>
        </p:txBody>
      </p:sp>
      <p:graphicFrame>
        <p:nvGraphicFramePr>
          <p:cNvPr id="7" name="Tabulka 6"/>
          <p:cNvGraphicFramePr>
            <a:graphicFrameLocks noGrp="1"/>
          </p:cNvGraphicFramePr>
          <p:nvPr>
            <p:extLst>
              <p:ext uri="{D42A27DB-BD31-4B8C-83A1-F6EECF244321}">
                <p14:modId xmlns:p14="http://schemas.microsoft.com/office/powerpoint/2010/main" val="810524954"/>
              </p:ext>
            </p:extLst>
          </p:nvPr>
        </p:nvGraphicFramePr>
        <p:xfrm>
          <a:off x="457200" y="1774825"/>
          <a:ext cx="8229600" cy="4914900"/>
        </p:xfrm>
        <a:graphic>
          <a:graphicData uri="http://schemas.openxmlformats.org/drawingml/2006/table">
            <a:tbl>
              <a:tblPr/>
              <a:tblGrid>
                <a:gridCol w="8229600">
                  <a:extLst>
                    <a:ext uri="{9D8B030D-6E8A-4147-A177-3AD203B41FA5}">
                      <a16:colId xmlns:a16="http://schemas.microsoft.com/office/drawing/2014/main" val="20000"/>
                    </a:ext>
                  </a:extLst>
                </a:gridCol>
              </a:tblGrid>
              <a:tr h="0">
                <a:tc>
                  <a:txBody>
                    <a:bodyPr/>
                    <a:lstStyle/>
                    <a:p>
                      <a:pPr algn="just"/>
                      <a:r>
                        <a:rPr lang="cs-CZ" sz="1600" b="1" kern="1200" dirty="0">
                          <a:solidFill>
                            <a:schemeClr val="tx1"/>
                          </a:solidFill>
                          <a:effectLst/>
                          <a:latin typeface="Times New Roman" panose="02020603050405020304" pitchFamily="18" charset="0"/>
                          <a:ea typeface="+mn-ea"/>
                          <a:cs typeface="Times New Roman" panose="02020603050405020304" pitchFamily="18" charset="0"/>
                        </a:rPr>
                        <a:t>Blogy CZ:</a:t>
                      </a:r>
                    </a:p>
                    <a:p>
                      <a:pPr algn="just"/>
                      <a:r>
                        <a:rPr lang="cs-CZ" sz="1600" b="0" kern="1200" dirty="0">
                          <a:solidFill>
                            <a:schemeClr val="tx1"/>
                          </a:solidFill>
                          <a:effectLst/>
                          <a:latin typeface="Times New Roman" panose="02020603050405020304" pitchFamily="18" charset="0"/>
                          <a:ea typeface="+mn-ea"/>
                          <a:cs typeface="Times New Roman" panose="02020603050405020304" pitchFamily="18" charset="0"/>
                          <a:hlinkClick r:id="rId2"/>
                        </a:rPr>
                        <a:t>http://argumentace.blogspot.com/</a:t>
                      </a:r>
                      <a:r>
                        <a:rPr lang="cs-CZ" sz="1600" b="0" kern="1200" dirty="0">
                          <a:solidFill>
                            <a:schemeClr val="tx1"/>
                          </a:solidFill>
                          <a:effectLst/>
                          <a:latin typeface="Times New Roman" panose="02020603050405020304" pitchFamily="18" charset="0"/>
                          <a:ea typeface="+mn-ea"/>
                          <a:cs typeface="Times New Roman" panose="02020603050405020304" pitchFamily="18" charset="0"/>
                        </a:rPr>
                        <a:t> (M. Picha)</a:t>
                      </a:r>
                    </a:p>
                    <a:p>
                      <a:pPr algn="just"/>
                      <a:r>
                        <a:rPr lang="cs-CZ" sz="1600" b="0" kern="1200" dirty="0">
                          <a:solidFill>
                            <a:schemeClr val="tx1"/>
                          </a:solidFill>
                          <a:effectLst/>
                          <a:latin typeface="Times New Roman" panose="02020603050405020304" pitchFamily="18" charset="0"/>
                          <a:ea typeface="+mn-ea"/>
                          <a:cs typeface="Times New Roman" panose="02020603050405020304" pitchFamily="18" charset="0"/>
                          <a:hlinkClick r:id="rId3"/>
                        </a:rPr>
                        <a:t>http://massive-error.blogspot.com/</a:t>
                      </a:r>
                      <a:r>
                        <a:rPr lang="cs-CZ" sz="1600" b="0" kern="1200" dirty="0">
                          <a:solidFill>
                            <a:schemeClr val="tx1"/>
                          </a:solidFill>
                          <a:effectLst/>
                          <a:latin typeface="Times New Roman" panose="02020603050405020304" pitchFamily="18" charset="0"/>
                          <a:ea typeface="+mn-ea"/>
                          <a:cs typeface="Times New Roman" panose="02020603050405020304" pitchFamily="18" charset="0"/>
                        </a:rPr>
                        <a:t> (F. Tvrdý)</a:t>
                      </a:r>
                    </a:p>
                    <a:p>
                      <a:pPr algn="just"/>
                      <a:endParaRPr lang="cs-CZ" sz="16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r>
                        <a:rPr lang="cs-CZ" sz="1600" b="0" kern="1200" dirty="0" err="1">
                          <a:solidFill>
                            <a:schemeClr val="tx1"/>
                          </a:solidFill>
                          <a:effectLst/>
                          <a:latin typeface="Times New Roman" panose="02020603050405020304" pitchFamily="18" charset="0"/>
                          <a:ea typeface="+mn-ea"/>
                          <a:cs typeface="Times New Roman" panose="02020603050405020304" pitchFamily="18" charset="0"/>
                        </a:rPr>
                        <a:t>Philosophy</a:t>
                      </a:r>
                      <a:r>
                        <a:rPr lang="cs-CZ" sz="1600" b="0" kern="1200" dirty="0">
                          <a:solidFill>
                            <a:schemeClr val="tx1"/>
                          </a:solidFill>
                          <a:effectLst/>
                          <a:latin typeface="Times New Roman" panose="02020603050405020304" pitchFamily="18" charset="0"/>
                          <a:ea typeface="+mn-ea"/>
                          <a:cs typeface="Times New Roman" panose="02020603050405020304" pitchFamily="18" charset="0"/>
                        </a:rPr>
                        <a:t> </a:t>
                      </a:r>
                      <a:r>
                        <a:rPr lang="cs-CZ" sz="1600" b="0" kern="1200" dirty="0" err="1">
                          <a:solidFill>
                            <a:schemeClr val="tx1"/>
                          </a:solidFill>
                          <a:effectLst/>
                          <a:latin typeface="Times New Roman" panose="02020603050405020304" pitchFamily="18" charset="0"/>
                          <a:ea typeface="+mn-ea"/>
                          <a:cs typeface="Times New Roman" panose="02020603050405020304" pitchFamily="18" charset="0"/>
                        </a:rPr>
                        <a:t>matters</a:t>
                      </a:r>
                      <a:r>
                        <a:rPr lang="cs-CZ" sz="1600" b="0" kern="1200" dirty="0">
                          <a:solidFill>
                            <a:schemeClr val="tx1"/>
                          </a:solidFill>
                          <a:effectLst/>
                          <a:latin typeface="Times New Roman" panose="02020603050405020304" pitchFamily="18" charset="0"/>
                          <a:ea typeface="+mn-ea"/>
                          <a:cs typeface="Times New Roman" panose="02020603050405020304" pitchFamily="18" charset="0"/>
                        </a:rPr>
                        <a:t> </a:t>
                      </a:r>
                      <a:r>
                        <a:rPr lang="cs-CZ" sz="1600" b="1" kern="1200" dirty="0">
                          <a:solidFill>
                            <a:schemeClr val="tx1"/>
                          </a:solidFill>
                          <a:effectLst/>
                          <a:latin typeface="Times New Roman" panose="02020603050405020304" pitchFamily="18" charset="0"/>
                          <a:ea typeface="+mn-ea"/>
                          <a:cs typeface="Times New Roman" panose="02020603050405020304" pitchFamily="18" charset="0"/>
                        </a:rPr>
                        <a:t>EN</a:t>
                      </a:r>
                    </a:p>
                    <a:p>
                      <a:pPr algn="just"/>
                      <a:r>
                        <a:rPr lang="cs-CZ" sz="1600" b="0" kern="1200" dirty="0">
                          <a:solidFill>
                            <a:schemeClr val="tx1"/>
                          </a:solidFill>
                          <a:effectLst/>
                          <a:latin typeface="Times New Roman" panose="02020603050405020304" pitchFamily="18" charset="0"/>
                          <a:ea typeface="+mn-ea"/>
                          <a:cs typeface="Times New Roman" panose="02020603050405020304" pitchFamily="18" charset="0"/>
                          <a:hlinkClick r:id="rId4"/>
                        </a:rPr>
                        <a:t>https://twitter.com/PhilosophyMttrs?fbclid=IwAR1DuEe6W42oazSHvuddM6R4k_YzzcHaX8BcRaamKdnXiJV6d-1YREO7lPE</a:t>
                      </a:r>
                      <a:endParaRPr lang="cs-CZ" sz="16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endParaRPr lang="cs-CZ" sz="16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r>
                        <a:rPr lang="cs-CZ" sz="1600" b="1" kern="1200" dirty="0">
                          <a:solidFill>
                            <a:schemeClr val="tx1"/>
                          </a:solidFill>
                          <a:effectLst/>
                          <a:latin typeface="Times New Roman" panose="02020603050405020304" pitchFamily="18" charset="0"/>
                          <a:ea typeface="+mn-ea"/>
                          <a:cs typeface="Times New Roman" panose="02020603050405020304" pitchFamily="18" charset="0"/>
                        </a:rPr>
                        <a:t>Audio EN:</a:t>
                      </a:r>
                      <a:endParaRPr lang="en-US" sz="1600" b="1" kern="1200" dirty="0">
                        <a:solidFill>
                          <a:schemeClr val="tx1"/>
                        </a:solidFill>
                        <a:effectLst/>
                        <a:latin typeface="Times New Roman" panose="02020603050405020304" pitchFamily="18" charset="0"/>
                        <a:ea typeface="+mn-ea"/>
                        <a:cs typeface="Times New Roman" panose="02020603050405020304" pitchFamily="18" charset="0"/>
                      </a:endParaRPr>
                    </a:p>
                    <a:p>
                      <a:pPr algn="just"/>
                      <a:r>
                        <a:rPr lang="cs-CZ" sz="1600" b="0" kern="1200" dirty="0" err="1">
                          <a:solidFill>
                            <a:schemeClr val="tx1"/>
                          </a:solidFill>
                          <a:effectLst/>
                          <a:latin typeface="Times New Roman" panose="02020603050405020304" pitchFamily="18" charset="0"/>
                          <a:ea typeface="+mn-ea"/>
                          <a:cs typeface="Times New Roman" panose="02020603050405020304" pitchFamily="18" charset="0"/>
                        </a:rPr>
                        <a:t>History</a:t>
                      </a:r>
                      <a:r>
                        <a:rPr lang="cs-CZ" sz="1600" b="0" kern="1200" dirty="0">
                          <a:solidFill>
                            <a:schemeClr val="tx1"/>
                          </a:solidFill>
                          <a:effectLst/>
                          <a:latin typeface="Times New Roman" panose="02020603050405020304" pitchFamily="18" charset="0"/>
                          <a:ea typeface="+mn-ea"/>
                          <a:cs typeface="Times New Roman" panose="02020603050405020304" pitchFamily="18" charset="0"/>
                        </a:rPr>
                        <a:t> </a:t>
                      </a:r>
                      <a:r>
                        <a:rPr lang="cs-CZ" sz="1600" b="0" kern="1200" dirty="0" err="1">
                          <a:solidFill>
                            <a:schemeClr val="tx1"/>
                          </a:solidFill>
                          <a:effectLst/>
                          <a:latin typeface="Times New Roman" panose="02020603050405020304" pitchFamily="18" charset="0"/>
                          <a:ea typeface="+mn-ea"/>
                          <a:cs typeface="Times New Roman" panose="02020603050405020304" pitchFamily="18" charset="0"/>
                        </a:rPr>
                        <a:t>of</a:t>
                      </a:r>
                      <a:r>
                        <a:rPr lang="cs-CZ" sz="1600" b="0" kern="1200" dirty="0">
                          <a:solidFill>
                            <a:schemeClr val="tx1"/>
                          </a:solidFill>
                          <a:effectLst/>
                          <a:latin typeface="Times New Roman" panose="02020603050405020304" pitchFamily="18" charset="0"/>
                          <a:ea typeface="+mn-ea"/>
                          <a:cs typeface="Times New Roman" panose="02020603050405020304" pitchFamily="18" charset="0"/>
                        </a:rPr>
                        <a:t> p</a:t>
                      </a:r>
                      <a:r>
                        <a:rPr lang="en-US" sz="1600" b="0" kern="1200" dirty="0" err="1">
                          <a:solidFill>
                            <a:schemeClr val="tx1"/>
                          </a:solidFill>
                          <a:effectLst/>
                          <a:latin typeface="Times New Roman" panose="02020603050405020304" pitchFamily="18" charset="0"/>
                          <a:ea typeface="+mn-ea"/>
                          <a:cs typeface="Times New Roman" panose="02020603050405020304" pitchFamily="18" charset="0"/>
                        </a:rPr>
                        <a:t>hilosophy</a:t>
                      </a:r>
                      <a:r>
                        <a:rPr lang="en-US" sz="1600" b="0" kern="1200" dirty="0">
                          <a:solidFill>
                            <a:schemeClr val="tx1"/>
                          </a:solidFill>
                          <a:effectLst/>
                          <a:latin typeface="Times New Roman" panose="02020603050405020304" pitchFamily="18" charset="0"/>
                          <a:ea typeface="+mn-ea"/>
                          <a:cs typeface="Times New Roman" panose="02020603050405020304" pitchFamily="18" charset="0"/>
                        </a:rPr>
                        <a:t> </a:t>
                      </a:r>
                      <a:r>
                        <a:rPr lang="cs-CZ" sz="1600" b="0" kern="1200" dirty="0">
                          <a:solidFill>
                            <a:schemeClr val="tx1"/>
                          </a:solidFill>
                          <a:effectLst/>
                          <a:latin typeface="Times New Roman" panose="02020603050405020304" pitchFamily="18" charset="0"/>
                          <a:ea typeface="+mn-ea"/>
                          <a:cs typeface="Times New Roman" panose="02020603050405020304" pitchFamily="18" charset="0"/>
                        </a:rPr>
                        <a:t>w</a:t>
                      </a:r>
                      <a:r>
                        <a:rPr lang="en-US" sz="1600" b="0" kern="1200" dirty="0" err="1">
                          <a:solidFill>
                            <a:schemeClr val="tx1"/>
                          </a:solidFill>
                          <a:effectLst/>
                          <a:latin typeface="Times New Roman" panose="02020603050405020304" pitchFamily="18" charset="0"/>
                          <a:ea typeface="+mn-ea"/>
                          <a:cs typeface="Times New Roman" panose="02020603050405020304" pitchFamily="18" charset="0"/>
                        </a:rPr>
                        <a:t>ithout</a:t>
                      </a:r>
                      <a:r>
                        <a:rPr lang="en-US" sz="1600" b="0" kern="1200" dirty="0">
                          <a:solidFill>
                            <a:schemeClr val="tx1"/>
                          </a:solidFill>
                          <a:effectLst/>
                          <a:latin typeface="Times New Roman" panose="02020603050405020304" pitchFamily="18" charset="0"/>
                          <a:ea typeface="+mn-ea"/>
                          <a:cs typeface="Times New Roman" panose="02020603050405020304" pitchFamily="18" charset="0"/>
                        </a:rPr>
                        <a:t> any </a:t>
                      </a:r>
                      <a:r>
                        <a:rPr lang="cs-CZ" sz="1600" b="0" kern="1200" dirty="0">
                          <a:solidFill>
                            <a:schemeClr val="tx1"/>
                          </a:solidFill>
                          <a:effectLst/>
                          <a:latin typeface="Times New Roman" panose="02020603050405020304" pitchFamily="18" charset="0"/>
                          <a:ea typeface="+mn-ea"/>
                          <a:cs typeface="Times New Roman" panose="02020603050405020304" pitchFamily="18" charset="0"/>
                        </a:rPr>
                        <a:t>g</a:t>
                      </a:r>
                      <a:r>
                        <a:rPr lang="en-US" sz="1600" b="0" kern="1200" dirty="0">
                          <a:solidFill>
                            <a:schemeClr val="tx1"/>
                          </a:solidFill>
                          <a:effectLst/>
                          <a:latin typeface="Times New Roman" panose="02020603050405020304" pitchFamily="18" charset="0"/>
                          <a:ea typeface="+mn-ea"/>
                          <a:cs typeface="Times New Roman" panose="02020603050405020304" pitchFamily="18" charset="0"/>
                        </a:rPr>
                        <a:t>aps</a:t>
                      </a:r>
                      <a:r>
                        <a:rPr lang="cs-CZ" sz="1600" b="0" kern="1200" dirty="0">
                          <a:solidFill>
                            <a:schemeClr val="tx1"/>
                          </a:solidFill>
                          <a:effectLst/>
                          <a:latin typeface="Times New Roman" panose="02020603050405020304" pitchFamily="18" charset="0"/>
                          <a:ea typeface="+mn-ea"/>
                          <a:cs typeface="Times New Roman" panose="02020603050405020304" pitchFamily="18" charset="0"/>
                        </a:rPr>
                        <a:t> </a:t>
                      </a:r>
                      <a:r>
                        <a:rPr lang="cs-CZ" sz="1600" b="0" kern="1200" dirty="0">
                          <a:solidFill>
                            <a:schemeClr val="tx1"/>
                          </a:solidFill>
                          <a:effectLst/>
                          <a:latin typeface="Times New Roman" panose="02020603050405020304" pitchFamily="18" charset="0"/>
                          <a:ea typeface="+mn-ea"/>
                          <a:cs typeface="Times New Roman" panose="02020603050405020304" pitchFamily="18" charset="0"/>
                          <a:hlinkClick r:id="rId5"/>
                        </a:rPr>
                        <a:t>https://historyofphilosophy.net/</a:t>
                      </a:r>
                      <a:endParaRPr lang="cs-CZ" sz="16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r>
                        <a:rPr lang="cs-CZ" sz="1600" b="0" kern="1200" dirty="0" err="1">
                          <a:solidFill>
                            <a:schemeClr val="tx1"/>
                          </a:solidFill>
                          <a:effectLst/>
                          <a:latin typeface="Times New Roman" panose="02020603050405020304" pitchFamily="18" charset="0"/>
                          <a:ea typeface="+mn-ea"/>
                          <a:cs typeface="Times New Roman" panose="02020603050405020304" pitchFamily="18" charset="0"/>
                        </a:rPr>
                        <a:t>Philosophy</a:t>
                      </a:r>
                      <a:r>
                        <a:rPr lang="cs-CZ" sz="1600" b="0" kern="1200" dirty="0">
                          <a:solidFill>
                            <a:schemeClr val="tx1"/>
                          </a:solidFill>
                          <a:effectLst/>
                          <a:latin typeface="Times New Roman" panose="02020603050405020304" pitchFamily="18" charset="0"/>
                          <a:ea typeface="+mn-ea"/>
                          <a:cs typeface="Times New Roman" panose="02020603050405020304" pitchFamily="18" charset="0"/>
                        </a:rPr>
                        <a:t> </a:t>
                      </a:r>
                      <a:r>
                        <a:rPr lang="cs-CZ" sz="1600" b="0" kern="1200" dirty="0" err="1">
                          <a:solidFill>
                            <a:schemeClr val="tx1"/>
                          </a:solidFill>
                          <a:effectLst/>
                          <a:latin typeface="Times New Roman" panose="02020603050405020304" pitchFamily="18" charset="0"/>
                          <a:ea typeface="+mn-ea"/>
                          <a:cs typeface="Times New Roman" panose="02020603050405020304" pitchFamily="18" charset="0"/>
                        </a:rPr>
                        <a:t>bites</a:t>
                      </a:r>
                      <a:r>
                        <a:rPr lang="cs-CZ" sz="1600" b="0" kern="1200" dirty="0">
                          <a:solidFill>
                            <a:schemeClr val="tx1"/>
                          </a:solidFill>
                          <a:effectLst/>
                          <a:latin typeface="Times New Roman" panose="02020603050405020304" pitchFamily="18" charset="0"/>
                          <a:ea typeface="+mn-ea"/>
                          <a:cs typeface="Times New Roman" panose="02020603050405020304" pitchFamily="18" charset="0"/>
                        </a:rPr>
                        <a:t> </a:t>
                      </a:r>
                      <a:r>
                        <a:rPr lang="en-US" sz="1600" b="0" kern="1200" dirty="0">
                          <a:solidFill>
                            <a:schemeClr val="tx1"/>
                          </a:solidFill>
                          <a:effectLst/>
                          <a:latin typeface="Times New Roman" panose="02020603050405020304" pitchFamily="18" charset="0"/>
                          <a:ea typeface="+mn-ea"/>
                          <a:cs typeface="Times New Roman" panose="02020603050405020304" pitchFamily="18" charset="0"/>
                          <a:hlinkClick r:id="rId6"/>
                        </a:rPr>
                        <a:t>https://philosophybites.com/</a:t>
                      </a:r>
                      <a:endParaRPr lang="cs-CZ" sz="1600" b="0" kern="1200" dirty="0">
                        <a:solidFill>
                          <a:schemeClr val="tx1"/>
                        </a:solidFill>
                        <a:effectLst/>
                        <a:latin typeface="Times New Roman" panose="02020603050405020304" pitchFamily="18" charset="0"/>
                        <a:ea typeface="+mn-ea"/>
                        <a:cs typeface="Times New Roman" panose="02020603050405020304" pitchFamily="18" charset="0"/>
                      </a:endParaRPr>
                    </a:p>
                    <a:p>
                      <a:pPr marL="0" marR="0" lvl="0" indent="0" algn="just" defTabSz="685800" rtl="0" eaLnBrk="1" fontAlgn="auto" latinLnBrk="0" hangingPunct="1">
                        <a:lnSpc>
                          <a:spcPct val="100000"/>
                        </a:lnSpc>
                        <a:spcBef>
                          <a:spcPts val="0"/>
                        </a:spcBef>
                        <a:spcAft>
                          <a:spcPts val="0"/>
                        </a:spcAft>
                        <a:buClrTx/>
                        <a:buSzTx/>
                        <a:buFontTx/>
                        <a:buNone/>
                        <a:tabLst/>
                        <a:defRPr/>
                      </a:pPr>
                      <a:r>
                        <a:rPr lang="en-US" sz="1600" b="0" kern="1200" dirty="0">
                          <a:solidFill>
                            <a:schemeClr val="tx1"/>
                          </a:solidFill>
                          <a:effectLst/>
                          <a:latin typeface="Times New Roman" panose="02020603050405020304" pitchFamily="18" charset="0"/>
                          <a:ea typeface="+mn-ea"/>
                          <a:cs typeface="Times New Roman" panose="02020603050405020304" pitchFamily="18" charset="0"/>
                        </a:rPr>
                        <a:t>Hi-phi nation </a:t>
                      </a:r>
                      <a:r>
                        <a:rPr lang="en-US" sz="1600" b="0" kern="1200" dirty="0">
                          <a:solidFill>
                            <a:schemeClr val="tx1"/>
                          </a:solidFill>
                          <a:effectLst/>
                          <a:latin typeface="Times New Roman" panose="02020603050405020304" pitchFamily="18" charset="0"/>
                          <a:ea typeface="+mn-ea"/>
                          <a:cs typeface="Times New Roman" panose="02020603050405020304" pitchFamily="18" charset="0"/>
                          <a:hlinkClick r:id="rId7"/>
                        </a:rPr>
                        <a:t>https://hiphination.org/</a:t>
                      </a:r>
                      <a:endParaRPr lang="cs-CZ" sz="16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endParaRPr lang="cs-CZ" sz="16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r>
                        <a:rPr lang="cs-CZ" sz="1600" b="1" kern="1200" dirty="0">
                          <a:solidFill>
                            <a:schemeClr val="tx1"/>
                          </a:solidFill>
                          <a:effectLst/>
                          <a:latin typeface="Times New Roman" panose="02020603050405020304" pitchFamily="18" charset="0"/>
                          <a:ea typeface="+mn-ea"/>
                          <a:cs typeface="Times New Roman" panose="02020603050405020304" pitchFamily="18" charset="0"/>
                        </a:rPr>
                        <a:t>Video CZ:</a:t>
                      </a:r>
                    </a:p>
                    <a:p>
                      <a:pPr algn="just"/>
                      <a:r>
                        <a:rPr lang="cs-CZ" sz="1600" b="0" kern="1200" dirty="0">
                          <a:solidFill>
                            <a:schemeClr val="tx1"/>
                          </a:solidFill>
                          <a:effectLst/>
                          <a:latin typeface="Times New Roman" panose="02020603050405020304" pitchFamily="18" charset="0"/>
                          <a:ea typeface="+mn-ea"/>
                          <a:cs typeface="Times New Roman" panose="02020603050405020304" pitchFamily="18" charset="0"/>
                        </a:rPr>
                        <a:t>J. </a:t>
                      </a:r>
                      <a:r>
                        <a:rPr lang="en-US" sz="1600" b="0" kern="1200" dirty="0" err="1">
                          <a:solidFill>
                            <a:schemeClr val="tx1"/>
                          </a:solidFill>
                          <a:effectLst/>
                          <a:latin typeface="Times New Roman" panose="02020603050405020304" pitchFamily="18" charset="0"/>
                          <a:ea typeface="+mn-ea"/>
                          <a:cs typeface="Times New Roman" panose="02020603050405020304" pitchFamily="18" charset="0"/>
                        </a:rPr>
                        <a:t>Peregrin</a:t>
                      </a:r>
                      <a:r>
                        <a:rPr lang="cs-CZ" sz="1600" b="0" kern="1200" dirty="0">
                          <a:solidFill>
                            <a:schemeClr val="tx1"/>
                          </a:solidFill>
                          <a:effectLst/>
                          <a:latin typeface="Times New Roman" panose="02020603050405020304" pitchFamily="18" charset="0"/>
                          <a:ea typeface="+mn-ea"/>
                          <a:cs typeface="Times New Roman" panose="02020603050405020304" pitchFamily="18" charset="0"/>
                        </a:rPr>
                        <a:t> (UK) </a:t>
                      </a:r>
                      <a:r>
                        <a:rPr lang="cs-CZ" sz="1600" b="0" kern="1200" dirty="0">
                          <a:solidFill>
                            <a:schemeClr val="tx1"/>
                          </a:solidFill>
                          <a:effectLst/>
                          <a:latin typeface="Times New Roman" panose="02020603050405020304" pitchFamily="18" charset="0"/>
                          <a:ea typeface="+mn-ea"/>
                          <a:cs typeface="Times New Roman" panose="02020603050405020304" pitchFamily="18" charset="0"/>
                          <a:hlinkClick r:id="rId8"/>
                        </a:rPr>
                        <a:t>https://www.youtube.com/user/jperegrin/videos</a:t>
                      </a:r>
                      <a:endParaRPr lang="cs-CZ" sz="16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r>
                        <a:rPr lang="cs-CZ" sz="1600" b="0" kern="1200" dirty="0">
                          <a:solidFill>
                            <a:schemeClr val="tx1"/>
                          </a:solidFill>
                          <a:effectLst/>
                          <a:latin typeface="Times New Roman" panose="02020603050405020304" pitchFamily="18" charset="0"/>
                          <a:ea typeface="+mn-ea"/>
                          <a:cs typeface="Times New Roman" panose="02020603050405020304" pitchFamily="18" charset="0"/>
                        </a:rPr>
                        <a:t>M. </a:t>
                      </a:r>
                      <a:r>
                        <a:rPr lang="en-US" sz="1600" b="0" kern="1200" dirty="0" err="1">
                          <a:solidFill>
                            <a:schemeClr val="tx1"/>
                          </a:solidFill>
                          <a:effectLst/>
                          <a:latin typeface="Times New Roman" panose="02020603050405020304" pitchFamily="18" charset="0"/>
                          <a:ea typeface="+mn-ea"/>
                          <a:cs typeface="Times New Roman" panose="02020603050405020304" pitchFamily="18" charset="0"/>
                        </a:rPr>
                        <a:t>Petříček</a:t>
                      </a:r>
                      <a:r>
                        <a:rPr lang="en-US" sz="1600" b="0" kern="1200" dirty="0">
                          <a:solidFill>
                            <a:schemeClr val="tx1"/>
                          </a:solidFill>
                          <a:effectLst/>
                          <a:latin typeface="Times New Roman" panose="02020603050405020304" pitchFamily="18" charset="0"/>
                          <a:ea typeface="+mn-ea"/>
                          <a:cs typeface="Times New Roman" panose="02020603050405020304" pitchFamily="18" charset="0"/>
                        </a:rPr>
                        <a:t> </a:t>
                      </a:r>
                      <a:r>
                        <a:rPr lang="cs-CZ" sz="1600" b="0" kern="1200" dirty="0">
                          <a:solidFill>
                            <a:schemeClr val="tx1"/>
                          </a:solidFill>
                          <a:effectLst/>
                          <a:latin typeface="Times New Roman" panose="02020603050405020304" pitchFamily="18" charset="0"/>
                          <a:ea typeface="+mn-ea"/>
                          <a:cs typeface="Times New Roman" panose="02020603050405020304" pitchFamily="18" charset="0"/>
                        </a:rPr>
                        <a:t>(UK) </a:t>
                      </a:r>
                      <a:r>
                        <a:rPr lang="cs-CZ" sz="1600" b="0" kern="1200" dirty="0">
                          <a:solidFill>
                            <a:schemeClr val="tx1"/>
                          </a:solidFill>
                          <a:effectLst/>
                          <a:latin typeface="Times New Roman" panose="02020603050405020304" pitchFamily="18" charset="0"/>
                          <a:ea typeface="+mn-ea"/>
                          <a:cs typeface="Times New Roman" panose="02020603050405020304" pitchFamily="18" charset="0"/>
                          <a:hlinkClick r:id="rId9"/>
                        </a:rPr>
                        <a:t>https://www.youtube.com/watch?v=mBkE82oaFmM</a:t>
                      </a:r>
                      <a:endParaRPr lang="cs-CZ" sz="16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r>
                        <a:rPr lang="cs-CZ" sz="1600" b="0" kern="1200" dirty="0">
                          <a:solidFill>
                            <a:schemeClr val="tx1"/>
                          </a:solidFill>
                          <a:effectLst/>
                          <a:latin typeface="Times New Roman" panose="02020603050405020304" pitchFamily="18" charset="0"/>
                          <a:ea typeface="+mn-ea"/>
                          <a:cs typeface="Times New Roman" panose="02020603050405020304" pitchFamily="18" charset="0"/>
                        </a:rPr>
                        <a:t>J. </a:t>
                      </a:r>
                      <a:r>
                        <a:rPr lang="en-US" sz="1600" b="0" kern="1200" dirty="0" err="1">
                          <a:solidFill>
                            <a:schemeClr val="tx1"/>
                          </a:solidFill>
                          <a:effectLst/>
                          <a:latin typeface="Times New Roman" panose="02020603050405020304" pitchFamily="18" charset="0"/>
                          <a:ea typeface="+mn-ea"/>
                          <a:cs typeface="Times New Roman" panose="02020603050405020304" pitchFamily="18" charset="0"/>
                        </a:rPr>
                        <a:t>Petrželk</a:t>
                      </a:r>
                      <a:r>
                        <a:rPr lang="cs-CZ" sz="1600" b="0" kern="1200" dirty="0">
                          <a:solidFill>
                            <a:schemeClr val="tx1"/>
                          </a:solidFill>
                          <a:effectLst/>
                          <a:latin typeface="Times New Roman" panose="02020603050405020304" pitchFamily="18" charset="0"/>
                          <a:ea typeface="+mn-ea"/>
                          <a:cs typeface="Times New Roman" panose="02020603050405020304" pitchFamily="18" charset="0"/>
                        </a:rPr>
                        <a:t>a (MU) – antická filozofie </a:t>
                      </a:r>
                      <a:r>
                        <a:rPr lang="cs-CZ" sz="1600" b="0" kern="1200" dirty="0">
                          <a:solidFill>
                            <a:schemeClr val="tx1"/>
                          </a:solidFill>
                          <a:effectLst/>
                          <a:latin typeface="Times New Roman" panose="02020603050405020304" pitchFamily="18" charset="0"/>
                          <a:ea typeface="+mn-ea"/>
                          <a:cs typeface="Times New Roman" panose="02020603050405020304" pitchFamily="18" charset="0"/>
                          <a:hlinkClick r:id="rId10"/>
                        </a:rPr>
                        <a:t>https://www.youtube.com/channel/UClKBXATKeO47-BS47ucI1-Q/videos</a:t>
                      </a:r>
                      <a:endParaRPr lang="cs-CZ" sz="16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endParaRPr lang="cs-CZ" sz="1600" b="1" kern="1200" dirty="0">
                        <a:solidFill>
                          <a:schemeClr val="tx1"/>
                        </a:solidFill>
                        <a:effectLst/>
                        <a:latin typeface="Times New Roman" panose="02020603050405020304" pitchFamily="18" charset="0"/>
                        <a:ea typeface="+mn-ea"/>
                        <a:cs typeface="Times New Roman" panose="02020603050405020304" pitchFamily="18" charset="0"/>
                      </a:endParaRPr>
                    </a:p>
                  </a:txBody>
                  <a:tcPr marL="28575" marR="28575" marT="28575" marB="28575" anchor="ctr">
                    <a:lnL>
                      <a:noFill/>
                    </a:lnL>
                    <a:lnR>
                      <a:noFill/>
                    </a:lnR>
                    <a:lnT>
                      <a:noFill/>
                    </a:lnT>
                    <a:lnB>
                      <a:noFill/>
                    </a:lnB>
                    <a:solidFill>
                      <a:srgbClr val="FFFFFF"/>
                    </a:solidFill>
                  </a:tcPr>
                </a:tc>
                <a:extLst>
                  <a:ext uri="{0D108BD9-81ED-4DB2-BD59-A6C34878D82A}">
                    <a16:rowId xmlns:a16="http://schemas.microsoft.com/office/drawing/2014/main" val="10000"/>
                  </a:ext>
                </a:extLst>
              </a:tr>
              <a:tr h="0">
                <a:tc>
                  <a:txBody>
                    <a:bodyPr/>
                    <a:lstStyle/>
                    <a:p>
                      <a:pPr algn="just"/>
                      <a:endParaRPr lang="cs-CZ" dirty="0">
                        <a:latin typeface="Times New Roman" panose="02020603050405020304" pitchFamily="18" charset="0"/>
                        <a:cs typeface="Times New Roman" panose="02020603050405020304" pitchFamily="18" charset="0"/>
                      </a:endParaRPr>
                    </a:p>
                  </a:txBody>
                  <a:tcPr marL="9525" marR="9525" marT="9525" marB="9525" anchor="ctr">
                    <a:lnL>
                      <a:noFill/>
                    </a:lnL>
                    <a:lnR>
                      <a:noFill/>
                    </a:lnR>
                    <a:lnT>
                      <a:noFill/>
                    </a:lnT>
                    <a:lnB>
                      <a:noFill/>
                    </a:lnB>
                    <a:solidFill>
                      <a:srgbClr val="FFFFFF"/>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148880919"/>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457200" y="155520"/>
            <a:ext cx="8229240" cy="1252440"/>
          </a:xfrm>
          <a:prstGeom prst="rect">
            <a:avLst/>
          </a:prstGeom>
        </p:spPr>
        <p:txBody>
          <a:bodyPr tIns="45000" rIns="45720" bIns="45000" anchor="ctr"/>
          <a:lstStyle/>
          <a:p>
            <a:pPr algn="ctr">
              <a:lnSpc>
                <a:spcPct val="100000"/>
              </a:lnSpc>
            </a:pPr>
            <a:r>
              <a:rPr lang="cs-CZ" sz="2400" b="1" dirty="0">
                <a:latin typeface="Times New Roman" panose="02020603050405020304" pitchFamily="18" charset="0"/>
                <a:cs typeface="Times New Roman" panose="02020603050405020304" pitchFamily="18" charset="0"/>
              </a:rPr>
              <a:t>6. Filozofické zdroje</a:t>
            </a:r>
          </a:p>
        </p:txBody>
      </p:sp>
      <p:sp>
        <p:nvSpPr>
          <p:cNvPr id="87" name="TextShape 2"/>
          <p:cNvSpPr txBox="1"/>
          <p:nvPr/>
        </p:nvSpPr>
        <p:spPr>
          <a:xfrm>
            <a:off x="457200" y="1775160"/>
            <a:ext cx="8229240" cy="4625280"/>
          </a:xfrm>
          <a:prstGeom prst="rect">
            <a:avLst/>
          </a:prstGeom>
        </p:spPr>
        <p:txBody>
          <a:bodyPr lIns="54720" tIns="91440" rIns="90000" bIns="45000"/>
          <a:lstStyle/>
          <a:p>
            <a:pPr algn="just">
              <a:lnSpc>
                <a:spcPct val="100000"/>
              </a:lnSpc>
            </a:pPr>
            <a:endParaRPr dirty="0"/>
          </a:p>
        </p:txBody>
      </p:sp>
      <p:sp>
        <p:nvSpPr>
          <p:cNvPr id="2" name="Obdélník 1"/>
          <p:cNvSpPr/>
          <p:nvPr/>
        </p:nvSpPr>
        <p:spPr>
          <a:xfrm>
            <a:off x="2286000" y="2967335"/>
            <a:ext cx="4572000" cy="369332"/>
          </a:xfrm>
          <a:prstGeom prst="rect">
            <a:avLst/>
          </a:prstGeom>
        </p:spPr>
        <p:txBody>
          <a:bodyPr>
            <a:spAutoFit/>
          </a:bodyPr>
          <a:lstStyle/>
          <a:p>
            <a:r>
              <a:rPr lang="cs-CZ" dirty="0"/>
              <a:t> </a:t>
            </a:r>
          </a:p>
        </p:txBody>
      </p:sp>
      <p:sp>
        <p:nvSpPr>
          <p:cNvPr id="3" name="Obdélník 2"/>
          <p:cNvSpPr/>
          <p:nvPr/>
        </p:nvSpPr>
        <p:spPr>
          <a:xfrm>
            <a:off x="251520" y="2967335"/>
            <a:ext cx="8712968" cy="369332"/>
          </a:xfrm>
          <a:prstGeom prst="rect">
            <a:avLst/>
          </a:prstGeom>
        </p:spPr>
        <p:txBody>
          <a:bodyPr wrap="square">
            <a:spAutoFit/>
          </a:bodyPr>
          <a:lstStyle/>
          <a:p>
            <a:r>
              <a:rPr lang="cs-CZ" dirty="0"/>
              <a:t>				   </a:t>
            </a:r>
          </a:p>
        </p:txBody>
      </p:sp>
      <p:graphicFrame>
        <p:nvGraphicFramePr>
          <p:cNvPr id="7" name="Tabulka 6"/>
          <p:cNvGraphicFramePr>
            <a:graphicFrameLocks noGrp="1"/>
          </p:cNvGraphicFramePr>
          <p:nvPr>
            <p:extLst>
              <p:ext uri="{D42A27DB-BD31-4B8C-83A1-F6EECF244321}">
                <p14:modId xmlns:p14="http://schemas.microsoft.com/office/powerpoint/2010/main" val="4279480248"/>
              </p:ext>
            </p:extLst>
          </p:nvPr>
        </p:nvGraphicFramePr>
        <p:xfrm>
          <a:off x="457200" y="1774825"/>
          <a:ext cx="8229600" cy="2232660"/>
        </p:xfrm>
        <a:graphic>
          <a:graphicData uri="http://schemas.openxmlformats.org/drawingml/2006/table">
            <a:tbl>
              <a:tblPr/>
              <a:tblGrid>
                <a:gridCol w="8229600">
                  <a:extLst>
                    <a:ext uri="{9D8B030D-6E8A-4147-A177-3AD203B41FA5}">
                      <a16:colId xmlns:a16="http://schemas.microsoft.com/office/drawing/2014/main" val="20000"/>
                    </a:ext>
                  </a:extLst>
                </a:gridCol>
              </a:tblGrid>
              <a:tr h="0">
                <a:tc>
                  <a:txBody>
                    <a:bodyPr/>
                    <a:lstStyle/>
                    <a:p>
                      <a:pPr algn="just"/>
                      <a:r>
                        <a:rPr lang="cs-CZ" sz="1600" b="1" kern="1200" dirty="0">
                          <a:solidFill>
                            <a:schemeClr val="tx1"/>
                          </a:solidFill>
                          <a:effectLst/>
                          <a:latin typeface="Times New Roman" panose="02020603050405020304" pitchFamily="18" charset="0"/>
                          <a:ea typeface="+mn-ea"/>
                          <a:cs typeface="Times New Roman" panose="02020603050405020304" pitchFamily="18" charset="0"/>
                        </a:rPr>
                        <a:t>Video EN:</a:t>
                      </a:r>
                    </a:p>
                    <a:p>
                      <a:pPr marL="0" marR="0" lvl="0" indent="0" algn="just" defTabSz="685800" rtl="0" eaLnBrk="1" fontAlgn="auto" latinLnBrk="0" hangingPunct="1">
                        <a:lnSpc>
                          <a:spcPct val="100000"/>
                        </a:lnSpc>
                        <a:spcBef>
                          <a:spcPts val="0"/>
                        </a:spcBef>
                        <a:spcAft>
                          <a:spcPts val="0"/>
                        </a:spcAft>
                        <a:buClrTx/>
                        <a:buSzTx/>
                        <a:buFontTx/>
                        <a:buNone/>
                        <a:tabLst/>
                        <a:defRPr/>
                      </a:pPr>
                      <a:r>
                        <a:rPr lang="cs-CZ" sz="1600" b="0" kern="1200" dirty="0" err="1">
                          <a:solidFill>
                            <a:schemeClr val="tx1"/>
                          </a:solidFill>
                          <a:effectLst/>
                          <a:latin typeface="Times New Roman" panose="02020603050405020304" pitchFamily="18" charset="0"/>
                          <a:ea typeface="+mn-ea"/>
                          <a:cs typeface="Times New Roman" panose="02020603050405020304" pitchFamily="18" charset="0"/>
                        </a:rPr>
                        <a:t>Crash</a:t>
                      </a:r>
                      <a:r>
                        <a:rPr lang="cs-CZ" sz="1600" b="0" kern="1200" dirty="0">
                          <a:solidFill>
                            <a:schemeClr val="tx1"/>
                          </a:solidFill>
                          <a:effectLst/>
                          <a:latin typeface="Times New Roman" panose="02020603050405020304" pitchFamily="18" charset="0"/>
                          <a:ea typeface="+mn-ea"/>
                          <a:cs typeface="Times New Roman" panose="02020603050405020304" pitchFamily="18" charset="0"/>
                        </a:rPr>
                        <a:t> </a:t>
                      </a:r>
                      <a:r>
                        <a:rPr lang="cs-CZ" sz="1600" b="0" kern="1200" dirty="0" err="1">
                          <a:solidFill>
                            <a:schemeClr val="tx1"/>
                          </a:solidFill>
                          <a:effectLst/>
                          <a:latin typeface="Times New Roman" panose="02020603050405020304" pitchFamily="18" charset="0"/>
                          <a:ea typeface="+mn-ea"/>
                          <a:cs typeface="Times New Roman" panose="02020603050405020304" pitchFamily="18" charset="0"/>
                        </a:rPr>
                        <a:t>Course</a:t>
                      </a:r>
                      <a:r>
                        <a:rPr lang="cs-CZ" sz="1600" b="0" kern="1200" dirty="0">
                          <a:solidFill>
                            <a:schemeClr val="tx1"/>
                          </a:solidFill>
                          <a:effectLst/>
                          <a:latin typeface="Times New Roman" panose="02020603050405020304" pitchFamily="18" charset="0"/>
                          <a:ea typeface="+mn-ea"/>
                          <a:cs typeface="Times New Roman" panose="02020603050405020304" pitchFamily="18" charset="0"/>
                        </a:rPr>
                        <a:t> </a:t>
                      </a:r>
                      <a:r>
                        <a:rPr lang="cs-CZ" sz="1600" b="0" kern="1200" dirty="0" err="1">
                          <a:solidFill>
                            <a:schemeClr val="tx1"/>
                          </a:solidFill>
                          <a:effectLst/>
                          <a:latin typeface="Times New Roman" panose="02020603050405020304" pitchFamily="18" charset="0"/>
                          <a:ea typeface="+mn-ea"/>
                          <a:cs typeface="Times New Roman" panose="02020603050405020304" pitchFamily="18" charset="0"/>
                        </a:rPr>
                        <a:t>Philosophy</a:t>
                      </a:r>
                      <a:r>
                        <a:rPr lang="cs-CZ" sz="1600" b="0" kern="1200" dirty="0">
                          <a:solidFill>
                            <a:schemeClr val="tx1"/>
                          </a:solidFill>
                          <a:effectLst/>
                          <a:latin typeface="Times New Roman" panose="02020603050405020304" pitchFamily="18" charset="0"/>
                          <a:ea typeface="+mn-ea"/>
                          <a:cs typeface="Times New Roman" panose="02020603050405020304" pitchFamily="18" charset="0"/>
                        </a:rPr>
                        <a:t> </a:t>
                      </a:r>
                      <a:r>
                        <a:rPr lang="cs-CZ" sz="1600" b="0" kern="1200" dirty="0">
                          <a:solidFill>
                            <a:schemeClr val="tx1"/>
                          </a:solidFill>
                          <a:effectLst/>
                          <a:latin typeface="Times New Roman" panose="02020603050405020304" pitchFamily="18" charset="0"/>
                          <a:ea typeface="+mn-ea"/>
                          <a:cs typeface="Times New Roman" panose="02020603050405020304" pitchFamily="18" charset="0"/>
                          <a:hlinkClick r:id="rId2"/>
                        </a:rPr>
                        <a:t>https://www.youtube.com/user/crashcourse/featured</a:t>
                      </a:r>
                      <a:endParaRPr lang="cs-CZ" sz="16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r>
                        <a:rPr lang="cs-CZ" sz="1600" b="0" kern="1200" dirty="0">
                          <a:solidFill>
                            <a:schemeClr val="tx1"/>
                          </a:solidFill>
                          <a:effectLst/>
                          <a:latin typeface="Times New Roman" panose="02020603050405020304" pitchFamily="18" charset="0"/>
                          <a:ea typeface="+mn-ea"/>
                          <a:cs typeface="Times New Roman" panose="02020603050405020304" pitchFamily="18" charset="0"/>
                        </a:rPr>
                        <a:t>Ted </a:t>
                      </a:r>
                      <a:r>
                        <a:rPr lang="cs-CZ" sz="1600" b="0" kern="1200" dirty="0" err="1">
                          <a:solidFill>
                            <a:schemeClr val="tx1"/>
                          </a:solidFill>
                          <a:effectLst/>
                          <a:latin typeface="Times New Roman" panose="02020603050405020304" pitchFamily="18" charset="0"/>
                          <a:ea typeface="+mn-ea"/>
                          <a:cs typeface="Times New Roman" panose="02020603050405020304" pitchFamily="18" charset="0"/>
                        </a:rPr>
                        <a:t>Talks</a:t>
                      </a:r>
                      <a:r>
                        <a:rPr lang="cs-CZ" sz="1600" b="0" kern="1200" dirty="0">
                          <a:solidFill>
                            <a:schemeClr val="tx1"/>
                          </a:solidFill>
                          <a:effectLst/>
                          <a:latin typeface="Times New Roman" panose="02020603050405020304" pitchFamily="18" charset="0"/>
                          <a:ea typeface="+mn-ea"/>
                          <a:cs typeface="Times New Roman" panose="02020603050405020304" pitchFamily="18" charset="0"/>
                        </a:rPr>
                        <a:t> </a:t>
                      </a:r>
                      <a:r>
                        <a:rPr lang="cs-CZ" sz="1600" b="0" kern="1200" dirty="0">
                          <a:solidFill>
                            <a:schemeClr val="tx1"/>
                          </a:solidFill>
                          <a:effectLst/>
                          <a:latin typeface="Times New Roman" panose="02020603050405020304" pitchFamily="18" charset="0"/>
                          <a:ea typeface="+mn-ea"/>
                          <a:cs typeface="Times New Roman" panose="02020603050405020304" pitchFamily="18" charset="0"/>
                          <a:hlinkClick r:id="rId3"/>
                        </a:rPr>
                        <a:t>https://www.ted.com/talks?sort=newest&amp;topics%5B%5D=philosophy</a:t>
                      </a:r>
                      <a:endParaRPr lang="cs-CZ" sz="16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endParaRPr lang="cs-CZ" sz="16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r>
                        <a:rPr lang="cs-CZ" sz="1600" b="1" kern="1200" dirty="0">
                          <a:solidFill>
                            <a:schemeClr val="tx1"/>
                          </a:solidFill>
                          <a:effectLst/>
                          <a:latin typeface="Times New Roman" panose="02020603050405020304" pitchFamily="18" charset="0"/>
                          <a:ea typeface="+mn-ea"/>
                          <a:cs typeface="Times New Roman" panose="02020603050405020304" pitchFamily="18" charset="0"/>
                        </a:rPr>
                        <a:t>Kurzy:</a:t>
                      </a:r>
                    </a:p>
                    <a:p>
                      <a:pPr algn="just"/>
                      <a:r>
                        <a:rPr lang="cs-CZ" sz="1600" b="0" kern="1200" dirty="0">
                          <a:solidFill>
                            <a:schemeClr val="tx1"/>
                          </a:solidFill>
                          <a:effectLst/>
                          <a:latin typeface="Times New Roman" panose="02020603050405020304" pitchFamily="18" charset="0"/>
                          <a:ea typeface="+mn-ea"/>
                          <a:cs typeface="Times New Roman" panose="02020603050405020304" pitchFamily="18" charset="0"/>
                          <a:hlinkClick r:id="rId4"/>
                        </a:rPr>
                        <a:t>https://www.coursera.org/</a:t>
                      </a:r>
                      <a:r>
                        <a:rPr lang="cs-CZ" sz="1600" b="0" kern="1200" dirty="0" err="1">
                          <a:solidFill>
                            <a:schemeClr val="tx1"/>
                          </a:solidFill>
                          <a:effectLst/>
                          <a:latin typeface="Times New Roman" panose="02020603050405020304" pitchFamily="18" charset="0"/>
                          <a:ea typeface="+mn-ea"/>
                          <a:cs typeface="Times New Roman" panose="02020603050405020304" pitchFamily="18" charset="0"/>
                          <a:hlinkClick r:id="rId4"/>
                        </a:rPr>
                        <a:t>search?query</a:t>
                      </a:r>
                      <a:r>
                        <a:rPr lang="cs-CZ" sz="1600" b="0" kern="1200" dirty="0">
                          <a:solidFill>
                            <a:schemeClr val="tx1"/>
                          </a:solidFill>
                          <a:effectLst/>
                          <a:latin typeface="Times New Roman" panose="02020603050405020304" pitchFamily="18" charset="0"/>
                          <a:ea typeface="+mn-ea"/>
                          <a:cs typeface="Times New Roman" panose="02020603050405020304" pitchFamily="18" charset="0"/>
                          <a:hlinkClick r:id="rId4"/>
                        </a:rPr>
                        <a:t>=</a:t>
                      </a:r>
                      <a:r>
                        <a:rPr lang="cs-CZ" sz="1600" b="0" kern="1200" dirty="0" err="1">
                          <a:solidFill>
                            <a:schemeClr val="tx1"/>
                          </a:solidFill>
                          <a:effectLst/>
                          <a:latin typeface="Times New Roman" panose="02020603050405020304" pitchFamily="18" charset="0"/>
                          <a:ea typeface="+mn-ea"/>
                          <a:cs typeface="Times New Roman" panose="02020603050405020304" pitchFamily="18" charset="0"/>
                          <a:hlinkClick r:id="rId4"/>
                        </a:rPr>
                        <a:t>philosophy</a:t>
                      </a:r>
                      <a:r>
                        <a:rPr lang="cs-CZ" sz="1600" b="0" kern="1200" dirty="0">
                          <a:solidFill>
                            <a:schemeClr val="tx1"/>
                          </a:solidFill>
                          <a:effectLst/>
                          <a:latin typeface="Times New Roman" panose="02020603050405020304" pitchFamily="18" charset="0"/>
                          <a:ea typeface="+mn-ea"/>
                          <a:cs typeface="Times New Roman" panose="02020603050405020304" pitchFamily="18" charset="0"/>
                          <a:hlinkClick r:id="rId4"/>
                        </a:rPr>
                        <a:t>&amp;</a:t>
                      </a:r>
                      <a:endParaRPr lang="cs-CZ" sz="16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r>
                        <a:rPr lang="cs-CZ" sz="1600" b="0" kern="1200" dirty="0">
                          <a:solidFill>
                            <a:schemeClr val="tx1"/>
                          </a:solidFill>
                          <a:effectLst/>
                          <a:latin typeface="Times New Roman" panose="02020603050405020304" pitchFamily="18" charset="0"/>
                          <a:ea typeface="+mn-ea"/>
                          <a:cs typeface="Times New Roman" panose="02020603050405020304" pitchFamily="18" charset="0"/>
                        </a:rPr>
                        <a:t>MIT </a:t>
                      </a:r>
                      <a:r>
                        <a:rPr lang="cs-CZ" sz="1600" b="0" kern="1200" dirty="0">
                          <a:solidFill>
                            <a:schemeClr val="tx1"/>
                          </a:solidFill>
                          <a:effectLst/>
                          <a:latin typeface="Times New Roman" panose="02020603050405020304" pitchFamily="18" charset="0"/>
                          <a:ea typeface="+mn-ea"/>
                          <a:cs typeface="Times New Roman" panose="02020603050405020304" pitchFamily="18" charset="0"/>
                          <a:hlinkClick r:id="rId5"/>
                        </a:rPr>
                        <a:t>https://ocw.mit.edu/courses/find-by-topic/#cat=humanities&amp;subcat=philosophy</a:t>
                      </a:r>
                      <a:endParaRPr lang="cs-CZ" sz="16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endParaRPr lang="cs-CZ" sz="1600" b="0" kern="1200" dirty="0">
                        <a:solidFill>
                          <a:schemeClr val="tx1"/>
                        </a:solidFill>
                        <a:effectLst/>
                        <a:latin typeface="Times New Roman" panose="02020603050405020304" pitchFamily="18" charset="0"/>
                        <a:ea typeface="+mn-ea"/>
                        <a:cs typeface="Times New Roman" panose="02020603050405020304" pitchFamily="18" charset="0"/>
                      </a:endParaRPr>
                    </a:p>
                  </a:txBody>
                  <a:tcPr marL="28575" marR="28575" marT="28575" marB="28575" anchor="ctr">
                    <a:lnL>
                      <a:noFill/>
                    </a:lnL>
                    <a:lnR>
                      <a:noFill/>
                    </a:lnR>
                    <a:lnT>
                      <a:noFill/>
                    </a:lnT>
                    <a:lnB>
                      <a:noFill/>
                    </a:lnB>
                    <a:solidFill>
                      <a:srgbClr val="FFFFFF"/>
                    </a:solidFill>
                  </a:tcPr>
                </a:tc>
                <a:extLst>
                  <a:ext uri="{0D108BD9-81ED-4DB2-BD59-A6C34878D82A}">
                    <a16:rowId xmlns:a16="http://schemas.microsoft.com/office/drawing/2014/main" val="10000"/>
                  </a:ext>
                </a:extLst>
              </a:tr>
              <a:tr h="0">
                <a:tc>
                  <a:txBody>
                    <a:bodyPr/>
                    <a:lstStyle/>
                    <a:p>
                      <a:pPr algn="just"/>
                      <a:endParaRPr lang="cs-CZ" dirty="0">
                        <a:latin typeface="Times New Roman" panose="02020603050405020304" pitchFamily="18" charset="0"/>
                        <a:cs typeface="Times New Roman" panose="02020603050405020304" pitchFamily="18" charset="0"/>
                      </a:endParaRPr>
                    </a:p>
                  </a:txBody>
                  <a:tcPr marL="9525" marR="9525" marT="9525" marB="9525" anchor="ctr">
                    <a:lnL>
                      <a:noFill/>
                    </a:lnL>
                    <a:lnR>
                      <a:noFill/>
                    </a:lnR>
                    <a:lnT>
                      <a:noFill/>
                    </a:lnT>
                    <a:lnB>
                      <a:noFill/>
                    </a:lnB>
                    <a:solidFill>
                      <a:srgbClr val="FFFFFF"/>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241469627"/>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HDOfficeLightV0">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Základ">
  <a:themeElements>
    <a:clrScheme name="Základ">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Zákla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Základ">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536</Words>
  <Application>Microsoft Office PowerPoint</Application>
  <PresentationFormat>Předvádění na obrazovce (4:3)</PresentationFormat>
  <Paragraphs>126</Paragraphs>
  <Slides>9</Slides>
  <Notes>0</Notes>
  <HiddenSlides>0</HiddenSlides>
  <MMClips>0</MMClips>
  <ScaleCrop>false</ScaleCrop>
  <HeadingPairs>
    <vt:vector size="6" baseType="variant">
      <vt:variant>
        <vt:lpstr>Použitá písma</vt:lpstr>
      </vt:variant>
      <vt:variant>
        <vt:i4>5</vt:i4>
      </vt:variant>
      <vt:variant>
        <vt:lpstr>Motiv</vt:lpstr>
      </vt:variant>
      <vt:variant>
        <vt:i4>2</vt:i4>
      </vt:variant>
      <vt:variant>
        <vt:lpstr>Nadpisy snímků</vt:lpstr>
      </vt:variant>
      <vt:variant>
        <vt:i4>9</vt:i4>
      </vt:variant>
    </vt:vector>
  </HeadingPairs>
  <TitlesOfParts>
    <vt:vector size="16" baseType="lpstr">
      <vt:lpstr>Calibri</vt:lpstr>
      <vt:lpstr>Calibri Light</vt:lpstr>
      <vt:lpstr>Corbel</vt:lpstr>
      <vt:lpstr>Times New Roman</vt:lpstr>
      <vt:lpstr>Wingdings 2</vt:lpstr>
      <vt:lpstr>HDOfficeLightV0</vt:lpstr>
      <vt:lpstr>Základ</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Dagmar Pichová</dc:creator>
  <cp:lastModifiedBy>Dagmar Pichová</cp:lastModifiedBy>
  <cp:revision>180</cp:revision>
  <dcterms:created xsi:type="dcterms:W3CDTF">2019-09-12T09:16:14Z</dcterms:created>
  <dcterms:modified xsi:type="dcterms:W3CDTF">2019-12-02T17:01:43Z</dcterms:modified>
</cp:coreProperties>
</file>