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162" r:id="rId1"/>
    <p:sldMasterId id="2147484486" r:id="rId2"/>
  </p:sldMasterIdLst>
  <p:notesMasterIdLst>
    <p:notesMasterId r:id="rId16"/>
  </p:notesMasterIdLst>
  <p:sldIdLst>
    <p:sldId id="359" r:id="rId3"/>
    <p:sldId id="363" r:id="rId4"/>
    <p:sldId id="362" r:id="rId5"/>
    <p:sldId id="361" r:id="rId6"/>
    <p:sldId id="360" r:id="rId7"/>
    <p:sldId id="370" r:id="rId8"/>
    <p:sldId id="364" r:id="rId9"/>
    <p:sldId id="365" r:id="rId10"/>
    <p:sldId id="366" r:id="rId11"/>
    <p:sldId id="367" r:id="rId12"/>
    <p:sldId id="368" r:id="rId13"/>
    <p:sldId id="369" r:id="rId14"/>
    <p:sldId id="371" r:id="rId15"/>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54" autoAdjust="0"/>
  </p:normalViewPr>
  <p:slideViewPr>
    <p:cSldViewPr>
      <p:cViewPr varScale="1">
        <p:scale>
          <a:sx n="58" d="100"/>
          <a:sy n="58" d="100"/>
        </p:scale>
        <p:origin x="14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9465C1FF-AFA9-4442-9131-C56B6E169E0C}" type="datetimeFigureOut">
              <a:rPr lang="cs-CZ" smtClean="0"/>
              <a:t>02.12.2019</a:t>
            </a:fld>
            <a:endParaRPr lang="cs-CZ"/>
          </a:p>
        </p:txBody>
      </p:sp>
      <p:sp>
        <p:nvSpPr>
          <p:cNvPr id="4" name="Zástupný symbol pro obrázek snímku 3"/>
          <p:cNvSpPr>
            <a:spLocks noGrp="1" noRot="1" noChangeAspect="1"/>
          </p:cNvSpPr>
          <p:nvPr>
            <p:ph type="sldImg" idx="2"/>
          </p:nvPr>
        </p:nvSpPr>
        <p:spPr>
          <a:xfrm>
            <a:off x="1374775" y="1336675"/>
            <a:ext cx="4810125" cy="360838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B56E0EFA-38C1-4C99-900A-57A8E696B2F2}" type="slidenum">
              <a:rPr lang="cs-CZ" smtClean="0"/>
              <a:t>‹#›</a:t>
            </a:fld>
            <a:endParaRPr lang="cs-CZ"/>
          </a:p>
        </p:txBody>
      </p:sp>
    </p:spTree>
    <p:extLst>
      <p:ext uri="{BB962C8B-B14F-4D97-AF65-F5344CB8AC3E}">
        <p14:creationId xmlns:p14="http://schemas.microsoft.com/office/powerpoint/2010/main" val="336899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1</a:t>
            </a:fld>
            <a:endParaRPr lang="cs-CZ"/>
          </a:p>
        </p:txBody>
      </p:sp>
    </p:spTree>
    <p:extLst>
      <p:ext uri="{BB962C8B-B14F-4D97-AF65-F5344CB8AC3E}">
        <p14:creationId xmlns:p14="http://schemas.microsoft.com/office/powerpoint/2010/main" val="4228188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10</a:t>
            </a:fld>
            <a:endParaRPr lang="cs-CZ"/>
          </a:p>
        </p:txBody>
      </p:sp>
    </p:spTree>
    <p:extLst>
      <p:ext uri="{BB962C8B-B14F-4D97-AF65-F5344CB8AC3E}">
        <p14:creationId xmlns:p14="http://schemas.microsoft.com/office/powerpoint/2010/main" val="2453953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11</a:t>
            </a:fld>
            <a:endParaRPr lang="cs-CZ"/>
          </a:p>
        </p:txBody>
      </p:sp>
    </p:spTree>
    <p:extLst>
      <p:ext uri="{BB962C8B-B14F-4D97-AF65-F5344CB8AC3E}">
        <p14:creationId xmlns:p14="http://schemas.microsoft.com/office/powerpoint/2010/main" val="1922093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12</a:t>
            </a:fld>
            <a:endParaRPr lang="cs-CZ"/>
          </a:p>
        </p:txBody>
      </p:sp>
    </p:spTree>
    <p:extLst>
      <p:ext uri="{BB962C8B-B14F-4D97-AF65-F5344CB8AC3E}">
        <p14:creationId xmlns:p14="http://schemas.microsoft.com/office/powerpoint/2010/main" val="3586023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13</a:t>
            </a:fld>
            <a:endParaRPr lang="cs-CZ"/>
          </a:p>
        </p:txBody>
      </p:sp>
    </p:spTree>
    <p:extLst>
      <p:ext uri="{BB962C8B-B14F-4D97-AF65-F5344CB8AC3E}">
        <p14:creationId xmlns:p14="http://schemas.microsoft.com/office/powerpoint/2010/main" val="2048901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2</a:t>
            </a:fld>
            <a:endParaRPr lang="cs-CZ"/>
          </a:p>
        </p:txBody>
      </p:sp>
    </p:spTree>
    <p:extLst>
      <p:ext uri="{BB962C8B-B14F-4D97-AF65-F5344CB8AC3E}">
        <p14:creationId xmlns:p14="http://schemas.microsoft.com/office/powerpoint/2010/main" val="4205246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3</a:t>
            </a:fld>
            <a:endParaRPr lang="cs-CZ"/>
          </a:p>
        </p:txBody>
      </p:sp>
    </p:spTree>
    <p:extLst>
      <p:ext uri="{BB962C8B-B14F-4D97-AF65-F5344CB8AC3E}">
        <p14:creationId xmlns:p14="http://schemas.microsoft.com/office/powerpoint/2010/main" val="3685645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4</a:t>
            </a:fld>
            <a:endParaRPr lang="cs-CZ"/>
          </a:p>
        </p:txBody>
      </p:sp>
    </p:spTree>
    <p:extLst>
      <p:ext uri="{BB962C8B-B14F-4D97-AF65-F5344CB8AC3E}">
        <p14:creationId xmlns:p14="http://schemas.microsoft.com/office/powerpoint/2010/main" val="159734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5</a:t>
            </a:fld>
            <a:endParaRPr lang="cs-CZ"/>
          </a:p>
        </p:txBody>
      </p:sp>
    </p:spTree>
    <p:extLst>
      <p:ext uri="{BB962C8B-B14F-4D97-AF65-F5344CB8AC3E}">
        <p14:creationId xmlns:p14="http://schemas.microsoft.com/office/powerpoint/2010/main" val="3260978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6</a:t>
            </a:fld>
            <a:endParaRPr lang="cs-CZ"/>
          </a:p>
        </p:txBody>
      </p:sp>
    </p:spTree>
    <p:extLst>
      <p:ext uri="{BB962C8B-B14F-4D97-AF65-F5344CB8AC3E}">
        <p14:creationId xmlns:p14="http://schemas.microsoft.com/office/powerpoint/2010/main" val="3163443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7</a:t>
            </a:fld>
            <a:endParaRPr lang="cs-CZ"/>
          </a:p>
        </p:txBody>
      </p:sp>
    </p:spTree>
    <p:extLst>
      <p:ext uri="{BB962C8B-B14F-4D97-AF65-F5344CB8AC3E}">
        <p14:creationId xmlns:p14="http://schemas.microsoft.com/office/powerpoint/2010/main" val="408019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8</a:t>
            </a:fld>
            <a:endParaRPr lang="cs-CZ"/>
          </a:p>
        </p:txBody>
      </p:sp>
    </p:spTree>
    <p:extLst>
      <p:ext uri="{BB962C8B-B14F-4D97-AF65-F5344CB8AC3E}">
        <p14:creationId xmlns:p14="http://schemas.microsoft.com/office/powerpoint/2010/main" val="1139361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B56E0EFA-38C1-4C99-900A-57A8E696B2F2}" type="slidenum">
              <a:rPr lang="cs-CZ" smtClean="0"/>
              <a:t>9</a:t>
            </a:fld>
            <a:endParaRPr lang="cs-CZ"/>
          </a:p>
        </p:txBody>
      </p:sp>
    </p:spTree>
    <p:extLst>
      <p:ext uri="{BB962C8B-B14F-4D97-AF65-F5344CB8AC3E}">
        <p14:creationId xmlns:p14="http://schemas.microsoft.com/office/powerpoint/2010/main" val="144154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16818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42332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87873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155520"/>
            <a:ext cx="8229240" cy="1252800"/>
          </a:xfrm>
          <a:prstGeom prst="rect">
            <a:avLst/>
          </a:prstGeom>
        </p:spPr>
        <p:txBody>
          <a:bodyPr wrap="none" lIns="0" tIns="0" rIns="0" bIns="0" anchor="ctr"/>
          <a:lstStyle/>
          <a:p>
            <a:endParaRPr/>
          </a:p>
        </p:txBody>
      </p:sp>
      <p:sp>
        <p:nvSpPr>
          <p:cNvPr id="10" name="PlaceHolder 2"/>
          <p:cNvSpPr>
            <a:spLocks noGrp="1"/>
          </p:cNvSpPr>
          <p:nvPr>
            <p:ph type="subTitle"/>
          </p:nvPr>
        </p:nvSpPr>
        <p:spPr>
          <a:xfrm>
            <a:off x="457200" y="1775160"/>
            <a:ext cx="8229240" cy="4625640"/>
          </a:xfrm>
          <a:prstGeom prst="rect">
            <a:avLst/>
          </a:prstGeom>
        </p:spPr>
        <p:txBody>
          <a:bodyPr wrap="none" lIns="0" tIns="0" rIns="0" bIns="0" anchor="ctr"/>
          <a:lstStyle/>
          <a:p>
            <a:pPr algn="ctr"/>
            <a:endParaRPr/>
          </a:p>
        </p:txBody>
      </p:sp>
    </p:spTree>
    <p:extLst>
      <p:ext uri="{BB962C8B-B14F-4D97-AF65-F5344CB8AC3E}">
        <p14:creationId xmlns:p14="http://schemas.microsoft.com/office/powerpoint/2010/main" val="3427364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cs-CZ"/>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68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679003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cs-CZ"/>
              <a:t>Kliknutím lze upravit styl.</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689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80057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61138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982439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81914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6083991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097545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cs-CZ"/>
              <a:t>Kliknutím lze upravit styl.</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225854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341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93053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cs-CZ"/>
              <a:t>Kliknutím lze upravit styl.</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2268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124614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Content Placeholder 3"/>
          <p:cNvSpPr>
            <a:spLocks noGrp="1"/>
          </p:cNvSpPr>
          <p:nvPr>
            <p:ph sz="half" idx="2"/>
          </p:nvPr>
        </p:nvSpPr>
        <p:spPr>
          <a:xfrm>
            <a:off x="633845" y="2507551"/>
            <a:ext cx="3867150"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Content Placeholder 5"/>
          <p:cNvSpPr>
            <a:spLocks noGrp="1"/>
          </p:cNvSpPr>
          <p:nvPr>
            <p:ph sz="quarter" idx="4"/>
          </p:nvPr>
        </p:nvSpPr>
        <p:spPr>
          <a:xfrm>
            <a:off x="4629150" y="2507551"/>
            <a:ext cx="3886201" cy="36805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737859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Jenom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
        <p:nvSpPr>
          <p:cNvPr id="6" name="Title 5"/>
          <p:cNvSpPr>
            <a:spLocks noGrp="1"/>
          </p:cNvSpPr>
          <p:nvPr>
            <p:ph type="title"/>
          </p:nvPr>
        </p:nvSpPr>
        <p:spPr/>
        <p:txBody>
          <a:bodyPr/>
          <a:lstStyle/>
          <a:p>
            <a:r>
              <a:rPr lang="cs-CZ"/>
              <a:t>Kliknutím lze upravit styl.</a:t>
            </a:r>
            <a:endParaRPr lang="en-US"/>
          </a:p>
        </p:txBody>
      </p:sp>
    </p:spTree>
    <p:extLst>
      <p:ext uri="{BB962C8B-B14F-4D97-AF65-F5344CB8AC3E}">
        <p14:creationId xmlns:p14="http://schemas.microsoft.com/office/powerpoint/2010/main" val="141718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15592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cs-CZ"/>
              <a:t>Kliknutím lze upravit styl.</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2913209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cs-CZ"/>
              <a:t>Kliknutím lze upravit styl.</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cs-CZ"/>
              <a:t>Upravte styly předlohy textu.</a:t>
            </a:r>
          </a:p>
        </p:txBody>
      </p:sp>
      <p:sp>
        <p:nvSpPr>
          <p:cNvPr id="5" name="Date Placeholder 4"/>
          <p:cNvSpPr>
            <a:spLocks noGrp="1"/>
          </p:cNvSpPr>
          <p:nvPr>
            <p:ph type="dt" sz="half" idx="10"/>
          </p:nvPr>
        </p:nvSpPr>
        <p:spPr/>
        <p:txBody>
          <a:bodyPr/>
          <a:lstStyle/>
          <a:p>
            <a:pPr>
              <a:lnSpc>
                <a:spcPct val="100000"/>
              </a:lnSpc>
            </a:pPr>
            <a:r>
              <a:rPr lang="cs-CZ" sz="1200">
                <a:solidFill>
                  <a:srgbClr val="454545"/>
                </a:solidFill>
                <a:latin typeface="Corbel"/>
              </a:rPr>
              <a:t>18. 4. 2016</a:t>
            </a:r>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883559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4144006521"/>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65" r:id="rId3"/>
    <p:sldLayoutId id="2147484166" r:id="rId4"/>
    <p:sldLayoutId id="2147484167" r:id="rId5"/>
    <p:sldLayoutId id="2147484168" r:id="rId6"/>
    <p:sldLayoutId id="2147484169" r:id="rId7"/>
    <p:sldLayoutId id="2147484170" r:id="rId8"/>
    <p:sldLayoutId id="2147484171" r:id="rId9"/>
    <p:sldLayoutId id="2147484172" r:id="rId10"/>
    <p:sldLayoutId id="2147484173" r:id="rId11"/>
    <p:sldLayoutId id="214748417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lnSpc>
                <a:spcPct val="100000"/>
              </a:lnSpc>
            </a:pPr>
            <a:r>
              <a:rPr lang="cs-CZ" sz="1200">
                <a:solidFill>
                  <a:srgbClr val="454545"/>
                </a:solidFill>
                <a:latin typeface="Corbel"/>
              </a:rPr>
              <a:t>18. 4. 2016</a:t>
            </a:r>
            <a:endParaRPr lang="cs-CZ"/>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cs-CZ"/>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lgn="r">
              <a:lnSpc>
                <a:spcPct val="100000"/>
              </a:lnSpc>
            </a:pPr>
            <a:fld id="{F2F32ABE-4C00-415B-B593-137B9AFF3797}" type="slidenum">
              <a:rPr lang="cs-CZ" sz="1200" smtClean="0">
                <a:solidFill>
                  <a:srgbClr val="454545"/>
                </a:solidFill>
                <a:latin typeface="Corbel"/>
              </a:rPr>
              <a:t>‹#›</a:t>
            </a:fld>
            <a:endParaRPr lang="cs-CZ"/>
          </a:p>
        </p:txBody>
      </p:sp>
    </p:spTree>
    <p:extLst>
      <p:ext uri="{BB962C8B-B14F-4D97-AF65-F5344CB8AC3E}">
        <p14:creationId xmlns:p14="http://schemas.microsoft.com/office/powerpoint/2010/main" val="3288277820"/>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hyperlink" Target="https://philosophy.as.uky.edu/where-can-philosophy-take-me" TargetMode="External"/><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hyperlink" Target="https://philosophy.as.uky.edu/where-can-philosophy-take-me"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sZTrFpl09s8" TargetMode="External"/><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https://www.phil.muni.cz/pro-uchazece/bakalarske-studium/24528-filozofie?plan=3_24530_23328"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hyperlink" Target="https://www.phil.muni.cz/pro-uchazece/bakalarske-studium/24528-filozofie?plan=3_24530_23328" TargetMode="External"/><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hyperlink" Target="https://www.phil.muni.cz/pro-uchazece/bakalarske-studium/24528-filozofie?plan=3_24530_23328" TargetMode="External"/><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hyperlink" Target="https://filozofie.phil.muni.cz/o-nas/absolvent" TargetMode="External"/><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hyperlink" Target="https://strategie.rect.muni.cz/cs/studentske-pruzkumy" TargetMode="External"/><Relationship Id="rId2" Type="http://schemas.openxmlformats.org/officeDocument/2006/relationships/notesSlide" Target="../notesSlides/notesSlide9.xml"/><Relationship Id="rId1" Type="http://schemas.openxmlformats.org/officeDocument/2006/relationships/slideLayout" Target="../slideLayouts/slideLayout19.xml"/><Relationship Id="rId4" Type="http://schemas.openxmlformats.org/officeDocument/2006/relationships/hyperlink" Target="https://is.muni.cz/do/rect/strategie/ver/Absolventi_2015-2016_v_praxi_2018_leafle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644464676"/>
              </p:ext>
            </p:extLst>
          </p:nvPr>
        </p:nvGraphicFramePr>
        <p:xfrm>
          <a:off x="457200" y="1340769"/>
          <a:ext cx="8229600" cy="4124351"/>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Entrée – pohled 17. století</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„Každá filozofie,“ pravil jsem, „se zakládá pouze na dvou věcech: </a:t>
                      </a:r>
                      <a:r>
                        <a:rPr lang="cs-CZ" sz="1800" b="1" kern="1200" dirty="0">
                          <a:solidFill>
                            <a:schemeClr val="tx1"/>
                          </a:solidFill>
                          <a:effectLst/>
                          <a:latin typeface="Times New Roman" panose="02020603050405020304" pitchFamily="18" charset="0"/>
                          <a:ea typeface="+mn-ea"/>
                          <a:cs typeface="Times New Roman" panose="02020603050405020304" pitchFamily="18" charset="0"/>
                        </a:rPr>
                        <a:t>zvídavém duchu a špatných očích</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Kdybyste totiž měla lepší oči, než skutečně máte, dobře byste viděla, zda jsou, či nejsou hvězdy slunci, která osvětlují množství světů. Kdyby vám ale na vědění nezáleželo a byla byste méně zvídavá, vedlo by to nakonec ke stejnému závěru. My však chceme vědět více, než vidíme, a v tom spočívá potíž. Kdybychom to, co vidíme, viděli dobře, bylo by to vždy poznáním. My však věci vidíme zcela jinak, než ve skutečnosti jsou. Proto opravdoví filozofové celý život nevěří tomu, co vidí, a naopak se snaží poznat, co je pro ně zcela neviditelné.“</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cs-CZ" sz="1800" b="0" kern="1200" dirty="0">
                          <a:solidFill>
                            <a:schemeClr val="tx1"/>
                          </a:solidFill>
                          <a:effectLst/>
                          <a:latin typeface="Times New Roman" panose="02020603050405020304" pitchFamily="18" charset="0"/>
                          <a:ea typeface="+mn-ea"/>
                          <a:cs typeface="Times New Roman" panose="02020603050405020304" pitchFamily="18" charset="0"/>
                        </a:rPr>
                        <a:t>(</a:t>
                      </a:r>
                      <a:r>
                        <a:rPr lang="cs-CZ" sz="1800" b="0" kern="1200" dirty="0" err="1">
                          <a:solidFill>
                            <a:schemeClr val="tx1"/>
                          </a:solidFill>
                          <a:effectLst/>
                          <a:latin typeface="Times New Roman" panose="02020603050405020304" pitchFamily="18" charset="0"/>
                          <a:ea typeface="+mn-ea"/>
                          <a:cs typeface="Times New Roman" panose="02020603050405020304" pitchFamily="18" charset="0"/>
                        </a:rPr>
                        <a:t>Fontenelle</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800" b="0" i="1" kern="1200" dirty="0">
                          <a:solidFill>
                            <a:schemeClr val="tx1"/>
                          </a:solidFill>
                          <a:effectLst/>
                          <a:latin typeface="Times New Roman" panose="02020603050405020304" pitchFamily="18" charset="0"/>
                          <a:ea typeface="+mn-ea"/>
                          <a:cs typeface="Times New Roman" panose="02020603050405020304" pitchFamily="18" charset="0"/>
                        </a:rPr>
                        <a:t>Rozpravy o mnohosti světů</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1686)</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1" kern="1200" dirty="0">
                          <a:solidFill>
                            <a:schemeClr val="tx1"/>
                          </a:solidFill>
                          <a:effectLst/>
                          <a:latin typeface="Times New Roman" panose="02020603050405020304" pitchFamily="18" charset="0"/>
                          <a:ea typeface="+mn-ea"/>
                          <a:cs typeface="Times New Roman" panose="02020603050405020304" pitchFamily="18" charset="0"/>
                        </a:rPr>
                        <a:t>Zvídavost/nedostatečnost</a:t>
                      </a: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0847958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120434027"/>
              </p:ext>
            </p:extLst>
          </p:nvPr>
        </p:nvGraphicFramePr>
        <p:xfrm>
          <a:off x="457200" y="1340769"/>
          <a:ext cx="8229600" cy="4429151"/>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Zahraničí</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Learn How to Think, Not What to Think – Contemplate a Philosophy Major </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(University of Kentucky)</a:t>
                      </a: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https://philosophy.as.uky.edu/where-can-philosophy-take-me</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What do we believe and why do we believe it? Who are we and why are we here? What ought we do and why should we do it? Philosophy encourages </a:t>
                      </a:r>
                      <a:r>
                        <a:rPr lang="en-US" sz="1600" b="0" kern="1200" dirty="0">
                          <a:solidFill>
                            <a:srgbClr val="FF0000"/>
                          </a:solidFill>
                          <a:effectLst/>
                          <a:latin typeface="Times New Roman" panose="02020603050405020304" pitchFamily="18" charset="0"/>
                          <a:ea typeface="+mn-ea"/>
                          <a:cs typeface="Times New Roman" panose="02020603050405020304" pitchFamily="18" charset="0"/>
                        </a:rPr>
                        <a:t>critical and systematic inquiry into fundamental questions of right and wrong, truth and falsehood, the meaning of life, and the nature of reality, knowledge and society. </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More than any other discipline, philosophy explores the core issues of the Western intellectual tradition. Philosophy encourages the student to </a:t>
                      </a:r>
                      <a:r>
                        <a:rPr lang="en-US" sz="1600" b="0" kern="1200" dirty="0">
                          <a:solidFill>
                            <a:srgbClr val="FF0000"/>
                          </a:solidFill>
                          <a:effectLst/>
                          <a:latin typeface="Times New Roman" panose="02020603050405020304" pitchFamily="18" charset="0"/>
                          <a:ea typeface="+mn-ea"/>
                          <a:cs typeface="Times New Roman" panose="02020603050405020304" pitchFamily="18" charset="0"/>
                        </a:rPr>
                        <a:t>formulate questions and follow arguments.</a:t>
                      </a: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Philosophy provides an excellent preparation for </a:t>
                      </a:r>
                      <a:r>
                        <a:rPr lang="en-US" sz="1600" b="0" kern="1200" dirty="0">
                          <a:solidFill>
                            <a:srgbClr val="FF0000"/>
                          </a:solidFill>
                          <a:effectLst/>
                          <a:latin typeface="Times New Roman" panose="02020603050405020304" pitchFamily="18" charset="0"/>
                          <a:ea typeface="+mn-ea"/>
                          <a:cs typeface="Times New Roman" panose="02020603050405020304" pitchFamily="18" charset="0"/>
                        </a:rPr>
                        <a:t>law school </a:t>
                      </a:r>
                      <a:r>
                        <a:rPr lang="en-US" sz="1600" b="0" kern="1200" dirty="0">
                          <a:solidFill>
                            <a:schemeClr val="tx1"/>
                          </a:solidFill>
                          <a:effectLst/>
                          <a:latin typeface="Times New Roman" panose="02020603050405020304" pitchFamily="18" charset="0"/>
                          <a:ea typeface="+mn-ea"/>
                          <a:cs typeface="Times New Roman" panose="02020603050405020304" pitchFamily="18" charset="0"/>
                        </a:rPr>
                        <a:t>and other professional programs, as well as a solid foundation for a career in </a:t>
                      </a:r>
                      <a:r>
                        <a:rPr lang="en-US" sz="1600" b="0" kern="1200" dirty="0">
                          <a:solidFill>
                            <a:srgbClr val="FF0000"/>
                          </a:solidFill>
                          <a:effectLst/>
                          <a:latin typeface="Times New Roman" panose="02020603050405020304" pitchFamily="18" charset="0"/>
                          <a:ea typeface="+mn-ea"/>
                          <a:cs typeface="Times New Roman" panose="02020603050405020304" pitchFamily="18" charset="0"/>
                        </a:rPr>
                        <a:t>business, teaching, writing, or public service.</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4653027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04396122"/>
              </p:ext>
            </p:extLst>
          </p:nvPr>
        </p:nvGraphicFramePr>
        <p:xfrm>
          <a:off x="457200" y="1340769"/>
          <a:ext cx="8229600" cy="4429151"/>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1" kern="1200" dirty="0" err="1">
                          <a:solidFill>
                            <a:schemeClr val="tx1"/>
                          </a:solidFill>
                          <a:effectLst/>
                          <a:latin typeface="Times New Roman" panose="02020603050405020304" pitchFamily="18" charset="0"/>
                          <a:ea typeface="+mn-ea"/>
                          <a:cs typeface="Times New Roman" panose="02020603050405020304" pitchFamily="18" charset="0"/>
                        </a:rPr>
                        <a:t>Zahraničí</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Learn How to Think, Not What to Think – Contemplate a Philosophy Major </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(University of Kentucky)</a:t>
                      </a: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https://philosophy.as.uky.edu/where-can-philosophy-take-me</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What do we believe and why do we believe it? Who are we and why are we here? What ought we do and why should we do it? Philosophy encourages critical and systematic inquiry into fundamental questions of right and wrong, truth and falsehood, the meaning of life, and the nature of reality, knowledge and society. More than any other discipline, philosophy explores the core issues of the Western intellectual tradition. Philosophy encourages the student to formulate questions and follow arguments.</a:t>
                      </a:r>
                    </a:p>
                    <a:p>
                      <a:pPr algn="just"/>
                      <a:r>
                        <a:rPr lang="en-US" sz="1600" b="0" kern="1200" dirty="0">
                          <a:solidFill>
                            <a:schemeClr val="tx1"/>
                          </a:solidFill>
                          <a:effectLst/>
                          <a:latin typeface="Times New Roman" panose="02020603050405020304" pitchFamily="18" charset="0"/>
                          <a:ea typeface="+mn-ea"/>
                          <a:cs typeface="Times New Roman" panose="02020603050405020304" pitchFamily="18" charset="0"/>
                        </a:rPr>
                        <a:t>Philosophy provides an excellent preparation for law school and other professional programs, as well as a solid foundation for a career in business, teaching, writing, or public service.</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pic>
        <p:nvPicPr>
          <p:cNvPr id="8" name="Obrázek 7">
            <a:extLst>
              <a:ext uri="{FF2B5EF4-FFF2-40B4-BE49-F238E27FC236}">
                <a16:creationId xmlns:a16="http://schemas.microsoft.com/office/drawing/2014/main" id="{3CF07E9C-4AAB-44D0-A140-B16741AA39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329004" y="1250539"/>
            <a:ext cx="8485632" cy="5149901"/>
          </a:xfrm>
          <a:prstGeom prst="rect">
            <a:avLst/>
          </a:prstGeom>
          <a:noFill/>
          <a:ln>
            <a:noFill/>
          </a:ln>
        </p:spPr>
      </p:pic>
    </p:spTree>
    <p:extLst>
      <p:ext uri="{BB962C8B-B14F-4D97-AF65-F5344CB8AC3E}">
        <p14:creationId xmlns:p14="http://schemas.microsoft.com/office/powerpoint/2010/main" val="21060088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3142550810"/>
              </p:ext>
            </p:extLst>
          </p:nvPr>
        </p:nvGraphicFramePr>
        <p:xfrm>
          <a:off x="457200" y="1340769"/>
          <a:ext cx="8229600" cy="3744416"/>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pic>
        <p:nvPicPr>
          <p:cNvPr id="8" name="Obrázek 7">
            <a:extLst>
              <a:ext uri="{FF2B5EF4-FFF2-40B4-BE49-F238E27FC236}">
                <a16:creationId xmlns:a16="http://schemas.microsoft.com/office/drawing/2014/main" id="{B3C8A33F-8333-4A76-A047-AD624DFFA9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42970" y="205132"/>
            <a:ext cx="4457700" cy="6263069"/>
          </a:xfrm>
          <a:prstGeom prst="rect">
            <a:avLst/>
          </a:prstGeom>
          <a:noFill/>
          <a:ln>
            <a:noFill/>
          </a:ln>
        </p:spPr>
      </p:pic>
    </p:spTree>
    <p:extLst>
      <p:ext uri="{BB962C8B-B14F-4D97-AF65-F5344CB8AC3E}">
        <p14:creationId xmlns:p14="http://schemas.microsoft.com/office/powerpoint/2010/main" val="287217030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740264561"/>
              </p:ext>
            </p:extLst>
          </p:nvPr>
        </p:nvGraphicFramePr>
        <p:xfrm>
          <a:off x="457200" y="1340769"/>
          <a:ext cx="8229600" cy="3744416"/>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en-US" sz="1600" b="1" kern="1200" dirty="0" err="1" smtClean="0">
                          <a:solidFill>
                            <a:schemeClr val="tx1"/>
                          </a:solidFill>
                          <a:effectLst/>
                          <a:latin typeface="Times New Roman" panose="02020603050405020304" pitchFamily="18" charset="0"/>
                          <a:ea typeface="+mn-ea"/>
                          <a:cs typeface="Times New Roman" panose="02020603050405020304" pitchFamily="18" charset="0"/>
                        </a:rPr>
                        <a:t>Zahraničí</a:t>
                      </a:r>
                      <a:r>
                        <a:rPr lang="en-US" sz="1600" b="1" kern="1200" dirty="0">
                          <a:solidFill>
                            <a:schemeClr val="tx1"/>
                          </a:solidFill>
                          <a:effectLst/>
                          <a:latin typeface="Times New Roman" panose="02020603050405020304" pitchFamily="18" charset="0"/>
                          <a:ea typeface="+mn-ea"/>
                          <a:cs typeface="Times New Roman" panose="02020603050405020304" pitchFamily="18" charset="0"/>
                        </a:rPr>
                        <a:t>:</a:t>
                      </a:r>
                    </a:p>
                    <a:p>
                      <a:pPr algn="just"/>
                      <a:endParaRPr lang="en-US"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smtClean="0">
                          <a:solidFill>
                            <a:schemeClr val="tx1"/>
                          </a:solidFill>
                          <a:effectLst/>
                          <a:latin typeface="Times New Roman" panose="02020603050405020304" pitchFamily="18" charset="0"/>
                          <a:ea typeface="+mn-ea"/>
                          <a:cs typeface="Times New Roman" panose="02020603050405020304" pitchFamily="18" charset="0"/>
                          <a:hlinkClick r:id="rId3"/>
                        </a:rPr>
                        <a:t>https://www.youtube.com/watch?v=sZTrFpl09s8</a:t>
                      </a:r>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r>
                        <a:rPr lang="en-US" sz="1600" b="0" kern="1200" dirty="0" smtClean="0">
                          <a:solidFill>
                            <a:schemeClr val="tx1"/>
                          </a:solidFill>
                          <a:effectLst/>
                          <a:latin typeface="Times New Roman" panose="02020603050405020304" pitchFamily="18" charset="0"/>
                          <a:ea typeface="+mn-ea"/>
                          <a:cs typeface="Times New Roman" panose="02020603050405020304" pitchFamily="18" charset="0"/>
                        </a:rPr>
                        <a:t>5 Reasons to Major in Philosophy</a:t>
                      </a:r>
                    </a:p>
                    <a:p>
                      <a:pPr algn="just"/>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smtClean="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6272482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998065906"/>
              </p:ext>
            </p:extLst>
          </p:nvPr>
        </p:nvGraphicFramePr>
        <p:xfrm>
          <a:off x="457200" y="1340769"/>
          <a:ext cx="8229600" cy="3819551"/>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cs-CZ" sz="1800" b="1" kern="1200" dirty="0">
                          <a:solidFill>
                            <a:schemeClr val="tx1"/>
                          </a:solidFill>
                          <a:effectLst/>
                          <a:latin typeface="Times New Roman" panose="02020603050405020304" pitchFamily="18" charset="0"/>
                          <a:ea typeface="+mn-ea"/>
                          <a:cs typeface="Times New Roman" panose="02020603050405020304" pitchFamily="18" charset="0"/>
                        </a:rPr>
                        <a:t>Proč jsem se rozhodl/rozhodla studovat filozofii? </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Přehled odpovědí (říjen 2019)</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1. „péče o sebe“ – hledání vlastní identity, smyslu života a vlastní existence</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2. argumentační schopnosti, kritické myšlení, vyjadřovací dovednosti</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3. hluboké zaujetí pro filozofii/obecné otázky a problémy</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4. vědomosti (obecný přehled)</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5. vliv osobností (učitelé, rodinní příslušníci)</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6. doplnění hlavního oboru/jiného studia</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7. angažovanost ve společnosti</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8. provizorní alternativa</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828946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4153510710"/>
              </p:ext>
            </p:extLst>
          </p:nvPr>
        </p:nvGraphicFramePr>
        <p:xfrm>
          <a:off x="457200" y="1340769"/>
          <a:ext cx="8229600" cy="4185311"/>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Katedra filozofie – Bc.</a:t>
                      </a:r>
                    </a:p>
                    <a:p>
                      <a:pPr algn="just"/>
                      <a:endParaRPr lang="cs-CZ"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Představení studijního programu Filozofie</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https://www.phil.muni.cz/pro-uchazece/bakalarske-studium/24528-filozofie?plan=3_24530_23328</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Chcete porozumět textu, pochopit jeho strukturu, smysl, prostředky a cíle? Studium filozofie vás naučí racionálně přesvědčovat, rozpoznat argumenty a pojmenovat jejich slabá místa. Seznámíte se s tradičními odpověďmi na tradiční otázky o obecné povaze světa a člověka. Budete ale čelit i otázkám netradičním, které mají zdánlivě nepřijatelné, burcující odpovědi.</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Studium filozofie na Masarykově univerzitě je výjimečné důrazem na </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metodické uvažování a rozvoj interpretačních a kritických schopností.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A zároveň také systematickým výkladem tradičních problémů i hodnotových systémů a zohledňováním výsledků přírodních věd.</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Díky tomu si osvojíte speciální </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dovednosti,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které vám umožní pochopit, hodnotit a prezentovat složité sdělení a získáte široký, tematicky neomezený arzenál kritických nástrojů.</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Páteř studia tvoří přednášky věnované soudobým diskusím nad obecnými filozofickými pojmy, hodnotami a pravidly, které provází praktická cvičení a četba. </a:t>
                      </a: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7251626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51914671"/>
              </p:ext>
            </p:extLst>
          </p:nvPr>
        </p:nvGraphicFramePr>
        <p:xfrm>
          <a:off x="467544" y="1340769"/>
          <a:ext cx="8219256" cy="3744416"/>
        </p:xfrm>
        <a:graphic>
          <a:graphicData uri="http://schemas.openxmlformats.org/drawingml/2006/table">
            <a:tbl>
              <a:tblPr/>
              <a:tblGrid>
                <a:gridCol w="8219256">
                  <a:extLst>
                    <a:ext uri="{9D8B030D-6E8A-4147-A177-3AD203B41FA5}">
                      <a16:colId xmlns:a16="http://schemas.microsoft.com/office/drawing/2014/main" val="20000"/>
                    </a:ext>
                  </a:extLst>
                </a:gridCol>
              </a:tblGrid>
              <a:tr h="3517695">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Představení studijního programu Filozofie</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https://www.phil.muni.cz/pro-uchazece/bakalarske-studium/24528-filozofie?plan=3_24530_23328</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Je studium programu pro vás?</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Odpovězte si na následující otázky:</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Dokážete zformulovat svůj názor a hájit ho? Dokážete svůj </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názor změnit</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Myslíte si, že stojí za to </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přemýšlet o obecných problémech</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slovech a hodnotách stejně vážně a přesně jako o hmatatelnějších problémech?</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Jste ochotni pracovat na tom, abyste dokázali lépe přesvědčovat, byli racionálnější a nepřejímali hodnoty instinktivně?</a:t>
                      </a: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Jste srozuměni s tím, že studium filozofie vás vybaví obecnou, byť unikátní sadou nástrojů, postupů a návyků, ale jejich přizpůsobení dílčímu zaměstnání vyžaduje ještě další úsilí?</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 </a:t>
                      </a: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3069360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676868812"/>
              </p:ext>
            </p:extLst>
          </p:nvPr>
        </p:nvGraphicFramePr>
        <p:xfrm>
          <a:off x="457200" y="1340769"/>
          <a:ext cx="8229600" cy="3941471"/>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Představení studijního programu Filozofie</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https://www.phil.muni.cz/pro-uchazece/bakalarske-studium/24528-filozofie?plan=3_24530_23328</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Uplatnění absolventů</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Filozofie vás lépe než kterékoli jiné studium vybaví </a:t>
                      </a:r>
                      <a:r>
                        <a:rPr lang="cs-CZ" sz="1600" b="1" kern="1200" dirty="0">
                          <a:solidFill>
                            <a:schemeClr val="tx1"/>
                          </a:solidFill>
                          <a:effectLst/>
                          <a:latin typeface="Times New Roman" panose="02020603050405020304" pitchFamily="18" charset="0"/>
                          <a:ea typeface="+mn-ea"/>
                          <a:cs typeface="Times New Roman" panose="02020603050405020304" pitchFamily="18" charset="0"/>
                        </a:rPr>
                        <a:t>formulačními, kritickými a obecně analytickými dovednostmi.</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Zvládnete pochopit problém, srozumitelně ho popsat, navrhnout nebo vyhledat obecné kontury možných řešení a zvážit jejich přednosti.</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Absolventi programu Filozofie se tak uplatňují zejména na komunikačních a analytických pozicích mediálních firem, v marketingových odděleních, v public relations, pracují jako editoři, působí ve vzdělávacích institucích či pracují jako konzultanti.</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Vedle toho existuje velká řada pracovních pozic, které výše popsané schopnosti vyžadují, avšak je nezbytné si ještě doplnit znalosti speciální. Absolventi programu pak působí jako mediátoři v oddělení vnitřních vztahů, pracují na manažerských pozicích či se specializují na krizové řízení a komunikaci.</a:t>
                      </a: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0697743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1143332491"/>
              </p:ext>
            </p:extLst>
          </p:nvPr>
        </p:nvGraphicFramePr>
        <p:xfrm>
          <a:off x="457200" y="1340769"/>
          <a:ext cx="8229600" cy="4947311"/>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endParaRPr lang="cs-CZ" sz="18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1" kern="1200" dirty="0">
                          <a:solidFill>
                            <a:schemeClr val="tx1"/>
                          </a:solidFill>
                          <a:effectLst/>
                          <a:latin typeface="Times New Roman" panose="02020603050405020304" pitchFamily="18" charset="0"/>
                          <a:ea typeface="+mn-ea"/>
                          <a:cs typeface="Times New Roman" panose="02020603050405020304" pitchFamily="18" charset="0"/>
                        </a:rPr>
                        <a:t>Průběh studia – co vás čeká?</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gn="just">
                        <a:buNone/>
                      </a:pPr>
                      <a:r>
                        <a:rPr lang="cs-CZ" sz="1800" b="0" kern="1200" dirty="0">
                          <a:solidFill>
                            <a:schemeClr val="tx1"/>
                          </a:solidFill>
                          <a:effectLst/>
                          <a:latin typeface="Times New Roman" panose="02020603050405020304" pitchFamily="18" charset="0"/>
                          <a:ea typeface="+mn-ea"/>
                          <a:cs typeface="Times New Roman" panose="02020603050405020304" pitchFamily="18" charset="0"/>
                        </a:rPr>
                        <a:t>(2.) </a:t>
                      </a:r>
                      <a:r>
                        <a:rPr lang="cs-CZ" sz="1800" b="0" kern="1200" dirty="0">
                          <a:solidFill>
                            <a:srgbClr val="FF0000"/>
                          </a:solidFill>
                          <a:effectLst/>
                          <a:latin typeface="Times New Roman" panose="02020603050405020304" pitchFamily="18" charset="0"/>
                          <a:ea typeface="+mn-ea"/>
                          <a:cs typeface="Times New Roman" panose="02020603050405020304" pitchFamily="18" charset="0"/>
                        </a:rPr>
                        <a:t>argumentační schopnosti, kritické myšlení, vyjadřovací dovednosti </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proseminář, semináře, argumentace (nově), písemné práce, obhajoba diplomové práce (prezentační schopnosti)</a:t>
                      </a:r>
                    </a:p>
                    <a:p>
                      <a:pPr marL="0" indent="0" algn="just">
                        <a:buNone/>
                      </a:pPr>
                      <a:r>
                        <a:rPr lang="cs-CZ" sz="1800" b="0" kern="1200" dirty="0">
                          <a:solidFill>
                            <a:schemeClr val="tx1"/>
                          </a:solidFill>
                          <a:effectLst/>
                          <a:latin typeface="Times New Roman" panose="02020603050405020304" pitchFamily="18" charset="0"/>
                          <a:ea typeface="+mn-ea"/>
                          <a:cs typeface="Times New Roman" panose="02020603050405020304" pitchFamily="18" charset="0"/>
                        </a:rPr>
                        <a:t>(4.) </a:t>
                      </a:r>
                      <a:r>
                        <a:rPr lang="cs-CZ" sz="1800" b="0" kern="1200" dirty="0">
                          <a:solidFill>
                            <a:srgbClr val="FF0000"/>
                          </a:solidFill>
                          <a:effectLst/>
                          <a:latin typeface="Times New Roman" panose="02020603050405020304" pitchFamily="18" charset="0"/>
                          <a:ea typeface="+mn-ea"/>
                          <a:cs typeface="Times New Roman" panose="02020603050405020304" pitchFamily="18" charset="0"/>
                        </a:rPr>
                        <a:t>vědomosti</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 základní orientace, povinná četba</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(3.) hluboké zaujetí pro filozofii/obecné otázky a problémy – souvisí s 2. a 4.</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marL="342900" indent="-342900" algn="just">
                        <a:buAutoNum type="arabicParenBoth"/>
                      </a:pPr>
                      <a:r>
                        <a:rPr lang="cs-CZ" sz="1800" b="1" kern="1200" dirty="0">
                          <a:solidFill>
                            <a:schemeClr val="tx1"/>
                          </a:solidFill>
                          <a:effectLst/>
                          <a:latin typeface="Times New Roman" panose="02020603050405020304" pitchFamily="18" charset="0"/>
                          <a:ea typeface="+mn-ea"/>
                          <a:cs typeface="Times New Roman" panose="02020603050405020304" pitchFamily="18" charset="0"/>
                        </a:rPr>
                        <a:t>„péče o sebe“ </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hledání vlastní identity, smyslu života a vlastní existence</a:t>
                      </a:r>
                    </a:p>
                    <a:p>
                      <a:pPr marL="0" indent="0" algn="just">
                        <a:buNone/>
                      </a:pPr>
                      <a:r>
                        <a:rPr lang="cs-CZ" sz="1800" b="0" kern="1200" dirty="0">
                          <a:solidFill>
                            <a:schemeClr val="tx1"/>
                          </a:solidFill>
                          <a:effectLst/>
                          <a:latin typeface="Times New Roman" panose="02020603050405020304" pitchFamily="18" charset="0"/>
                          <a:ea typeface="+mn-ea"/>
                          <a:cs typeface="Times New Roman" panose="02020603050405020304" pitchFamily="18" charset="0"/>
                        </a:rPr>
                        <a:t>Není dovednost, ani vědomost – paralelní s 2. a 4.?</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(6.) doplnění hlavního oboru/jiného studia </a:t>
                      </a:r>
                    </a:p>
                    <a:p>
                      <a:pPr marL="0" marR="0" lvl="0" indent="0" algn="just" defTabSz="685800" rtl="0" eaLnBrk="1" fontAlgn="auto" latinLnBrk="0" hangingPunct="1">
                        <a:lnSpc>
                          <a:spcPct val="100000"/>
                        </a:lnSpc>
                        <a:spcBef>
                          <a:spcPts val="0"/>
                        </a:spcBef>
                        <a:spcAft>
                          <a:spcPts val="0"/>
                        </a:spcAft>
                        <a:buClrTx/>
                        <a:buSzTx/>
                        <a:buFontTx/>
                        <a:buNone/>
                        <a:tabLst/>
                        <a:defRPr/>
                      </a:pPr>
                      <a:r>
                        <a:rPr lang="cs-CZ" sz="1800" b="0" kern="1200" dirty="0">
                          <a:solidFill>
                            <a:schemeClr val="tx1"/>
                          </a:solidFill>
                          <a:effectLst/>
                          <a:latin typeface="Times New Roman" panose="02020603050405020304" pitchFamily="18" charset="0"/>
                          <a:ea typeface="+mn-ea"/>
                          <a:cs typeface="Times New Roman" panose="02020603050405020304" pitchFamily="18" charset="0"/>
                        </a:rPr>
                        <a:t>(5.) vliv osobností</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(7.) angažovanost ve společnosti</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(8.) provizorní alternativa</a:t>
                      </a: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4732619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568685274"/>
              </p:ext>
            </p:extLst>
          </p:nvPr>
        </p:nvGraphicFramePr>
        <p:xfrm>
          <a:off x="457200" y="1340769"/>
          <a:ext cx="8229600" cy="3744416"/>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cs-CZ" sz="1800" b="1" kern="1200" dirty="0">
                          <a:solidFill>
                            <a:schemeClr val="tx1"/>
                          </a:solidFill>
                          <a:effectLst/>
                          <a:latin typeface="Times New Roman" panose="02020603050405020304" pitchFamily="18" charset="0"/>
                          <a:ea typeface="+mn-ea"/>
                          <a:cs typeface="Times New Roman" panose="02020603050405020304" pitchFamily="18" charset="0"/>
                        </a:rPr>
                        <a:t>Doplnění:</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Konflikt/polemika/kritika chápaná jako </a:t>
                      </a:r>
                      <a:r>
                        <a:rPr lang="cs-CZ" sz="1800" b="1" kern="1200" dirty="0">
                          <a:solidFill>
                            <a:schemeClr val="tx1"/>
                          </a:solidFill>
                          <a:effectLst/>
                          <a:latin typeface="Times New Roman" panose="02020603050405020304" pitchFamily="18" charset="0"/>
                          <a:ea typeface="+mn-ea"/>
                          <a:cs typeface="Times New Roman" panose="02020603050405020304" pitchFamily="18" charset="0"/>
                        </a:rPr>
                        <a:t>pozitivní</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motivuje nás zájem něco zjistit: </a:t>
                      </a:r>
                    </a:p>
                    <a:p>
                      <a:pPr algn="just"/>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1. Dovednosti i pro týmovou práci</a:t>
                      </a:r>
                    </a:p>
                    <a:p>
                      <a:pPr algn="just"/>
                      <a:r>
                        <a:rPr lang="cs-CZ" sz="1800" b="0" kern="1200" dirty="0">
                          <a:solidFill>
                            <a:schemeClr val="tx1"/>
                          </a:solidFill>
                          <a:effectLst/>
                          <a:latin typeface="Times New Roman" panose="02020603050405020304" pitchFamily="18" charset="0"/>
                          <a:ea typeface="+mn-ea"/>
                          <a:cs typeface="Times New Roman" panose="02020603050405020304" pitchFamily="18" charset="0"/>
                        </a:rPr>
                        <a:t>2. Schopnost vnímat jiné perspektivy, se kterými nesouhlasíme (</a:t>
                      </a:r>
                      <a:r>
                        <a:rPr lang="cs-CZ" sz="1800" b="0" kern="1200" dirty="0" err="1">
                          <a:solidFill>
                            <a:schemeClr val="tx1"/>
                          </a:solidFill>
                          <a:effectLst/>
                          <a:latin typeface="Times New Roman" panose="02020603050405020304" pitchFamily="18" charset="0"/>
                          <a:ea typeface="+mn-ea"/>
                          <a:cs typeface="Times New Roman" panose="02020603050405020304" pitchFamily="18" charset="0"/>
                        </a:rPr>
                        <a:t>cf</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rozhovor s M. </a:t>
                      </a:r>
                      <a:r>
                        <a:rPr lang="cs-CZ" sz="1800" b="0" kern="1200" dirty="0" err="1">
                          <a:solidFill>
                            <a:schemeClr val="tx1"/>
                          </a:solidFill>
                          <a:effectLst/>
                          <a:latin typeface="Times New Roman" panose="02020603050405020304" pitchFamily="18" charset="0"/>
                          <a:ea typeface="+mn-ea"/>
                          <a:cs typeface="Times New Roman" panose="02020603050405020304" pitchFamily="18" charset="0"/>
                        </a:rPr>
                        <a:t>Pěchoučkem</a:t>
                      </a:r>
                      <a:r>
                        <a:rPr lang="cs-CZ" sz="1800" b="0" kern="1200" dirty="0">
                          <a:solidFill>
                            <a:schemeClr val="tx1"/>
                          </a:solidFill>
                          <a:effectLst/>
                          <a:latin typeface="Times New Roman" panose="02020603050405020304" pitchFamily="18" charset="0"/>
                          <a:ea typeface="+mn-ea"/>
                          <a:cs typeface="Times New Roman" panose="02020603050405020304" pitchFamily="18" charset="0"/>
                        </a:rPr>
                        <a:t>, </a:t>
                      </a:r>
                      <a:r>
                        <a:rPr lang="cs-CZ" sz="1800" b="0" kern="1200" dirty="0" smtClean="0">
                          <a:solidFill>
                            <a:schemeClr val="tx1"/>
                          </a:solidFill>
                          <a:effectLst/>
                          <a:latin typeface="Times New Roman" panose="02020603050405020304" pitchFamily="18" charset="0"/>
                          <a:ea typeface="+mn-ea"/>
                          <a:cs typeface="Times New Roman" panose="02020603050405020304" pitchFamily="18" charset="0"/>
                        </a:rPr>
                        <a:t>Respekt 48, 2019)</a:t>
                      </a:r>
                      <a:endParaRPr lang="cs-CZ" sz="18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9063180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3400223234"/>
              </p:ext>
            </p:extLst>
          </p:nvPr>
        </p:nvGraphicFramePr>
        <p:xfrm>
          <a:off x="457200" y="1340769"/>
          <a:ext cx="8229600" cy="3744416"/>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Konkrétní příklady absolventů</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https://filozofie.phil.muni.cz/o-nas/absolvent</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Co pomůže absolventům:</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1. Více oborů/dovedností (např. IT, cizí jazyky)</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2. Pobyty v zahraničí</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3. Práce, kontakty během studia</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4. U učitelů – inspirace/různé styly výuky</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Rivalita s psychologií? </a:t>
                      </a:r>
                      <a:r>
                        <a:rPr lang="cs-CZ" sz="1600" b="0" kern="1200" dirty="0">
                          <a:solidFill>
                            <a:schemeClr val="tx1"/>
                          </a:solidFill>
                          <a:effectLst/>
                          <a:latin typeface="Times New Roman" panose="02020603050405020304" pitchFamily="18" charset="0"/>
                          <a:ea typeface="+mn-ea"/>
                          <a:cs typeface="Times New Roman" panose="02020603050405020304" pitchFamily="18" charset="0"/>
                        </a:rPr>
                        <a:t>– nyní vyřešeno, hlavní/vedlejší obor</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Psychologie – podobný typ hledání vlastní identity, smyslu života (x cílem je na otázky odpovědět)</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2255984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155520"/>
            <a:ext cx="8229240" cy="1252440"/>
          </a:xfrm>
          <a:prstGeom prst="rect">
            <a:avLst/>
          </a:prstGeom>
        </p:spPr>
        <p:txBody>
          <a:bodyPr tIns="45000" rIns="45720" bIns="45000" anchor="ctr"/>
          <a:lstStyle/>
          <a:p>
            <a:pPr algn="ctr">
              <a:lnSpc>
                <a:spcPct val="100000"/>
              </a:lnSpc>
            </a:pPr>
            <a:r>
              <a:rPr lang="cs-CZ" sz="2400" b="1" dirty="0">
                <a:latin typeface="Times New Roman" panose="02020603050405020304" pitchFamily="18" charset="0"/>
                <a:cs typeface="Times New Roman" panose="02020603050405020304" pitchFamily="18" charset="0"/>
              </a:rPr>
              <a:t>8. Cíle studia/profil absolventa filozofie</a:t>
            </a:r>
          </a:p>
        </p:txBody>
      </p:sp>
      <p:sp>
        <p:nvSpPr>
          <p:cNvPr id="87" name="TextShape 2"/>
          <p:cNvSpPr txBox="1"/>
          <p:nvPr/>
        </p:nvSpPr>
        <p:spPr>
          <a:xfrm>
            <a:off x="457200" y="1775160"/>
            <a:ext cx="8229240" cy="4625280"/>
          </a:xfrm>
          <a:prstGeom prst="rect">
            <a:avLst/>
          </a:prstGeom>
        </p:spPr>
        <p:txBody>
          <a:bodyPr lIns="54720" tIns="91440" rIns="90000" bIns="45000"/>
          <a:lstStyle/>
          <a:p>
            <a:pPr algn="just">
              <a:lnSpc>
                <a:spcPct val="100000"/>
              </a:lnSpc>
            </a:pPr>
            <a:endParaRPr dirty="0"/>
          </a:p>
        </p:txBody>
      </p:sp>
      <p:sp>
        <p:nvSpPr>
          <p:cNvPr id="2" name="Obdélník 1"/>
          <p:cNvSpPr/>
          <p:nvPr/>
        </p:nvSpPr>
        <p:spPr>
          <a:xfrm>
            <a:off x="2286000" y="2967335"/>
            <a:ext cx="4572000" cy="369332"/>
          </a:xfrm>
          <a:prstGeom prst="rect">
            <a:avLst/>
          </a:prstGeom>
        </p:spPr>
        <p:txBody>
          <a:bodyPr>
            <a:spAutoFit/>
          </a:bodyPr>
          <a:lstStyle/>
          <a:p>
            <a:r>
              <a:rPr lang="cs-CZ" dirty="0"/>
              <a:t> </a:t>
            </a:r>
          </a:p>
        </p:txBody>
      </p:sp>
      <p:sp>
        <p:nvSpPr>
          <p:cNvPr id="3" name="Obdélník 2"/>
          <p:cNvSpPr/>
          <p:nvPr/>
        </p:nvSpPr>
        <p:spPr>
          <a:xfrm>
            <a:off x="251520" y="2967335"/>
            <a:ext cx="8712968" cy="369332"/>
          </a:xfrm>
          <a:prstGeom prst="rect">
            <a:avLst/>
          </a:prstGeom>
        </p:spPr>
        <p:txBody>
          <a:bodyPr wrap="square">
            <a:spAutoFit/>
          </a:bodyPr>
          <a:lstStyle/>
          <a:p>
            <a:r>
              <a:rPr lang="cs-CZ" dirty="0"/>
              <a:t>				   </a:t>
            </a:r>
          </a:p>
        </p:txBody>
      </p:sp>
      <p:graphicFrame>
        <p:nvGraphicFramePr>
          <p:cNvPr id="7" name="Tabulka 6"/>
          <p:cNvGraphicFramePr>
            <a:graphicFrameLocks noGrp="1"/>
          </p:cNvGraphicFramePr>
          <p:nvPr>
            <p:extLst>
              <p:ext uri="{D42A27DB-BD31-4B8C-83A1-F6EECF244321}">
                <p14:modId xmlns:p14="http://schemas.microsoft.com/office/powerpoint/2010/main" val="2596272396"/>
              </p:ext>
            </p:extLst>
          </p:nvPr>
        </p:nvGraphicFramePr>
        <p:xfrm>
          <a:off x="457200" y="1340769"/>
          <a:ext cx="8229600" cy="3744416"/>
        </p:xfrm>
        <a:graphic>
          <a:graphicData uri="http://schemas.openxmlformats.org/drawingml/2006/table">
            <a:tbl>
              <a:tblPr/>
              <a:tblGrid>
                <a:gridCol w="8229600">
                  <a:extLst>
                    <a:ext uri="{9D8B030D-6E8A-4147-A177-3AD203B41FA5}">
                      <a16:colId xmlns:a16="http://schemas.microsoft.com/office/drawing/2014/main" val="20000"/>
                    </a:ext>
                  </a:extLst>
                </a:gridCol>
              </a:tblGrid>
              <a:tr h="3517695">
                <a:tc>
                  <a:txBody>
                    <a:bodyPr/>
                    <a:lstStyle/>
                    <a:p>
                      <a:pPr algn="just"/>
                      <a:r>
                        <a:rPr lang="cs-CZ" sz="1600" b="1" kern="1200" dirty="0">
                          <a:solidFill>
                            <a:schemeClr val="tx1"/>
                          </a:solidFill>
                          <a:effectLst/>
                          <a:latin typeface="Times New Roman" panose="02020603050405020304" pitchFamily="18" charset="0"/>
                          <a:ea typeface="+mn-ea"/>
                          <a:cs typeface="Times New Roman" panose="02020603050405020304" pitchFamily="18" charset="0"/>
                        </a:rPr>
                        <a:t>Statistiky – uplatnění absolventů MU:</a:t>
                      </a: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3"/>
                        </a:rPr>
                        <a:t>https://strategie.rect.muni.cz/cs/studentske-pruzkumy</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Čerství absolventi MUNI – hodnocení studia a vyhlídky</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rPr>
                        <a:t>Po dvou letech od ukončení</a:t>
                      </a:r>
                    </a:p>
                    <a:p>
                      <a:pPr algn="just"/>
                      <a:r>
                        <a:rPr lang="cs-CZ" sz="1600" b="0" kern="1200" dirty="0">
                          <a:solidFill>
                            <a:schemeClr val="tx1"/>
                          </a:solidFill>
                          <a:effectLst/>
                          <a:latin typeface="Times New Roman" panose="02020603050405020304" pitchFamily="18" charset="0"/>
                          <a:ea typeface="+mn-ea"/>
                          <a:cs typeface="Times New Roman" panose="02020603050405020304" pitchFamily="18" charset="0"/>
                          <a:hlinkClick r:id="rId4"/>
                        </a:rPr>
                        <a:t>https://is.muni.cz/do/rect/strategie/ver/Absolventi_2015-2016_v_praxi_2018_leaflet.pdf</a:t>
                      </a:r>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cs-CZ"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28575" marR="28575" marT="28575" marB="28575" anchor="ctr">
                    <a:lnL>
                      <a:noFill/>
                    </a:lnL>
                    <a:lnR>
                      <a:noFill/>
                    </a:lnR>
                    <a:lnT>
                      <a:noFill/>
                    </a:lnT>
                    <a:lnB>
                      <a:noFill/>
                    </a:lnB>
                    <a:solidFill>
                      <a:srgbClr val="FFFFFF"/>
                    </a:solidFill>
                  </a:tcPr>
                </a:tc>
                <a:extLst>
                  <a:ext uri="{0D108BD9-81ED-4DB2-BD59-A6C34878D82A}">
                    <a16:rowId xmlns:a16="http://schemas.microsoft.com/office/drawing/2014/main" val="10000"/>
                  </a:ext>
                </a:extLst>
              </a:tr>
              <a:tr h="226721">
                <a:tc>
                  <a:txBody>
                    <a:bodyPr/>
                    <a:lstStyle/>
                    <a:p>
                      <a:pPr algn="just"/>
                      <a:endParaRPr lang="cs-CZ" dirty="0">
                        <a:latin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solidFill>
                      <a:srgbClr val="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018409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HDOfficeLightV0">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Základ">
  <a:themeElements>
    <a:clrScheme name="Zákla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1288</Words>
  <Application>Microsoft Office PowerPoint</Application>
  <PresentationFormat>Předvádění na obrazovce (4:3)</PresentationFormat>
  <Paragraphs>168</Paragraphs>
  <Slides>13</Slides>
  <Notes>13</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13</vt:i4>
      </vt:variant>
    </vt:vector>
  </HeadingPairs>
  <TitlesOfParts>
    <vt:vector size="20" baseType="lpstr">
      <vt:lpstr>Calibri</vt:lpstr>
      <vt:lpstr>Calibri Light</vt:lpstr>
      <vt:lpstr>Corbel</vt:lpstr>
      <vt:lpstr>Times New Roman</vt:lpstr>
      <vt:lpstr>Wingdings 2</vt:lpstr>
      <vt:lpstr>HDOfficeLightV0</vt:lpstr>
      <vt:lpstr>Základ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Dagmar Pichová</dc:creator>
  <cp:lastModifiedBy>Dagmar Pichová</cp:lastModifiedBy>
  <cp:revision>180</cp:revision>
  <dcterms:created xsi:type="dcterms:W3CDTF">2019-09-12T09:16:14Z</dcterms:created>
  <dcterms:modified xsi:type="dcterms:W3CDTF">2019-12-02T17:11:48Z</dcterms:modified>
</cp:coreProperties>
</file>