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3" r:id="rId9"/>
    <p:sldId id="265" r:id="rId10"/>
    <p:sldId id="264" r:id="rId11"/>
    <p:sldId id="262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E4FB"/>
    <a:srgbClr val="33CC33"/>
    <a:srgbClr val="0000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Složení</a:t>
            </a:r>
            <a:r>
              <a:rPr lang="en-US" dirty="0"/>
              <a:t> </a:t>
            </a:r>
            <a:r>
              <a:rPr lang="en-US" dirty="0" err="1"/>
              <a:t>vesmíru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objem ve vesmíru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AC-425C-8EC4-F0F3CAB103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7AC-425C-8EC4-F0F3CAB103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AC-425C-8EC4-F0F3CAB103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00-40C8-8977-DD802697A81C}"/>
              </c:ext>
            </c:extLst>
          </c:dPt>
          <c:dLbls>
            <c:dLbl>
              <c:idx val="0"/>
              <c:layout>
                <c:manualLayout>
                  <c:x val="-0.29105793800688817"/>
                  <c:y val="-0.20438995647725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43291486131171"/>
                      <c:h val="0.17913435478699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7AC-425C-8EC4-F0F3CAB1039C}"/>
                </c:ext>
              </c:extLst>
            </c:dLbl>
            <c:dLbl>
              <c:idx val="1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AC-425C-8EC4-F0F3CAB1039C}"/>
                </c:ext>
              </c:extLst>
            </c:dLbl>
            <c:dLbl>
              <c:idx val="2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AC-425C-8EC4-F0F3CAB103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1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Vodík</c:v>
                </c:pt>
                <c:pt idx="1">
                  <c:v>Helium</c:v>
                </c:pt>
                <c:pt idx="2">
                  <c:v>ostatní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75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AC-425C-8EC4-F0F3CAB10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84965253129933"/>
          <c:y val="0.17641086414407645"/>
          <c:w val="0.5707888353355548"/>
          <c:h val="0.5156636453314652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objem ve vesmíru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9B-4E96-900D-C186722321A7}"/>
              </c:ext>
            </c:extLst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9B-4E96-900D-C186722321A7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9B-4E96-900D-C186722321A7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9B-4E96-900D-C186722321A7}"/>
              </c:ext>
            </c:extLst>
          </c:dPt>
          <c:dLbls>
            <c:dLbl>
              <c:idx val="2"/>
              <c:layout>
                <c:manualLayout>
                  <c:x val="6.6055334129541163E-2"/>
                  <c:y val="9.417813225431092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9B-4E96-900D-C18672232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Temná energie</c:v>
                </c:pt>
                <c:pt idx="1">
                  <c:v>temná hmota</c:v>
                </c:pt>
                <c:pt idx="2">
                  <c:v>atomární látka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73</c:v>
                </c:pt>
                <c:pt idx="1">
                  <c:v>23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9B-4E96-900D-C18672232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7684927369181203"/>
          <c:y val="0.7557833486337775"/>
          <c:w val="0.73298344346935629"/>
          <c:h val="4.5236084879457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B46D7-C293-419D-9107-4E62BA66FF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632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BA11E-3258-4ABC-9BFF-48051CD606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41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55EBD-2AE3-427A-BEA5-219D0E1C2F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177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6BD27-1D1E-434A-91EE-B8823E4DA1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15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EF7-69F6-4004-9CD3-1E077705C9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4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0C2EE-DDC7-474A-8712-531E4073D9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23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B77CC-DFF4-4D43-8568-A704DD10CE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925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4D0A3-43DF-486D-A843-B58CF2D6F4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470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E0030-1925-4A1C-A004-20155F5FE9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02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60066-B38B-45DD-8DCE-AD26D9DE8A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23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BCB01-0C05-4C24-802D-38A12413A3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45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B1D3438-E5A8-441A-8398-6496C1D1C7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Definice hmoty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Vzorem (pravzory, pralátka…)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Identifikací (redukce na známou vlastnost)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Gnoseologicky </a:t>
            </a:r>
          </a:p>
          <a:p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2627313" y="1484313"/>
            <a:ext cx="5184775" cy="5040312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Rozměry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Obsah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Tvar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Rozměry vesmíru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Od malého </a:t>
            </a:r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statického 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vesmíru (Aristoteles)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…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Po (ne)konečný </a:t>
            </a:r>
            <a:r>
              <a:rPr lang="cs-CZ" altLang="cs-CZ" b="1">
                <a:solidFill>
                  <a:schemeClr val="accent2"/>
                </a:solidFill>
                <a:latin typeface="Tahoma" panose="020B0604030504040204" pitchFamily="34" charset="0"/>
              </a:rPr>
              <a:t>dynamický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 vesmír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Obsah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Éter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Substance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Tělesa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Chemické prvky (jejich zastoupení)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 – 75 %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He – 23 %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Ostatní – 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57240" y="1435352"/>
          <a:ext cx="4320480" cy="39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5"/>
          <p:cNvGraphicFramePr>
            <a:graphicFrameLocks/>
          </p:cNvGraphicFramePr>
          <p:nvPr/>
        </p:nvGraphicFramePr>
        <p:xfrm>
          <a:off x="3851920" y="1340768"/>
          <a:ext cx="466086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Šipka: zahnutá dolů 9"/>
          <p:cNvSpPr/>
          <p:nvPr/>
        </p:nvSpPr>
        <p:spPr>
          <a:xfrm>
            <a:off x="3347864" y="1844824"/>
            <a:ext cx="3312368" cy="648072"/>
          </a:xfrm>
          <a:prstGeom prst="curved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Tvar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Plocha 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Koule 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Zakřivený prostor </a:t>
            </a:r>
            <a:b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</a:b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(konečnost – nekonečnost)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jako substance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jako obecný pojem </a:t>
            </a:r>
          </a:p>
          <a:p>
            <a:pPr lvl="1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Obecné vlastnosti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Trvání a změna (stálost a pohyb)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Diskrétnost a spojitost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Prostor a čas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5724525" y="2492375"/>
            <a:ext cx="3240088" cy="3024188"/>
            <a:chOff x="3606" y="1570"/>
            <a:chExt cx="2041" cy="1905"/>
          </a:xfrm>
        </p:grpSpPr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3606" y="1570"/>
              <a:ext cx="2041" cy="1905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 rot="-2804142">
              <a:off x="4993" y="2812"/>
              <a:ext cx="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>
                  <a:solidFill>
                    <a:schemeClr val="accent2"/>
                  </a:solidFill>
                </a:rPr>
                <a:t>Hmota</a:t>
              </a:r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Formální stránka definice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Hmota je objektivní realita…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971550" y="3068638"/>
            <a:ext cx="2663825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258888" y="3284538"/>
            <a:ext cx="1655762" cy="1584325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>
                <a:solidFill>
                  <a:schemeClr val="accent2"/>
                </a:solidFill>
              </a:rPr>
              <a:t>Hmota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63938" y="3860800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779838" y="3495675"/>
            <a:ext cx="189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chemeClr val="accent2"/>
                </a:solidFill>
              </a:rPr>
              <a:t>Objektivní realita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11188" y="2420938"/>
            <a:ext cx="7489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3200" dirty="0">
                <a:solidFill>
                  <a:schemeClr val="accent2"/>
                </a:solidFill>
              </a:rPr>
              <a:t> Objektivní realita je hmota (hmotná)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5724525" y="2708275"/>
            <a:ext cx="2663825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500563" y="3860800"/>
            <a:ext cx="1222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 animBg="1"/>
      <p:bldP spid="6153" grpId="0"/>
      <p:bldP spid="61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Gnoseologický paradox 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„Vše je materiální“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„Materiální je zdrojem počitků“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Nelze současně hovořit o věcech a o poznání věcí 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 Ontologie vs. gnoseologie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Gnoseologický paradox II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Seznam lidí, seznam aut, seznam  domů </a:t>
            </a:r>
          </a:p>
          <a:p>
            <a:pPr lvl="1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Seznam seznamů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Množina množin, které nezahrnují sebe sama</a:t>
            </a:r>
          </a:p>
          <a:p>
            <a:pPr lvl="2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Je svým prvkem?</a:t>
            </a:r>
          </a:p>
          <a:p>
            <a:pPr lvl="4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Ano </a:t>
            </a:r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 Ne</a:t>
            </a:r>
          </a:p>
          <a:p>
            <a:pPr lvl="4"/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Ne  Ano</a:t>
            </a:r>
            <a:endParaRPr lang="cs-CZ" altLang="cs-CZ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Hmota a pojmy příbuzné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655" y="1622066"/>
            <a:ext cx="8229600" cy="4525963"/>
          </a:xfrm>
        </p:spPr>
        <p:txBody>
          <a:bodyPr/>
          <a:lstStyle/>
          <a:p>
            <a:r>
              <a:rPr lang="cs-CZ" dirty="0"/>
              <a:t>Hmotnost</a:t>
            </a:r>
          </a:p>
          <a:p>
            <a:r>
              <a:rPr lang="cs-CZ" dirty="0"/>
              <a:t>Látka</a:t>
            </a:r>
          </a:p>
          <a:p>
            <a:r>
              <a:rPr lang="cs-CZ" dirty="0"/>
              <a:t>Energie</a:t>
            </a:r>
          </a:p>
          <a:p>
            <a:endParaRPr lang="cs-CZ" dirty="0"/>
          </a:p>
          <a:p>
            <a:r>
              <a:rPr lang="cs-CZ" dirty="0"/>
              <a:t>Antihmota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755576" y="1600200"/>
            <a:ext cx="5040560" cy="190080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chemeClr val="accent1">
                  <a:lumMod val="45000"/>
                  <a:lumOff val="55000"/>
                  <a:alpha val="34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607368" y="1500164"/>
            <a:ext cx="5336976" cy="339111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35000">
                <a:schemeClr val="accent1">
                  <a:lumMod val="45000"/>
                  <a:lumOff val="55000"/>
                  <a:alpha val="34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0745" y="5517232"/>
            <a:ext cx="8743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Hmota jako zástupný pojem</a:t>
            </a:r>
          </a:p>
        </p:txBody>
      </p:sp>
    </p:spTree>
    <p:extLst>
      <p:ext uri="{BB962C8B-B14F-4D97-AF65-F5344CB8AC3E}">
        <p14:creationId xmlns:p14="http://schemas.microsoft.com/office/powerpoint/2010/main" val="4145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9220" name="Oval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Oval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Oval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2627313" y="1196975"/>
            <a:ext cx="5327650" cy="4895850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364163" y="3141663"/>
            <a:ext cx="2160587" cy="2303462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411413" y="1052513"/>
            <a:ext cx="5113337" cy="4968875"/>
          </a:xfrm>
          <a:prstGeom prst="ellipse">
            <a:avLst/>
          </a:prstGeom>
          <a:solidFill>
            <a:srgbClr val="A3E4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Tahoma" panose="020B0604030504040204" pitchFamily="34" charset="0"/>
              </a:rPr>
              <a:t>Příbuzné pojmy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314575" cy="1900238"/>
          </a:xfrm>
        </p:spPr>
        <p:txBody>
          <a:bodyPr/>
          <a:lstStyle/>
          <a:p>
            <a:r>
              <a:rPr lang="cs-CZ" altLang="cs-CZ">
                <a:solidFill>
                  <a:srgbClr val="33CC33"/>
                </a:solidFill>
                <a:latin typeface="Tahoma" panose="020B0604030504040204" pitchFamily="34" charset="0"/>
              </a:rPr>
              <a:t>Příroda</a:t>
            </a:r>
          </a:p>
          <a:p>
            <a:r>
              <a:rPr lang="cs-CZ" altLang="cs-CZ">
                <a:solidFill>
                  <a:srgbClr val="A3E4FB"/>
                </a:solidFill>
                <a:latin typeface="Tahoma" panose="020B0604030504040204" pitchFamily="34" charset="0"/>
              </a:rPr>
              <a:t>Svět</a:t>
            </a:r>
          </a:p>
          <a:p>
            <a:r>
              <a:rPr lang="cs-CZ" altLang="cs-CZ">
                <a:solidFill>
                  <a:schemeClr val="accent2"/>
                </a:solidFill>
                <a:latin typeface="Tahoma" panose="020B0604030504040204" pitchFamily="34" charset="0"/>
              </a:rPr>
              <a:t>Vesmír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851275" y="1412875"/>
            <a:ext cx="2303463" cy="22320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700338" y="3213100"/>
            <a:ext cx="1871662" cy="1800225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Předvádění na obrazovce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Tahoma</vt:lpstr>
      <vt:lpstr>Výchozí návrh</vt:lpstr>
      <vt:lpstr>Definice hmoty</vt:lpstr>
      <vt:lpstr>Hmota</vt:lpstr>
      <vt:lpstr>Formální stránka definice</vt:lpstr>
      <vt:lpstr>Gnoseologický paradox I</vt:lpstr>
      <vt:lpstr>Gnoseologický paradox II</vt:lpstr>
      <vt:lpstr>Hmota a pojmy příbuzné</vt:lpstr>
      <vt:lpstr>Příbuzné pojmy</vt:lpstr>
      <vt:lpstr>Příbuzné pojmy</vt:lpstr>
      <vt:lpstr>Příbuzné pojmy</vt:lpstr>
      <vt:lpstr>Příbuzné pojmy</vt:lpstr>
      <vt:lpstr>Vesmír</vt:lpstr>
      <vt:lpstr>Rozměry vesmíru</vt:lpstr>
      <vt:lpstr>Obsah</vt:lpstr>
      <vt:lpstr>Obsah</vt:lpstr>
      <vt:lpstr>Tvar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Definice hmoty</dc:title>
  <dc:creator>fil</dc:creator>
  <cp:lastModifiedBy>Josef Krob</cp:lastModifiedBy>
  <cp:revision>18</cp:revision>
  <dcterms:created xsi:type="dcterms:W3CDTF">2005-10-11T11:36:48Z</dcterms:created>
  <dcterms:modified xsi:type="dcterms:W3CDTF">2019-09-24T14:02:24Z</dcterms:modified>
</cp:coreProperties>
</file>