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62" r:id="rId1"/>
    <p:sldMasterId id="2147484486" r:id="rId2"/>
  </p:sldMasterIdLst>
  <p:notesMasterIdLst>
    <p:notesMasterId r:id="rId13"/>
  </p:notesMasterIdLst>
  <p:sldIdLst>
    <p:sldId id="316" r:id="rId3"/>
    <p:sldId id="313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5" r:id="rId12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54" autoAdjust="0"/>
  </p:normalViewPr>
  <p:slideViewPr>
    <p:cSldViewPr>
      <p:cViewPr varScale="1">
        <p:scale>
          <a:sx n="70" d="100"/>
          <a:sy n="70" d="100"/>
        </p:scale>
        <p:origin x="19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5C1FF-AFA9-4442-9131-C56B6E169E0C}" type="datetimeFigureOut">
              <a:rPr lang="cs-CZ" smtClean="0"/>
              <a:t>28.10.2019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E0EFA-38C1-4C99-900A-57A8E696B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8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3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2736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003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68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7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39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1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99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45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854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1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5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5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0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27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GCzq8we-bI" TargetMode="Externa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1ruwScvE&amp;t=35s" TargetMode="Externa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36487"/>
              </p:ext>
            </p:extLst>
          </p:nvPr>
        </p:nvGraphicFramePr>
        <p:xfrm>
          <a:off x="457200" y="1774825"/>
          <a:ext cx="8229600" cy="43891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Metoda – metodologie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„Zdravý smysl je věc ze všeho na světě nejlépe rozdělená; neboť každý se domnívá tak dobře být jim opatřen, že i ti, jež lze nejtíže uspokojit v jakékoli jiné věci, nikterak nemají ve zvyku toužit po tom, aby ho měli více než ho mají. V čemž se pravděpodobně ne každý z nich mýlí; dokazuje to však ještě spíš, že schopnost správně uvažovat a rozeznávat pravdivé od klamného, což je vlastně ona schopnost, kterou nazýváme zdravým smyslem neboli rozumem, je od přirozenosti u všech lidí rovná; a dokazuje to dále, že rozličnost našich názorů nepochází z toho, že jedni jsou rozumnější než druzí, nýbrž toliko z toho, že vedeme své myšlenky různými cestami a neuvažujeme o týchž věcech. Neboť nestačí mít zdravý rozum, nýbrž hlavní je správně ho užívat.“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(Descartes, Rozprava o metodě, 1637)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4550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09766"/>
              </p:ext>
            </p:extLst>
          </p:nvPr>
        </p:nvGraphicFramePr>
        <p:xfrm>
          <a:off x="457200" y="1774825"/>
          <a:ext cx="8229600" cy="46329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Moderní metody filozofie (20. století)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interdisciplinarita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Ex: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Strukturalistická/sémiologická analýza 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DejaVu San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https://www.youtube.com/watch?v=6GCzq8we-bI</a:t>
                      </a:r>
                      <a:r>
                        <a:rPr lang="cs-CZ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 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(R.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Barthes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Mytologie – sémiotická analýza kulturních mýtů)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Dekonstrukce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Analýza diskurzu</a:t>
                      </a:r>
                      <a:endParaRPr lang="pl-PL" sz="1400" kern="1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02651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025055"/>
              </p:ext>
            </p:extLst>
          </p:nvPr>
        </p:nvGraphicFramePr>
        <p:xfrm>
          <a:off x="457200" y="1774825"/>
          <a:ext cx="8229600" cy="48768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Čtyři pravidla metody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„První bylo, nepřijímat nikdy žádnou věc za pravdivou, již bych s evidencí jako pravdivou nebyl poznal: tj. vyhnout se pečlivě ukvapenosti a zaujatosti; a nezahrnovat nic víc do svých soudů než to, co by se objevilo tak jasně a zřetelně mému duchu, abych neměl žádnou možnost pochybovat o tom.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Druhé, rozdělit každou z otázek, jež bych prozkoumával, na tolik částí, jak je jen možno a žádoucno, aby byly lépe rozřešeny.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Třetí, vyvozovat v náležitém pořadí své myšlenky, počínaje předměty nejjednoduššími a nejsnáze poznatelnými, stoupaje povlovně jakoby se stupně na stupeň až k znalosti nejsložitějších, a předpokládaje dokonce i řád mezi těmi, jež přirozeně po sobě nenásledují.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poslední, činit všude tak úplné výčty a tak obecné přehledy, abych byl bezpečen, že jsem nic neopominul.“ 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(Descartes,</a:t>
                      </a:r>
                      <a:r>
                        <a:rPr lang="cs-CZ" sz="1600" b="0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Rozprava o metodě,</a:t>
                      </a:r>
                      <a:r>
                        <a:rPr lang="cs-CZ" sz="1600" b="0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1637) 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903377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15068"/>
              </p:ext>
            </p:extLst>
          </p:nvPr>
        </p:nvGraphicFramePr>
        <p:xfrm>
          <a:off x="457200" y="1774825"/>
          <a:ext cx="8229600" cy="36576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Descartes – </a:t>
                      </a: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metodická skepse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„A když si všímám, že pochybuji čili že jsem věc neúplná a závislá, naskýtá se mi tak jasná a rozlišená idea jsoucna nezávislého a úplného, tj. Boha – a už je z toho, že je ve mně takováto idea, čili že existuji s touto idejí, vyvozuji s takovou zjevností, že Bůh také existuje a v každém okamžiku na něm závisí celá má existence –, že podle mne lidský duch nemůže nic poznat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zřejměji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či jistěji. A vypadá to, že už vidím jakousi cestu, jak dojít od tohoto nazírání pravého Boha, v němž jsou skryty všechny poklady věd a moudrosti, k poznání ostatních věcí.“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(Descartes,</a:t>
                      </a:r>
                      <a:r>
                        <a:rPr lang="cs-CZ" sz="1600" b="0" kern="1200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Meditace o první filosofii, 1641</a:t>
                      </a: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21638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771587"/>
              </p:ext>
            </p:extLst>
          </p:nvPr>
        </p:nvGraphicFramePr>
        <p:xfrm>
          <a:off x="457200" y="1774825"/>
          <a:ext cx="8229600" cy="31699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Sókratés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dialog  „Co je X?“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Pojmová analýza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hledání definice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nutné a dostatečné podmínky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 je starý mládenec tehdy: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0189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189947"/>
              </p:ext>
            </p:extLst>
          </p:nvPr>
        </p:nvGraphicFramePr>
        <p:xfrm>
          <a:off x="457200" y="1774825"/>
          <a:ext cx="8229600" cy="26822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Pojmová analýza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nutné a dostatečné podmínky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Ex.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 je starý mládenec tehdy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X je člověk, 2. není ženatý, 3. je mužského pohlaví, 4. je dospělý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4862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173730"/>
              </p:ext>
            </p:extLst>
          </p:nvPr>
        </p:nvGraphicFramePr>
        <p:xfrm>
          <a:off x="457200" y="1774825"/>
          <a:ext cx="8229600" cy="4647346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22556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Pojmová analýza</a:t>
                      </a:r>
                      <a:r>
                        <a:rPr lang="cs-CZ" sz="1600" b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Ex: problém definice uměleckého díla (je vůbec definice uměleckého díla možná?)</a:t>
                      </a:r>
                      <a:endParaRPr lang="cs-CZ" sz="1600" b="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„Představte si velké skladiště plné různých věcí: jsou zde všelijaké obrazy, noty k symfoniím, tancům a hymnům, stroje, nástroje, lodě, domy, kostely a chrámy, sochy, vázy, knihy s poezií i prózou, nábytek, oblečení, noviny, poštovní známky, květiny, stromy, kameny a hudební nástroje. Nyní někoho požádáme, aby šel do skladiště a vynesl všechna umělecká díla, která se v něm nacházejí. Zvládne to vcelku úspěšně, i když – a to musí uznat i estetikové – nemá k dispozici žádnou uspokojivou definici umění, jež by poskytovala nějakého společného jmenovatele, vzhledem k tomu, že takou definici ještě nikdo nepodal. Nyní si představte, že bychom do skladu poslali tutéž osobu s tím, že má vynést všechny předměty mající signifikantní formu nebo všechny předměty s expresí. Osoba by byla právem zmatená – pozná umělecké dílo, když je spatří, má však vágní nebo dokonce žádnou představu o tom, co hledat, když je třeba přinést předmět se signifikantní formou.“</a:t>
                      </a: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William E.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Kennick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(1958)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059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0583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449043"/>
              </p:ext>
            </p:extLst>
          </p:nvPr>
        </p:nvGraphicFramePr>
        <p:xfrm>
          <a:off x="457200" y="1774825"/>
          <a:ext cx="8229600" cy="268224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Fenomenologická metoda 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(E. </a:t>
                      </a:r>
                      <a:r>
                        <a:rPr lang="cs-CZ" sz="1600" b="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Husserl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Popis zkušenosti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Pojmy z fenomenologie (přirozený svět/svět vědy) – M. Petříček (FF UK)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u="sng" kern="15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DejaVu San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https://www.youtube.com/watch?v=gnA1ruwScvE&amp;t=35s</a:t>
                      </a:r>
                      <a:endParaRPr lang="cs-CZ" sz="1600" kern="150" dirty="0"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1323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812532"/>
              </p:ext>
            </p:extLst>
          </p:nvPr>
        </p:nvGraphicFramePr>
        <p:xfrm>
          <a:off x="457200" y="1774825"/>
          <a:ext cx="8229600" cy="243840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Myšlenkové experimenty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pl-PL" sz="16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„co by se stalo, kdyby“</a:t>
                      </a:r>
                    </a:p>
                    <a:p>
                      <a:pPr algn="just"/>
                      <a:endParaRPr lang="pl-PL" sz="1600" kern="150" dirty="0"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r>
                        <a:rPr lang="pl-PL" sz="16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ME v antické filozofii?</a:t>
                      </a:r>
                      <a:endParaRPr lang="cs-CZ" sz="1600" kern="150" dirty="0"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9946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Filozofické metody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464976"/>
              </p:ext>
            </p:extLst>
          </p:nvPr>
        </p:nvGraphicFramePr>
        <p:xfrm>
          <a:off x="457200" y="1407961"/>
          <a:ext cx="8229600" cy="529452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67831">
                <a:tc>
                  <a:txBody>
                    <a:bodyPr/>
                    <a:lstStyle/>
                    <a:p>
                      <a:pPr algn="just"/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Myšlenkové experimenty</a:t>
                      </a:r>
                      <a:endParaRPr lang="pl-PL" sz="1600" kern="150" dirty="0"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Platón | Jeskyně</a:t>
                      </a:r>
                    </a:p>
                    <a:p>
                      <a:pPr algn="just"/>
                      <a:endParaRPr lang="pl-PL" sz="1400" kern="150" dirty="0">
                        <a:effectLst/>
                        <a:latin typeface="Times New Roman" panose="02020603050405020304" pitchFamily="18" charset="0"/>
                        <a:ea typeface="DejaVu Sans"/>
                      </a:endParaRP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Pomysli si lidi jako v podzemním obydlí, podobném jeskyni, jež má ke světlu otevřen dlouhý vchod zšíři celé jeskyně; v tomto obydlí již od dětství žijí spoutáni na nohou i na šíjích, takže zůstávají stále na témže místě a vidí jedině dopředu, ale nemohou otáčeti hlavy, protože jim pouta brání; vysoko a daleko vzadu za nimi hoří oheň a uprostřed mezi ohněm a spoutanými vězni jest nahoře příčná cesta, podél níž si mysli vestavěnou zídku na způsob přepážek, jaké mívají před sebou kejklíři a nad kterými ukazují své kousky. […]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Divný jest ten tvůj obraz a divní vězňové.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Podobní nám, odpověděl jsem; neboť takoví lidé jistě by neviděli ze sebe samých ani ze svých druhů něco více než stíny vrhané ohněm na protější stěnu jeskyně. […]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A kdyby mohli vespolek rozmlouvati, jistě by mysleli, že těmi jmény, která dávají tomu, co před sebou vidí, označují skutečné předměty. […]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Jeden z nich jest vyproštěn z pout a přinucen náhle vstáti a otočiti šíji a jíti a hleděti vzhůru ke světlu. […]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Uvaž i toto, děl jsem. Kdyby takový člověk sestoupil nazpět a posadil se na totéž místo, zdali by se mu oči nenaplnily tmou, když by náhle přišel ze slunce?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Ba jistě.</a:t>
                      </a:r>
                    </a:p>
                    <a:p>
                      <a:pPr algn="just"/>
                      <a:r>
                        <a:rPr lang="pl-PL" sz="1400" kern="150" dirty="0">
                          <a:effectLst/>
                          <a:latin typeface="Times New Roman" panose="02020603050405020304" pitchFamily="18" charset="0"/>
                          <a:ea typeface="DejaVu Sans"/>
                        </a:rPr>
                        <a:t>Tu pak, kdyby zase musel posuzovati ony stíny o závod s oněmi, kteří zůstali stále vězni, dokud má mžitky před očima a dříve, než by se mu oči uklidnily – a toto zvykání by netrvalo zrovna krátce -, zdalipak by nebyl k smíchu a zdali by se o něm neříkalo, že přišel z té cesty nahoru se zkaženým zrakem a že to nestojí ani za pokus choditi tam nahoru? A kdyby se někdo pokoušel je vyprošťovati z pout a vésti nahoru, zdalipak by ho nezabili, kdyby ho nějak mohli rukama uchopiti a zabíti?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689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46854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1211</Words>
  <Application>Microsoft Office PowerPoint</Application>
  <PresentationFormat>Předvádění na obrazovce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Calibri</vt:lpstr>
      <vt:lpstr>Calibri Light</vt:lpstr>
      <vt:lpstr>Corbel</vt:lpstr>
      <vt:lpstr>Times New Roman</vt:lpstr>
      <vt:lpstr>Wingdings 2</vt:lpstr>
      <vt:lpstr>HDOfficeLightV0</vt:lpstr>
      <vt:lpstr>Základ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 </dc:creator>
  <cp:lastModifiedBy> </cp:lastModifiedBy>
  <cp:revision>64</cp:revision>
  <dcterms:created xsi:type="dcterms:W3CDTF">2019-09-12T09:16:14Z</dcterms:created>
  <dcterms:modified xsi:type="dcterms:W3CDTF">2019-10-28T16:21:54Z</dcterms:modified>
</cp:coreProperties>
</file>