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7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23204-6DA6-4049-99EA-F637B6BC4913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1FD78EA-1C70-4E78-9614-974F922D61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2659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F007A-A46B-4607-B4EF-5523EB5C7688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B7339-2EB2-4C12-8D8B-722FF7843E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353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F794B-DE85-4E1C-81B1-BDEDD819C4BF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3FA8B-BC07-4A69-88D4-84870E9D92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245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89F8-21BA-48A7-A7C4-2272AD219D8A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6A183-E4E9-4A73-8E13-DDBD458192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161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E9E7D-6C51-470D-AEA3-1E1A8F2F3FAE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5B8F06E-9996-43B9-A7E9-BA34A56A35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2962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55CA8-51F1-48EF-AB07-380ED532B4A3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8D446-D296-4817-9779-4E9496DCD7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388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FC342-DE94-426A-8AC9-F9FF0BE26BCB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9D5DF-3F60-4C91-AA58-DEE0EFCA8E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852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F5CBD-7C70-4711-A0C9-B3C866CC4EEE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7EC5-5F3D-4110-A6ED-68A58EEBE0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141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2FCBB-CEF7-4ECB-B272-59EA414DFB36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841B5-7915-4696-92B9-2B031F4907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472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0695A-7D2B-4548-9B50-760696298FE1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5EC8-10A9-4784-82F5-83D15F4575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84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62DFA-0B10-4637-B16A-78DE07012946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7B60DF-12AB-4E72-A7BE-C65804FE6C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438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6D7E7B-2E73-4826-BBB4-13D782330FF0}" type="datetimeFigureOut">
              <a:rPr lang="cs-CZ"/>
              <a:pPr>
                <a:defRPr/>
              </a:pPr>
              <a:t>21.11.2018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0F6F99F5-86AF-45F7-B7FF-3D5DCF702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Kauzalita </a:t>
            </a:r>
            <a:endParaRPr lang="cs-CZ" dirty="0"/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Štěrbinový pokus</a:t>
            </a:r>
          </a:p>
        </p:txBody>
      </p:sp>
      <p:pic>
        <p:nvPicPr>
          <p:cNvPr id="13315" name="Picture 2" descr="http://www.phil.muni.cz/fil/ontologie/system/obr/sterbinovy_poku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9563" y="1935163"/>
            <a:ext cx="3444875" cy="43894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eaLnBrk="1" hangingPunct="1"/>
            <a:r>
              <a:rPr lang="cs-CZ" altLang="cs-CZ" smtClean="0"/>
              <a:t>Pokus s odloženou volbou</a:t>
            </a:r>
          </a:p>
        </p:txBody>
      </p:sp>
      <p:pic>
        <p:nvPicPr>
          <p:cNvPr id="14339" name="Picture 2" descr="http://www.phil.muni.cz/fil/ontologie/system/obr/odlozena_volb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363" y="1628775"/>
            <a:ext cx="8453437" cy="48720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Redukce vlnového balíku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28775"/>
            <a:ext cx="3675063" cy="43910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611188" y="2708275"/>
            <a:ext cx="3168650" cy="3097213"/>
          </a:xfrm>
          <a:prstGeom prst="ellipse">
            <a:avLst/>
          </a:prstGeom>
          <a:gradFill rotWithShape="1">
            <a:gsLst>
              <a:gs pos="0">
                <a:schemeClr val="accent1">
                  <a:alpha val="95000"/>
                </a:schemeClr>
              </a:gs>
              <a:gs pos="100000">
                <a:schemeClr val="bg1">
                  <a:alpha val="35001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5365" name="AutoShape 8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6" name="AutoShape 10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7" name="AutoShape 12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8" name="AutoShape 14" descr="Baby_2-lampa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9" name="AutoShape 16" descr="Baby_2-lampa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70" name="AutoShape 18" descr="Baby_2-lampa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71" name="AutoShape 20" descr="Baby_2-lampa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72" name="AutoShape 22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73" name="AutoShape 24" descr="Baby_2-lampa"/>
          <p:cNvSpPr>
            <a:spLocks noChangeAspect="1" noChangeArrowheads="1"/>
          </p:cNvSpPr>
          <p:nvPr/>
        </p:nvSpPr>
        <p:spPr bwMode="auto">
          <a:xfrm>
            <a:off x="155575" y="46038"/>
            <a:ext cx="296863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164889" name="Picture 25" descr="lam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844675"/>
            <a:ext cx="3246437" cy="324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890" name="AutoShape 26"/>
          <p:cNvSpPr>
            <a:spLocks noChangeArrowheads="1"/>
          </p:cNvSpPr>
          <p:nvPr/>
        </p:nvSpPr>
        <p:spPr bwMode="auto">
          <a:xfrm rot="8030624">
            <a:off x="3240087" y="3176588"/>
            <a:ext cx="1152525" cy="12255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64891" name="Oval 27"/>
          <p:cNvSpPr>
            <a:spLocks noChangeArrowheads="1"/>
          </p:cNvSpPr>
          <p:nvPr/>
        </p:nvSpPr>
        <p:spPr bwMode="auto">
          <a:xfrm>
            <a:off x="1979613" y="4508500"/>
            <a:ext cx="144462" cy="142875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0" grpId="0" animBg="1"/>
      <p:bldP spid="164870" grpId="1" animBg="1"/>
      <p:bldP spid="164890" grpId="0" animBg="1"/>
      <p:bldP spid="1648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Kauzalita</a:t>
            </a:r>
            <a:endParaRPr lang="cs-CZ" altLang="cs-CZ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Terminologie </a:t>
            </a:r>
          </a:p>
          <a:p>
            <a:pPr lvl="1" eaLnBrk="1" hangingPunct="1"/>
            <a:r>
              <a:rPr lang="cs-CZ" altLang="cs-CZ" smtClean="0"/>
              <a:t>Deantropomorfizace </a:t>
            </a:r>
            <a:br>
              <a:rPr lang="cs-CZ" altLang="cs-CZ" smtClean="0"/>
            </a:br>
            <a:r>
              <a:rPr lang="cs-CZ" altLang="cs-CZ" smtClean="0"/>
              <a:t>(čin, přičiniti se, příčina, učiniti…) </a:t>
            </a:r>
          </a:p>
          <a:p>
            <a:pPr lvl="1" eaLnBrk="1" hangingPunct="1"/>
            <a:r>
              <a:rPr lang="cs-CZ" altLang="cs-CZ" smtClean="0"/>
              <a:t> jako objektivní vztah </a:t>
            </a:r>
          </a:p>
          <a:p>
            <a:pPr lvl="1" eaLnBrk="1" hangingPunct="1"/>
            <a:r>
              <a:rPr lang="cs-CZ" altLang="cs-CZ" smtClean="0"/>
              <a:t>Definice příčiny a účinku </a:t>
            </a:r>
          </a:p>
          <a:p>
            <a:pPr eaLnBrk="1" hangingPunct="1"/>
            <a:r>
              <a:rPr lang="cs-CZ" altLang="cs-CZ" smtClean="0"/>
              <a:t>Determinismus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Typy kauzálních vztahů</a:t>
            </a:r>
            <a:endParaRPr lang="cs-CZ" altLang="cs-CZ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80988" y="2092325"/>
            <a:ext cx="2562225" cy="2185988"/>
          </a:xfrm>
        </p:spPr>
        <p:txBody>
          <a:bodyPr/>
          <a:lstStyle/>
          <a:p>
            <a:pPr eaLnBrk="1" hangingPunct="1"/>
            <a:r>
              <a:rPr lang="cs-CZ" altLang="cs-CZ" smtClean="0"/>
              <a:t>elementární </a:t>
            </a:r>
          </a:p>
          <a:p>
            <a:pPr eaLnBrk="1" hangingPunct="1"/>
            <a:r>
              <a:rPr lang="cs-CZ" altLang="cs-CZ" smtClean="0"/>
              <a:t>kauzální řetěz </a:t>
            </a:r>
          </a:p>
          <a:p>
            <a:pPr eaLnBrk="1" hangingPunct="1"/>
            <a:r>
              <a:rPr lang="cs-CZ" altLang="cs-CZ" smtClean="0"/>
              <a:t>kauzální síť</a:t>
            </a:r>
          </a:p>
          <a:p>
            <a:pPr eaLnBrk="1" hangingPunct="1"/>
            <a:endParaRPr lang="cs-CZ" altLang="cs-CZ" smtClean="0"/>
          </a:p>
        </p:txBody>
      </p:sp>
      <p:pic>
        <p:nvPicPr>
          <p:cNvPr id="7172" name="Picture 2" descr="http://autoboxy.vltava2000.cz/shops/6336/images-goods/TAH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4331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ovací šipka 5"/>
          <p:cNvCxnSpPr/>
          <p:nvPr/>
        </p:nvCxnSpPr>
        <p:spPr>
          <a:xfrm>
            <a:off x="4500563" y="2500313"/>
            <a:ext cx="1714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4572000" y="3143250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5643563" y="31432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6643688" y="31432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7643813" y="31432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8" name="TextovéPole 11"/>
          <p:cNvSpPr txBox="1">
            <a:spLocks noChangeArrowheads="1"/>
          </p:cNvSpPr>
          <p:nvPr/>
        </p:nvSpPr>
        <p:spPr bwMode="auto">
          <a:xfrm>
            <a:off x="4071938" y="235743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79" name="TextovéPole 12"/>
          <p:cNvSpPr txBox="1">
            <a:spLocks noChangeArrowheads="1"/>
          </p:cNvSpPr>
          <p:nvPr/>
        </p:nvSpPr>
        <p:spPr bwMode="auto">
          <a:xfrm>
            <a:off x="6345238" y="2338388"/>
            <a:ext cx="4286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U</a:t>
            </a:r>
          </a:p>
        </p:txBody>
      </p:sp>
      <p:sp>
        <p:nvSpPr>
          <p:cNvPr id="7180" name="TextovéPole 13"/>
          <p:cNvSpPr txBox="1">
            <a:spLocks noChangeArrowheads="1"/>
          </p:cNvSpPr>
          <p:nvPr/>
        </p:nvSpPr>
        <p:spPr bwMode="auto">
          <a:xfrm>
            <a:off x="4071938" y="292893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81" name="TextovéPole 14"/>
          <p:cNvSpPr txBox="1">
            <a:spLocks noChangeArrowheads="1"/>
          </p:cNvSpPr>
          <p:nvPr/>
        </p:nvSpPr>
        <p:spPr bwMode="auto">
          <a:xfrm>
            <a:off x="5286375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82" name="TextovéPole 15"/>
          <p:cNvSpPr txBox="1">
            <a:spLocks noChangeArrowheads="1"/>
          </p:cNvSpPr>
          <p:nvPr/>
        </p:nvSpPr>
        <p:spPr bwMode="auto">
          <a:xfrm>
            <a:off x="6357938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83" name="TextovéPole 16"/>
          <p:cNvSpPr txBox="1">
            <a:spLocks noChangeArrowheads="1"/>
          </p:cNvSpPr>
          <p:nvPr/>
        </p:nvSpPr>
        <p:spPr bwMode="auto">
          <a:xfrm>
            <a:off x="7358063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P</a:t>
            </a:r>
          </a:p>
        </p:txBody>
      </p:sp>
      <p:sp>
        <p:nvSpPr>
          <p:cNvPr id="7184" name="TextovéPole 18"/>
          <p:cNvSpPr txBox="1">
            <a:spLocks noChangeArrowheads="1"/>
          </p:cNvSpPr>
          <p:nvPr/>
        </p:nvSpPr>
        <p:spPr bwMode="auto">
          <a:xfrm>
            <a:off x="5072063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U</a:t>
            </a:r>
          </a:p>
        </p:txBody>
      </p:sp>
      <p:sp>
        <p:nvSpPr>
          <p:cNvPr id="7185" name="TextovéPole 19"/>
          <p:cNvSpPr txBox="1">
            <a:spLocks noChangeArrowheads="1"/>
          </p:cNvSpPr>
          <p:nvPr/>
        </p:nvSpPr>
        <p:spPr bwMode="auto">
          <a:xfrm>
            <a:off x="6143625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U</a:t>
            </a:r>
          </a:p>
        </p:txBody>
      </p:sp>
      <p:sp>
        <p:nvSpPr>
          <p:cNvPr id="7186" name="TextovéPole 20"/>
          <p:cNvSpPr txBox="1">
            <a:spLocks noChangeArrowheads="1"/>
          </p:cNvSpPr>
          <p:nvPr/>
        </p:nvSpPr>
        <p:spPr bwMode="auto">
          <a:xfrm>
            <a:off x="7143750" y="30003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onstantia" panose="02030602050306030303" pitchFamily="18" charset="0"/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7180" grpId="0"/>
      <p:bldP spid="7181" grpId="0"/>
      <p:bldP spid="7182" grpId="0"/>
      <p:bldP spid="7183" grpId="0"/>
      <p:bldP spid="7184" grpId="0"/>
      <p:bldP spid="7185" grpId="0"/>
      <p:bldP spid="71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Ekvivalence příčiny a účinku</a:t>
            </a:r>
            <a:endParaRPr lang="cs-CZ" altLang="cs-CZ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00563" y="2357438"/>
            <a:ext cx="3257550" cy="3768725"/>
          </a:xfrm>
        </p:spPr>
        <p:txBody>
          <a:bodyPr/>
          <a:lstStyle/>
          <a:p>
            <a:pPr eaLnBrk="1" hangingPunct="1"/>
            <a:r>
              <a:rPr lang="cs-CZ" altLang="cs-CZ" smtClean="0"/>
              <a:t>kreacionismus </a:t>
            </a:r>
          </a:p>
          <a:p>
            <a:pPr eaLnBrk="1" hangingPunct="1"/>
            <a:r>
              <a:rPr lang="cs-CZ" altLang="cs-CZ" smtClean="0"/>
              <a:t>preformismus </a:t>
            </a:r>
          </a:p>
          <a:p>
            <a:pPr eaLnBrk="1" hangingPunct="1"/>
            <a:r>
              <a:rPr lang="cs-CZ" altLang="cs-CZ" smtClean="0"/>
              <a:t>emergentismus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8196" name="Zástupný symbol pro obsah 2"/>
          <p:cNvSpPr txBox="1">
            <a:spLocks/>
          </p:cNvSpPr>
          <p:nvPr/>
        </p:nvSpPr>
        <p:spPr bwMode="auto">
          <a:xfrm>
            <a:off x="755650" y="2205038"/>
            <a:ext cx="3257550" cy="39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>
                <a:latin typeface="Constantia" panose="02030602050306030303" pitchFamily="18" charset="0"/>
              </a:rPr>
              <a:t>P &gt; U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>
                <a:latin typeface="Constantia" panose="02030602050306030303" pitchFamily="18" charset="0"/>
              </a:rPr>
              <a:t>P = U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3200">
                <a:latin typeface="Constantia" panose="02030602050306030303" pitchFamily="18" charset="0"/>
              </a:rPr>
              <a:t>P &lt; 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Asymetrie kauzálního vztahu</a:t>
            </a:r>
            <a:endParaRPr lang="cs-CZ" alt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42938" y="2571750"/>
            <a:ext cx="2400300" cy="2279650"/>
          </a:xfrm>
        </p:spPr>
        <p:txBody>
          <a:bodyPr/>
          <a:lstStyle/>
          <a:p>
            <a:pPr eaLnBrk="1" hangingPunct="1"/>
            <a:r>
              <a:rPr lang="cs-CZ" altLang="cs-CZ" smtClean="0"/>
              <a:t>existenční	</a:t>
            </a:r>
          </a:p>
          <a:p>
            <a:pPr eaLnBrk="1" hangingPunct="1"/>
            <a:r>
              <a:rPr lang="cs-CZ" altLang="cs-CZ" smtClean="0"/>
              <a:t>genetická </a:t>
            </a:r>
          </a:p>
          <a:p>
            <a:pPr eaLnBrk="1" hangingPunct="1"/>
            <a:r>
              <a:rPr lang="cs-CZ" altLang="cs-CZ" smtClean="0"/>
              <a:t>časová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Příbuzné vztahy</a:t>
            </a:r>
            <a:endParaRPr lang="cs-CZ" altLang="cs-CZ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funkční vztah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nezávisle proměnná (argument)  </a:t>
            </a:r>
            <a:r>
              <a:rPr lang="cs-CZ" altLang="cs-CZ" i="1" smtClean="0"/>
              <a:t>x</a:t>
            </a:r>
            <a:r>
              <a:rPr lang="cs-CZ" altLang="cs-CZ" smtClean="0"/>
              <a:t>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závisle proměnná </a:t>
            </a:r>
            <a:r>
              <a:rPr lang="cs-CZ" altLang="cs-CZ" i="1" smtClean="0"/>
              <a:t>y</a:t>
            </a:r>
            <a:r>
              <a:rPr lang="cs-CZ" altLang="cs-CZ" smtClean="0"/>
              <a:t>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     </a:t>
            </a:r>
            <a:r>
              <a:rPr lang="cs-CZ" altLang="cs-CZ" i="1" smtClean="0"/>
              <a:t>y</a:t>
            </a:r>
            <a:r>
              <a:rPr lang="cs-CZ" altLang="cs-CZ" smtClean="0"/>
              <a:t> = f(</a:t>
            </a:r>
            <a:r>
              <a:rPr lang="cs-CZ" altLang="cs-CZ" i="1" smtClean="0"/>
              <a:t>x</a:t>
            </a:r>
            <a:r>
              <a:rPr lang="cs-CZ" altLang="cs-CZ" smtClean="0"/>
              <a:t>)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P=f(V) nebo V=f(P) / T=konstantní </a:t>
            </a:r>
          </a:p>
          <a:p>
            <a:pPr eaLnBrk="1" hangingPunct="1"/>
            <a:r>
              <a:rPr lang="cs-CZ" altLang="cs-CZ" smtClean="0"/>
              <a:t>korelace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Typy příčin</a:t>
            </a:r>
            <a:endParaRPr lang="cs-CZ" alt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úplná </a:t>
            </a:r>
          </a:p>
          <a:p>
            <a:pPr eaLnBrk="1" hangingPunct="1"/>
            <a:r>
              <a:rPr lang="cs-CZ" altLang="cs-CZ" smtClean="0"/>
              <a:t>neuplná </a:t>
            </a:r>
          </a:p>
          <a:p>
            <a:pPr lvl="1" eaLnBrk="1" hangingPunct="1"/>
            <a:r>
              <a:rPr lang="cs-CZ" altLang="cs-CZ" smtClean="0"/>
              <a:t>podmínky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účelnost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dohlédneme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Světelný kužel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66" y="116632"/>
            <a:ext cx="8400361" cy="63469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69</Words>
  <Application>Microsoft Office PowerPoint</Application>
  <PresentationFormat>Předvádění na obrazovce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Wingdings</vt:lpstr>
      <vt:lpstr>Tok</vt:lpstr>
      <vt:lpstr>Kauzalita </vt:lpstr>
      <vt:lpstr>Kauzalita</vt:lpstr>
      <vt:lpstr>Typy kauzálních vztahů</vt:lpstr>
      <vt:lpstr>Ekvivalence příčiny a účinku</vt:lpstr>
      <vt:lpstr>Asymetrie kauzálního vztahu</vt:lpstr>
      <vt:lpstr>Příbuzné vztahy</vt:lpstr>
      <vt:lpstr>Typy příčin</vt:lpstr>
      <vt:lpstr>Kam dohlédneme </vt:lpstr>
      <vt:lpstr>Světelný kužel</vt:lpstr>
      <vt:lpstr>Štěrbinový pokus</vt:lpstr>
      <vt:lpstr>Pokus s odloženou volbou</vt:lpstr>
      <vt:lpstr>Redukce vlnového balíku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Kauzalita</dc:title>
  <dc:creator>jokr</dc:creator>
  <cp:lastModifiedBy>Josef Krob</cp:lastModifiedBy>
  <cp:revision>11</cp:revision>
  <dcterms:created xsi:type="dcterms:W3CDTF">2009-11-25T09:47:36Z</dcterms:created>
  <dcterms:modified xsi:type="dcterms:W3CDTF">2018-11-21T14:13:29Z</dcterms:modified>
</cp:coreProperties>
</file>