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4" r:id="rId6"/>
    <p:sldId id="265" r:id="rId7"/>
    <p:sldId id="266" r:id="rId8"/>
    <p:sldId id="263" r:id="rId9"/>
    <p:sldId id="262" r:id="rId10"/>
    <p:sldId id="267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Z&#233;n&#243;n_z_Eleje#/media/Soubor:Zeno_of_Elea_Tibaldi_or_Carducci_Escorial.jpg" TargetMode="External"/><Relationship Id="rId2" Type="http://schemas.openxmlformats.org/officeDocument/2006/relationships/hyperlink" Target="https://cs.wikipedia.org/wiki/Georg_Wilhelm_Friedrich_Hegel#/media/Soubor:G.W.F._Hegel_(by_Sichling,_after_Sebbers)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Hegel k Zénónovi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PHV321: Hegel četba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64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sz="3600" dirty="0"/>
              <a:t>„Mějte odvahu mýlit se</a:t>
            </a:r>
            <a:r>
              <a:rPr lang="fi-FI" sz="3600" dirty="0" smtClean="0"/>
              <a:t>!“</a:t>
            </a:r>
            <a:endParaRPr lang="cs-CZ" sz="3600" dirty="0" smtClean="0"/>
          </a:p>
          <a:p>
            <a:r>
              <a:rPr lang="cs-CZ" sz="3600" dirty="0" smtClean="0"/>
              <a:t>                           </a:t>
            </a:r>
            <a:r>
              <a:rPr lang="cs-CZ" sz="1500" dirty="0" smtClean="0"/>
              <a:t>G.W.F. Hegel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479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Georg Wilhelm Friedrich Hegel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3"/>
            <a:ext cx="8049611" cy="359931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cs-CZ" sz="5600" b="1" dirty="0">
                <a:latin typeface="Arial" panose="020B0604020202020204" pitchFamily="34" charset="0"/>
                <a:cs typeface="Arial" panose="020B0604020202020204" pitchFamily="34" charset="0"/>
              </a:rPr>
              <a:t>Georg Wilhelm Friedrich Hegel</a:t>
            </a:r>
            <a:r>
              <a:rPr lang="cs-CZ" sz="5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1770-1831), nejvýznamnější filosof v</a:t>
            </a:r>
            <a:r>
              <a:rPr lang="cs-CZ" sz="5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Německu v</a:t>
            </a:r>
            <a:r>
              <a:rPr lang="cs-CZ" sz="5600" dirty="0">
                <a:latin typeface="Arial" panose="020B0604020202020204" pitchFamily="34" charset="0"/>
                <a:cs typeface="Arial" panose="020B0604020202020204" pitchFamily="34" charset="0"/>
              </a:rPr>
              <a:t> první polovině 19. století. </a:t>
            </a:r>
            <a:endParaRPr lang="cs-CZ" sz="5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cs-CZ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Čelný představitel </a:t>
            </a:r>
            <a:r>
              <a:rPr lang="cs-CZ" sz="5600" u="sng" dirty="0">
                <a:latin typeface="Arial" panose="020B0604020202020204" pitchFamily="34" charset="0"/>
                <a:cs typeface="Arial" panose="020B0604020202020204" pitchFamily="34" charset="0"/>
              </a:rPr>
              <a:t>německého </a:t>
            </a:r>
            <a:r>
              <a:rPr lang="cs-CZ" sz="5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idealismu.</a:t>
            </a:r>
            <a:endParaRPr lang="cs-CZ" sz="5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20000"/>
              </a:lnSpc>
            </a:pPr>
            <a:r>
              <a:rPr lang="cs-CZ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Studium teologie, později univerzitní pedagog (Jena, Heidelberg, </a:t>
            </a:r>
            <a:r>
              <a:rPr lang="cs-CZ" sz="5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Berlin</a:t>
            </a:r>
            <a:r>
              <a:rPr lang="cs-CZ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cs-CZ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20000"/>
              </a:lnSpc>
            </a:pPr>
            <a:r>
              <a:rPr lang="cs-CZ" sz="5600" dirty="0">
                <a:latin typeface="Arial" panose="020B0604020202020204" pitchFamily="34" charset="0"/>
                <a:cs typeface="Arial" panose="020B0604020202020204" pitchFamily="34" charset="0"/>
              </a:rPr>
              <a:t>Hegelovým specifickým filosofickým diskurzem byl </a:t>
            </a:r>
            <a:r>
              <a:rPr lang="cs-CZ" sz="5600" u="sng" dirty="0">
                <a:latin typeface="Arial" panose="020B0604020202020204" pitchFamily="34" charset="0"/>
                <a:cs typeface="Arial" panose="020B0604020202020204" pitchFamily="34" charset="0"/>
              </a:rPr>
              <a:t>idealistický nomismus</a:t>
            </a:r>
            <a:r>
              <a:rPr lang="cs-CZ" sz="5600" dirty="0">
                <a:latin typeface="Arial" panose="020B0604020202020204" pitchFamily="34" charset="0"/>
                <a:cs typeface="Arial" panose="020B0604020202020204" pitchFamily="34" charset="0"/>
              </a:rPr>
              <a:t>, protože věřil, </a:t>
            </a:r>
            <a:r>
              <a:rPr lang="cs-CZ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že:</a:t>
            </a:r>
            <a:endParaRPr lang="cs-CZ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cs-CZ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	- všechny </a:t>
            </a:r>
            <a:r>
              <a:rPr lang="cs-CZ" sz="5600" dirty="0">
                <a:latin typeface="Arial" panose="020B0604020202020204" pitchFamily="34" charset="0"/>
                <a:cs typeface="Arial" panose="020B0604020202020204" pitchFamily="34" charset="0"/>
              </a:rPr>
              <a:t>stránky světa a dějin jsou aspektem jediného principu, a že 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cs-CZ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	- skutečná </a:t>
            </a:r>
            <a:r>
              <a:rPr lang="cs-CZ" sz="5600" dirty="0">
                <a:latin typeface="Arial" panose="020B0604020202020204" pitchFamily="34" charset="0"/>
                <a:cs typeface="Arial" panose="020B0604020202020204" pitchFamily="34" charset="0"/>
              </a:rPr>
              <a:t>realita spočívá v nemateriální rovině, tedy v duchovní rovině. </a:t>
            </a:r>
          </a:p>
          <a:p>
            <a:pPr lvl="0">
              <a:lnSpc>
                <a:spcPct val="120000"/>
              </a:lnSpc>
            </a:pPr>
            <a:r>
              <a:rPr lang="cs-CZ" sz="5600" u="sng" dirty="0">
                <a:latin typeface="Arial" panose="020B0604020202020204" pitchFamily="34" charset="0"/>
                <a:cs typeface="Arial" panose="020B0604020202020204" pitchFamily="34" charset="0"/>
              </a:rPr>
              <a:t>Duch světa</a:t>
            </a:r>
            <a:r>
              <a:rPr lang="cs-CZ" sz="5600" dirty="0">
                <a:latin typeface="Arial" panose="020B0604020202020204" pitchFamily="34" charset="0"/>
                <a:cs typeface="Arial" panose="020B0604020202020204" pitchFamily="34" charset="0"/>
              </a:rPr>
              <a:t> se neustále vyvíjí a my jsme jen jedním z jeho mnoha </a:t>
            </a:r>
            <a:r>
              <a:rPr lang="cs-CZ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aspektů</a:t>
            </a:r>
            <a:r>
              <a:rPr lang="cs-CZ" sz="5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(osobnosti, události, politika, …) </a:t>
            </a:r>
            <a:r>
              <a:rPr lang="cs-CZ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5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20000"/>
              </a:lnSpc>
            </a:pPr>
            <a:r>
              <a:rPr lang="cs-CZ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Duch aspekty vnímá, poznává a jaksi vstřebává do sebe, tím dochází k jeho zdokonalování - pokroku a vývoji. Tento proces je u Hegela chápán jako </a:t>
            </a:r>
            <a:r>
              <a:rPr lang="cs-CZ" sz="5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dialektika.</a:t>
            </a:r>
            <a:endParaRPr lang="cs-CZ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20000"/>
              </a:lnSpc>
            </a:pPr>
            <a:r>
              <a:rPr lang="cs-CZ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Teze – Antiteze – Syntéza    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cs-CZ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     neustálé směřování k vyšší </a:t>
            </a:r>
            <a:r>
              <a:rPr lang="cs-CZ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syntéze.</a:t>
            </a:r>
            <a:endParaRPr lang="cs-CZ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20000"/>
              </a:lnSpc>
            </a:pPr>
            <a:r>
              <a:rPr lang="cs-CZ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Dialektika - vývoj </a:t>
            </a:r>
            <a:r>
              <a:rPr lang="cs-CZ" sz="5600" dirty="0">
                <a:latin typeface="Arial" panose="020B0604020202020204" pitchFamily="34" charset="0"/>
                <a:cs typeface="Arial" panose="020B0604020202020204" pitchFamily="34" charset="0"/>
              </a:rPr>
              <a:t>ducha od nevědění směrem k </a:t>
            </a:r>
            <a:r>
              <a:rPr lang="cs-CZ" sz="5600" u="sng" dirty="0">
                <a:latin typeface="Arial" panose="020B0604020202020204" pitchFamily="34" charset="0"/>
                <a:cs typeface="Arial" panose="020B0604020202020204" pitchFamily="34" charset="0"/>
              </a:rPr>
              <a:t>sebeuvědomění</a:t>
            </a:r>
            <a:r>
              <a:rPr lang="cs-CZ" sz="5600" dirty="0">
                <a:latin typeface="Arial" panose="020B0604020202020204" pitchFamily="34" charset="0"/>
                <a:cs typeface="Arial" panose="020B0604020202020204" pitchFamily="34" charset="0"/>
              </a:rPr>
              <a:t> a zároveň je nástrojem pro naše vnímání </a:t>
            </a:r>
            <a:r>
              <a:rPr lang="cs-CZ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světa.</a:t>
            </a:r>
            <a:endParaRPr lang="cs-CZ" sz="5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Zástupný symbol pro obsah 3"/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9632" y="2238544"/>
            <a:ext cx="3312368" cy="3795974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11319645" y="6034518"/>
            <a:ext cx="8723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Obrázek č.1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42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Zénón z Eleje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3"/>
            <a:ext cx="6134547" cy="3599316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Zénón z Eleje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(cca 490- cca 425 př.n.l.) byl stoupencem </a:t>
            </a:r>
            <a:r>
              <a:rPr lang="cs-CZ" sz="1400" u="sng" dirty="0">
                <a:latin typeface="Arial" panose="020B0604020202020204" pitchFamily="34" charset="0"/>
                <a:cs typeface="Arial" panose="020B0604020202020204" pitchFamily="34" charset="0"/>
              </a:rPr>
              <a:t>Elejské školy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na jihu dnešní Itálie. </a:t>
            </a:r>
          </a:p>
          <a:p>
            <a:pPr lvl="0">
              <a:lnSpc>
                <a:spcPct val="110000"/>
              </a:lnSpc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Žák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přítel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samotného Parmenida, zakladatele Elejské školy.</a:t>
            </a:r>
          </a:p>
          <a:p>
            <a:pPr lvl="0">
              <a:lnSpc>
                <a:spcPct val="110000"/>
              </a:lnSpc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Považován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cs-CZ" sz="1400" u="sng" dirty="0">
                <a:latin typeface="Arial" panose="020B0604020202020204" pitchFamily="34" charset="0"/>
                <a:cs typeface="Arial" panose="020B0604020202020204" pitchFamily="34" charset="0"/>
              </a:rPr>
              <a:t>zakladatele dialektiky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, kdy jako první začal používat právě v dialektice tzv. </a:t>
            </a:r>
            <a:r>
              <a:rPr lang="cs-CZ" sz="1400" u="sng" dirty="0">
                <a:latin typeface="Arial" panose="020B0604020202020204" pitchFamily="34" charset="0"/>
                <a:cs typeface="Arial" panose="020B0604020202020204" pitchFamily="34" charset="0"/>
              </a:rPr>
              <a:t>důkaz sporem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lvl="0">
              <a:lnSpc>
                <a:spcPct val="110000"/>
              </a:lnSpc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V dialektické metodě ke vstupnímu předpokladu (hypotéze) totiž pomocí poukázání na nepřípustné či nemožné důsledky vždy vyvrátil tvrzení a tím i předpoklady protistrany.</a:t>
            </a:r>
          </a:p>
          <a:p>
            <a:pPr lvl="0">
              <a:lnSpc>
                <a:spcPct val="110000"/>
              </a:lnSpc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Zénón byl známý pro své </a:t>
            </a:r>
            <a:r>
              <a:rPr lang="cs-CZ" sz="1400" i="1" u="sng" dirty="0">
                <a:latin typeface="Arial" panose="020B0604020202020204" pitchFamily="34" charset="0"/>
                <a:cs typeface="Arial" panose="020B0604020202020204" pitchFamily="34" charset="0"/>
              </a:rPr>
              <a:t>aporie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(řecky ἀπορία – nesnáz, otázka k diskusi). Podle některých dochovaných zpráv jich za svůj život vypracoval až čtyřicet. Dochovaných je ale podstatně menší počet. </a:t>
            </a:r>
          </a:p>
          <a:p>
            <a:pPr lvl="0">
              <a:lnSpc>
                <a:spcPct val="110000"/>
              </a:lnSpc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Zénón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tedy evidentně upřednostňoval </a:t>
            </a:r>
            <a:r>
              <a:rPr lang="cs-CZ" sz="1400" u="sng" dirty="0">
                <a:latin typeface="Arial" panose="020B0604020202020204" pitchFamily="34" charset="0"/>
                <a:cs typeface="Arial" panose="020B0604020202020204" pitchFamily="34" charset="0"/>
              </a:rPr>
              <a:t>rozumové </a:t>
            </a:r>
            <a:r>
              <a:rPr lang="cs-CZ" sz="1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poznávání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před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smyslovým vnímáním.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21"/>
          <a:stretch/>
        </p:blipFill>
        <p:spPr>
          <a:xfrm>
            <a:off x="6958985" y="2233356"/>
            <a:ext cx="5233015" cy="394227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1319645" y="6175628"/>
            <a:ext cx="8723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Obrázek č.2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0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Hegelovy aspekty ve výkladu Zénóna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1400" dirty="0"/>
              <a:t>Objektivní dialektika jako nástroj poznání </a:t>
            </a:r>
            <a:endParaRPr lang="cs-CZ" sz="1400" dirty="0" smtClean="0"/>
          </a:p>
          <a:p>
            <a:pPr lvl="0"/>
            <a:endParaRPr lang="cs-CZ" sz="1400" dirty="0"/>
          </a:p>
          <a:p>
            <a:pPr lvl="0"/>
            <a:r>
              <a:rPr lang="cs-CZ" sz="1400" dirty="0" smtClean="0"/>
              <a:t>Filosofie </a:t>
            </a:r>
            <a:r>
              <a:rPr lang="cs-CZ" sz="1400" dirty="0"/>
              <a:t>a její vymezení vůči </a:t>
            </a:r>
            <a:r>
              <a:rPr lang="cs-CZ" sz="1400" dirty="0" smtClean="0"/>
              <a:t>náboženství</a:t>
            </a:r>
          </a:p>
          <a:p>
            <a:pPr marL="0" lvl="0" indent="0">
              <a:buNone/>
            </a:pPr>
            <a:endParaRPr lang="cs-CZ" sz="1400" dirty="0"/>
          </a:p>
          <a:p>
            <a:pPr lvl="0"/>
            <a:r>
              <a:rPr lang="cs-CZ" sz="1400" dirty="0"/>
              <a:t>Vývoj filosofického systému v antickém Řecku jako paralela teze – antiteze – </a:t>
            </a:r>
            <a:r>
              <a:rPr lang="cs-CZ" sz="1400" dirty="0" smtClean="0"/>
              <a:t>syntéza</a:t>
            </a:r>
          </a:p>
          <a:p>
            <a:pPr lvl="0"/>
            <a:endParaRPr lang="cs-CZ" sz="1400" dirty="0"/>
          </a:p>
          <a:p>
            <a:pPr lvl="0"/>
            <a:r>
              <a:rPr lang="cs-CZ" sz="1400" dirty="0"/>
              <a:t>Smyslové poznávání vůči rozumovému </a:t>
            </a:r>
            <a:r>
              <a:rPr lang="cs-CZ" sz="1400" dirty="0" smtClean="0"/>
              <a:t>poznání</a:t>
            </a:r>
          </a:p>
          <a:p>
            <a:pPr marL="0" lvl="0" indent="0">
              <a:buNone/>
            </a:pPr>
            <a:endParaRPr lang="cs-CZ" sz="1400" dirty="0" smtClean="0"/>
          </a:p>
          <a:p>
            <a:pPr lvl="0"/>
            <a:r>
              <a:rPr lang="cs-CZ" sz="1400" dirty="0" smtClean="0"/>
              <a:t>Absolutno </a:t>
            </a:r>
            <a:r>
              <a:rPr lang="cs-CZ" sz="1400" dirty="0"/>
              <a:t>a konkrétno ve </a:t>
            </a:r>
            <a:r>
              <a:rPr lang="cs-CZ" sz="1400" dirty="0" smtClean="0"/>
              <a:t>filosofii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255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431985" y="2872596"/>
            <a:ext cx="5572664" cy="13112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Hegelův výklad vývoje antické filosofie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Hegelovo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rozdělení řecké filosofie na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tři základní periody</a:t>
            </a:r>
          </a:p>
          <a:p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Primárně předsokratici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teze</a:t>
            </a:r>
          </a:p>
          <a:p>
            <a:pPr marL="0" indent="0">
              <a:buNone/>
            </a:pP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Filosofické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školy vrcholného helénistického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období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antiteze</a:t>
            </a:r>
          </a:p>
          <a:p>
            <a:pPr marL="0" indent="0">
              <a:buNone/>
            </a:pP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Novoplatonismus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syntéza …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počátek dalšího cyklu ve vývoji</a:t>
            </a:r>
          </a:p>
          <a:p>
            <a:pPr marL="0" indent="0">
              <a:buNone/>
            </a:pPr>
            <a:endParaRPr lang="cs-CZ" sz="1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16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Součást vývoje světového ducha</a:t>
            </a:r>
            <a:endParaRPr lang="cs-CZ" sz="16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5" name="Zahnutá šipka doleva 4"/>
          <p:cNvSpPr/>
          <p:nvPr/>
        </p:nvSpPr>
        <p:spPr>
          <a:xfrm>
            <a:off x="7004649" y="3394658"/>
            <a:ext cx="776378" cy="169492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Šipka dolů 6"/>
          <p:cNvSpPr/>
          <p:nvPr/>
        </p:nvSpPr>
        <p:spPr>
          <a:xfrm>
            <a:off x="3765430" y="5089585"/>
            <a:ext cx="301925" cy="5089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93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aporií - 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00000"/>
              </a:lnSpc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Vyvrácení pohybu na základě nekonečného dělení času na stále menší poloviny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zbývajících úseků</a:t>
            </a:r>
          </a:p>
          <a:p>
            <a:pPr lvl="0">
              <a:lnSpc>
                <a:spcPct val="100000"/>
              </a:lnSpc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Rychlonohý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Achilles (dnes známější jako Achilles a želva) – rychleji se pohybující předmět nikdy nemůže dostihnout pomalejší předmět, pokud má pomalejší náskok při startu pohybu. </a:t>
            </a: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Letící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šíp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– pohyb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vnímaný našimi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smysly se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vyvrací tím, že pokud letí šíp, je v každém okamžiku sledování v klidu, a tedy se nepohybuje. </a:t>
            </a: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Aporie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proti sobě se vzájemně pohybujících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předmětů - paradox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pohybu v myšlence, kdy poloviční doba pohybu prvního tělesa se u druhého tělesa má rovnat dvojnásobku času pohybu.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559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aporií </a:t>
            </a:r>
            <a:r>
              <a:rPr lang="cs-CZ" dirty="0" smtClean="0"/>
              <a:t>– Hegelův pohled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 kontextu Hegelovské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filosofie platí o Zénónových úvahách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- že co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je pro Zénóna začátek vstupních úvah do aporií, </a:t>
            </a: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- to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je Hegelem nazýváno jako </a:t>
            </a:r>
            <a:r>
              <a:rPr lang="cs-CZ" sz="1400" u="sng" dirty="0">
                <a:latin typeface="Arial" panose="020B0604020202020204" pitchFamily="34" charset="0"/>
                <a:cs typeface="Arial" panose="020B0604020202020204" pitchFamily="34" charset="0"/>
              </a:rPr>
              <a:t>rozvažování a abstraktní pravda </a:t>
            </a:r>
            <a:r>
              <a:rPr lang="cs-CZ" sz="1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(velmi subjektivní pravda).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</a:pP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- co je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pro Zénóna jako myšlenkový výstup aporie, </a:t>
            </a: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to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je Hegelem nazýváno jako </a:t>
            </a:r>
            <a:r>
              <a:rPr lang="cs-CZ" sz="1400" u="sng" dirty="0">
                <a:latin typeface="Arial" panose="020B0604020202020204" pitchFamily="34" charset="0"/>
                <a:cs typeface="Arial" panose="020B0604020202020204" pitchFamily="34" charset="0"/>
              </a:rPr>
              <a:t>rozumové poznání a konkrétní idea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směřující k 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objektivní pravdě.</a:t>
            </a:r>
          </a:p>
          <a:p>
            <a:pPr marL="0" lvl="0" indent="0">
              <a:lnSpc>
                <a:spcPct val="100000"/>
              </a:lnSpc>
              <a:buNone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Svobodné uvažování směřuje k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 hlubokému poznání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nutné pro pochopení a tedy i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 rozvoj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ducha světa. </a:t>
            </a: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Takovým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svobodným, a až radikálním, uvažováním jsou Hegelem u Zénóna chápané </a:t>
            </a:r>
            <a:r>
              <a:rPr lang="cs-CZ" sz="1400" u="sng" dirty="0">
                <a:latin typeface="Arial" panose="020B0604020202020204" pitchFamily="34" charset="0"/>
                <a:cs typeface="Arial" panose="020B0604020202020204" pitchFamily="34" charset="0"/>
              </a:rPr>
              <a:t>aporie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>
              <a:lnSpc>
                <a:spcPct val="100000"/>
              </a:lnSpc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Začíná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 vnějších podnětů (v tomto případě i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smyslových) – pokračuje vlastním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myšlením uvnitř nás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samých - kladení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protikladů k původním podnětům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9055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aporií - závěry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Hegel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nemá zcela souhlasné stanovisko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 eleatskými závěry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aporií. </a:t>
            </a:r>
          </a:p>
          <a:p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 záznamu přednášky Hegela k Zénónovi je ale patrné, že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Hegel souhlasně oceňuje postup jeho dialektické analýzy prostoru a času a tím předložení možných rozporů v pohybu. </a:t>
            </a: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Použití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protikladných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myšlenek pro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vymezení (nikoli reálné popření) pohybu. V tomto lze spatřit paralelu k Hegelově kladení protikladů jako teze – antiteze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Dělení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prostoru a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času u aporií = interpretace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, která odpovídá i Hegelově pojetí těchto dvou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entit - můžeme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prostor vidět jako kontinuitní nebo naopak dělitelný na nekonečný počet bodů.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176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Obrázky:</a:t>
            </a:r>
          </a:p>
          <a:p>
            <a:r>
              <a:rPr lang="cs-CZ" sz="1200" u="sng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č</a:t>
            </a:r>
            <a:r>
              <a:rPr lang="cs-CZ" sz="1200" u="sng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.1 </a:t>
            </a: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://cs.wikipedia.org/wiki/Georg_Wilhelm_Friedrich_Hegel#/media/Soubor:G.W.F._Hegel_(by_Sichling,_after_Sebbers).</a:t>
            </a: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jpg</a:t>
            </a:r>
            <a:endParaRPr lang="cs-CZ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200" u="sng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č.2</a:t>
            </a: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https</a:t>
            </a:r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://cs.wikipedia.org/wiki/</a:t>
            </a:r>
            <a:r>
              <a:rPr lang="cs-CZ" sz="1200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Zénón_z_Eleje</a:t>
            </a:r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#/</a:t>
            </a: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media/</a:t>
            </a:r>
            <a:r>
              <a:rPr lang="cs-CZ" sz="1200" dirty="0" err="1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Soubor:Zeno_of_Elea_Tibaldi_or_Carducci_Escorial.jpg</a:t>
            </a:r>
            <a:endParaRPr lang="cs-CZ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Použitá literatura</a:t>
            </a: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HEGEL G.F.W.: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Dějiny filosofie.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Přeložili Josef Cibulka, Milan Sobotka. Vydání první. Praha: Nakladatelství Československé akademie věd, 1961.</a:t>
            </a:r>
          </a:p>
          <a:p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PLATÓN: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Parmenidés.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Přeložil František Novotný. Vydání čtvrté. Praha: OIKOYMENH, 2010. ISBN 978-80-7298-163-2.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7668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461</TotalTime>
  <Words>232</Words>
  <Application>Microsoft Office PowerPoint</Application>
  <PresentationFormat>Širokoúhlá obrazovka</PresentationFormat>
  <Paragraphs>88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Trebuchet MS</vt:lpstr>
      <vt:lpstr>Berlín</vt:lpstr>
      <vt:lpstr>Hegel k Zénónovi</vt:lpstr>
      <vt:lpstr>Georg Wilhelm Friedrich Hegel</vt:lpstr>
      <vt:lpstr>Zénón z Eleje</vt:lpstr>
      <vt:lpstr>Hlavní Hegelovy aspekty ve výkladu Zénóna</vt:lpstr>
      <vt:lpstr>Hegelův výklad vývoje antické filosofie</vt:lpstr>
      <vt:lpstr>Interpretace aporií - úvod</vt:lpstr>
      <vt:lpstr>Interpretace aporií – Hegelův pohled</vt:lpstr>
      <vt:lpstr>Interpretace aporií - závěry</vt:lpstr>
      <vt:lpstr>Zdroje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Hegel k Zénónovi</dc:title>
  <dc:creator>Kuneš Milan</dc:creator>
  <cp:lastModifiedBy>Kuneš Milan</cp:lastModifiedBy>
  <cp:revision>23</cp:revision>
  <cp:lastPrinted>2019-12-12T11:02:19Z</cp:lastPrinted>
  <dcterms:created xsi:type="dcterms:W3CDTF">2019-12-11T21:35:30Z</dcterms:created>
  <dcterms:modified xsi:type="dcterms:W3CDTF">2019-12-12T12:29:03Z</dcterms:modified>
</cp:coreProperties>
</file>