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1" r:id="rId21"/>
    <p:sldId id="277" r:id="rId22"/>
    <p:sldId id="278" r:id="rId23"/>
    <p:sldId id="279" r:id="rId24"/>
    <p:sldId id="280" r:id="rId25"/>
    <p:sldId id="276" r:id="rId2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06C054-06EE-44D5-9EF8-548F7A5811EF}" type="datetimeFigureOut">
              <a:rPr lang="cs-CZ" smtClean="0"/>
              <a:t>25.9.2019</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906F0A-037A-4680-8090-680D88AAF9DC}" type="slidenum">
              <a:rPr lang="cs-CZ" smtClean="0"/>
              <a:t>‹#›</a:t>
            </a:fld>
            <a:endParaRPr lang="cs-CZ"/>
          </a:p>
        </p:txBody>
      </p:sp>
    </p:spTree>
    <p:extLst>
      <p:ext uri="{BB962C8B-B14F-4D97-AF65-F5344CB8AC3E}">
        <p14:creationId xmlns:p14="http://schemas.microsoft.com/office/powerpoint/2010/main" val="462640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2EE8E56D-8203-44E1-A4E5-FE61F590470C}" type="datetime1">
              <a:rPr lang="cs-CZ" smtClean="0"/>
              <a:t>25.9.2019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1902134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54A0718-52E8-45C3-9268-99FAB14B5FDD}" type="datetime1">
              <a:rPr lang="cs-CZ" smtClean="0"/>
              <a:t>25.9.2019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2357458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8631CB8-757E-49F6-809B-6D3BE6A45575}" type="datetime1">
              <a:rPr lang="cs-CZ" smtClean="0"/>
              <a:t>25.9.2019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85441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DC80967-F17C-45CA-B9F2-695A846AA09E}" type="datetime1">
              <a:rPr lang="cs-CZ" smtClean="0"/>
              <a:t>25.9.2019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334518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07BB8898-EECE-4F3F-8D9A-79FBBA66EE3B}" type="datetime1">
              <a:rPr lang="cs-CZ" smtClean="0"/>
              <a:t>25.9.2019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2806149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CE61EC61-546E-4478-98D4-5AAF7373F1BA}" type="datetime1">
              <a:rPr lang="cs-CZ" smtClean="0"/>
              <a:t>25.9.2019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2796704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6FF21C79-F38B-411D-9E17-3614AA934633}" type="datetime1">
              <a:rPr lang="cs-CZ" smtClean="0"/>
              <a:t>25.9.2019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1514492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9F321758-40AA-44B8-90B7-B2C009BF1FA6}" type="datetime1">
              <a:rPr lang="cs-CZ" smtClean="0"/>
              <a:t>25.9.2019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3895307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1F0D3DD-0701-4052-A841-29B3D0428235}" type="datetime1">
              <a:rPr lang="cs-CZ" smtClean="0"/>
              <a:t>25.9.2019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306029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DD96719B-1B71-42AC-9766-BD62EF433570}" type="datetime1">
              <a:rPr lang="cs-CZ" smtClean="0"/>
              <a:t>25.9.2019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3544442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28D54998-4DFC-4AD5-85DC-471FB3E4C888}" type="datetime1">
              <a:rPr lang="cs-CZ" smtClean="0"/>
              <a:t>25.9.2019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A677662-069B-4075-B9D0-513B21314953}" type="slidenum">
              <a:rPr lang="cs-CZ" smtClean="0"/>
              <a:t>‹#›</a:t>
            </a:fld>
            <a:endParaRPr lang="cs-CZ"/>
          </a:p>
        </p:txBody>
      </p:sp>
    </p:spTree>
    <p:extLst>
      <p:ext uri="{BB962C8B-B14F-4D97-AF65-F5344CB8AC3E}">
        <p14:creationId xmlns:p14="http://schemas.microsoft.com/office/powerpoint/2010/main" val="32503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E1274-1B98-409B-9643-FFE3894CC4C5}" type="datetime1">
              <a:rPr lang="cs-CZ" smtClean="0"/>
              <a:t>25.9.2019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77662-069B-4075-B9D0-513B21314953}" type="slidenum">
              <a:rPr lang="cs-CZ" smtClean="0"/>
              <a:t>‹#›</a:t>
            </a:fld>
            <a:endParaRPr lang="cs-CZ"/>
          </a:p>
        </p:txBody>
      </p:sp>
    </p:spTree>
    <p:extLst>
      <p:ext uri="{BB962C8B-B14F-4D97-AF65-F5344CB8AC3E}">
        <p14:creationId xmlns:p14="http://schemas.microsoft.com/office/powerpoint/2010/main" val="1584944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ualberta.ca/~baayen/#productivity"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ucnk.ff.cuni.cz/bonito/znacky.php" TargetMode="External"/><Relationship Id="rId2" Type="http://schemas.openxmlformats.org/officeDocument/2006/relationships/hyperlink" Target="http://morfio.korpus.cz/" TargetMode="External"/><Relationship Id="rId1" Type="http://schemas.openxmlformats.org/officeDocument/2006/relationships/slideLayout" Target="../slideLayouts/slideLayout2.xml"/><Relationship Id="rId5" Type="http://schemas.openxmlformats.org/officeDocument/2006/relationships/hyperlink" Target="http://wiki.korpus.cz/doku.php/pojmy:tag" TargetMode="External"/><Relationship Id="rId4" Type="http://schemas.openxmlformats.org/officeDocument/2006/relationships/hyperlink" Target="http://wiki.korpus.cz/doku.php/pojmy:morfologicka_analyza"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PLIN033_2</a:t>
            </a:r>
            <a:endParaRPr lang="cs-CZ" dirty="0"/>
          </a:p>
        </p:txBody>
      </p:sp>
      <p:sp>
        <p:nvSpPr>
          <p:cNvPr id="3" name="Podnadpis 2"/>
          <p:cNvSpPr>
            <a:spLocks noGrp="1"/>
          </p:cNvSpPr>
          <p:nvPr>
            <p:ph type="subTitle" idx="1"/>
          </p:nvPr>
        </p:nvSpPr>
        <p:spPr/>
        <p:txBody>
          <a:bodyPr>
            <a:normAutofit fontScale="92500" lnSpcReduction="20000"/>
          </a:bodyPr>
          <a:lstStyle/>
          <a:p>
            <a:r>
              <a:rPr lang="cs-CZ" b="1" dirty="0" err="1" smtClean="0"/>
              <a:t>MORFIO</a:t>
            </a:r>
            <a:endParaRPr lang="cs-CZ" b="1" dirty="0" smtClean="0"/>
          </a:p>
          <a:p>
            <a:r>
              <a:rPr lang="cs-CZ" i="1" dirty="0" smtClean="0"/>
              <a:t>Aplikace k odhadování rozsahu a produktivity slovotvorných modelů v češtině na základě korpusových dat</a:t>
            </a:r>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1</a:t>
            </a:fld>
            <a:endParaRPr lang="cs-CZ"/>
          </a:p>
        </p:txBody>
      </p:sp>
    </p:spTree>
    <p:extLst>
      <p:ext uri="{BB962C8B-B14F-4D97-AF65-F5344CB8AC3E}">
        <p14:creationId xmlns:p14="http://schemas.microsoft.com/office/powerpoint/2010/main" val="2808168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Vyplnění formuláře </a:t>
            </a:r>
            <a:endParaRPr lang="cs-CZ" dirty="0"/>
          </a:p>
        </p:txBody>
      </p:sp>
      <p:sp>
        <p:nvSpPr>
          <p:cNvPr id="3" name="Zástupný symbol pro obsah 2"/>
          <p:cNvSpPr>
            <a:spLocks noGrp="1"/>
          </p:cNvSpPr>
          <p:nvPr>
            <p:ph idx="1"/>
          </p:nvPr>
        </p:nvSpPr>
        <p:spPr/>
        <p:txBody>
          <a:bodyPr/>
          <a:lstStyle/>
          <a:p>
            <a:endParaRPr lang="cs-CZ"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566863"/>
            <a:ext cx="8208912" cy="45984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10</a:t>
            </a:fld>
            <a:endParaRPr lang="cs-CZ"/>
          </a:p>
        </p:txBody>
      </p:sp>
    </p:spTree>
    <p:extLst>
      <p:ext uri="{BB962C8B-B14F-4D97-AF65-F5344CB8AC3E}">
        <p14:creationId xmlns:p14="http://schemas.microsoft.com/office/powerpoint/2010/main" val="12494585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1600" b="1" dirty="0" smtClean="0"/>
              <a:t>SOUHRN</a:t>
            </a:r>
            <a:r>
              <a:rPr lang="cs-CZ" sz="1600" dirty="0" smtClean="0"/>
              <a:t/>
            </a:r>
            <a:br>
              <a:rPr lang="cs-CZ" sz="1600" dirty="0" smtClean="0"/>
            </a:br>
            <a:r>
              <a:rPr lang="cs-CZ" sz="1600" dirty="0" smtClean="0"/>
              <a:t>V </a:t>
            </a:r>
            <a:r>
              <a:rPr lang="cs-CZ" sz="1300" dirty="0" smtClean="0"/>
              <a:t>záložce </a:t>
            </a:r>
            <a:r>
              <a:rPr lang="cs-CZ" sz="1300" b="1" dirty="0" smtClean="0"/>
              <a:t>souhrn</a:t>
            </a:r>
            <a:r>
              <a:rPr lang="cs-CZ" sz="1300" dirty="0" smtClean="0"/>
              <a:t> jsou uvedeny počty typů s nadlimitní frekvencí a součet jejich výskytů. Jedna sada údajů (sloupec "celkem") se vždy týká vzoru samotného (chápaného izolovaně), druhá sada (sloupec "v modelu") pak odkazuje k těm jednotkám příslušejícím ke vzoru, které zároveň patří do analyzovaného slovotvorného modelu, tj. slova, která mají k sobě odvozeninu identifikovanou v rámci druhého vzoru.</a:t>
            </a:r>
            <a:endParaRPr lang="cs-CZ" sz="1300" dirty="0"/>
          </a:p>
        </p:txBody>
      </p:sp>
      <p:sp>
        <p:nvSpPr>
          <p:cNvPr id="3" name="Zástupný symbol pro obsah 2"/>
          <p:cNvSpPr>
            <a:spLocks noGrp="1"/>
          </p:cNvSpPr>
          <p:nvPr>
            <p:ph idx="1"/>
          </p:nvPr>
        </p:nvSpPr>
        <p:spPr/>
        <p:txBody>
          <a:bodyPr/>
          <a:lstStyle/>
          <a:p>
            <a:endParaRPr lang="cs-CZ"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490663"/>
            <a:ext cx="8280920" cy="3876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11</a:t>
            </a:fld>
            <a:endParaRPr lang="cs-CZ"/>
          </a:p>
        </p:txBody>
      </p:sp>
    </p:spTree>
    <p:extLst>
      <p:ext uri="{BB962C8B-B14F-4D97-AF65-F5344CB8AC3E}">
        <p14:creationId xmlns:p14="http://schemas.microsoft.com/office/powerpoint/2010/main" val="22064762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1600" dirty="0" smtClean="0"/>
              <a:t>Výpis</a:t>
            </a:r>
            <a:r>
              <a:rPr lang="cs-CZ" sz="1200" dirty="0" smtClean="0"/>
              <a:t/>
            </a:r>
            <a:br>
              <a:rPr lang="cs-CZ" sz="1200" dirty="0" smtClean="0"/>
            </a:br>
            <a:r>
              <a:rPr lang="cs-CZ" sz="1200" dirty="0" smtClean="0"/>
              <a:t>V tabulce jsou uvedeny všechny doklady ze všech vzorů, které vstupují do zadaného modelu. </a:t>
            </a:r>
            <a:r>
              <a:rPr lang="cs-CZ" sz="1200" dirty="0"/>
              <a:t>Červená</a:t>
            </a:r>
            <a:r>
              <a:rPr lang="cs-CZ" sz="1200" dirty="0" smtClean="0"/>
              <a:t> část slov označuje společnou bázi (ta se může lišit pouze v případě aplikace alternací). V závorkách uvedený údaj představuje celkovou frekvenci jednotky ve zvoleném korpusu. Tabulku je možné přetřídit podle libovolného sloupce a to jak abecedně, tak frekvenčně pomocí šipek v záhlaví tabulky. Každé slovo zároveň funguje jako odkaz směřující k ukázce konkordancí ve zvoleném korpusu.</a:t>
            </a:r>
            <a:endParaRPr lang="cs-CZ" sz="1200" dirty="0"/>
          </a:p>
        </p:txBody>
      </p:sp>
      <p:sp>
        <p:nvSpPr>
          <p:cNvPr id="3" name="Zástupný symbol pro obsah 2"/>
          <p:cNvSpPr>
            <a:spLocks noGrp="1"/>
          </p:cNvSpPr>
          <p:nvPr>
            <p:ph idx="1"/>
          </p:nvPr>
        </p:nvSpPr>
        <p:spPr/>
        <p:txBody>
          <a:bodyPr/>
          <a:lstStyle/>
          <a:p>
            <a:endParaRPr lang="cs-CZ"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538288"/>
            <a:ext cx="5609977" cy="3781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12</a:t>
            </a:fld>
            <a:endParaRPr lang="cs-CZ"/>
          </a:p>
        </p:txBody>
      </p:sp>
    </p:spTree>
    <p:extLst>
      <p:ext uri="{BB962C8B-B14F-4D97-AF65-F5344CB8AC3E}">
        <p14:creationId xmlns:p14="http://schemas.microsoft.com/office/powerpoint/2010/main" val="25654713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Výpis lze</a:t>
            </a:r>
            <a:endParaRPr lang="cs-CZ" dirty="0"/>
          </a:p>
        </p:txBody>
      </p:sp>
      <p:sp>
        <p:nvSpPr>
          <p:cNvPr id="3" name="Zástupný symbol pro obsah 2"/>
          <p:cNvSpPr>
            <a:spLocks noGrp="1"/>
          </p:cNvSpPr>
          <p:nvPr>
            <p:ph idx="1"/>
          </p:nvPr>
        </p:nvSpPr>
        <p:spPr/>
        <p:txBody>
          <a:bodyPr/>
          <a:lstStyle/>
          <a:p>
            <a:r>
              <a:rPr lang="cs-CZ" dirty="0" smtClean="0"/>
              <a:t>seřadit podle frekvence 1. nebo 2. členu dvojice</a:t>
            </a:r>
          </a:p>
          <a:p>
            <a:pPr marL="0" indent="0">
              <a:buNone/>
            </a:pPr>
            <a:endParaRPr lang="cs-CZ"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9450" y="2780928"/>
            <a:ext cx="2705100" cy="28083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13</a:t>
            </a:fld>
            <a:endParaRPr lang="cs-CZ"/>
          </a:p>
        </p:txBody>
      </p:sp>
    </p:spTree>
    <p:extLst>
      <p:ext uri="{BB962C8B-B14F-4D97-AF65-F5344CB8AC3E}">
        <p14:creationId xmlns:p14="http://schemas.microsoft.com/office/powerpoint/2010/main" val="19560916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Výpis lze</a:t>
            </a:r>
            <a:endParaRPr lang="cs-CZ" dirty="0"/>
          </a:p>
        </p:txBody>
      </p:sp>
      <p:sp>
        <p:nvSpPr>
          <p:cNvPr id="3" name="Zástupný symbol pro obsah 2"/>
          <p:cNvSpPr>
            <a:spLocks noGrp="1"/>
          </p:cNvSpPr>
          <p:nvPr>
            <p:ph idx="1"/>
          </p:nvPr>
        </p:nvSpPr>
        <p:spPr/>
        <p:txBody>
          <a:bodyPr/>
          <a:lstStyle/>
          <a:p>
            <a:r>
              <a:rPr lang="cs-CZ" dirty="0" smtClean="0"/>
              <a:t>seřadit abecedně podle 1. nebo 2. členu dvojice</a:t>
            </a:r>
          </a:p>
          <a:p>
            <a:endParaRPr lang="cs-CZ" dirty="0" smtClean="0"/>
          </a:p>
          <a:p>
            <a:endParaRPr lang="cs-CZ"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0875" y="2564904"/>
            <a:ext cx="2762250" cy="3312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14</a:t>
            </a:fld>
            <a:endParaRPr lang="cs-CZ"/>
          </a:p>
        </p:txBody>
      </p:sp>
    </p:spTree>
    <p:extLst>
      <p:ext uri="{BB962C8B-B14F-4D97-AF65-F5344CB8AC3E}">
        <p14:creationId xmlns:p14="http://schemas.microsoft.com/office/powerpoint/2010/main" val="31005062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Kliknutím na lemma lze získat konkordanci v příslušném korpusu</a:t>
            </a:r>
            <a:endParaRPr lang="cs-CZ" dirty="0"/>
          </a:p>
        </p:txBody>
      </p:sp>
      <p:sp>
        <p:nvSpPr>
          <p:cNvPr id="3" name="Zástupný symbol pro obsah 2"/>
          <p:cNvSpPr>
            <a:spLocks noGrp="1"/>
          </p:cNvSpPr>
          <p:nvPr>
            <p:ph idx="1"/>
          </p:nvPr>
        </p:nvSpPr>
        <p:spPr/>
        <p:txBody>
          <a:bodyPr/>
          <a:lstStyle/>
          <a:p>
            <a:endParaRPr lang="cs-CZ" b="1"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588" y="1412775"/>
            <a:ext cx="8886825" cy="45403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15</a:t>
            </a:fld>
            <a:endParaRPr lang="cs-CZ"/>
          </a:p>
        </p:txBody>
      </p:sp>
    </p:spTree>
    <p:extLst>
      <p:ext uri="{BB962C8B-B14F-4D97-AF65-F5344CB8AC3E}">
        <p14:creationId xmlns:p14="http://schemas.microsoft.com/office/powerpoint/2010/main" val="7669226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Vzor 1</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Výsledky analýzy jednotlivých vzorů jako samostatných dotazů jsou prezentovány ve formě tabulky jednotek (slovních tvarů nebo lemmat) spolu s jejich frekvencemi ve zvoleném korpusu. Tabulku je možné doplnit i o jednotky, které v modelu nebyly brány v potaz, protože jejich frekvence byla nižší než uživatelem stanovený limit. Údaje zvýrazněné </a:t>
            </a:r>
            <a:r>
              <a:rPr lang="cs-CZ" dirty="0" smtClean="0">
                <a:effectLst/>
              </a:rPr>
              <a:t>barevným pozadím</a:t>
            </a:r>
            <a:r>
              <a:rPr lang="cs-CZ" dirty="0" smtClean="0"/>
              <a:t> se účastní slovotvorného modelu (tj. existuje k nim v druhém vzoru protějšek se stejnou bází, lišící se pouze formanty).</a:t>
            </a:r>
            <a:endParaRPr lang="cs-CZ" dirty="0"/>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16</a:t>
            </a:fld>
            <a:endParaRPr lang="cs-CZ"/>
          </a:p>
        </p:txBody>
      </p:sp>
    </p:spTree>
    <p:extLst>
      <p:ext uri="{BB962C8B-B14F-4D97-AF65-F5344CB8AC3E}">
        <p14:creationId xmlns:p14="http://schemas.microsoft.com/office/powerpoint/2010/main" val="24564710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smtClean="0"/>
              <a:t>tel </a:t>
            </a:r>
            <a:r>
              <a:rPr lang="cs-CZ" dirty="0" smtClean="0"/>
              <a:t>(vzor 1)</a:t>
            </a:r>
            <a:endParaRPr lang="cs-CZ" dirty="0"/>
          </a:p>
        </p:txBody>
      </p:sp>
      <p:sp>
        <p:nvSpPr>
          <p:cNvPr id="3" name="Zástupný symbol pro obsah 2"/>
          <p:cNvSpPr>
            <a:spLocks noGrp="1"/>
          </p:cNvSpPr>
          <p:nvPr>
            <p:ph idx="1"/>
          </p:nvPr>
        </p:nvSpPr>
        <p:spPr/>
        <p:txBody>
          <a:bodyPr/>
          <a:lstStyle/>
          <a:p>
            <a:r>
              <a:rPr lang="cs-CZ" dirty="0" smtClean="0"/>
              <a:t>Žlutě jsou ty členy, k nimž byl nalezen vzor 2</a:t>
            </a:r>
            <a:endParaRPr lang="cs-CZ"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4738" y="2204864"/>
            <a:ext cx="1914525"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17</a:t>
            </a:fld>
            <a:endParaRPr lang="cs-CZ"/>
          </a:p>
        </p:txBody>
      </p:sp>
    </p:spTree>
    <p:extLst>
      <p:ext uri="{BB962C8B-B14F-4D97-AF65-F5344CB8AC3E}">
        <p14:creationId xmlns:p14="http://schemas.microsoft.com/office/powerpoint/2010/main" val="27323067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smtClean="0"/>
              <a:t>telka </a:t>
            </a:r>
            <a:r>
              <a:rPr lang="cs-CZ" dirty="0" smtClean="0"/>
              <a:t>(</a:t>
            </a:r>
            <a:r>
              <a:rPr lang="cs-CZ" dirty="0" err="1" smtClean="0"/>
              <a:t>vzor2</a:t>
            </a:r>
            <a:r>
              <a:rPr lang="cs-CZ" dirty="0" smtClean="0"/>
              <a:t>)</a:t>
            </a:r>
            <a:endParaRPr lang="cs-CZ" dirty="0"/>
          </a:p>
        </p:txBody>
      </p:sp>
      <p:sp>
        <p:nvSpPr>
          <p:cNvPr id="3" name="Zástupný symbol pro obsah 2"/>
          <p:cNvSpPr>
            <a:spLocks noGrp="1"/>
          </p:cNvSpPr>
          <p:nvPr>
            <p:ph idx="1"/>
          </p:nvPr>
        </p:nvSpPr>
        <p:spPr/>
        <p:txBody>
          <a:bodyPr/>
          <a:lstStyle/>
          <a:p>
            <a:r>
              <a:rPr lang="cs-CZ" dirty="0" smtClean="0"/>
              <a:t>Žlutě jsou ty členy, k nimž byl nalezen vzor 1</a:t>
            </a:r>
          </a:p>
          <a:p>
            <a:pPr marL="0" indent="0">
              <a:buNone/>
            </a:pPr>
            <a:endParaRPr lang="cs-CZ"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24263" y="2060848"/>
            <a:ext cx="1895475" cy="4032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18</a:t>
            </a:fld>
            <a:endParaRPr lang="cs-CZ"/>
          </a:p>
        </p:txBody>
      </p:sp>
    </p:spTree>
    <p:extLst>
      <p:ext uri="{BB962C8B-B14F-4D97-AF65-F5344CB8AC3E}">
        <p14:creationId xmlns:p14="http://schemas.microsoft.com/office/powerpoint/2010/main" val="1245881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Produktivita</a:t>
            </a:r>
            <a:endParaRPr lang="cs-CZ" dirty="0"/>
          </a:p>
        </p:txBody>
      </p:sp>
      <p:sp>
        <p:nvSpPr>
          <p:cNvPr id="3" name="Zástupný symbol pro obsah 2"/>
          <p:cNvSpPr>
            <a:spLocks noGrp="1"/>
          </p:cNvSpPr>
          <p:nvPr>
            <p:ph idx="1"/>
          </p:nvPr>
        </p:nvSpPr>
        <p:spPr/>
        <p:txBody>
          <a:bodyPr/>
          <a:lstStyle/>
          <a:p>
            <a:endParaRPr lang="cs-CZ"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025" y="1340768"/>
            <a:ext cx="8743950" cy="4752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19</a:t>
            </a:fld>
            <a:endParaRPr lang="cs-CZ"/>
          </a:p>
        </p:txBody>
      </p:sp>
    </p:spTree>
    <p:extLst>
      <p:ext uri="{BB962C8B-B14F-4D97-AF65-F5344CB8AC3E}">
        <p14:creationId xmlns:p14="http://schemas.microsoft.com/office/powerpoint/2010/main" val="8111117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Co dnes chceme?</a:t>
            </a:r>
            <a:endParaRPr lang="cs-CZ" dirty="0"/>
          </a:p>
        </p:txBody>
      </p:sp>
      <p:sp>
        <p:nvSpPr>
          <p:cNvPr id="3" name="Zástupný symbol pro obsah 2"/>
          <p:cNvSpPr>
            <a:spLocks noGrp="1"/>
          </p:cNvSpPr>
          <p:nvPr>
            <p:ph idx="1"/>
          </p:nvPr>
        </p:nvSpPr>
        <p:spPr/>
        <p:txBody>
          <a:bodyPr/>
          <a:lstStyle/>
          <a:p>
            <a:r>
              <a:rPr lang="cs-CZ" dirty="0" smtClean="0">
                <a:solidFill>
                  <a:srgbClr val="00B0F0"/>
                </a:solidFill>
              </a:rPr>
              <a:t>představit aplikaci </a:t>
            </a:r>
            <a:r>
              <a:rPr lang="cs-CZ" i="1" dirty="0" err="1" smtClean="0">
                <a:solidFill>
                  <a:srgbClr val="00B0F0"/>
                </a:solidFill>
              </a:rPr>
              <a:t>MORFIO</a:t>
            </a:r>
            <a:endParaRPr lang="cs-CZ" dirty="0" smtClean="0">
              <a:solidFill>
                <a:srgbClr val="00B0F0"/>
              </a:solidFill>
            </a:endParaRPr>
          </a:p>
          <a:p>
            <a:r>
              <a:rPr lang="cs-CZ" dirty="0" smtClean="0">
                <a:solidFill>
                  <a:srgbClr val="00B0F0"/>
                </a:solidFill>
              </a:rPr>
              <a:t>ukázat na konkrétním příkladu postup práce při extrakci podkladů pro lingvistickou analýzu slovotvorných formací automaticky získaných prostřednictvím aplikace </a:t>
            </a:r>
            <a:r>
              <a:rPr lang="cs-CZ" i="1" dirty="0" err="1" smtClean="0">
                <a:solidFill>
                  <a:srgbClr val="00B0F0"/>
                </a:solidFill>
              </a:rPr>
              <a:t>MORFIO</a:t>
            </a:r>
            <a:endParaRPr lang="cs-CZ" i="1" dirty="0" smtClean="0">
              <a:solidFill>
                <a:srgbClr val="00B0F0"/>
              </a:solidFill>
            </a:endParaRPr>
          </a:p>
          <a:p>
            <a:r>
              <a:rPr lang="cs-CZ" dirty="0" smtClean="0">
                <a:solidFill>
                  <a:srgbClr val="00B0F0"/>
                </a:solidFill>
              </a:rPr>
              <a:t>zadat úkoly na příště</a:t>
            </a:r>
            <a:r>
              <a:rPr lang="cs-CZ" i="1" dirty="0" smtClean="0">
                <a:solidFill>
                  <a:srgbClr val="00B0F0"/>
                </a:solidFill>
              </a:rPr>
              <a:t> </a:t>
            </a:r>
            <a:endParaRPr lang="cs-CZ" dirty="0" smtClean="0">
              <a:solidFill>
                <a:srgbClr val="00B0F0"/>
              </a:solidFill>
            </a:endParaRPr>
          </a:p>
          <a:p>
            <a:endParaRPr lang="cs-CZ" dirty="0"/>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2</a:t>
            </a:fld>
            <a:endParaRPr lang="cs-CZ"/>
          </a:p>
        </p:txBody>
      </p:sp>
    </p:spTree>
    <p:extLst>
      <p:ext uri="{BB962C8B-B14F-4D97-AF65-F5344CB8AC3E}">
        <p14:creationId xmlns:p14="http://schemas.microsoft.com/office/powerpoint/2010/main" val="38358773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Měření produktivity</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Odhad produktivity obou vzorů a jejich vzájemné porovnání vychází z teoretických poznámek H. </a:t>
            </a:r>
            <a:r>
              <a:rPr lang="cs-CZ" dirty="0" err="1" smtClean="0"/>
              <a:t>Baayena</a:t>
            </a:r>
            <a:r>
              <a:rPr lang="cs-CZ" dirty="0" smtClean="0"/>
              <a:t> (viz </a:t>
            </a:r>
            <a:r>
              <a:rPr lang="cs-CZ" dirty="0" smtClean="0">
                <a:hlinkClick r:id="rId2"/>
              </a:rPr>
              <a:t>zde</a:t>
            </a:r>
            <a:r>
              <a:rPr lang="cs-CZ" dirty="0" smtClean="0"/>
              <a:t>). Morfologická produktivita se zde měří pomocí odhadu tendence přírůstku nových typů při přírůstku dokladů (tokenů) pro každý vzor samostatně. Ze srovnání pak vyplývá, který vzor je produktivní, protože počet jeho typů roste rychleji, s jeho formanty se pojí nové a nové báze, a který vzor je naopak neproduktivní a potenciálně uzavřený (i když třeba frekventovaný a rozsáhlý).</a:t>
            </a:r>
            <a:endParaRPr lang="cs-CZ" dirty="0"/>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20</a:t>
            </a:fld>
            <a:endParaRPr lang="cs-CZ"/>
          </a:p>
        </p:txBody>
      </p:sp>
    </p:spTree>
    <p:extLst>
      <p:ext uri="{BB962C8B-B14F-4D97-AF65-F5344CB8AC3E}">
        <p14:creationId xmlns:p14="http://schemas.microsoft.com/office/powerpoint/2010/main" val="30170032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k</a:t>
            </a:r>
            <a:r>
              <a:rPr lang="cs-CZ" dirty="0" err="1" smtClean="0"/>
              <a:t>apital</a:t>
            </a:r>
            <a:r>
              <a:rPr lang="cs-CZ" dirty="0" smtClean="0"/>
              <a:t>.*/social.*</a:t>
            </a:r>
            <a:endParaRPr lang="cs-CZ" dirty="0"/>
          </a:p>
        </p:txBody>
      </p:sp>
      <p:pic>
        <p:nvPicPr>
          <p:cNvPr id="5" name="Zástupný symbol pro obsah 4"/>
          <p:cNvPicPr>
            <a:picLocks noGrp="1" noChangeAspect="1"/>
          </p:cNvPicPr>
          <p:nvPr>
            <p:ph idx="1"/>
          </p:nvPr>
        </p:nvPicPr>
        <p:blipFill>
          <a:blip r:embed="rId2"/>
          <a:stretch>
            <a:fillRect/>
          </a:stretch>
        </p:blipFill>
        <p:spPr>
          <a:xfrm>
            <a:off x="457200" y="1886909"/>
            <a:ext cx="8229600" cy="3952544"/>
          </a:xfrm>
          <a:prstGeom prst="rect">
            <a:avLst/>
          </a:prstGeom>
        </p:spPr>
      </p:pic>
      <p:sp>
        <p:nvSpPr>
          <p:cNvPr id="4" name="Zástupný symbol pro číslo snímku 3"/>
          <p:cNvSpPr>
            <a:spLocks noGrp="1"/>
          </p:cNvSpPr>
          <p:nvPr>
            <p:ph type="sldNum" sz="quarter" idx="12"/>
          </p:nvPr>
        </p:nvSpPr>
        <p:spPr/>
        <p:txBody>
          <a:bodyPr/>
          <a:lstStyle/>
          <a:p>
            <a:fld id="{BA677662-069B-4075-B9D0-513B21314953}" type="slidenum">
              <a:rPr lang="cs-CZ" smtClean="0"/>
              <a:t>21</a:t>
            </a:fld>
            <a:endParaRPr lang="cs-CZ"/>
          </a:p>
        </p:txBody>
      </p:sp>
    </p:spTree>
    <p:extLst>
      <p:ext uri="{BB962C8B-B14F-4D97-AF65-F5344CB8AC3E}">
        <p14:creationId xmlns:p14="http://schemas.microsoft.com/office/powerpoint/2010/main" val="858609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Souhrn		Výpis</a:t>
            </a:r>
            <a:endParaRPr lang="cs-CZ" dirty="0"/>
          </a:p>
        </p:txBody>
      </p:sp>
      <p:pic>
        <p:nvPicPr>
          <p:cNvPr id="5" name="Zástupný symbol pro obsah 4"/>
          <p:cNvPicPr>
            <a:picLocks noGrp="1" noChangeAspect="1"/>
          </p:cNvPicPr>
          <p:nvPr>
            <p:ph idx="1"/>
          </p:nvPr>
        </p:nvPicPr>
        <p:blipFill>
          <a:blip r:embed="rId2"/>
          <a:stretch>
            <a:fillRect/>
          </a:stretch>
        </p:blipFill>
        <p:spPr>
          <a:xfrm>
            <a:off x="456064" y="1417638"/>
            <a:ext cx="4876800" cy="2857500"/>
          </a:xfrm>
          <a:prstGeom prst="rect">
            <a:avLst/>
          </a:prstGeom>
        </p:spPr>
      </p:pic>
      <p:sp>
        <p:nvSpPr>
          <p:cNvPr id="4" name="Zástupný symbol pro číslo snímku 3"/>
          <p:cNvSpPr>
            <a:spLocks noGrp="1"/>
          </p:cNvSpPr>
          <p:nvPr>
            <p:ph type="sldNum" sz="quarter" idx="12"/>
          </p:nvPr>
        </p:nvSpPr>
        <p:spPr/>
        <p:txBody>
          <a:bodyPr/>
          <a:lstStyle/>
          <a:p>
            <a:fld id="{BA677662-069B-4075-B9D0-513B21314953}" type="slidenum">
              <a:rPr lang="cs-CZ" smtClean="0"/>
              <a:t>22</a:t>
            </a:fld>
            <a:endParaRPr lang="cs-CZ"/>
          </a:p>
        </p:txBody>
      </p:sp>
      <p:pic>
        <p:nvPicPr>
          <p:cNvPr id="6" name="Obrázek 5"/>
          <p:cNvPicPr>
            <a:picLocks noChangeAspect="1"/>
          </p:cNvPicPr>
          <p:nvPr/>
        </p:nvPicPr>
        <p:blipFill>
          <a:blip r:embed="rId3"/>
          <a:stretch>
            <a:fillRect/>
          </a:stretch>
        </p:blipFill>
        <p:spPr>
          <a:xfrm>
            <a:off x="4656962" y="4221088"/>
            <a:ext cx="3971925" cy="1343025"/>
          </a:xfrm>
          <a:prstGeom prst="rect">
            <a:avLst/>
          </a:prstGeom>
        </p:spPr>
      </p:pic>
    </p:spTree>
    <p:extLst>
      <p:ext uri="{BB962C8B-B14F-4D97-AF65-F5344CB8AC3E}">
        <p14:creationId xmlns:p14="http://schemas.microsoft.com/office/powerpoint/2010/main" val="1845453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produktivita</a:t>
            </a:r>
            <a:endParaRPr lang="cs-CZ" dirty="0"/>
          </a:p>
        </p:txBody>
      </p:sp>
      <p:pic>
        <p:nvPicPr>
          <p:cNvPr id="5" name="Zástupný symbol pro obsah 4"/>
          <p:cNvPicPr>
            <a:picLocks noGrp="1" noChangeAspect="1"/>
          </p:cNvPicPr>
          <p:nvPr>
            <p:ph idx="1"/>
          </p:nvPr>
        </p:nvPicPr>
        <p:blipFill>
          <a:blip r:embed="rId2"/>
          <a:stretch>
            <a:fillRect/>
          </a:stretch>
        </p:blipFill>
        <p:spPr>
          <a:xfrm>
            <a:off x="601421" y="1600200"/>
            <a:ext cx="7941158" cy="4525963"/>
          </a:xfrm>
          <a:prstGeom prst="rect">
            <a:avLst/>
          </a:prstGeom>
        </p:spPr>
      </p:pic>
      <p:sp>
        <p:nvSpPr>
          <p:cNvPr id="4" name="Zástupný symbol pro číslo snímku 3"/>
          <p:cNvSpPr>
            <a:spLocks noGrp="1"/>
          </p:cNvSpPr>
          <p:nvPr>
            <p:ph type="sldNum" sz="quarter" idx="12"/>
          </p:nvPr>
        </p:nvSpPr>
        <p:spPr/>
        <p:txBody>
          <a:bodyPr/>
          <a:lstStyle/>
          <a:p>
            <a:fld id="{BA677662-069B-4075-B9D0-513B21314953}" type="slidenum">
              <a:rPr lang="cs-CZ" smtClean="0"/>
              <a:t>23</a:t>
            </a:fld>
            <a:endParaRPr lang="cs-CZ"/>
          </a:p>
        </p:txBody>
      </p:sp>
    </p:spTree>
    <p:extLst>
      <p:ext uri="{BB962C8B-B14F-4D97-AF65-F5344CB8AC3E}">
        <p14:creationId xmlns:p14="http://schemas.microsoft.com/office/powerpoint/2010/main" val="5247990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Vzor 1                                  Vzor 2</a:t>
            </a:r>
            <a:endParaRPr lang="cs-CZ" dirty="0"/>
          </a:p>
        </p:txBody>
      </p:sp>
      <p:pic>
        <p:nvPicPr>
          <p:cNvPr id="5" name="Zástupný symbol pro obsah 4"/>
          <p:cNvPicPr>
            <a:picLocks noGrp="1" noChangeAspect="1"/>
          </p:cNvPicPr>
          <p:nvPr>
            <p:ph idx="1"/>
          </p:nvPr>
        </p:nvPicPr>
        <p:blipFill>
          <a:blip r:embed="rId2"/>
          <a:stretch>
            <a:fillRect/>
          </a:stretch>
        </p:blipFill>
        <p:spPr>
          <a:xfrm>
            <a:off x="323528" y="1628800"/>
            <a:ext cx="3162300" cy="1943100"/>
          </a:xfrm>
          <a:prstGeom prst="rect">
            <a:avLst/>
          </a:prstGeom>
        </p:spPr>
      </p:pic>
      <p:sp>
        <p:nvSpPr>
          <p:cNvPr id="4" name="Zástupný symbol pro číslo snímku 3"/>
          <p:cNvSpPr>
            <a:spLocks noGrp="1"/>
          </p:cNvSpPr>
          <p:nvPr>
            <p:ph type="sldNum" sz="quarter" idx="12"/>
          </p:nvPr>
        </p:nvSpPr>
        <p:spPr/>
        <p:txBody>
          <a:bodyPr/>
          <a:lstStyle/>
          <a:p>
            <a:fld id="{BA677662-069B-4075-B9D0-513B21314953}" type="slidenum">
              <a:rPr lang="cs-CZ" smtClean="0"/>
              <a:t>24</a:t>
            </a:fld>
            <a:endParaRPr lang="cs-CZ"/>
          </a:p>
        </p:txBody>
      </p:sp>
      <p:pic>
        <p:nvPicPr>
          <p:cNvPr id="6" name="Obrázek 5"/>
          <p:cNvPicPr>
            <a:picLocks noChangeAspect="1"/>
          </p:cNvPicPr>
          <p:nvPr/>
        </p:nvPicPr>
        <p:blipFill>
          <a:blip r:embed="rId3"/>
          <a:stretch>
            <a:fillRect/>
          </a:stretch>
        </p:blipFill>
        <p:spPr>
          <a:xfrm>
            <a:off x="4716016" y="1571650"/>
            <a:ext cx="3200400" cy="4000500"/>
          </a:xfrm>
          <a:prstGeom prst="rect">
            <a:avLst/>
          </a:prstGeom>
        </p:spPr>
      </p:pic>
    </p:spTree>
    <p:extLst>
      <p:ext uri="{BB962C8B-B14F-4D97-AF65-F5344CB8AC3E}">
        <p14:creationId xmlns:p14="http://schemas.microsoft.com/office/powerpoint/2010/main" val="10231208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Úkol na </a:t>
            </a:r>
            <a:r>
              <a:rPr lang="cs-CZ" dirty="0" smtClean="0"/>
              <a:t>14. </a:t>
            </a:r>
            <a:r>
              <a:rPr lang="cs-CZ" dirty="0" smtClean="0"/>
              <a:t>10. </a:t>
            </a:r>
            <a:r>
              <a:rPr lang="cs-CZ" dirty="0" smtClean="0"/>
              <a:t>2019</a:t>
            </a:r>
            <a:endParaRPr lang="cs-CZ" dirty="0"/>
          </a:p>
        </p:txBody>
      </p:sp>
      <p:sp>
        <p:nvSpPr>
          <p:cNvPr id="3" name="Zástupný symbol pro obsah 2"/>
          <p:cNvSpPr>
            <a:spLocks noGrp="1"/>
          </p:cNvSpPr>
          <p:nvPr>
            <p:ph idx="1"/>
          </p:nvPr>
        </p:nvSpPr>
        <p:spPr/>
        <p:txBody>
          <a:bodyPr>
            <a:normAutofit/>
          </a:bodyPr>
          <a:lstStyle/>
          <a:p>
            <a:r>
              <a:rPr lang="cs-CZ" sz="2400" dirty="0" smtClean="0"/>
              <a:t>Pomocí aplikace </a:t>
            </a:r>
            <a:r>
              <a:rPr lang="cs-CZ" sz="2400" i="1" dirty="0" err="1" smtClean="0"/>
              <a:t>MORFIO</a:t>
            </a:r>
            <a:r>
              <a:rPr lang="cs-CZ" sz="2400" i="1" dirty="0" smtClean="0"/>
              <a:t> </a:t>
            </a:r>
            <a:r>
              <a:rPr lang="cs-CZ" sz="2400" dirty="0" smtClean="0"/>
              <a:t>vyhledejte v korpusu </a:t>
            </a:r>
            <a:r>
              <a:rPr lang="cs-CZ" sz="2400" dirty="0" err="1" smtClean="0"/>
              <a:t>SYN2010</a:t>
            </a:r>
            <a:r>
              <a:rPr lang="cs-CZ" sz="2400" dirty="0" smtClean="0"/>
              <a:t> kandidáty na deriváty </a:t>
            </a:r>
            <a:r>
              <a:rPr lang="cs-CZ" sz="2400" dirty="0" smtClean="0">
                <a:solidFill>
                  <a:srgbClr val="FF0000"/>
                </a:solidFill>
              </a:rPr>
              <a:t>substantiv tvořených ze sloves </a:t>
            </a:r>
            <a:r>
              <a:rPr lang="cs-CZ" sz="2400" dirty="0" smtClean="0"/>
              <a:t>sufixem  </a:t>
            </a:r>
            <a:r>
              <a:rPr lang="cs-CZ" sz="2400" i="1" dirty="0" smtClean="0">
                <a:solidFill>
                  <a:srgbClr val="FF0000"/>
                </a:solidFill>
              </a:rPr>
              <a:t>–č</a:t>
            </a:r>
            <a:r>
              <a:rPr lang="cs-CZ" sz="2400" dirty="0" smtClean="0"/>
              <a:t>, přičemž chceme pouze názvy </a:t>
            </a:r>
            <a:r>
              <a:rPr lang="cs-CZ" sz="2400" dirty="0" smtClean="0">
                <a:solidFill>
                  <a:srgbClr val="FF0000"/>
                </a:solidFill>
              </a:rPr>
              <a:t>živých bytostí (hrát/hráč)</a:t>
            </a:r>
            <a:r>
              <a:rPr lang="cs-CZ" sz="1400" dirty="0" smtClean="0"/>
              <a:t>, takže např. dvojice jako </a:t>
            </a:r>
            <a:r>
              <a:rPr lang="cs-CZ" sz="1400" i="1" dirty="0" smtClean="0">
                <a:solidFill>
                  <a:srgbClr val="FF0000"/>
                </a:solidFill>
              </a:rPr>
              <a:t>vařit-vařič</a:t>
            </a:r>
            <a:r>
              <a:rPr lang="cs-CZ" sz="1400" i="1" dirty="0" smtClean="0"/>
              <a:t> </a:t>
            </a:r>
            <a:r>
              <a:rPr lang="cs-CZ" sz="1400" dirty="0" smtClean="0"/>
              <a:t>nás zajímá pouze v případě, že jde u vzoru dvě o označení člověka vyrábějícího pokoutně drogy a nikoli o neškodnou část běžného kuchyňského vybavení.</a:t>
            </a:r>
          </a:p>
          <a:p>
            <a:r>
              <a:rPr lang="cs-CZ" sz="2400" dirty="0" smtClean="0">
                <a:solidFill>
                  <a:srgbClr val="FF0000"/>
                </a:solidFill>
              </a:rPr>
              <a:t>Popište problémy</a:t>
            </a:r>
            <a:r>
              <a:rPr lang="cs-CZ" sz="2400" dirty="0" smtClean="0"/>
              <a:t>, na které jste při práci narazili a připravte si </a:t>
            </a:r>
            <a:r>
              <a:rPr lang="cs-CZ" sz="2400" dirty="0" smtClean="0">
                <a:solidFill>
                  <a:srgbClr val="FF0000"/>
                </a:solidFill>
              </a:rPr>
              <a:t>dotazy k technickým problémům.</a:t>
            </a:r>
          </a:p>
          <a:p>
            <a:pPr marL="0" indent="0">
              <a:buNone/>
            </a:pPr>
            <a:endParaRPr lang="cs-CZ" sz="2400" i="1" dirty="0"/>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25</a:t>
            </a:fld>
            <a:endParaRPr lang="cs-CZ"/>
          </a:p>
        </p:txBody>
      </p:sp>
    </p:spTree>
    <p:extLst>
      <p:ext uri="{BB962C8B-B14F-4D97-AF65-F5344CB8AC3E}">
        <p14:creationId xmlns:p14="http://schemas.microsoft.com/office/powerpoint/2010/main" val="26275710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Co je to </a:t>
            </a:r>
            <a:r>
              <a:rPr lang="cs-CZ" i="1" dirty="0" err="1" smtClean="0"/>
              <a:t>MORFIO</a:t>
            </a:r>
            <a:r>
              <a:rPr lang="cs-CZ" i="1"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Aplikace </a:t>
            </a:r>
            <a:r>
              <a:rPr lang="cs-CZ" i="1" dirty="0" err="1" smtClean="0"/>
              <a:t>Morfio</a:t>
            </a:r>
            <a:r>
              <a:rPr lang="cs-CZ" dirty="0" smtClean="0"/>
              <a:t> slouží k odhadování rozsahu a produktivity slovotvorných modelů v češtině na základě korpusových dat. </a:t>
            </a:r>
          </a:p>
          <a:p>
            <a:r>
              <a:rPr lang="cs-CZ" dirty="0" smtClean="0"/>
              <a:t>slovotvorný vztah - vytvářen 1) formální shodou/podobností v určitých částech slova, tzv. báze (např. </a:t>
            </a:r>
            <a:r>
              <a:rPr lang="cs-CZ" i="1" dirty="0" smtClean="0"/>
              <a:t>dřev-</a:t>
            </a:r>
            <a:r>
              <a:rPr lang="cs-CZ" dirty="0" smtClean="0"/>
              <a:t> je část společná pro slova </a:t>
            </a:r>
            <a:r>
              <a:rPr lang="cs-CZ" i="1" dirty="0" smtClean="0"/>
              <a:t>dřevo</a:t>
            </a:r>
            <a:r>
              <a:rPr lang="cs-CZ" dirty="0" smtClean="0"/>
              <a:t> i </a:t>
            </a:r>
            <a:r>
              <a:rPr lang="cs-CZ" i="1" dirty="0" smtClean="0"/>
              <a:t>dřevěný</a:t>
            </a:r>
            <a:r>
              <a:rPr lang="cs-CZ" dirty="0" smtClean="0"/>
              <a:t>) a 2) formálními odlišnostmi v částech specifických, tzv. formantech (morfy </a:t>
            </a:r>
            <a:r>
              <a:rPr lang="cs-CZ" i="1" dirty="0" smtClean="0"/>
              <a:t>-o</a:t>
            </a:r>
            <a:r>
              <a:rPr lang="cs-CZ" dirty="0" smtClean="0"/>
              <a:t> a </a:t>
            </a:r>
            <a:r>
              <a:rPr lang="cs-CZ" i="1" dirty="0" smtClean="0"/>
              <a:t>-</a:t>
            </a:r>
            <a:r>
              <a:rPr lang="cs-CZ" i="1" dirty="0" err="1" smtClean="0"/>
              <a:t>ěný</a:t>
            </a:r>
            <a:r>
              <a:rPr lang="cs-CZ" dirty="0" smtClean="0"/>
              <a:t> v předchozím příkladu). </a:t>
            </a:r>
          </a:p>
          <a:p>
            <a:r>
              <a:rPr lang="cs-CZ" dirty="0" smtClean="0"/>
              <a:t>Cílem aplikace je najít všechny dvojice, resp. trojice nebo čtveřice, jednotek v korpusu, které se shodují v bázi a liší se pouze specifikovanými formanty.</a:t>
            </a:r>
            <a:endParaRPr lang="cs-CZ" dirty="0"/>
          </a:p>
          <a:p>
            <a:r>
              <a:rPr lang="cs-CZ" dirty="0" smtClean="0"/>
              <a:t>Výstupem aplikace </a:t>
            </a:r>
            <a:r>
              <a:rPr lang="cs-CZ" i="1" dirty="0" err="1" smtClean="0"/>
              <a:t>Morfio</a:t>
            </a:r>
            <a:r>
              <a:rPr lang="cs-CZ" dirty="0" smtClean="0"/>
              <a:t> není a nemůže být lingvisticky bezchybný výstup, spíš se jedná o pomůcku, která množství dat dokáže pro lingvistické účely předzpracovat. </a:t>
            </a:r>
            <a:endParaRPr lang="cs-CZ" dirty="0"/>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3</a:t>
            </a:fld>
            <a:endParaRPr lang="cs-CZ"/>
          </a:p>
        </p:txBody>
      </p:sp>
    </p:spTree>
    <p:extLst>
      <p:ext uri="{BB962C8B-B14F-4D97-AF65-F5344CB8AC3E}">
        <p14:creationId xmlns:p14="http://schemas.microsoft.com/office/powerpoint/2010/main" val="1444448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MORFIO</a:t>
            </a:r>
            <a:endParaRPr lang="cs-CZ" dirty="0"/>
          </a:p>
        </p:txBody>
      </p:sp>
      <p:sp>
        <p:nvSpPr>
          <p:cNvPr id="3" name="Zástupný symbol pro obsah 2"/>
          <p:cNvSpPr>
            <a:spLocks noGrp="1"/>
          </p:cNvSpPr>
          <p:nvPr>
            <p:ph idx="1"/>
          </p:nvPr>
        </p:nvSpPr>
        <p:spPr/>
        <p:txBody>
          <a:bodyPr/>
          <a:lstStyle/>
          <a:p>
            <a:r>
              <a:rPr lang="cs-CZ" dirty="0" smtClean="0">
                <a:hlinkClick r:id="rId2"/>
              </a:rPr>
              <a:t>http://</a:t>
            </a:r>
            <a:r>
              <a:rPr lang="cs-CZ" dirty="0" err="1" smtClean="0">
                <a:hlinkClick r:id="rId2"/>
              </a:rPr>
              <a:t>morfio.korpus.cz</a:t>
            </a:r>
            <a:r>
              <a:rPr lang="cs-CZ" dirty="0" smtClean="0">
                <a:hlinkClick r:id="rId2"/>
              </a:rPr>
              <a:t>/</a:t>
            </a:r>
            <a:endParaRPr lang="cs-CZ" dirty="0" smtClean="0"/>
          </a:p>
          <a:p>
            <a:r>
              <a:rPr lang="cs-CZ" dirty="0" smtClean="0">
                <a:solidFill>
                  <a:srgbClr val="0070C0"/>
                </a:solidFill>
                <a:hlinkClick r:id="rId3"/>
              </a:rPr>
              <a:t>http</a:t>
            </a:r>
            <a:r>
              <a:rPr lang="cs-CZ" smtClean="0">
                <a:solidFill>
                  <a:srgbClr val="0070C0"/>
                </a:solidFill>
                <a:hlinkClick r:id="rId3"/>
              </a:rPr>
              <a:t>://ucnk.ff.cuni.cz/bonito/znacky.php</a:t>
            </a:r>
            <a:endParaRPr lang="cs-CZ" smtClean="0">
              <a:solidFill>
                <a:srgbClr val="0070C0"/>
              </a:solidFill>
            </a:endParaRPr>
          </a:p>
          <a:p>
            <a:r>
              <a:rPr lang="cs-CZ">
                <a:solidFill>
                  <a:srgbClr val="0070C0"/>
                </a:solidFill>
                <a:hlinkClick r:id="rId4"/>
              </a:rPr>
              <a:t>http://</a:t>
            </a:r>
            <a:r>
              <a:rPr lang="cs-CZ" smtClean="0">
                <a:solidFill>
                  <a:srgbClr val="0070C0"/>
                </a:solidFill>
                <a:hlinkClick r:id="rId4"/>
              </a:rPr>
              <a:t>wiki.korpus.cz/doku.php/pojmy:morfologicka_analyza</a:t>
            </a:r>
            <a:endParaRPr lang="cs-CZ">
              <a:solidFill>
                <a:srgbClr val="0070C0"/>
              </a:solidFill>
            </a:endParaRPr>
          </a:p>
          <a:p>
            <a:r>
              <a:rPr lang="cs-CZ">
                <a:solidFill>
                  <a:srgbClr val="0070C0"/>
                </a:solidFill>
                <a:hlinkClick r:id="rId5"/>
              </a:rPr>
              <a:t>http://</a:t>
            </a:r>
            <a:r>
              <a:rPr lang="cs-CZ" smtClean="0">
                <a:solidFill>
                  <a:srgbClr val="0070C0"/>
                </a:solidFill>
                <a:hlinkClick r:id="rId5"/>
              </a:rPr>
              <a:t>wiki.korpus.cz/doku.php/pojmy:tag</a:t>
            </a:r>
            <a:endParaRPr lang="cs-CZ" smtClean="0">
              <a:solidFill>
                <a:srgbClr val="0070C0"/>
              </a:solidFill>
            </a:endParaRPr>
          </a:p>
          <a:p>
            <a:endParaRPr lang="cs-CZ" dirty="0">
              <a:solidFill>
                <a:srgbClr val="0070C0"/>
              </a:solidFill>
            </a:endParaRPr>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4</a:t>
            </a:fld>
            <a:endParaRPr lang="cs-CZ"/>
          </a:p>
        </p:txBody>
      </p:sp>
    </p:spTree>
    <p:extLst>
      <p:ext uri="{BB962C8B-B14F-4D97-AF65-F5344CB8AC3E}">
        <p14:creationId xmlns:p14="http://schemas.microsoft.com/office/powerpoint/2010/main" val="31732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Jak vypadá přístup</a:t>
            </a:r>
            <a:endParaRPr lang="cs-CZ" dirty="0"/>
          </a:p>
        </p:txBody>
      </p:sp>
      <p:sp>
        <p:nvSpPr>
          <p:cNvPr id="3" name="Zástupný symbol pro obsah 2"/>
          <p:cNvSpPr>
            <a:spLocks noGrp="1"/>
          </p:cNvSpPr>
          <p:nvPr>
            <p:ph idx="1"/>
          </p:nvPr>
        </p:nvSpPr>
        <p:spPr/>
        <p:txBody>
          <a:bodyPr/>
          <a:lstStyle/>
          <a:p>
            <a:endParaRPr lang="cs-CZ"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571624"/>
            <a:ext cx="8136904" cy="45936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ástupný symbol pro číslo snímku 3"/>
          <p:cNvSpPr>
            <a:spLocks noGrp="1"/>
          </p:cNvSpPr>
          <p:nvPr>
            <p:ph type="sldNum" sz="quarter" idx="12"/>
          </p:nvPr>
        </p:nvSpPr>
        <p:spPr/>
        <p:txBody>
          <a:bodyPr/>
          <a:lstStyle/>
          <a:p>
            <a:fld id="{BA677662-069B-4075-B9D0-513B21314953}" type="slidenum">
              <a:rPr lang="cs-CZ" smtClean="0"/>
              <a:t>5</a:t>
            </a:fld>
            <a:endParaRPr lang="cs-CZ"/>
          </a:p>
        </p:txBody>
      </p:sp>
    </p:spTree>
    <p:extLst>
      <p:ext uri="{BB962C8B-B14F-4D97-AF65-F5344CB8AC3E}">
        <p14:creationId xmlns:p14="http://schemas.microsoft.com/office/powerpoint/2010/main" val="3910518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Volba korpusu</a:t>
            </a:r>
            <a:endParaRPr lang="cs-CZ" dirty="0"/>
          </a:p>
        </p:txBody>
      </p:sp>
      <p:sp>
        <p:nvSpPr>
          <p:cNvPr id="3" name="Zástupný symbol pro obsah 2"/>
          <p:cNvSpPr>
            <a:spLocks noGrp="1"/>
          </p:cNvSpPr>
          <p:nvPr>
            <p:ph idx="1"/>
          </p:nvPr>
        </p:nvSpPr>
        <p:spPr/>
        <p:txBody>
          <a:bodyPr/>
          <a:lstStyle/>
          <a:p>
            <a:r>
              <a:rPr lang="cs-CZ" dirty="0" err="1" smtClean="0"/>
              <a:t>SYN2010</a:t>
            </a:r>
            <a:endParaRPr lang="cs-CZ" dirty="0" smtClean="0"/>
          </a:p>
          <a:p>
            <a:r>
              <a:rPr lang="cs-CZ" dirty="0" smtClean="0"/>
              <a:t>SYN2005</a:t>
            </a:r>
          </a:p>
          <a:p>
            <a:r>
              <a:rPr lang="cs-CZ" dirty="0" smtClean="0"/>
              <a:t>SYN2015</a:t>
            </a:r>
            <a:endParaRPr lang="cs-CZ" dirty="0"/>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6</a:t>
            </a:fld>
            <a:endParaRPr lang="cs-CZ"/>
          </a:p>
        </p:txBody>
      </p:sp>
    </p:spTree>
    <p:extLst>
      <p:ext uri="{BB962C8B-B14F-4D97-AF65-F5344CB8AC3E}">
        <p14:creationId xmlns:p14="http://schemas.microsoft.com/office/powerpoint/2010/main" val="4261615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Zadání dotazu</a:t>
            </a:r>
            <a:endParaRPr lang="cs-CZ" dirty="0"/>
          </a:p>
        </p:txBody>
      </p:sp>
      <p:sp>
        <p:nvSpPr>
          <p:cNvPr id="3" name="Zástupný symbol pro obsah 2"/>
          <p:cNvSpPr>
            <a:spLocks noGrp="1"/>
          </p:cNvSpPr>
          <p:nvPr>
            <p:ph idx="1"/>
          </p:nvPr>
        </p:nvSpPr>
        <p:spPr/>
        <p:txBody>
          <a:bodyPr/>
          <a:lstStyle/>
          <a:p>
            <a:r>
              <a:rPr lang="cs-CZ" dirty="0" smtClean="0"/>
              <a:t>regulární výrazy</a:t>
            </a:r>
          </a:p>
          <a:p>
            <a:r>
              <a:rPr lang="cs-CZ" dirty="0" smtClean="0"/>
              <a:t>morfologické značky (viz výše)</a:t>
            </a:r>
          </a:p>
          <a:p>
            <a:r>
              <a:rPr lang="cs-CZ" dirty="0" smtClean="0"/>
              <a:t>další možnosti zobecnění (rozlišení samohlásek, souhlásek, ...)</a:t>
            </a:r>
          </a:p>
          <a:p>
            <a:r>
              <a:rPr lang="cs-CZ" dirty="0" smtClean="0"/>
              <a:t>volby různých typů alternací</a:t>
            </a:r>
            <a:endParaRPr lang="cs-CZ" dirty="0"/>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7</a:t>
            </a:fld>
            <a:endParaRPr lang="cs-CZ"/>
          </a:p>
        </p:txBody>
      </p:sp>
    </p:spTree>
    <p:extLst>
      <p:ext uri="{BB962C8B-B14F-4D97-AF65-F5344CB8AC3E}">
        <p14:creationId xmlns:p14="http://schemas.microsoft.com/office/powerpoint/2010/main" val="25303040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Co chceme?</a:t>
            </a:r>
            <a:endParaRPr lang="cs-CZ" dirty="0"/>
          </a:p>
        </p:txBody>
      </p:sp>
      <p:sp>
        <p:nvSpPr>
          <p:cNvPr id="3" name="Zástupný symbol pro obsah 2"/>
          <p:cNvSpPr>
            <a:spLocks noGrp="1"/>
          </p:cNvSpPr>
          <p:nvPr>
            <p:ph idx="1"/>
          </p:nvPr>
        </p:nvSpPr>
        <p:spPr/>
        <p:txBody>
          <a:bodyPr/>
          <a:lstStyle/>
          <a:p>
            <a:r>
              <a:rPr lang="cs-CZ" dirty="0" smtClean="0"/>
              <a:t>Kolik a která substantiva typu </a:t>
            </a:r>
            <a:r>
              <a:rPr lang="cs-CZ" i="1" dirty="0" smtClean="0"/>
              <a:t>učitel</a:t>
            </a:r>
            <a:r>
              <a:rPr lang="cs-CZ" dirty="0" smtClean="0"/>
              <a:t> mají ženský </a:t>
            </a:r>
            <a:r>
              <a:rPr lang="cs-CZ" smtClean="0"/>
              <a:t>protějšek (přechýlování/moce) tvořený </a:t>
            </a:r>
            <a:r>
              <a:rPr lang="cs-CZ" dirty="0" smtClean="0"/>
              <a:t>příponou </a:t>
            </a:r>
            <a:r>
              <a:rPr lang="cs-CZ" i="1" dirty="0" smtClean="0"/>
              <a:t>-</a:t>
            </a:r>
            <a:r>
              <a:rPr lang="cs-CZ" i="1" dirty="0" err="1" smtClean="0"/>
              <a:t>ka</a:t>
            </a:r>
            <a:endParaRPr lang="cs-CZ" dirty="0" smtClean="0"/>
          </a:p>
          <a:p>
            <a:r>
              <a:rPr lang="cs-CZ" dirty="0" smtClean="0"/>
              <a:t>Jaké další dvojice tohoto typu známe?</a:t>
            </a:r>
          </a:p>
          <a:p>
            <a:r>
              <a:rPr lang="cs-CZ" dirty="0" smtClean="0"/>
              <a:t>Jak je můžeme popsat?</a:t>
            </a:r>
          </a:p>
          <a:p>
            <a:r>
              <a:rPr lang="cs-CZ" dirty="0" smtClean="0"/>
              <a:t>Jaké mají formální vlastnosti?</a:t>
            </a:r>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8</a:t>
            </a:fld>
            <a:endParaRPr lang="cs-CZ"/>
          </a:p>
        </p:txBody>
      </p:sp>
    </p:spTree>
    <p:extLst>
      <p:ext uri="{BB962C8B-B14F-4D97-AF65-F5344CB8AC3E}">
        <p14:creationId xmlns:p14="http://schemas.microsoft.com/office/powerpoint/2010/main" val="4106782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-tel / -telka</a:t>
            </a:r>
            <a:endParaRPr lang="cs-CZ" dirty="0"/>
          </a:p>
        </p:txBody>
      </p:sp>
      <p:sp>
        <p:nvSpPr>
          <p:cNvPr id="3" name="Zástupný symbol pro obsah 2"/>
          <p:cNvSpPr>
            <a:spLocks noGrp="1"/>
          </p:cNvSpPr>
          <p:nvPr>
            <p:ph idx="1"/>
          </p:nvPr>
        </p:nvSpPr>
        <p:spPr/>
        <p:txBody>
          <a:bodyPr/>
          <a:lstStyle/>
          <a:p>
            <a:r>
              <a:rPr lang="cs-CZ" dirty="0" smtClean="0"/>
              <a:t>Substantivum maskulinum životné</a:t>
            </a:r>
          </a:p>
          <a:p>
            <a:r>
              <a:rPr lang="cs-CZ" dirty="0" smtClean="0"/>
              <a:t>Lemma končí na </a:t>
            </a:r>
            <a:r>
              <a:rPr lang="cs-CZ" i="1" dirty="0" smtClean="0"/>
              <a:t>tel</a:t>
            </a:r>
          </a:p>
          <a:p>
            <a:r>
              <a:rPr lang="cs-CZ" dirty="0" smtClean="0"/>
              <a:t>Substantivum femininum</a:t>
            </a:r>
          </a:p>
          <a:p>
            <a:r>
              <a:rPr lang="cs-CZ" dirty="0" smtClean="0"/>
              <a:t>Lemma končí na </a:t>
            </a:r>
            <a:r>
              <a:rPr lang="cs-CZ" i="1" dirty="0" smtClean="0"/>
              <a:t>telka</a:t>
            </a:r>
            <a:endParaRPr lang="cs-CZ" dirty="0" smtClean="0"/>
          </a:p>
          <a:p>
            <a:endParaRPr lang="cs-CZ" i="1" dirty="0" smtClean="0"/>
          </a:p>
          <a:p>
            <a:endParaRPr lang="cs-CZ" i="1" dirty="0" smtClean="0"/>
          </a:p>
        </p:txBody>
      </p:sp>
      <p:sp>
        <p:nvSpPr>
          <p:cNvPr id="4" name="Zástupný symbol pro číslo snímku 3"/>
          <p:cNvSpPr>
            <a:spLocks noGrp="1"/>
          </p:cNvSpPr>
          <p:nvPr>
            <p:ph type="sldNum" sz="quarter" idx="12"/>
          </p:nvPr>
        </p:nvSpPr>
        <p:spPr/>
        <p:txBody>
          <a:bodyPr/>
          <a:lstStyle/>
          <a:p>
            <a:fld id="{BA677662-069B-4075-B9D0-513B21314953}" type="slidenum">
              <a:rPr lang="cs-CZ" smtClean="0"/>
              <a:t>9</a:t>
            </a:fld>
            <a:endParaRPr lang="cs-CZ"/>
          </a:p>
        </p:txBody>
      </p:sp>
    </p:spTree>
    <p:extLst>
      <p:ext uri="{BB962C8B-B14F-4D97-AF65-F5344CB8AC3E}">
        <p14:creationId xmlns:p14="http://schemas.microsoft.com/office/powerpoint/2010/main" val="260407492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530</Words>
  <Application>Microsoft Office PowerPoint</Application>
  <PresentationFormat>Předvádění na obrazovce (4:3)</PresentationFormat>
  <Paragraphs>86</Paragraphs>
  <Slides>25</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25</vt:i4>
      </vt:variant>
    </vt:vector>
  </HeadingPairs>
  <TitlesOfParts>
    <vt:vector size="28" baseType="lpstr">
      <vt:lpstr>Arial</vt:lpstr>
      <vt:lpstr>Calibri</vt:lpstr>
      <vt:lpstr>Motiv systému Office</vt:lpstr>
      <vt:lpstr>PLIN033_2</vt:lpstr>
      <vt:lpstr>Co dnes chceme?</vt:lpstr>
      <vt:lpstr>Co je to MORFIO ?</vt:lpstr>
      <vt:lpstr>MORFIO</vt:lpstr>
      <vt:lpstr>Jak vypadá přístup</vt:lpstr>
      <vt:lpstr>Volba korpusu</vt:lpstr>
      <vt:lpstr>Zadání dotazu</vt:lpstr>
      <vt:lpstr>Co chceme?</vt:lpstr>
      <vt:lpstr>-tel / -telka</vt:lpstr>
      <vt:lpstr>Vyplnění formuláře </vt:lpstr>
      <vt:lpstr>SOUHRN V záložce souhrn jsou uvedeny počty typů s nadlimitní frekvencí a součet jejich výskytů. Jedna sada údajů (sloupec "celkem") se vždy týká vzoru samotného (chápaného izolovaně), druhá sada (sloupec "v modelu") pak odkazuje k těm jednotkám příslušejícím ke vzoru, které zároveň patří do analyzovaného slovotvorného modelu, tj. slova, která mají k sobě odvozeninu identifikovanou v rámci druhého vzoru.</vt:lpstr>
      <vt:lpstr>Výpis V tabulce jsou uvedeny všechny doklady ze všech vzorů, které vstupují do zadaného modelu. Červená část slov označuje společnou bázi (ta se může lišit pouze v případě aplikace alternací). V závorkách uvedený údaj představuje celkovou frekvenci jednotky ve zvoleném korpusu. Tabulku je možné přetřídit podle libovolného sloupce a to jak abecedně, tak frekvenčně pomocí šipek v záhlaví tabulky. Každé slovo zároveň funguje jako odkaz směřující k ukázce konkordancí ve zvoleném korpusu.</vt:lpstr>
      <vt:lpstr>Výpis lze</vt:lpstr>
      <vt:lpstr>Výpis lze</vt:lpstr>
      <vt:lpstr>Kliknutím na lemma lze získat konkordanci v příslušném korpusu</vt:lpstr>
      <vt:lpstr>Vzor 1</vt:lpstr>
      <vt:lpstr>tel (vzor 1)</vt:lpstr>
      <vt:lpstr>telka (vzor2)</vt:lpstr>
      <vt:lpstr>Produktivita</vt:lpstr>
      <vt:lpstr>Měření produktivity</vt:lpstr>
      <vt:lpstr>kapital.*/social.*</vt:lpstr>
      <vt:lpstr>Souhrn  Výpis</vt:lpstr>
      <vt:lpstr>produktivita</vt:lpstr>
      <vt:lpstr>Vzor 1                                  Vzor 2</vt:lpstr>
      <vt:lpstr>Úkol na 14. 10. 2019</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PLIN033_2</dc:title>
  <dc:creator>Petr</dc:creator>
  <cp:lastModifiedBy>petr</cp:lastModifiedBy>
  <cp:revision>15</cp:revision>
  <dcterms:created xsi:type="dcterms:W3CDTF">2013-09-23T15:03:05Z</dcterms:created>
  <dcterms:modified xsi:type="dcterms:W3CDTF">2019-09-25T08:49:36Z</dcterms:modified>
</cp:coreProperties>
</file>