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96"/>
  </p:notesMasterIdLst>
  <p:sldIdLst>
    <p:sldId id="368" r:id="rId2"/>
    <p:sldId id="256" r:id="rId3"/>
    <p:sldId id="257" r:id="rId4"/>
    <p:sldId id="258" r:id="rId5"/>
    <p:sldId id="293" r:id="rId6"/>
    <p:sldId id="360" r:id="rId7"/>
    <p:sldId id="361" r:id="rId8"/>
    <p:sldId id="297" r:id="rId9"/>
    <p:sldId id="298" r:id="rId10"/>
    <p:sldId id="299" r:id="rId11"/>
    <p:sldId id="300" r:id="rId12"/>
    <p:sldId id="301" r:id="rId13"/>
    <p:sldId id="302" r:id="rId14"/>
    <p:sldId id="260" r:id="rId15"/>
    <p:sldId id="261" r:id="rId16"/>
    <p:sldId id="262" r:id="rId17"/>
    <p:sldId id="263" r:id="rId18"/>
    <p:sldId id="291" r:id="rId19"/>
    <p:sldId id="264" r:id="rId20"/>
    <p:sldId id="265" r:id="rId21"/>
    <p:sldId id="266" r:id="rId22"/>
    <p:sldId id="267" r:id="rId23"/>
    <p:sldId id="268" r:id="rId24"/>
    <p:sldId id="369" r:id="rId25"/>
    <p:sldId id="269" r:id="rId26"/>
    <p:sldId id="364" r:id="rId27"/>
    <p:sldId id="365" r:id="rId28"/>
    <p:sldId id="367" r:id="rId29"/>
    <p:sldId id="271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276" r:id="rId66"/>
    <p:sldId id="277" r:id="rId67"/>
    <p:sldId id="278" r:id="rId68"/>
    <p:sldId id="319" r:id="rId69"/>
    <p:sldId id="320" r:id="rId70"/>
    <p:sldId id="321" r:id="rId71"/>
    <p:sldId id="322" r:id="rId72"/>
    <p:sldId id="370" r:id="rId73"/>
    <p:sldId id="363" r:id="rId74"/>
    <p:sldId id="371" r:id="rId75"/>
    <p:sldId id="373" r:id="rId76"/>
    <p:sldId id="372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49" r:id="rId85"/>
    <p:sldId id="350" r:id="rId86"/>
    <p:sldId id="351" r:id="rId87"/>
    <p:sldId id="352" r:id="rId88"/>
    <p:sldId id="353" r:id="rId89"/>
    <p:sldId id="354" r:id="rId90"/>
    <p:sldId id="355" r:id="rId91"/>
    <p:sldId id="356" r:id="rId92"/>
    <p:sldId id="357" r:id="rId93"/>
    <p:sldId id="358" r:id="rId94"/>
    <p:sldId id="359" r:id="rId9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680" y="5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7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36074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E2A53FD-4B39-4857-85F3-4AA81A834CE9}" type="slidenum">
              <a:rPr lang="cs-CZ" altLang="cs-CZ" smtClean="0">
                <a:latin typeface="Arial" panose="020B0604020202020204" pitchFamily="34" charset="0"/>
              </a:rPr>
              <a:pPr/>
              <a:t>77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230184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2C3CB8D-2FC8-4FA0-BEF0-8FE15F4716D6}" type="slidenum">
              <a:rPr lang="cs-CZ" altLang="cs-CZ" smtClean="0">
                <a:latin typeface="Arial" panose="020B0604020202020204" pitchFamily="34" charset="0"/>
              </a:rPr>
              <a:pPr/>
              <a:t>93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63670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226"/>
            <a:ext cx="13004800" cy="2648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480" y="2564843"/>
            <a:ext cx="10403840" cy="2595692"/>
          </a:xfrm>
        </p:spPr>
        <p:txBody>
          <a:bodyPr anchor="b">
            <a:normAutofit/>
          </a:bodyPr>
          <a:lstStyle>
            <a:lvl1pPr algn="l">
              <a:defRPr sz="8533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0480" y="5165797"/>
            <a:ext cx="10403840" cy="975360"/>
          </a:xfrm>
        </p:spPr>
        <p:txBody>
          <a:bodyPr>
            <a:normAutofit/>
          </a:bodyPr>
          <a:lstStyle>
            <a:lvl1pPr marL="0" indent="0" algn="l">
              <a:buNone/>
              <a:defRPr sz="2844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36865" y="6149469"/>
            <a:ext cx="3267455" cy="519289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00480" y="6149471"/>
            <a:ext cx="6941312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5680" y="2035012"/>
            <a:ext cx="3088640" cy="519289"/>
          </a:xfrm>
        </p:spPr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02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05" y="6680692"/>
            <a:ext cx="11315886" cy="1165305"/>
          </a:xfrm>
        </p:spPr>
        <p:txBody>
          <a:bodyPr anchor="b"/>
          <a:lstStyle>
            <a:lvl1pPr algn="l">
              <a:defRPr sz="455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45305" y="1389561"/>
            <a:ext cx="11307036" cy="4845471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312" y="7845996"/>
            <a:ext cx="11314176" cy="1062292"/>
          </a:xfrm>
        </p:spPr>
        <p:txBody>
          <a:bodyPr/>
          <a:lstStyle>
            <a:lvl1pPr marL="0" indent="0" algn="l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41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226"/>
            <a:ext cx="13004800" cy="2648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" y="1071692"/>
            <a:ext cx="11314176" cy="3985731"/>
          </a:xfrm>
        </p:spPr>
        <p:txBody>
          <a:bodyPr anchor="ctr"/>
          <a:lstStyle>
            <a:lvl1pPr algn="l">
              <a:defRPr sz="455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5360" y="5189880"/>
            <a:ext cx="11054080" cy="1892767"/>
          </a:xfrm>
        </p:spPr>
        <p:txBody>
          <a:bodyPr anchor="ctr"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10650" y="541869"/>
            <a:ext cx="3104896" cy="519289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5312" y="541869"/>
            <a:ext cx="6870266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10618" y="541869"/>
            <a:ext cx="948870" cy="519289"/>
          </a:xfrm>
        </p:spPr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57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226"/>
            <a:ext cx="13004800" cy="2648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766" y="1071693"/>
            <a:ext cx="10828302" cy="3919977"/>
          </a:xfrm>
        </p:spPr>
        <p:txBody>
          <a:bodyPr anchor="ctr"/>
          <a:lstStyle>
            <a:lvl1pPr algn="l">
              <a:defRPr sz="455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90790" y="4991671"/>
            <a:ext cx="10232252" cy="632097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5360" y="5937206"/>
            <a:ext cx="11063114" cy="1168021"/>
          </a:xfrm>
        </p:spPr>
        <p:txBody>
          <a:bodyPr anchor="ctr">
            <a:normAutofit/>
          </a:bodyPr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10650" y="541869"/>
            <a:ext cx="3104896" cy="519289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5312" y="539646"/>
            <a:ext cx="6870266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10618" y="541869"/>
            <a:ext cx="948870" cy="519289"/>
          </a:xfrm>
        </p:spPr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329185" y="1148758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86465" y="4297003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1736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226"/>
            <a:ext cx="13004800" cy="2648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1599577"/>
            <a:ext cx="11057468" cy="3572388"/>
          </a:xfrm>
        </p:spPr>
        <p:txBody>
          <a:bodyPr anchor="b"/>
          <a:lstStyle>
            <a:lvl1pPr algn="l">
              <a:defRPr sz="455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5349" y="5188717"/>
            <a:ext cx="11055798" cy="1422059"/>
          </a:xfrm>
        </p:spPr>
        <p:txBody>
          <a:bodyPr anchor="t"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10650" y="538858"/>
            <a:ext cx="3104896" cy="519289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5312" y="538858"/>
            <a:ext cx="6870266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10618" y="541869"/>
            <a:ext cx="948870" cy="519289"/>
          </a:xfrm>
        </p:spPr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84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8642" y="1083734"/>
            <a:ext cx="9070847" cy="185438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45313" y="3131847"/>
            <a:ext cx="3641344" cy="877966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312" y="4130936"/>
            <a:ext cx="3641344" cy="4777357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6515" y="3130784"/>
            <a:ext cx="3641344" cy="891071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694444" y="4130230"/>
            <a:ext cx="3641344" cy="4778058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18143" y="3118743"/>
            <a:ext cx="3641344" cy="891071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518144" y="4130936"/>
            <a:ext cx="3641344" cy="4777357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25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088643" y="1083733"/>
            <a:ext cx="9076599" cy="184234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45312" y="5850084"/>
            <a:ext cx="3641344" cy="971044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45312" y="3316224"/>
            <a:ext cx="3641344" cy="2143716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45312" y="6821125"/>
            <a:ext cx="3641344" cy="2087164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1775" y="5850084"/>
            <a:ext cx="3641344" cy="971044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681774" y="3316224"/>
            <a:ext cx="3641344" cy="214735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80331" y="6821123"/>
            <a:ext cx="3641344" cy="2087164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23897" y="5850084"/>
            <a:ext cx="3641344" cy="971044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523895" y="3316226"/>
            <a:ext cx="3641344" cy="2146018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523765" y="6821121"/>
            <a:ext cx="3641344" cy="2087164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9090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5312" y="3121152"/>
            <a:ext cx="11314176" cy="5787136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546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226"/>
            <a:ext cx="13004800" cy="264837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64928" y="1062661"/>
            <a:ext cx="2194560" cy="604256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5313" y="1061157"/>
            <a:ext cx="8928761" cy="604406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10650" y="541869"/>
            <a:ext cx="3104896" cy="519289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5312" y="541869"/>
            <a:ext cx="6870266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0618" y="541869"/>
            <a:ext cx="948870" cy="519289"/>
          </a:xfrm>
        </p:spPr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760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7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19735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73158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3536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7227" y="433494"/>
            <a:ext cx="10728960" cy="203651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517227" y="2817707"/>
            <a:ext cx="10728960" cy="5852160"/>
          </a:xfrm>
        </p:spPr>
        <p:txBody>
          <a:bodyPr rtlCol="0"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517227" y="8886613"/>
            <a:ext cx="2709333" cy="65024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876800" y="8886613"/>
            <a:ext cx="4118187" cy="65024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536854" y="8886613"/>
            <a:ext cx="2709333" cy="65024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7FAE7-1665-47BA-8C2C-9333047A9D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159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226"/>
            <a:ext cx="13004800" cy="2648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" y="1071694"/>
            <a:ext cx="11314176" cy="3984974"/>
          </a:xfrm>
        </p:spPr>
        <p:txBody>
          <a:bodyPr anchor="b">
            <a:normAutofit/>
          </a:bodyPr>
          <a:lstStyle>
            <a:lvl1pPr algn="r">
              <a:defRPr sz="5689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313" y="5179344"/>
            <a:ext cx="11314177" cy="1925879"/>
          </a:xfrm>
        </p:spPr>
        <p:txBody>
          <a:bodyPr>
            <a:normAutofit/>
          </a:bodyPr>
          <a:lstStyle>
            <a:lvl1pPr marL="0" indent="0" algn="r">
              <a:buNone/>
              <a:defRPr sz="3129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10650" y="541869"/>
            <a:ext cx="3104896" cy="519289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5312" y="541869"/>
            <a:ext cx="6870266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0619" y="541869"/>
            <a:ext cx="948868" cy="519289"/>
          </a:xfrm>
        </p:spPr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82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313" y="3121152"/>
            <a:ext cx="5561712" cy="57871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2096" y="3121152"/>
            <a:ext cx="5557390" cy="57871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2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8640" y="1083733"/>
            <a:ext cx="9070848" cy="184234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8042" y="3105852"/>
            <a:ext cx="5238982" cy="1171786"/>
          </a:xfrm>
        </p:spPr>
        <p:txBody>
          <a:bodyPr anchor="b">
            <a:normAutofit/>
          </a:bodyPr>
          <a:lstStyle>
            <a:lvl1pPr marL="0" indent="0">
              <a:buNone/>
              <a:defRPr sz="3982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311" y="4455350"/>
            <a:ext cx="5561712" cy="445293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24826" y="3105852"/>
            <a:ext cx="5234661" cy="1171786"/>
          </a:xfrm>
        </p:spPr>
        <p:txBody>
          <a:bodyPr anchor="b">
            <a:normAutofit/>
          </a:bodyPr>
          <a:lstStyle>
            <a:lvl1pPr marL="0" indent="0">
              <a:buNone/>
              <a:defRPr sz="3982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2095" y="4455350"/>
            <a:ext cx="5557392" cy="445293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8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98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57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" y="2167467"/>
            <a:ext cx="4389120" cy="2275840"/>
          </a:xfrm>
        </p:spPr>
        <p:txBody>
          <a:bodyPr anchor="b"/>
          <a:lstStyle>
            <a:lvl1pPr algn="l">
              <a:defRPr sz="455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7040" y="1062059"/>
            <a:ext cx="6632448" cy="7846229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312" y="4443307"/>
            <a:ext cx="4389120" cy="4464981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46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" y="2167467"/>
            <a:ext cx="5796594" cy="2275840"/>
          </a:xfrm>
        </p:spPr>
        <p:txBody>
          <a:bodyPr anchor="b"/>
          <a:lstStyle>
            <a:lvl1pPr algn="l">
              <a:defRPr sz="455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36923" y="1068433"/>
            <a:ext cx="5225577" cy="7839855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312" y="4443307"/>
            <a:ext cx="5796594" cy="4464981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15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153754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88640" y="1087108"/>
            <a:ext cx="9070848" cy="1838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312" y="3121152"/>
            <a:ext cx="11314176" cy="578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19616" y="9040144"/>
            <a:ext cx="303987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5312" y="9039426"/>
            <a:ext cx="807923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541869"/>
            <a:ext cx="28122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728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txStyles>
    <p:titleStyle>
      <a:lvl1pPr algn="r" defTabSz="1300460" rtl="0" eaLnBrk="1" latinLnBrk="0" hangingPunct="1">
        <a:lnSpc>
          <a:spcPct val="90000"/>
        </a:lnSpc>
        <a:spcBef>
          <a:spcPct val="0"/>
        </a:spcBef>
        <a:buNone/>
        <a:defRPr sz="5689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129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Neuropsychologie podzim 20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sz="5400" dirty="0" err="1"/>
              <a:t>Neuropsychologie</a:t>
            </a:r>
            <a:r>
              <a:rPr sz="5400" dirty="0"/>
              <a:t> </a:t>
            </a:r>
            <a:r>
              <a:rPr sz="5400" dirty="0" err="1"/>
              <a:t>podzim</a:t>
            </a:r>
            <a:r>
              <a:rPr sz="5400" dirty="0"/>
              <a:t> </a:t>
            </a:r>
            <a:r>
              <a:rPr sz="5400" dirty="0" smtClean="0"/>
              <a:t>201</a:t>
            </a:r>
            <a:r>
              <a:rPr lang="cs-CZ" sz="5400" dirty="0" smtClean="0"/>
              <a:t>9</a:t>
            </a:r>
            <a:endParaRPr sz="5400" dirty="0"/>
          </a:p>
        </p:txBody>
      </p:sp>
      <p:sp>
        <p:nvSpPr>
          <p:cNvPr id="129" name="Základy klinické neuropsychologie…"/>
          <p:cNvSpPr txBox="1">
            <a:spLocks noGrp="1"/>
          </p:cNvSpPr>
          <p:nvPr>
            <p:ph type="body" idx="1"/>
          </p:nvPr>
        </p:nvSpPr>
        <p:spPr>
          <a:xfrm>
            <a:off x="845312" y="3534510"/>
            <a:ext cx="11314176" cy="635648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/>
            <a:r>
              <a:rPr lang="cs-CZ" dirty="0" smtClean="0"/>
              <a:t>Základy </a:t>
            </a:r>
            <a:r>
              <a:rPr lang="cs-CZ" dirty="0"/>
              <a:t>NPS;  </a:t>
            </a:r>
            <a:r>
              <a:rPr lang="cs-CZ" dirty="0" err="1"/>
              <a:t>Huntigton</a:t>
            </a:r>
            <a:r>
              <a:rPr lang="cs-CZ" dirty="0"/>
              <a:t>; hydrocefalus</a:t>
            </a:r>
          </a:p>
          <a:p>
            <a:pPr lvl="0"/>
            <a:r>
              <a:rPr lang="cs-CZ" dirty="0" smtClean="0"/>
              <a:t>Cévní </a:t>
            </a:r>
            <a:r>
              <a:rPr lang="cs-CZ" dirty="0"/>
              <a:t>mozkové příhody (CMP)</a:t>
            </a:r>
          </a:p>
          <a:p>
            <a:pPr lvl="0"/>
            <a:r>
              <a:rPr lang="cs-CZ" dirty="0" smtClean="0"/>
              <a:t>Epilepsie </a:t>
            </a:r>
            <a:r>
              <a:rPr lang="cs-CZ" dirty="0"/>
              <a:t>(EPI); Roztroušená skleróza</a:t>
            </a:r>
          </a:p>
          <a:p>
            <a:pPr lvl="0"/>
            <a:r>
              <a:rPr lang="cs-CZ" dirty="0" smtClean="0"/>
              <a:t>Mozeček </a:t>
            </a:r>
            <a:r>
              <a:rPr lang="cs-CZ" dirty="0"/>
              <a:t>a kognice; poranění mozku</a:t>
            </a:r>
          </a:p>
          <a:p>
            <a:pPr lvl="0"/>
            <a:r>
              <a:rPr lang="cs-CZ" dirty="0" smtClean="0"/>
              <a:t>Tumory </a:t>
            </a:r>
            <a:r>
              <a:rPr lang="cs-CZ" dirty="0"/>
              <a:t>mozku</a:t>
            </a:r>
          </a:p>
          <a:p>
            <a:pPr lvl="0"/>
            <a:r>
              <a:rPr lang="cs-CZ" dirty="0" err="1" smtClean="0"/>
              <a:t>Neurodegenerativní</a:t>
            </a:r>
            <a:r>
              <a:rPr lang="cs-CZ" dirty="0" smtClean="0"/>
              <a:t> </a:t>
            </a:r>
            <a:r>
              <a:rPr lang="cs-CZ" dirty="0"/>
              <a:t>onemocnění – demence</a:t>
            </a:r>
          </a:p>
          <a:p>
            <a:pPr lvl="0"/>
            <a:r>
              <a:rPr lang="cs-CZ" dirty="0" smtClean="0"/>
              <a:t>Dětská </a:t>
            </a:r>
            <a:r>
              <a:rPr lang="cs-CZ" dirty="0"/>
              <a:t>neuropsychologie; Neuropsychologická rehabilitace; </a:t>
            </a:r>
            <a:r>
              <a:rPr lang="cs-CZ" dirty="0" err="1"/>
              <a:t>neuropsychoterapie</a:t>
            </a:r>
            <a:r>
              <a:rPr lang="cs-CZ" dirty="0"/>
              <a:t>; ergoterapie</a:t>
            </a:r>
          </a:p>
          <a:p>
            <a:pPr lvl="0"/>
            <a:r>
              <a:rPr lang="cs-CZ" dirty="0" smtClean="0"/>
              <a:t>Forenzní </a:t>
            </a:r>
            <a:r>
              <a:rPr lang="cs-CZ" dirty="0"/>
              <a:t>neuropsychologie; Vojenská neuropsychologie; …</a:t>
            </a:r>
          </a:p>
          <a:p>
            <a:pPr lvl="0"/>
            <a:r>
              <a:rPr lang="cs-CZ" dirty="0" smtClean="0"/>
              <a:t>Schizofrenní </a:t>
            </a:r>
            <a:r>
              <a:rPr lang="cs-CZ" dirty="0"/>
              <a:t>poruchy</a:t>
            </a:r>
          </a:p>
          <a:p>
            <a:pPr lvl="0"/>
            <a:r>
              <a:rPr lang="cs-CZ" dirty="0" smtClean="0"/>
              <a:t>Poruchy </a:t>
            </a:r>
            <a:r>
              <a:rPr lang="cs-CZ" dirty="0"/>
              <a:t>osobnosti; Afektivní poruchy; Poruchy příjmu potravy</a:t>
            </a:r>
          </a:p>
          <a:p>
            <a:pPr lvl="0"/>
            <a:r>
              <a:rPr lang="cs-CZ" dirty="0" smtClean="0"/>
              <a:t>Návykové </a:t>
            </a:r>
            <a:r>
              <a:rPr lang="cs-CZ" dirty="0"/>
              <a:t>látky</a:t>
            </a:r>
          </a:p>
          <a:p>
            <a:pPr marL="222250" indent="-222250" defTabSz="292100">
              <a:spcBef>
                <a:spcPts val="2100"/>
              </a:spcBef>
              <a:defRPr sz="1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39765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844409" y="3120249"/>
            <a:ext cx="11315982" cy="6775592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Ralph A. </a:t>
            </a:r>
            <a:r>
              <a:rPr lang="cs-CZ" altLang="cs-CZ" b="1" dirty="0" err="1" smtClean="0"/>
              <a:t>Reitan</a:t>
            </a:r>
            <a:endParaRPr lang="cs-CZ" altLang="cs-CZ" b="1" dirty="0" smtClean="0"/>
          </a:p>
          <a:p>
            <a:pPr lvl="1" eaLnBrk="1" hangingPunct="1"/>
            <a:r>
              <a:rPr lang="cs-CZ" altLang="cs-CZ" dirty="0" smtClean="0"/>
              <a:t>americký neuropsycholog</a:t>
            </a:r>
          </a:p>
          <a:p>
            <a:pPr lvl="1" eaLnBrk="1" hangingPunct="1"/>
            <a:r>
              <a:rPr lang="cs-CZ" altLang="cs-CZ" dirty="0" smtClean="0"/>
              <a:t>tvůrce neuropsychologické baterie </a:t>
            </a:r>
            <a:r>
              <a:rPr lang="cs-CZ" altLang="cs-CZ" dirty="0" err="1" smtClean="0"/>
              <a:t>Halstead-Reitan</a:t>
            </a:r>
            <a:endParaRPr lang="cs-CZ" altLang="cs-CZ" dirty="0" smtClean="0"/>
          </a:p>
          <a:p>
            <a:pPr lvl="1" eaLnBrk="1" hangingPunct="1"/>
            <a:r>
              <a:rPr lang="cs-CZ" altLang="cs-CZ" dirty="0" err="1" smtClean="0"/>
              <a:t>propacovával</a:t>
            </a:r>
            <a:r>
              <a:rPr lang="cs-CZ" altLang="cs-CZ" dirty="0" smtClean="0"/>
              <a:t> neuropsychologickou baterii</a:t>
            </a:r>
          </a:p>
          <a:p>
            <a:pPr lvl="1" eaLnBrk="1" hangingPunct="1"/>
            <a:r>
              <a:rPr lang="cs-CZ" altLang="cs-CZ" dirty="0" smtClean="0"/>
              <a:t>publikace např. Neuropsychology </a:t>
            </a:r>
            <a:r>
              <a:rPr lang="cs-CZ" altLang="cs-CZ" dirty="0" err="1" smtClean="0"/>
              <a:t>evaluation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adults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Aphasia</a:t>
            </a:r>
            <a:r>
              <a:rPr lang="cs-CZ" altLang="cs-CZ" dirty="0" smtClean="0"/>
              <a:t> and senzory-</a:t>
            </a:r>
            <a:r>
              <a:rPr lang="cs-CZ" altLang="cs-CZ" dirty="0" err="1" smtClean="0"/>
              <a:t>perceptual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deficits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adults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Theory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clinical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interpretation</a:t>
            </a:r>
            <a:r>
              <a:rPr lang="cs-CZ" altLang="cs-CZ" dirty="0" smtClean="0"/>
              <a:t>,….</a:t>
            </a:r>
          </a:p>
        </p:txBody>
      </p:sp>
    </p:spTree>
    <p:extLst>
      <p:ext uri="{BB962C8B-B14F-4D97-AF65-F5344CB8AC3E}">
        <p14:creationId xmlns:p14="http://schemas.microsoft.com/office/powerpoint/2010/main" val="57860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844409" y="3120249"/>
            <a:ext cx="11315982" cy="6263076"/>
          </a:xfrm>
        </p:spPr>
        <p:txBody>
          <a:bodyPr/>
          <a:lstStyle/>
          <a:p>
            <a:pPr eaLnBrk="1" hangingPunct="1"/>
            <a:r>
              <a:rPr lang="cs-CZ" altLang="cs-CZ" smtClean="0"/>
              <a:t>Alexandr Romanovič </a:t>
            </a:r>
            <a:r>
              <a:rPr lang="cs-CZ" altLang="cs-CZ" b="1" smtClean="0"/>
              <a:t>Lurija</a:t>
            </a:r>
          </a:p>
          <a:p>
            <a:pPr lvl="1" eaLnBrk="1" hangingPunct="1"/>
            <a:r>
              <a:rPr lang="cs-CZ" altLang="cs-CZ" smtClean="0"/>
              <a:t>Rus; geniální neurolog a jeden ze zakladatelů neuropsychologie</a:t>
            </a:r>
          </a:p>
          <a:p>
            <a:pPr lvl="1" eaLnBrk="1" hangingPunct="1"/>
            <a:r>
              <a:rPr lang="cs-CZ" altLang="cs-CZ" smtClean="0"/>
              <a:t>v mládí založil Kazaňskou psychoanalytickou asociaci</a:t>
            </a:r>
          </a:p>
          <a:p>
            <a:pPr lvl="1" eaLnBrk="1" hangingPunct="1"/>
            <a:r>
              <a:rPr lang="cs-CZ" altLang="cs-CZ" smtClean="0"/>
              <a:t>chápal neuropsychologii jako nástroj topické diagnostiky mozkových lézí</a:t>
            </a:r>
          </a:p>
          <a:p>
            <a:pPr lvl="1" eaLnBrk="1" hangingPunct="1"/>
            <a:r>
              <a:rPr lang="cs-CZ" altLang="cs-CZ" smtClean="0"/>
              <a:t>Lurijovy zkoušky prosadila jako neuropsychologickou baterii Christensenová</a:t>
            </a:r>
          </a:p>
          <a:p>
            <a:pPr lvl="1" eaLnBrk="1" hangingPunct="1"/>
            <a:r>
              <a:rPr lang="cs-CZ" altLang="cs-CZ" smtClean="0"/>
              <a:t>později se baterie rozšířila v psychometrizované formě i do USA</a:t>
            </a:r>
          </a:p>
          <a:p>
            <a:pPr lvl="1" eaLnBrk="1" hangingPunct="1"/>
            <a:r>
              <a:rPr lang="cs-CZ" altLang="cs-CZ" smtClean="0"/>
              <a:t>publikace např: The Neuropsychology of memory; The Working Brain; ….</a:t>
            </a:r>
          </a:p>
        </p:txBody>
      </p:sp>
    </p:spTree>
    <p:extLst>
      <p:ext uri="{BB962C8B-B14F-4D97-AF65-F5344CB8AC3E}">
        <p14:creationId xmlns:p14="http://schemas.microsoft.com/office/powerpoint/2010/main" val="19725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 dalším známým osobnostem narozeným v 1.třetině 20. století patří </a:t>
            </a:r>
          </a:p>
          <a:p>
            <a:pPr lvl="1" eaLnBrk="1" hangingPunct="1"/>
            <a:r>
              <a:rPr lang="cs-CZ" altLang="cs-CZ" smtClean="0"/>
              <a:t>Francouz Henry Hécaen</a:t>
            </a:r>
          </a:p>
          <a:p>
            <a:pPr lvl="1" eaLnBrk="1" hangingPunct="1"/>
            <a:r>
              <a:rPr lang="cs-CZ" altLang="cs-CZ" smtClean="0"/>
              <a:t>Angličan Oliver Zangwill</a:t>
            </a:r>
          </a:p>
          <a:p>
            <a:pPr lvl="1" eaLnBrk="1" hangingPunct="1"/>
            <a:r>
              <a:rPr lang="cs-CZ" altLang="cs-CZ" smtClean="0"/>
              <a:t>německý emigrant do USA Hans Lukas Teuber</a:t>
            </a:r>
          </a:p>
          <a:p>
            <a:pPr lvl="1" eaLnBrk="1" hangingPunct="1"/>
            <a:r>
              <a:rPr lang="cs-CZ" altLang="cs-CZ" smtClean="0"/>
              <a:t>Američan Norman Geswind</a:t>
            </a:r>
          </a:p>
          <a:p>
            <a:pPr lvl="1" eaLnBrk="1" hangingPunct="1"/>
            <a:r>
              <a:rPr lang="cs-CZ" altLang="cs-CZ" smtClean="0"/>
              <a:t>…</a:t>
            </a: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087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1610" y="443438"/>
            <a:ext cx="9069493" cy="1840088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ČR</a:t>
            </a:r>
            <a:endParaRPr lang="cs-CZ" dirty="0"/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>
          <a:xfrm>
            <a:off x="844410" y="2860755"/>
            <a:ext cx="11699804" cy="6633351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Doc. PhDr. et MUDr. Jiří Jindřich Diamant (1930)</a:t>
            </a:r>
          </a:p>
          <a:p>
            <a:pPr lvl="1" eaLnBrk="1" hangingPunct="1"/>
            <a:r>
              <a:rPr lang="cs-CZ" altLang="cs-CZ" dirty="0" smtClean="0"/>
              <a:t>Kapitoly z neuropsychologie</a:t>
            </a:r>
          </a:p>
          <a:p>
            <a:pPr eaLnBrk="1" hangingPunct="1"/>
            <a:r>
              <a:rPr lang="cs-CZ" altLang="cs-CZ" dirty="0" smtClean="0"/>
              <a:t>Doc. PhDr. Petr </a:t>
            </a:r>
            <a:r>
              <a:rPr lang="cs-CZ" altLang="cs-CZ" dirty="0" err="1" smtClean="0"/>
              <a:t>Kulišťák</a:t>
            </a:r>
            <a:r>
              <a:rPr lang="cs-CZ" altLang="cs-CZ" dirty="0" smtClean="0"/>
              <a:t>, Ph.D. (1949)</a:t>
            </a:r>
          </a:p>
          <a:p>
            <a:pPr lvl="1" eaLnBrk="1" hangingPunct="1"/>
            <a:r>
              <a:rPr lang="cs-CZ" altLang="cs-CZ" dirty="0" smtClean="0"/>
              <a:t>vzdělávání v neuropsychologii; rozvíjí neuropsychologii jako samostatný obor ležící v průniku psychologie a neurověd</a:t>
            </a:r>
          </a:p>
          <a:p>
            <a:pPr eaLnBrk="1" hangingPunct="1"/>
            <a:r>
              <a:rPr lang="cs-CZ" altLang="cs-CZ" dirty="0" smtClean="0"/>
              <a:t>PhDr. Jan Preiss (1939)</a:t>
            </a:r>
          </a:p>
          <a:p>
            <a:pPr lvl="1" eaLnBrk="1" hangingPunct="1"/>
            <a:r>
              <a:rPr lang="cs-CZ" altLang="cs-CZ" dirty="0" smtClean="0"/>
              <a:t>neuropsychologická problematika epilepsií; diagnostika pomocí </a:t>
            </a:r>
            <a:r>
              <a:rPr lang="cs-CZ" altLang="cs-CZ" dirty="0" err="1" smtClean="0"/>
              <a:t>Halstead-Reitanovy</a:t>
            </a:r>
            <a:r>
              <a:rPr lang="cs-CZ" altLang="cs-CZ" dirty="0" smtClean="0"/>
              <a:t> baterie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r>
              <a:rPr lang="cs-CZ" altLang="cs-CZ" dirty="0" smtClean="0"/>
              <a:t>Doc. PhDr. Marek Preiss, Ph.D.</a:t>
            </a:r>
          </a:p>
          <a:p>
            <a:pPr eaLnBrk="1" hangingPunct="1"/>
            <a:r>
              <a:rPr lang="cs-CZ" altLang="cs-CZ" dirty="0" smtClean="0"/>
              <a:t>PhDr. Lenka Krámská, Ph.D.</a:t>
            </a:r>
          </a:p>
          <a:p>
            <a:pPr eaLnBrk="1" hangingPunct="1"/>
            <a:r>
              <a:rPr lang="cs-CZ" altLang="cs-CZ" dirty="0" smtClean="0"/>
              <a:t>Mgr. Tomáš </a:t>
            </a:r>
            <a:r>
              <a:rPr lang="cs-CZ" altLang="cs-CZ" dirty="0" err="1" smtClean="0"/>
              <a:t>Nikolai</a:t>
            </a:r>
            <a:r>
              <a:rPr lang="cs-CZ" altLang="cs-CZ" dirty="0" smtClean="0"/>
              <a:t>, Ph.D.; Mgr. Ondřej </a:t>
            </a:r>
            <a:r>
              <a:rPr lang="cs-CZ" altLang="cs-CZ" dirty="0" err="1" smtClean="0"/>
              <a:t>Bezdíček,Ph.D</a:t>
            </a:r>
            <a:r>
              <a:rPr lang="cs-CZ" altLang="cs-CZ" dirty="0" smtClean="0"/>
              <a:t>.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2361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Neuropsychologické vyšetř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sz="5400" dirty="0" err="1"/>
              <a:t>Neuropsychologické</a:t>
            </a:r>
            <a:r>
              <a:rPr sz="5400" dirty="0"/>
              <a:t> </a:t>
            </a:r>
            <a:r>
              <a:rPr sz="5400" dirty="0" err="1"/>
              <a:t>vyšetření</a:t>
            </a:r>
            <a:r>
              <a:rPr sz="5400" dirty="0"/>
              <a:t> </a:t>
            </a:r>
          </a:p>
        </p:txBody>
      </p:sp>
      <p:sp>
        <p:nvSpPr>
          <p:cNvPr id="132" name="Klinická NPS vznik na počátku 60.let, rozvoj ve třech směrech (Diller, 1992)…"/>
          <p:cNvSpPr txBox="1">
            <a:spLocks noGrp="1"/>
          </p:cNvSpPr>
          <p:nvPr>
            <p:ph type="body" idx="1"/>
          </p:nvPr>
        </p:nvSpPr>
        <p:spPr>
          <a:xfrm>
            <a:off x="845312" y="3121151"/>
            <a:ext cx="11314176" cy="6232913"/>
          </a:xfrm>
          <a:prstGeom prst="rect">
            <a:avLst/>
          </a:prstGeom>
        </p:spPr>
        <p:txBody>
          <a:bodyPr/>
          <a:lstStyle/>
          <a:p>
            <a:pPr marL="422275" indent="-422275" defTabSz="554990">
              <a:spcBef>
                <a:spcPts val="3900"/>
              </a:spcBef>
              <a:defRPr sz="3040"/>
            </a:pPr>
            <a:r>
              <a:rPr lang="cs-CZ" dirty="0" smtClean="0"/>
              <a:t>k</a:t>
            </a:r>
            <a:r>
              <a:rPr dirty="0" err="1" smtClean="0"/>
              <a:t>linická</a:t>
            </a:r>
            <a:r>
              <a:rPr dirty="0" smtClean="0"/>
              <a:t> </a:t>
            </a:r>
            <a:r>
              <a:rPr dirty="0"/>
              <a:t>NPS </a:t>
            </a:r>
            <a:r>
              <a:rPr dirty="0" err="1"/>
              <a:t>vznik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počátku</a:t>
            </a:r>
            <a:r>
              <a:rPr dirty="0"/>
              <a:t> 60.let, </a:t>
            </a:r>
            <a:r>
              <a:rPr dirty="0" err="1"/>
              <a:t>rozvoj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třech</a:t>
            </a:r>
            <a:r>
              <a:rPr dirty="0"/>
              <a:t> </a:t>
            </a:r>
            <a:r>
              <a:rPr dirty="0" err="1"/>
              <a:t>směrech</a:t>
            </a:r>
            <a:r>
              <a:rPr dirty="0"/>
              <a:t> (Diller, 1992)</a:t>
            </a:r>
          </a:p>
          <a:p>
            <a:pPr marL="1072505" lvl="1" indent="-422275" defTabSz="554990">
              <a:spcBef>
                <a:spcPts val="3900"/>
              </a:spcBef>
              <a:defRPr sz="3040"/>
            </a:pPr>
            <a:r>
              <a:rPr lang="cs-CZ" dirty="0" smtClean="0"/>
              <a:t>v</a:t>
            </a:r>
            <a:r>
              <a:rPr dirty="0" err="1" smtClean="0"/>
              <a:t>ývojem</a:t>
            </a:r>
            <a:r>
              <a:rPr dirty="0" smtClean="0"/>
              <a:t> </a:t>
            </a:r>
            <a:r>
              <a:rPr dirty="0" err="1"/>
              <a:t>psychometrických</a:t>
            </a:r>
            <a:r>
              <a:rPr dirty="0"/>
              <a:t> </a:t>
            </a:r>
            <a:r>
              <a:rPr dirty="0" err="1"/>
              <a:t>nástrojů</a:t>
            </a:r>
            <a:r>
              <a:rPr dirty="0" smtClean="0"/>
              <a:t>,</a:t>
            </a:r>
            <a:r>
              <a:rPr lang="cs-CZ" dirty="0" smtClean="0"/>
              <a:t> </a:t>
            </a:r>
            <a:r>
              <a:rPr dirty="0" err="1" smtClean="0"/>
              <a:t>které</a:t>
            </a:r>
            <a:r>
              <a:rPr dirty="0" smtClean="0"/>
              <a:t> </a:t>
            </a:r>
            <a:r>
              <a:rPr dirty="0" err="1"/>
              <a:t>rozšiřovaly</a:t>
            </a:r>
            <a:r>
              <a:rPr dirty="0"/>
              <a:t> a </a:t>
            </a:r>
            <a:r>
              <a:rPr dirty="0" err="1"/>
              <a:t>kvantifikovaly</a:t>
            </a:r>
            <a:r>
              <a:rPr dirty="0"/>
              <a:t> </a:t>
            </a:r>
            <a:r>
              <a:rPr dirty="0" err="1"/>
              <a:t>neurologické</a:t>
            </a:r>
            <a:r>
              <a:rPr dirty="0"/>
              <a:t> </a:t>
            </a:r>
            <a:r>
              <a:rPr dirty="0" err="1"/>
              <a:t>vyšetření</a:t>
            </a:r>
            <a:r>
              <a:rPr dirty="0"/>
              <a:t> </a:t>
            </a:r>
            <a:r>
              <a:rPr dirty="0" err="1"/>
              <a:t>poskytnutím</a:t>
            </a:r>
            <a:r>
              <a:rPr dirty="0"/>
              <a:t> </a:t>
            </a:r>
            <a:r>
              <a:rPr dirty="0" err="1"/>
              <a:t>analýzy</a:t>
            </a:r>
            <a:r>
              <a:rPr dirty="0"/>
              <a:t> </a:t>
            </a:r>
            <a:r>
              <a:rPr dirty="0" err="1"/>
              <a:t>profilu</a:t>
            </a:r>
            <a:endParaRPr dirty="0"/>
          </a:p>
          <a:p>
            <a:pPr marL="1072505" lvl="1" indent="-422275" defTabSz="554990">
              <a:spcBef>
                <a:spcPts val="3900"/>
              </a:spcBef>
              <a:defRPr sz="3040"/>
            </a:pPr>
            <a:r>
              <a:rPr lang="cs-CZ" dirty="0" smtClean="0"/>
              <a:t>p</a:t>
            </a:r>
            <a:r>
              <a:rPr dirty="0" err="1" smtClean="0"/>
              <a:t>opisem</a:t>
            </a:r>
            <a:r>
              <a:rPr dirty="0" smtClean="0"/>
              <a:t> </a:t>
            </a:r>
            <a:r>
              <a:rPr dirty="0" err="1"/>
              <a:t>chování</a:t>
            </a:r>
            <a:r>
              <a:rPr dirty="0"/>
              <a:t> v </a:t>
            </a:r>
            <a:r>
              <a:rPr dirty="0" err="1"/>
              <a:t>souvislosti</a:t>
            </a:r>
            <a:r>
              <a:rPr dirty="0"/>
              <a:t> s </a:t>
            </a:r>
            <a:r>
              <a:rPr dirty="0" err="1"/>
              <a:t>prudkým</a:t>
            </a:r>
            <a:r>
              <a:rPr dirty="0"/>
              <a:t> </a:t>
            </a:r>
            <a:r>
              <a:rPr dirty="0" err="1"/>
              <a:t>rozvojem</a:t>
            </a:r>
            <a:r>
              <a:rPr dirty="0"/>
              <a:t> </a:t>
            </a:r>
            <a:r>
              <a:rPr dirty="0" err="1"/>
              <a:t>neurozobrazovacích</a:t>
            </a:r>
            <a:r>
              <a:rPr dirty="0"/>
              <a:t> </a:t>
            </a:r>
            <a:r>
              <a:rPr dirty="0" err="1"/>
              <a:t>technik</a:t>
            </a:r>
            <a:r>
              <a:rPr dirty="0"/>
              <a:t> v 70. </a:t>
            </a:r>
            <a:r>
              <a:rPr dirty="0" smtClean="0"/>
              <a:t>l</a:t>
            </a:r>
            <a:r>
              <a:rPr lang="cs-CZ" dirty="0" smtClean="0"/>
              <a:t>é</a:t>
            </a:r>
            <a:r>
              <a:rPr dirty="0" smtClean="0"/>
              <a:t>tech</a:t>
            </a:r>
            <a:endParaRPr dirty="0"/>
          </a:p>
          <a:p>
            <a:pPr marL="1072505" lvl="1" indent="-422275" defTabSz="554990">
              <a:spcBef>
                <a:spcPts val="3900"/>
              </a:spcBef>
              <a:defRPr sz="3040"/>
            </a:pPr>
            <a:r>
              <a:rPr lang="cs-CZ" dirty="0" smtClean="0"/>
              <a:t>p</a:t>
            </a:r>
            <a:r>
              <a:rPr dirty="0" err="1" smtClean="0"/>
              <a:t>osouzením</a:t>
            </a:r>
            <a:r>
              <a:rPr dirty="0" smtClean="0"/>
              <a:t> </a:t>
            </a:r>
            <a:r>
              <a:rPr dirty="0" err="1"/>
              <a:t>vztahu</a:t>
            </a:r>
            <a:r>
              <a:rPr dirty="0"/>
              <a:t> </a:t>
            </a:r>
            <a:r>
              <a:rPr dirty="0" err="1"/>
              <a:t>mezi</a:t>
            </a:r>
            <a:r>
              <a:rPr dirty="0"/>
              <a:t> </a:t>
            </a:r>
            <a:r>
              <a:rPr dirty="0" err="1"/>
              <a:t>mozkem</a:t>
            </a:r>
            <a:r>
              <a:rPr dirty="0"/>
              <a:t> a </a:t>
            </a:r>
            <a:r>
              <a:rPr dirty="0" err="1"/>
              <a:t>chováním</a:t>
            </a:r>
            <a:r>
              <a:rPr dirty="0"/>
              <a:t> </a:t>
            </a:r>
            <a:r>
              <a:rPr dirty="0" err="1"/>
              <a:t>pomocí</a:t>
            </a:r>
            <a:r>
              <a:rPr dirty="0"/>
              <a:t> </a:t>
            </a:r>
            <a:r>
              <a:rPr dirty="0" err="1"/>
              <a:t>klinických</a:t>
            </a:r>
            <a:r>
              <a:rPr dirty="0"/>
              <a:t> a </a:t>
            </a:r>
            <a:r>
              <a:rPr dirty="0" err="1"/>
              <a:t>experimentálních</a:t>
            </a:r>
            <a:r>
              <a:rPr dirty="0"/>
              <a:t> </a:t>
            </a:r>
            <a:r>
              <a:rPr dirty="0" err="1" smtClean="0"/>
              <a:t>metod</a:t>
            </a:r>
            <a:r>
              <a:rPr lang="cs-CZ" dirty="0" smtClean="0"/>
              <a:t>,</a:t>
            </a:r>
            <a:r>
              <a:rPr dirty="0" smtClean="0"/>
              <a:t> </a:t>
            </a:r>
            <a:r>
              <a:rPr dirty="0"/>
              <a:t>se </a:t>
            </a:r>
            <a:r>
              <a:rPr dirty="0" err="1"/>
              <a:t>snahou</a:t>
            </a:r>
            <a:r>
              <a:rPr dirty="0"/>
              <a:t> </a:t>
            </a:r>
            <a:r>
              <a:rPr dirty="0" err="1"/>
              <a:t>precizněji</a:t>
            </a:r>
            <a:r>
              <a:rPr dirty="0"/>
              <a:t> </a:t>
            </a:r>
            <a:r>
              <a:rPr dirty="0" err="1"/>
              <a:t>popsat</a:t>
            </a:r>
            <a:r>
              <a:rPr dirty="0"/>
              <a:t> </a:t>
            </a:r>
            <a:r>
              <a:rPr dirty="0" err="1"/>
              <a:t>neurologické</a:t>
            </a:r>
            <a:r>
              <a:rPr dirty="0"/>
              <a:t> </a:t>
            </a:r>
            <a:r>
              <a:rPr dirty="0" err="1"/>
              <a:t>sy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íle neuropsychologického vyšetření"/>
          <p:cNvSpPr txBox="1">
            <a:spLocks noGrp="1"/>
          </p:cNvSpPr>
          <p:nvPr>
            <p:ph type="title"/>
          </p:nvPr>
        </p:nvSpPr>
        <p:spPr>
          <a:xfrm>
            <a:off x="1359243" y="531048"/>
            <a:ext cx="11355860" cy="183897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6640"/>
            </a:lvl1pPr>
          </a:lstStyle>
          <a:p>
            <a:r>
              <a:rPr sz="5400" dirty="0" err="1"/>
              <a:t>Cíle</a:t>
            </a:r>
            <a:r>
              <a:rPr sz="5400" dirty="0"/>
              <a:t> </a:t>
            </a:r>
            <a:r>
              <a:rPr sz="5400" dirty="0" err="1"/>
              <a:t>neuropsychologického</a:t>
            </a:r>
            <a:r>
              <a:rPr sz="5400" dirty="0"/>
              <a:t> </a:t>
            </a:r>
            <a:r>
              <a:rPr sz="5400" dirty="0" err="1"/>
              <a:t>vyšetření</a:t>
            </a:r>
            <a:endParaRPr sz="5400" dirty="0"/>
          </a:p>
        </p:txBody>
      </p:sp>
      <p:sp>
        <p:nvSpPr>
          <p:cNvPr id="135" name="Určit, zda jsou v chování a prožívání známky poškození mozku a jak tyto změny vypadají…"/>
          <p:cNvSpPr txBox="1">
            <a:spLocks noGrp="1"/>
          </p:cNvSpPr>
          <p:nvPr>
            <p:ph type="body" idx="1"/>
          </p:nvPr>
        </p:nvSpPr>
        <p:spPr>
          <a:xfrm>
            <a:off x="308919" y="2144956"/>
            <a:ext cx="12406184" cy="62452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93370" indent="-293370" defTabSz="385572">
              <a:lnSpc>
                <a:spcPct val="100000"/>
              </a:lnSpc>
              <a:spcBef>
                <a:spcPts val="2700"/>
              </a:spcBef>
              <a:defRPr sz="2112"/>
            </a:pPr>
            <a:r>
              <a:rPr lang="cs-CZ" sz="2400" dirty="0" err="1" smtClean="0"/>
              <a:t>u</a:t>
            </a:r>
            <a:r>
              <a:rPr sz="2400" dirty="0" err="1" smtClean="0"/>
              <a:t>rčit</a:t>
            </a:r>
            <a:r>
              <a:rPr sz="2400" dirty="0"/>
              <a:t>, </a:t>
            </a:r>
            <a:r>
              <a:rPr sz="2400" dirty="0" err="1"/>
              <a:t>zda</a:t>
            </a:r>
            <a:r>
              <a:rPr sz="2400" dirty="0"/>
              <a:t> </a:t>
            </a:r>
            <a:r>
              <a:rPr sz="2400" dirty="0" err="1"/>
              <a:t>jsou</a:t>
            </a:r>
            <a:r>
              <a:rPr sz="2400" dirty="0"/>
              <a:t> v </a:t>
            </a:r>
            <a:r>
              <a:rPr sz="2400" dirty="0" err="1"/>
              <a:t>chování</a:t>
            </a:r>
            <a:r>
              <a:rPr sz="2400" dirty="0"/>
              <a:t> a </a:t>
            </a:r>
            <a:r>
              <a:rPr sz="2400" dirty="0" err="1"/>
              <a:t>prožívání</a:t>
            </a:r>
            <a:r>
              <a:rPr sz="2400" dirty="0"/>
              <a:t> </a:t>
            </a:r>
            <a:r>
              <a:rPr sz="2400" dirty="0" err="1"/>
              <a:t>známky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a </a:t>
            </a:r>
            <a:r>
              <a:rPr sz="2400" dirty="0" err="1"/>
              <a:t>jak</a:t>
            </a:r>
            <a:r>
              <a:rPr sz="2400" dirty="0"/>
              <a:t> </a:t>
            </a:r>
            <a:r>
              <a:rPr sz="2400" dirty="0" err="1"/>
              <a:t>tyto</a:t>
            </a:r>
            <a:r>
              <a:rPr sz="2400" dirty="0"/>
              <a:t> </a:t>
            </a:r>
            <a:r>
              <a:rPr sz="2400" dirty="0" err="1"/>
              <a:t>změny</a:t>
            </a:r>
            <a:r>
              <a:rPr sz="2400" dirty="0"/>
              <a:t> </a:t>
            </a:r>
            <a:r>
              <a:rPr sz="2400" dirty="0" err="1"/>
              <a:t>vypadají</a:t>
            </a:r>
            <a:endParaRPr sz="2400" dirty="0"/>
          </a:p>
          <a:p>
            <a:pPr marL="293370" indent="-293370" defTabSz="385572">
              <a:lnSpc>
                <a:spcPct val="100000"/>
              </a:lnSpc>
              <a:spcBef>
                <a:spcPts val="2700"/>
              </a:spcBef>
              <a:defRPr sz="2112"/>
            </a:pPr>
            <a:r>
              <a:rPr lang="cs-CZ" sz="2400" dirty="0" err="1" smtClean="0"/>
              <a:t>s</a:t>
            </a:r>
            <a:r>
              <a:rPr sz="2400" dirty="0" err="1" smtClean="0"/>
              <a:t>peciální</a:t>
            </a:r>
            <a:r>
              <a:rPr sz="2400" dirty="0" smtClean="0"/>
              <a:t> </a:t>
            </a:r>
            <a:r>
              <a:rPr sz="2400" dirty="0"/>
              <a:t>testy </a:t>
            </a:r>
            <a:r>
              <a:rPr sz="2400" dirty="0" err="1"/>
              <a:t>vyvíjené</a:t>
            </a:r>
            <a:r>
              <a:rPr sz="2400" dirty="0"/>
              <a:t> </a:t>
            </a:r>
            <a:r>
              <a:rPr sz="2400" dirty="0" err="1"/>
              <a:t>po</a:t>
            </a:r>
            <a:r>
              <a:rPr sz="2400" dirty="0"/>
              <a:t> </a:t>
            </a:r>
            <a:r>
              <a:rPr sz="2400" dirty="0" err="1"/>
              <a:t>desetiletí</a:t>
            </a:r>
            <a:r>
              <a:rPr sz="2400" dirty="0"/>
              <a:t> pro </a:t>
            </a:r>
            <a:r>
              <a:rPr sz="2400" dirty="0" err="1"/>
              <a:t>účely</a:t>
            </a:r>
            <a:r>
              <a:rPr sz="2400" dirty="0"/>
              <a:t> </a:t>
            </a:r>
            <a:r>
              <a:rPr sz="2400" dirty="0" err="1"/>
              <a:t>citlivého</a:t>
            </a:r>
            <a:r>
              <a:rPr sz="2400" dirty="0"/>
              <a:t> </a:t>
            </a:r>
            <a:r>
              <a:rPr sz="2400" dirty="0" err="1"/>
              <a:t>posouzení</a:t>
            </a:r>
            <a:r>
              <a:rPr sz="2400" dirty="0"/>
              <a:t> </a:t>
            </a:r>
            <a:r>
              <a:rPr sz="2400" dirty="0" err="1"/>
              <a:t>vztahu</a:t>
            </a:r>
            <a:r>
              <a:rPr sz="2400" dirty="0"/>
              <a:t> </a:t>
            </a:r>
            <a:r>
              <a:rPr sz="2400" dirty="0" err="1"/>
              <a:t>mezi</a:t>
            </a:r>
            <a:r>
              <a:rPr sz="2400" dirty="0"/>
              <a:t> </a:t>
            </a:r>
            <a:r>
              <a:rPr sz="2400" dirty="0" err="1"/>
              <a:t>mozkem</a:t>
            </a:r>
            <a:r>
              <a:rPr sz="2400" dirty="0"/>
              <a:t> a </a:t>
            </a:r>
            <a:r>
              <a:rPr sz="2400" dirty="0" err="1"/>
              <a:t>chováním</a:t>
            </a:r>
            <a:endParaRPr sz="2400" dirty="0"/>
          </a:p>
          <a:p>
            <a:pPr marL="293370" indent="-293370" defTabSz="385572">
              <a:lnSpc>
                <a:spcPct val="100000"/>
              </a:lnSpc>
              <a:spcBef>
                <a:spcPts val="2700"/>
              </a:spcBef>
              <a:defRPr sz="2112"/>
            </a:pPr>
            <a:r>
              <a:rPr sz="2400" dirty="0"/>
              <a:t>NPS </a:t>
            </a:r>
            <a:r>
              <a:rPr sz="2400" dirty="0" err="1"/>
              <a:t>vyšetření</a:t>
            </a:r>
            <a:r>
              <a:rPr sz="2400" dirty="0"/>
              <a:t> </a:t>
            </a:r>
            <a:r>
              <a:rPr sz="2400" dirty="0" err="1"/>
              <a:t>má</a:t>
            </a:r>
            <a:r>
              <a:rPr sz="2400" dirty="0"/>
              <a:t> </a:t>
            </a:r>
            <a:r>
              <a:rPr sz="2400" dirty="0" err="1"/>
              <a:t>význam</a:t>
            </a:r>
            <a:r>
              <a:rPr sz="2400" dirty="0"/>
              <a:t> </a:t>
            </a:r>
            <a:r>
              <a:rPr sz="2400" dirty="0" err="1"/>
              <a:t>pokud</a:t>
            </a:r>
            <a:r>
              <a:rPr sz="2400" dirty="0"/>
              <a:t> </a:t>
            </a:r>
            <a:r>
              <a:rPr sz="2400" dirty="0" err="1"/>
              <a:t>posuzujeme</a:t>
            </a:r>
            <a:r>
              <a:rPr sz="2400" dirty="0"/>
              <a:t> </a:t>
            </a:r>
            <a:r>
              <a:rPr sz="2400" dirty="0" err="1"/>
              <a:t>pacienta</a:t>
            </a:r>
            <a:r>
              <a:rPr sz="2400" dirty="0"/>
              <a:t> se </a:t>
            </a:r>
            <a:r>
              <a:rPr sz="2400" dirty="0" err="1"/>
              <a:t>známou</a:t>
            </a:r>
            <a:r>
              <a:rPr sz="2400" dirty="0"/>
              <a:t> </a:t>
            </a:r>
            <a:r>
              <a:rPr sz="2400" dirty="0" err="1"/>
              <a:t>lézí</a:t>
            </a:r>
            <a:r>
              <a:rPr sz="2400" dirty="0"/>
              <a:t>,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posuzujeme</a:t>
            </a:r>
            <a:r>
              <a:rPr sz="2400" dirty="0"/>
              <a:t> </a:t>
            </a:r>
            <a:r>
              <a:rPr sz="2400" dirty="0" err="1"/>
              <a:t>pacienta</a:t>
            </a:r>
            <a:r>
              <a:rPr sz="2400" dirty="0"/>
              <a:t> s </a:t>
            </a:r>
            <a:r>
              <a:rPr sz="2400" dirty="0" err="1"/>
              <a:t>podezřením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hodnotíme</a:t>
            </a:r>
            <a:r>
              <a:rPr sz="2400" dirty="0"/>
              <a:t> </a:t>
            </a:r>
            <a:r>
              <a:rPr sz="2400" dirty="0" err="1"/>
              <a:t>pacientovu</a:t>
            </a:r>
            <a:r>
              <a:rPr sz="2400" dirty="0"/>
              <a:t> </a:t>
            </a:r>
            <a:r>
              <a:rPr sz="2400" dirty="0" err="1"/>
              <a:t>úzdravu</a:t>
            </a:r>
            <a:endParaRPr sz="2400" dirty="0"/>
          </a:p>
          <a:p>
            <a:pPr marL="293370" indent="-293370" defTabSz="385572">
              <a:lnSpc>
                <a:spcPct val="100000"/>
              </a:lnSpc>
              <a:spcBef>
                <a:spcPts val="2700"/>
              </a:spcBef>
              <a:defRPr sz="2112"/>
            </a:pPr>
            <a:r>
              <a:rPr lang="cs-CZ" sz="2400" dirty="0" err="1" smtClean="0"/>
              <a:t>s</a:t>
            </a:r>
            <a:r>
              <a:rPr sz="2400" dirty="0" err="1" smtClean="0"/>
              <a:t>myslem</a:t>
            </a:r>
            <a:r>
              <a:rPr sz="2400" dirty="0" smtClean="0"/>
              <a:t> </a:t>
            </a:r>
            <a:r>
              <a:rPr sz="2400" dirty="0"/>
              <a:t>je </a:t>
            </a:r>
            <a:r>
              <a:rPr sz="2400" dirty="0" err="1" smtClean="0"/>
              <a:t>především</a:t>
            </a:r>
            <a:r>
              <a:rPr lang="cs-CZ" sz="2400" dirty="0" smtClean="0"/>
              <a:t> </a:t>
            </a:r>
            <a:r>
              <a:rPr sz="2400" dirty="0" smtClean="0"/>
              <a:t> </a:t>
            </a:r>
            <a:r>
              <a:rPr sz="2400" dirty="0" err="1" smtClean="0"/>
              <a:t>zevrubný</a:t>
            </a:r>
            <a:r>
              <a:rPr lang="cs-CZ" sz="2400" dirty="0" smtClean="0"/>
              <a:t> </a:t>
            </a:r>
            <a:r>
              <a:rPr sz="2400" dirty="0" smtClean="0"/>
              <a:t> </a:t>
            </a:r>
            <a:r>
              <a:rPr sz="2400" dirty="0" err="1"/>
              <a:t>popis</a:t>
            </a:r>
            <a:r>
              <a:rPr sz="2400" dirty="0"/>
              <a:t> </a:t>
            </a:r>
            <a:r>
              <a:rPr sz="2400" dirty="0" err="1"/>
              <a:t>chování</a:t>
            </a:r>
            <a:r>
              <a:rPr sz="2400" dirty="0"/>
              <a:t> a </a:t>
            </a:r>
            <a:r>
              <a:rPr sz="2400" dirty="0" err="1"/>
              <a:t>ověření</a:t>
            </a:r>
            <a:r>
              <a:rPr sz="2400" dirty="0"/>
              <a:t> </a:t>
            </a:r>
            <a:r>
              <a:rPr sz="2400" dirty="0" err="1"/>
              <a:t>subjektivně</a:t>
            </a:r>
            <a:r>
              <a:rPr sz="2400" dirty="0"/>
              <a:t> </a:t>
            </a:r>
            <a:r>
              <a:rPr sz="2400" dirty="0" err="1"/>
              <a:t>podávaných</a:t>
            </a:r>
            <a:r>
              <a:rPr sz="2400" dirty="0"/>
              <a:t> </a:t>
            </a:r>
            <a:r>
              <a:rPr sz="2400" dirty="0" err="1"/>
              <a:t>obtíží</a:t>
            </a:r>
            <a:r>
              <a:rPr sz="2400" dirty="0"/>
              <a:t>, </a:t>
            </a:r>
            <a:r>
              <a:rPr sz="2400" dirty="0" err="1"/>
              <a:t>zjišťování</a:t>
            </a:r>
            <a:r>
              <a:rPr sz="2400" dirty="0"/>
              <a:t> </a:t>
            </a:r>
            <a:r>
              <a:rPr sz="2400" dirty="0" err="1"/>
              <a:t>poklesu</a:t>
            </a:r>
            <a:r>
              <a:rPr sz="2400" dirty="0"/>
              <a:t> </a:t>
            </a:r>
            <a:r>
              <a:rPr sz="2400" dirty="0" err="1"/>
              <a:t>intelektuální</a:t>
            </a:r>
            <a:r>
              <a:rPr sz="2400" dirty="0"/>
              <a:t> </a:t>
            </a:r>
            <a:r>
              <a:rPr sz="2400" dirty="0" err="1"/>
              <a:t>výkonnosti</a:t>
            </a:r>
            <a:r>
              <a:rPr sz="2400" dirty="0"/>
              <a:t> a </a:t>
            </a:r>
            <a:r>
              <a:rPr sz="2400" dirty="0" err="1"/>
              <a:t>odhad</a:t>
            </a:r>
            <a:r>
              <a:rPr sz="2400" dirty="0"/>
              <a:t> </a:t>
            </a:r>
            <a:r>
              <a:rPr sz="2400" dirty="0" err="1"/>
              <a:t>potencionálních</a:t>
            </a:r>
            <a:r>
              <a:rPr sz="2400" dirty="0"/>
              <a:t> </a:t>
            </a:r>
            <a:r>
              <a:rPr sz="2400" dirty="0" err="1"/>
              <a:t>možností</a:t>
            </a:r>
            <a:r>
              <a:rPr sz="2400" dirty="0"/>
              <a:t> </a:t>
            </a:r>
            <a:r>
              <a:rPr sz="2400" dirty="0" err="1"/>
              <a:t>zlepšení</a:t>
            </a:r>
            <a:r>
              <a:rPr sz="2400" dirty="0"/>
              <a:t> (</a:t>
            </a:r>
            <a:r>
              <a:rPr sz="2400" dirty="0" err="1"/>
              <a:t>Diamant</a:t>
            </a:r>
            <a:r>
              <a:rPr sz="2400" dirty="0"/>
              <a:t> 1998)</a:t>
            </a:r>
          </a:p>
          <a:p>
            <a:pPr marL="293370" indent="-293370" defTabSz="385572">
              <a:lnSpc>
                <a:spcPct val="100000"/>
              </a:lnSpc>
              <a:spcBef>
                <a:spcPts val="2700"/>
              </a:spcBef>
              <a:defRPr sz="2112"/>
            </a:pPr>
            <a:r>
              <a:rPr lang="cs-CZ" sz="2400" dirty="0" smtClean="0"/>
              <a:t>j</a:t>
            </a:r>
            <a:r>
              <a:rPr sz="2400" dirty="0" smtClean="0"/>
              <a:t>e </a:t>
            </a:r>
            <a:r>
              <a:rPr sz="2400" dirty="0" err="1"/>
              <a:t>nejcitlivější</a:t>
            </a:r>
            <a:r>
              <a:rPr sz="2400" dirty="0"/>
              <a:t> </a:t>
            </a:r>
            <a:r>
              <a:rPr sz="2400" dirty="0" err="1"/>
              <a:t>prostředek</a:t>
            </a:r>
            <a:r>
              <a:rPr sz="2400" dirty="0"/>
              <a:t> k </a:t>
            </a:r>
            <a:r>
              <a:rPr sz="2400" dirty="0" err="1"/>
              <a:t>vyšetření</a:t>
            </a:r>
            <a:r>
              <a:rPr sz="2400" dirty="0"/>
              <a:t> </a:t>
            </a:r>
            <a:r>
              <a:rPr sz="2400" dirty="0" err="1"/>
              <a:t>funkční</a:t>
            </a:r>
            <a:r>
              <a:rPr sz="2400" dirty="0"/>
              <a:t> integrity </a:t>
            </a:r>
            <a:r>
              <a:rPr sz="2400" dirty="0" err="1"/>
              <a:t>lidského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(Cullum 1998)</a:t>
            </a:r>
          </a:p>
          <a:p>
            <a:pPr marL="293370" indent="-293370" defTabSz="385572">
              <a:lnSpc>
                <a:spcPct val="100000"/>
              </a:lnSpc>
              <a:spcBef>
                <a:spcPts val="2700"/>
              </a:spcBef>
              <a:defRPr sz="2112"/>
            </a:pPr>
            <a:r>
              <a:rPr lang="cs-CZ" sz="2400" dirty="0" err="1" smtClean="0"/>
              <a:t>m</a:t>
            </a:r>
            <a:r>
              <a:rPr sz="2400" dirty="0" err="1" smtClean="0"/>
              <a:t>ožnosti</a:t>
            </a:r>
            <a:r>
              <a:rPr sz="2400" dirty="0" smtClean="0"/>
              <a:t> </a:t>
            </a:r>
            <a:r>
              <a:rPr sz="2400" dirty="0" err="1"/>
              <a:t>neuropsychologa</a:t>
            </a:r>
            <a:r>
              <a:rPr sz="2400" dirty="0"/>
              <a:t> - </a:t>
            </a:r>
            <a:r>
              <a:rPr sz="2400" dirty="0" err="1"/>
              <a:t>popsat</a:t>
            </a:r>
            <a:r>
              <a:rPr sz="2400" dirty="0"/>
              <a:t> </a:t>
            </a:r>
            <a:r>
              <a:rPr sz="2400" dirty="0" err="1"/>
              <a:t>kognitivní</a:t>
            </a:r>
            <a:r>
              <a:rPr sz="2400" dirty="0"/>
              <a:t> a </a:t>
            </a:r>
            <a:r>
              <a:rPr sz="2400" dirty="0" err="1"/>
              <a:t>osobnostní</a:t>
            </a:r>
            <a:r>
              <a:rPr sz="2400" dirty="0"/>
              <a:t> </a:t>
            </a:r>
            <a:r>
              <a:rPr sz="2400" dirty="0" err="1"/>
              <a:t>dysfce</a:t>
            </a:r>
            <a:r>
              <a:rPr sz="2400" dirty="0"/>
              <a:t> </a:t>
            </a:r>
            <a:r>
              <a:rPr sz="2400" dirty="0" smtClean="0"/>
              <a:t>(</a:t>
            </a:r>
            <a:r>
              <a:rPr sz="2400" dirty="0" err="1" smtClean="0"/>
              <a:t>kvalitativní</a:t>
            </a:r>
            <a:r>
              <a:rPr sz="2400" dirty="0" smtClean="0"/>
              <a:t> </a:t>
            </a:r>
            <a:r>
              <a:rPr lang="cs-CZ" sz="2400" dirty="0" smtClean="0"/>
              <a:t>    </a:t>
            </a:r>
            <a:r>
              <a:rPr sz="2400" dirty="0" err="1" smtClean="0"/>
              <a:t>i</a:t>
            </a:r>
            <a:r>
              <a:rPr sz="2400" dirty="0" smtClean="0"/>
              <a:t> </a:t>
            </a:r>
            <a:r>
              <a:rPr sz="2400" dirty="0" err="1"/>
              <a:t>kvantitativní</a:t>
            </a:r>
            <a:r>
              <a:rPr sz="2400" dirty="0"/>
              <a:t> </a:t>
            </a:r>
            <a:r>
              <a:rPr sz="2400" dirty="0" err="1"/>
              <a:t>popis</a:t>
            </a:r>
            <a:r>
              <a:rPr sz="2400" dirty="0"/>
              <a:t>), </a:t>
            </a:r>
            <a:r>
              <a:rPr sz="2400" dirty="0" err="1"/>
              <a:t>zhodnotit</a:t>
            </a:r>
            <a:r>
              <a:rPr sz="2400" dirty="0"/>
              <a:t> </a:t>
            </a:r>
            <a:r>
              <a:rPr sz="2400" dirty="0" err="1"/>
              <a:t>výkonovými</a:t>
            </a:r>
            <a:r>
              <a:rPr sz="2400" dirty="0"/>
              <a:t> </a:t>
            </a:r>
            <a:r>
              <a:rPr lang="cs-CZ" sz="2400" dirty="0" smtClean="0"/>
              <a:t>metodami </a:t>
            </a:r>
            <a:r>
              <a:rPr sz="2400" dirty="0" err="1" smtClean="0"/>
              <a:t>potenciál</a:t>
            </a:r>
            <a:r>
              <a:rPr sz="2400" dirty="0" smtClean="0"/>
              <a:t> </a:t>
            </a:r>
            <a:r>
              <a:rPr sz="2400" dirty="0"/>
              <a:t>k </a:t>
            </a:r>
            <a:r>
              <a:rPr sz="2400" dirty="0" err="1"/>
              <a:t>úzdravě</a:t>
            </a:r>
            <a:r>
              <a:rPr sz="2400" dirty="0"/>
              <a:t>, </a:t>
            </a:r>
            <a:r>
              <a:rPr sz="2400" dirty="0" err="1"/>
              <a:t>zhodnotit</a:t>
            </a:r>
            <a:r>
              <a:rPr sz="2400" dirty="0"/>
              <a:t> </a:t>
            </a:r>
            <a:r>
              <a:rPr sz="2400" dirty="0" err="1"/>
              <a:t>premorbidní</a:t>
            </a:r>
            <a:r>
              <a:rPr sz="2400" dirty="0"/>
              <a:t> </a:t>
            </a:r>
            <a:r>
              <a:rPr sz="2400" dirty="0" err="1"/>
              <a:t>úroveň</a:t>
            </a:r>
            <a:r>
              <a:rPr sz="2400" dirty="0"/>
              <a:t> </a:t>
            </a:r>
            <a:r>
              <a:rPr sz="2400" dirty="0" err="1"/>
              <a:t>psychiky</a:t>
            </a:r>
            <a:r>
              <a:rPr sz="2400" dirty="0"/>
              <a:t>, </a:t>
            </a:r>
            <a:r>
              <a:rPr sz="2400" dirty="0" err="1"/>
              <a:t>asistovat</a:t>
            </a:r>
            <a:r>
              <a:rPr sz="2400" dirty="0"/>
              <a:t> </a:t>
            </a:r>
            <a:r>
              <a:rPr sz="2400" dirty="0" err="1"/>
              <a:t>při</a:t>
            </a:r>
            <a:r>
              <a:rPr sz="2400" dirty="0"/>
              <a:t> </a:t>
            </a:r>
            <a:r>
              <a:rPr sz="2400" dirty="0" err="1"/>
              <a:t>zjišťování</a:t>
            </a:r>
            <a:r>
              <a:rPr sz="2400" dirty="0"/>
              <a:t> </a:t>
            </a:r>
            <a:r>
              <a:rPr sz="2400" dirty="0" err="1"/>
              <a:t>lokalizace</a:t>
            </a:r>
            <a:r>
              <a:rPr sz="2400" dirty="0"/>
              <a:t> </a:t>
            </a:r>
            <a:r>
              <a:rPr sz="2400" dirty="0" err="1"/>
              <a:t>léze</a:t>
            </a:r>
            <a:r>
              <a:rPr sz="2400" dirty="0"/>
              <a:t> </a:t>
            </a:r>
            <a:r>
              <a:rPr lang="cs-CZ" sz="2400" dirty="0" smtClean="0"/>
              <a:t>                   </a:t>
            </a:r>
            <a:r>
              <a:rPr sz="2400" dirty="0" smtClean="0"/>
              <a:t>a </a:t>
            </a:r>
            <a:r>
              <a:rPr sz="2400" dirty="0" err="1"/>
              <a:t>podílet</a:t>
            </a:r>
            <a:r>
              <a:rPr sz="2400" dirty="0"/>
              <a:t> se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léčbě</a:t>
            </a:r>
            <a:endParaRPr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if. diagnostika - zda organická X funkční porucha…"/>
          <p:cNvSpPr txBox="1">
            <a:spLocks noGrp="1"/>
          </p:cNvSpPr>
          <p:nvPr>
            <p:ph type="body" idx="1"/>
          </p:nvPr>
        </p:nvSpPr>
        <p:spPr>
          <a:xfrm>
            <a:off x="667265" y="1628351"/>
            <a:ext cx="11874843" cy="78122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24485" indent="-324485" defTabSz="426466">
              <a:lnSpc>
                <a:spcPct val="100000"/>
              </a:lnSpc>
              <a:spcBef>
                <a:spcPts val="3000"/>
              </a:spcBef>
              <a:defRPr sz="2336"/>
            </a:pPr>
            <a:r>
              <a:rPr lang="cs-CZ" sz="2400" dirty="0" smtClean="0"/>
              <a:t>d</a:t>
            </a:r>
            <a:r>
              <a:rPr sz="2400" dirty="0" smtClean="0"/>
              <a:t>if</a:t>
            </a:r>
            <a:r>
              <a:rPr sz="2400" dirty="0"/>
              <a:t>. </a:t>
            </a:r>
            <a:r>
              <a:rPr sz="2400" dirty="0" err="1"/>
              <a:t>diagnostika</a:t>
            </a:r>
            <a:r>
              <a:rPr sz="2400" dirty="0"/>
              <a:t> - </a:t>
            </a:r>
            <a:r>
              <a:rPr sz="2400" dirty="0" err="1"/>
              <a:t>zda</a:t>
            </a:r>
            <a:r>
              <a:rPr sz="2400" dirty="0"/>
              <a:t> </a:t>
            </a:r>
            <a:r>
              <a:rPr sz="2400" dirty="0" err="1"/>
              <a:t>organická</a:t>
            </a:r>
            <a:r>
              <a:rPr sz="2400" dirty="0"/>
              <a:t> X </a:t>
            </a:r>
            <a:r>
              <a:rPr sz="2400" dirty="0" err="1"/>
              <a:t>funkční</a:t>
            </a:r>
            <a:r>
              <a:rPr sz="2400" dirty="0"/>
              <a:t> </a:t>
            </a:r>
            <a:r>
              <a:rPr sz="2400" dirty="0" err="1"/>
              <a:t>porucha</a:t>
            </a:r>
            <a:endParaRPr sz="2400" dirty="0"/>
          </a:p>
          <a:p>
            <a:pPr marL="324485" indent="-324485" defTabSz="426466">
              <a:lnSpc>
                <a:spcPct val="100000"/>
              </a:lnSpc>
              <a:spcBef>
                <a:spcPts val="3000"/>
              </a:spcBef>
              <a:defRPr sz="2336"/>
            </a:pPr>
            <a:r>
              <a:rPr sz="2400" dirty="0"/>
              <a:t>NPS </a:t>
            </a:r>
            <a:r>
              <a:rPr sz="2400" dirty="0" err="1"/>
              <a:t>využívá</a:t>
            </a:r>
            <a:r>
              <a:rPr sz="2400" dirty="0"/>
              <a:t> </a:t>
            </a:r>
            <a:r>
              <a:rPr sz="2400" dirty="0" err="1"/>
              <a:t>popisu</a:t>
            </a:r>
            <a:r>
              <a:rPr sz="2400" dirty="0"/>
              <a:t> </a:t>
            </a:r>
            <a:r>
              <a:rPr sz="2400" dirty="0" err="1"/>
              <a:t>poškozených</a:t>
            </a:r>
            <a:r>
              <a:rPr sz="2400" dirty="0"/>
              <a:t> </a:t>
            </a:r>
            <a:r>
              <a:rPr sz="2400" dirty="0" err="1"/>
              <a:t>funkcí</a:t>
            </a:r>
            <a:r>
              <a:rPr sz="2400" dirty="0"/>
              <a:t>, </a:t>
            </a:r>
            <a:r>
              <a:rPr sz="2400" dirty="0" err="1"/>
              <a:t>které</a:t>
            </a:r>
            <a:r>
              <a:rPr sz="2400" dirty="0"/>
              <a:t> je </a:t>
            </a:r>
            <a:r>
              <a:rPr sz="2400" dirty="0" err="1"/>
              <a:t>možno</a:t>
            </a:r>
            <a:r>
              <a:rPr sz="2400" dirty="0"/>
              <a:t> </a:t>
            </a:r>
            <a:r>
              <a:rPr sz="2400" dirty="0" err="1"/>
              <a:t>pozorovat</a:t>
            </a:r>
            <a:r>
              <a:rPr sz="2400" dirty="0"/>
              <a:t>; </a:t>
            </a:r>
            <a:r>
              <a:rPr sz="2400" dirty="0" err="1"/>
              <a:t>méně</a:t>
            </a:r>
            <a:r>
              <a:rPr sz="2400" dirty="0"/>
              <a:t> </a:t>
            </a:r>
            <a:r>
              <a:rPr sz="2400" dirty="0" err="1"/>
              <a:t>již</a:t>
            </a:r>
            <a:r>
              <a:rPr sz="2400" dirty="0"/>
              <a:t> </a:t>
            </a:r>
            <a:r>
              <a:rPr sz="2400" dirty="0" err="1"/>
              <a:t>určení</a:t>
            </a:r>
            <a:r>
              <a:rPr sz="2400" dirty="0"/>
              <a:t>, </a:t>
            </a:r>
            <a:r>
              <a:rPr sz="2400" dirty="0" err="1"/>
              <a:t>která</a:t>
            </a:r>
            <a:r>
              <a:rPr sz="2400" dirty="0"/>
              <a:t> z </a:t>
            </a:r>
            <a:r>
              <a:rPr sz="2400" dirty="0" err="1"/>
              <a:t>poruch</a:t>
            </a:r>
            <a:r>
              <a:rPr sz="2400" dirty="0"/>
              <a:t> </a:t>
            </a:r>
            <a:r>
              <a:rPr sz="2400" dirty="0" err="1"/>
              <a:t>psychických</a:t>
            </a:r>
            <a:r>
              <a:rPr sz="2400" dirty="0"/>
              <a:t> </a:t>
            </a:r>
            <a:r>
              <a:rPr sz="2400" dirty="0" err="1"/>
              <a:t>fcí</a:t>
            </a:r>
            <a:r>
              <a:rPr sz="2400" dirty="0"/>
              <a:t> je </a:t>
            </a:r>
            <a:r>
              <a:rPr sz="2400" dirty="0" err="1"/>
              <a:t>bazální</a:t>
            </a:r>
            <a:r>
              <a:rPr sz="2400" dirty="0"/>
              <a:t> a </a:t>
            </a:r>
            <a:r>
              <a:rPr sz="2400" dirty="0" err="1"/>
              <a:t>která</a:t>
            </a:r>
            <a:r>
              <a:rPr sz="2400" dirty="0"/>
              <a:t> </a:t>
            </a:r>
            <a:r>
              <a:rPr sz="2400" dirty="0" err="1"/>
              <a:t>sekundární</a:t>
            </a:r>
            <a:r>
              <a:rPr sz="2400" dirty="0"/>
              <a:t> </a:t>
            </a:r>
          </a:p>
          <a:p>
            <a:pPr marL="324485" indent="-324485" defTabSz="426466">
              <a:lnSpc>
                <a:spcPct val="100000"/>
              </a:lnSpc>
              <a:spcBef>
                <a:spcPts val="3000"/>
              </a:spcBef>
              <a:defRPr sz="2336"/>
            </a:pPr>
            <a:r>
              <a:rPr lang="cs-CZ" sz="2400" dirty="0" smtClean="0"/>
              <a:t>j</a:t>
            </a:r>
            <a:r>
              <a:rPr sz="2400" dirty="0" smtClean="0"/>
              <a:t>e </a:t>
            </a:r>
            <a:r>
              <a:rPr sz="2400" dirty="0" err="1"/>
              <a:t>cenná</a:t>
            </a:r>
            <a:r>
              <a:rPr sz="2400" dirty="0"/>
              <a:t> </a:t>
            </a:r>
            <a:r>
              <a:rPr sz="2400" dirty="0" err="1"/>
              <a:t>ve</a:t>
            </a:r>
            <a:r>
              <a:rPr sz="2400" dirty="0"/>
              <a:t> </a:t>
            </a:r>
            <a:r>
              <a:rPr sz="2400" dirty="0" err="1"/>
              <a:t>spojení</a:t>
            </a:r>
            <a:r>
              <a:rPr sz="2400" dirty="0"/>
              <a:t> s </a:t>
            </a:r>
            <a:r>
              <a:rPr sz="2400" dirty="0" err="1"/>
              <a:t>neurologickými</a:t>
            </a:r>
            <a:r>
              <a:rPr sz="2400" dirty="0"/>
              <a:t> </a:t>
            </a:r>
            <a:r>
              <a:rPr sz="2400" dirty="0" err="1"/>
              <a:t>nálezem</a:t>
            </a:r>
            <a:r>
              <a:rPr sz="2400" dirty="0"/>
              <a:t>, </a:t>
            </a:r>
            <a:r>
              <a:rPr sz="2400" dirty="0" err="1"/>
              <a:t>protože</a:t>
            </a:r>
            <a:r>
              <a:rPr sz="2400" dirty="0"/>
              <a:t> </a:t>
            </a:r>
            <a:r>
              <a:rPr sz="2400" dirty="0" err="1"/>
              <a:t>umožňuje</a:t>
            </a:r>
            <a:r>
              <a:rPr sz="2400" dirty="0"/>
              <a:t> </a:t>
            </a:r>
            <a:r>
              <a:rPr sz="2400" dirty="0" err="1"/>
              <a:t>psychometrický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fenomenologický</a:t>
            </a:r>
            <a:r>
              <a:rPr sz="2400" dirty="0"/>
              <a:t> </a:t>
            </a:r>
            <a:r>
              <a:rPr sz="2400" dirty="0" err="1"/>
              <a:t>popis</a:t>
            </a:r>
            <a:r>
              <a:rPr sz="2400" dirty="0"/>
              <a:t> </a:t>
            </a:r>
            <a:r>
              <a:rPr sz="2400" dirty="0" err="1"/>
              <a:t>chování</a:t>
            </a:r>
            <a:r>
              <a:rPr sz="2400" dirty="0"/>
              <a:t>; ne </a:t>
            </a:r>
            <a:r>
              <a:rPr sz="2400" dirty="0" err="1"/>
              <a:t>všechny</a:t>
            </a:r>
            <a:r>
              <a:rPr sz="2400" dirty="0"/>
              <a:t> </a:t>
            </a:r>
            <a:r>
              <a:rPr sz="2400" dirty="0" err="1"/>
              <a:t>organické</a:t>
            </a:r>
            <a:r>
              <a:rPr sz="2400" dirty="0"/>
              <a:t> </a:t>
            </a:r>
            <a:r>
              <a:rPr sz="2400" dirty="0" err="1"/>
              <a:t>léze</a:t>
            </a:r>
            <a:r>
              <a:rPr sz="2400" dirty="0"/>
              <a:t> </a:t>
            </a:r>
            <a:r>
              <a:rPr sz="2400" dirty="0" err="1"/>
              <a:t>mají</a:t>
            </a:r>
            <a:r>
              <a:rPr sz="2400" dirty="0"/>
              <a:t> </a:t>
            </a:r>
            <a:r>
              <a:rPr sz="2400" dirty="0" err="1"/>
              <a:t>psychický</a:t>
            </a:r>
            <a:r>
              <a:rPr sz="2400" dirty="0"/>
              <a:t> </a:t>
            </a:r>
            <a:r>
              <a:rPr sz="2400" dirty="0" err="1"/>
              <a:t>korelát</a:t>
            </a:r>
            <a:r>
              <a:rPr sz="2400" dirty="0"/>
              <a:t> a </a:t>
            </a:r>
            <a:r>
              <a:rPr sz="2400" dirty="0" err="1"/>
              <a:t>opačně</a:t>
            </a:r>
            <a:endParaRPr sz="2400" dirty="0"/>
          </a:p>
          <a:p>
            <a:pPr marL="324485" indent="-324485" defTabSz="426466">
              <a:lnSpc>
                <a:spcPct val="100000"/>
              </a:lnSpc>
              <a:spcBef>
                <a:spcPts val="3000"/>
              </a:spcBef>
              <a:defRPr sz="2336"/>
            </a:pPr>
            <a:r>
              <a:rPr lang="cs-CZ" sz="2400" dirty="0" smtClean="0"/>
              <a:t>z</a:t>
            </a:r>
            <a:r>
              <a:rPr sz="2400" dirty="0" smtClean="0"/>
              <a:t> </a:t>
            </a:r>
            <a:r>
              <a:rPr sz="2400" dirty="0" err="1"/>
              <a:t>pohledu</a:t>
            </a:r>
            <a:r>
              <a:rPr sz="2400" dirty="0"/>
              <a:t> </a:t>
            </a:r>
            <a:r>
              <a:rPr sz="2400" dirty="0" err="1"/>
              <a:t>záběru</a:t>
            </a:r>
            <a:r>
              <a:rPr sz="2400" dirty="0"/>
              <a:t> </a:t>
            </a:r>
            <a:r>
              <a:rPr sz="2400" dirty="0" err="1"/>
              <a:t>vyšetření</a:t>
            </a:r>
            <a:r>
              <a:rPr sz="2400" dirty="0"/>
              <a:t> </a:t>
            </a:r>
            <a:r>
              <a:rPr sz="2400" dirty="0" err="1"/>
              <a:t>můžeme</a:t>
            </a:r>
            <a:r>
              <a:rPr sz="2400" dirty="0"/>
              <a:t> </a:t>
            </a:r>
            <a:r>
              <a:rPr sz="2400" dirty="0" err="1"/>
              <a:t>zjišťovat</a:t>
            </a:r>
            <a:r>
              <a:rPr sz="2400" dirty="0"/>
              <a:t> </a:t>
            </a:r>
            <a:r>
              <a:rPr sz="2400" dirty="0" err="1"/>
              <a:t>samotnou</a:t>
            </a:r>
            <a:r>
              <a:rPr sz="2400" dirty="0"/>
              <a:t> </a:t>
            </a:r>
            <a:r>
              <a:rPr sz="2400" dirty="0" err="1"/>
              <a:t>poruchu</a:t>
            </a:r>
            <a:r>
              <a:rPr sz="2400" dirty="0"/>
              <a:t> (impairment), </a:t>
            </a:r>
            <a:r>
              <a:rPr sz="2400" dirty="0" err="1"/>
              <a:t>postižení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úrovni</a:t>
            </a:r>
            <a:r>
              <a:rPr sz="2400" dirty="0"/>
              <a:t> </a:t>
            </a:r>
            <a:r>
              <a:rPr sz="2400" dirty="0" err="1"/>
              <a:t>psychických</a:t>
            </a:r>
            <a:r>
              <a:rPr sz="2400" dirty="0"/>
              <a:t> </a:t>
            </a:r>
            <a:r>
              <a:rPr sz="2400" dirty="0" err="1"/>
              <a:t>fcí</a:t>
            </a:r>
            <a:r>
              <a:rPr sz="2400" dirty="0"/>
              <a:t> (</a:t>
            </a:r>
            <a:r>
              <a:rPr sz="2400" dirty="0" err="1"/>
              <a:t>paměť</a:t>
            </a:r>
            <a:r>
              <a:rPr sz="2400" dirty="0"/>
              <a:t>, </a:t>
            </a:r>
            <a:r>
              <a:rPr sz="2400" dirty="0" err="1"/>
              <a:t>intelekt</a:t>
            </a:r>
            <a:r>
              <a:rPr sz="2400" dirty="0"/>
              <a:t>,..);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poruchy</a:t>
            </a:r>
            <a:r>
              <a:rPr sz="2400" dirty="0"/>
              <a:t> </a:t>
            </a:r>
            <a:r>
              <a:rPr sz="2400" dirty="0" err="1"/>
              <a:t>schopnosti</a:t>
            </a:r>
            <a:r>
              <a:rPr sz="2400" dirty="0"/>
              <a:t> </a:t>
            </a:r>
            <a:r>
              <a:rPr sz="2400" dirty="0" err="1"/>
              <a:t>fungovat</a:t>
            </a:r>
            <a:r>
              <a:rPr sz="2400" dirty="0"/>
              <a:t> </a:t>
            </a:r>
            <a:r>
              <a:rPr sz="2400" dirty="0" err="1"/>
              <a:t>samostatně</a:t>
            </a:r>
            <a:r>
              <a:rPr sz="2400" dirty="0"/>
              <a:t> a </a:t>
            </a:r>
            <a:r>
              <a:rPr sz="2400" dirty="0" err="1"/>
              <a:t>nezávisle</a:t>
            </a:r>
            <a:r>
              <a:rPr sz="2400" dirty="0"/>
              <a:t> </a:t>
            </a:r>
            <a:r>
              <a:rPr sz="2400" dirty="0" smtClean="0"/>
              <a:t>(disability</a:t>
            </a:r>
            <a:r>
              <a:rPr sz="2400" dirty="0"/>
              <a:t>);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vliv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fungování</a:t>
            </a:r>
            <a:r>
              <a:rPr sz="2400" dirty="0"/>
              <a:t> </a:t>
            </a:r>
            <a:r>
              <a:rPr sz="2400" dirty="0" err="1"/>
              <a:t>jedince</a:t>
            </a:r>
            <a:r>
              <a:rPr sz="2400" dirty="0"/>
              <a:t> </a:t>
            </a:r>
            <a:r>
              <a:rPr sz="2400" dirty="0" err="1"/>
              <a:t>ve</a:t>
            </a:r>
            <a:r>
              <a:rPr sz="2400" dirty="0"/>
              <a:t> </a:t>
            </a:r>
            <a:r>
              <a:rPr sz="2400" dirty="0" err="1"/>
              <a:t>společnosti</a:t>
            </a:r>
            <a:r>
              <a:rPr sz="2400" dirty="0"/>
              <a:t> (handicap)</a:t>
            </a:r>
          </a:p>
          <a:p>
            <a:pPr marL="324485" indent="-324485" defTabSz="426466">
              <a:lnSpc>
                <a:spcPct val="100000"/>
              </a:lnSpc>
              <a:spcBef>
                <a:spcPts val="3000"/>
              </a:spcBef>
              <a:defRPr sz="2336"/>
            </a:pPr>
            <a:r>
              <a:rPr lang="cs-CZ" sz="2400" dirty="0" smtClean="0"/>
              <a:t>p</a:t>
            </a:r>
            <a:r>
              <a:rPr sz="2400" dirty="0" err="1" smtClean="0"/>
              <a:t>ro</a:t>
            </a:r>
            <a:r>
              <a:rPr sz="2400" dirty="0" smtClean="0"/>
              <a:t> </a:t>
            </a:r>
            <a:r>
              <a:rPr sz="2400" dirty="0" err="1"/>
              <a:t>první</a:t>
            </a:r>
            <a:r>
              <a:rPr sz="2400" dirty="0"/>
              <a:t> </a:t>
            </a:r>
            <a:r>
              <a:rPr sz="2400" dirty="0" err="1"/>
              <a:t>používáme</a:t>
            </a:r>
            <a:r>
              <a:rPr sz="2400" dirty="0"/>
              <a:t> </a:t>
            </a:r>
            <a:r>
              <a:rPr sz="2400" dirty="0" err="1"/>
              <a:t>specializované</a:t>
            </a:r>
            <a:r>
              <a:rPr sz="2400" dirty="0"/>
              <a:t> </a:t>
            </a:r>
            <a:r>
              <a:rPr sz="2400" dirty="0" err="1"/>
              <a:t>neuropsychologické</a:t>
            </a:r>
            <a:r>
              <a:rPr sz="2400" dirty="0"/>
              <a:t> testy a </a:t>
            </a:r>
            <a:r>
              <a:rPr sz="2400" dirty="0" err="1" smtClean="0"/>
              <a:t>zkoušky</a:t>
            </a:r>
            <a:r>
              <a:rPr lang="cs-CZ" sz="2400" dirty="0" smtClean="0"/>
              <a:t>; </a:t>
            </a:r>
            <a:r>
              <a:rPr sz="2400" dirty="0" smtClean="0"/>
              <a:t> </a:t>
            </a:r>
            <a:r>
              <a:rPr sz="2400" dirty="0"/>
              <a:t>pro </a:t>
            </a:r>
            <a:r>
              <a:rPr sz="2400" dirty="0" err="1"/>
              <a:t>druhé</a:t>
            </a:r>
            <a:r>
              <a:rPr sz="2400" dirty="0"/>
              <a:t> a </a:t>
            </a:r>
            <a:r>
              <a:rPr sz="2400" dirty="0" err="1"/>
              <a:t>třetí</a:t>
            </a:r>
            <a:r>
              <a:rPr sz="2400" dirty="0"/>
              <a:t> </a:t>
            </a:r>
            <a:r>
              <a:rPr sz="2400" dirty="0" err="1"/>
              <a:t>posuzovací</a:t>
            </a:r>
            <a:r>
              <a:rPr sz="2400" dirty="0"/>
              <a:t> a </a:t>
            </a:r>
            <a:r>
              <a:rPr sz="2400" dirty="0" err="1"/>
              <a:t>sebeposuzovací</a:t>
            </a:r>
            <a:r>
              <a:rPr sz="2400" dirty="0"/>
              <a:t> </a:t>
            </a:r>
            <a:r>
              <a:rPr sz="2400" dirty="0" err="1"/>
              <a:t>škály</a:t>
            </a:r>
            <a:r>
              <a:rPr sz="2400" dirty="0"/>
              <a:t> a </a:t>
            </a:r>
            <a:r>
              <a:rPr sz="2400" dirty="0" err="1"/>
              <a:t>dotazníky</a:t>
            </a:r>
            <a:endParaRPr sz="2400" dirty="0"/>
          </a:p>
          <a:p>
            <a:pPr marL="324485" indent="-324485" defTabSz="426466">
              <a:lnSpc>
                <a:spcPct val="100000"/>
              </a:lnSpc>
              <a:spcBef>
                <a:spcPts val="3000"/>
              </a:spcBef>
              <a:defRPr sz="2336"/>
            </a:pPr>
            <a:r>
              <a:rPr lang="cs-CZ" sz="2400" dirty="0" err="1" smtClean="0"/>
              <a:t>p</a:t>
            </a:r>
            <a:r>
              <a:rPr sz="2400" dirty="0" err="1" smtClean="0"/>
              <a:t>ři</a:t>
            </a:r>
            <a:r>
              <a:rPr sz="2400" dirty="0" smtClean="0"/>
              <a:t> </a:t>
            </a:r>
            <a:r>
              <a:rPr sz="2400" dirty="0"/>
              <a:t>NPS se </a:t>
            </a:r>
            <a:r>
              <a:rPr sz="2400" dirty="0" err="1"/>
              <a:t>zaměřujeme</a:t>
            </a:r>
            <a:r>
              <a:rPr sz="2400" dirty="0"/>
              <a:t> </a:t>
            </a:r>
            <a:r>
              <a:rPr sz="2400" dirty="0" err="1" smtClean="0"/>
              <a:t>hlavně</a:t>
            </a:r>
            <a:r>
              <a:rPr lang="cs-CZ" sz="2400" dirty="0" smtClean="0"/>
              <a:t> </a:t>
            </a:r>
            <a:r>
              <a:rPr sz="2400" dirty="0" err="1" smtClean="0"/>
              <a:t>na</a:t>
            </a:r>
            <a:r>
              <a:rPr sz="2400" dirty="0" smtClean="0"/>
              <a:t> </a:t>
            </a:r>
            <a:r>
              <a:rPr sz="2400" dirty="0" err="1"/>
              <a:t>samotnou</a:t>
            </a:r>
            <a:r>
              <a:rPr sz="2400" dirty="0"/>
              <a:t> </a:t>
            </a:r>
            <a:r>
              <a:rPr sz="2400" dirty="0" err="1"/>
              <a:t>poruchu</a:t>
            </a:r>
            <a:r>
              <a:rPr sz="2400" dirty="0"/>
              <a:t>, ale </a:t>
            </a:r>
            <a:r>
              <a:rPr sz="2400" dirty="0" err="1"/>
              <a:t>neměli</a:t>
            </a:r>
            <a:r>
              <a:rPr sz="2400" dirty="0"/>
              <a:t> </a:t>
            </a:r>
            <a:r>
              <a:rPr sz="2400" dirty="0" err="1"/>
              <a:t>bychom</a:t>
            </a:r>
            <a:r>
              <a:rPr sz="2400" dirty="0"/>
              <a:t> </a:t>
            </a:r>
            <a:r>
              <a:rPr sz="2400" dirty="0" err="1" smtClean="0"/>
              <a:t>zapomínat</a:t>
            </a:r>
            <a:r>
              <a:rPr lang="cs-CZ" sz="2400" dirty="0" smtClean="0"/>
              <a:t>,</a:t>
            </a:r>
            <a:r>
              <a:rPr sz="2400" dirty="0" smtClean="0"/>
              <a:t>  </a:t>
            </a:r>
            <a:r>
              <a:rPr sz="2400" dirty="0" err="1"/>
              <a:t>ani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smtClean="0"/>
              <a:t>dis</a:t>
            </a:r>
            <a:r>
              <a:rPr lang="cs-CZ" sz="2400" smtClean="0"/>
              <a:t>a</a:t>
            </a:r>
            <a:r>
              <a:rPr sz="2400" smtClean="0"/>
              <a:t>bilitu</a:t>
            </a:r>
            <a:r>
              <a:rPr sz="2400" dirty="0" smtClean="0"/>
              <a:t> </a:t>
            </a:r>
            <a:r>
              <a:rPr sz="2400" dirty="0"/>
              <a:t>a </a:t>
            </a:r>
            <a:r>
              <a:rPr sz="2400" dirty="0" smtClean="0"/>
              <a:t>handicap</a:t>
            </a:r>
            <a:r>
              <a:rPr lang="cs-CZ" sz="2400" dirty="0" smtClean="0"/>
              <a:t> !!</a:t>
            </a:r>
            <a:endParaRPr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rojevy mozku se sdružují do 2 hlavních skupin"/>
          <p:cNvSpPr txBox="1">
            <a:spLocks noGrp="1"/>
          </p:cNvSpPr>
          <p:nvPr>
            <p:ph type="title"/>
          </p:nvPr>
        </p:nvSpPr>
        <p:spPr>
          <a:xfrm>
            <a:off x="783757" y="54577"/>
            <a:ext cx="11099801" cy="2159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640"/>
            </a:lvl1pPr>
          </a:lstStyle>
          <a:p>
            <a:r>
              <a:rPr sz="5400" dirty="0" err="1"/>
              <a:t>Projevy</a:t>
            </a:r>
            <a:r>
              <a:rPr sz="5400" dirty="0"/>
              <a:t> </a:t>
            </a:r>
            <a:r>
              <a:rPr lang="cs-CZ" sz="5400" dirty="0" smtClean="0"/>
              <a:t>poruch </a:t>
            </a:r>
            <a:r>
              <a:rPr sz="5400" dirty="0" err="1" smtClean="0"/>
              <a:t>mozku</a:t>
            </a:r>
            <a:r>
              <a:rPr sz="5400" dirty="0" smtClean="0"/>
              <a:t> </a:t>
            </a:r>
            <a:r>
              <a:rPr sz="5400" dirty="0"/>
              <a:t>se </a:t>
            </a:r>
            <a:r>
              <a:rPr sz="5400" dirty="0" err="1"/>
              <a:t>sdružují</a:t>
            </a:r>
            <a:r>
              <a:rPr sz="5400" dirty="0"/>
              <a:t> do 2 </a:t>
            </a:r>
            <a:r>
              <a:rPr sz="5400" dirty="0" err="1"/>
              <a:t>hlavních</a:t>
            </a:r>
            <a:r>
              <a:rPr sz="5400" dirty="0"/>
              <a:t> </a:t>
            </a:r>
            <a:r>
              <a:rPr sz="5400" dirty="0" err="1"/>
              <a:t>skupin</a:t>
            </a:r>
            <a:endParaRPr sz="5400" dirty="0"/>
          </a:p>
        </p:txBody>
      </p:sp>
      <p:sp>
        <p:nvSpPr>
          <p:cNvPr id="140" name="Převažující poruchy vyšších kognitivních funkcí, jako je paměť, abstrakce, usuzování, nebo poruchy senzorických fcí, jako jsou poruchy vědomí a pozornosti…"/>
          <p:cNvSpPr txBox="1">
            <a:spLocks noGrp="1"/>
          </p:cNvSpPr>
          <p:nvPr>
            <p:ph type="body" idx="1"/>
          </p:nvPr>
        </p:nvSpPr>
        <p:spPr>
          <a:xfrm>
            <a:off x="783757" y="2263007"/>
            <a:ext cx="11844848" cy="95871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000" dirty="0" err="1" smtClean="0"/>
              <a:t>p</a:t>
            </a:r>
            <a:r>
              <a:rPr sz="2000" dirty="0" err="1" smtClean="0"/>
              <a:t>řevažující</a:t>
            </a:r>
            <a:r>
              <a:rPr sz="2000" dirty="0" smtClean="0"/>
              <a:t> </a:t>
            </a:r>
            <a:r>
              <a:rPr sz="2000" dirty="0" err="1"/>
              <a:t>poruchy</a:t>
            </a:r>
            <a:r>
              <a:rPr sz="2000" dirty="0"/>
              <a:t> </a:t>
            </a:r>
            <a:r>
              <a:rPr sz="2000" dirty="0" err="1"/>
              <a:t>vyšších</a:t>
            </a:r>
            <a:r>
              <a:rPr sz="2000" dirty="0"/>
              <a:t> </a:t>
            </a:r>
            <a:r>
              <a:rPr sz="2000" dirty="0" err="1"/>
              <a:t>kognitivních</a:t>
            </a:r>
            <a:r>
              <a:rPr sz="2000" dirty="0"/>
              <a:t> </a:t>
            </a:r>
            <a:r>
              <a:rPr sz="2000" dirty="0" err="1"/>
              <a:t>funkcí</a:t>
            </a:r>
            <a:r>
              <a:rPr sz="2000" dirty="0"/>
              <a:t>, </a:t>
            </a:r>
            <a:r>
              <a:rPr sz="2000" dirty="0" err="1"/>
              <a:t>jako</a:t>
            </a:r>
            <a:r>
              <a:rPr sz="2000" dirty="0"/>
              <a:t> je </a:t>
            </a:r>
            <a:r>
              <a:rPr sz="2000" dirty="0" err="1"/>
              <a:t>paměť</a:t>
            </a:r>
            <a:r>
              <a:rPr sz="2000" dirty="0"/>
              <a:t>, </a:t>
            </a:r>
            <a:r>
              <a:rPr sz="2000" dirty="0" err="1"/>
              <a:t>abstrakce</a:t>
            </a:r>
            <a:r>
              <a:rPr sz="2000" dirty="0"/>
              <a:t>, </a:t>
            </a:r>
            <a:r>
              <a:rPr sz="2000" dirty="0" err="1"/>
              <a:t>usuzování</a:t>
            </a:r>
            <a:r>
              <a:rPr sz="2000" dirty="0"/>
              <a:t>,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poruchy</a:t>
            </a:r>
            <a:r>
              <a:rPr sz="2000" dirty="0"/>
              <a:t> </a:t>
            </a:r>
            <a:r>
              <a:rPr sz="2000" dirty="0" err="1"/>
              <a:t>senzorických</a:t>
            </a:r>
            <a:r>
              <a:rPr sz="2000" dirty="0"/>
              <a:t> </a:t>
            </a:r>
            <a:r>
              <a:rPr sz="2000" dirty="0" err="1"/>
              <a:t>fcí</a:t>
            </a:r>
            <a:r>
              <a:rPr sz="2000" dirty="0"/>
              <a:t>, </a:t>
            </a:r>
            <a:r>
              <a:rPr sz="2000" dirty="0" err="1"/>
              <a:t>jako</a:t>
            </a:r>
            <a:r>
              <a:rPr sz="2000" dirty="0"/>
              <a:t> </a:t>
            </a:r>
            <a:r>
              <a:rPr sz="2000" dirty="0" err="1"/>
              <a:t>jsou</a:t>
            </a:r>
            <a:r>
              <a:rPr sz="2000" dirty="0"/>
              <a:t> </a:t>
            </a:r>
            <a:r>
              <a:rPr sz="2000" dirty="0" err="1"/>
              <a:t>poruchy</a:t>
            </a:r>
            <a:r>
              <a:rPr sz="2000" dirty="0"/>
              <a:t> </a:t>
            </a:r>
            <a:r>
              <a:rPr sz="2000" dirty="0" err="1"/>
              <a:t>vědomí</a:t>
            </a:r>
            <a:r>
              <a:rPr sz="2000" dirty="0"/>
              <a:t> a </a:t>
            </a:r>
            <a:r>
              <a:rPr sz="2000" dirty="0" err="1"/>
              <a:t>pozornosti</a:t>
            </a:r>
            <a:endParaRPr sz="2000" dirty="0"/>
          </a:p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000" dirty="0" err="1" smtClean="0"/>
              <a:t>p</a:t>
            </a:r>
            <a:r>
              <a:rPr sz="2000" dirty="0" err="1" smtClean="0"/>
              <a:t>oruchy</a:t>
            </a:r>
            <a:r>
              <a:rPr sz="2000" dirty="0" smtClean="0"/>
              <a:t> </a:t>
            </a:r>
            <a:r>
              <a:rPr sz="2000" dirty="0"/>
              <a:t>v </a:t>
            </a:r>
            <a:r>
              <a:rPr sz="2000" dirty="0" err="1"/>
              <a:t>oblasti</a:t>
            </a:r>
            <a:r>
              <a:rPr sz="2000" dirty="0"/>
              <a:t> </a:t>
            </a:r>
            <a:r>
              <a:rPr sz="2000" dirty="0" err="1"/>
              <a:t>vnímání</a:t>
            </a:r>
            <a:r>
              <a:rPr sz="2000" dirty="0"/>
              <a:t> (</a:t>
            </a:r>
            <a:r>
              <a:rPr sz="2000" dirty="0" err="1"/>
              <a:t>halucinace</a:t>
            </a:r>
            <a:r>
              <a:rPr sz="2000" dirty="0"/>
              <a:t>), </a:t>
            </a:r>
            <a:r>
              <a:rPr sz="2000" dirty="0" err="1"/>
              <a:t>obsahu</a:t>
            </a:r>
            <a:r>
              <a:rPr sz="2000" dirty="0"/>
              <a:t> </a:t>
            </a:r>
            <a:r>
              <a:rPr sz="2000" dirty="0" err="1"/>
              <a:t>myšlení</a:t>
            </a:r>
            <a:r>
              <a:rPr sz="2000" dirty="0"/>
              <a:t> (</a:t>
            </a:r>
            <a:r>
              <a:rPr sz="2000" dirty="0" err="1"/>
              <a:t>bludy</a:t>
            </a:r>
            <a:r>
              <a:rPr sz="2000" dirty="0"/>
              <a:t>), </a:t>
            </a:r>
            <a:r>
              <a:rPr sz="2000" dirty="0" err="1"/>
              <a:t>nálady</a:t>
            </a:r>
            <a:r>
              <a:rPr sz="2000" dirty="0"/>
              <a:t> a </a:t>
            </a:r>
            <a:r>
              <a:rPr sz="2000" dirty="0" err="1"/>
              <a:t>emocí</a:t>
            </a:r>
            <a:r>
              <a:rPr sz="2000" dirty="0"/>
              <a:t> (</a:t>
            </a:r>
            <a:r>
              <a:rPr sz="2000" dirty="0" err="1"/>
              <a:t>deprese</a:t>
            </a:r>
            <a:r>
              <a:rPr sz="2000" dirty="0"/>
              <a:t>, </a:t>
            </a:r>
            <a:r>
              <a:rPr sz="2000" dirty="0" err="1"/>
              <a:t>elace,úzkost</a:t>
            </a:r>
            <a:r>
              <a:rPr sz="2000" dirty="0"/>
              <a:t>)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změny</a:t>
            </a:r>
            <a:r>
              <a:rPr sz="2000" dirty="0"/>
              <a:t> v </a:t>
            </a:r>
            <a:r>
              <a:rPr sz="2000" dirty="0" err="1"/>
              <a:t>osobnosti</a:t>
            </a:r>
            <a:r>
              <a:rPr sz="2000" dirty="0"/>
              <a:t> a </a:t>
            </a:r>
            <a:r>
              <a:rPr sz="2000" dirty="0" err="1"/>
              <a:t>chování</a:t>
            </a:r>
            <a:r>
              <a:rPr sz="2000" dirty="0"/>
              <a:t> </a:t>
            </a:r>
            <a:r>
              <a:rPr sz="2000" dirty="0" err="1"/>
              <a:t>při</a:t>
            </a:r>
            <a:r>
              <a:rPr sz="2000" dirty="0"/>
              <a:t> </a:t>
            </a:r>
            <a:r>
              <a:rPr sz="2000" dirty="0" err="1"/>
              <a:t>absenci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minimálním</a:t>
            </a:r>
            <a:r>
              <a:rPr sz="2000" dirty="0"/>
              <a:t> </a:t>
            </a:r>
            <a:r>
              <a:rPr sz="2000" dirty="0" err="1"/>
              <a:t>poškození</a:t>
            </a:r>
            <a:r>
              <a:rPr sz="2000" dirty="0"/>
              <a:t> </a:t>
            </a:r>
            <a:r>
              <a:rPr sz="2000" dirty="0" err="1"/>
              <a:t>kognitivních</a:t>
            </a:r>
            <a:r>
              <a:rPr sz="2000" dirty="0"/>
              <a:t> a </a:t>
            </a:r>
            <a:r>
              <a:rPr sz="2000" dirty="0" err="1"/>
              <a:t>senzorických</a:t>
            </a:r>
            <a:r>
              <a:rPr sz="2000" dirty="0"/>
              <a:t> </a:t>
            </a:r>
            <a:r>
              <a:rPr sz="2000" dirty="0" err="1"/>
              <a:t>fcí</a:t>
            </a:r>
            <a:endParaRPr sz="2000" dirty="0"/>
          </a:p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000" b="1" dirty="0" err="1" smtClean="0"/>
              <a:t>ř</a:t>
            </a:r>
            <a:r>
              <a:rPr sz="2000" b="1" dirty="0" err="1" smtClean="0"/>
              <a:t>ada</a:t>
            </a:r>
            <a:r>
              <a:rPr sz="2000" b="1" dirty="0" smtClean="0"/>
              <a:t> </a:t>
            </a:r>
            <a:r>
              <a:rPr sz="2000" b="1" dirty="0" err="1"/>
              <a:t>překážek</a:t>
            </a:r>
            <a:r>
              <a:rPr sz="2000" b="1" dirty="0"/>
              <a:t> </a:t>
            </a:r>
            <a:r>
              <a:rPr sz="2000" dirty="0" err="1"/>
              <a:t>při</a:t>
            </a:r>
            <a:r>
              <a:rPr sz="2000" dirty="0"/>
              <a:t> NPS </a:t>
            </a:r>
            <a:r>
              <a:rPr sz="2000" dirty="0" err="1"/>
              <a:t>vyšetření</a:t>
            </a:r>
            <a:r>
              <a:rPr sz="2000" dirty="0"/>
              <a:t> </a:t>
            </a:r>
            <a:endParaRPr lang="cs-CZ" sz="2000" dirty="0" smtClean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sz="2000" dirty="0" err="1" smtClean="0"/>
              <a:t>na</a:t>
            </a:r>
            <a:r>
              <a:rPr sz="2000" dirty="0" smtClean="0"/>
              <a:t> </a:t>
            </a:r>
            <a:r>
              <a:rPr sz="2000" dirty="0" err="1"/>
              <a:t>straně</a:t>
            </a:r>
            <a:r>
              <a:rPr sz="2000" dirty="0"/>
              <a:t> </a:t>
            </a:r>
            <a:r>
              <a:rPr sz="2000" dirty="0" err="1" smtClean="0"/>
              <a:t>pacienta</a:t>
            </a:r>
            <a:r>
              <a:rPr lang="cs-CZ" sz="2000" dirty="0" smtClean="0"/>
              <a:t> </a:t>
            </a:r>
            <a:r>
              <a:rPr sz="2000" dirty="0" smtClean="0"/>
              <a:t>- </a:t>
            </a:r>
            <a:r>
              <a:rPr sz="2000" dirty="0" err="1"/>
              <a:t>věk</a:t>
            </a:r>
            <a:r>
              <a:rPr sz="2000" dirty="0"/>
              <a:t>, </a:t>
            </a:r>
            <a:r>
              <a:rPr sz="2000" dirty="0" err="1"/>
              <a:t>vzdělání</a:t>
            </a:r>
            <a:r>
              <a:rPr sz="2000" dirty="0"/>
              <a:t>, </a:t>
            </a:r>
            <a:r>
              <a:rPr sz="2000" dirty="0" err="1"/>
              <a:t>profesní</a:t>
            </a:r>
            <a:r>
              <a:rPr sz="2000" dirty="0"/>
              <a:t> </a:t>
            </a:r>
            <a:r>
              <a:rPr sz="2000" dirty="0" err="1"/>
              <a:t>vývoj</a:t>
            </a:r>
            <a:r>
              <a:rPr sz="2000" dirty="0"/>
              <a:t>, </a:t>
            </a:r>
            <a:r>
              <a:rPr sz="2000" dirty="0" err="1"/>
              <a:t>osobnostní</a:t>
            </a:r>
            <a:r>
              <a:rPr sz="2000" dirty="0"/>
              <a:t> </a:t>
            </a:r>
            <a:r>
              <a:rPr sz="2000" dirty="0" err="1"/>
              <a:t>faktory</a:t>
            </a:r>
            <a:r>
              <a:rPr sz="2000" dirty="0"/>
              <a:t>, </a:t>
            </a:r>
            <a:r>
              <a:rPr sz="2000" dirty="0" err="1"/>
              <a:t>momentální</a:t>
            </a:r>
            <a:r>
              <a:rPr sz="2000" dirty="0"/>
              <a:t> </a:t>
            </a:r>
            <a:r>
              <a:rPr sz="2000" dirty="0" err="1"/>
              <a:t>životní</a:t>
            </a:r>
            <a:r>
              <a:rPr sz="2000" dirty="0"/>
              <a:t> </a:t>
            </a:r>
            <a:r>
              <a:rPr sz="2000" dirty="0" err="1"/>
              <a:t>situace</a:t>
            </a:r>
            <a:r>
              <a:rPr sz="2000" dirty="0"/>
              <a:t>, </a:t>
            </a:r>
            <a:r>
              <a:rPr sz="2000" dirty="0" err="1"/>
              <a:t>motivace</a:t>
            </a:r>
            <a:r>
              <a:rPr sz="2000" dirty="0"/>
              <a:t> k </a:t>
            </a:r>
            <a:r>
              <a:rPr sz="2000" dirty="0" err="1" smtClean="0"/>
              <a:t>vyšetření</a:t>
            </a:r>
            <a:endParaRPr lang="cs-CZ" sz="2000" dirty="0" smtClean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sz="2000" dirty="0" err="1" smtClean="0"/>
              <a:t>faktory</a:t>
            </a:r>
            <a:r>
              <a:rPr sz="2000" dirty="0" smtClean="0"/>
              <a:t> </a:t>
            </a:r>
            <a:r>
              <a:rPr sz="2000" dirty="0" err="1"/>
              <a:t>prostředí</a:t>
            </a:r>
            <a:r>
              <a:rPr sz="2000" dirty="0"/>
              <a:t> - </a:t>
            </a:r>
            <a:r>
              <a:rPr sz="2000" dirty="0" err="1"/>
              <a:t>denní</a:t>
            </a:r>
            <a:r>
              <a:rPr sz="2000" dirty="0"/>
              <a:t> </a:t>
            </a:r>
            <a:r>
              <a:rPr sz="2000" dirty="0" err="1"/>
              <a:t>doba</a:t>
            </a:r>
            <a:r>
              <a:rPr sz="2000" dirty="0"/>
              <a:t>, </a:t>
            </a:r>
            <a:r>
              <a:rPr sz="2000" dirty="0" err="1"/>
              <a:t>osvětlení</a:t>
            </a:r>
            <a:r>
              <a:rPr sz="2000" dirty="0"/>
              <a:t>, </a:t>
            </a:r>
            <a:r>
              <a:rPr sz="2000" dirty="0" err="1"/>
              <a:t>teplota</a:t>
            </a:r>
            <a:r>
              <a:rPr sz="2000" dirty="0"/>
              <a:t> </a:t>
            </a:r>
            <a:r>
              <a:rPr sz="2000" dirty="0" err="1" smtClean="0"/>
              <a:t>místnosti</a:t>
            </a:r>
            <a:endParaRPr lang="cs-CZ" sz="2000" dirty="0" smtClean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sz="2000" dirty="0" err="1" smtClean="0"/>
              <a:t>ze</a:t>
            </a:r>
            <a:r>
              <a:rPr sz="2000" dirty="0" smtClean="0"/>
              <a:t> </a:t>
            </a:r>
            <a:r>
              <a:rPr sz="2000" dirty="0" err="1"/>
              <a:t>strany</a:t>
            </a:r>
            <a:r>
              <a:rPr sz="2000" dirty="0"/>
              <a:t> </a:t>
            </a:r>
            <a:r>
              <a:rPr sz="2000" dirty="0" err="1"/>
              <a:t>examinátora</a:t>
            </a:r>
            <a:r>
              <a:rPr sz="2000" dirty="0"/>
              <a:t> - </a:t>
            </a:r>
            <a:r>
              <a:rPr sz="2000" dirty="0" err="1"/>
              <a:t>vztah</a:t>
            </a:r>
            <a:r>
              <a:rPr sz="2000" dirty="0"/>
              <a:t>, </a:t>
            </a:r>
            <a:r>
              <a:rPr sz="2000" dirty="0" err="1"/>
              <a:t>motivující</a:t>
            </a:r>
            <a:r>
              <a:rPr sz="2000" dirty="0"/>
              <a:t> k </a:t>
            </a:r>
            <a:r>
              <a:rPr sz="2000" dirty="0" err="1"/>
              <a:t>podání</a:t>
            </a:r>
            <a:r>
              <a:rPr sz="2000" dirty="0"/>
              <a:t> </a:t>
            </a:r>
            <a:r>
              <a:rPr sz="2000" dirty="0" err="1"/>
              <a:t>výkonu</a:t>
            </a:r>
            <a:r>
              <a:rPr sz="2000" dirty="0"/>
              <a:t>, </a:t>
            </a:r>
            <a:r>
              <a:rPr sz="2000" dirty="0" err="1"/>
              <a:t>vysvětlení</a:t>
            </a:r>
            <a:r>
              <a:rPr sz="2000" dirty="0"/>
              <a:t> </a:t>
            </a:r>
            <a:r>
              <a:rPr sz="2000" dirty="0" err="1"/>
              <a:t>smyslu</a:t>
            </a:r>
            <a:r>
              <a:rPr sz="2000" dirty="0"/>
              <a:t> </a:t>
            </a:r>
            <a:r>
              <a:rPr sz="2000" dirty="0" err="1" smtClean="0"/>
              <a:t>vyšetření</a:t>
            </a:r>
            <a:endParaRPr lang="cs-CZ" sz="2000" dirty="0" smtClean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sz="2000" dirty="0" err="1" smtClean="0"/>
              <a:t>testové</a:t>
            </a:r>
            <a:r>
              <a:rPr sz="2000" dirty="0" smtClean="0"/>
              <a:t> </a:t>
            </a:r>
            <a:r>
              <a:rPr sz="2000" dirty="0" err="1"/>
              <a:t>proměnné</a:t>
            </a:r>
            <a:r>
              <a:rPr sz="2000" dirty="0"/>
              <a:t> - </a:t>
            </a:r>
            <a:r>
              <a:rPr sz="2000" dirty="0" err="1"/>
              <a:t>nedokonalé</a:t>
            </a:r>
            <a:r>
              <a:rPr sz="2000" dirty="0"/>
              <a:t>, </a:t>
            </a:r>
            <a:r>
              <a:rPr sz="2000" dirty="0" err="1"/>
              <a:t>zastaralé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chybějící</a:t>
            </a:r>
            <a:r>
              <a:rPr sz="2000" dirty="0"/>
              <a:t> </a:t>
            </a:r>
            <a:r>
              <a:rPr sz="2000" dirty="0" err="1"/>
              <a:t>normy</a:t>
            </a:r>
            <a:endParaRPr sz="2000" dirty="0"/>
          </a:p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000" dirty="0" smtClean="0"/>
              <a:t>z</a:t>
            </a:r>
            <a:r>
              <a:rPr sz="2000" dirty="0" err="1" smtClean="0"/>
              <a:t>ákladem</a:t>
            </a:r>
            <a:r>
              <a:rPr sz="2000" dirty="0" smtClean="0"/>
              <a:t> </a:t>
            </a:r>
            <a:r>
              <a:rPr sz="2000" dirty="0"/>
              <a:t>NPS </a:t>
            </a:r>
            <a:r>
              <a:rPr sz="2000" dirty="0" err="1"/>
              <a:t>vyšetření</a:t>
            </a:r>
            <a:r>
              <a:rPr sz="2000" dirty="0"/>
              <a:t> je </a:t>
            </a:r>
            <a:r>
              <a:rPr sz="2000" dirty="0" err="1"/>
              <a:t>vztažení</a:t>
            </a:r>
            <a:r>
              <a:rPr sz="2000" dirty="0"/>
              <a:t> </a:t>
            </a:r>
            <a:r>
              <a:rPr sz="2000" dirty="0" err="1"/>
              <a:t>současné</a:t>
            </a:r>
            <a:r>
              <a:rPr sz="2000" dirty="0"/>
              <a:t> </a:t>
            </a:r>
            <a:r>
              <a:rPr sz="2000" dirty="0" err="1"/>
              <a:t>úrovně</a:t>
            </a:r>
            <a:r>
              <a:rPr sz="2000" dirty="0"/>
              <a:t> “</a:t>
            </a:r>
            <a:r>
              <a:rPr sz="2000" dirty="0" err="1"/>
              <a:t>fungování</a:t>
            </a:r>
            <a:r>
              <a:rPr sz="2000" dirty="0"/>
              <a:t>” </a:t>
            </a:r>
            <a:r>
              <a:rPr sz="2000" dirty="0" err="1"/>
              <a:t>ke</a:t>
            </a:r>
            <a:r>
              <a:rPr sz="2000" dirty="0"/>
              <a:t> </a:t>
            </a:r>
            <a:r>
              <a:rPr sz="2000" dirty="0" err="1"/>
              <a:t>známé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předpokládané</a:t>
            </a:r>
            <a:r>
              <a:rPr sz="2000" dirty="0"/>
              <a:t> </a:t>
            </a:r>
            <a:r>
              <a:rPr sz="2000" dirty="0" err="1"/>
              <a:t>premorbidní</a:t>
            </a:r>
            <a:r>
              <a:rPr sz="2000" dirty="0"/>
              <a:t> </a:t>
            </a:r>
            <a:r>
              <a:rPr sz="2000" dirty="0" err="1"/>
              <a:t>úrovni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porovnání</a:t>
            </a:r>
            <a:r>
              <a:rPr sz="2000" dirty="0"/>
              <a:t> </a:t>
            </a:r>
            <a:r>
              <a:rPr sz="2000" dirty="0" err="1"/>
              <a:t>aktuálního</a:t>
            </a:r>
            <a:r>
              <a:rPr sz="2000" dirty="0"/>
              <a:t> </a:t>
            </a:r>
            <a:r>
              <a:rPr sz="2000" dirty="0" err="1"/>
              <a:t>stavu</a:t>
            </a:r>
            <a:r>
              <a:rPr sz="2000" dirty="0"/>
              <a:t> KF k </a:t>
            </a:r>
            <a:r>
              <a:rPr sz="2000" dirty="0" err="1"/>
              <a:t>normě</a:t>
            </a:r>
            <a:r>
              <a:rPr sz="2000" dirty="0"/>
              <a:t> </a:t>
            </a:r>
            <a:r>
              <a:rPr sz="2000" dirty="0" err="1"/>
              <a:t>či</a:t>
            </a:r>
            <a:r>
              <a:rPr sz="2000" dirty="0"/>
              <a:t> </a:t>
            </a:r>
            <a:r>
              <a:rPr sz="2000" dirty="0" err="1"/>
              <a:t>charakteristikám</a:t>
            </a:r>
            <a:r>
              <a:rPr sz="2000" dirty="0"/>
              <a:t> </a:t>
            </a:r>
            <a:r>
              <a:rPr sz="2000" dirty="0" err="1"/>
              <a:t>osobnosti</a:t>
            </a:r>
            <a:endParaRPr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6909" y="210063"/>
            <a:ext cx="11646106" cy="2036394"/>
          </a:xfrm>
        </p:spPr>
        <p:txBody>
          <a:bodyPr>
            <a:normAutofit/>
          </a:bodyPr>
          <a:lstStyle/>
          <a:p>
            <a:r>
              <a:rPr lang="cs-CZ" sz="5400" dirty="0"/>
              <a:t>základem vyšetření </a:t>
            </a:r>
            <a:r>
              <a:rPr lang="cs-CZ" sz="5400" dirty="0" smtClean="0"/>
              <a:t>důkladná </a:t>
            </a:r>
            <a:r>
              <a:rPr lang="cs-CZ" sz="5400" dirty="0"/>
              <a:t>anamnéza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766116" y="2619634"/>
            <a:ext cx="7957753" cy="58818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7456389" y="2699031"/>
            <a:ext cx="4905632" cy="5982504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43448" y="4559642"/>
            <a:ext cx="10516039" cy="434864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73270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Modely psychiky v NPS"/>
          <p:cNvSpPr txBox="1">
            <a:spLocks noGrp="1"/>
          </p:cNvSpPr>
          <p:nvPr>
            <p:ph type="title"/>
          </p:nvPr>
        </p:nvSpPr>
        <p:spPr>
          <a:xfrm>
            <a:off x="3113354" y="839968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>
            <a:lvl1pPr defTabSz="578358">
              <a:defRPr sz="7919"/>
            </a:lvl1pPr>
          </a:lstStyle>
          <a:p>
            <a:r>
              <a:rPr sz="5400" dirty="0" err="1"/>
              <a:t>Modely</a:t>
            </a:r>
            <a:r>
              <a:rPr sz="5400" dirty="0"/>
              <a:t> </a:t>
            </a:r>
            <a:r>
              <a:rPr sz="5400" dirty="0" err="1"/>
              <a:t>psychiky</a:t>
            </a:r>
            <a:r>
              <a:rPr sz="5400" dirty="0"/>
              <a:t> v NPS</a:t>
            </a:r>
          </a:p>
        </p:txBody>
      </p:sp>
      <p:sp>
        <p:nvSpPr>
          <p:cNvPr id="143" name="Model Reitana a Wolfsonové (1993)- pracuje se třemi funkčními patry.…"/>
          <p:cNvSpPr txBox="1">
            <a:spLocks noGrp="1"/>
          </p:cNvSpPr>
          <p:nvPr>
            <p:ph type="body" idx="1"/>
          </p:nvPr>
        </p:nvSpPr>
        <p:spPr>
          <a:xfrm>
            <a:off x="845312" y="2678941"/>
            <a:ext cx="11659726" cy="67492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86715" indent="-386715" defTabSz="508254">
              <a:lnSpc>
                <a:spcPct val="110000"/>
              </a:lnSpc>
              <a:spcBef>
                <a:spcPts val="3600"/>
              </a:spcBef>
              <a:defRPr sz="2784"/>
            </a:pPr>
            <a:r>
              <a:rPr lang="cs-CZ" dirty="0" smtClean="0"/>
              <a:t>m</a:t>
            </a:r>
            <a:r>
              <a:rPr dirty="0" err="1" smtClean="0"/>
              <a:t>odel</a:t>
            </a:r>
            <a:r>
              <a:rPr dirty="0" smtClean="0"/>
              <a:t> </a:t>
            </a:r>
            <a:r>
              <a:rPr dirty="0" err="1"/>
              <a:t>Reitana</a:t>
            </a:r>
            <a:r>
              <a:rPr dirty="0"/>
              <a:t> a </a:t>
            </a:r>
            <a:r>
              <a:rPr dirty="0" err="1"/>
              <a:t>Wolfsonové</a:t>
            </a:r>
            <a:r>
              <a:rPr dirty="0"/>
              <a:t> (1993)- </a:t>
            </a:r>
            <a:r>
              <a:rPr dirty="0" err="1"/>
              <a:t>pracuje</a:t>
            </a:r>
            <a:r>
              <a:rPr dirty="0"/>
              <a:t> se </a:t>
            </a:r>
            <a:r>
              <a:rPr dirty="0" err="1"/>
              <a:t>třemi</a:t>
            </a:r>
            <a:r>
              <a:rPr dirty="0"/>
              <a:t> </a:t>
            </a:r>
            <a:r>
              <a:rPr dirty="0" err="1"/>
              <a:t>funkčními</a:t>
            </a:r>
            <a:r>
              <a:rPr dirty="0"/>
              <a:t> </a:t>
            </a:r>
            <a:r>
              <a:rPr dirty="0" err="1" smtClean="0"/>
              <a:t>patry</a:t>
            </a:r>
            <a:r>
              <a:rPr dirty="0" smtClean="0"/>
              <a:t> </a:t>
            </a:r>
            <a:endParaRPr dirty="0"/>
          </a:p>
          <a:p>
            <a:pPr marL="1036945" lvl="1" indent="-386715" defTabSz="508254">
              <a:lnSpc>
                <a:spcPct val="110000"/>
              </a:lnSpc>
              <a:spcBef>
                <a:spcPts val="3600"/>
              </a:spcBef>
              <a:defRPr sz="2784"/>
            </a:pPr>
            <a:r>
              <a:rPr lang="cs-CZ" dirty="0" smtClean="0"/>
              <a:t>v</a:t>
            </a:r>
            <a:r>
              <a:rPr dirty="0" err="1" smtClean="0"/>
              <a:t>yšší</a:t>
            </a:r>
            <a:r>
              <a:rPr dirty="0" smtClean="0"/>
              <a:t> </a:t>
            </a:r>
            <a:r>
              <a:rPr dirty="0" err="1"/>
              <a:t>patro</a:t>
            </a:r>
            <a:r>
              <a:rPr dirty="0"/>
              <a:t> </a:t>
            </a:r>
            <a:r>
              <a:rPr dirty="0" err="1"/>
              <a:t>duševního</a:t>
            </a:r>
            <a:r>
              <a:rPr dirty="0"/>
              <a:t> </a:t>
            </a:r>
            <a:r>
              <a:rPr dirty="0" err="1"/>
              <a:t>výkonu</a:t>
            </a:r>
            <a:r>
              <a:rPr dirty="0"/>
              <a:t> je </a:t>
            </a:r>
            <a:r>
              <a:rPr dirty="0" err="1"/>
              <a:t>závislé</a:t>
            </a:r>
            <a:r>
              <a:rPr dirty="0"/>
              <a:t> </a:t>
            </a:r>
            <a:r>
              <a:rPr dirty="0" err="1"/>
              <a:t>správné</a:t>
            </a:r>
            <a:r>
              <a:rPr dirty="0"/>
              <a:t> </a:t>
            </a:r>
            <a:r>
              <a:rPr dirty="0" err="1"/>
              <a:t>fci</a:t>
            </a:r>
            <a:r>
              <a:rPr dirty="0"/>
              <a:t> </a:t>
            </a:r>
            <a:r>
              <a:rPr dirty="0" err="1"/>
              <a:t>nižších</a:t>
            </a:r>
            <a:r>
              <a:rPr dirty="0"/>
              <a:t> pater</a:t>
            </a:r>
          </a:p>
          <a:p>
            <a:pPr marL="1036945" lvl="1" indent="-386715" defTabSz="508254">
              <a:lnSpc>
                <a:spcPct val="110000"/>
              </a:lnSpc>
              <a:spcBef>
                <a:spcPts val="3600"/>
              </a:spcBef>
              <a:defRPr sz="2784"/>
            </a:pPr>
            <a:r>
              <a:rPr lang="cs-CZ" dirty="0" smtClean="0"/>
              <a:t>p</a:t>
            </a:r>
            <a:r>
              <a:rPr dirty="0" err="1" smtClean="0"/>
              <a:t>ro</a:t>
            </a:r>
            <a:r>
              <a:rPr dirty="0" smtClean="0"/>
              <a:t> </a:t>
            </a:r>
            <a:r>
              <a:rPr dirty="0" err="1"/>
              <a:t>efektivní</a:t>
            </a:r>
            <a:r>
              <a:rPr dirty="0"/>
              <a:t> </a:t>
            </a:r>
            <a:r>
              <a:rPr dirty="0" err="1"/>
              <a:t>chování</a:t>
            </a:r>
            <a:r>
              <a:rPr dirty="0"/>
              <a:t> je </a:t>
            </a:r>
            <a:r>
              <a:rPr dirty="0" err="1"/>
              <a:t>nutné</a:t>
            </a:r>
            <a:r>
              <a:rPr dirty="0"/>
              <a:t> </a:t>
            </a:r>
            <a:r>
              <a:rPr dirty="0" err="1"/>
              <a:t>správné</a:t>
            </a:r>
            <a:r>
              <a:rPr dirty="0"/>
              <a:t> </a:t>
            </a:r>
            <a:r>
              <a:rPr dirty="0" err="1"/>
              <a:t>fungování</a:t>
            </a:r>
            <a:r>
              <a:rPr dirty="0"/>
              <a:t> </a:t>
            </a:r>
            <a:r>
              <a:rPr dirty="0" err="1"/>
              <a:t>základu</a:t>
            </a:r>
            <a:r>
              <a:rPr dirty="0"/>
              <a:t> </a:t>
            </a:r>
            <a:r>
              <a:rPr dirty="0" err="1"/>
              <a:t>psychické</a:t>
            </a:r>
            <a:r>
              <a:rPr dirty="0"/>
              <a:t> </a:t>
            </a:r>
            <a:r>
              <a:rPr dirty="0" err="1"/>
              <a:t>činnosti</a:t>
            </a:r>
            <a:r>
              <a:rPr dirty="0"/>
              <a:t> - </a:t>
            </a:r>
            <a:r>
              <a:rPr dirty="0" err="1"/>
              <a:t>koncentrace</a:t>
            </a:r>
            <a:r>
              <a:rPr dirty="0"/>
              <a:t>, </a:t>
            </a:r>
            <a:r>
              <a:rPr dirty="0" err="1"/>
              <a:t>pozornosti</a:t>
            </a:r>
            <a:r>
              <a:rPr dirty="0"/>
              <a:t> a </a:t>
            </a:r>
            <a:r>
              <a:rPr dirty="0" err="1"/>
              <a:t>paměti</a:t>
            </a:r>
            <a:r>
              <a:rPr dirty="0"/>
              <a:t>; to </a:t>
            </a:r>
            <a:r>
              <a:rPr dirty="0" err="1" smtClean="0"/>
              <a:t>podmiňuje</a:t>
            </a:r>
            <a:r>
              <a:rPr lang="cs-CZ" dirty="0" smtClean="0"/>
              <a:t> </a:t>
            </a:r>
            <a:r>
              <a:rPr dirty="0" err="1" smtClean="0"/>
              <a:t>adekvátní</a:t>
            </a:r>
            <a:r>
              <a:rPr dirty="0" smtClean="0"/>
              <a:t> </a:t>
            </a:r>
            <a:r>
              <a:rPr dirty="0" err="1"/>
              <a:t>zpracování</a:t>
            </a:r>
            <a:r>
              <a:rPr dirty="0"/>
              <a:t> v </a:t>
            </a:r>
            <a:r>
              <a:rPr dirty="0" err="1"/>
              <a:t>mozkových</a:t>
            </a:r>
            <a:r>
              <a:rPr dirty="0"/>
              <a:t> </a:t>
            </a:r>
            <a:r>
              <a:rPr dirty="0" err="1"/>
              <a:t>hemisférách</a:t>
            </a:r>
            <a:r>
              <a:rPr dirty="0"/>
              <a:t>, </a:t>
            </a:r>
            <a:r>
              <a:rPr lang="cs-CZ" dirty="0" smtClean="0"/>
              <a:t>                 </a:t>
            </a:r>
            <a:r>
              <a:rPr dirty="0" smtClean="0"/>
              <a:t>a </a:t>
            </a:r>
            <a:r>
              <a:rPr dirty="0" err="1"/>
              <a:t>až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tomto</a:t>
            </a:r>
            <a:r>
              <a:rPr dirty="0"/>
              <a:t> </a:t>
            </a:r>
            <a:r>
              <a:rPr dirty="0" err="1"/>
              <a:t>základě</a:t>
            </a:r>
            <a:r>
              <a:rPr dirty="0"/>
              <a:t> </a:t>
            </a:r>
            <a:r>
              <a:rPr dirty="0" err="1"/>
              <a:t>může</a:t>
            </a:r>
            <a:r>
              <a:rPr dirty="0"/>
              <a:t> </a:t>
            </a:r>
            <a:r>
              <a:rPr dirty="0" err="1"/>
              <a:t>vzniknout</a:t>
            </a:r>
            <a:r>
              <a:rPr dirty="0"/>
              <a:t> </a:t>
            </a:r>
            <a:r>
              <a:rPr dirty="0" err="1"/>
              <a:t>kvalitní</a:t>
            </a:r>
            <a:r>
              <a:rPr dirty="0"/>
              <a:t> </a:t>
            </a:r>
            <a:r>
              <a:rPr dirty="0" err="1"/>
              <a:t>tvorba</a:t>
            </a:r>
            <a:r>
              <a:rPr dirty="0"/>
              <a:t> </a:t>
            </a:r>
            <a:r>
              <a:rPr dirty="0" err="1"/>
              <a:t>pojmu</a:t>
            </a:r>
            <a:r>
              <a:rPr dirty="0"/>
              <a:t> </a:t>
            </a:r>
            <a:r>
              <a:rPr lang="cs-CZ" dirty="0" smtClean="0"/>
              <a:t>             </a:t>
            </a:r>
            <a:r>
              <a:rPr dirty="0" smtClean="0"/>
              <a:t>a </a:t>
            </a:r>
            <a:r>
              <a:rPr dirty="0" err="1"/>
              <a:t>usuzování</a:t>
            </a:r>
            <a:r>
              <a:rPr dirty="0" smtClean="0"/>
              <a:t>,</a:t>
            </a:r>
            <a:r>
              <a:rPr lang="cs-CZ" dirty="0" smtClean="0"/>
              <a:t> </a:t>
            </a:r>
            <a:r>
              <a:rPr dirty="0" err="1" smtClean="0"/>
              <a:t>která</a:t>
            </a:r>
            <a:r>
              <a:rPr dirty="0" smtClean="0"/>
              <a:t> </a:t>
            </a:r>
            <a:r>
              <a:rPr dirty="0"/>
              <a:t>je </a:t>
            </a:r>
            <a:r>
              <a:rPr dirty="0" err="1"/>
              <a:t>podmínkou</a:t>
            </a:r>
            <a:r>
              <a:rPr dirty="0"/>
              <a:t> </a:t>
            </a:r>
            <a:r>
              <a:rPr dirty="0" err="1"/>
              <a:t>účelného</a:t>
            </a:r>
            <a:r>
              <a:rPr dirty="0"/>
              <a:t> a </a:t>
            </a:r>
            <a:r>
              <a:rPr dirty="0" err="1"/>
              <a:t>nezávislého</a:t>
            </a:r>
            <a:r>
              <a:rPr dirty="0"/>
              <a:t> </a:t>
            </a:r>
            <a:r>
              <a:rPr dirty="0" err="1"/>
              <a:t>chování</a:t>
            </a:r>
            <a:endParaRPr dirty="0"/>
          </a:p>
          <a:p>
            <a:pPr marL="1036945" lvl="1" indent="-386715" defTabSz="508254">
              <a:lnSpc>
                <a:spcPct val="110000"/>
              </a:lnSpc>
              <a:spcBef>
                <a:spcPts val="3600"/>
              </a:spcBef>
              <a:defRPr sz="2784"/>
            </a:pPr>
            <a:r>
              <a:rPr lang="cs-CZ" dirty="0" smtClean="0"/>
              <a:t>c</a:t>
            </a:r>
            <a:r>
              <a:rPr dirty="0" err="1" smtClean="0"/>
              <a:t>hování</a:t>
            </a:r>
            <a:r>
              <a:rPr dirty="0" smtClean="0"/>
              <a:t> </a:t>
            </a:r>
            <a:r>
              <a:rPr dirty="0" err="1"/>
              <a:t>chápeme</a:t>
            </a:r>
            <a:r>
              <a:rPr dirty="0"/>
              <a:t> s </a:t>
            </a:r>
            <a:r>
              <a:rPr dirty="0" err="1"/>
              <a:t>Lezakovou</a:t>
            </a:r>
            <a:r>
              <a:rPr dirty="0"/>
              <a:t> (1995) </a:t>
            </a:r>
            <a:r>
              <a:rPr dirty="0" err="1"/>
              <a:t>jako</a:t>
            </a:r>
            <a:r>
              <a:rPr dirty="0"/>
              <a:t> </a:t>
            </a:r>
            <a:r>
              <a:rPr dirty="0" err="1"/>
              <a:t>tři</a:t>
            </a:r>
            <a:r>
              <a:rPr dirty="0"/>
              <a:t> </a:t>
            </a:r>
            <a:r>
              <a:rPr dirty="0" err="1"/>
              <a:t>hlavní</a:t>
            </a:r>
            <a:r>
              <a:rPr dirty="0"/>
              <a:t> </a:t>
            </a:r>
            <a:r>
              <a:rPr dirty="0" err="1"/>
              <a:t>funkční</a:t>
            </a:r>
            <a:r>
              <a:rPr dirty="0"/>
              <a:t> </a:t>
            </a:r>
            <a:r>
              <a:rPr dirty="0" err="1"/>
              <a:t>systémy</a:t>
            </a:r>
            <a:r>
              <a:rPr dirty="0"/>
              <a:t>: </a:t>
            </a:r>
            <a:r>
              <a:rPr b="1" dirty="0" err="1"/>
              <a:t>kognice</a:t>
            </a:r>
            <a:r>
              <a:rPr dirty="0"/>
              <a:t> (cognition) - </a:t>
            </a:r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zacházíme</a:t>
            </a:r>
            <a:r>
              <a:rPr dirty="0"/>
              <a:t> s </a:t>
            </a:r>
            <a:r>
              <a:rPr dirty="0" err="1"/>
              <a:t>informacemi</a:t>
            </a:r>
            <a:r>
              <a:rPr dirty="0"/>
              <a:t>; </a:t>
            </a:r>
            <a:r>
              <a:rPr b="1" dirty="0" err="1"/>
              <a:t>emoce</a:t>
            </a:r>
            <a:r>
              <a:rPr dirty="0"/>
              <a:t> - city a </a:t>
            </a:r>
            <a:r>
              <a:rPr dirty="0" err="1"/>
              <a:t>motivace</a:t>
            </a:r>
            <a:r>
              <a:rPr dirty="0"/>
              <a:t> a </a:t>
            </a:r>
            <a:r>
              <a:rPr b="1" dirty="0" err="1"/>
              <a:t>exekutivní</a:t>
            </a:r>
            <a:r>
              <a:rPr b="1" dirty="0"/>
              <a:t> </a:t>
            </a:r>
            <a:r>
              <a:rPr b="1" dirty="0" err="1"/>
              <a:t>fce</a:t>
            </a:r>
            <a:r>
              <a:rPr b="1" dirty="0"/>
              <a:t> </a:t>
            </a:r>
            <a:r>
              <a:rPr dirty="0"/>
              <a:t>- </a:t>
            </a:r>
            <a:r>
              <a:rPr dirty="0" err="1"/>
              <a:t>projevy</a:t>
            </a:r>
            <a:r>
              <a:rPr dirty="0"/>
              <a:t> </a:t>
            </a:r>
            <a:r>
              <a:rPr dirty="0" err="1"/>
              <a:t>chování</a:t>
            </a:r>
            <a:r>
              <a:rPr dirty="0"/>
              <a:t> </a:t>
            </a:r>
            <a:r>
              <a:rPr dirty="0" err="1"/>
              <a:t>navenek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Základy klinické neuropsychologi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dirty="0" err="1"/>
              <a:t>Základy</a:t>
            </a:r>
            <a:r>
              <a:rPr dirty="0"/>
              <a:t> </a:t>
            </a:r>
            <a:r>
              <a:rPr dirty="0" err="1"/>
              <a:t>klinické</a:t>
            </a:r>
            <a:r>
              <a:rPr dirty="0"/>
              <a:t> </a:t>
            </a:r>
            <a:r>
              <a:rPr dirty="0" err="1"/>
              <a:t>neuropsychologie</a:t>
            </a:r>
            <a:endParaRPr dirty="0"/>
          </a:p>
        </p:txBody>
      </p:sp>
      <p:sp>
        <p:nvSpPr>
          <p:cNvPr id="120" name="prikrylovakucerovahana@gmail.com"/>
          <p:cNvSpPr txBox="1">
            <a:spLocks noGrp="1"/>
          </p:cNvSpPr>
          <p:nvPr>
            <p:ph type="subTitle" idx="1"/>
          </p:nvPr>
        </p:nvSpPr>
        <p:spPr>
          <a:xfrm>
            <a:off x="1147278" y="5468042"/>
            <a:ext cx="10464801" cy="1130300"/>
          </a:xfrm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prikrylovakucerovahana@gmail.com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Kognice"/>
          <p:cNvSpPr txBox="1">
            <a:spLocks noGrp="1"/>
          </p:cNvSpPr>
          <p:nvPr>
            <p:ph type="title"/>
          </p:nvPr>
        </p:nvSpPr>
        <p:spPr>
          <a:xfrm>
            <a:off x="3088640" y="506334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 err="1"/>
              <a:t>Kognice</a:t>
            </a:r>
            <a:endParaRPr sz="5400" dirty="0"/>
          </a:p>
        </p:txBody>
      </p:sp>
      <p:sp>
        <p:nvSpPr>
          <p:cNvPr id="146" name="Se dělí na receptivní fce - výběr, udržení, třídění a integrace informaci; paměť a učení; myšlení a expresivní fce…"/>
          <p:cNvSpPr txBox="1">
            <a:spLocks noGrp="1"/>
          </p:cNvSpPr>
          <p:nvPr>
            <p:ph type="body" idx="1"/>
          </p:nvPr>
        </p:nvSpPr>
        <p:spPr>
          <a:xfrm>
            <a:off x="506627" y="1890584"/>
            <a:ext cx="12307330" cy="772297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4489" indent="-364489" defTabSz="479044">
              <a:lnSpc>
                <a:spcPct val="100000"/>
              </a:lnSpc>
              <a:spcBef>
                <a:spcPts val="3400"/>
              </a:spcBef>
              <a:defRPr sz="2624"/>
            </a:pPr>
            <a:r>
              <a:rPr lang="cs-CZ" dirty="0" smtClean="0"/>
              <a:t>s</a:t>
            </a:r>
            <a:r>
              <a:rPr dirty="0" smtClean="0"/>
              <a:t>e </a:t>
            </a:r>
            <a:r>
              <a:rPr dirty="0" err="1"/>
              <a:t>dělí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receptivní</a:t>
            </a:r>
            <a:r>
              <a:rPr dirty="0"/>
              <a:t> </a:t>
            </a:r>
            <a:r>
              <a:rPr dirty="0" err="1"/>
              <a:t>fce</a:t>
            </a:r>
            <a:r>
              <a:rPr dirty="0"/>
              <a:t> - </a:t>
            </a:r>
            <a:r>
              <a:rPr dirty="0" err="1"/>
              <a:t>výběr</a:t>
            </a:r>
            <a:r>
              <a:rPr dirty="0"/>
              <a:t>, </a:t>
            </a:r>
            <a:r>
              <a:rPr dirty="0" err="1"/>
              <a:t>udržení</a:t>
            </a:r>
            <a:r>
              <a:rPr dirty="0"/>
              <a:t>, </a:t>
            </a:r>
            <a:r>
              <a:rPr dirty="0" err="1"/>
              <a:t>třídění</a:t>
            </a:r>
            <a:r>
              <a:rPr dirty="0"/>
              <a:t> a </a:t>
            </a:r>
            <a:r>
              <a:rPr dirty="0" err="1"/>
              <a:t>integrace</a:t>
            </a:r>
            <a:r>
              <a:rPr dirty="0"/>
              <a:t> </a:t>
            </a:r>
            <a:r>
              <a:rPr dirty="0" err="1" smtClean="0"/>
              <a:t>informac</a:t>
            </a:r>
            <a:r>
              <a:rPr lang="cs-CZ" dirty="0" smtClean="0"/>
              <a:t>í</a:t>
            </a:r>
            <a:r>
              <a:rPr dirty="0" smtClean="0"/>
              <a:t>; </a:t>
            </a:r>
            <a:r>
              <a:rPr dirty="0" err="1"/>
              <a:t>paměť</a:t>
            </a:r>
            <a:r>
              <a:rPr dirty="0"/>
              <a:t> a </a:t>
            </a:r>
            <a:r>
              <a:rPr dirty="0" err="1"/>
              <a:t>učení</a:t>
            </a:r>
            <a:r>
              <a:rPr dirty="0"/>
              <a:t>; </a:t>
            </a:r>
            <a:r>
              <a:rPr dirty="0" err="1"/>
              <a:t>myšlení</a:t>
            </a:r>
            <a:r>
              <a:rPr dirty="0"/>
              <a:t> a </a:t>
            </a:r>
            <a:r>
              <a:rPr dirty="0" err="1"/>
              <a:t>expresivní</a:t>
            </a:r>
            <a:r>
              <a:rPr dirty="0"/>
              <a:t> </a:t>
            </a:r>
            <a:r>
              <a:rPr dirty="0" err="1"/>
              <a:t>fce</a:t>
            </a:r>
            <a:endParaRPr dirty="0"/>
          </a:p>
          <a:p>
            <a:pPr marL="364489" indent="-364489" defTabSz="479044">
              <a:lnSpc>
                <a:spcPct val="100000"/>
              </a:lnSpc>
              <a:spcBef>
                <a:spcPts val="3400"/>
              </a:spcBef>
              <a:defRPr sz="2624"/>
            </a:pPr>
            <a:r>
              <a:rPr lang="cs-CZ" dirty="0" err="1" smtClean="0"/>
              <a:t>h</a:t>
            </a:r>
            <a:r>
              <a:rPr dirty="0" err="1" smtClean="0"/>
              <a:t>odnocení</a:t>
            </a:r>
            <a:r>
              <a:rPr dirty="0" smtClean="0"/>
              <a:t> </a:t>
            </a:r>
            <a:r>
              <a:rPr dirty="0" err="1"/>
              <a:t>kognitivních</a:t>
            </a:r>
            <a:r>
              <a:rPr dirty="0"/>
              <a:t> </a:t>
            </a:r>
            <a:r>
              <a:rPr dirty="0" err="1"/>
              <a:t>fcí</a:t>
            </a:r>
            <a:r>
              <a:rPr dirty="0"/>
              <a:t> se v </a:t>
            </a:r>
            <a:r>
              <a:rPr dirty="0" err="1"/>
              <a:t>psychologickém</a:t>
            </a:r>
            <a:r>
              <a:rPr dirty="0"/>
              <a:t> </a:t>
            </a:r>
            <a:r>
              <a:rPr dirty="0" err="1" smtClean="0"/>
              <a:t>vyšetření</a:t>
            </a:r>
            <a:r>
              <a:rPr dirty="0" smtClean="0"/>
              <a:t> </a:t>
            </a:r>
            <a:r>
              <a:rPr dirty="0" err="1"/>
              <a:t>ztotožňuje</a:t>
            </a:r>
            <a:r>
              <a:rPr dirty="0"/>
              <a:t> </a:t>
            </a:r>
            <a:r>
              <a:rPr lang="cs-CZ" dirty="0" smtClean="0"/>
              <a:t>        </a:t>
            </a:r>
            <a:r>
              <a:rPr dirty="0" smtClean="0"/>
              <a:t>s </a:t>
            </a:r>
            <a:r>
              <a:rPr dirty="0" err="1"/>
              <a:t>pojmem</a:t>
            </a:r>
            <a:r>
              <a:rPr dirty="0"/>
              <a:t> </a:t>
            </a:r>
            <a:r>
              <a:rPr dirty="0" err="1"/>
              <a:t>inteligence</a:t>
            </a:r>
            <a:r>
              <a:rPr dirty="0"/>
              <a:t>, </a:t>
            </a:r>
            <a:r>
              <a:rPr dirty="0" err="1"/>
              <a:t>měření</a:t>
            </a:r>
            <a:r>
              <a:rPr dirty="0"/>
              <a:t> </a:t>
            </a:r>
            <a:r>
              <a:rPr dirty="0" err="1"/>
              <a:t>inteligence</a:t>
            </a:r>
            <a:r>
              <a:rPr dirty="0"/>
              <a:t> je </a:t>
            </a:r>
            <a:r>
              <a:rPr dirty="0" err="1"/>
              <a:t>součást</a:t>
            </a:r>
            <a:r>
              <a:rPr dirty="0"/>
              <a:t> NPS </a:t>
            </a:r>
            <a:r>
              <a:rPr dirty="0" err="1"/>
              <a:t>vyšetření</a:t>
            </a:r>
            <a:endParaRPr dirty="0"/>
          </a:p>
          <a:p>
            <a:pPr marL="364489" indent="-364489" defTabSz="479044">
              <a:lnSpc>
                <a:spcPct val="100000"/>
              </a:lnSpc>
              <a:spcBef>
                <a:spcPts val="3400"/>
              </a:spcBef>
              <a:defRPr sz="2624"/>
            </a:pPr>
            <a:r>
              <a:rPr lang="cs-CZ" dirty="0" err="1" smtClean="0"/>
              <a:t>r</a:t>
            </a:r>
            <a:r>
              <a:rPr dirty="0" err="1" smtClean="0"/>
              <a:t>eceptivní</a:t>
            </a:r>
            <a:r>
              <a:rPr dirty="0" smtClean="0"/>
              <a:t> </a:t>
            </a:r>
            <a:r>
              <a:rPr dirty="0" err="1"/>
              <a:t>fce</a:t>
            </a:r>
            <a:r>
              <a:rPr dirty="0"/>
              <a:t> </a:t>
            </a:r>
            <a:r>
              <a:rPr dirty="0" err="1"/>
              <a:t>představují</a:t>
            </a:r>
            <a:r>
              <a:rPr dirty="0"/>
              <a:t> </a:t>
            </a:r>
            <a:r>
              <a:rPr dirty="0" err="1"/>
              <a:t>jednoduché</a:t>
            </a:r>
            <a:r>
              <a:rPr dirty="0"/>
              <a:t> </a:t>
            </a:r>
            <a:r>
              <a:rPr dirty="0" err="1"/>
              <a:t>počitky</a:t>
            </a:r>
            <a:r>
              <a:rPr dirty="0"/>
              <a:t> a </a:t>
            </a:r>
            <a:r>
              <a:rPr dirty="0" err="1"/>
              <a:t>složitější</a:t>
            </a:r>
            <a:r>
              <a:rPr dirty="0"/>
              <a:t> </a:t>
            </a:r>
            <a:r>
              <a:rPr dirty="0" err="1"/>
              <a:t>vjemy</a:t>
            </a:r>
            <a:r>
              <a:rPr dirty="0" smtClean="0"/>
              <a:t>,</a:t>
            </a:r>
            <a:r>
              <a:rPr lang="cs-CZ" dirty="0" smtClean="0"/>
              <a:t> </a:t>
            </a:r>
            <a:r>
              <a:rPr dirty="0" err="1" smtClean="0"/>
              <a:t>které</a:t>
            </a:r>
            <a:r>
              <a:rPr dirty="0" smtClean="0"/>
              <a:t> </a:t>
            </a:r>
            <a:r>
              <a:rPr dirty="0"/>
              <a:t>se </a:t>
            </a:r>
            <a:r>
              <a:rPr dirty="0" err="1"/>
              <a:t>procesem</a:t>
            </a:r>
            <a:r>
              <a:rPr dirty="0"/>
              <a:t> </a:t>
            </a:r>
            <a:r>
              <a:rPr dirty="0" err="1"/>
              <a:t>vnímání</a:t>
            </a:r>
            <a:r>
              <a:rPr dirty="0"/>
              <a:t> </a:t>
            </a:r>
            <a:r>
              <a:rPr dirty="0" err="1"/>
              <a:t>stávají</a:t>
            </a:r>
            <a:r>
              <a:rPr dirty="0"/>
              <a:t> </a:t>
            </a:r>
            <a:r>
              <a:rPr dirty="0" err="1"/>
              <a:t>součástí</a:t>
            </a:r>
            <a:r>
              <a:rPr dirty="0"/>
              <a:t> </a:t>
            </a:r>
            <a:r>
              <a:rPr dirty="0" err="1"/>
              <a:t>paměti</a:t>
            </a:r>
            <a:r>
              <a:rPr dirty="0" smtClean="0"/>
              <a:t>.</a:t>
            </a:r>
            <a:r>
              <a:rPr lang="cs-CZ" dirty="0" smtClean="0"/>
              <a:t> </a:t>
            </a:r>
            <a:r>
              <a:rPr dirty="0" err="1" smtClean="0"/>
              <a:t>Poruchy</a:t>
            </a:r>
            <a:r>
              <a:rPr dirty="0" smtClean="0"/>
              <a:t> </a:t>
            </a:r>
            <a:r>
              <a:rPr dirty="0" err="1"/>
              <a:t>vnímání</a:t>
            </a:r>
            <a:r>
              <a:rPr dirty="0"/>
              <a:t> se </a:t>
            </a:r>
            <a:r>
              <a:rPr dirty="0" err="1"/>
              <a:t>označují</a:t>
            </a:r>
            <a:r>
              <a:rPr dirty="0"/>
              <a:t> </a:t>
            </a:r>
            <a:r>
              <a:rPr dirty="0" err="1"/>
              <a:t>jako</a:t>
            </a:r>
            <a:r>
              <a:rPr dirty="0"/>
              <a:t> </a:t>
            </a:r>
            <a:r>
              <a:rPr b="1" dirty="0" err="1"/>
              <a:t>agnosie</a:t>
            </a:r>
            <a:r>
              <a:rPr dirty="0"/>
              <a:t>. </a:t>
            </a:r>
            <a:endParaRPr lang="cs-CZ" dirty="0" smtClean="0"/>
          </a:p>
          <a:p>
            <a:pPr marL="364489" indent="-364489" defTabSz="479044">
              <a:lnSpc>
                <a:spcPct val="100000"/>
              </a:lnSpc>
              <a:spcBef>
                <a:spcPts val="3400"/>
              </a:spcBef>
              <a:defRPr sz="2624"/>
            </a:pPr>
            <a:r>
              <a:rPr lang="cs-CZ" dirty="0" smtClean="0"/>
              <a:t>m</a:t>
            </a:r>
            <a:r>
              <a:rPr dirty="0" err="1" smtClean="0"/>
              <a:t>yšlením</a:t>
            </a:r>
            <a:r>
              <a:rPr dirty="0" smtClean="0"/>
              <a:t> </a:t>
            </a:r>
            <a:r>
              <a:rPr dirty="0"/>
              <a:t>se </a:t>
            </a:r>
            <a:r>
              <a:rPr dirty="0" err="1"/>
              <a:t>chápe</a:t>
            </a:r>
            <a:r>
              <a:rPr dirty="0"/>
              <a:t> </a:t>
            </a:r>
            <a:r>
              <a:rPr dirty="0" err="1"/>
              <a:t>schopnost</a:t>
            </a:r>
            <a:r>
              <a:rPr dirty="0"/>
              <a:t> </a:t>
            </a:r>
            <a:r>
              <a:rPr dirty="0" err="1"/>
              <a:t>abstrakce</a:t>
            </a:r>
            <a:r>
              <a:rPr dirty="0"/>
              <a:t>, </a:t>
            </a:r>
            <a:r>
              <a:rPr dirty="0" err="1"/>
              <a:t>usuzování</a:t>
            </a:r>
            <a:r>
              <a:rPr dirty="0"/>
              <a:t>, </a:t>
            </a:r>
            <a:r>
              <a:rPr dirty="0" err="1" smtClean="0"/>
              <a:t>rozhodování</a:t>
            </a:r>
            <a:r>
              <a:rPr dirty="0" smtClean="0"/>
              <a:t>, </a:t>
            </a:r>
            <a:r>
              <a:rPr dirty="0" err="1"/>
              <a:t>analýza</a:t>
            </a:r>
            <a:r>
              <a:rPr dirty="0"/>
              <a:t> a </a:t>
            </a:r>
            <a:r>
              <a:rPr dirty="0" err="1" smtClean="0"/>
              <a:t>syntéza</a:t>
            </a:r>
            <a:endParaRPr lang="cs-CZ" dirty="0" smtClean="0"/>
          </a:p>
          <a:p>
            <a:pPr marL="364489" indent="-364489" defTabSz="479044">
              <a:lnSpc>
                <a:spcPct val="100000"/>
              </a:lnSpc>
              <a:spcBef>
                <a:spcPts val="3400"/>
              </a:spcBef>
              <a:defRPr sz="2624"/>
            </a:pPr>
            <a:r>
              <a:rPr lang="cs-CZ" dirty="0"/>
              <a:t>e</a:t>
            </a:r>
            <a:r>
              <a:rPr dirty="0" err="1" smtClean="0"/>
              <a:t>xpresivní</a:t>
            </a:r>
            <a:r>
              <a:rPr dirty="0" smtClean="0"/>
              <a:t> </a:t>
            </a:r>
            <a:r>
              <a:rPr dirty="0" err="1"/>
              <a:t>fce</a:t>
            </a:r>
            <a:r>
              <a:rPr dirty="0"/>
              <a:t> </a:t>
            </a:r>
            <a:r>
              <a:rPr dirty="0" err="1"/>
              <a:t>jsou</a:t>
            </a:r>
            <a:r>
              <a:rPr dirty="0"/>
              <a:t> </a:t>
            </a:r>
            <a:r>
              <a:rPr dirty="0" err="1"/>
              <a:t>mluvení</a:t>
            </a:r>
            <a:r>
              <a:rPr dirty="0"/>
              <a:t>, </a:t>
            </a:r>
            <a:r>
              <a:rPr dirty="0" err="1"/>
              <a:t>kreslení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psaní</a:t>
            </a:r>
            <a:r>
              <a:rPr dirty="0"/>
              <a:t>, </a:t>
            </a:r>
            <a:r>
              <a:rPr dirty="0" err="1"/>
              <a:t>manipulace</a:t>
            </a:r>
            <a:r>
              <a:rPr dirty="0"/>
              <a:t> </a:t>
            </a:r>
            <a:r>
              <a:rPr lang="cs-CZ" dirty="0" smtClean="0"/>
              <a:t>                                  </a:t>
            </a:r>
            <a:r>
              <a:rPr dirty="0" smtClean="0"/>
              <a:t>s </a:t>
            </a:r>
            <a:r>
              <a:rPr dirty="0" err="1"/>
              <a:t>materiálem</a:t>
            </a:r>
            <a:r>
              <a:rPr dirty="0"/>
              <a:t>, </a:t>
            </a:r>
            <a:r>
              <a:rPr dirty="0" err="1"/>
              <a:t>gestikulace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výraz</a:t>
            </a:r>
            <a:r>
              <a:rPr dirty="0"/>
              <a:t> </a:t>
            </a:r>
            <a:r>
              <a:rPr dirty="0" err="1" smtClean="0"/>
              <a:t>tváře</a:t>
            </a:r>
            <a:r>
              <a:rPr lang="cs-CZ" dirty="0" smtClean="0"/>
              <a:t> - j</a:t>
            </a:r>
            <a:r>
              <a:rPr dirty="0" err="1" smtClean="0"/>
              <a:t>ejich</a:t>
            </a:r>
            <a:r>
              <a:rPr dirty="0" smtClean="0"/>
              <a:t> </a:t>
            </a:r>
            <a:r>
              <a:rPr dirty="0" err="1"/>
              <a:t>poruchy</a:t>
            </a:r>
            <a:r>
              <a:rPr dirty="0"/>
              <a:t> se </a:t>
            </a:r>
            <a:r>
              <a:rPr dirty="0" err="1"/>
              <a:t>označují</a:t>
            </a:r>
            <a:r>
              <a:rPr dirty="0"/>
              <a:t> </a:t>
            </a:r>
            <a:r>
              <a:rPr dirty="0" err="1"/>
              <a:t>jako</a:t>
            </a:r>
            <a:r>
              <a:rPr dirty="0"/>
              <a:t> </a:t>
            </a:r>
            <a:r>
              <a:rPr b="1" dirty="0" err="1"/>
              <a:t>apraxie</a:t>
            </a:r>
            <a:r>
              <a:rPr dirty="0"/>
              <a:t> ( </a:t>
            </a:r>
            <a:r>
              <a:rPr dirty="0" err="1"/>
              <a:t>patří</a:t>
            </a:r>
            <a:r>
              <a:rPr dirty="0"/>
              <a:t> </a:t>
            </a:r>
            <a:r>
              <a:rPr dirty="0" err="1"/>
              <a:t>sem</a:t>
            </a:r>
            <a:r>
              <a:rPr dirty="0"/>
              <a:t> </a:t>
            </a:r>
            <a:r>
              <a:rPr dirty="0" err="1"/>
              <a:t>dysartrie</a:t>
            </a:r>
            <a:r>
              <a:rPr dirty="0"/>
              <a:t>, </a:t>
            </a:r>
            <a:r>
              <a:rPr dirty="0" err="1"/>
              <a:t>afázie</a:t>
            </a:r>
            <a:r>
              <a:rPr dirty="0"/>
              <a:t>, </a:t>
            </a:r>
            <a:r>
              <a:rPr dirty="0" err="1"/>
              <a:t>dysgrafie</a:t>
            </a:r>
            <a:r>
              <a:rPr dirty="0"/>
              <a:t>,..)</a:t>
            </a:r>
          </a:p>
          <a:p>
            <a:pPr marL="364489" indent="-364489" defTabSz="479044">
              <a:lnSpc>
                <a:spcPct val="100000"/>
              </a:lnSpc>
              <a:spcBef>
                <a:spcPts val="3400"/>
              </a:spcBef>
              <a:defRPr sz="2624"/>
            </a:pPr>
            <a:r>
              <a:rPr lang="cs-CZ" dirty="0" err="1" smtClean="0"/>
              <a:t>p</a:t>
            </a:r>
            <a:r>
              <a:rPr dirty="0" err="1" smtClean="0"/>
              <a:t>odmínkou</a:t>
            </a:r>
            <a:r>
              <a:rPr dirty="0" smtClean="0"/>
              <a:t> </a:t>
            </a:r>
            <a:r>
              <a:rPr lang="cs-CZ" dirty="0" smtClean="0"/>
              <a:t>KF </a:t>
            </a:r>
            <a:r>
              <a:rPr dirty="0" smtClean="0"/>
              <a:t>je </a:t>
            </a:r>
            <a:r>
              <a:rPr dirty="0" err="1"/>
              <a:t>určitá</a:t>
            </a:r>
            <a:r>
              <a:rPr dirty="0"/>
              <a:t> </a:t>
            </a:r>
            <a:r>
              <a:rPr dirty="0" err="1"/>
              <a:t>úroveň</a:t>
            </a:r>
            <a:r>
              <a:rPr dirty="0"/>
              <a:t> </a:t>
            </a:r>
            <a:r>
              <a:rPr dirty="0" err="1"/>
              <a:t>vědomí</a:t>
            </a:r>
            <a:r>
              <a:rPr dirty="0"/>
              <a:t> a </a:t>
            </a:r>
            <a:r>
              <a:rPr dirty="0" err="1"/>
              <a:t>pozornosti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Emoce"/>
          <p:cNvSpPr txBox="1">
            <a:spLocks noGrp="1"/>
          </p:cNvSpPr>
          <p:nvPr>
            <p:ph type="title"/>
          </p:nvPr>
        </p:nvSpPr>
        <p:spPr>
          <a:xfrm>
            <a:off x="3088640" y="98564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 err="1"/>
              <a:t>Emoce</a:t>
            </a:r>
            <a:endParaRPr sz="5400" dirty="0"/>
          </a:p>
        </p:txBody>
      </p:sp>
      <p:sp>
        <p:nvSpPr>
          <p:cNvPr id="149" name="Emocionální a osobnostní faktory v případě poškození mozku trápí rodinu a okolí  pacientů často více než kognitivní potíže…"/>
          <p:cNvSpPr txBox="1">
            <a:spLocks noGrp="1"/>
          </p:cNvSpPr>
          <p:nvPr>
            <p:ph type="body" idx="1"/>
          </p:nvPr>
        </p:nvSpPr>
        <p:spPr>
          <a:xfrm>
            <a:off x="693007" y="1804086"/>
            <a:ext cx="11577251" cy="75623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err="1" smtClean="0"/>
              <a:t>e</a:t>
            </a:r>
            <a:r>
              <a:rPr sz="2400" dirty="0" err="1" smtClean="0"/>
              <a:t>mocionální</a:t>
            </a:r>
            <a:r>
              <a:rPr sz="2400" dirty="0" smtClean="0"/>
              <a:t> </a:t>
            </a:r>
            <a:r>
              <a:rPr sz="2400" dirty="0"/>
              <a:t>a </a:t>
            </a:r>
            <a:r>
              <a:rPr sz="2400" dirty="0" err="1"/>
              <a:t>osobnostní</a:t>
            </a:r>
            <a:r>
              <a:rPr sz="2400" dirty="0"/>
              <a:t> </a:t>
            </a:r>
            <a:r>
              <a:rPr sz="2400" dirty="0" err="1"/>
              <a:t>faktory</a:t>
            </a:r>
            <a:r>
              <a:rPr sz="2400" dirty="0"/>
              <a:t> v </a:t>
            </a:r>
            <a:r>
              <a:rPr sz="2400" dirty="0" err="1"/>
              <a:t>případě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</a:t>
            </a:r>
            <a:r>
              <a:rPr sz="2400" dirty="0" err="1"/>
              <a:t>trápí</a:t>
            </a:r>
            <a:r>
              <a:rPr sz="2400" dirty="0"/>
              <a:t> </a:t>
            </a:r>
            <a:r>
              <a:rPr sz="2400" dirty="0" err="1"/>
              <a:t>rodinu</a:t>
            </a:r>
            <a:r>
              <a:rPr sz="2400" dirty="0"/>
              <a:t> </a:t>
            </a:r>
            <a:r>
              <a:rPr lang="cs-CZ" sz="2400" dirty="0" smtClean="0"/>
              <a:t>    </a:t>
            </a:r>
            <a:r>
              <a:rPr sz="2400" dirty="0" smtClean="0"/>
              <a:t>a </a:t>
            </a:r>
            <a:r>
              <a:rPr sz="2400" dirty="0" err="1"/>
              <a:t>okolí</a:t>
            </a:r>
            <a:r>
              <a:rPr sz="2400" dirty="0"/>
              <a:t>  </a:t>
            </a:r>
            <a:r>
              <a:rPr sz="2400" dirty="0" err="1"/>
              <a:t>pacientů</a:t>
            </a:r>
            <a:r>
              <a:rPr sz="2400" dirty="0"/>
              <a:t> </a:t>
            </a:r>
            <a:r>
              <a:rPr sz="2400" dirty="0" err="1"/>
              <a:t>často</a:t>
            </a:r>
            <a:r>
              <a:rPr sz="2400" dirty="0"/>
              <a:t> </a:t>
            </a:r>
            <a:r>
              <a:rPr sz="2400" dirty="0" err="1"/>
              <a:t>více</a:t>
            </a:r>
            <a:r>
              <a:rPr sz="2400" dirty="0"/>
              <a:t> </a:t>
            </a:r>
            <a:r>
              <a:rPr sz="2400" dirty="0" err="1"/>
              <a:t>než</a:t>
            </a:r>
            <a:r>
              <a:rPr sz="2400" dirty="0"/>
              <a:t> </a:t>
            </a:r>
            <a:r>
              <a:rPr sz="2400" dirty="0" err="1"/>
              <a:t>kognitivní</a:t>
            </a:r>
            <a:r>
              <a:rPr sz="2400" dirty="0"/>
              <a:t> </a:t>
            </a:r>
            <a:r>
              <a:rPr sz="2400" dirty="0" err="1"/>
              <a:t>potíže</a:t>
            </a:r>
            <a:endParaRPr sz="2400" dirty="0"/>
          </a:p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smtClean="0"/>
              <a:t>c</a:t>
            </a:r>
            <a:r>
              <a:rPr sz="2400" dirty="0" err="1" smtClean="0"/>
              <a:t>itov</a:t>
            </a:r>
            <a:r>
              <a:rPr lang="cs-CZ" sz="2400" dirty="0" smtClean="0"/>
              <a:t>á</a:t>
            </a:r>
            <a:r>
              <a:rPr sz="2400" dirty="0" smtClean="0"/>
              <a:t> </a:t>
            </a:r>
            <a:r>
              <a:rPr sz="2400" dirty="0" err="1"/>
              <a:t>otupělost</a:t>
            </a:r>
            <a:r>
              <a:rPr sz="2400" dirty="0"/>
              <a:t>, </a:t>
            </a:r>
            <a:r>
              <a:rPr sz="2400" dirty="0" err="1"/>
              <a:t>zvýšená</a:t>
            </a:r>
            <a:r>
              <a:rPr sz="2400" dirty="0"/>
              <a:t> </a:t>
            </a:r>
            <a:r>
              <a:rPr sz="2400" dirty="0" err="1"/>
              <a:t>úzkostnost</a:t>
            </a:r>
            <a:r>
              <a:rPr sz="2400" dirty="0"/>
              <a:t>, </a:t>
            </a:r>
            <a:r>
              <a:rPr sz="2400" dirty="0" err="1"/>
              <a:t>snížená</a:t>
            </a:r>
            <a:r>
              <a:rPr sz="2400" dirty="0"/>
              <a:t> </a:t>
            </a:r>
            <a:r>
              <a:rPr sz="2400" dirty="0" err="1"/>
              <a:t>sociální</a:t>
            </a:r>
            <a:r>
              <a:rPr sz="2400" dirty="0"/>
              <a:t> </a:t>
            </a:r>
            <a:r>
              <a:rPr sz="2400" dirty="0" err="1"/>
              <a:t>citlivost</a:t>
            </a:r>
            <a:r>
              <a:rPr sz="2400" dirty="0"/>
              <a:t>, </a:t>
            </a:r>
            <a:r>
              <a:rPr sz="2400" dirty="0" err="1"/>
              <a:t>deprese</a:t>
            </a:r>
            <a:r>
              <a:rPr sz="2400" dirty="0"/>
              <a:t>,...</a:t>
            </a:r>
          </a:p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err="1" smtClean="0"/>
              <a:t>o</a:t>
            </a:r>
            <a:r>
              <a:rPr sz="2400" dirty="0" err="1" smtClean="0"/>
              <a:t>sobnostní</a:t>
            </a:r>
            <a:r>
              <a:rPr sz="2400" dirty="0" smtClean="0"/>
              <a:t> </a:t>
            </a:r>
            <a:r>
              <a:rPr sz="2400" dirty="0" err="1"/>
              <a:t>změny</a:t>
            </a:r>
            <a:r>
              <a:rPr sz="2400" dirty="0"/>
              <a:t> </a:t>
            </a:r>
            <a:r>
              <a:rPr sz="2400" dirty="0" err="1"/>
              <a:t>nejsou</a:t>
            </a:r>
            <a:r>
              <a:rPr sz="2400" dirty="0"/>
              <a:t> </a:t>
            </a:r>
            <a:r>
              <a:rPr sz="2400" dirty="0" err="1"/>
              <a:t>jen</a:t>
            </a:r>
            <a:r>
              <a:rPr sz="2400" dirty="0"/>
              <a:t> </a:t>
            </a:r>
            <a:r>
              <a:rPr sz="2400" dirty="0" err="1"/>
              <a:t>následkem</a:t>
            </a:r>
            <a:r>
              <a:rPr sz="2400" dirty="0"/>
              <a:t> </a:t>
            </a:r>
            <a:r>
              <a:rPr sz="2400" dirty="0" err="1"/>
              <a:t>změněné</a:t>
            </a:r>
            <a:r>
              <a:rPr sz="2400" dirty="0"/>
              <a:t> </a:t>
            </a:r>
            <a:r>
              <a:rPr sz="2400" dirty="0" err="1"/>
              <a:t>životní</a:t>
            </a:r>
            <a:r>
              <a:rPr sz="2400" dirty="0"/>
              <a:t> </a:t>
            </a:r>
            <a:r>
              <a:rPr sz="2400" dirty="0" err="1"/>
              <a:t>situace</a:t>
            </a:r>
            <a:r>
              <a:rPr sz="2400" dirty="0"/>
              <a:t> a </a:t>
            </a:r>
            <a:r>
              <a:rPr sz="2400" dirty="0" err="1"/>
              <a:t>stresu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kognitivního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; </a:t>
            </a:r>
            <a:r>
              <a:rPr sz="2400" dirty="0" err="1"/>
              <a:t>jde</a:t>
            </a:r>
            <a:r>
              <a:rPr sz="2400" dirty="0"/>
              <a:t> o </a:t>
            </a:r>
            <a:r>
              <a:rPr sz="2400" dirty="0" err="1"/>
              <a:t>organické</a:t>
            </a:r>
            <a:r>
              <a:rPr sz="2400" dirty="0"/>
              <a:t> </a:t>
            </a:r>
            <a:r>
              <a:rPr sz="2400" dirty="0" err="1"/>
              <a:t>změny</a:t>
            </a:r>
            <a:r>
              <a:rPr sz="2400" dirty="0"/>
              <a:t> </a:t>
            </a:r>
            <a:r>
              <a:rPr sz="2400" dirty="0" err="1"/>
              <a:t>osobnosti</a:t>
            </a:r>
            <a:r>
              <a:rPr sz="2400" dirty="0"/>
              <a:t>, </a:t>
            </a:r>
            <a:r>
              <a:rPr sz="2400" dirty="0" err="1"/>
              <a:t>které</a:t>
            </a:r>
            <a:r>
              <a:rPr sz="2400" dirty="0"/>
              <a:t> </a:t>
            </a:r>
            <a:r>
              <a:rPr sz="2400" dirty="0" err="1"/>
              <a:t>mohou</a:t>
            </a:r>
            <a:r>
              <a:rPr sz="2400" dirty="0"/>
              <a:t> </a:t>
            </a:r>
            <a:r>
              <a:rPr sz="2400" dirty="0" err="1"/>
              <a:t>změnit</a:t>
            </a:r>
            <a:r>
              <a:rPr sz="2400" dirty="0"/>
              <a:t> </a:t>
            </a:r>
            <a:r>
              <a:rPr sz="2400" dirty="0" err="1"/>
              <a:t>základní</a:t>
            </a:r>
            <a:r>
              <a:rPr sz="2400" dirty="0"/>
              <a:t> </a:t>
            </a:r>
            <a:r>
              <a:rPr sz="2400" dirty="0" err="1"/>
              <a:t>strukturu</a:t>
            </a:r>
            <a:r>
              <a:rPr sz="2400" dirty="0"/>
              <a:t> </a:t>
            </a:r>
            <a:r>
              <a:rPr sz="2400" dirty="0" err="1"/>
              <a:t>osobnosti</a:t>
            </a:r>
            <a:endParaRPr sz="2400" dirty="0"/>
          </a:p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err="1" smtClean="0"/>
              <a:t>e</a:t>
            </a:r>
            <a:r>
              <a:rPr sz="2400" dirty="0" err="1" smtClean="0"/>
              <a:t>mocionální</a:t>
            </a:r>
            <a:r>
              <a:rPr sz="2400" dirty="0" smtClean="0"/>
              <a:t> </a:t>
            </a:r>
            <a:r>
              <a:rPr sz="2400" dirty="0" err="1"/>
              <a:t>labilitu</a:t>
            </a:r>
            <a:r>
              <a:rPr sz="2400" dirty="0"/>
              <a:t>, </a:t>
            </a:r>
            <a:r>
              <a:rPr sz="2400" dirty="0" err="1"/>
              <a:t>která</a:t>
            </a:r>
            <a:r>
              <a:rPr sz="2400" dirty="0"/>
              <a:t> je </a:t>
            </a:r>
            <a:r>
              <a:rPr sz="2400" dirty="0" err="1"/>
              <a:t>velmi</a:t>
            </a:r>
            <a:r>
              <a:rPr sz="2400" dirty="0"/>
              <a:t> </a:t>
            </a:r>
            <a:r>
              <a:rPr sz="2400" dirty="0" err="1"/>
              <a:t>častá</a:t>
            </a:r>
            <a:r>
              <a:rPr sz="2400" dirty="0"/>
              <a:t>, </a:t>
            </a:r>
            <a:r>
              <a:rPr sz="2400" dirty="0" err="1"/>
              <a:t>můžeme</a:t>
            </a:r>
            <a:r>
              <a:rPr sz="2400" dirty="0"/>
              <a:t> </a:t>
            </a:r>
            <a:r>
              <a:rPr sz="2400" dirty="0" err="1"/>
              <a:t>rozdělit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tři</a:t>
            </a:r>
            <a:r>
              <a:rPr sz="2400" dirty="0"/>
              <a:t> </a:t>
            </a:r>
            <a:r>
              <a:rPr sz="2400" dirty="0" err="1"/>
              <a:t>skupiny</a:t>
            </a:r>
            <a:endParaRPr sz="2400" dirty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smtClean="0"/>
              <a:t>e</a:t>
            </a:r>
            <a:r>
              <a:rPr sz="2400" dirty="0" err="1" smtClean="0"/>
              <a:t>moce</a:t>
            </a:r>
            <a:r>
              <a:rPr sz="2400" dirty="0" smtClean="0"/>
              <a:t> </a:t>
            </a:r>
            <a:r>
              <a:rPr sz="2400" dirty="0" err="1"/>
              <a:t>jsou</a:t>
            </a:r>
            <a:r>
              <a:rPr sz="2400" dirty="0"/>
              <a:t> </a:t>
            </a:r>
            <a:r>
              <a:rPr sz="2400" dirty="0" err="1"/>
              <a:t>silněji</a:t>
            </a:r>
            <a:r>
              <a:rPr sz="2400" dirty="0"/>
              <a:t> </a:t>
            </a:r>
            <a:r>
              <a:rPr sz="2400" dirty="0" err="1"/>
              <a:t>vyjádřené</a:t>
            </a:r>
            <a:r>
              <a:rPr sz="2400" dirty="0"/>
              <a:t> </a:t>
            </a:r>
            <a:r>
              <a:rPr sz="2400" dirty="0" err="1"/>
              <a:t>než</a:t>
            </a:r>
            <a:r>
              <a:rPr sz="2400" dirty="0"/>
              <a:t> </a:t>
            </a:r>
            <a:r>
              <a:rPr sz="2400" dirty="0" err="1"/>
              <a:t>dříve</a:t>
            </a:r>
            <a:r>
              <a:rPr sz="2400" dirty="0"/>
              <a:t>, ale </a:t>
            </a:r>
            <a:r>
              <a:rPr sz="2400" dirty="0" err="1"/>
              <a:t>přiměřené</a:t>
            </a:r>
            <a:r>
              <a:rPr sz="2400" dirty="0"/>
              <a:t> </a:t>
            </a:r>
            <a:r>
              <a:rPr sz="2400" dirty="0" err="1" smtClean="0"/>
              <a:t>událostem</a:t>
            </a:r>
            <a:r>
              <a:rPr lang="cs-CZ" sz="2400" dirty="0" smtClean="0"/>
              <a:t> - s</a:t>
            </a:r>
            <a:r>
              <a:rPr sz="2400" dirty="0" err="1" smtClean="0"/>
              <a:t>chopnost</a:t>
            </a:r>
            <a:r>
              <a:rPr sz="2400" dirty="0" smtClean="0"/>
              <a:t> </a:t>
            </a:r>
            <a:r>
              <a:rPr sz="2400" dirty="0" err="1"/>
              <a:t>přiměřené</a:t>
            </a:r>
            <a:r>
              <a:rPr sz="2400" dirty="0"/>
              <a:t> </a:t>
            </a:r>
            <a:r>
              <a:rPr sz="2400" dirty="0" err="1"/>
              <a:t>emoční</a:t>
            </a:r>
            <a:r>
              <a:rPr sz="2400" dirty="0"/>
              <a:t> </a:t>
            </a:r>
            <a:r>
              <a:rPr sz="2400" dirty="0" err="1"/>
              <a:t>reakce</a:t>
            </a:r>
            <a:r>
              <a:rPr sz="2400" dirty="0"/>
              <a:t> je </a:t>
            </a:r>
            <a:r>
              <a:rPr sz="2400" dirty="0" err="1" smtClean="0"/>
              <a:t>zachována</a:t>
            </a:r>
            <a:endParaRPr sz="2400" dirty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smtClean="0"/>
              <a:t>p</a:t>
            </a:r>
            <a:r>
              <a:rPr sz="2400" dirty="0" err="1" smtClean="0"/>
              <a:t>acient</a:t>
            </a:r>
            <a:r>
              <a:rPr sz="2400" dirty="0" smtClean="0"/>
              <a:t> </a:t>
            </a:r>
            <a:r>
              <a:rPr sz="2400" dirty="0" err="1"/>
              <a:t>není</a:t>
            </a:r>
            <a:r>
              <a:rPr sz="2400" dirty="0"/>
              <a:t> </a:t>
            </a:r>
            <a:r>
              <a:rPr sz="2400" dirty="0" err="1"/>
              <a:t>schopen</a:t>
            </a:r>
            <a:r>
              <a:rPr sz="2400" dirty="0"/>
              <a:t> </a:t>
            </a:r>
            <a:r>
              <a:rPr sz="2400" dirty="0" err="1"/>
              <a:t>ovládat</a:t>
            </a:r>
            <a:r>
              <a:rPr sz="2400" dirty="0"/>
              <a:t> </a:t>
            </a:r>
            <a:r>
              <a:rPr sz="2400" dirty="0" err="1" smtClean="0"/>
              <a:t>emoce</a:t>
            </a:r>
            <a:r>
              <a:rPr lang="cs-CZ" sz="2400" dirty="0" smtClean="0"/>
              <a:t> - e</a:t>
            </a:r>
            <a:r>
              <a:rPr sz="2400" dirty="0" err="1" smtClean="0"/>
              <a:t>moční</a:t>
            </a:r>
            <a:r>
              <a:rPr sz="2400" dirty="0" smtClean="0"/>
              <a:t> </a:t>
            </a:r>
            <a:r>
              <a:rPr sz="2400" dirty="0" err="1"/>
              <a:t>reakce</a:t>
            </a:r>
            <a:r>
              <a:rPr sz="2400" dirty="0"/>
              <a:t> je </a:t>
            </a:r>
            <a:r>
              <a:rPr sz="2400" dirty="0" err="1"/>
              <a:t>přehnaná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jakékoli</a:t>
            </a:r>
            <a:r>
              <a:rPr sz="2400" dirty="0"/>
              <a:t> </a:t>
            </a:r>
            <a:r>
              <a:rPr sz="2400" dirty="0" err="1" smtClean="0"/>
              <a:t>podněty</a:t>
            </a:r>
            <a:endParaRPr sz="2400" dirty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smtClean="0"/>
              <a:t>e</a:t>
            </a:r>
            <a:r>
              <a:rPr sz="2400" dirty="0" err="1" smtClean="0"/>
              <a:t>moce</a:t>
            </a:r>
            <a:r>
              <a:rPr sz="2400" dirty="0" smtClean="0"/>
              <a:t> </a:t>
            </a:r>
            <a:r>
              <a:rPr sz="2400" dirty="0" err="1"/>
              <a:t>jsou</a:t>
            </a:r>
            <a:r>
              <a:rPr sz="2400" dirty="0"/>
              <a:t> </a:t>
            </a:r>
            <a:r>
              <a:rPr sz="2400" dirty="0" err="1"/>
              <a:t>většinou</a:t>
            </a:r>
            <a:r>
              <a:rPr sz="2400" dirty="0"/>
              <a:t> </a:t>
            </a:r>
            <a:r>
              <a:rPr sz="2400" dirty="0" err="1"/>
              <a:t>přiměřené</a:t>
            </a:r>
            <a:r>
              <a:rPr sz="2400" dirty="0"/>
              <a:t>, ale </a:t>
            </a:r>
            <a:r>
              <a:rPr sz="2400" dirty="0" err="1"/>
              <a:t>objevují</a:t>
            </a:r>
            <a:r>
              <a:rPr sz="2400" dirty="0"/>
              <a:t> se </a:t>
            </a:r>
            <a:r>
              <a:rPr sz="2400" dirty="0" err="1"/>
              <a:t>náhlé</a:t>
            </a:r>
            <a:r>
              <a:rPr sz="2400" dirty="0"/>
              <a:t> a </a:t>
            </a:r>
            <a:r>
              <a:rPr sz="2400" dirty="0" err="1"/>
              <a:t>prudké</a:t>
            </a:r>
            <a:r>
              <a:rPr sz="2400" dirty="0"/>
              <a:t> </a:t>
            </a:r>
            <a:r>
              <a:rPr sz="2400" dirty="0" err="1"/>
              <a:t>emoční</a:t>
            </a:r>
            <a:r>
              <a:rPr sz="2400" dirty="0"/>
              <a:t> </a:t>
            </a:r>
            <a:r>
              <a:rPr sz="2400" dirty="0" err="1"/>
              <a:t>reakce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nepatrné</a:t>
            </a:r>
            <a:r>
              <a:rPr sz="2400" dirty="0"/>
              <a:t> </a:t>
            </a:r>
            <a:r>
              <a:rPr sz="2400" dirty="0" err="1"/>
              <a:t>podněty</a:t>
            </a:r>
            <a:endParaRPr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Exekutivní fce"/>
          <p:cNvSpPr txBox="1">
            <a:spLocks noGrp="1"/>
          </p:cNvSpPr>
          <p:nvPr>
            <p:ph type="title"/>
          </p:nvPr>
        </p:nvSpPr>
        <p:spPr>
          <a:xfrm>
            <a:off x="3138068" y="-247425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 err="1"/>
              <a:t>Exekutivní</a:t>
            </a:r>
            <a:r>
              <a:rPr sz="5400" dirty="0"/>
              <a:t> </a:t>
            </a:r>
            <a:r>
              <a:rPr sz="5400" dirty="0" err="1"/>
              <a:t>fce</a:t>
            </a:r>
            <a:endParaRPr sz="5400" dirty="0"/>
          </a:p>
        </p:txBody>
      </p:sp>
      <p:sp>
        <p:nvSpPr>
          <p:cNvPr id="152" name="Obsahují samostatné a účelné jednání, pokud jsou v pořádku, může člověk jednat nezávisle a produktivně…"/>
          <p:cNvSpPr txBox="1">
            <a:spLocks noGrp="1"/>
          </p:cNvSpPr>
          <p:nvPr>
            <p:ph type="body" idx="1"/>
          </p:nvPr>
        </p:nvSpPr>
        <p:spPr>
          <a:xfrm>
            <a:off x="697470" y="1544308"/>
            <a:ext cx="12134335" cy="75303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r>
              <a:rPr lang="cs-CZ" sz="2400" dirty="0" err="1" smtClean="0"/>
              <a:t>o</a:t>
            </a:r>
            <a:r>
              <a:rPr sz="2400" dirty="0" err="1" smtClean="0"/>
              <a:t>bsahují</a:t>
            </a:r>
            <a:r>
              <a:rPr sz="2400" dirty="0" smtClean="0"/>
              <a:t> </a:t>
            </a:r>
            <a:r>
              <a:rPr sz="2400" dirty="0" err="1"/>
              <a:t>samostatné</a:t>
            </a:r>
            <a:r>
              <a:rPr sz="2400" dirty="0"/>
              <a:t> a </a:t>
            </a:r>
            <a:r>
              <a:rPr sz="2400" dirty="0" err="1"/>
              <a:t>účelné</a:t>
            </a:r>
            <a:r>
              <a:rPr sz="2400" dirty="0"/>
              <a:t> </a:t>
            </a:r>
            <a:r>
              <a:rPr sz="2400" dirty="0" err="1"/>
              <a:t>jednání</a:t>
            </a:r>
            <a:r>
              <a:rPr sz="2400" dirty="0"/>
              <a:t>, </a:t>
            </a:r>
            <a:r>
              <a:rPr sz="2400" dirty="0" err="1"/>
              <a:t>pokud</a:t>
            </a:r>
            <a:r>
              <a:rPr sz="2400" dirty="0"/>
              <a:t> </a:t>
            </a:r>
            <a:r>
              <a:rPr sz="2400" dirty="0" err="1"/>
              <a:t>jsou</a:t>
            </a:r>
            <a:r>
              <a:rPr sz="2400" dirty="0"/>
              <a:t> v </a:t>
            </a:r>
            <a:r>
              <a:rPr sz="2400" dirty="0" err="1"/>
              <a:t>pořádku</a:t>
            </a:r>
            <a:r>
              <a:rPr sz="2400" dirty="0"/>
              <a:t>, </a:t>
            </a:r>
            <a:r>
              <a:rPr sz="2400" dirty="0" err="1"/>
              <a:t>může</a:t>
            </a:r>
            <a:r>
              <a:rPr sz="2400" dirty="0"/>
              <a:t> </a:t>
            </a:r>
            <a:r>
              <a:rPr sz="2400" dirty="0" err="1"/>
              <a:t>člověk</a:t>
            </a:r>
            <a:r>
              <a:rPr sz="2400" dirty="0"/>
              <a:t> </a:t>
            </a:r>
            <a:r>
              <a:rPr sz="2400" dirty="0" err="1"/>
              <a:t>jednat</a:t>
            </a:r>
            <a:r>
              <a:rPr sz="2400" dirty="0"/>
              <a:t> </a:t>
            </a:r>
            <a:r>
              <a:rPr sz="2400" dirty="0" err="1"/>
              <a:t>nezávisle</a:t>
            </a:r>
            <a:r>
              <a:rPr sz="2400" dirty="0"/>
              <a:t> </a:t>
            </a:r>
            <a:r>
              <a:rPr sz="2400" dirty="0" smtClean="0"/>
              <a:t>a </a:t>
            </a:r>
            <a:r>
              <a:rPr sz="2400" dirty="0" err="1"/>
              <a:t>produktivně</a:t>
            </a:r>
            <a:endParaRPr sz="2400" dirty="0"/>
          </a:p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r>
              <a:rPr lang="cs-CZ" sz="2400" dirty="0" smtClean="0"/>
              <a:t>KD </a:t>
            </a:r>
            <a:r>
              <a:rPr sz="2400" dirty="0" err="1" smtClean="0"/>
              <a:t>postihují</a:t>
            </a:r>
            <a:r>
              <a:rPr sz="2400" dirty="0" smtClean="0"/>
              <a:t> </a:t>
            </a:r>
            <a:r>
              <a:rPr sz="2400" dirty="0" err="1"/>
              <a:t>jen</a:t>
            </a:r>
            <a:r>
              <a:rPr sz="2400" dirty="0"/>
              <a:t> </a:t>
            </a:r>
            <a:r>
              <a:rPr sz="2400" dirty="0" err="1"/>
              <a:t>určité</a:t>
            </a:r>
            <a:r>
              <a:rPr sz="2400" dirty="0"/>
              <a:t> </a:t>
            </a:r>
            <a:r>
              <a:rPr sz="2400" dirty="0" err="1"/>
              <a:t>fce</a:t>
            </a:r>
            <a:r>
              <a:rPr sz="2400" dirty="0"/>
              <a:t>, ale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exekutivních</a:t>
            </a:r>
            <a:r>
              <a:rPr sz="2400" dirty="0"/>
              <a:t> </a:t>
            </a:r>
            <a:r>
              <a:rPr sz="2400" dirty="0" err="1"/>
              <a:t>fcí</a:t>
            </a:r>
            <a:r>
              <a:rPr sz="2400" dirty="0"/>
              <a:t> </a:t>
            </a:r>
            <a:r>
              <a:rPr sz="2400" dirty="0" err="1"/>
              <a:t>postihuje</a:t>
            </a:r>
            <a:r>
              <a:rPr sz="2400" dirty="0"/>
              <a:t> </a:t>
            </a:r>
            <a:r>
              <a:rPr sz="2400" dirty="0" err="1"/>
              <a:t>veškeré</a:t>
            </a:r>
            <a:r>
              <a:rPr sz="2400" dirty="0"/>
              <a:t> </a:t>
            </a:r>
            <a:r>
              <a:rPr sz="2400" dirty="0" err="1"/>
              <a:t>chování</a:t>
            </a:r>
            <a:endParaRPr sz="2400" dirty="0"/>
          </a:p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r>
              <a:rPr lang="cs-CZ" sz="2400" dirty="0" err="1" smtClean="0"/>
              <a:t>o</a:t>
            </a:r>
            <a:r>
              <a:rPr sz="2400" dirty="0" err="1" smtClean="0"/>
              <a:t>tázkou</a:t>
            </a:r>
            <a:r>
              <a:rPr sz="2400" dirty="0" smtClean="0"/>
              <a:t> </a:t>
            </a:r>
            <a:r>
              <a:rPr sz="2400" dirty="0" err="1"/>
              <a:t>exekutivních</a:t>
            </a:r>
            <a:r>
              <a:rPr sz="2400" dirty="0"/>
              <a:t> </a:t>
            </a:r>
            <a:r>
              <a:rPr sz="2400" dirty="0" err="1"/>
              <a:t>fcí</a:t>
            </a:r>
            <a:r>
              <a:rPr sz="2400" dirty="0"/>
              <a:t> je “</a:t>
            </a:r>
            <a:r>
              <a:rPr sz="2400" dirty="0" err="1"/>
              <a:t>jak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zda</a:t>
            </a:r>
            <a:r>
              <a:rPr sz="2400" dirty="0"/>
              <a:t>” </a:t>
            </a:r>
            <a:r>
              <a:rPr sz="2400" dirty="0" err="1"/>
              <a:t>může</a:t>
            </a:r>
            <a:r>
              <a:rPr sz="2400" dirty="0"/>
              <a:t> </a:t>
            </a:r>
            <a:r>
              <a:rPr sz="2400" dirty="0" err="1"/>
              <a:t>pacient</a:t>
            </a:r>
            <a:r>
              <a:rPr sz="2400" dirty="0"/>
              <a:t> </a:t>
            </a:r>
            <a:r>
              <a:rPr sz="2400" dirty="0" err="1"/>
              <a:t>provádět</a:t>
            </a:r>
            <a:r>
              <a:rPr sz="2400" dirty="0"/>
              <a:t> v </a:t>
            </a:r>
            <a:r>
              <a:rPr sz="2400" dirty="0" err="1"/>
              <a:t>reálném</a:t>
            </a:r>
            <a:r>
              <a:rPr sz="2400" dirty="0"/>
              <a:t> </a:t>
            </a:r>
            <a:r>
              <a:rPr sz="2400" dirty="0" err="1"/>
              <a:t>životě</a:t>
            </a:r>
            <a:r>
              <a:rPr sz="2400" dirty="0"/>
              <a:t> </a:t>
            </a:r>
            <a:r>
              <a:rPr sz="2400" dirty="0" err="1"/>
              <a:t>určité</a:t>
            </a:r>
            <a:r>
              <a:rPr sz="2400" dirty="0"/>
              <a:t> </a:t>
            </a:r>
            <a:r>
              <a:rPr sz="2400" dirty="0" err="1"/>
              <a:t>činnosti</a:t>
            </a:r>
            <a:endParaRPr sz="2400" dirty="0"/>
          </a:p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r>
              <a:rPr lang="cs-CZ" sz="2400" dirty="0" smtClean="0"/>
              <a:t>4 </a:t>
            </a:r>
            <a:r>
              <a:rPr sz="2400" dirty="0" err="1" smtClean="0"/>
              <a:t>složky</a:t>
            </a:r>
            <a:r>
              <a:rPr sz="2400" dirty="0" smtClean="0"/>
              <a:t> </a:t>
            </a:r>
            <a:r>
              <a:rPr sz="2400" dirty="0"/>
              <a:t>- </a:t>
            </a:r>
            <a:r>
              <a:rPr sz="2400" b="1" dirty="0" err="1"/>
              <a:t>vůli</a:t>
            </a:r>
            <a:r>
              <a:rPr sz="2400" b="1" dirty="0"/>
              <a:t> </a:t>
            </a:r>
            <a:r>
              <a:rPr sz="2400" dirty="0" smtClean="0"/>
              <a:t>(</a:t>
            </a:r>
            <a:r>
              <a:rPr sz="2400" dirty="0" err="1" smtClean="0"/>
              <a:t>ověřuje</a:t>
            </a:r>
            <a:r>
              <a:rPr sz="2400" dirty="0" smtClean="0"/>
              <a:t> </a:t>
            </a:r>
            <a:r>
              <a:rPr sz="2400" dirty="0"/>
              <a:t>se </a:t>
            </a:r>
            <a:r>
              <a:rPr sz="2400" dirty="0" err="1"/>
              <a:t>rozhovorem</a:t>
            </a:r>
            <a:r>
              <a:rPr sz="2400" dirty="0"/>
              <a:t> s </a:t>
            </a:r>
            <a:r>
              <a:rPr sz="2400" dirty="0" err="1"/>
              <a:t>pacientem</a:t>
            </a:r>
            <a:r>
              <a:rPr sz="2400" dirty="0"/>
              <a:t> o </a:t>
            </a:r>
            <a:r>
              <a:rPr sz="2400" dirty="0" err="1"/>
              <a:t>motivaci</a:t>
            </a:r>
            <a:r>
              <a:rPr sz="2400" dirty="0"/>
              <a:t>, </a:t>
            </a:r>
            <a:r>
              <a:rPr sz="2400" dirty="0" err="1"/>
              <a:t>obsahuje</a:t>
            </a:r>
            <a:r>
              <a:rPr sz="2400" dirty="0"/>
              <a:t> </a:t>
            </a:r>
            <a:r>
              <a:rPr sz="2400" dirty="0" err="1"/>
              <a:t>uvědomění</a:t>
            </a:r>
            <a:r>
              <a:rPr sz="2400" dirty="0"/>
              <a:t> </a:t>
            </a:r>
            <a:r>
              <a:rPr sz="2400" dirty="0" err="1"/>
              <a:t>si</a:t>
            </a:r>
            <a:r>
              <a:rPr sz="2400" dirty="0"/>
              <a:t> </a:t>
            </a:r>
            <a:r>
              <a:rPr sz="2400" dirty="0" err="1"/>
              <a:t>adekvátně</a:t>
            </a:r>
            <a:r>
              <a:rPr sz="2400" dirty="0"/>
              <a:t> </a:t>
            </a:r>
            <a:r>
              <a:rPr sz="2400" dirty="0" err="1"/>
              <a:t>své</a:t>
            </a:r>
            <a:r>
              <a:rPr sz="2400" dirty="0"/>
              <a:t> </a:t>
            </a:r>
            <a:r>
              <a:rPr sz="2400" dirty="0" err="1"/>
              <a:t>vlastní</a:t>
            </a:r>
            <a:r>
              <a:rPr sz="2400" dirty="0"/>
              <a:t> </a:t>
            </a:r>
            <a:r>
              <a:rPr sz="2400" dirty="0" err="1"/>
              <a:t>podoby</a:t>
            </a:r>
            <a:r>
              <a:rPr sz="2400" dirty="0"/>
              <a:t>, </a:t>
            </a:r>
            <a:r>
              <a:rPr sz="2400" dirty="0" err="1"/>
              <a:t>zdravotního</a:t>
            </a:r>
            <a:r>
              <a:rPr sz="2400" dirty="0"/>
              <a:t> </a:t>
            </a:r>
            <a:r>
              <a:rPr sz="2400" dirty="0" err="1"/>
              <a:t>stavu</a:t>
            </a:r>
            <a:r>
              <a:rPr sz="2400" dirty="0"/>
              <a:t>, </a:t>
            </a:r>
            <a:r>
              <a:rPr sz="2400" dirty="0" err="1"/>
              <a:t>sociálního</a:t>
            </a:r>
            <a:r>
              <a:rPr sz="2400" dirty="0"/>
              <a:t> </a:t>
            </a:r>
            <a:r>
              <a:rPr sz="2400" dirty="0" err="1"/>
              <a:t>okolí</a:t>
            </a:r>
            <a:r>
              <a:rPr sz="2400" dirty="0"/>
              <a:t>); </a:t>
            </a:r>
            <a:r>
              <a:rPr sz="2400" b="1" dirty="0" err="1"/>
              <a:t>plánování</a:t>
            </a:r>
            <a:r>
              <a:rPr sz="2400" b="1" dirty="0"/>
              <a:t> </a:t>
            </a:r>
            <a:r>
              <a:rPr sz="2400" dirty="0" smtClean="0"/>
              <a:t>(</a:t>
            </a:r>
            <a:r>
              <a:rPr sz="2400" dirty="0" err="1" smtClean="0"/>
              <a:t>používáme</a:t>
            </a:r>
            <a:r>
              <a:rPr sz="2400" dirty="0" smtClean="0"/>
              <a:t> </a:t>
            </a:r>
            <a:r>
              <a:rPr sz="2400" dirty="0" err="1"/>
              <a:t>řadu</a:t>
            </a:r>
            <a:r>
              <a:rPr sz="2400" dirty="0"/>
              <a:t> </a:t>
            </a:r>
            <a:r>
              <a:rPr sz="2400" dirty="0" err="1"/>
              <a:t>standardizovaných</a:t>
            </a:r>
            <a:r>
              <a:rPr sz="2400" dirty="0"/>
              <a:t> </a:t>
            </a:r>
            <a:r>
              <a:rPr sz="2400" dirty="0" err="1"/>
              <a:t>zkoušek</a:t>
            </a:r>
            <a:r>
              <a:rPr sz="2400" dirty="0"/>
              <a:t>, </a:t>
            </a:r>
            <a:r>
              <a:rPr sz="2400" dirty="0" err="1"/>
              <a:t>které</a:t>
            </a:r>
            <a:r>
              <a:rPr sz="2400" dirty="0"/>
              <a:t> </a:t>
            </a:r>
            <a:r>
              <a:rPr sz="2400" dirty="0" err="1"/>
              <a:t>obsahují</a:t>
            </a:r>
            <a:r>
              <a:rPr sz="2400" dirty="0"/>
              <a:t> </a:t>
            </a:r>
            <a:r>
              <a:rPr sz="2400" dirty="0" err="1"/>
              <a:t>postup</a:t>
            </a:r>
            <a:r>
              <a:rPr sz="2400" dirty="0"/>
              <a:t> </a:t>
            </a:r>
            <a:r>
              <a:rPr sz="2400" dirty="0" err="1"/>
              <a:t>dle</a:t>
            </a:r>
            <a:r>
              <a:rPr sz="2400" dirty="0"/>
              <a:t> </a:t>
            </a:r>
            <a:r>
              <a:rPr sz="2400" dirty="0" err="1"/>
              <a:t>plánu</a:t>
            </a:r>
            <a:r>
              <a:rPr sz="2400" dirty="0"/>
              <a:t> - </a:t>
            </a:r>
            <a:r>
              <a:rPr sz="2400" dirty="0" err="1"/>
              <a:t>kostky</a:t>
            </a:r>
            <a:r>
              <a:rPr sz="2400" dirty="0"/>
              <a:t> z WAIS, </a:t>
            </a:r>
            <a:r>
              <a:rPr sz="2400" dirty="0" err="1"/>
              <a:t>Reyova</a:t>
            </a:r>
            <a:r>
              <a:rPr sz="2400" dirty="0"/>
              <a:t> </a:t>
            </a:r>
            <a:r>
              <a:rPr sz="2400" dirty="0" err="1"/>
              <a:t>figura</a:t>
            </a:r>
            <a:r>
              <a:rPr sz="2400" dirty="0"/>
              <a:t>,..); </a:t>
            </a:r>
            <a:r>
              <a:rPr sz="2400" b="1" dirty="0" err="1"/>
              <a:t>účelné</a:t>
            </a:r>
            <a:r>
              <a:rPr sz="2400" b="1" dirty="0"/>
              <a:t> </a:t>
            </a:r>
            <a:r>
              <a:rPr sz="2400" b="1" dirty="0" err="1"/>
              <a:t>jednání</a:t>
            </a:r>
            <a:r>
              <a:rPr sz="2400" b="1" dirty="0"/>
              <a:t> </a:t>
            </a:r>
            <a:r>
              <a:rPr sz="2400" dirty="0"/>
              <a:t>(</a:t>
            </a:r>
            <a:r>
              <a:rPr sz="2400" dirty="0" err="1"/>
              <a:t>jednání</a:t>
            </a:r>
            <a:r>
              <a:rPr sz="2400" dirty="0"/>
              <a:t>, </a:t>
            </a:r>
            <a:r>
              <a:rPr sz="2400" dirty="0" err="1"/>
              <a:t>které</a:t>
            </a:r>
            <a:r>
              <a:rPr sz="2400" dirty="0"/>
              <a:t> </a:t>
            </a:r>
            <a:r>
              <a:rPr sz="2400" dirty="0" err="1"/>
              <a:t>vede</a:t>
            </a:r>
            <a:r>
              <a:rPr sz="2400" dirty="0"/>
              <a:t> k </a:t>
            </a:r>
            <a:r>
              <a:rPr sz="2400" dirty="0" err="1"/>
              <a:t>cíli</a:t>
            </a:r>
            <a:r>
              <a:rPr sz="2400" dirty="0"/>
              <a:t>, </a:t>
            </a:r>
            <a:r>
              <a:rPr sz="2400" dirty="0" err="1"/>
              <a:t>posuzujeme</a:t>
            </a:r>
            <a:r>
              <a:rPr sz="2400" dirty="0"/>
              <a:t> </a:t>
            </a:r>
            <a:r>
              <a:rPr sz="2400" dirty="0" err="1"/>
              <a:t>sledováním</a:t>
            </a:r>
            <a:r>
              <a:rPr sz="2400" dirty="0"/>
              <a:t> </a:t>
            </a:r>
            <a:r>
              <a:rPr sz="2400" dirty="0" err="1"/>
              <a:t>průběhu</a:t>
            </a:r>
            <a:r>
              <a:rPr sz="2400" dirty="0"/>
              <a:t> </a:t>
            </a:r>
            <a:r>
              <a:rPr sz="2400" dirty="0" err="1"/>
              <a:t>výkonu</a:t>
            </a:r>
            <a:r>
              <a:rPr sz="2400" dirty="0"/>
              <a:t>); </a:t>
            </a:r>
            <a:r>
              <a:rPr sz="2400" b="1" dirty="0" err="1"/>
              <a:t>úspěšný</a:t>
            </a:r>
            <a:r>
              <a:rPr sz="2400" b="1" dirty="0"/>
              <a:t> </a:t>
            </a:r>
            <a:r>
              <a:rPr sz="2400" b="1" dirty="0" err="1"/>
              <a:t>výkon</a:t>
            </a:r>
            <a:r>
              <a:rPr sz="2400" b="1" dirty="0"/>
              <a:t> </a:t>
            </a:r>
            <a:r>
              <a:rPr sz="2400" dirty="0" smtClean="0"/>
              <a:t>(</a:t>
            </a:r>
            <a:r>
              <a:rPr sz="2400" dirty="0" err="1" smtClean="0"/>
              <a:t>výkon</a:t>
            </a:r>
            <a:r>
              <a:rPr sz="2400" dirty="0"/>
              <a:t>, </a:t>
            </a:r>
            <a:r>
              <a:rPr sz="2400" dirty="0" err="1"/>
              <a:t>který</a:t>
            </a:r>
            <a:r>
              <a:rPr sz="2400" dirty="0"/>
              <a:t> </a:t>
            </a:r>
            <a:r>
              <a:rPr sz="2400" dirty="0" err="1"/>
              <a:t>má</a:t>
            </a:r>
            <a:r>
              <a:rPr sz="2400" dirty="0"/>
              <a:t> </a:t>
            </a:r>
            <a:r>
              <a:rPr sz="2400" dirty="0" err="1"/>
              <a:t>předpokládáný</a:t>
            </a:r>
            <a:r>
              <a:rPr sz="2400" dirty="0"/>
              <a:t> </a:t>
            </a:r>
            <a:r>
              <a:rPr sz="2400" dirty="0" err="1"/>
              <a:t>efekt</a:t>
            </a:r>
            <a:r>
              <a:rPr sz="2400" dirty="0"/>
              <a:t>, </a:t>
            </a:r>
            <a:r>
              <a:rPr sz="2400" dirty="0" err="1"/>
              <a:t>posuzujeme</a:t>
            </a:r>
            <a:r>
              <a:rPr sz="2400" dirty="0"/>
              <a:t> </a:t>
            </a:r>
            <a:r>
              <a:rPr sz="2400" dirty="0" err="1"/>
              <a:t>dosažení</a:t>
            </a:r>
            <a:r>
              <a:rPr sz="2400" dirty="0"/>
              <a:t> </a:t>
            </a:r>
            <a:r>
              <a:rPr sz="2400" dirty="0" err="1"/>
              <a:t>cíle</a:t>
            </a:r>
            <a:r>
              <a:rPr sz="2400" dirty="0"/>
              <a:t>)</a:t>
            </a:r>
          </a:p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r>
              <a:rPr sz="2400" dirty="0"/>
              <a:t>EF- </a:t>
            </a:r>
            <a:r>
              <a:rPr sz="2400" dirty="0" err="1"/>
              <a:t>širší</a:t>
            </a:r>
            <a:r>
              <a:rPr sz="2400" dirty="0"/>
              <a:t> </a:t>
            </a:r>
            <a:r>
              <a:rPr sz="2400" dirty="0" err="1"/>
              <a:t>definice</a:t>
            </a:r>
            <a:r>
              <a:rPr sz="2400" dirty="0"/>
              <a:t> - </a:t>
            </a:r>
            <a:r>
              <a:rPr sz="2400" dirty="0" err="1"/>
              <a:t>kontrolní</a:t>
            </a:r>
            <a:r>
              <a:rPr sz="2400" dirty="0"/>
              <a:t> </a:t>
            </a:r>
            <a:r>
              <a:rPr sz="2400" dirty="0" err="1"/>
              <a:t>procesy</a:t>
            </a:r>
            <a:r>
              <a:rPr sz="2400" dirty="0"/>
              <a:t> </a:t>
            </a:r>
            <a:r>
              <a:rPr sz="2400" dirty="0" err="1"/>
              <a:t>odpovědné</a:t>
            </a:r>
            <a:r>
              <a:rPr sz="2400" dirty="0"/>
              <a:t> </a:t>
            </a:r>
            <a:r>
              <a:rPr sz="2400" dirty="0" err="1"/>
              <a:t>za</a:t>
            </a:r>
            <a:r>
              <a:rPr sz="2400" dirty="0"/>
              <a:t> </a:t>
            </a:r>
            <a:r>
              <a:rPr sz="2400" dirty="0" err="1"/>
              <a:t>plánování</a:t>
            </a:r>
            <a:r>
              <a:rPr sz="2400" dirty="0"/>
              <a:t>, </a:t>
            </a:r>
            <a:r>
              <a:rPr sz="2400" dirty="0" err="1"/>
              <a:t>skládání</a:t>
            </a:r>
            <a:r>
              <a:rPr sz="2400" dirty="0"/>
              <a:t>, </a:t>
            </a:r>
            <a:r>
              <a:rPr sz="2400" dirty="0" err="1"/>
              <a:t>koordinování</a:t>
            </a:r>
            <a:r>
              <a:rPr sz="2400" dirty="0"/>
              <a:t>, </a:t>
            </a:r>
            <a:r>
              <a:rPr sz="2400" dirty="0" err="1"/>
              <a:t>časování</a:t>
            </a:r>
            <a:r>
              <a:rPr sz="2400" dirty="0"/>
              <a:t> a </a:t>
            </a:r>
            <a:r>
              <a:rPr sz="2400" dirty="0" err="1"/>
              <a:t>monitorování</a:t>
            </a:r>
            <a:r>
              <a:rPr sz="2400" dirty="0"/>
              <a:t> </a:t>
            </a:r>
            <a:r>
              <a:rPr sz="2400" dirty="0" err="1"/>
              <a:t>kognitivních</a:t>
            </a:r>
            <a:r>
              <a:rPr sz="2400" dirty="0"/>
              <a:t> </a:t>
            </a:r>
            <a:r>
              <a:rPr sz="2400" dirty="0" err="1"/>
              <a:t>operací</a:t>
            </a:r>
            <a:r>
              <a:rPr sz="2400" dirty="0"/>
              <a:t> </a:t>
            </a:r>
            <a:r>
              <a:rPr sz="2400" dirty="0" smtClean="0"/>
              <a:t>(</a:t>
            </a:r>
            <a:r>
              <a:rPr sz="2400" dirty="0" err="1" smtClean="0"/>
              <a:t>Salthouse</a:t>
            </a:r>
            <a:r>
              <a:rPr sz="2400" dirty="0" smtClean="0"/>
              <a:t> </a:t>
            </a:r>
            <a:r>
              <a:rPr sz="2400" dirty="0"/>
              <a:t>2003)</a:t>
            </a:r>
          </a:p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r>
              <a:rPr lang="cs-CZ" sz="2400" dirty="0" err="1" smtClean="0"/>
              <a:t>n</a:t>
            </a:r>
            <a:r>
              <a:rPr sz="2400" dirty="0" err="1" smtClean="0"/>
              <a:t>ejkomplexnější</a:t>
            </a:r>
            <a:r>
              <a:rPr sz="2400" dirty="0" smtClean="0"/>
              <a:t> </a:t>
            </a:r>
            <a:r>
              <a:rPr sz="2400" dirty="0" err="1"/>
              <a:t>aspekt</a:t>
            </a:r>
            <a:r>
              <a:rPr sz="2400" dirty="0"/>
              <a:t> </a:t>
            </a:r>
            <a:r>
              <a:rPr sz="2400" dirty="0" smtClean="0"/>
              <a:t>KF</a:t>
            </a:r>
            <a:r>
              <a:rPr lang="cs-CZ" sz="2400" dirty="0" smtClean="0"/>
              <a:t> </a:t>
            </a:r>
            <a:r>
              <a:rPr lang="cs-CZ" sz="1800" dirty="0" smtClean="0"/>
              <a:t>(př</a:t>
            </a:r>
            <a:r>
              <a:rPr lang="cs-CZ" sz="1800" dirty="0"/>
              <a:t>. </a:t>
            </a:r>
            <a:r>
              <a:rPr lang="cs-CZ" sz="1800" dirty="0" smtClean="0"/>
              <a:t>šéf velkého oddělení, který není nezbytně specializován na všechny činnosti, ale </a:t>
            </a:r>
            <a:r>
              <a:rPr lang="cs-CZ" sz="1800" dirty="0" err="1" smtClean="0"/>
              <a:t>superviduje</a:t>
            </a:r>
            <a:r>
              <a:rPr lang="cs-CZ" sz="1800" dirty="0" smtClean="0"/>
              <a:t> a řídí mnoho rozličných oblastí )</a:t>
            </a:r>
            <a:endParaRPr lang="cs-CZ" sz="1800" dirty="0"/>
          </a:p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endParaRPr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Jednotlivé kroky přípravy a provedení činnosti, tj. exekutivních fcí…"/>
          <p:cNvSpPr txBox="1">
            <a:spLocks noGrp="1"/>
          </p:cNvSpPr>
          <p:nvPr>
            <p:ph type="body" idx="1"/>
          </p:nvPr>
        </p:nvSpPr>
        <p:spPr>
          <a:xfrm>
            <a:off x="568411" y="1668161"/>
            <a:ext cx="12023123" cy="794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6695" indent="-226695" defTabSz="297941">
              <a:spcBef>
                <a:spcPts val="2100"/>
              </a:spcBef>
              <a:defRPr sz="1632"/>
            </a:pPr>
            <a:r>
              <a:rPr lang="cs-CZ" sz="2400" dirty="0" err="1" smtClean="0"/>
              <a:t>j</a:t>
            </a:r>
            <a:r>
              <a:rPr sz="2400" dirty="0" err="1" smtClean="0"/>
              <a:t>ednotlivé</a:t>
            </a:r>
            <a:r>
              <a:rPr sz="2400" dirty="0" smtClean="0"/>
              <a:t> </a:t>
            </a:r>
            <a:r>
              <a:rPr sz="2400" dirty="0" err="1"/>
              <a:t>kroky</a:t>
            </a:r>
            <a:r>
              <a:rPr sz="2400" dirty="0"/>
              <a:t> </a:t>
            </a:r>
            <a:r>
              <a:rPr sz="2400" dirty="0" err="1"/>
              <a:t>přípravy</a:t>
            </a:r>
            <a:r>
              <a:rPr sz="2400" dirty="0"/>
              <a:t> a </a:t>
            </a:r>
            <a:r>
              <a:rPr sz="2400" dirty="0" err="1"/>
              <a:t>provedení</a:t>
            </a:r>
            <a:r>
              <a:rPr sz="2400" dirty="0"/>
              <a:t> </a:t>
            </a:r>
            <a:r>
              <a:rPr sz="2400" dirty="0" err="1"/>
              <a:t>činnosti</a:t>
            </a:r>
            <a:r>
              <a:rPr sz="2400" dirty="0"/>
              <a:t>, </a:t>
            </a:r>
            <a:r>
              <a:rPr sz="2400" dirty="0" err="1"/>
              <a:t>tj</a:t>
            </a:r>
            <a:r>
              <a:rPr sz="2400" dirty="0"/>
              <a:t>. </a:t>
            </a:r>
            <a:r>
              <a:rPr sz="2400" dirty="0" err="1"/>
              <a:t>exekutivních</a:t>
            </a:r>
            <a:r>
              <a:rPr sz="2400" dirty="0"/>
              <a:t> </a:t>
            </a:r>
            <a:r>
              <a:rPr sz="2400" dirty="0" err="1"/>
              <a:t>fcí</a:t>
            </a:r>
            <a:endParaRPr sz="24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/>
              <a:t>i</a:t>
            </a:r>
            <a:r>
              <a:rPr sz="1800" dirty="0" err="1" smtClean="0"/>
              <a:t>niciace</a:t>
            </a:r>
            <a:r>
              <a:rPr sz="1800" dirty="0" smtClean="0"/>
              <a:t> </a:t>
            </a:r>
            <a:r>
              <a:rPr sz="1800" dirty="0" err="1"/>
              <a:t>činnosti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smtClean="0"/>
              <a:t>p</a:t>
            </a:r>
            <a:r>
              <a:rPr sz="1800" dirty="0" err="1" smtClean="0"/>
              <a:t>lánování</a:t>
            </a:r>
            <a:r>
              <a:rPr sz="1800" dirty="0" smtClean="0"/>
              <a:t> </a:t>
            </a:r>
            <a:r>
              <a:rPr sz="1800" dirty="0" err="1"/>
              <a:t>průběhu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p</a:t>
            </a:r>
            <a:r>
              <a:rPr sz="1800" dirty="0" err="1" smtClean="0"/>
              <a:t>říprava</a:t>
            </a:r>
            <a:r>
              <a:rPr sz="1800" dirty="0" smtClean="0"/>
              <a:t> </a:t>
            </a:r>
            <a:r>
              <a:rPr sz="1800" dirty="0" err="1"/>
              <a:t>podmínek</a:t>
            </a:r>
            <a:r>
              <a:rPr sz="1800" dirty="0"/>
              <a:t> a </a:t>
            </a:r>
            <a:r>
              <a:rPr sz="1800" dirty="0" err="1"/>
              <a:t>předpokladů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u</a:t>
            </a:r>
            <a:r>
              <a:rPr sz="1800" dirty="0" err="1" smtClean="0"/>
              <a:t>spořádání</a:t>
            </a:r>
            <a:r>
              <a:rPr sz="1800" dirty="0" smtClean="0"/>
              <a:t> </a:t>
            </a:r>
            <a:r>
              <a:rPr sz="1800" dirty="0"/>
              <a:t>a </a:t>
            </a:r>
            <a:r>
              <a:rPr sz="1800" dirty="0" err="1"/>
              <a:t>aktivace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i</a:t>
            </a:r>
            <a:r>
              <a:rPr sz="1800" dirty="0" err="1" smtClean="0"/>
              <a:t>nterakce</a:t>
            </a:r>
            <a:r>
              <a:rPr sz="1800" dirty="0" smtClean="0"/>
              <a:t> </a:t>
            </a:r>
            <a:r>
              <a:rPr sz="1800" dirty="0"/>
              <a:t>s </a:t>
            </a:r>
            <a:r>
              <a:rPr sz="1800" dirty="0" err="1"/>
              <a:t>prostředím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r</a:t>
            </a:r>
            <a:r>
              <a:rPr sz="1800" dirty="0" err="1" smtClean="0"/>
              <a:t>ozhodování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v</a:t>
            </a:r>
            <a:r>
              <a:rPr sz="1800" dirty="0" err="1" smtClean="0"/>
              <a:t>nitřní</a:t>
            </a:r>
            <a:r>
              <a:rPr sz="1800" dirty="0" smtClean="0"/>
              <a:t> </a:t>
            </a:r>
            <a:r>
              <a:rPr sz="1800" dirty="0" err="1"/>
              <a:t>komunikace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k</a:t>
            </a:r>
            <a:r>
              <a:rPr sz="1800" dirty="0" err="1" smtClean="0"/>
              <a:t>oordinace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r</a:t>
            </a:r>
            <a:r>
              <a:rPr sz="1800" dirty="0" err="1" smtClean="0"/>
              <a:t>egulace</a:t>
            </a:r>
            <a:r>
              <a:rPr sz="1800" dirty="0" smtClean="0"/>
              <a:t> </a:t>
            </a:r>
            <a:r>
              <a:rPr sz="1800" dirty="0" err="1"/>
              <a:t>aktivity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k</a:t>
            </a:r>
            <a:r>
              <a:rPr sz="1800" dirty="0" err="1" smtClean="0"/>
              <a:t>ontrola</a:t>
            </a:r>
            <a:r>
              <a:rPr sz="1800" dirty="0" smtClean="0"/>
              <a:t> </a:t>
            </a:r>
            <a:r>
              <a:rPr sz="1800" dirty="0" err="1"/>
              <a:t>plnění</a:t>
            </a:r>
            <a:r>
              <a:rPr sz="1800" dirty="0"/>
              <a:t> a </a:t>
            </a:r>
            <a:r>
              <a:rPr sz="1800" dirty="0" err="1"/>
              <a:t>zpřesňování</a:t>
            </a:r>
            <a:r>
              <a:rPr sz="1800" dirty="0"/>
              <a:t> </a:t>
            </a:r>
            <a:r>
              <a:rPr sz="1800" dirty="0" err="1"/>
              <a:t>plánu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h</a:t>
            </a:r>
            <a:r>
              <a:rPr sz="1800" dirty="0" err="1" smtClean="0"/>
              <a:t>odnocení</a:t>
            </a:r>
            <a:r>
              <a:rPr sz="1800" dirty="0" smtClean="0"/>
              <a:t> </a:t>
            </a:r>
            <a:r>
              <a:rPr sz="1800" dirty="0" err="1"/>
              <a:t>průběhu</a:t>
            </a:r>
            <a:r>
              <a:rPr sz="1800" dirty="0"/>
              <a:t> a </a:t>
            </a:r>
            <a:r>
              <a:rPr sz="1800" dirty="0" err="1"/>
              <a:t>výsledků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p</a:t>
            </a:r>
            <a:r>
              <a:rPr sz="1800" dirty="0" err="1" smtClean="0"/>
              <a:t>ředání</a:t>
            </a:r>
            <a:r>
              <a:rPr sz="1800" dirty="0" smtClean="0"/>
              <a:t> </a:t>
            </a:r>
            <a:r>
              <a:rPr sz="1800" dirty="0"/>
              <a:t>a </a:t>
            </a:r>
            <a:r>
              <a:rPr sz="1800" dirty="0" err="1"/>
              <a:t>využití</a:t>
            </a:r>
            <a:r>
              <a:rPr sz="1800" dirty="0"/>
              <a:t> </a:t>
            </a:r>
            <a:r>
              <a:rPr sz="1800" dirty="0" err="1"/>
              <a:t>dosažených</a:t>
            </a:r>
            <a:r>
              <a:rPr sz="1800" dirty="0"/>
              <a:t> </a:t>
            </a:r>
            <a:r>
              <a:rPr sz="1800" dirty="0" err="1" smtClean="0"/>
              <a:t>výsledků</a:t>
            </a:r>
            <a:endParaRPr lang="cs-CZ" sz="1800" dirty="0" smtClean="0"/>
          </a:p>
          <a:p>
            <a:pPr marL="650230" lvl="1" indent="0" defTabSz="297941">
              <a:spcBef>
                <a:spcPts val="2100"/>
              </a:spcBef>
              <a:buNone/>
              <a:defRPr sz="1632"/>
            </a:pPr>
            <a:endParaRPr sz="1800" dirty="0"/>
          </a:p>
          <a:p>
            <a:pPr marL="226695" indent="-226695" defTabSz="297941">
              <a:spcBef>
                <a:spcPts val="2100"/>
              </a:spcBef>
              <a:defRPr sz="1632"/>
            </a:pPr>
            <a:r>
              <a:rPr sz="2400" dirty="0"/>
              <a:t>Testy </a:t>
            </a:r>
            <a:r>
              <a:rPr sz="2400" dirty="0" err="1"/>
              <a:t>věží</a:t>
            </a:r>
            <a:r>
              <a:rPr sz="2400" dirty="0"/>
              <a:t> - </a:t>
            </a:r>
            <a:r>
              <a:rPr sz="2400" dirty="0" err="1"/>
              <a:t>Londýnská</a:t>
            </a:r>
            <a:r>
              <a:rPr sz="2400" dirty="0"/>
              <a:t> </a:t>
            </a:r>
            <a:r>
              <a:rPr sz="2400" dirty="0" err="1"/>
              <a:t>věž</a:t>
            </a:r>
            <a:r>
              <a:rPr sz="2400" dirty="0"/>
              <a:t>; </a:t>
            </a:r>
            <a:r>
              <a:rPr sz="2400" dirty="0" err="1"/>
              <a:t>Hanojská</a:t>
            </a:r>
            <a:r>
              <a:rPr sz="2400" dirty="0"/>
              <a:t> </a:t>
            </a:r>
            <a:r>
              <a:rPr sz="2400" dirty="0" err="1" smtClean="0"/>
              <a:t>věž</a:t>
            </a:r>
            <a:endParaRPr lang="cs-CZ" sz="2400" dirty="0" smtClean="0"/>
          </a:p>
          <a:p>
            <a:pPr marL="226695" indent="-226695" defTabSz="297941">
              <a:spcBef>
                <a:spcPts val="2100"/>
              </a:spcBef>
              <a:defRPr sz="1632"/>
            </a:pPr>
            <a:endParaRPr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sychické funkce - lokalizované do určité části mozku - řeč, počítání a praxe (dominantní hemisféra), prostorové vztahy, vizuálně-percepční schopnosti, konstrukční dovednosti ( nedominantní hemisféra) X distribuované, nejsou jasně lokalizovatelné v jednotlivé čaśti nebo částech mozku - pozornost, paměť, intelekt, sociální chování; tedy tak složité fce jako je osobnost…"/>
          <p:cNvSpPr txBox="1">
            <a:spLocks noGrp="1"/>
          </p:cNvSpPr>
          <p:nvPr>
            <p:ph type="body" idx="1"/>
          </p:nvPr>
        </p:nvSpPr>
        <p:spPr>
          <a:xfrm>
            <a:off x="259492" y="1467712"/>
            <a:ext cx="12745308" cy="8331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sz="2800" b="1" dirty="0" err="1" smtClean="0"/>
              <a:t>p</a:t>
            </a:r>
            <a:r>
              <a:rPr sz="2800" b="1" dirty="0" err="1" smtClean="0"/>
              <a:t>sychické</a:t>
            </a:r>
            <a:r>
              <a:rPr sz="2800" b="1" dirty="0" smtClean="0"/>
              <a:t> </a:t>
            </a:r>
            <a:r>
              <a:rPr sz="2800" b="1" dirty="0" err="1"/>
              <a:t>funkce</a:t>
            </a:r>
            <a:r>
              <a:rPr sz="2800" b="1" dirty="0"/>
              <a:t> </a:t>
            </a:r>
            <a:r>
              <a:rPr sz="2800" dirty="0"/>
              <a:t>- </a:t>
            </a:r>
            <a:r>
              <a:rPr sz="2800" b="1" dirty="0" err="1"/>
              <a:t>lokalizované</a:t>
            </a:r>
            <a:r>
              <a:rPr sz="2800" dirty="0"/>
              <a:t> do </a:t>
            </a:r>
            <a:r>
              <a:rPr sz="2800" dirty="0" err="1"/>
              <a:t>určité</a:t>
            </a:r>
            <a:r>
              <a:rPr sz="2800" dirty="0"/>
              <a:t> </a:t>
            </a:r>
            <a:r>
              <a:rPr sz="2800" dirty="0" err="1"/>
              <a:t>části</a:t>
            </a:r>
            <a:r>
              <a:rPr sz="2800" dirty="0"/>
              <a:t> </a:t>
            </a:r>
            <a:r>
              <a:rPr sz="2800" dirty="0" err="1"/>
              <a:t>mozku</a:t>
            </a:r>
            <a:r>
              <a:rPr sz="2800" dirty="0"/>
              <a:t> - </a:t>
            </a:r>
            <a:r>
              <a:rPr sz="2800" dirty="0" err="1"/>
              <a:t>řeč</a:t>
            </a:r>
            <a:r>
              <a:rPr sz="2800" dirty="0"/>
              <a:t>, </a:t>
            </a:r>
            <a:r>
              <a:rPr sz="2800" dirty="0" err="1"/>
              <a:t>počítání</a:t>
            </a:r>
            <a:r>
              <a:rPr sz="2800" dirty="0"/>
              <a:t> </a:t>
            </a:r>
            <a:r>
              <a:rPr lang="cs-CZ" sz="2800" dirty="0" smtClean="0"/>
              <a:t>  </a:t>
            </a:r>
            <a:r>
              <a:rPr sz="2800" dirty="0" smtClean="0"/>
              <a:t>a </a:t>
            </a:r>
            <a:r>
              <a:rPr sz="2800" dirty="0" err="1"/>
              <a:t>praxe</a:t>
            </a:r>
            <a:r>
              <a:rPr sz="2800" dirty="0"/>
              <a:t> (</a:t>
            </a:r>
            <a:r>
              <a:rPr sz="2800" dirty="0" err="1"/>
              <a:t>dominantní</a:t>
            </a:r>
            <a:r>
              <a:rPr sz="2800" dirty="0"/>
              <a:t> </a:t>
            </a:r>
            <a:r>
              <a:rPr sz="2800" dirty="0" err="1"/>
              <a:t>hemisféra</a:t>
            </a:r>
            <a:r>
              <a:rPr sz="2800" dirty="0"/>
              <a:t>), </a:t>
            </a:r>
            <a:r>
              <a:rPr sz="2800" dirty="0" err="1"/>
              <a:t>prostorové</a:t>
            </a:r>
            <a:r>
              <a:rPr sz="2800" dirty="0"/>
              <a:t> </a:t>
            </a:r>
            <a:r>
              <a:rPr sz="2800" dirty="0" err="1"/>
              <a:t>vztahy</a:t>
            </a:r>
            <a:r>
              <a:rPr sz="2800" dirty="0"/>
              <a:t>, </a:t>
            </a:r>
            <a:r>
              <a:rPr sz="2800" dirty="0" err="1"/>
              <a:t>vizuálně-percepční</a:t>
            </a:r>
            <a:r>
              <a:rPr sz="2800" dirty="0"/>
              <a:t> </a:t>
            </a:r>
            <a:r>
              <a:rPr sz="2800" dirty="0" err="1"/>
              <a:t>schopnosti</a:t>
            </a:r>
            <a:r>
              <a:rPr sz="2800" dirty="0"/>
              <a:t>, </a:t>
            </a:r>
            <a:r>
              <a:rPr sz="2800" dirty="0" err="1"/>
              <a:t>konstrukční</a:t>
            </a:r>
            <a:r>
              <a:rPr sz="2800" dirty="0"/>
              <a:t> </a:t>
            </a:r>
            <a:r>
              <a:rPr sz="2800" dirty="0" err="1"/>
              <a:t>dovednosti</a:t>
            </a:r>
            <a:r>
              <a:rPr sz="2800" dirty="0"/>
              <a:t> ( </a:t>
            </a:r>
            <a:r>
              <a:rPr sz="2800" dirty="0" err="1"/>
              <a:t>nedominantní</a:t>
            </a:r>
            <a:r>
              <a:rPr sz="2800" dirty="0"/>
              <a:t> </a:t>
            </a:r>
            <a:r>
              <a:rPr sz="2800" dirty="0" err="1"/>
              <a:t>hemisféra</a:t>
            </a:r>
            <a:r>
              <a:rPr sz="2800" dirty="0"/>
              <a:t>)</a:t>
            </a:r>
            <a:r>
              <a:rPr sz="2800" b="1" dirty="0"/>
              <a:t> X </a:t>
            </a:r>
            <a:r>
              <a:rPr sz="2800" b="1" dirty="0" err="1"/>
              <a:t>distribuované</a:t>
            </a:r>
            <a:r>
              <a:rPr sz="2800" dirty="0"/>
              <a:t>, </a:t>
            </a:r>
            <a:r>
              <a:rPr sz="2800" dirty="0" err="1"/>
              <a:t>nejsou</a:t>
            </a:r>
            <a:r>
              <a:rPr sz="2800" dirty="0"/>
              <a:t> </a:t>
            </a:r>
            <a:r>
              <a:rPr sz="2800" dirty="0" err="1"/>
              <a:t>jasně</a:t>
            </a:r>
            <a:r>
              <a:rPr sz="2800" dirty="0"/>
              <a:t> </a:t>
            </a:r>
            <a:r>
              <a:rPr sz="2800" dirty="0" err="1"/>
              <a:t>lokalizovatelné</a:t>
            </a:r>
            <a:r>
              <a:rPr sz="2800" dirty="0"/>
              <a:t> v </a:t>
            </a:r>
            <a:r>
              <a:rPr sz="2800" dirty="0" err="1"/>
              <a:t>jednotlivé</a:t>
            </a:r>
            <a:r>
              <a:rPr sz="2800" dirty="0"/>
              <a:t> </a:t>
            </a:r>
            <a:r>
              <a:rPr sz="2800" dirty="0" smtClean="0"/>
              <a:t>č</a:t>
            </a:r>
            <a:r>
              <a:rPr lang="cs-CZ" sz="2800" dirty="0" err="1" smtClean="0"/>
              <a:t>ás</a:t>
            </a:r>
            <a:r>
              <a:rPr sz="2800" dirty="0" err="1" smtClean="0"/>
              <a:t>ti</a:t>
            </a:r>
            <a:r>
              <a:rPr sz="2800" dirty="0" smtClean="0"/>
              <a:t> </a:t>
            </a:r>
            <a:r>
              <a:rPr sz="2800" dirty="0" err="1"/>
              <a:t>nebo</a:t>
            </a:r>
            <a:r>
              <a:rPr sz="2800" dirty="0"/>
              <a:t> </a:t>
            </a:r>
            <a:r>
              <a:rPr sz="2800" dirty="0" err="1"/>
              <a:t>částech</a:t>
            </a:r>
            <a:r>
              <a:rPr sz="2800" dirty="0"/>
              <a:t> </a:t>
            </a:r>
            <a:r>
              <a:rPr sz="2800" dirty="0" err="1"/>
              <a:t>mozku</a:t>
            </a:r>
            <a:r>
              <a:rPr sz="2800" dirty="0"/>
              <a:t> - </a:t>
            </a:r>
            <a:r>
              <a:rPr sz="2800" dirty="0" err="1"/>
              <a:t>pozornost</a:t>
            </a:r>
            <a:r>
              <a:rPr sz="2800" dirty="0"/>
              <a:t>, </a:t>
            </a:r>
            <a:r>
              <a:rPr sz="2800" dirty="0" err="1"/>
              <a:t>paměť</a:t>
            </a:r>
            <a:r>
              <a:rPr sz="2800" dirty="0"/>
              <a:t>, </a:t>
            </a:r>
            <a:r>
              <a:rPr sz="2800" dirty="0" err="1"/>
              <a:t>intelekt</a:t>
            </a:r>
            <a:r>
              <a:rPr sz="2800" dirty="0"/>
              <a:t>, </a:t>
            </a:r>
            <a:r>
              <a:rPr sz="2800" dirty="0" err="1"/>
              <a:t>sociální</a:t>
            </a:r>
            <a:r>
              <a:rPr sz="2800" dirty="0"/>
              <a:t> </a:t>
            </a:r>
            <a:r>
              <a:rPr sz="2800" dirty="0" err="1"/>
              <a:t>chování</a:t>
            </a:r>
            <a:r>
              <a:rPr sz="2800" dirty="0"/>
              <a:t>; </a:t>
            </a:r>
            <a:r>
              <a:rPr sz="2800" dirty="0" err="1"/>
              <a:t>tedy</a:t>
            </a:r>
            <a:r>
              <a:rPr sz="2800" dirty="0"/>
              <a:t> </a:t>
            </a:r>
            <a:r>
              <a:rPr sz="2800" dirty="0" err="1"/>
              <a:t>tak</a:t>
            </a:r>
            <a:r>
              <a:rPr sz="2800" dirty="0"/>
              <a:t> </a:t>
            </a:r>
            <a:r>
              <a:rPr sz="2800" dirty="0" err="1"/>
              <a:t>složité</a:t>
            </a:r>
            <a:r>
              <a:rPr sz="2800" dirty="0"/>
              <a:t> </a:t>
            </a:r>
            <a:r>
              <a:rPr sz="2800" dirty="0" err="1"/>
              <a:t>fce</a:t>
            </a:r>
            <a:r>
              <a:rPr sz="2800" dirty="0"/>
              <a:t> </a:t>
            </a:r>
            <a:r>
              <a:rPr sz="2800" dirty="0" err="1"/>
              <a:t>jako</a:t>
            </a:r>
            <a:r>
              <a:rPr sz="2800" dirty="0"/>
              <a:t> je </a:t>
            </a:r>
            <a:r>
              <a:rPr sz="2800" dirty="0" err="1"/>
              <a:t>osobnost</a:t>
            </a:r>
            <a:endParaRPr sz="2800" dirty="0"/>
          </a:p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sz="2800" dirty="0" err="1" smtClean="0"/>
              <a:t>z</a:t>
            </a:r>
            <a:r>
              <a:rPr sz="2800" dirty="0" err="1" smtClean="0"/>
              <a:t>výšený</a:t>
            </a:r>
            <a:r>
              <a:rPr sz="2800" dirty="0" smtClean="0"/>
              <a:t> </a:t>
            </a:r>
            <a:r>
              <a:rPr sz="2800" dirty="0" err="1"/>
              <a:t>zájem</a:t>
            </a:r>
            <a:r>
              <a:rPr sz="2800" dirty="0"/>
              <a:t> NPS o </a:t>
            </a:r>
            <a:r>
              <a:rPr sz="2800" dirty="0" err="1"/>
              <a:t>frontální</a:t>
            </a:r>
            <a:r>
              <a:rPr sz="2800" dirty="0"/>
              <a:t> </a:t>
            </a:r>
            <a:r>
              <a:rPr sz="2800" dirty="0" err="1"/>
              <a:t>laloky</a:t>
            </a:r>
            <a:r>
              <a:rPr sz="2800" dirty="0"/>
              <a:t> - </a:t>
            </a:r>
            <a:r>
              <a:rPr sz="2800" dirty="0" err="1"/>
              <a:t>integrují</a:t>
            </a:r>
            <a:r>
              <a:rPr sz="2800" dirty="0"/>
              <a:t> </a:t>
            </a:r>
            <a:r>
              <a:rPr sz="2800" dirty="0" err="1"/>
              <a:t>komplexní</a:t>
            </a:r>
            <a:r>
              <a:rPr sz="2800" dirty="0"/>
              <a:t> </a:t>
            </a:r>
            <a:r>
              <a:rPr sz="2800" dirty="0" err="1"/>
              <a:t>psychické</a:t>
            </a:r>
            <a:r>
              <a:rPr sz="2800" dirty="0"/>
              <a:t> </a:t>
            </a:r>
            <a:r>
              <a:rPr sz="2800" dirty="0" err="1"/>
              <a:t>fce</a:t>
            </a:r>
            <a:r>
              <a:rPr sz="2800" dirty="0"/>
              <a:t>, </a:t>
            </a:r>
            <a:r>
              <a:rPr sz="2800" dirty="0" err="1"/>
              <a:t>souvisí</a:t>
            </a:r>
            <a:r>
              <a:rPr sz="2800" dirty="0"/>
              <a:t> s </a:t>
            </a:r>
            <a:r>
              <a:rPr sz="2800" dirty="0" err="1"/>
              <a:t>řadou</a:t>
            </a:r>
            <a:r>
              <a:rPr sz="2800" dirty="0"/>
              <a:t> </a:t>
            </a:r>
            <a:r>
              <a:rPr sz="2800" dirty="0" err="1"/>
              <a:t>psychiatrických</a:t>
            </a:r>
            <a:r>
              <a:rPr sz="2800" dirty="0"/>
              <a:t> </a:t>
            </a:r>
            <a:r>
              <a:rPr sz="2800" dirty="0" err="1"/>
              <a:t>poruch</a:t>
            </a:r>
            <a:r>
              <a:rPr sz="2800" dirty="0"/>
              <a:t>; </a:t>
            </a:r>
            <a:r>
              <a:rPr sz="2800" dirty="0" err="1"/>
              <a:t>variabilita</a:t>
            </a:r>
            <a:r>
              <a:rPr sz="2800" dirty="0"/>
              <a:t> </a:t>
            </a:r>
            <a:r>
              <a:rPr sz="2800" dirty="0" err="1"/>
              <a:t>poškození</a:t>
            </a:r>
            <a:r>
              <a:rPr sz="2800" dirty="0"/>
              <a:t> je </a:t>
            </a:r>
            <a:r>
              <a:rPr sz="2800" dirty="0" err="1"/>
              <a:t>různá</a:t>
            </a:r>
            <a:r>
              <a:rPr sz="2800" dirty="0"/>
              <a:t> - </a:t>
            </a:r>
            <a:r>
              <a:rPr sz="2800" dirty="0" err="1"/>
              <a:t>paměť</a:t>
            </a:r>
            <a:r>
              <a:rPr sz="2800" dirty="0"/>
              <a:t>, </a:t>
            </a:r>
            <a:r>
              <a:rPr sz="2800" dirty="0" err="1"/>
              <a:t>řeč</a:t>
            </a:r>
            <a:r>
              <a:rPr sz="2800" dirty="0"/>
              <a:t>, </a:t>
            </a:r>
            <a:r>
              <a:rPr sz="2800" dirty="0" err="1"/>
              <a:t>kognitivní</a:t>
            </a:r>
            <a:r>
              <a:rPr sz="2800" dirty="0"/>
              <a:t> </a:t>
            </a:r>
            <a:r>
              <a:rPr sz="2800" dirty="0" err="1"/>
              <a:t>pružnost</a:t>
            </a:r>
            <a:r>
              <a:rPr sz="2800" dirty="0"/>
              <a:t>, </a:t>
            </a:r>
            <a:r>
              <a:rPr sz="2800" dirty="0" err="1"/>
              <a:t>sekvence</a:t>
            </a:r>
            <a:r>
              <a:rPr sz="2800" dirty="0"/>
              <a:t> </a:t>
            </a:r>
            <a:r>
              <a:rPr sz="2800" dirty="0" err="1"/>
              <a:t>pohybů</a:t>
            </a:r>
            <a:r>
              <a:rPr sz="2800" dirty="0"/>
              <a:t> a </a:t>
            </a:r>
            <a:r>
              <a:rPr sz="2800" dirty="0" err="1"/>
              <a:t>usuzování</a:t>
            </a:r>
            <a:r>
              <a:rPr sz="2800" dirty="0"/>
              <a:t>, </a:t>
            </a:r>
            <a:r>
              <a:rPr sz="2800" dirty="0" err="1"/>
              <a:t>osobnostní</a:t>
            </a:r>
            <a:r>
              <a:rPr sz="2800" dirty="0"/>
              <a:t> </a:t>
            </a:r>
            <a:r>
              <a:rPr sz="2800" dirty="0" err="1"/>
              <a:t>změny</a:t>
            </a:r>
            <a:r>
              <a:rPr sz="2800" dirty="0"/>
              <a:t> - </a:t>
            </a:r>
            <a:r>
              <a:rPr sz="2800" dirty="0" err="1"/>
              <a:t>apatie</a:t>
            </a:r>
            <a:r>
              <a:rPr sz="2800" dirty="0"/>
              <a:t>, </a:t>
            </a:r>
            <a:r>
              <a:rPr sz="2800" dirty="0" err="1"/>
              <a:t>deprese</a:t>
            </a:r>
            <a:r>
              <a:rPr sz="2800" dirty="0"/>
              <a:t>, </a:t>
            </a:r>
            <a:r>
              <a:rPr sz="2800" dirty="0" err="1"/>
              <a:t>impulzivita</a:t>
            </a:r>
            <a:endParaRPr sz="2800" dirty="0"/>
          </a:p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sz="2800" b="1" dirty="0" smtClean="0"/>
              <a:t>u</a:t>
            </a:r>
            <a:r>
              <a:rPr sz="2800" b="1" dirty="0" smtClean="0"/>
              <a:t> </a:t>
            </a:r>
            <a:r>
              <a:rPr sz="2800" b="1" dirty="0" err="1"/>
              <a:t>lehčích</a:t>
            </a:r>
            <a:r>
              <a:rPr sz="2800" b="1" dirty="0"/>
              <a:t> </a:t>
            </a:r>
            <a:r>
              <a:rPr sz="2800" b="1" dirty="0" err="1"/>
              <a:t>poruch</a:t>
            </a:r>
            <a:r>
              <a:rPr sz="2800" b="1" dirty="0"/>
              <a:t> FL </a:t>
            </a:r>
            <a:r>
              <a:rPr sz="2800" b="1" dirty="0" err="1"/>
              <a:t>necitlivost</a:t>
            </a:r>
            <a:r>
              <a:rPr sz="2800" b="1" dirty="0"/>
              <a:t> </a:t>
            </a:r>
            <a:r>
              <a:rPr sz="2800" b="1" dirty="0" err="1"/>
              <a:t>klasických</a:t>
            </a:r>
            <a:r>
              <a:rPr sz="2800" b="1" dirty="0"/>
              <a:t> </a:t>
            </a:r>
            <a:r>
              <a:rPr sz="2800" b="1" dirty="0" err="1"/>
              <a:t>inteligenčních</a:t>
            </a:r>
            <a:r>
              <a:rPr sz="2800" b="1" dirty="0"/>
              <a:t> </a:t>
            </a:r>
            <a:r>
              <a:rPr sz="2800" b="1" dirty="0" err="1"/>
              <a:t>zkoušek</a:t>
            </a:r>
            <a:r>
              <a:rPr sz="2800" b="1" dirty="0"/>
              <a:t> !!! </a:t>
            </a:r>
            <a:endParaRPr lang="cs-CZ" sz="2800" b="1" dirty="0" smtClean="0"/>
          </a:p>
          <a:p>
            <a:pPr marL="1050280" lvl="1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sz="2515" dirty="0" smtClean="0"/>
              <a:t>n</a:t>
            </a:r>
            <a:r>
              <a:rPr sz="2515" dirty="0" err="1" smtClean="0"/>
              <a:t>utná</a:t>
            </a:r>
            <a:r>
              <a:rPr sz="2515" dirty="0" smtClean="0"/>
              <a:t> </a:t>
            </a:r>
            <a:r>
              <a:rPr sz="2515" dirty="0"/>
              <a:t>je </a:t>
            </a:r>
            <a:r>
              <a:rPr sz="2515" dirty="0" err="1"/>
              <a:t>citlivější</a:t>
            </a:r>
            <a:r>
              <a:rPr sz="2515" dirty="0"/>
              <a:t> NPS </a:t>
            </a:r>
            <a:r>
              <a:rPr sz="2515" dirty="0" err="1"/>
              <a:t>diagnostika</a:t>
            </a:r>
            <a:endParaRPr sz="2515" dirty="0"/>
          </a:p>
        </p:txBody>
      </p:sp>
    </p:spTree>
    <p:extLst>
      <p:ext uri="{BB962C8B-B14F-4D97-AF65-F5344CB8AC3E}">
        <p14:creationId xmlns:p14="http://schemas.microsoft.com/office/powerpoint/2010/main" val="39104622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Změny v chování,které mohou být spojeny s poškozením mozku (Lezak 1995)"/>
          <p:cNvSpPr txBox="1">
            <a:spLocks noGrp="1"/>
          </p:cNvSpPr>
          <p:nvPr>
            <p:ph type="title"/>
          </p:nvPr>
        </p:nvSpPr>
        <p:spPr>
          <a:xfrm>
            <a:off x="3188043" y="654614"/>
            <a:ext cx="9687698" cy="1838973"/>
          </a:xfrm>
          <a:prstGeom prst="rect">
            <a:avLst/>
          </a:prstGeom>
        </p:spPr>
        <p:txBody>
          <a:bodyPr>
            <a:normAutofit/>
          </a:bodyPr>
          <a:lstStyle>
            <a:lvl1pPr defTabSz="321310">
              <a:defRPr sz="4400"/>
            </a:lvl1pPr>
          </a:lstStyle>
          <a:p>
            <a:r>
              <a:rPr sz="3600" dirty="0" err="1"/>
              <a:t>Změny</a:t>
            </a:r>
            <a:r>
              <a:rPr sz="3600" dirty="0"/>
              <a:t> v </a:t>
            </a:r>
            <a:r>
              <a:rPr sz="3600" dirty="0" err="1"/>
              <a:t>chování</a:t>
            </a:r>
            <a:r>
              <a:rPr sz="3600" dirty="0" smtClean="0"/>
              <a:t>,</a:t>
            </a:r>
            <a:r>
              <a:rPr lang="cs-CZ" sz="3600" dirty="0" smtClean="0"/>
              <a:t> </a:t>
            </a:r>
            <a:r>
              <a:rPr sz="3600" dirty="0" err="1" smtClean="0"/>
              <a:t>které</a:t>
            </a:r>
            <a:r>
              <a:rPr sz="3600" dirty="0" smtClean="0"/>
              <a:t> </a:t>
            </a:r>
            <a:r>
              <a:rPr sz="3600" dirty="0" err="1"/>
              <a:t>mohou</a:t>
            </a:r>
            <a:r>
              <a:rPr sz="3600" dirty="0"/>
              <a:t> </a:t>
            </a:r>
            <a:r>
              <a:rPr sz="3600" dirty="0" err="1"/>
              <a:t>být</a:t>
            </a:r>
            <a:r>
              <a:rPr sz="3600" dirty="0"/>
              <a:t> </a:t>
            </a:r>
            <a:r>
              <a:rPr sz="3600" dirty="0" err="1"/>
              <a:t>spojeny</a:t>
            </a:r>
            <a:r>
              <a:rPr sz="3600" dirty="0"/>
              <a:t> s </a:t>
            </a:r>
            <a:r>
              <a:rPr sz="3600" dirty="0" err="1"/>
              <a:t>poškozením</a:t>
            </a:r>
            <a:r>
              <a:rPr sz="3600" dirty="0"/>
              <a:t> </a:t>
            </a:r>
            <a:r>
              <a:rPr sz="3600" dirty="0" err="1"/>
              <a:t>mozku</a:t>
            </a:r>
            <a:r>
              <a:rPr sz="3600" dirty="0"/>
              <a:t> </a:t>
            </a:r>
            <a:r>
              <a:rPr sz="2800" dirty="0"/>
              <a:t>(</a:t>
            </a:r>
            <a:r>
              <a:rPr sz="2800" dirty="0" err="1"/>
              <a:t>Lezak</a:t>
            </a:r>
            <a:r>
              <a:rPr sz="2800" dirty="0"/>
              <a:t> 1995)</a:t>
            </a:r>
          </a:p>
        </p:txBody>
      </p:sp>
      <p:sp>
        <p:nvSpPr>
          <p:cNvPr id="157" name="Jazyk a řeč- dysartrie (celkové potíže při hláskování), poruchy fluence řeči, významné změny v množství produkované řeči, parafázie, potíže s nacházením vhodných slov…"/>
          <p:cNvSpPr txBox="1">
            <a:spLocks noGrp="1"/>
          </p:cNvSpPr>
          <p:nvPr>
            <p:ph type="body" idx="1"/>
          </p:nvPr>
        </p:nvSpPr>
        <p:spPr>
          <a:xfrm>
            <a:off x="308919" y="2224211"/>
            <a:ext cx="12566822" cy="70680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j</a:t>
            </a:r>
            <a:r>
              <a:rPr sz="2000" b="1" dirty="0" err="1" smtClean="0"/>
              <a:t>azyk</a:t>
            </a:r>
            <a:r>
              <a:rPr sz="2000" b="1" dirty="0" smtClean="0"/>
              <a:t> </a:t>
            </a:r>
            <a:r>
              <a:rPr sz="2000" b="1" dirty="0"/>
              <a:t>a </a:t>
            </a:r>
            <a:r>
              <a:rPr sz="2000" b="1" dirty="0" err="1" smtClean="0"/>
              <a:t>řeč</a:t>
            </a:r>
            <a:r>
              <a:rPr lang="cs-CZ" sz="2000" b="1" dirty="0" smtClean="0"/>
              <a:t> </a:t>
            </a:r>
            <a:r>
              <a:rPr sz="2000" dirty="0" smtClean="0"/>
              <a:t>- </a:t>
            </a:r>
            <a:r>
              <a:rPr sz="2000" dirty="0" err="1"/>
              <a:t>dysartrie</a:t>
            </a:r>
            <a:r>
              <a:rPr sz="2000" dirty="0"/>
              <a:t> (</a:t>
            </a:r>
            <a:r>
              <a:rPr sz="2000" dirty="0" err="1"/>
              <a:t>celkové</a:t>
            </a:r>
            <a:r>
              <a:rPr sz="2000" dirty="0"/>
              <a:t> </a:t>
            </a:r>
            <a:r>
              <a:rPr sz="2000" dirty="0" err="1"/>
              <a:t>potíže</a:t>
            </a:r>
            <a:r>
              <a:rPr sz="2000" dirty="0"/>
              <a:t> </a:t>
            </a:r>
            <a:r>
              <a:rPr sz="2000" dirty="0" err="1"/>
              <a:t>při</a:t>
            </a:r>
            <a:r>
              <a:rPr sz="2000" dirty="0"/>
              <a:t> </a:t>
            </a:r>
            <a:r>
              <a:rPr sz="2000" dirty="0" err="1"/>
              <a:t>hláskování</a:t>
            </a:r>
            <a:r>
              <a:rPr sz="2000" dirty="0"/>
              <a:t>), </a:t>
            </a:r>
            <a:r>
              <a:rPr sz="2000" dirty="0" err="1"/>
              <a:t>poruchy</a:t>
            </a:r>
            <a:r>
              <a:rPr sz="2000" dirty="0"/>
              <a:t> </a:t>
            </a:r>
            <a:r>
              <a:rPr sz="2000" dirty="0" err="1"/>
              <a:t>fluence</a:t>
            </a:r>
            <a:r>
              <a:rPr sz="2000" dirty="0"/>
              <a:t> </a:t>
            </a:r>
            <a:r>
              <a:rPr sz="2000" dirty="0" err="1"/>
              <a:t>řeči</a:t>
            </a:r>
            <a:r>
              <a:rPr sz="2000" dirty="0"/>
              <a:t>, </a:t>
            </a:r>
            <a:r>
              <a:rPr sz="2000" dirty="0" err="1"/>
              <a:t>významné</a:t>
            </a:r>
            <a:r>
              <a:rPr sz="2000" dirty="0"/>
              <a:t> </a:t>
            </a:r>
            <a:r>
              <a:rPr sz="2000" dirty="0" err="1"/>
              <a:t>změny</a:t>
            </a:r>
            <a:r>
              <a:rPr sz="2000" dirty="0"/>
              <a:t> </a:t>
            </a:r>
            <a:r>
              <a:rPr lang="cs-CZ" sz="2000" dirty="0" smtClean="0"/>
              <a:t>                </a:t>
            </a:r>
            <a:r>
              <a:rPr sz="2000" dirty="0" smtClean="0"/>
              <a:t>v </a:t>
            </a:r>
            <a:r>
              <a:rPr sz="2000" dirty="0" err="1"/>
              <a:t>množství</a:t>
            </a:r>
            <a:r>
              <a:rPr sz="2000" dirty="0"/>
              <a:t> </a:t>
            </a:r>
            <a:r>
              <a:rPr sz="2000" dirty="0" err="1"/>
              <a:t>produkované</a:t>
            </a:r>
            <a:r>
              <a:rPr sz="2000" dirty="0"/>
              <a:t> </a:t>
            </a:r>
            <a:r>
              <a:rPr sz="2000" dirty="0" err="1"/>
              <a:t>řeči</a:t>
            </a:r>
            <a:r>
              <a:rPr sz="2000" dirty="0"/>
              <a:t>, </a:t>
            </a:r>
            <a:r>
              <a:rPr sz="2000" dirty="0" err="1"/>
              <a:t>parafázie</a:t>
            </a:r>
            <a:r>
              <a:rPr sz="2000" dirty="0"/>
              <a:t>, </a:t>
            </a:r>
            <a:r>
              <a:rPr sz="2000" dirty="0" err="1"/>
              <a:t>potíže</a:t>
            </a:r>
            <a:r>
              <a:rPr sz="2000" dirty="0"/>
              <a:t> s </a:t>
            </a:r>
            <a:r>
              <a:rPr sz="2000" dirty="0" err="1"/>
              <a:t>nacházením</a:t>
            </a:r>
            <a:r>
              <a:rPr sz="2000" dirty="0"/>
              <a:t> </a:t>
            </a:r>
            <a:r>
              <a:rPr sz="2000" dirty="0" err="1"/>
              <a:t>vhodných</a:t>
            </a:r>
            <a:r>
              <a:rPr sz="2000" dirty="0"/>
              <a:t> </a:t>
            </a:r>
            <a:r>
              <a:rPr sz="2000" dirty="0" err="1"/>
              <a:t>slov</a:t>
            </a:r>
            <a:endParaRPr sz="20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š</a:t>
            </a:r>
            <a:r>
              <a:rPr sz="2000" b="1" dirty="0" err="1" smtClean="0"/>
              <a:t>kolní</a:t>
            </a:r>
            <a:r>
              <a:rPr sz="2000" b="1" dirty="0" smtClean="0"/>
              <a:t> </a:t>
            </a:r>
            <a:r>
              <a:rPr sz="2000" b="1" dirty="0" err="1" smtClean="0"/>
              <a:t>dovednosti</a:t>
            </a:r>
            <a:r>
              <a:rPr lang="cs-CZ" sz="2000" b="1" dirty="0" smtClean="0"/>
              <a:t> </a:t>
            </a:r>
            <a:r>
              <a:rPr sz="2000" dirty="0" smtClean="0"/>
              <a:t>- </a:t>
            </a:r>
            <a:r>
              <a:rPr sz="2000" dirty="0" err="1"/>
              <a:t>změny</a:t>
            </a:r>
            <a:r>
              <a:rPr sz="2000" dirty="0"/>
              <a:t> </a:t>
            </a:r>
            <a:r>
              <a:rPr sz="2000" dirty="0" err="1"/>
              <a:t>ve</a:t>
            </a:r>
            <a:r>
              <a:rPr sz="2000" dirty="0"/>
              <a:t> </a:t>
            </a:r>
            <a:r>
              <a:rPr sz="2000" dirty="0" err="1"/>
              <a:t>čtení</a:t>
            </a:r>
            <a:r>
              <a:rPr sz="2000" dirty="0"/>
              <a:t>, </a:t>
            </a:r>
            <a:r>
              <a:rPr sz="2000" dirty="0" err="1"/>
              <a:t>psaní</a:t>
            </a:r>
            <a:r>
              <a:rPr sz="2000" dirty="0"/>
              <a:t>, </a:t>
            </a:r>
            <a:r>
              <a:rPr sz="2000" dirty="0" err="1" smtClean="0"/>
              <a:t>počítání</a:t>
            </a:r>
            <a:r>
              <a:rPr lang="cs-CZ" sz="2000" dirty="0" smtClean="0"/>
              <a:t> (</a:t>
            </a:r>
            <a:r>
              <a:rPr lang="cs-CZ" sz="2000" dirty="0" err="1" smtClean="0"/>
              <a:t>př</a:t>
            </a:r>
            <a:r>
              <a:rPr lang="cs-CZ" sz="2000" dirty="0" smtClean="0"/>
              <a:t>: </a:t>
            </a:r>
            <a:r>
              <a:rPr sz="2000" dirty="0" err="1" smtClean="0"/>
              <a:t>špatné</a:t>
            </a:r>
            <a:r>
              <a:rPr sz="2000" dirty="0" smtClean="0"/>
              <a:t> </a:t>
            </a:r>
            <a:r>
              <a:rPr sz="2000" dirty="0" err="1"/>
              <a:t>chápání</a:t>
            </a:r>
            <a:r>
              <a:rPr sz="2000" dirty="0"/>
              <a:t> </a:t>
            </a:r>
            <a:r>
              <a:rPr sz="2000" dirty="0" err="1"/>
              <a:t>textu</a:t>
            </a:r>
            <a:r>
              <a:rPr sz="2000" dirty="0" smtClean="0"/>
              <a:t>,</a:t>
            </a:r>
            <a:r>
              <a:rPr lang="cs-CZ" sz="2000" dirty="0" smtClean="0"/>
              <a:t> </a:t>
            </a:r>
            <a:r>
              <a:rPr sz="2000" dirty="0" err="1" smtClean="0"/>
              <a:t>obracení</a:t>
            </a:r>
            <a:r>
              <a:rPr sz="2000" dirty="0" smtClean="0"/>
              <a:t> </a:t>
            </a:r>
            <a:r>
              <a:rPr sz="2000" dirty="0" err="1"/>
              <a:t>písmen</a:t>
            </a:r>
            <a:r>
              <a:rPr sz="2000" dirty="0"/>
              <a:t> </a:t>
            </a:r>
            <a:r>
              <a:rPr lang="cs-CZ" sz="2000" dirty="0" smtClean="0"/>
              <a:t>                </a:t>
            </a:r>
            <a:r>
              <a:rPr sz="2000" dirty="0" smtClean="0"/>
              <a:t>a </a:t>
            </a:r>
            <a:r>
              <a:rPr sz="2000" dirty="0" err="1"/>
              <a:t>číslic</a:t>
            </a:r>
            <a:r>
              <a:rPr sz="2000" dirty="0"/>
              <a:t> </a:t>
            </a:r>
            <a:r>
              <a:rPr sz="2000" dirty="0" err="1"/>
              <a:t>při</a:t>
            </a:r>
            <a:r>
              <a:rPr sz="2000" dirty="0"/>
              <a:t> </a:t>
            </a:r>
            <a:r>
              <a:rPr sz="2000" dirty="0" err="1"/>
              <a:t>psaní</a:t>
            </a:r>
            <a:r>
              <a:rPr sz="2000" dirty="0"/>
              <a:t>, </a:t>
            </a:r>
            <a:r>
              <a:rPr sz="2000" dirty="0" err="1"/>
              <a:t>obdoba</a:t>
            </a:r>
            <a:r>
              <a:rPr sz="2000" dirty="0"/>
              <a:t> </a:t>
            </a:r>
            <a:r>
              <a:rPr sz="2000" dirty="0" err="1"/>
              <a:t>specifických</a:t>
            </a:r>
            <a:r>
              <a:rPr sz="2000" dirty="0"/>
              <a:t> </a:t>
            </a:r>
            <a:r>
              <a:rPr sz="2000" dirty="0" err="1"/>
              <a:t>poruch</a:t>
            </a:r>
            <a:r>
              <a:rPr sz="2000" dirty="0"/>
              <a:t> </a:t>
            </a:r>
            <a:r>
              <a:rPr sz="2000" dirty="0" err="1" smtClean="0"/>
              <a:t>učení</a:t>
            </a:r>
            <a:r>
              <a:rPr lang="cs-CZ" sz="2000" dirty="0" smtClean="0"/>
              <a:t>)</a:t>
            </a:r>
            <a:endParaRPr sz="20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m</a:t>
            </a:r>
            <a:r>
              <a:rPr sz="2000" b="1" dirty="0" err="1" smtClean="0"/>
              <a:t>yšlení</a:t>
            </a:r>
            <a:r>
              <a:rPr sz="2000" b="1" dirty="0" smtClean="0"/>
              <a:t> </a:t>
            </a:r>
            <a:r>
              <a:rPr sz="2000" dirty="0"/>
              <a:t>- </a:t>
            </a:r>
            <a:r>
              <a:rPr sz="2000" dirty="0" err="1"/>
              <a:t>ulpívání</a:t>
            </a:r>
            <a:r>
              <a:rPr sz="2000" dirty="0"/>
              <a:t>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podrobnostech</a:t>
            </a:r>
            <a:r>
              <a:rPr sz="2000" dirty="0"/>
              <a:t> v </a:t>
            </a:r>
            <a:r>
              <a:rPr sz="2000" dirty="0" err="1"/>
              <a:t>řeči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jednání</a:t>
            </a:r>
            <a:r>
              <a:rPr sz="2000" dirty="0"/>
              <a:t>, </a:t>
            </a:r>
            <a:r>
              <a:rPr sz="2000" dirty="0" err="1"/>
              <a:t>zprimitivění</a:t>
            </a:r>
            <a:r>
              <a:rPr sz="2000" dirty="0"/>
              <a:t>, </a:t>
            </a:r>
            <a:r>
              <a:rPr sz="2000" dirty="0" err="1"/>
              <a:t>problémy</a:t>
            </a:r>
            <a:r>
              <a:rPr sz="2000" dirty="0"/>
              <a:t> v </a:t>
            </a:r>
            <a:r>
              <a:rPr sz="2000" dirty="0" err="1"/>
              <a:t>usuzování</a:t>
            </a:r>
            <a:r>
              <a:rPr sz="2000" dirty="0"/>
              <a:t>, </a:t>
            </a:r>
            <a:r>
              <a:rPr sz="2000" dirty="0" err="1"/>
              <a:t>tvorbě</a:t>
            </a:r>
            <a:r>
              <a:rPr sz="2000" dirty="0"/>
              <a:t> </a:t>
            </a:r>
            <a:r>
              <a:rPr sz="2000" dirty="0" err="1"/>
              <a:t>pojmu</a:t>
            </a:r>
            <a:endParaRPr sz="20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m</a:t>
            </a:r>
            <a:r>
              <a:rPr sz="2000" b="1" dirty="0" err="1" smtClean="0"/>
              <a:t>otorika</a:t>
            </a:r>
            <a:r>
              <a:rPr sz="2000" dirty="0" smtClean="0"/>
              <a:t> </a:t>
            </a:r>
            <a:r>
              <a:rPr sz="2000" dirty="0"/>
              <a:t>- </a:t>
            </a:r>
            <a:r>
              <a:rPr sz="2000" dirty="0" err="1"/>
              <a:t>slabost</a:t>
            </a:r>
            <a:r>
              <a:rPr sz="2000" dirty="0"/>
              <a:t>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jedné</a:t>
            </a:r>
            <a:r>
              <a:rPr sz="2000" dirty="0"/>
              <a:t> </a:t>
            </a:r>
            <a:r>
              <a:rPr sz="2000" dirty="0" err="1"/>
              <a:t>straně</a:t>
            </a:r>
            <a:r>
              <a:rPr sz="2000" dirty="0"/>
              <a:t> </a:t>
            </a:r>
            <a:r>
              <a:rPr sz="2000" dirty="0" err="1"/>
              <a:t>těla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neobratnost</a:t>
            </a:r>
            <a:r>
              <a:rPr sz="2000" dirty="0"/>
              <a:t>, </a:t>
            </a:r>
            <a:r>
              <a:rPr sz="2000" dirty="0" err="1"/>
              <a:t>potíže</a:t>
            </a:r>
            <a:r>
              <a:rPr sz="2000" dirty="0"/>
              <a:t> s </a:t>
            </a:r>
            <a:r>
              <a:rPr sz="2000" dirty="0" err="1"/>
              <a:t>koordinací</a:t>
            </a:r>
            <a:r>
              <a:rPr sz="2000" dirty="0"/>
              <a:t> </a:t>
            </a:r>
            <a:r>
              <a:rPr sz="2000" dirty="0" err="1"/>
              <a:t>pohybů</a:t>
            </a:r>
            <a:r>
              <a:rPr sz="2000" dirty="0"/>
              <a:t>, </a:t>
            </a:r>
            <a:r>
              <a:rPr sz="2000" dirty="0" err="1"/>
              <a:t>třes</a:t>
            </a:r>
            <a:endParaRPr sz="20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v</a:t>
            </a:r>
            <a:r>
              <a:rPr sz="2000" b="1" dirty="0" err="1" smtClean="0"/>
              <a:t>nímání</a:t>
            </a:r>
            <a:r>
              <a:rPr sz="2000" b="1" dirty="0" smtClean="0"/>
              <a:t> </a:t>
            </a:r>
            <a:r>
              <a:rPr sz="2000" dirty="0"/>
              <a:t>- </a:t>
            </a:r>
            <a:r>
              <a:rPr sz="2000" dirty="0" err="1"/>
              <a:t>diplopie</a:t>
            </a:r>
            <a:r>
              <a:rPr sz="2000" dirty="0"/>
              <a:t> (</a:t>
            </a:r>
            <a:r>
              <a:rPr sz="2000" dirty="0" err="1"/>
              <a:t>dvojité</a:t>
            </a:r>
            <a:r>
              <a:rPr sz="2000" dirty="0"/>
              <a:t> </a:t>
            </a:r>
            <a:r>
              <a:rPr sz="2000" dirty="0" err="1"/>
              <a:t>vidění</a:t>
            </a:r>
            <a:r>
              <a:rPr sz="2000" dirty="0"/>
              <a:t>),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změny</a:t>
            </a:r>
            <a:r>
              <a:rPr sz="2000" dirty="0"/>
              <a:t> </a:t>
            </a:r>
            <a:r>
              <a:rPr sz="2000" dirty="0" err="1"/>
              <a:t>zrakového</a:t>
            </a:r>
            <a:r>
              <a:rPr sz="2000" dirty="0"/>
              <a:t> pole, </a:t>
            </a:r>
            <a:r>
              <a:rPr sz="2000" dirty="0" err="1"/>
              <a:t>opomíjení</a:t>
            </a:r>
            <a:r>
              <a:rPr sz="2000" dirty="0"/>
              <a:t> (</a:t>
            </a:r>
            <a:r>
              <a:rPr sz="2000" dirty="0" err="1"/>
              <a:t>neglekt</a:t>
            </a:r>
            <a:r>
              <a:rPr sz="2000" dirty="0"/>
              <a:t>) - </a:t>
            </a:r>
            <a:r>
              <a:rPr sz="2000" dirty="0" err="1"/>
              <a:t>obvykle</a:t>
            </a:r>
            <a:r>
              <a:rPr sz="2000" dirty="0"/>
              <a:t> </a:t>
            </a:r>
            <a:r>
              <a:rPr sz="2000" dirty="0" err="1"/>
              <a:t>levostranné</a:t>
            </a:r>
            <a:r>
              <a:rPr sz="2000" dirty="0"/>
              <a:t> (</a:t>
            </a:r>
            <a:r>
              <a:rPr sz="2000" dirty="0" err="1"/>
              <a:t>buď</a:t>
            </a:r>
            <a:r>
              <a:rPr sz="2000" dirty="0"/>
              <a:t> </a:t>
            </a:r>
            <a:r>
              <a:rPr sz="2000" dirty="0" err="1"/>
              <a:t>při</a:t>
            </a:r>
            <a:r>
              <a:rPr sz="2000" dirty="0"/>
              <a:t> </a:t>
            </a:r>
            <a:r>
              <a:rPr sz="2000" dirty="0" err="1"/>
              <a:t>percepci</a:t>
            </a:r>
            <a:r>
              <a:rPr sz="2000" dirty="0"/>
              <a:t>,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i</a:t>
            </a:r>
            <a:r>
              <a:rPr sz="2000" dirty="0"/>
              <a:t> v </a:t>
            </a:r>
            <a:r>
              <a:rPr sz="2000" dirty="0" err="1"/>
              <a:t>jednání</a:t>
            </a:r>
            <a:r>
              <a:rPr sz="2000" dirty="0"/>
              <a:t>), </a:t>
            </a:r>
            <a:r>
              <a:rPr sz="2000" dirty="0" err="1"/>
              <a:t>změny</a:t>
            </a:r>
            <a:r>
              <a:rPr sz="2000" dirty="0"/>
              <a:t> v </a:t>
            </a:r>
            <a:r>
              <a:rPr sz="2000" dirty="0" err="1"/>
              <a:t>citlivosti</a:t>
            </a:r>
            <a:r>
              <a:rPr sz="2000" dirty="0"/>
              <a:t> </a:t>
            </a:r>
            <a:r>
              <a:rPr sz="2000" dirty="0" smtClean="0"/>
              <a:t>(</a:t>
            </a:r>
            <a:r>
              <a:rPr sz="2000" dirty="0" err="1" smtClean="0"/>
              <a:t>částečně</a:t>
            </a:r>
            <a:r>
              <a:rPr sz="2000" dirty="0" smtClean="0"/>
              <a:t> </a:t>
            </a:r>
            <a:r>
              <a:rPr sz="2000" dirty="0" err="1"/>
              <a:t>lateralizované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zaměřené</a:t>
            </a:r>
            <a:r>
              <a:rPr sz="2000" dirty="0"/>
              <a:t>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jednu</a:t>
            </a:r>
            <a:r>
              <a:rPr sz="2000" dirty="0"/>
              <a:t> </a:t>
            </a:r>
            <a:r>
              <a:rPr sz="2000" dirty="0" err="1"/>
              <a:t>část</a:t>
            </a:r>
            <a:r>
              <a:rPr sz="2000" dirty="0"/>
              <a:t> </a:t>
            </a:r>
            <a:r>
              <a:rPr sz="2000" dirty="0" err="1"/>
              <a:t>těla</a:t>
            </a:r>
            <a:r>
              <a:rPr sz="2000" dirty="0"/>
              <a:t>)</a:t>
            </a:r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v</a:t>
            </a:r>
            <a:r>
              <a:rPr sz="2000" b="1" dirty="0" err="1" smtClean="0"/>
              <a:t>izuálně-prostorové</a:t>
            </a:r>
            <a:r>
              <a:rPr sz="2000" b="1" dirty="0" smtClean="0"/>
              <a:t> </a:t>
            </a:r>
            <a:r>
              <a:rPr sz="2000" b="1" dirty="0" err="1"/>
              <a:t>dovednosti</a:t>
            </a:r>
            <a:r>
              <a:rPr sz="2000" b="1" dirty="0"/>
              <a:t> </a:t>
            </a:r>
            <a:r>
              <a:rPr sz="2000" dirty="0"/>
              <a:t>- </a:t>
            </a:r>
            <a:r>
              <a:rPr sz="2000" dirty="0" err="1"/>
              <a:t>snížená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 smtClean="0"/>
              <a:t>narušen</a:t>
            </a:r>
            <a:r>
              <a:rPr lang="cs-CZ" sz="2000" dirty="0" smtClean="0"/>
              <a:t>á</a:t>
            </a:r>
            <a:r>
              <a:rPr sz="2000" dirty="0" smtClean="0"/>
              <a:t> </a:t>
            </a:r>
            <a:r>
              <a:rPr sz="2000" dirty="0" err="1"/>
              <a:t>manuální</a:t>
            </a:r>
            <a:r>
              <a:rPr sz="2000" dirty="0"/>
              <a:t> </a:t>
            </a:r>
            <a:r>
              <a:rPr sz="2000" dirty="0" err="1"/>
              <a:t>dovednost</a:t>
            </a:r>
            <a:r>
              <a:rPr sz="2000" dirty="0"/>
              <a:t> (</a:t>
            </a:r>
            <a:r>
              <a:rPr sz="2000" dirty="0" err="1"/>
              <a:t>různé</a:t>
            </a:r>
            <a:r>
              <a:rPr sz="2000" dirty="0"/>
              <a:t> </a:t>
            </a:r>
            <a:r>
              <a:rPr sz="2000" dirty="0" err="1"/>
              <a:t>mechanické</a:t>
            </a:r>
            <a:r>
              <a:rPr sz="2000" dirty="0"/>
              <a:t> </a:t>
            </a:r>
            <a:r>
              <a:rPr sz="2000" dirty="0" err="1"/>
              <a:t>činnosti</a:t>
            </a:r>
            <a:r>
              <a:rPr sz="2000" dirty="0"/>
              <a:t>, </a:t>
            </a:r>
            <a:r>
              <a:rPr sz="2000" dirty="0" err="1"/>
              <a:t>např</a:t>
            </a:r>
            <a:r>
              <a:rPr sz="2000" dirty="0"/>
              <a:t>. </a:t>
            </a:r>
            <a:r>
              <a:rPr sz="2000" dirty="0" err="1"/>
              <a:t>šití</a:t>
            </a:r>
            <a:r>
              <a:rPr sz="2000" dirty="0"/>
              <a:t>), </a:t>
            </a:r>
            <a:r>
              <a:rPr sz="2000" dirty="0" err="1"/>
              <a:t>poruchy</a:t>
            </a:r>
            <a:r>
              <a:rPr sz="2000" dirty="0"/>
              <a:t> </a:t>
            </a:r>
            <a:r>
              <a:rPr sz="2000" dirty="0" err="1"/>
              <a:t>orientace</a:t>
            </a:r>
            <a:r>
              <a:rPr sz="2000" dirty="0"/>
              <a:t> v </a:t>
            </a:r>
            <a:r>
              <a:rPr sz="2000" dirty="0" err="1"/>
              <a:t>prostoru</a:t>
            </a:r>
            <a:r>
              <a:rPr sz="2000" dirty="0"/>
              <a:t>, </a:t>
            </a:r>
            <a:r>
              <a:rPr sz="2000" dirty="0" err="1"/>
              <a:t>poruchy</a:t>
            </a:r>
            <a:r>
              <a:rPr sz="2000" dirty="0"/>
              <a:t> </a:t>
            </a:r>
            <a:r>
              <a:rPr sz="2000" dirty="0" err="1"/>
              <a:t>pravo-levé</a:t>
            </a:r>
            <a:r>
              <a:rPr sz="2000" dirty="0"/>
              <a:t> </a:t>
            </a:r>
            <a:r>
              <a:rPr sz="2000" dirty="0" err="1"/>
              <a:t>orientace</a:t>
            </a:r>
            <a:endParaRPr sz="20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e</a:t>
            </a:r>
            <a:r>
              <a:rPr sz="2000" b="1" dirty="0" err="1" smtClean="0"/>
              <a:t>moce</a:t>
            </a:r>
            <a:r>
              <a:rPr sz="2000" b="1" dirty="0" smtClean="0"/>
              <a:t> </a:t>
            </a:r>
            <a:r>
              <a:rPr sz="2000" dirty="0"/>
              <a:t>- </a:t>
            </a:r>
            <a:r>
              <a:rPr sz="2000" dirty="0" err="1"/>
              <a:t>snížené</a:t>
            </a:r>
            <a:r>
              <a:rPr sz="2000" dirty="0"/>
              <a:t> </a:t>
            </a:r>
            <a:r>
              <a:rPr sz="2000" dirty="0" err="1"/>
              <a:t>ovládání</a:t>
            </a:r>
            <a:r>
              <a:rPr sz="2000" dirty="0"/>
              <a:t> </a:t>
            </a:r>
            <a:r>
              <a:rPr sz="2000" dirty="0" err="1"/>
              <a:t>emocí</a:t>
            </a:r>
            <a:r>
              <a:rPr sz="2000" dirty="0"/>
              <a:t>, </a:t>
            </a:r>
            <a:r>
              <a:rPr sz="2000" dirty="0" err="1"/>
              <a:t>výbuchy</a:t>
            </a:r>
            <a:r>
              <a:rPr sz="2000" dirty="0"/>
              <a:t> </a:t>
            </a:r>
            <a:r>
              <a:rPr sz="2000" dirty="0" err="1"/>
              <a:t>emocí</a:t>
            </a:r>
            <a:r>
              <a:rPr sz="2000" dirty="0"/>
              <a:t>, </a:t>
            </a:r>
            <a:r>
              <a:rPr sz="2000" dirty="0" err="1" smtClean="0"/>
              <a:t>antiso</a:t>
            </a:r>
            <a:r>
              <a:rPr lang="cs-CZ" sz="2000" dirty="0" smtClean="0"/>
              <a:t>c</a:t>
            </a:r>
            <a:r>
              <a:rPr sz="2000" dirty="0" err="1" smtClean="0"/>
              <a:t>iální</a:t>
            </a:r>
            <a:r>
              <a:rPr sz="2000" dirty="0" smtClean="0"/>
              <a:t> </a:t>
            </a:r>
            <a:r>
              <a:rPr sz="2000" dirty="0" err="1"/>
              <a:t>chování</a:t>
            </a:r>
            <a:r>
              <a:rPr sz="2000" dirty="0"/>
              <a:t>, </a:t>
            </a:r>
            <a:r>
              <a:rPr sz="2000" dirty="0" err="1"/>
              <a:t>snížený</a:t>
            </a:r>
            <a:r>
              <a:rPr sz="2000" dirty="0"/>
              <a:t> </a:t>
            </a:r>
            <a:r>
              <a:rPr sz="2000" dirty="0" err="1"/>
              <a:t>zájem</a:t>
            </a:r>
            <a:r>
              <a:rPr sz="2000" dirty="0"/>
              <a:t> o </a:t>
            </a:r>
            <a:r>
              <a:rPr sz="2000" dirty="0" err="1"/>
              <a:t>mezilidské</a:t>
            </a:r>
            <a:r>
              <a:rPr sz="2000" dirty="0"/>
              <a:t> </a:t>
            </a:r>
            <a:r>
              <a:rPr sz="2000" dirty="0" err="1"/>
              <a:t>vztahy</a:t>
            </a:r>
            <a:r>
              <a:rPr sz="2000" dirty="0"/>
              <a:t> bez </a:t>
            </a:r>
            <a:r>
              <a:rPr sz="2000" dirty="0" err="1"/>
              <a:t>přítomnosti</a:t>
            </a:r>
            <a:r>
              <a:rPr sz="2000" dirty="0"/>
              <a:t> </a:t>
            </a:r>
            <a:r>
              <a:rPr sz="2000" dirty="0" err="1"/>
              <a:t>deprese</a:t>
            </a:r>
            <a:r>
              <a:rPr sz="2000" dirty="0"/>
              <a:t>, </a:t>
            </a:r>
            <a:r>
              <a:rPr sz="2000" dirty="0" err="1"/>
              <a:t>změny</a:t>
            </a:r>
            <a:r>
              <a:rPr sz="2000" dirty="0"/>
              <a:t> v </a:t>
            </a:r>
            <a:r>
              <a:rPr sz="2000" dirty="0" err="1"/>
              <a:t>emocích</a:t>
            </a:r>
            <a:r>
              <a:rPr sz="2000" dirty="0"/>
              <a:t> bez </a:t>
            </a:r>
            <a:r>
              <a:rPr sz="2000" dirty="0" err="1"/>
              <a:t>zjevné</a:t>
            </a:r>
            <a:r>
              <a:rPr sz="2000" dirty="0"/>
              <a:t> </a:t>
            </a:r>
            <a:r>
              <a:rPr sz="2000" dirty="0" err="1"/>
              <a:t>příčiny</a:t>
            </a:r>
            <a:r>
              <a:rPr sz="2000" dirty="0"/>
              <a:t> (</a:t>
            </a:r>
            <a:r>
              <a:rPr sz="2000" dirty="0" err="1"/>
              <a:t>labilita</a:t>
            </a:r>
            <a:r>
              <a:rPr sz="2000" dirty="0"/>
              <a:t>, </a:t>
            </a:r>
            <a:r>
              <a:rPr sz="2000" dirty="0" err="1"/>
              <a:t>oploštění</a:t>
            </a:r>
            <a:r>
              <a:rPr sz="2000" dirty="0"/>
              <a:t>, </a:t>
            </a:r>
            <a:r>
              <a:rPr sz="2000" dirty="0" err="1"/>
              <a:t>nepřiměřenost</a:t>
            </a:r>
            <a:r>
              <a:rPr sz="2000" dirty="0"/>
              <a:t>), </a:t>
            </a:r>
            <a:r>
              <a:rPr sz="2000" dirty="0" err="1"/>
              <a:t>změny</a:t>
            </a:r>
            <a:r>
              <a:rPr sz="2000" dirty="0"/>
              <a:t> </a:t>
            </a:r>
            <a:r>
              <a:rPr sz="2000" dirty="0" err="1"/>
              <a:t>osobnosti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zvýšená</a:t>
            </a:r>
            <a:r>
              <a:rPr sz="2000" dirty="0"/>
              <a:t> </a:t>
            </a:r>
            <a:r>
              <a:rPr sz="2000" dirty="0" err="1"/>
              <a:t>podrážděnost</a:t>
            </a:r>
            <a:r>
              <a:rPr sz="2000" dirty="0"/>
              <a:t> bez </a:t>
            </a:r>
            <a:r>
              <a:rPr sz="2000" dirty="0" err="1"/>
              <a:t>zjevné</a:t>
            </a:r>
            <a:r>
              <a:rPr sz="2000" dirty="0"/>
              <a:t> </a:t>
            </a:r>
            <a:r>
              <a:rPr sz="2000" dirty="0" err="1"/>
              <a:t>příčiny</a:t>
            </a:r>
            <a:endParaRPr sz="20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k</a:t>
            </a:r>
            <a:r>
              <a:rPr sz="2000" b="1" dirty="0" err="1" smtClean="0"/>
              <a:t>aždodenní</a:t>
            </a:r>
            <a:r>
              <a:rPr sz="2000" b="1" dirty="0" smtClean="0"/>
              <a:t> </a:t>
            </a:r>
            <a:r>
              <a:rPr sz="2000" b="1" dirty="0" err="1"/>
              <a:t>činnosti</a:t>
            </a:r>
            <a:r>
              <a:rPr sz="2000" b="1" dirty="0"/>
              <a:t> </a:t>
            </a:r>
            <a:r>
              <a:rPr sz="2000" dirty="0"/>
              <a:t>- </a:t>
            </a:r>
            <a:r>
              <a:rPr sz="2000" dirty="0" err="1"/>
              <a:t>změny</a:t>
            </a:r>
            <a:r>
              <a:rPr sz="2000" dirty="0"/>
              <a:t> v </a:t>
            </a:r>
            <a:r>
              <a:rPr sz="2000" dirty="0" err="1"/>
              <a:t>jídelních</a:t>
            </a:r>
            <a:r>
              <a:rPr sz="2000" dirty="0"/>
              <a:t> </a:t>
            </a:r>
            <a:r>
              <a:rPr sz="2000" dirty="0" err="1"/>
              <a:t>návycích</a:t>
            </a:r>
            <a:r>
              <a:rPr sz="2000" dirty="0"/>
              <a:t>, </a:t>
            </a:r>
            <a:r>
              <a:rPr sz="2000" dirty="0" err="1"/>
              <a:t>pití</a:t>
            </a:r>
            <a:r>
              <a:rPr sz="2000" dirty="0"/>
              <a:t>, </a:t>
            </a:r>
            <a:r>
              <a:rPr sz="2000" dirty="0" err="1"/>
              <a:t>hře</a:t>
            </a:r>
            <a:r>
              <a:rPr sz="2000" dirty="0"/>
              <a:t>, </a:t>
            </a:r>
            <a:r>
              <a:rPr sz="2000" dirty="0" err="1"/>
              <a:t>sexu</a:t>
            </a:r>
            <a:r>
              <a:rPr sz="2000" dirty="0"/>
              <a:t>, </a:t>
            </a:r>
            <a:r>
              <a:rPr sz="2000" dirty="0" err="1"/>
              <a:t>změny</a:t>
            </a:r>
            <a:r>
              <a:rPr sz="2000" dirty="0"/>
              <a:t> v </a:t>
            </a:r>
            <a:r>
              <a:rPr sz="2000" dirty="0" err="1"/>
              <a:t>oblékání</a:t>
            </a:r>
            <a:r>
              <a:rPr sz="2000" dirty="0"/>
              <a:t> (</a:t>
            </a:r>
            <a:r>
              <a:rPr sz="2000" dirty="0" err="1"/>
              <a:t>příliš</a:t>
            </a:r>
            <a:r>
              <a:rPr sz="2000" dirty="0"/>
              <a:t> </a:t>
            </a:r>
            <a:r>
              <a:rPr sz="2000" dirty="0" err="1"/>
              <a:t>parádivý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zanedbávajíci</a:t>
            </a:r>
            <a:r>
              <a:rPr sz="2000" dirty="0"/>
              <a:t>), hyper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hypoaktivita</a:t>
            </a:r>
            <a:r>
              <a:rPr sz="2000" dirty="0"/>
              <a:t>, </a:t>
            </a:r>
            <a:r>
              <a:rPr sz="2000" dirty="0" err="1"/>
              <a:t>sociálně</a:t>
            </a:r>
            <a:r>
              <a:rPr sz="2000" dirty="0"/>
              <a:t> </a:t>
            </a:r>
            <a:r>
              <a:rPr sz="2000" dirty="0" err="1"/>
              <a:t>nepřiměřené</a:t>
            </a:r>
            <a:r>
              <a:rPr sz="2000" dirty="0"/>
              <a:t> </a:t>
            </a:r>
            <a:r>
              <a:rPr sz="2000" dirty="0" err="1"/>
              <a:t>chování</a:t>
            </a:r>
            <a:r>
              <a:rPr sz="2000" dirty="0"/>
              <a:t> (je </a:t>
            </a:r>
            <a:r>
              <a:rPr sz="2000" dirty="0" err="1"/>
              <a:t>potřeba</a:t>
            </a:r>
            <a:r>
              <a:rPr sz="2000" dirty="0"/>
              <a:t> </a:t>
            </a:r>
            <a:r>
              <a:rPr sz="2000" dirty="0" err="1"/>
              <a:t>vyloučit</a:t>
            </a:r>
            <a:r>
              <a:rPr sz="2000" dirty="0"/>
              <a:t> </a:t>
            </a:r>
            <a:r>
              <a:rPr sz="2000" dirty="0" err="1"/>
              <a:t>depresi</a:t>
            </a:r>
            <a:r>
              <a:rPr sz="2000" dirty="0"/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Osobnost a psychosociální následky poškození mozku"/>
          <p:cNvSpPr txBox="1">
            <a:spLocks noGrp="1"/>
          </p:cNvSpPr>
          <p:nvPr>
            <p:ph type="title"/>
          </p:nvPr>
        </p:nvSpPr>
        <p:spPr>
          <a:xfrm>
            <a:off x="3718837" y="-37072"/>
            <a:ext cx="9070848" cy="1813964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sz="4000" dirty="0" err="1"/>
              <a:t>Osobnost</a:t>
            </a:r>
            <a:r>
              <a:rPr sz="4000" dirty="0"/>
              <a:t> a </a:t>
            </a:r>
            <a:r>
              <a:rPr sz="4000" dirty="0" err="1"/>
              <a:t>psychosociální</a:t>
            </a:r>
            <a:r>
              <a:rPr sz="4000" dirty="0"/>
              <a:t> </a:t>
            </a:r>
            <a:r>
              <a:rPr sz="4000" dirty="0" err="1"/>
              <a:t>následky</a:t>
            </a:r>
            <a:r>
              <a:rPr sz="4000" dirty="0"/>
              <a:t> </a:t>
            </a:r>
            <a:r>
              <a:rPr sz="4000" dirty="0" err="1"/>
              <a:t>poškození</a:t>
            </a:r>
            <a:r>
              <a:rPr sz="4000" dirty="0"/>
              <a:t> </a:t>
            </a:r>
            <a:r>
              <a:rPr sz="4000" dirty="0" err="1"/>
              <a:t>mozku</a:t>
            </a:r>
            <a:endParaRPr sz="4000" dirty="0"/>
          </a:p>
        </p:txBody>
      </p:sp>
      <p:sp>
        <p:nvSpPr>
          <p:cNvPr id="207" name="Základním problémem pacientů s KD je budoucnost v práci a rodině. Poškození mozku se může projevit zejména v těchto oblastech chování…"/>
          <p:cNvSpPr txBox="1">
            <a:spLocks noGrp="1"/>
          </p:cNvSpPr>
          <p:nvPr>
            <p:ph type="body" idx="1"/>
          </p:nvPr>
        </p:nvSpPr>
        <p:spPr>
          <a:xfrm>
            <a:off x="617838" y="1467972"/>
            <a:ext cx="12184204" cy="68851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66700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400" dirty="0" err="1" smtClean="0"/>
              <a:t>z</a:t>
            </a:r>
            <a:r>
              <a:rPr sz="2400" dirty="0" err="1" smtClean="0"/>
              <a:t>ákladním</a:t>
            </a:r>
            <a:r>
              <a:rPr sz="2400" dirty="0" smtClean="0"/>
              <a:t> </a:t>
            </a:r>
            <a:r>
              <a:rPr sz="2400" dirty="0" err="1"/>
              <a:t>problémem</a:t>
            </a:r>
            <a:r>
              <a:rPr sz="2400" dirty="0"/>
              <a:t> </a:t>
            </a:r>
            <a:r>
              <a:rPr sz="2400" dirty="0" err="1"/>
              <a:t>pacientů</a:t>
            </a:r>
            <a:r>
              <a:rPr sz="2400" dirty="0"/>
              <a:t> s KD je </a:t>
            </a:r>
            <a:r>
              <a:rPr sz="2400" dirty="0" err="1"/>
              <a:t>budoucnost</a:t>
            </a:r>
            <a:r>
              <a:rPr sz="2400" dirty="0"/>
              <a:t> v </a:t>
            </a:r>
            <a:r>
              <a:rPr sz="2400" dirty="0" err="1"/>
              <a:t>práci</a:t>
            </a:r>
            <a:r>
              <a:rPr sz="2400" dirty="0"/>
              <a:t> a </a:t>
            </a:r>
            <a:r>
              <a:rPr sz="2400" dirty="0" err="1"/>
              <a:t>rodině</a:t>
            </a:r>
            <a:r>
              <a:rPr sz="2400" dirty="0"/>
              <a:t>.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se </a:t>
            </a:r>
            <a:r>
              <a:rPr sz="2400" dirty="0" err="1"/>
              <a:t>může</a:t>
            </a:r>
            <a:r>
              <a:rPr sz="2400" dirty="0"/>
              <a:t> </a:t>
            </a:r>
            <a:r>
              <a:rPr sz="2400" dirty="0" err="1"/>
              <a:t>projevit</a:t>
            </a:r>
            <a:r>
              <a:rPr sz="2400" dirty="0"/>
              <a:t> </a:t>
            </a:r>
            <a:r>
              <a:rPr sz="2400" dirty="0" err="1"/>
              <a:t>zejména</a:t>
            </a:r>
            <a:r>
              <a:rPr sz="2400" dirty="0"/>
              <a:t> v </a:t>
            </a:r>
            <a:r>
              <a:rPr sz="2400" dirty="0" err="1"/>
              <a:t>těchto</a:t>
            </a:r>
            <a:r>
              <a:rPr sz="2400" dirty="0"/>
              <a:t> </a:t>
            </a:r>
            <a:r>
              <a:rPr sz="2400" dirty="0" err="1"/>
              <a:t>oblastech</a:t>
            </a:r>
            <a:r>
              <a:rPr sz="2400" dirty="0"/>
              <a:t> </a:t>
            </a:r>
            <a:r>
              <a:rPr sz="2400" dirty="0" err="1" smtClean="0"/>
              <a:t>chování</a:t>
            </a:r>
            <a:r>
              <a:rPr lang="cs-CZ" sz="2400" dirty="0" smtClean="0"/>
              <a:t>:</a:t>
            </a:r>
            <a:endParaRPr sz="2400" dirty="0"/>
          </a:p>
          <a:p>
            <a:pPr marL="916930" lvl="1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115" dirty="0" smtClean="0"/>
              <a:t>v</a:t>
            </a:r>
            <a:r>
              <a:rPr sz="2115" dirty="0" err="1" smtClean="0"/>
              <a:t>igilita</a:t>
            </a:r>
            <a:r>
              <a:rPr sz="2115" dirty="0" smtClean="0"/>
              <a:t> </a:t>
            </a:r>
            <a:r>
              <a:rPr sz="2115" dirty="0"/>
              <a:t>a </a:t>
            </a:r>
            <a:r>
              <a:rPr sz="2115" dirty="0" err="1"/>
              <a:t>pozornost</a:t>
            </a:r>
            <a:r>
              <a:rPr sz="2115" dirty="0"/>
              <a:t> - </a:t>
            </a:r>
            <a:r>
              <a:rPr sz="2115" dirty="0" err="1"/>
              <a:t>důsledkem</a:t>
            </a:r>
            <a:r>
              <a:rPr sz="2115" dirty="0"/>
              <a:t> </a:t>
            </a:r>
            <a:r>
              <a:rPr sz="2115" dirty="0" err="1"/>
              <a:t>jsou</a:t>
            </a:r>
            <a:r>
              <a:rPr sz="2115" dirty="0"/>
              <a:t> </a:t>
            </a:r>
            <a:r>
              <a:rPr sz="2115" dirty="0" err="1"/>
              <a:t>změny</a:t>
            </a:r>
            <a:r>
              <a:rPr sz="2115" dirty="0"/>
              <a:t> v </a:t>
            </a:r>
            <a:r>
              <a:rPr sz="2115" dirty="0" err="1"/>
              <a:t>chování</a:t>
            </a:r>
            <a:r>
              <a:rPr sz="2115" dirty="0"/>
              <a:t> </a:t>
            </a:r>
            <a:r>
              <a:rPr sz="2115" dirty="0" err="1"/>
              <a:t>zaměřeném</a:t>
            </a:r>
            <a:r>
              <a:rPr sz="2115" dirty="0"/>
              <a:t> </a:t>
            </a:r>
            <a:r>
              <a:rPr sz="2115" dirty="0" err="1"/>
              <a:t>na</a:t>
            </a:r>
            <a:r>
              <a:rPr sz="2115" dirty="0"/>
              <a:t> </a:t>
            </a:r>
            <a:r>
              <a:rPr sz="2115" dirty="0" err="1"/>
              <a:t>cíl</a:t>
            </a:r>
            <a:r>
              <a:rPr sz="2115" dirty="0"/>
              <a:t> a v </a:t>
            </a:r>
            <a:r>
              <a:rPr sz="2115" dirty="0" err="1"/>
              <a:t>úkolech</a:t>
            </a:r>
            <a:r>
              <a:rPr sz="2115" dirty="0"/>
              <a:t> </a:t>
            </a:r>
            <a:r>
              <a:rPr sz="2115" dirty="0" err="1"/>
              <a:t>vyžadujících</a:t>
            </a:r>
            <a:r>
              <a:rPr sz="2115" dirty="0"/>
              <a:t> </a:t>
            </a:r>
            <a:r>
              <a:rPr sz="2115" dirty="0" err="1"/>
              <a:t>déletrvající</a:t>
            </a:r>
            <a:r>
              <a:rPr sz="2115" dirty="0"/>
              <a:t> </a:t>
            </a:r>
            <a:r>
              <a:rPr sz="2115" dirty="0" err="1"/>
              <a:t>koncentraci</a:t>
            </a:r>
            <a:r>
              <a:rPr sz="2115" dirty="0"/>
              <a:t> </a:t>
            </a:r>
            <a:r>
              <a:rPr sz="2115" dirty="0" err="1"/>
              <a:t>pozornosti</a:t>
            </a:r>
            <a:endParaRPr sz="2115" dirty="0"/>
          </a:p>
          <a:p>
            <a:pPr marL="916930" lvl="1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115" dirty="0" smtClean="0"/>
              <a:t>e</a:t>
            </a:r>
            <a:r>
              <a:rPr sz="2115" dirty="0" err="1" smtClean="0"/>
              <a:t>mpatie</a:t>
            </a:r>
            <a:r>
              <a:rPr sz="2115" dirty="0" smtClean="0"/>
              <a:t> </a:t>
            </a:r>
            <a:r>
              <a:rPr sz="2115" dirty="0"/>
              <a:t>a </a:t>
            </a:r>
            <a:r>
              <a:rPr sz="2115" dirty="0" err="1"/>
              <a:t>sociální</a:t>
            </a:r>
            <a:r>
              <a:rPr sz="2115" dirty="0"/>
              <a:t> </a:t>
            </a:r>
            <a:r>
              <a:rPr sz="2115" dirty="0" err="1"/>
              <a:t>chování</a:t>
            </a:r>
            <a:r>
              <a:rPr sz="2115" dirty="0"/>
              <a:t> - </a:t>
            </a:r>
            <a:r>
              <a:rPr sz="2115" dirty="0" err="1"/>
              <a:t>důsledkem</a:t>
            </a:r>
            <a:r>
              <a:rPr sz="2115" dirty="0"/>
              <a:t> </a:t>
            </a:r>
            <a:r>
              <a:rPr sz="2115" dirty="0" err="1"/>
              <a:t>jsou</a:t>
            </a:r>
            <a:r>
              <a:rPr sz="2115" dirty="0"/>
              <a:t> </a:t>
            </a:r>
            <a:r>
              <a:rPr sz="2115" dirty="0" err="1"/>
              <a:t>závažné</a:t>
            </a:r>
            <a:r>
              <a:rPr sz="2115" dirty="0"/>
              <a:t> </a:t>
            </a:r>
            <a:r>
              <a:rPr sz="2115" dirty="0" err="1"/>
              <a:t>obtíže</a:t>
            </a:r>
            <a:r>
              <a:rPr sz="2115" dirty="0"/>
              <a:t> </a:t>
            </a:r>
            <a:r>
              <a:rPr sz="2115" dirty="0" err="1"/>
              <a:t>zejména</a:t>
            </a:r>
            <a:r>
              <a:rPr sz="2115" dirty="0"/>
              <a:t> v </a:t>
            </a:r>
            <a:r>
              <a:rPr sz="2115" dirty="0" err="1"/>
              <a:t>sociální</a:t>
            </a:r>
            <a:r>
              <a:rPr sz="2115" dirty="0"/>
              <a:t> </a:t>
            </a:r>
            <a:r>
              <a:rPr sz="2115" dirty="0" err="1"/>
              <a:t>oblasti</a:t>
            </a:r>
            <a:endParaRPr sz="2115" dirty="0"/>
          </a:p>
          <a:p>
            <a:pPr marL="266700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400" dirty="0" smtClean="0"/>
              <a:t>p</a:t>
            </a:r>
            <a:r>
              <a:rPr sz="2400" dirty="0" smtClean="0"/>
              <a:t>o </a:t>
            </a:r>
            <a:r>
              <a:rPr sz="2400" dirty="0" err="1"/>
              <a:t>porušení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se </a:t>
            </a:r>
            <a:r>
              <a:rPr sz="2400" dirty="0" err="1"/>
              <a:t>mohou</a:t>
            </a:r>
            <a:r>
              <a:rPr sz="2400" dirty="0"/>
              <a:t> </a:t>
            </a:r>
            <a:r>
              <a:rPr sz="2400" dirty="0" err="1"/>
              <a:t>objevit</a:t>
            </a:r>
            <a:r>
              <a:rPr sz="2400" dirty="0"/>
              <a:t> </a:t>
            </a:r>
            <a:r>
              <a:rPr sz="2400" dirty="0" err="1"/>
              <a:t>katastrofické</a:t>
            </a:r>
            <a:r>
              <a:rPr sz="2400" dirty="0"/>
              <a:t> </a:t>
            </a:r>
            <a:r>
              <a:rPr sz="2400" dirty="0" err="1"/>
              <a:t>reakce</a:t>
            </a:r>
            <a:r>
              <a:rPr sz="2400" dirty="0"/>
              <a:t>, </a:t>
            </a:r>
            <a:r>
              <a:rPr sz="2400" dirty="0" err="1"/>
              <a:t>zvýšená</a:t>
            </a:r>
            <a:r>
              <a:rPr sz="2400" dirty="0"/>
              <a:t> </a:t>
            </a:r>
            <a:r>
              <a:rPr sz="2400" dirty="0" err="1"/>
              <a:t>úzkostnost</a:t>
            </a:r>
            <a:r>
              <a:rPr sz="2400" dirty="0"/>
              <a:t>, </a:t>
            </a:r>
            <a:r>
              <a:rPr sz="2400" dirty="0" err="1"/>
              <a:t>popření</a:t>
            </a:r>
            <a:r>
              <a:rPr sz="2400" dirty="0"/>
              <a:t> </a:t>
            </a:r>
            <a:r>
              <a:rPr sz="2400" dirty="0" err="1"/>
              <a:t>nemoci</a:t>
            </a:r>
            <a:r>
              <a:rPr sz="2400" dirty="0"/>
              <a:t>, PM </a:t>
            </a:r>
            <a:r>
              <a:rPr sz="2400" dirty="0" err="1"/>
              <a:t>agitovanost</a:t>
            </a:r>
            <a:r>
              <a:rPr sz="2400" dirty="0"/>
              <a:t>, </a:t>
            </a:r>
            <a:r>
              <a:rPr sz="2400" dirty="0" err="1"/>
              <a:t>podezřívavost</a:t>
            </a:r>
            <a:r>
              <a:rPr sz="2400" dirty="0"/>
              <a:t>, </a:t>
            </a:r>
            <a:r>
              <a:rPr sz="2400" dirty="0" err="1"/>
              <a:t>deprese</a:t>
            </a:r>
            <a:r>
              <a:rPr sz="2400" dirty="0"/>
              <a:t>, </a:t>
            </a:r>
            <a:r>
              <a:rPr sz="2400" dirty="0" err="1"/>
              <a:t>ztráta</a:t>
            </a:r>
            <a:r>
              <a:rPr sz="2400" dirty="0"/>
              <a:t> </a:t>
            </a:r>
            <a:r>
              <a:rPr sz="2400" dirty="0" err="1"/>
              <a:t>zájmů</a:t>
            </a:r>
            <a:endParaRPr sz="2400" dirty="0"/>
          </a:p>
          <a:p>
            <a:pPr marL="266700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400" dirty="0" smtClean="0"/>
              <a:t>v</a:t>
            </a:r>
            <a:r>
              <a:rPr sz="2400" dirty="0" smtClean="0"/>
              <a:t> </a:t>
            </a:r>
            <a:r>
              <a:rPr sz="2400" dirty="0" err="1"/>
              <a:t>chování</a:t>
            </a:r>
            <a:r>
              <a:rPr sz="2400" dirty="0"/>
              <a:t> </a:t>
            </a:r>
            <a:r>
              <a:rPr sz="2400" dirty="0" err="1"/>
              <a:t>často</a:t>
            </a:r>
            <a:r>
              <a:rPr sz="2400" dirty="0"/>
              <a:t> </a:t>
            </a:r>
            <a:r>
              <a:rPr sz="2400" dirty="0" err="1"/>
              <a:t>impulzivita</a:t>
            </a:r>
            <a:r>
              <a:rPr sz="2400" dirty="0"/>
              <a:t>, </a:t>
            </a:r>
            <a:r>
              <a:rPr sz="2400" dirty="0" err="1"/>
              <a:t>nevhodné</a:t>
            </a:r>
            <a:r>
              <a:rPr sz="2400" dirty="0"/>
              <a:t> </a:t>
            </a:r>
            <a:r>
              <a:rPr sz="2400" dirty="0" err="1"/>
              <a:t>sociální</a:t>
            </a:r>
            <a:r>
              <a:rPr sz="2400" dirty="0"/>
              <a:t> </a:t>
            </a:r>
            <a:r>
              <a:rPr sz="2400" dirty="0" err="1"/>
              <a:t>chování</a:t>
            </a:r>
            <a:r>
              <a:rPr sz="2400" dirty="0"/>
              <a:t>, </a:t>
            </a:r>
            <a:r>
              <a:rPr sz="2400" dirty="0" err="1"/>
              <a:t>snížená</a:t>
            </a:r>
            <a:r>
              <a:rPr sz="2400" dirty="0"/>
              <a:t> </a:t>
            </a:r>
            <a:r>
              <a:rPr sz="2400" dirty="0" err="1"/>
              <a:t>motivace</a:t>
            </a:r>
            <a:r>
              <a:rPr sz="2400" dirty="0"/>
              <a:t>, </a:t>
            </a:r>
            <a:r>
              <a:rPr sz="2400" dirty="0" err="1"/>
              <a:t>zvýšená</a:t>
            </a:r>
            <a:r>
              <a:rPr sz="2400" dirty="0"/>
              <a:t> </a:t>
            </a:r>
            <a:r>
              <a:rPr sz="2400" dirty="0" err="1"/>
              <a:t>afektivní</a:t>
            </a:r>
            <a:r>
              <a:rPr sz="2400" dirty="0"/>
              <a:t> </a:t>
            </a:r>
            <a:r>
              <a:rPr sz="2400" dirty="0" err="1"/>
              <a:t>dráždivost</a:t>
            </a:r>
            <a:r>
              <a:rPr sz="2400" dirty="0"/>
              <a:t>, </a:t>
            </a:r>
            <a:r>
              <a:rPr sz="2400" dirty="0" err="1"/>
              <a:t>zvýraznění</a:t>
            </a:r>
            <a:r>
              <a:rPr sz="2400" dirty="0"/>
              <a:t> </a:t>
            </a:r>
            <a:r>
              <a:rPr sz="2400" dirty="0" err="1" smtClean="0"/>
              <a:t>premorbi</a:t>
            </a:r>
            <a:r>
              <a:rPr lang="cs-CZ" sz="2400" dirty="0" smtClean="0"/>
              <a:t>d</a:t>
            </a:r>
            <a:r>
              <a:rPr sz="2400" dirty="0" err="1" smtClean="0"/>
              <a:t>ních</a:t>
            </a:r>
            <a:r>
              <a:rPr sz="2400" dirty="0" smtClean="0"/>
              <a:t> </a:t>
            </a:r>
            <a:r>
              <a:rPr sz="2400" dirty="0" err="1"/>
              <a:t>osobnostních</a:t>
            </a:r>
            <a:r>
              <a:rPr sz="2400" dirty="0"/>
              <a:t> </a:t>
            </a:r>
            <a:r>
              <a:rPr sz="2400" dirty="0" err="1"/>
              <a:t>rysů</a:t>
            </a:r>
            <a:r>
              <a:rPr sz="2400" dirty="0"/>
              <a:t> </a:t>
            </a:r>
            <a:r>
              <a:rPr lang="cs-CZ" sz="2400" dirty="0" smtClean="0"/>
              <a:t>                     </a:t>
            </a:r>
            <a:r>
              <a:rPr sz="2400" dirty="0" smtClean="0"/>
              <a:t>(</a:t>
            </a:r>
            <a:r>
              <a:rPr sz="2400" dirty="0" err="1" smtClean="0"/>
              <a:t>negativním</a:t>
            </a:r>
            <a:r>
              <a:rPr sz="2400" dirty="0" smtClean="0"/>
              <a:t> </a:t>
            </a:r>
            <a:r>
              <a:rPr sz="2400" dirty="0" err="1"/>
              <a:t>směrem</a:t>
            </a:r>
            <a:r>
              <a:rPr sz="2400" dirty="0"/>
              <a:t>)</a:t>
            </a:r>
          </a:p>
          <a:p>
            <a:pPr marL="266700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400" dirty="0" smtClean="0"/>
              <a:t>k</a:t>
            </a:r>
            <a:r>
              <a:rPr sz="2400" dirty="0" smtClean="0"/>
              <a:t> </a:t>
            </a:r>
            <a:r>
              <a:rPr sz="2400" dirty="0" err="1"/>
              <a:t>následným</a:t>
            </a:r>
            <a:r>
              <a:rPr sz="2400" dirty="0"/>
              <a:t> </a:t>
            </a:r>
            <a:r>
              <a:rPr sz="2400" dirty="0" err="1"/>
              <a:t>reakcím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postižení</a:t>
            </a:r>
            <a:r>
              <a:rPr sz="2400" dirty="0"/>
              <a:t> </a:t>
            </a:r>
            <a:r>
              <a:rPr sz="2400" dirty="0" err="1"/>
              <a:t>patří</a:t>
            </a:r>
            <a:r>
              <a:rPr sz="2400" dirty="0"/>
              <a:t> </a:t>
            </a:r>
            <a:r>
              <a:rPr sz="2400" dirty="0" err="1"/>
              <a:t>úzkost</a:t>
            </a:r>
            <a:r>
              <a:rPr sz="2400" dirty="0"/>
              <a:t>, </a:t>
            </a:r>
            <a:r>
              <a:rPr sz="2400" dirty="0" err="1"/>
              <a:t>deprese</a:t>
            </a:r>
            <a:r>
              <a:rPr sz="2400" dirty="0"/>
              <a:t>, </a:t>
            </a:r>
            <a:r>
              <a:rPr sz="2400" dirty="0" err="1"/>
              <a:t>podrážděnost</a:t>
            </a:r>
            <a:r>
              <a:rPr sz="2400" dirty="0"/>
              <a:t>, </a:t>
            </a:r>
            <a:r>
              <a:rPr sz="2400" dirty="0" err="1"/>
              <a:t>nedůvěra</a:t>
            </a:r>
            <a:r>
              <a:rPr sz="2400" dirty="0"/>
              <a:t>, </a:t>
            </a:r>
            <a:r>
              <a:rPr sz="2400" dirty="0" err="1"/>
              <a:t>beznaděj</a:t>
            </a:r>
            <a:r>
              <a:rPr sz="2400" dirty="0"/>
              <a:t>, </a:t>
            </a:r>
            <a:r>
              <a:rPr sz="2400" dirty="0" err="1"/>
              <a:t>bezmocnost</a:t>
            </a:r>
            <a:r>
              <a:rPr sz="2400" dirty="0"/>
              <a:t>, </a:t>
            </a:r>
            <a:r>
              <a:rPr sz="2400" dirty="0" err="1"/>
              <a:t>vztek</a:t>
            </a:r>
            <a:r>
              <a:rPr sz="2400" dirty="0"/>
              <a:t>,...</a:t>
            </a:r>
          </a:p>
          <a:p>
            <a:pPr marL="266700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400" dirty="0" smtClean="0"/>
              <a:t>k</a:t>
            </a:r>
            <a:r>
              <a:rPr sz="2400" dirty="0" smtClean="0"/>
              <a:t> </a:t>
            </a:r>
            <a:r>
              <a:rPr sz="2400" dirty="0" err="1"/>
              <a:t>častým</a:t>
            </a:r>
            <a:r>
              <a:rPr sz="2400" dirty="0"/>
              <a:t> </a:t>
            </a:r>
            <a:r>
              <a:rPr sz="2400" dirty="0" err="1"/>
              <a:t>sociálním</a:t>
            </a:r>
            <a:r>
              <a:rPr sz="2400" dirty="0"/>
              <a:t> </a:t>
            </a:r>
            <a:r>
              <a:rPr sz="2400" dirty="0" err="1"/>
              <a:t>problémům</a:t>
            </a:r>
            <a:r>
              <a:rPr sz="2400" dirty="0"/>
              <a:t> - </a:t>
            </a:r>
            <a:r>
              <a:rPr sz="2400" dirty="0" err="1"/>
              <a:t>impulzivita</a:t>
            </a:r>
            <a:r>
              <a:rPr sz="2400" dirty="0"/>
              <a:t>, </a:t>
            </a:r>
            <a:r>
              <a:rPr sz="2400" dirty="0" err="1"/>
              <a:t>emoční</a:t>
            </a:r>
            <a:r>
              <a:rPr sz="2400" dirty="0"/>
              <a:t> </a:t>
            </a:r>
            <a:r>
              <a:rPr sz="2400" dirty="0" err="1"/>
              <a:t>labilita</a:t>
            </a:r>
            <a:r>
              <a:rPr sz="2400" dirty="0"/>
              <a:t>, </a:t>
            </a:r>
            <a:r>
              <a:rPr sz="2400" dirty="0" err="1"/>
              <a:t>agitovanost</a:t>
            </a:r>
            <a:r>
              <a:rPr sz="2400" dirty="0"/>
              <a:t>, paranoia, </a:t>
            </a:r>
            <a:r>
              <a:rPr sz="2400" dirty="0" err="1"/>
              <a:t>dětinské</a:t>
            </a:r>
            <a:r>
              <a:rPr sz="2400" dirty="0"/>
              <a:t> </a:t>
            </a:r>
            <a:r>
              <a:rPr sz="2400" dirty="0" err="1"/>
              <a:t>chování</a:t>
            </a:r>
            <a:r>
              <a:rPr sz="2400" dirty="0"/>
              <a:t>, </a:t>
            </a:r>
            <a:r>
              <a:rPr sz="2400" dirty="0" err="1"/>
              <a:t>neuvědomování</a:t>
            </a:r>
            <a:r>
              <a:rPr sz="2400" dirty="0"/>
              <a:t> </a:t>
            </a:r>
            <a:r>
              <a:rPr sz="2400" dirty="0" err="1"/>
              <a:t>si</a:t>
            </a:r>
            <a:r>
              <a:rPr sz="2400" dirty="0"/>
              <a:t> </a:t>
            </a:r>
            <a:r>
              <a:rPr sz="2400" dirty="0" err="1"/>
              <a:t>deficitu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jeho</a:t>
            </a:r>
            <a:r>
              <a:rPr sz="2400" dirty="0"/>
              <a:t> </a:t>
            </a:r>
            <a:r>
              <a:rPr sz="2400" dirty="0" err="1"/>
              <a:t>hloubky</a:t>
            </a:r>
            <a:r>
              <a:rPr sz="2400" dirty="0"/>
              <a:t>, </a:t>
            </a:r>
            <a:r>
              <a:rPr sz="2400" dirty="0" err="1"/>
              <a:t>zkreslené</a:t>
            </a:r>
            <a:r>
              <a:rPr sz="2400" dirty="0"/>
              <a:t> </a:t>
            </a:r>
            <a:r>
              <a:rPr sz="2400" dirty="0" err="1"/>
              <a:t>vnímání</a:t>
            </a:r>
            <a:r>
              <a:rPr sz="2400" dirty="0"/>
              <a:t> </a:t>
            </a:r>
            <a:r>
              <a:rPr sz="2400" dirty="0" err="1"/>
              <a:t>záměrů</a:t>
            </a:r>
            <a:r>
              <a:rPr sz="2400" dirty="0"/>
              <a:t> a </a:t>
            </a:r>
            <a:r>
              <a:rPr sz="2400" dirty="0" err="1"/>
              <a:t>jednání</a:t>
            </a:r>
            <a:r>
              <a:rPr sz="2400" dirty="0"/>
              <a:t> </a:t>
            </a:r>
            <a:r>
              <a:rPr sz="2400" dirty="0" err="1"/>
              <a:t>druhých</a:t>
            </a:r>
            <a:r>
              <a:rPr sz="2400" dirty="0"/>
              <a:t>, </a:t>
            </a:r>
            <a:r>
              <a:rPr sz="2400" dirty="0" err="1"/>
              <a:t>nápadný</a:t>
            </a:r>
            <a:r>
              <a:rPr sz="2400" dirty="0"/>
              <a:t> </a:t>
            </a:r>
            <a:r>
              <a:rPr sz="2400" dirty="0" err="1"/>
              <a:t>nedostatek</a:t>
            </a:r>
            <a:r>
              <a:rPr sz="2400" dirty="0"/>
              <a:t> </a:t>
            </a:r>
            <a:r>
              <a:rPr sz="2400" dirty="0" err="1"/>
              <a:t>motivace</a:t>
            </a:r>
            <a:r>
              <a:rPr sz="2400" dirty="0"/>
              <a:t>, </a:t>
            </a:r>
            <a:r>
              <a:rPr sz="2400" dirty="0" err="1"/>
              <a:t>zvýšené</a:t>
            </a:r>
            <a:r>
              <a:rPr sz="2400" dirty="0"/>
              <a:t> </a:t>
            </a:r>
            <a:r>
              <a:rPr sz="2400" dirty="0" err="1"/>
              <a:t>nabuzení</a:t>
            </a:r>
            <a:r>
              <a:rPr sz="2400" dirty="0"/>
              <a:t> (arousal)</a:t>
            </a:r>
          </a:p>
        </p:txBody>
      </p:sp>
    </p:spTree>
    <p:extLst>
      <p:ext uri="{BB962C8B-B14F-4D97-AF65-F5344CB8AC3E}">
        <p14:creationId xmlns:p14="http://schemas.microsoft.com/office/powerpoint/2010/main" val="35471482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K trvalým osobnostních změnám patří obsesivní chování, nadměrné věnování se práci, přehnaná přátelskost, sociální izolovanost, introverze, psychopatizace (vznik poruchy osobnosti), přehnaný zájem nebo nezájem o mezilidské kontakt, nedůvěřivost, pocit nedostatku péče od druhých, nezájem o osobní věci,...…"/>
          <p:cNvSpPr txBox="1">
            <a:spLocks noGrp="1"/>
          </p:cNvSpPr>
          <p:nvPr>
            <p:ph type="body" idx="1"/>
          </p:nvPr>
        </p:nvSpPr>
        <p:spPr>
          <a:xfrm>
            <a:off x="420130" y="1393569"/>
            <a:ext cx="12282616" cy="815820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1150" indent="-311150" defTabSz="408940">
              <a:lnSpc>
                <a:spcPct val="100000"/>
              </a:lnSpc>
              <a:spcBef>
                <a:spcPts val="2900"/>
              </a:spcBef>
              <a:defRPr sz="2240"/>
            </a:pPr>
            <a:r>
              <a:rPr lang="cs-CZ" sz="2400" dirty="0" smtClean="0"/>
              <a:t>k</a:t>
            </a:r>
            <a:r>
              <a:rPr sz="2400" dirty="0" smtClean="0"/>
              <a:t> </a:t>
            </a:r>
            <a:r>
              <a:rPr sz="2400" dirty="0" err="1"/>
              <a:t>trvalým</a:t>
            </a:r>
            <a:r>
              <a:rPr sz="2400" dirty="0"/>
              <a:t> </a:t>
            </a:r>
            <a:r>
              <a:rPr sz="2400" dirty="0" err="1"/>
              <a:t>osobnostních</a:t>
            </a:r>
            <a:r>
              <a:rPr sz="2400" dirty="0"/>
              <a:t> </a:t>
            </a:r>
            <a:r>
              <a:rPr sz="2400" dirty="0" err="1"/>
              <a:t>změnám</a:t>
            </a:r>
            <a:r>
              <a:rPr sz="2400" dirty="0"/>
              <a:t> </a:t>
            </a:r>
            <a:r>
              <a:rPr sz="2400" dirty="0" err="1"/>
              <a:t>patří</a:t>
            </a:r>
            <a:r>
              <a:rPr sz="2400" dirty="0"/>
              <a:t> </a:t>
            </a:r>
            <a:r>
              <a:rPr sz="2400" dirty="0" err="1"/>
              <a:t>obsesivní</a:t>
            </a:r>
            <a:r>
              <a:rPr sz="2400" dirty="0"/>
              <a:t> </a:t>
            </a:r>
            <a:r>
              <a:rPr sz="2400" dirty="0" err="1"/>
              <a:t>chování</a:t>
            </a:r>
            <a:r>
              <a:rPr sz="2400" dirty="0"/>
              <a:t>, </a:t>
            </a:r>
            <a:r>
              <a:rPr sz="2400" dirty="0" err="1"/>
              <a:t>nadměrné</a:t>
            </a:r>
            <a:r>
              <a:rPr sz="2400" dirty="0"/>
              <a:t> </a:t>
            </a:r>
            <a:r>
              <a:rPr sz="2400" dirty="0" err="1"/>
              <a:t>věnování</a:t>
            </a:r>
            <a:r>
              <a:rPr sz="2400" dirty="0"/>
              <a:t> se </a:t>
            </a:r>
            <a:r>
              <a:rPr sz="2400" dirty="0" err="1"/>
              <a:t>práci</a:t>
            </a:r>
            <a:r>
              <a:rPr sz="2400" dirty="0"/>
              <a:t>, </a:t>
            </a:r>
            <a:r>
              <a:rPr sz="2400" dirty="0" err="1"/>
              <a:t>přehnaná</a:t>
            </a:r>
            <a:r>
              <a:rPr sz="2400" dirty="0"/>
              <a:t> </a:t>
            </a:r>
            <a:r>
              <a:rPr sz="2400" dirty="0" err="1"/>
              <a:t>přátelskost</a:t>
            </a:r>
            <a:r>
              <a:rPr sz="2400" dirty="0"/>
              <a:t>, </a:t>
            </a:r>
            <a:r>
              <a:rPr sz="2400" dirty="0" err="1"/>
              <a:t>sociální</a:t>
            </a:r>
            <a:r>
              <a:rPr sz="2400" dirty="0"/>
              <a:t> </a:t>
            </a:r>
            <a:r>
              <a:rPr sz="2400" dirty="0" err="1"/>
              <a:t>izolovanost</a:t>
            </a:r>
            <a:r>
              <a:rPr sz="2400" dirty="0"/>
              <a:t>, </a:t>
            </a:r>
            <a:r>
              <a:rPr sz="2400" dirty="0" err="1"/>
              <a:t>introverze</a:t>
            </a:r>
            <a:r>
              <a:rPr sz="2400" dirty="0"/>
              <a:t>, </a:t>
            </a:r>
            <a:r>
              <a:rPr sz="2400" dirty="0" err="1"/>
              <a:t>psychopatizace</a:t>
            </a:r>
            <a:r>
              <a:rPr sz="2400" dirty="0"/>
              <a:t> (</a:t>
            </a:r>
            <a:r>
              <a:rPr sz="2400" dirty="0" err="1"/>
              <a:t>vznik</a:t>
            </a:r>
            <a:r>
              <a:rPr sz="2400" dirty="0"/>
              <a:t> </a:t>
            </a:r>
            <a:r>
              <a:rPr sz="2400" dirty="0" err="1"/>
              <a:t>poruchy</a:t>
            </a:r>
            <a:r>
              <a:rPr sz="2400" dirty="0"/>
              <a:t> </a:t>
            </a:r>
            <a:r>
              <a:rPr sz="2400" dirty="0" err="1"/>
              <a:t>osobnosti</a:t>
            </a:r>
            <a:r>
              <a:rPr sz="2400" dirty="0"/>
              <a:t>), </a:t>
            </a:r>
            <a:r>
              <a:rPr sz="2400" dirty="0" err="1"/>
              <a:t>přehnaný</a:t>
            </a:r>
            <a:r>
              <a:rPr sz="2400" dirty="0"/>
              <a:t> </a:t>
            </a:r>
            <a:r>
              <a:rPr sz="2400" dirty="0" err="1" smtClean="0"/>
              <a:t>zájem</a:t>
            </a:r>
            <a:r>
              <a:rPr lang="cs-CZ" sz="2400" dirty="0" smtClean="0"/>
              <a:t>/</a:t>
            </a:r>
            <a:r>
              <a:rPr sz="2400" dirty="0" err="1" smtClean="0"/>
              <a:t>nezájem</a:t>
            </a:r>
            <a:r>
              <a:rPr sz="2400" dirty="0" smtClean="0"/>
              <a:t> </a:t>
            </a:r>
            <a:r>
              <a:rPr sz="2400" dirty="0"/>
              <a:t>o </a:t>
            </a:r>
            <a:r>
              <a:rPr sz="2400" dirty="0" err="1"/>
              <a:t>mezilidské</a:t>
            </a:r>
            <a:r>
              <a:rPr sz="2400" dirty="0"/>
              <a:t> </a:t>
            </a:r>
            <a:r>
              <a:rPr sz="2400" dirty="0" err="1" smtClean="0"/>
              <a:t>kontakt</a:t>
            </a:r>
            <a:r>
              <a:rPr lang="cs-CZ" sz="2400" dirty="0" smtClean="0"/>
              <a:t>y</a:t>
            </a:r>
            <a:r>
              <a:rPr sz="2400" dirty="0" smtClean="0"/>
              <a:t>, </a:t>
            </a:r>
            <a:r>
              <a:rPr sz="2400" dirty="0" err="1"/>
              <a:t>nedůvěřivost</a:t>
            </a:r>
            <a:r>
              <a:rPr sz="2400" dirty="0"/>
              <a:t>, </a:t>
            </a:r>
            <a:r>
              <a:rPr sz="2400" dirty="0" err="1"/>
              <a:t>pocit</a:t>
            </a:r>
            <a:r>
              <a:rPr sz="2400" dirty="0"/>
              <a:t> </a:t>
            </a:r>
            <a:r>
              <a:rPr sz="2400" dirty="0" err="1"/>
              <a:t>nedostatku</a:t>
            </a:r>
            <a:r>
              <a:rPr sz="2400" dirty="0"/>
              <a:t> </a:t>
            </a:r>
            <a:r>
              <a:rPr sz="2400" dirty="0" err="1"/>
              <a:t>péče</a:t>
            </a:r>
            <a:r>
              <a:rPr sz="2400" dirty="0"/>
              <a:t> od </a:t>
            </a:r>
            <a:r>
              <a:rPr sz="2400" dirty="0" err="1"/>
              <a:t>druhých</a:t>
            </a:r>
            <a:r>
              <a:rPr sz="2400" dirty="0"/>
              <a:t>, </a:t>
            </a:r>
            <a:r>
              <a:rPr sz="2400" dirty="0" err="1"/>
              <a:t>nezájem</a:t>
            </a:r>
            <a:r>
              <a:rPr sz="2400" dirty="0"/>
              <a:t> o </a:t>
            </a:r>
            <a:r>
              <a:rPr sz="2400" dirty="0" err="1"/>
              <a:t>osobní</a:t>
            </a:r>
            <a:r>
              <a:rPr sz="2400" dirty="0"/>
              <a:t> </a:t>
            </a:r>
            <a:r>
              <a:rPr sz="2400" dirty="0" err="1"/>
              <a:t>věci</a:t>
            </a:r>
            <a:r>
              <a:rPr sz="2400" dirty="0"/>
              <a:t>,...</a:t>
            </a:r>
          </a:p>
          <a:p>
            <a:pPr marL="311150" indent="-311150" defTabSz="408940">
              <a:lnSpc>
                <a:spcPct val="100000"/>
              </a:lnSpc>
              <a:spcBef>
                <a:spcPts val="2900"/>
              </a:spcBef>
              <a:defRPr sz="2240"/>
            </a:pPr>
            <a:r>
              <a:rPr lang="cs-CZ" sz="2400" dirty="0" err="1" smtClean="0"/>
              <a:t>z</a:t>
            </a:r>
            <a:r>
              <a:rPr sz="2400" dirty="0" err="1" smtClean="0"/>
              <a:t>ásadní</a:t>
            </a:r>
            <a:r>
              <a:rPr sz="2400" dirty="0" smtClean="0"/>
              <a:t> </a:t>
            </a:r>
            <a:r>
              <a:rPr sz="2400" dirty="0" err="1"/>
              <a:t>potíže</a:t>
            </a:r>
            <a:r>
              <a:rPr sz="2400" dirty="0"/>
              <a:t> se </a:t>
            </a:r>
            <a:r>
              <a:rPr sz="2400" dirty="0" err="1"/>
              <a:t>objevují</a:t>
            </a:r>
            <a:r>
              <a:rPr sz="2400" dirty="0"/>
              <a:t> </a:t>
            </a:r>
            <a:r>
              <a:rPr sz="2400" dirty="0" err="1"/>
              <a:t>při</a:t>
            </a:r>
            <a:r>
              <a:rPr sz="2400" dirty="0"/>
              <a:t> </a:t>
            </a:r>
            <a:r>
              <a:rPr sz="2400" dirty="0" err="1"/>
              <a:t>pokusech</a:t>
            </a:r>
            <a:r>
              <a:rPr sz="2400" dirty="0"/>
              <a:t> o </a:t>
            </a:r>
            <a:r>
              <a:rPr sz="2400" dirty="0" err="1"/>
              <a:t>návrat</a:t>
            </a:r>
            <a:r>
              <a:rPr sz="2400" dirty="0"/>
              <a:t> do </a:t>
            </a:r>
            <a:r>
              <a:rPr sz="2400" dirty="0" err="1"/>
              <a:t>práce</a:t>
            </a:r>
            <a:r>
              <a:rPr sz="2400" dirty="0"/>
              <a:t>, </a:t>
            </a:r>
            <a:r>
              <a:rPr sz="2400" dirty="0" err="1"/>
              <a:t>pacienti</a:t>
            </a:r>
            <a:r>
              <a:rPr sz="2400" dirty="0"/>
              <a:t> </a:t>
            </a:r>
            <a:r>
              <a:rPr sz="2400" dirty="0" err="1"/>
              <a:t>často</a:t>
            </a:r>
            <a:r>
              <a:rPr sz="2400" dirty="0"/>
              <a:t> </a:t>
            </a:r>
            <a:r>
              <a:rPr sz="2400" dirty="0" err="1"/>
              <a:t>nezvládají</a:t>
            </a:r>
            <a:r>
              <a:rPr sz="2400" dirty="0"/>
              <a:t> </a:t>
            </a:r>
            <a:r>
              <a:rPr sz="2400" dirty="0" err="1"/>
              <a:t>nároky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potřebují</a:t>
            </a:r>
            <a:r>
              <a:rPr sz="2400" dirty="0"/>
              <a:t> </a:t>
            </a:r>
            <a:r>
              <a:rPr sz="2400" dirty="0" err="1"/>
              <a:t>delší</a:t>
            </a:r>
            <a:r>
              <a:rPr sz="2400" dirty="0"/>
              <a:t> </a:t>
            </a:r>
            <a:r>
              <a:rPr sz="2400" dirty="0" err="1"/>
              <a:t>čas</a:t>
            </a:r>
            <a:r>
              <a:rPr sz="2400" dirty="0"/>
              <a:t> k </a:t>
            </a:r>
            <a:r>
              <a:rPr sz="2400" dirty="0" err="1"/>
              <a:t>plnění</a:t>
            </a:r>
            <a:r>
              <a:rPr sz="2400" dirty="0"/>
              <a:t> </a:t>
            </a:r>
            <a:r>
              <a:rPr sz="2400" dirty="0" err="1"/>
              <a:t>úkolů</a:t>
            </a:r>
            <a:r>
              <a:rPr sz="2400" dirty="0"/>
              <a:t>, </a:t>
            </a:r>
            <a:r>
              <a:rPr sz="2400" dirty="0" err="1"/>
              <a:t>ztrácejí</a:t>
            </a:r>
            <a:r>
              <a:rPr sz="2400" dirty="0"/>
              <a:t> </a:t>
            </a:r>
            <a:r>
              <a:rPr sz="2400" dirty="0" err="1"/>
              <a:t>dřívější</a:t>
            </a:r>
            <a:r>
              <a:rPr sz="2400" dirty="0"/>
              <a:t> </a:t>
            </a:r>
            <a:r>
              <a:rPr sz="2400" dirty="0" err="1"/>
              <a:t>tvořivost</a:t>
            </a:r>
            <a:r>
              <a:rPr sz="2400" dirty="0" smtClean="0"/>
              <a:t>,</a:t>
            </a:r>
            <a:r>
              <a:rPr lang="cs-CZ" sz="2400" dirty="0" smtClean="0"/>
              <a:t> </a:t>
            </a:r>
            <a:r>
              <a:rPr sz="2400" dirty="0" err="1" smtClean="0"/>
              <a:t>opakovaně</a:t>
            </a:r>
            <a:r>
              <a:rPr sz="2400" dirty="0" smtClean="0"/>
              <a:t> </a:t>
            </a:r>
            <a:r>
              <a:rPr sz="2400" dirty="0"/>
              <a:t>se </a:t>
            </a:r>
            <a:r>
              <a:rPr sz="2400" dirty="0" err="1"/>
              <a:t>ptají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věci</a:t>
            </a:r>
            <a:r>
              <a:rPr sz="2400" dirty="0" smtClean="0"/>
              <a:t>,</a:t>
            </a:r>
            <a:r>
              <a:rPr lang="cs-CZ" sz="2400" dirty="0" smtClean="0"/>
              <a:t> </a:t>
            </a:r>
            <a:r>
              <a:rPr sz="2400" dirty="0" err="1" smtClean="0"/>
              <a:t>které</a:t>
            </a:r>
            <a:r>
              <a:rPr sz="2400" dirty="0" smtClean="0"/>
              <a:t> </a:t>
            </a:r>
            <a:r>
              <a:rPr sz="2400" dirty="0" err="1"/>
              <a:t>jim</a:t>
            </a:r>
            <a:r>
              <a:rPr sz="2400" dirty="0"/>
              <a:t> </a:t>
            </a:r>
            <a:r>
              <a:rPr sz="2400" dirty="0" err="1"/>
              <a:t>byly</a:t>
            </a:r>
            <a:r>
              <a:rPr sz="2400" dirty="0"/>
              <a:t> </a:t>
            </a:r>
            <a:r>
              <a:rPr sz="2400" dirty="0" err="1"/>
              <a:t>vysvětleny</a:t>
            </a:r>
            <a:r>
              <a:rPr sz="2400" dirty="0"/>
              <a:t>,...</a:t>
            </a:r>
          </a:p>
          <a:p>
            <a:pPr marL="311150" indent="-311150" defTabSz="408940">
              <a:lnSpc>
                <a:spcPct val="100000"/>
              </a:lnSpc>
              <a:spcBef>
                <a:spcPts val="2900"/>
              </a:spcBef>
              <a:defRPr sz="2240"/>
            </a:pPr>
            <a:r>
              <a:rPr lang="cs-CZ" sz="2400" dirty="0" smtClean="0"/>
              <a:t>k</a:t>
            </a:r>
            <a:r>
              <a:rPr sz="2400" dirty="0" smtClean="0"/>
              <a:t> </a:t>
            </a:r>
            <a:r>
              <a:rPr sz="2400" dirty="0" err="1"/>
              <a:t>základním</a:t>
            </a:r>
            <a:r>
              <a:rPr sz="2400" dirty="0"/>
              <a:t> NPS </a:t>
            </a:r>
            <a:r>
              <a:rPr sz="2400" dirty="0" err="1"/>
              <a:t>zjištěním</a:t>
            </a:r>
            <a:r>
              <a:rPr sz="2400" dirty="0"/>
              <a:t> </a:t>
            </a:r>
            <a:r>
              <a:rPr sz="2400" dirty="0" err="1"/>
              <a:t>patří</a:t>
            </a:r>
            <a:r>
              <a:rPr sz="2400" dirty="0"/>
              <a:t>, </a:t>
            </a:r>
            <a:r>
              <a:rPr sz="2400" dirty="0" err="1"/>
              <a:t>že</a:t>
            </a:r>
            <a:r>
              <a:rPr sz="2400" dirty="0"/>
              <a:t> </a:t>
            </a:r>
            <a:r>
              <a:rPr sz="2400" b="1" dirty="0"/>
              <a:t>NPS </a:t>
            </a:r>
            <a:r>
              <a:rPr sz="2400" b="1" dirty="0" err="1"/>
              <a:t>rehabilitace</a:t>
            </a:r>
            <a:r>
              <a:rPr sz="2400" b="1" dirty="0"/>
              <a:t> KF </a:t>
            </a:r>
            <a:r>
              <a:rPr sz="2400" b="1" dirty="0" err="1"/>
              <a:t>může</a:t>
            </a:r>
            <a:r>
              <a:rPr sz="2400" b="1" dirty="0"/>
              <a:t> </a:t>
            </a:r>
            <a:r>
              <a:rPr sz="2400" dirty="0"/>
              <a:t>u </a:t>
            </a:r>
            <a:r>
              <a:rPr sz="2400" dirty="0" err="1"/>
              <a:t>některých</a:t>
            </a:r>
            <a:r>
              <a:rPr sz="2400" dirty="0"/>
              <a:t> </a:t>
            </a:r>
            <a:r>
              <a:rPr sz="2400" dirty="0" err="1"/>
              <a:t>syndromů</a:t>
            </a:r>
            <a:r>
              <a:rPr sz="2400" dirty="0"/>
              <a:t> </a:t>
            </a:r>
            <a:r>
              <a:rPr sz="2400" b="1" dirty="0" err="1"/>
              <a:t>zlepšit</a:t>
            </a:r>
            <a:r>
              <a:rPr sz="2400" dirty="0"/>
              <a:t> </a:t>
            </a:r>
            <a:r>
              <a:rPr sz="2400" dirty="0" err="1"/>
              <a:t>také</a:t>
            </a:r>
            <a:r>
              <a:rPr sz="2400" dirty="0"/>
              <a:t> </a:t>
            </a:r>
            <a:r>
              <a:rPr sz="2400" dirty="0" err="1"/>
              <a:t>fungování</a:t>
            </a:r>
            <a:r>
              <a:rPr sz="2400" dirty="0"/>
              <a:t> </a:t>
            </a:r>
            <a:r>
              <a:rPr sz="2400" dirty="0" err="1"/>
              <a:t>osobnosti</a:t>
            </a:r>
            <a:r>
              <a:rPr sz="2400" dirty="0"/>
              <a:t> </a:t>
            </a:r>
            <a:r>
              <a:rPr sz="2400" dirty="0" err="1"/>
              <a:t>jako</a:t>
            </a:r>
            <a:r>
              <a:rPr sz="2400" dirty="0"/>
              <a:t> </a:t>
            </a:r>
            <a:r>
              <a:rPr sz="2400" dirty="0" err="1"/>
              <a:t>celku</a:t>
            </a:r>
            <a:endParaRPr sz="2400" dirty="0"/>
          </a:p>
          <a:p>
            <a:pPr marL="311150" indent="-311150" defTabSz="408940">
              <a:lnSpc>
                <a:spcPct val="100000"/>
              </a:lnSpc>
              <a:spcBef>
                <a:spcPts val="2900"/>
              </a:spcBef>
              <a:defRPr sz="2240"/>
            </a:pPr>
            <a:r>
              <a:rPr lang="cs-CZ" sz="2400" dirty="0" err="1" smtClean="0"/>
              <a:t>t</a:t>
            </a:r>
            <a:r>
              <a:rPr sz="2400" dirty="0" err="1" smtClean="0"/>
              <a:t>rénink</a:t>
            </a:r>
            <a:r>
              <a:rPr sz="2400" dirty="0" smtClean="0"/>
              <a:t> </a:t>
            </a:r>
            <a:r>
              <a:rPr sz="2400" dirty="0" err="1"/>
              <a:t>paměti</a:t>
            </a:r>
            <a:r>
              <a:rPr sz="2400" dirty="0"/>
              <a:t> a </a:t>
            </a:r>
            <a:r>
              <a:rPr sz="2400" dirty="0" err="1"/>
              <a:t>pozornosti</a:t>
            </a:r>
            <a:r>
              <a:rPr sz="2400" dirty="0"/>
              <a:t> </a:t>
            </a:r>
            <a:r>
              <a:rPr sz="2400" dirty="0" err="1"/>
              <a:t>může</a:t>
            </a:r>
            <a:r>
              <a:rPr sz="2400" dirty="0"/>
              <a:t> </a:t>
            </a:r>
            <a:r>
              <a:rPr sz="2400" dirty="0" err="1"/>
              <a:t>zlepšit</a:t>
            </a:r>
            <a:r>
              <a:rPr sz="2400" dirty="0"/>
              <a:t> </a:t>
            </a:r>
            <a:r>
              <a:rPr sz="2400" dirty="0" err="1"/>
              <a:t>pracovní</a:t>
            </a:r>
            <a:r>
              <a:rPr sz="2400" dirty="0"/>
              <a:t> </a:t>
            </a:r>
            <a:r>
              <a:rPr sz="2400" dirty="0" err="1"/>
              <a:t>schopnosti</a:t>
            </a:r>
            <a:r>
              <a:rPr sz="2400" dirty="0"/>
              <a:t> (</a:t>
            </a:r>
            <a:r>
              <a:rPr sz="2400" dirty="0" err="1"/>
              <a:t>např</a:t>
            </a:r>
            <a:r>
              <a:rPr sz="2400" dirty="0"/>
              <a:t>. </a:t>
            </a:r>
            <a:r>
              <a:rPr lang="cs-CZ" sz="2400" dirty="0" smtClean="0"/>
              <a:t>                                </a:t>
            </a:r>
            <a:r>
              <a:rPr sz="2400" dirty="0" smtClean="0"/>
              <a:t>u </a:t>
            </a:r>
            <a:r>
              <a:rPr sz="2400" dirty="0" err="1"/>
              <a:t>traumatických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), KBT </a:t>
            </a:r>
            <a:r>
              <a:rPr sz="2400" dirty="0" err="1"/>
              <a:t>může</a:t>
            </a:r>
            <a:r>
              <a:rPr sz="2400" dirty="0"/>
              <a:t> v </a:t>
            </a:r>
            <a:r>
              <a:rPr sz="2400" dirty="0" err="1"/>
              <a:t>některých</a:t>
            </a:r>
            <a:r>
              <a:rPr sz="2400" dirty="0"/>
              <a:t> </a:t>
            </a:r>
            <a:r>
              <a:rPr sz="2400" dirty="0" err="1"/>
              <a:t>případech</a:t>
            </a:r>
            <a:r>
              <a:rPr sz="2400" dirty="0"/>
              <a:t> </a:t>
            </a:r>
            <a:r>
              <a:rPr sz="2400" dirty="0" err="1"/>
              <a:t>ovlivnit</a:t>
            </a:r>
            <a:r>
              <a:rPr sz="2400" dirty="0"/>
              <a:t> </a:t>
            </a:r>
            <a:r>
              <a:rPr sz="2400" dirty="0" err="1"/>
              <a:t>chování</a:t>
            </a:r>
            <a:r>
              <a:rPr sz="2400" dirty="0"/>
              <a:t> </a:t>
            </a:r>
            <a:r>
              <a:rPr sz="2400" dirty="0" err="1"/>
              <a:t>směrem</a:t>
            </a:r>
            <a:r>
              <a:rPr sz="2400" dirty="0"/>
              <a:t> k </a:t>
            </a:r>
            <a:r>
              <a:rPr sz="2400" dirty="0" err="1"/>
              <a:t>sociální</a:t>
            </a:r>
            <a:r>
              <a:rPr sz="2400" dirty="0"/>
              <a:t> </a:t>
            </a:r>
            <a:r>
              <a:rPr sz="2400" dirty="0" err="1"/>
              <a:t>žádoucnosti</a:t>
            </a:r>
            <a:endParaRPr sz="2400" dirty="0"/>
          </a:p>
          <a:p>
            <a:pPr marL="311150" indent="-311150" defTabSz="408940">
              <a:lnSpc>
                <a:spcPct val="100000"/>
              </a:lnSpc>
              <a:spcBef>
                <a:spcPts val="2900"/>
              </a:spcBef>
              <a:defRPr sz="2240"/>
            </a:pPr>
            <a:r>
              <a:rPr lang="cs-CZ" sz="2400" dirty="0" err="1" smtClean="0"/>
              <a:t>ř</a:t>
            </a:r>
            <a:r>
              <a:rPr sz="2400" dirty="0" err="1" smtClean="0"/>
              <a:t>ada</a:t>
            </a:r>
            <a:r>
              <a:rPr sz="2400" dirty="0" smtClean="0"/>
              <a:t> </a:t>
            </a:r>
            <a:r>
              <a:rPr sz="2400" dirty="0" err="1"/>
              <a:t>pacientů</a:t>
            </a:r>
            <a:r>
              <a:rPr sz="2400" dirty="0"/>
              <a:t> se </a:t>
            </a:r>
            <a:r>
              <a:rPr sz="2400" dirty="0" err="1"/>
              <a:t>dostává</a:t>
            </a:r>
            <a:r>
              <a:rPr sz="2400" dirty="0"/>
              <a:t> do </a:t>
            </a:r>
            <a:r>
              <a:rPr sz="2400" dirty="0" err="1"/>
              <a:t>určitého</a:t>
            </a:r>
            <a:r>
              <a:rPr sz="2400" dirty="0"/>
              <a:t> </a:t>
            </a:r>
            <a:r>
              <a:rPr sz="2400" dirty="0" err="1"/>
              <a:t>stupně</a:t>
            </a:r>
            <a:r>
              <a:rPr sz="2400" dirty="0"/>
              <a:t> invalidity - </a:t>
            </a:r>
            <a:r>
              <a:rPr sz="2400" dirty="0" err="1"/>
              <a:t>změna</a:t>
            </a:r>
            <a:r>
              <a:rPr sz="2400" dirty="0"/>
              <a:t> </a:t>
            </a:r>
            <a:r>
              <a:rPr sz="2400" dirty="0" err="1"/>
              <a:t>ekonomické</a:t>
            </a:r>
            <a:r>
              <a:rPr sz="2400" dirty="0"/>
              <a:t> </a:t>
            </a:r>
            <a:r>
              <a:rPr sz="2400" dirty="0" err="1"/>
              <a:t>situace</a:t>
            </a:r>
            <a:r>
              <a:rPr sz="2400" dirty="0"/>
              <a:t> </a:t>
            </a:r>
            <a:r>
              <a:rPr sz="2400" dirty="0" err="1"/>
              <a:t>rodiny</a:t>
            </a:r>
            <a:r>
              <a:rPr sz="2400" dirty="0"/>
              <a:t> a </a:t>
            </a:r>
            <a:r>
              <a:rPr sz="2400" dirty="0" err="1"/>
              <a:t>velké</a:t>
            </a:r>
            <a:r>
              <a:rPr sz="2400" dirty="0"/>
              <a:t> </a:t>
            </a:r>
            <a:r>
              <a:rPr sz="2400" dirty="0" err="1"/>
              <a:t>nároky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její</a:t>
            </a:r>
            <a:r>
              <a:rPr sz="2400" dirty="0"/>
              <a:t> </a:t>
            </a:r>
            <a:r>
              <a:rPr sz="2400" dirty="0" err="1"/>
              <a:t>adaptaci</a:t>
            </a:r>
            <a:endParaRPr sz="2400" dirty="0"/>
          </a:p>
          <a:p>
            <a:pPr marL="311150" indent="-311150" defTabSz="408940">
              <a:lnSpc>
                <a:spcPct val="100000"/>
              </a:lnSpc>
              <a:spcBef>
                <a:spcPts val="2900"/>
              </a:spcBef>
              <a:defRPr sz="2240"/>
            </a:pPr>
            <a:r>
              <a:rPr lang="cs-CZ" sz="2400" dirty="0" err="1" smtClean="0"/>
              <a:t>p</a:t>
            </a:r>
            <a:r>
              <a:rPr sz="2400" dirty="0" err="1" smtClean="0"/>
              <a:t>roblémem</a:t>
            </a:r>
            <a:r>
              <a:rPr sz="2400" dirty="0" smtClean="0"/>
              <a:t> </a:t>
            </a:r>
            <a:r>
              <a:rPr sz="2400" dirty="0" err="1"/>
              <a:t>bývá</a:t>
            </a:r>
            <a:r>
              <a:rPr sz="2400" dirty="0"/>
              <a:t> </a:t>
            </a:r>
            <a:r>
              <a:rPr sz="2400" dirty="0" err="1"/>
              <a:t>také</a:t>
            </a:r>
            <a:r>
              <a:rPr sz="2400" dirty="0"/>
              <a:t> </a:t>
            </a:r>
            <a:r>
              <a:rPr sz="2400" dirty="0" err="1"/>
              <a:t>trávení</a:t>
            </a:r>
            <a:r>
              <a:rPr sz="2400" dirty="0"/>
              <a:t> </a:t>
            </a:r>
            <a:r>
              <a:rPr sz="2400" dirty="0" err="1"/>
              <a:t>volného</a:t>
            </a:r>
            <a:r>
              <a:rPr sz="2400" dirty="0"/>
              <a:t> </a:t>
            </a:r>
            <a:r>
              <a:rPr sz="2400" dirty="0" err="1"/>
              <a:t>času</a:t>
            </a:r>
            <a:r>
              <a:rPr sz="2400" dirty="0"/>
              <a:t> a </a:t>
            </a:r>
            <a:r>
              <a:rPr sz="2400" dirty="0" err="1"/>
              <a:t>nalezení</a:t>
            </a:r>
            <a:r>
              <a:rPr sz="2400" dirty="0"/>
              <a:t> </a:t>
            </a:r>
            <a:r>
              <a:rPr sz="2400" dirty="0" err="1"/>
              <a:t>nového</a:t>
            </a:r>
            <a:r>
              <a:rPr sz="2400" dirty="0"/>
              <a:t> </a:t>
            </a:r>
            <a:r>
              <a:rPr sz="2400" dirty="0" err="1"/>
              <a:t>smyslu</a:t>
            </a:r>
            <a:r>
              <a:rPr sz="2400" dirty="0"/>
              <a:t> </a:t>
            </a:r>
            <a:r>
              <a:rPr sz="2400" dirty="0" err="1"/>
              <a:t>života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687220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Začínáme s neuropsychologií v klinické psychologii"/>
          <p:cNvSpPr txBox="1">
            <a:spLocks noGrp="1"/>
          </p:cNvSpPr>
          <p:nvPr>
            <p:ph type="title"/>
          </p:nvPr>
        </p:nvSpPr>
        <p:spPr>
          <a:xfrm>
            <a:off x="3854758" y="271555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defRPr sz="6400"/>
            </a:lvl1pPr>
          </a:lstStyle>
          <a:p>
            <a:r>
              <a:rPr sz="4000" dirty="0" err="1"/>
              <a:t>Začínáme</a:t>
            </a:r>
            <a:r>
              <a:rPr sz="4000" dirty="0"/>
              <a:t> s </a:t>
            </a:r>
            <a:r>
              <a:rPr sz="4000" dirty="0" err="1"/>
              <a:t>neuropsychologií</a:t>
            </a:r>
            <a:r>
              <a:rPr sz="4000" dirty="0"/>
              <a:t> </a:t>
            </a:r>
            <a:r>
              <a:rPr lang="cs-CZ" sz="4000" dirty="0" smtClean="0"/>
              <a:t> </a:t>
            </a:r>
            <a:r>
              <a:rPr sz="4000" dirty="0" smtClean="0"/>
              <a:t>v </a:t>
            </a:r>
            <a:r>
              <a:rPr sz="4000" dirty="0" err="1"/>
              <a:t>klinické</a:t>
            </a:r>
            <a:r>
              <a:rPr sz="4000" dirty="0"/>
              <a:t> </a:t>
            </a:r>
            <a:r>
              <a:rPr sz="4000" dirty="0" err="1"/>
              <a:t>psychologii</a:t>
            </a:r>
            <a:endParaRPr sz="4000" dirty="0"/>
          </a:p>
        </p:txBody>
      </p:sp>
      <p:sp>
        <p:nvSpPr>
          <p:cNvPr id="215" name="Úkolem neuropsychologa je porozumét pacientovým psychickým potížím, které vyplývají z poškození mozku…"/>
          <p:cNvSpPr txBox="1">
            <a:spLocks noGrp="1"/>
          </p:cNvSpPr>
          <p:nvPr>
            <p:ph type="body" idx="1"/>
          </p:nvPr>
        </p:nvSpPr>
        <p:spPr>
          <a:xfrm>
            <a:off x="531341" y="2172308"/>
            <a:ext cx="12047837" cy="69346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err="1" smtClean="0"/>
              <a:t>ú</a:t>
            </a:r>
            <a:r>
              <a:rPr sz="2400" dirty="0" err="1" smtClean="0"/>
              <a:t>kolem</a:t>
            </a:r>
            <a:r>
              <a:rPr sz="2400" dirty="0" smtClean="0"/>
              <a:t> </a:t>
            </a:r>
            <a:r>
              <a:rPr lang="cs-CZ" sz="2400" dirty="0" smtClean="0"/>
              <a:t>NPS</a:t>
            </a:r>
            <a:r>
              <a:rPr sz="2400" dirty="0" smtClean="0"/>
              <a:t> </a:t>
            </a:r>
            <a:r>
              <a:rPr sz="2400" dirty="0"/>
              <a:t>je </a:t>
            </a:r>
            <a:r>
              <a:rPr sz="2400" dirty="0" err="1" smtClean="0"/>
              <a:t>porozum</a:t>
            </a:r>
            <a:r>
              <a:rPr lang="cs-CZ" sz="2400" dirty="0" smtClean="0"/>
              <a:t>ě</a:t>
            </a:r>
            <a:r>
              <a:rPr sz="2400" dirty="0" smtClean="0"/>
              <a:t>t </a:t>
            </a:r>
            <a:r>
              <a:rPr sz="2400" dirty="0" err="1"/>
              <a:t>pacientovým</a:t>
            </a:r>
            <a:r>
              <a:rPr sz="2400" dirty="0"/>
              <a:t> </a:t>
            </a:r>
            <a:r>
              <a:rPr sz="2400" dirty="0" err="1"/>
              <a:t>psychickým</a:t>
            </a:r>
            <a:r>
              <a:rPr sz="2400" dirty="0"/>
              <a:t> </a:t>
            </a:r>
            <a:r>
              <a:rPr sz="2400" dirty="0" err="1"/>
              <a:t>potížím</a:t>
            </a:r>
            <a:r>
              <a:rPr sz="2400" dirty="0"/>
              <a:t>, </a:t>
            </a:r>
            <a:r>
              <a:rPr sz="2400" dirty="0" err="1"/>
              <a:t>které</a:t>
            </a:r>
            <a:r>
              <a:rPr sz="2400" dirty="0"/>
              <a:t> </a:t>
            </a:r>
            <a:r>
              <a:rPr sz="2400" dirty="0" err="1"/>
              <a:t>vyplývají</a:t>
            </a:r>
            <a:r>
              <a:rPr sz="2400" dirty="0"/>
              <a:t> </a:t>
            </a:r>
            <a:r>
              <a:rPr lang="cs-CZ" sz="2400" dirty="0" smtClean="0"/>
              <a:t>                </a:t>
            </a:r>
            <a:r>
              <a:rPr sz="2400" dirty="0" smtClean="0"/>
              <a:t>z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endParaRPr sz="2400" dirty="0"/>
          </a:p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smtClean="0"/>
              <a:t>NPS</a:t>
            </a:r>
            <a:r>
              <a:rPr sz="2400" dirty="0" smtClean="0"/>
              <a:t> </a:t>
            </a:r>
            <a:r>
              <a:rPr sz="2400" dirty="0"/>
              <a:t>by </a:t>
            </a:r>
            <a:r>
              <a:rPr sz="2400" dirty="0" err="1"/>
              <a:t>měl</a:t>
            </a:r>
            <a:r>
              <a:rPr sz="2400" dirty="0"/>
              <a:t> </a:t>
            </a:r>
            <a:r>
              <a:rPr sz="2400" dirty="0" err="1"/>
              <a:t>mít</a:t>
            </a:r>
            <a:r>
              <a:rPr sz="2400" dirty="0"/>
              <a:t> </a:t>
            </a:r>
            <a:r>
              <a:rPr sz="2400" dirty="0" err="1"/>
              <a:t>základní</a:t>
            </a:r>
            <a:r>
              <a:rPr sz="2400" dirty="0"/>
              <a:t>  </a:t>
            </a:r>
            <a:r>
              <a:rPr sz="2400" dirty="0" err="1"/>
              <a:t>informace</a:t>
            </a:r>
            <a:r>
              <a:rPr sz="2400" dirty="0"/>
              <a:t> a </a:t>
            </a:r>
            <a:r>
              <a:rPr sz="2400" dirty="0" err="1"/>
              <a:t>představu</a:t>
            </a:r>
            <a:r>
              <a:rPr sz="2400" dirty="0"/>
              <a:t> o </a:t>
            </a:r>
            <a:r>
              <a:rPr sz="2400" dirty="0" err="1"/>
              <a:t>mozku</a:t>
            </a:r>
            <a:r>
              <a:rPr sz="2400" dirty="0"/>
              <a:t>, ale </a:t>
            </a:r>
            <a:r>
              <a:rPr sz="2400" dirty="0" err="1"/>
              <a:t>jeho</a:t>
            </a:r>
            <a:r>
              <a:rPr sz="2400" dirty="0"/>
              <a:t> </a:t>
            </a:r>
            <a:r>
              <a:rPr sz="2400" dirty="0" err="1"/>
              <a:t>klinická</a:t>
            </a:r>
            <a:r>
              <a:rPr sz="2400" dirty="0"/>
              <a:t> </a:t>
            </a:r>
            <a:r>
              <a:rPr sz="2400" dirty="0" err="1"/>
              <a:t>práce</a:t>
            </a:r>
            <a:r>
              <a:rPr sz="2400" dirty="0"/>
              <a:t> se </a:t>
            </a:r>
            <a:r>
              <a:rPr sz="2400" dirty="0" err="1"/>
              <a:t>nemůže</a:t>
            </a:r>
            <a:r>
              <a:rPr sz="2400" dirty="0"/>
              <a:t> </a:t>
            </a:r>
            <a:r>
              <a:rPr sz="2400" dirty="0" err="1"/>
              <a:t>obejít</a:t>
            </a:r>
            <a:r>
              <a:rPr sz="2400" dirty="0"/>
              <a:t> bez </a:t>
            </a:r>
            <a:r>
              <a:rPr sz="2400" dirty="0" err="1"/>
              <a:t>znalostí</a:t>
            </a:r>
            <a:r>
              <a:rPr sz="2400" dirty="0"/>
              <a:t> </a:t>
            </a:r>
            <a:r>
              <a:rPr sz="2400" dirty="0" err="1"/>
              <a:t>klinické</a:t>
            </a:r>
            <a:r>
              <a:rPr sz="2400" dirty="0"/>
              <a:t> </a:t>
            </a:r>
            <a:r>
              <a:rPr sz="2400" dirty="0" err="1"/>
              <a:t>psychologie</a:t>
            </a:r>
            <a:endParaRPr sz="2400" dirty="0"/>
          </a:p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err="1" smtClean="0"/>
              <a:t>p</a:t>
            </a:r>
            <a:r>
              <a:rPr sz="2400" dirty="0" err="1" smtClean="0"/>
              <a:t>sycholog</a:t>
            </a:r>
            <a:r>
              <a:rPr sz="2400" dirty="0" smtClean="0"/>
              <a:t> </a:t>
            </a:r>
            <a:r>
              <a:rPr sz="2400" dirty="0"/>
              <a:t>se </a:t>
            </a:r>
            <a:r>
              <a:rPr sz="2400" dirty="0" err="1"/>
              <a:t>zájmem</a:t>
            </a:r>
            <a:r>
              <a:rPr sz="2400" dirty="0"/>
              <a:t> o  </a:t>
            </a:r>
            <a:r>
              <a:rPr sz="2400" dirty="0" err="1"/>
              <a:t>neuropsychologii</a:t>
            </a:r>
            <a:r>
              <a:rPr sz="2400" dirty="0"/>
              <a:t> se </a:t>
            </a:r>
            <a:r>
              <a:rPr sz="2400" dirty="0" err="1"/>
              <a:t>nejdříve</a:t>
            </a:r>
            <a:r>
              <a:rPr sz="2400" dirty="0"/>
              <a:t> </a:t>
            </a:r>
            <a:r>
              <a:rPr sz="2400" dirty="0" err="1"/>
              <a:t>soustředí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metody</a:t>
            </a:r>
            <a:r>
              <a:rPr sz="2400" dirty="0"/>
              <a:t>, </a:t>
            </a:r>
            <a:r>
              <a:rPr sz="2400" dirty="0" err="1"/>
              <a:t>později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klinickou</a:t>
            </a:r>
            <a:r>
              <a:rPr sz="2400" dirty="0"/>
              <a:t> </a:t>
            </a:r>
            <a:r>
              <a:rPr sz="2400" dirty="0" err="1"/>
              <a:t>diagnostickou</a:t>
            </a:r>
            <a:r>
              <a:rPr sz="2400" dirty="0"/>
              <a:t> </a:t>
            </a:r>
            <a:r>
              <a:rPr sz="2400" dirty="0" err="1"/>
              <a:t>zkušenost</a:t>
            </a:r>
            <a:r>
              <a:rPr sz="2400" dirty="0"/>
              <a:t> a </a:t>
            </a:r>
            <a:r>
              <a:rPr sz="2400" dirty="0" err="1"/>
              <a:t>pak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rehabilitaci</a:t>
            </a:r>
            <a:endParaRPr sz="2400" dirty="0"/>
          </a:p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err="1" smtClean="0"/>
              <a:t>z</a:t>
            </a:r>
            <a:r>
              <a:rPr sz="2400" dirty="0" err="1" smtClean="0"/>
              <a:t>ačínat</a:t>
            </a:r>
            <a:r>
              <a:rPr sz="2400" dirty="0" smtClean="0"/>
              <a:t> </a:t>
            </a:r>
            <a:r>
              <a:rPr sz="2400" dirty="0"/>
              <a:t>s </a:t>
            </a:r>
            <a:r>
              <a:rPr sz="2400" dirty="0" err="1"/>
              <a:t>rehabilitací</a:t>
            </a:r>
            <a:r>
              <a:rPr sz="2400" dirty="0"/>
              <a:t> bez </a:t>
            </a:r>
            <a:r>
              <a:rPr sz="2400" dirty="0" err="1"/>
              <a:t>znalosti</a:t>
            </a:r>
            <a:r>
              <a:rPr sz="2400" dirty="0"/>
              <a:t> </a:t>
            </a:r>
            <a:r>
              <a:rPr sz="2400" dirty="0" err="1"/>
              <a:t>diagnostiky</a:t>
            </a:r>
            <a:r>
              <a:rPr sz="2400" dirty="0"/>
              <a:t> je </a:t>
            </a:r>
            <a:r>
              <a:rPr sz="2400" dirty="0" err="1"/>
              <a:t>nepraktické</a:t>
            </a:r>
            <a:r>
              <a:rPr sz="2400" dirty="0"/>
              <a:t> </a:t>
            </a:r>
          </a:p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err="1" smtClean="0"/>
              <a:t>v</a:t>
            </a:r>
            <a:r>
              <a:rPr sz="2400" dirty="0" err="1" smtClean="0"/>
              <a:t>ýhodné</a:t>
            </a:r>
            <a:r>
              <a:rPr sz="2400" dirty="0" smtClean="0"/>
              <a:t> </a:t>
            </a:r>
            <a:r>
              <a:rPr sz="2400" dirty="0"/>
              <a:t>je se </a:t>
            </a:r>
            <a:r>
              <a:rPr sz="2400" dirty="0" err="1"/>
              <a:t>soustředit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jednu</a:t>
            </a:r>
            <a:r>
              <a:rPr sz="2400" dirty="0"/>
              <a:t> </a:t>
            </a:r>
            <a:r>
              <a:rPr sz="2400" dirty="0" err="1"/>
              <a:t>diagnostickou</a:t>
            </a:r>
            <a:r>
              <a:rPr sz="2400" dirty="0"/>
              <a:t> </a:t>
            </a:r>
            <a:r>
              <a:rPr sz="2400" dirty="0" err="1"/>
              <a:t>jednotku</a:t>
            </a:r>
            <a:r>
              <a:rPr sz="2400" dirty="0"/>
              <a:t> (</a:t>
            </a:r>
            <a:r>
              <a:rPr sz="2400" dirty="0" err="1"/>
              <a:t>např</a:t>
            </a:r>
            <a:r>
              <a:rPr sz="2400" dirty="0"/>
              <a:t>.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lang="cs-CZ" sz="2400" dirty="0" smtClean="0"/>
              <a:t>poranění </a:t>
            </a:r>
            <a:r>
              <a:rPr sz="2400" dirty="0" err="1" smtClean="0"/>
              <a:t>mozku</a:t>
            </a:r>
            <a:r>
              <a:rPr sz="2400" dirty="0"/>
              <a:t>,...)</a:t>
            </a:r>
          </a:p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err="1" smtClean="0"/>
              <a:t>z</a:t>
            </a:r>
            <a:r>
              <a:rPr sz="2400" dirty="0" err="1" smtClean="0"/>
              <a:t>ákladní</a:t>
            </a:r>
            <a:r>
              <a:rPr sz="2400" dirty="0" smtClean="0"/>
              <a:t> </a:t>
            </a:r>
            <a:r>
              <a:rPr sz="2400" dirty="0" err="1"/>
              <a:t>vybavení</a:t>
            </a:r>
            <a:r>
              <a:rPr sz="2400" dirty="0"/>
              <a:t> </a:t>
            </a:r>
            <a:r>
              <a:rPr sz="2400" dirty="0" err="1"/>
              <a:t>spočívá</a:t>
            </a:r>
            <a:r>
              <a:rPr sz="2400" dirty="0"/>
              <a:t> </a:t>
            </a:r>
            <a:r>
              <a:rPr lang="cs-CZ" sz="2400" dirty="0" smtClean="0"/>
              <a:t>ve</a:t>
            </a:r>
            <a:r>
              <a:rPr sz="2400" dirty="0" smtClean="0"/>
              <a:t> </a:t>
            </a:r>
            <a:r>
              <a:rPr sz="2400" dirty="0" err="1"/>
              <a:t>schopnosti</a:t>
            </a:r>
            <a:r>
              <a:rPr sz="2400" dirty="0"/>
              <a:t> </a:t>
            </a:r>
            <a:r>
              <a:rPr sz="2400" dirty="0" err="1"/>
              <a:t>správně</a:t>
            </a:r>
            <a:r>
              <a:rPr sz="2400" dirty="0"/>
              <a:t> </a:t>
            </a:r>
            <a:r>
              <a:rPr sz="2400" dirty="0" err="1"/>
              <a:t>administrovat</a:t>
            </a:r>
            <a:r>
              <a:rPr sz="2400" dirty="0"/>
              <a:t> </a:t>
            </a:r>
            <a:r>
              <a:rPr lang="cs-CZ" sz="2400" dirty="0" smtClean="0"/>
              <a:t>                                  </a:t>
            </a:r>
            <a:r>
              <a:rPr sz="2400" dirty="0" smtClean="0"/>
              <a:t>a </a:t>
            </a:r>
            <a:r>
              <a:rPr sz="2400" dirty="0" err="1"/>
              <a:t>vyhodnocovat</a:t>
            </a:r>
            <a:r>
              <a:rPr sz="2400" dirty="0"/>
              <a:t> NPS testy</a:t>
            </a:r>
          </a:p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smtClean="0"/>
              <a:t>v</a:t>
            </a:r>
            <a:r>
              <a:rPr sz="2400" dirty="0" smtClean="0"/>
              <a:t> </a:t>
            </a:r>
            <a:r>
              <a:rPr sz="2400" dirty="0"/>
              <a:t>NPS </a:t>
            </a:r>
            <a:r>
              <a:rPr sz="2400" dirty="0" err="1"/>
              <a:t>diagnostice</a:t>
            </a:r>
            <a:r>
              <a:rPr sz="2400" dirty="0"/>
              <a:t> je </a:t>
            </a:r>
            <a:r>
              <a:rPr sz="2400" dirty="0" err="1"/>
              <a:t>stále</a:t>
            </a:r>
            <a:r>
              <a:rPr sz="2400" dirty="0"/>
              <a:t> co </a:t>
            </a:r>
            <a:r>
              <a:rPr sz="2400" dirty="0" err="1"/>
              <a:t>zlepšovat</a:t>
            </a:r>
            <a:r>
              <a:rPr sz="2400" dirty="0"/>
              <a:t> </a:t>
            </a:r>
            <a:r>
              <a:rPr sz="2400" dirty="0" smtClean="0"/>
              <a:t>-</a:t>
            </a:r>
            <a:r>
              <a:rPr lang="cs-CZ" sz="2400" dirty="0" smtClean="0"/>
              <a:t> </a:t>
            </a:r>
            <a:r>
              <a:rPr sz="2400" dirty="0" err="1" smtClean="0"/>
              <a:t>chybí</a:t>
            </a:r>
            <a:r>
              <a:rPr sz="2400" dirty="0" smtClean="0"/>
              <a:t> </a:t>
            </a:r>
            <a:r>
              <a:rPr sz="2400" dirty="0" err="1"/>
              <a:t>běžně</a:t>
            </a:r>
            <a:r>
              <a:rPr sz="2400" dirty="0"/>
              <a:t> </a:t>
            </a:r>
            <a:r>
              <a:rPr sz="2400" dirty="0" err="1"/>
              <a:t>použitelné</a:t>
            </a:r>
            <a:r>
              <a:rPr sz="2400" dirty="0"/>
              <a:t> </a:t>
            </a:r>
            <a:r>
              <a:rPr sz="2400" dirty="0" err="1"/>
              <a:t>komplexní</a:t>
            </a:r>
            <a:r>
              <a:rPr sz="2400" dirty="0"/>
              <a:t> </a:t>
            </a:r>
            <a:r>
              <a:rPr sz="2400" dirty="0" err="1"/>
              <a:t>baterie</a:t>
            </a:r>
            <a:r>
              <a:rPr sz="2400" dirty="0"/>
              <a:t>, </a:t>
            </a:r>
            <a:r>
              <a:rPr sz="2400" dirty="0" err="1"/>
              <a:t>plno</a:t>
            </a:r>
            <a:r>
              <a:rPr sz="2400" dirty="0"/>
              <a:t> </a:t>
            </a:r>
            <a:r>
              <a:rPr sz="2400" dirty="0" err="1"/>
              <a:t>testů</a:t>
            </a:r>
            <a:r>
              <a:rPr sz="2400" dirty="0"/>
              <a:t> by </a:t>
            </a:r>
            <a:r>
              <a:rPr sz="2400" dirty="0" err="1"/>
              <a:t>bylo</a:t>
            </a:r>
            <a:r>
              <a:rPr sz="2400" dirty="0"/>
              <a:t> </a:t>
            </a:r>
            <a:r>
              <a:rPr sz="2400" dirty="0" err="1"/>
              <a:t>potřeba</a:t>
            </a:r>
            <a:r>
              <a:rPr sz="2400" dirty="0"/>
              <a:t> </a:t>
            </a:r>
            <a:r>
              <a:rPr sz="2400" dirty="0" err="1"/>
              <a:t>převést</a:t>
            </a:r>
            <a:r>
              <a:rPr sz="2400" dirty="0"/>
              <a:t> do </a:t>
            </a:r>
            <a:r>
              <a:rPr sz="2400" dirty="0" err="1"/>
              <a:t>češtiny</a:t>
            </a:r>
            <a:r>
              <a:rPr sz="2400" dirty="0"/>
              <a:t>, </a:t>
            </a:r>
            <a:r>
              <a:rPr sz="2400" dirty="0" err="1"/>
              <a:t>plno</a:t>
            </a:r>
            <a:r>
              <a:rPr sz="2400" dirty="0"/>
              <a:t> </a:t>
            </a:r>
            <a:r>
              <a:rPr sz="2400" dirty="0" err="1"/>
              <a:t>testů</a:t>
            </a:r>
            <a:r>
              <a:rPr sz="2400" dirty="0"/>
              <a:t> </a:t>
            </a:r>
            <a:r>
              <a:rPr sz="2400" dirty="0" err="1"/>
              <a:t>má</a:t>
            </a:r>
            <a:r>
              <a:rPr sz="2400" dirty="0"/>
              <a:t> </a:t>
            </a:r>
            <a:r>
              <a:rPr sz="2400" dirty="0" err="1"/>
              <a:t>zastaralé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inadekvátní</a:t>
            </a:r>
            <a:r>
              <a:rPr sz="2400" dirty="0"/>
              <a:t> </a:t>
            </a:r>
            <a:r>
              <a:rPr sz="2400" dirty="0" err="1"/>
              <a:t>normy</a:t>
            </a:r>
            <a:r>
              <a:rPr sz="2400" dirty="0"/>
              <a:t>; </a:t>
            </a:r>
            <a:r>
              <a:rPr sz="2400" dirty="0" err="1"/>
              <a:t>bylo</a:t>
            </a:r>
            <a:r>
              <a:rPr sz="2400" dirty="0"/>
              <a:t> by </a:t>
            </a:r>
            <a:r>
              <a:rPr sz="2400" dirty="0" err="1"/>
              <a:t>vhodné</a:t>
            </a:r>
            <a:r>
              <a:rPr sz="2400" dirty="0"/>
              <a:t> </a:t>
            </a:r>
            <a:r>
              <a:rPr sz="2400" dirty="0" err="1"/>
              <a:t>rozvíjet</a:t>
            </a:r>
            <a:r>
              <a:rPr sz="2400" dirty="0"/>
              <a:t> </a:t>
            </a:r>
            <a:r>
              <a:rPr sz="2400" dirty="0" err="1"/>
              <a:t>rehabilitaci</a:t>
            </a:r>
            <a:r>
              <a:rPr sz="2400" dirty="0"/>
              <a:t>, </a:t>
            </a:r>
            <a:r>
              <a:rPr sz="2400" dirty="0" err="1"/>
              <a:t>počítačovou</a:t>
            </a:r>
            <a:r>
              <a:rPr sz="2400" dirty="0"/>
              <a:t> </a:t>
            </a:r>
            <a:r>
              <a:rPr sz="2400" dirty="0" err="1"/>
              <a:t>rehabilitaci</a:t>
            </a:r>
            <a:r>
              <a:rPr sz="2400" dirty="0"/>
              <a:t>,....</a:t>
            </a:r>
          </a:p>
        </p:txBody>
      </p:sp>
    </p:spTree>
    <p:extLst>
      <p:ext uri="{BB962C8B-B14F-4D97-AF65-F5344CB8AC3E}">
        <p14:creationId xmlns:p14="http://schemas.microsoft.com/office/powerpoint/2010/main" val="38425919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Klinické vyšetření"/>
          <p:cNvSpPr txBox="1">
            <a:spLocks noGrp="1"/>
          </p:cNvSpPr>
          <p:nvPr>
            <p:ph type="title"/>
          </p:nvPr>
        </p:nvSpPr>
        <p:spPr>
          <a:xfrm>
            <a:off x="3088640" y="-123854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 err="1"/>
              <a:t>Klinické</a:t>
            </a:r>
            <a:r>
              <a:rPr sz="5400" dirty="0"/>
              <a:t> </a:t>
            </a:r>
            <a:r>
              <a:rPr sz="5400" dirty="0" err="1"/>
              <a:t>vyšetření</a:t>
            </a:r>
            <a:endParaRPr sz="5400" dirty="0"/>
          </a:p>
        </p:txBody>
      </p:sp>
      <p:sp>
        <p:nvSpPr>
          <p:cNvPr id="162" name="Premorbidní schopnosti…"/>
          <p:cNvSpPr txBox="1">
            <a:spLocks noGrp="1"/>
          </p:cNvSpPr>
          <p:nvPr>
            <p:ph type="body" idx="1"/>
          </p:nvPr>
        </p:nvSpPr>
        <p:spPr>
          <a:xfrm>
            <a:off x="469557" y="1603906"/>
            <a:ext cx="12245545" cy="78737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p</a:t>
            </a:r>
            <a:r>
              <a:rPr sz="2400" dirty="0" err="1" smtClean="0"/>
              <a:t>remorbidní</a:t>
            </a:r>
            <a:r>
              <a:rPr sz="2400" dirty="0" smtClean="0"/>
              <a:t> </a:t>
            </a:r>
            <a:r>
              <a:rPr sz="2400" dirty="0" err="1"/>
              <a:t>schopnosti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ú</a:t>
            </a:r>
            <a:r>
              <a:rPr sz="2400" dirty="0" err="1" smtClean="0"/>
              <a:t>roveň</a:t>
            </a:r>
            <a:r>
              <a:rPr sz="2400" dirty="0" smtClean="0"/>
              <a:t> </a:t>
            </a:r>
            <a:r>
              <a:rPr sz="2400" dirty="0" err="1"/>
              <a:t>intelektu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v</a:t>
            </a:r>
            <a:r>
              <a:rPr sz="2400" dirty="0" err="1" smtClean="0"/>
              <a:t>nímání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p</a:t>
            </a:r>
            <a:r>
              <a:rPr sz="2400" dirty="0" err="1" smtClean="0"/>
              <a:t>ozornost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p</a:t>
            </a:r>
            <a:r>
              <a:rPr sz="2400" dirty="0" err="1" smtClean="0"/>
              <a:t>aměť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ř</a:t>
            </a:r>
            <a:r>
              <a:rPr sz="2400" dirty="0" err="1" smtClean="0"/>
              <a:t>eč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e</a:t>
            </a:r>
            <a:r>
              <a:rPr sz="2400" dirty="0" err="1" smtClean="0"/>
              <a:t>xekutivní</a:t>
            </a:r>
            <a:r>
              <a:rPr sz="2400" dirty="0" smtClean="0"/>
              <a:t> </a:t>
            </a:r>
            <a:r>
              <a:rPr sz="2400" dirty="0" err="1"/>
              <a:t>fce</a:t>
            </a:r>
            <a:r>
              <a:rPr sz="2400" dirty="0"/>
              <a:t> a </a:t>
            </a:r>
            <a:r>
              <a:rPr sz="2400" dirty="0" err="1"/>
              <a:t>motorika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k</a:t>
            </a:r>
            <a:r>
              <a:rPr sz="2400" dirty="0" err="1" smtClean="0"/>
              <a:t>onstrukce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t</a:t>
            </a:r>
            <a:r>
              <a:rPr sz="2400" dirty="0" err="1" smtClean="0"/>
              <a:t>vorba</a:t>
            </a:r>
            <a:r>
              <a:rPr sz="2400" dirty="0" smtClean="0"/>
              <a:t> </a:t>
            </a:r>
            <a:r>
              <a:rPr sz="2400" dirty="0" err="1"/>
              <a:t>pojmu</a:t>
            </a:r>
            <a:r>
              <a:rPr sz="2400" dirty="0"/>
              <a:t> a </a:t>
            </a:r>
            <a:r>
              <a:rPr sz="2400" dirty="0" err="1"/>
              <a:t>usuzování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v</a:t>
            </a:r>
            <a:r>
              <a:rPr sz="2400" dirty="0" err="1" smtClean="0"/>
              <a:t>yšetření</a:t>
            </a:r>
            <a:r>
              <a:rPr sz="2400" dirty="0" smtClean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</a:t>
            </a:r>
            <a:r>
              <a:rPr sz="2400" dirty="0" err="1"/>
              <a:t>zkouškami</a:t>
            </a:r>
            <a:r>
              <a:rPr sz="2400" dirty="0"/>
              <a:t> </a:t>
            </a:r>
            <a:r>
              <a:rPr sz="2400" dirty="0" err="1"/>
              <a:t>osobnosti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smtClean="0"/>
              <a:t>z</a:t>
            </a:r>
            <a:r>
              <a:rPr sz="2400" dirty="0" smtClean="0"/>
              <a:t> </a:t>
            </a:r>
            <a:r>
              <a:rPr sz="2400" dirty="0" err="1"/>
              <a:t>hlediska</a:t>
            </a:r>
            <a:r>
              <a:rPr sz="2400" dirty="0"/>
              <a:t> </a:t>
            </a:r>
            <a:r>
              <a:rPr sz="2400" dirty="0" err="1"/>
              <a:t>lidské</a:t>
            </a:r>
            <a:r>
              <a:rPr sz="2400" dirty="0"/>
              <a:t> </a:t>
            </a:r>
            <a:r>
              <a:rPr sz="2400" dirty="0" err="1"/>
              <a:t>ontogeneze</a:t>
            </a:r>
            <a:r>
              <a:rPr sz="2400" dirty="0"/>
              <a:t> </a:t>
            </a:r>
            <a:r>
              <a:rPr sz="2400" dirty="0" err="1"/>
              <a:t>mezi</a:t>
            </a:r>
            <a:r>
              <a:rPr sz="2400" dirty="0"/>
              <a:t> </a:t>
            </a:r>
            <a:r>
              <a:rPr sz="2400" dirty="0" err="1"/>
              <a:t>specifické</a:t>
            </a:r>
            <a:r>
              <a:rPr sz="2400" dirty="0"/>
              <a:t> </a:t>
            </a:r>
            <a:r>
              <a:rPr sz="2400" dirty="0" err="1"/>
              <a:t>oblasti</a:t>
            </a:r>
            <a:r>
              <a:rPr sz="2400" dirty="0"/>
              <a:t> </a:t>
            </a:r>
            <a:r>
              <a:rPr sz="2400" dirty="0" err="1"/>
              <a:t>vyšetření</a:t>
            </a:r>
            <a:r>
              <a:rPr sz="2400" dirty="0"/>
              <a:t> </a:t>
            </a:r>
            <a:r>
              <a:rPr sz="2400" dirty="0" err="1"/>
              <a:t>patří</a:t>
            </a:r>
            <a:r>
              <a:rPr sz="2400" dirty="0"/>
              <a:t> </a:t>
            </a:r>
            <a:r>
              <a:rPr sz="2400" dirty="0" err="1"/>
              <a:t>patologické</a:t>
            </a:r>
            <a:r>
              <a:rPr sz="2400" dirty="0"/>
              <a:t> </a:t>
            </a:r>
            <a:r>
              <a:rPr sz="2400" dirty="0" err="1"/>
              <a:t>stárnutí</a:t>
            </a:r>
            <a:r>
              <a:rPr sz="2400" dirty="0"/>
              <a:t> - </a:t>
            </a:r>
            <a:r>
              <a:rPr sz="2400" dirty="0" err="1"/>
              <a:t>demence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r</a:t>
            </a:r>
            <a:r>
              <a:rPr sz="2400" dirty="0" err="1" smtClean="0"/>
              <a:t>ozdělení</a:t>
            </a:r>
            <a:r>
              <a:rPr sz="2400" dirty="0" smtClean="0"/>
              <a:t> </a:t>
            </a:r>
            <a:r>
              <a:rPr sz="2400" dirty="0"/>
              <a:t>do </a:t>
            </a:r>
            <a:r>
              <a:rPr sz="2400" dirty="0" err="1"/>
              <a:t>kategorií</a:t>
            </a:r>
            <a:r>
              <a:rPr sz="2400" dirty="0"/>
              <a:t> je </a:t>
            </a:r>
            <a:r>
              <a:rPr sz="2400" dirty="0" err="1"/>
              <a:t>umělé</a:t>
            </a:r>
            <a:r>
              <a:rPr sz="2400" dirty="0"/>
              <a:t>, </a:t>
            </a:r>
            <a:r>
              <a:rPr sz="2400" dirty="0" err="1"/>
              <a:t>většina</a:t>
            </a:r>
            <a:r>
              <a:rPr sz="2400" dirty="0"/>
              <a:t> </a:t>
            </a:r>
            <a:r>
              <a:rPr sz="2400" dirty="0" err="1"/>
              <a:t>testů</a:t>
            </a:r>
            <a:r>
              <a:rPr sz="2400" dirty="0"/>
              <a:t> </a:t>
            </a:r>
            <a:r>
              <a:rPr sz="2400" dirty="0" err="1"/>
              <a:t>měří</a:t>
            </a:r>
            <a:r>
              <a:rPr sz="2400" dirty="0"/>
              <a:t> </a:t>
            </a:r>
            <a:r>
              <a:rPr sz="2400" dirty="0" err="1"/>
              <a:t>řadu</a:t>
            </a:r>
            <a:r>
              <a:rPr sz="2400" dirty="0"/>
              <a:t> </a:t>
            </a:r>
            <a:r>
              <a:rPr sz="2400" dirty="0" err="1"/>
              <a:t>funkcí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n</a:t>
            </a:r>
            <a:r>
              <a:rPr sz="2400" dirty="0" err="1" smtClean="0"/>
              <a:t>europsychologických</a:t>
            </a:r>
            <a:r>
              <a:rPr sz="2400" dirty="0" smtClean="0"/>
              <a:t> </a:t>
            </a:r>
            <a:r>
              <a:rPr sz="2400" dirty="0" err="1"/>
              <a:t>zkoušek</a:t>
            </a:r>
            <a:r>
              <a:rPr sz="2400" dirty="0"/>
              <a:t> </a:t>
            </a:r>
            <a:r>
              <a:rPr sz="2400" dirty="0" err="1"/>
              <a:t>jsou</a:t>
            </a:r>
            <a:r>
              <a:rPr sz="2400" dirty="0"/>
              <a:t> </a:t>
            </a:r>
            <a:r>
              <a:rPr sz="2400" dirty="0" err="1"/>
              <a:t>stovky</a:t>
            </a:r>
            <a:r>
              <a:rPr sz="2400" dirty="0"/>
              <a:t> - </a:t>
            </a:r>
            <a:r>
              <a:rPr sz="2000" dirty="0" smtClean="0"/>
              <a:t>r</a:t>
            </a:r>
            <a:r>
              <a:rPr lang="cs-CZ" sz="2000" dirty="0" smtClean="0"/>
              <a:t>e</a:t>
            </a:r>
            <a:r>
              <a:rPr sz="2000" dirty="0" smtClean="0"/>
              <a:t>l</a:t>
            </a:r>
            <a:r>
              <a:rPr lang="cs-CZ" sz="2000" dirty="0" smtClean="0"/>
              <a:t>a</a:t>
            </a:r>
            <a:r>
              <a:rPr sz="2000" dirty="0" err="1" smtClean="0"/>
              <a:t>tivně</a:t>
            </a:r>
            <a:r>
              <a:rPr sz="2000" dirty="0" smtClean="0"/>
              <a:t> </a:t>
            </a:r>
            <a:r>
              <a:rPr sz="2000" dirty="0" err="1"/>
              <a:t>vyčerpávající</a:t>
            </a:r>
            <a:r>
              <a:rPr sz="2000" dirty="0"/>
              <a:t> </a:t>
            </a:r>
            <a:r>
              <a:rPr sz="2000" dirty="0" err="1"/>
              <a:t>přehled</a:t>
            </a:r>
            <a:r>
              <a:rPr sz="2000" dirty="0"/>
              <a:t> </a:t>
            </a:r>
            <a:r>
              <a:rPr sz="2000" dirty="0" err="1"/>
              <a:t>podává</a:t>
            </a:r>
            <a:r>
              <a:rPr sz="2000" dirty="0"/>
              <a:t> </a:t>
            </a:r>
            <a:r>
              <a:rPr sz="2000" dirty="0" err="1"/>
              <a:t>Lezaková</a:t>
            </a:r>
            <a:r>
              <a:rPr sz="2000" dirty="0"/>
              <a:t> (1995), </a:t>
            </a:r>
            <a:r>
              <a:rPr sz="2000" dirty="0" err="1"/>
              <a:t>komprehenzivní</a:t>
            </a:r>
            <a:r>
              <a:rPr sz="2000" dirty="0"/>
              <a:t> </a:t>
            </a:r>
            <a:r>
              <a:rPr sz="2000" dirty="0" err="1"/>
              <a:t>normy</a:t>
            </a:r>
            <a:r>
              <a:rPr sz="2000" dirty="0"/>
              <a:t> </a:t>
            </a:r>
            <a:r>
              <a:rPr sz="2000" dirty="0" err="1"/>
              <a:t>podávají</a:t>
            </a:r>
            <a:r>
              <a:rPr sz="2000" dirty="0"/>
              <a:t> </a:t>
            </a:r>
            <a:r>
              <a:rPr sz="2000" dirty="0" err="1"/>
              <a:t>např</a:t>
            </a:r>
            <a:r>
              <a:rPr sz="2000" dirty="0"/>
              <a:t>. </a:t>
            </a:r>
            <a:r>
              <a:rPr sz="2000" dirty="0" err="1"/>
              <a:t>Spreen</a:t>
            </a:r>
            <a:r>
              <a:rPr sz="2000" dirty="0"/>
              <a:t> a Strauss (1991)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efinice"/>
          <p:cNvSpPr txBox="1">
            <a:spLocks noGrp="1"/>
          </p:cNvSpPr>
          <p:nvPr>
            <p:ph type="title"/>
          </p:nvPr>
        </p:nvSpPr>
        <p:spPr>
          <a:xfrm>
            <a:off x="3088640" y="815254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 err="1"/>
              <a:t>Definice</a:t>
            </a:r>
            <a:endParaRPr sz="5400" dirty="0"/>
          </a:p>
        </p:txBody>
      </p:sp>
      <p:sp>
        <p:nvSpPr>
          <p:cNvPr id="123" name="Neuropsychologie-disciplína zkoumající vztah mezi poškozením mozku a chováním…"/>
          <p:cNvSpPr txBox="1">
            <a:spLocks noGrp="1"/>
          </p:cNvSpPr>
          <p:nvPr>
            <p:ph type="body" idx="1"/>
          </p:nvPr>
        </p:nvSpPr>
        <p:spPr>
          <a:xfrm>
            <a:off x="845312" y="2458995"/>
            <a:ext cx="11314176" cy="69197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86715" indent="-386715" defTabSz="508254">
              <a:lnSpc>
                <a:spcPct val="100000"/>
              </a:lnSpc>
              <a:spcBef>
                <a:spcPts val="3600"/>
              </a:spcBef>
              <a:defRPr sz="2784"/>
            </a:pPr>
            <a:r>
              <a:rPr b="1" dirty="0" err="1" smtClean="0"/>
              <a:t>Neuropsychologie</a:t>
            </a:r>
            <a:r>
              <a:rPr lang="cs-CZ" dirty="0" smtClean="0"/>
              <a:t> (NPS) </a:t>
            </a:r>
            <a:r>
              <a:rPr dirty="0" smtClean="0"/>
              <a:t>-</a:t>
            </a:r>
            <a:r>
              <a:rPr lang="cs-CZ" dirty="0" smtClean="0"/>
              <a:t> </a:t>
            </a:r>
            <a:r>
              <a:rPr dirty="0" err="1" smtClean="0"/>
              <a:t>disciplína</a:t>
            </a:r>
            <a:r>
              <a:rPr dirty="0" smtClean="0"/>
              <a:t> </a:t>
            </a:r>
            <a:r>
              <a:rPr dirty="0" err="1"/>
              <a:t>zkoumající</a:t>
            </a:r>
            <a:r>
              <a:rPr dirty="0"/>
              <a:t> </a:t>
            </a:r>
            <a:r>
              <a:rPr dirty="0" err="1"/>
              <a:t>vztah</a:t>
            </a:r>
            <a:r>
              <a:rPr dirty="0"/>
              <a:t> </a:t>
            </a:r>
            <a:r>
              <a:rPr dirty="0" err="1"/>
              <a:t>mezi</a:t>
            </a:r>
            <a:r>
              <a:rPr dirty="0"/>
              <a:t> </a:t>
            </a:r>
            <a:r>
              <a:rPr dirty="0" err="1"/>
              <a:t>poškozením</a:t>
            </a:r>
            <a:r>
              <a:rPr dirty="0"/>
              <a:t> </a:t>
            </a:r>
            <a:r>
              <a:rPr dirty="0" err="1"/>
              <a:t>mozku</a:t>
            </a:r>
            <a:r>
              <a:rPr dirty="0"/>
              <a:t> a </a:t>
            </a:r>
            <a:r>
              <a:rPr dirty="0" err="1"/>
              <a:t>chováním</a:t>
            </a:r>
            <a:endParaRPr dirty="0"/>
          </a:p>
          <a:p>
            <a:pPr marL="386715" indent="-386715" defTabSz="508254">
              <a:lnSpc>
                <a:spcPct val="100000"/>
              </a:lnSpc>
              <a:spcBef>
                <a:spcPts val="3600"/>
              </a:spcBef>
              <a:defRPr sz="2784"/>
            </a:pPr>
            <a:r>
              <a:rPr lang="cs-CZ" b="1" dirty="0" err="1" smtClean="0"/>
              <a:t>k</a:t>
            </a:r>
            <a:r>
              <a:rPr b="1" dirty="0" err="1" smtClean="0"/>
              <a:t>linická</a:t>
            </a:r>
            <a:r>
              <a:rPr b="1" dirty="0" smtClean="0"/>
              <a:t> </a:t>
            </a:r>
            <a:r>
              <a:rPr b="1" dirty="0" err="1" smtClean="0"/>
              <a:t>neuropsychologie</a:t>
            </a:r>
            <a:r>
              <a:rPr lang="cs-CZ" b="1" dirty="0" smtClean="0"/>
              <a:t> </a:t>
            </a:r>
            <a:r>
              <a:rPr dirty="0" smtClean="0"/>
              <a:t>-</a:t>
            </a:r>
            <a:r>
              <a:rPr lang="cs-CZ" dirty="0" smtClean="0"/>
              <a:t> </a:t>
            </a:r>
            <a:r>
              <a:rPr dirty="0" err="1" smtClean="0"/>
              <a:t>aplikovaná</a:t>
            </a:r>
            <a:r>
              <a:rPr dirty="0" smtClean="0"/>
              <a:t> </a:t>
            </a:r>
            <a:r>
              <a:rPr dirty="0" err="1"/>
              <a:t>disciplína</a:t>
            </a:r>
            <a:r>
              <a:rPr dirty="0"/>
              <a:t>; </a:t>
            </a:r>
            <a:r>
              <a:rPr dirty="0" err="1"/>
              <a:t>součást</a:t>
            </a:r>
            <a:r>
              <a:rPr dirty="0"/>
              <a:t> </a:t>
            </a:r>
            <a:r>
              <a:rPr dirty="0" err="1"/>
              <a:t>klinické</a:t>
            </a:r>
            <a:r>
              <a:rPr dirty="0"/>
              <a:t> </a:t>
            </a:r>
            <a:r>
              <a:rPr dirty="0" err="1"/>
              <a:t>psychologie</a:t>
            </a:r>
            <a:r>
              <a:rPr dirty="0"/>
              <a:t>; </a:t>
            </a:r>
            <a:r>
              <a:rPr dirty="0" err="1"/>
              <a:t>leží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pomezí</a:t>
            </a:r>
            <a:r>
              <a:rPr dirty="0"/>
              <a:t> </a:t>
            </a:r>
            <a:r>
              <a:rPr dirty="0" err="1"/>
              <a:t>dalších</a:t>
            </a:r>
            <a:r>
              <a:rPr dirty="0"/>
              <a:t> </a:t>
            </a:r>
            <a:r>
              <a:rPr dirty="0" err="1"/>
              <a:t>oborů</a:t>
            </a:r>
            <a:r>
              <a:rPr dirty="0"/>
              <a:t> - </a:t>
            </a:r>
            <a:r>
              <a:rPr dirty="0" err="1"/>
              <a:t>neurologie</a:t>
            </a:r>
            <a:r>
              <a:rPr dirty="0"/>
              <a:t>, </a:t>
            </a:r>
            <a:r>
              <a:rPr dirty="0" err="1"/>
              <a:t>psychiatrie</a:t>
            </a:r>
            <a:r>
              <a:rPr dirty="0"/>
              <a:t>, </a:t>
            </a:r>
            <a:r>
              <a:rPr dirty="0" err="1"/>
              <a:t>speciální</a:t>
            </a:r>
            <a:r>
              <a:rPr dirty="0"/>
              <a:t> </a:t>
            </a:r>
            <a:r>
              <a:rPr dirty="0" err="1" smtClean="0"/>
              <a:t>pedagogik</a:t>
            </a:r>
            <a:r>
              <a:rPr lang="cs-CZ" dirty="0" smtClean="0"/>
              <a:t>y</a:t>
            </a:r>
            <a:endParaRPr dirty="0"/>
          </a:p>
          <a:p>
            <a:pPr marL="386715" indent="-386715" defTabSz="508254">
              <a:lnSpc>
                <a:spcPct val="100000"/>
              </a:lnSpc>
              <a:spcBef>
                <a:spcPts val="3600"/>
              </a:spcBef>
              <a:defRPr sz="2784"/>
            </a:pPr>
            <a:r>
              <a:rPr lang="cs-CZ" dirty="0" err="1" smtClean="0"/>
              <a:t>p</a:t>
            </a:r>
            <a:r>
              <a:rPr dirty="0" err="1" smtClean="0"/>
              <a:t>sychologie</a:t>
            </a:r>
            <a:r>
              <a:rPr dirty="0" smtClean="0"/>
              <a:t> </a:t>
            </a:r>
            <a:r>
              <a:rPr dirty="0"/>
              <a:t>a </a:t>
            </a:r>
            <a:r>
              <a:rPr dirty="0" err="1" smtClean="0"/>
              <a:t>neurologie</a:t>
            </a:r>
            <a:r>
              <a:rPr lang="cs-CZ" dirty="0" smtClean="0"/>
              <a:t> </a:t>
            </a:r>
            <a:r>
              <a:rPr dirty="0" smtClean="0"/>
              <a:t>- </a:t>
            </a:r>
            <a:r>
              <a:rPr dirty="0" err="1"/>
              <a:t>psychologie</a:t>
            </a:r>
            <a:r>
              <a:rPr dirty="0"/>
              <a:t> </a:t>
            </a:r>
            <a:r>
              <a:rPr dirty="0" err="1"/>
              <a:t>přináší</a:t>
            </a:r>
            <a:r>
              <a:rPr dirty="0"/>
              <a:t> </a:t>
            </a:r>
            <a:r>
              <a:rPr dirty="0" err="1"/>
              <a:t>možnosti</a:t>
            </a:r>
            <a:r>
              <a:rPr dirty="0"/>
              <a:t>, </a:t>
            </a:r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zkoumat</a:t>
            </a:r>
            <a:r>
              <a:rPr dirty="0"/>
              <a:t> </a:t>
            </a:r>
            <a:r>
              <a:rPr dirty="0" err="1"/>
              <a:t>chování</a:t>
            </a:r>
            <a:r>
              <a:rPr dirty="0"/>
              <a:t> a </a:t>
            </a:r>
            <a:r>
              <a:rPr dirty="0" err="1"/>
              <a:t>neurologie</a:t>
            </a:r>
            <a:r>
              <a:rPr dirty="0"/>
              <a:t> </a:t>
            </a:r>
            <a:r>
              <a:rPr dirty="0" err="1"/>
              <a:t>metody</a:t>
            </a:r>
            <a:r>
              <a:rPr dirty="0"/>
              <a:t>, </a:t>
            </a:r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vyšetřit</a:t>
            </a:r>
            <a:r>
              <a:rPr dirty="0"/>
              <a:t> CNS a </a:t>
            </a:r>
            <a:r>
              <a:rPr dirty="0" err="1"/>
              <a:t>mozek</a:t>
            </a:r>
            <a:endParaRPr dirty="0"/>
          </a:p>
          <a:p>
            <a:pPr marL="386715" indent="-386715" defTabSz="508254">
              <a:lnSpc>
                <a:spcPct val="100000"/>
              </a:lnSpc>
              <a:spcBef>
                <a:spcPts val="3600"/>
              </a:spcBef>
              <a:defRPr sz="2784"/>
            </a:pPr>
            <a:r>
              <a:rPr lang="cs-CZ" dirty="0" err="1" smtClean="0"/>
              <a:t>k</a:t>
            </a:r>
            <a:r>
              <a:rPr dirty="0" err="1" smtClean="0"/>
              <a:t>linická</a:t>
            </a:r>
            <a:r>
              <a:rPr dirty="0" smtClean="0"/>
              <a:t> </a:t>
            </a:r>
            <a:r>
              <a:rPr dirty="0" err="1"/>
              <a:t>neuropsychologie</a:t>
            </a:r>
            <a:r>
              <a:rPr dirty="0"/>
              <a:t> - </a:t>
            </a:r>
            <a:r>
              <a:rPr dirty="0" err="1"/>
              <a:t>pacienti</a:t>
            </a:r>
            <a:r>
              <a:rPr dirty="0"/>
              <a:t> s </a:t>
            </a:r>
            <a:r>
              <a:rPr dirty="0" err="1"/>
              <a:t>poškozením</a:t>
            </a:r>
            <a:r>
              <a:rPr dirty="0"/>
              <a:t> </a:t>
            </a:r>
            <a:r>
              <a:rPr dirty="0" err="1" smtClean="0"/>
              <a:t>mozku</a:t>
            </a:r>
            <a:endParaRPr dirty="0"/>
          </a:p>
          <a:p>
            <a:pPr marL="386715" indent="-386715" defTabSz="508254">
              <a:lnSpc>
                <a:spcPct val="100000"/>
              </a:lnSpc>
              <a:spcBef>
                <a:spcPts val="3600"/>
              </a:spcBef>
              <a:defRPr sz="2784"/>
            </a:pPr>
            <a:r>
              <a:rPr lang="cs-CZ" dirty="0" err="1" smtClean="0"/>
              <a:t>e</a:t>
            </a:r>
            <a:r>
              <a:rPr dirty="0" err="1" smtClean="0"/>
              <a:t>xperimentální</a:t>
            </a:r>
            <a:r>
              <a:rPr dirty="0" smtClean="0"/>
              <a:t> </a:t>
            </a:r>
            <a:r>
              <a:rPr dirty="0" err="1"/>
              <a:t>neuropsychologie</a:t>
            </a:r>
            <a:r>
              <a:rPr dirty="0"/>
              <a:t> </a:t>
            </a:r>
            <a:r>
              <a:rPr dirty="0" smtClean="0"/>
              <a:t>-</a:t>
            </a:r>
            <a:r>
              <a:rPr lang="cs-CZ" dirty="0" smtClean="0"/>
              <a:t> </a:t>
            </a:r>
            <a:r>
              <a:rPr dirty="0" err="1" smtClean="0"/>
              <a:t>zpravidla</a:t>
            </a:r>
            <a:r>
              <a:rPr dirty="0" smtClean="0"/>
              <a:t> </a:t>
            </a:r>
            <a:r>
              <a:rPr dirty="0" err="1"/>
              <a:t>intaktní</a:t>
            </a:r>
            <a:r>
              <a:rPr dirty="0"/>
              <a:t> </a:t>
            </a:r>
            <a:r>
              <a:rPr dirty="0" err="1"/>
              <a:t>mozek</a:t>
            </a:r>
            <a:r>
              <a:rPr dirty="0"/>
              <a:t>; </a:t>
            </a:r>
            <a:r>
              <a:rPr dirty="0" err="1"/>
              <a:t>rozdíl</a:t>
            </a:r>
            <a:r>
              <a:rPr dirty="0"/>
              <a:t> je </a:t>
            </a:r>
            <a:r>
              <a:rPr dirty="0" err="1"/>
              <a:t>tedy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 smtClean="0"/>
              <a:t>zkoum</a:t>
            </a:r>
            <a:r>
              <a:rPr lang="cs-CZ" dirty="0" err="1" smtClean="0"/>
              <a:t>ané</a:t>
            </a:r>
            <a:r>
              <a:rPr dirty="0" smtClean="0"/>
              <a:t>m </a:t>
            </a:r>
            <a:r>
              <a:rPr dirty="0" err="1"/>
              <a:t>vzorku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78857" y="517579"/>
            <a:ext cx="11880427" cy="184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000" dirty="0"/>
              <a:t>Screeningové a podrobné vyšetření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idx="1"/>
          </p:nvPr>
        </p:nvSpPr>
        <p:spPr>
          <a:xfrm>
            <a:off x="869246" y="2700453"/>
            <a:ext cx="11724639" cy="6935893"/>
          </a:xfrm>
        </p:spPr>
        <p:txBody>
          <a:bodyPr rtlCol="0">
            <a:normAutofit fontScale="92500"/>
          </a:bodyPr>
          <a:lstStyle/>
          <a:p>
            <a:pPr>
              <a:defRPr/>
            </a:pPr>
            <a:r>
              <a:rPr lang="cs-CZ" altLang="cs-CZ" sz="3982" dirty="0"/>
              <a:t>klinická praxe – nejprve screeningové vyšetření</a:t>
            </a:r>
          </a:p>
          <a:p>
            <a:pPr lvl="1">
              <a:defRPr/>
            </a:pPr>
            <a:r>
              <a:rPr lang="cs-CZ" altLang="cs-CZ" dirty="0"/>
              <a:t>kognitivní </a:t>
            </a:r>
            <a:r>
              <a:rPr lang="cs-CZ" altLang="cs-CZ" dirty="0" err="1"/>
              <a:t>fce</a:t>
            </a:r>
            <a:r>
              <a:rPr lang="cs-CZ" altLang="cs-CZ" dirty="0"/>
              <a:t> bývají často poškozeny jako celek</a:t>
            </a:r>
            <a:r>
              <a:rPr lang="cs-CZ" altLang="cs-CZ" sz="3413" dirty="0"/>
              <a:t> </a:t>
            </a:r>
            <a:r>
              <a:rPr lang="cs-CZ" altLang="cs-CZ" dirty="0"/>
              <a:t>(generalizovaný deficit)</a:t>
            </a:r>
          </a:p>
          <a:p>
            <a:pPr lvl="1">
              <a:defRPr/>
            </a:pPr>
            <a:r>
              <a:rPr lang="cs-CZ" altLang="cs-CZ" dirty="0"/>
              <a:t>Test hodin, MMSE, </a:t>
            </a:r>
            <a:r>
              <a:rPr lang="cs-CZ" altLang="cs-CZ" dirty="0" err="1"/>
              <a:t>MoCa</a:t>
            </a:r>
            <a:r>
              <a:rPr lang="cs-CZ" altLang="cs-CZ" dirty="0"/>
              <a:t>, </a:t>
            </a:r>
            <a:r>
              <a:rPr lang="cs-CZ" altLang="cs-CZ" dirty="0" err="1"/>
              <a:t>Addenbrook</a:t>
            </a:r>
            <a:r>
              <a:rPr lang="cs-CZ" altLang="cs-CZ" dirty="0"/>
              <a:t> ACE-R, Paměťový test učení</a:t>
            </a:r>
          </a:p>
          <a:p>
            <a:pPr lvl="1">
              <a:defRPr/>
            </a:pPr>
            <a:r>
              <a:rPr lang="cs-CZ" altLang="cs-CZ" dirty="0"/>
              <a:t>při absenci obtíží těžší zkoušky</a:t>
            </a:r>
          </a:p>
          <a:p>
            <a:pPr lvl="2">
              <a:defRPr/>
            </a:pPr>
            <a:r>
              <a:rPr lang="cs-CZ" altLang="cs-CZ" dirty="0" err="1"/>
              <a:t>Bourdon</a:t>
            </a:r>
            <a:endParaRPr lang="cs-CZ" altLang="cs-CZ" dirty="0"/>
          </a:p>
          <a:p>
            <a:pPr lvl="1">
              <a:defRPr/>
            </a:pPr>
            <a:r>
              <a:rPr lang="cs-CZ" altLang="cs-CZ" dirty="0"/>
              <a:t>při neporušení se dále nepokračuje</a:t>
            </a:r>
          </a:p>
          <a:p>
            <a:pPr lvl="1">
              <a:defRPr/>
            </a:pPr>
            <a:r>
              <a:rPr lang="cs-CZ" altLang="cs-CZ" dirty="0" err="1"/>
              <a:t>retest</a:t>
            </a:r>
            <a:r>
              <a:rPr lang="cs-CZ" altLang="cs-CZ" dirty="0"/>
              <a:t> – jiná sada slov, jiné pootočení ručiček, …</a:t>
            </a:r>
          </a:p>
          <a:p>
            <a:pPr>
              <a:defRPr/>
            </a:pPr>
            <a:r>
              <a:rPr lang="cs-CZ" altLang="cs-CZ" sz="3413" dirty="0"/>
              <a:t>základní orientace</a:t>
            </a:r>
            <a:r>
              <a:rPr lang="cs-CZ" altLang="cs-CZ" sz="3982" dirty="0"/>
              <a:t> </a:t>
            </a:r>
          </a:p>
          <a:p>
            <a:pPr lvl="2">
              <a:defRPr/>
            </a:pPr>
            <a:r>
              <a:rPr lang="cs-CZ" altLang="cs-CZ" sz="2844" dirty="0"/>
              <a:t>počítání (odečítání sedmičky od sta)</a:t>
            </a:r>
          </a:p>
          <a:p>
            <a:pPr lvl="2">
              <a:defRPr/>
            </a:pPr>
            <a:r>
              <a:rPr lang="cs-CZ" altLang="cs-CZ" sz="2844" dirty="0"/>
              <a:t>psaní (napište větu)</a:t>
            </a:r>
          </a:p>
          <a:p>
            <a:pPr lvl="2">
              <a:defRPr/>
            </a:pPr>
            <a:r>
              <a:rPr lang="cs-CZ" altLang="cs-CZ" sz="2844" dirty="0"/>
              <a:t>všeobecné informace</a:t>
            </a:r>
          </a:p>
          <a:p>
            <a:pPr lvl="2">
              <a:defRPr/>
            </a:pPr>
            <a:r>
              <a:rPr lang="cs-CZ" altLang="cs-CZ" sz="2844" dirty="0"/>
              <a:t>interpretace přísloví – </a:t>
            </a:r>
            <a:r>
              <a:rPr lang="cs-CZ" altLang="cs-CZ" sz="2276" dirty="0"/>
              <a:t>zkouška abstraktního a symbolického myšlení</a:t>
            </a:r>
          </a:p>
          <a:p>
            <a:pPr lvl="4">
              <a:defRPr/>
            </a:pPr>
            <a:endParaRPr lang="cs-CZ" altLang="cs-CZ" sz="1991" dirty="0"/>
          </a:p>
        </p:txBody>
      </p:sp>
    </p:spTree>
    <p:extLst>
      <p:ext uri="{BB962C8B-B14F-4D97-AF65-F5344CB8AC3E}">
        <p14:creationId xmlns:p14="http://schemas.microsoft.com/office/powerpoint/2010/main" val="14461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cs-CZ"/>
              <a:t>Rey-Osterriethova komplexní figura </a:t>
            </a:r>
          </a:p>
        </p:txBody>
      </p:sp>
      <p:pic>
        <p:nvPicPr>
          <p:cNvPr id="696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0285" y="3120249"/>
            <a:ext cx="7324231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2681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cs-CZ"/>
              <a:t>Rey-Osterriethova komplexní figura - kopie </a:t>
            </a: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5280" y="3120249"/>
            <a:ext cx="4714240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45532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cs-CZ"/>
              <a:t>Rey-Osterriethova komplexní figura - kopie </a:t>
            </a:r>
          </a:p>
        </p:txBody>
      </p:sp>
      <p:pic>
        <p:nvPicPr>
          <p:cNvPr id="716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4028" y="3120249"/>
            <a:ext cx="5296747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400120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cs-CZ"/>
              <a:t>Rey-Osterriethova komplexní figura - reprodukce </a:t>
            </a:r>
          </a:p>
        </p:txBody>
      </p:sp>
      <p:pic>
        <p:nvPicPr>
          <p:cNvPr id="727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5690" y="3120249"/>
            <a:ext cx="6073422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105476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cs-CZ"/>
              <a:t>Test kresby hodin </a:t>
            </a:r>
          </a:p>
        </p:txBody>
      </p:sp>
      <p:pic>
        <p:nvPicPr>
          <p:cNvPr id="737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2222" y="3120249"/>
            <a:ext cx="7360356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182551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cs-CZ"/>
              <a:t>Test kresby hodin </a:t>
            </a:r>
          </a:p>
        </p:txBody>
      </p:sp>
      <p:pic>
        <p:nvPicPr>
          <p:cNvPr id="747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6649" y="3120249"/>
            <a:ext cx="5951502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29829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cs-CZ"/>
              <a:t>Kresba lidské postavy </a:t>
            </a:r>
            <a:r>
              <a:rPr lang="cs-CZ" altLang="cs-CZ"/>
              <a:t>            </a:t>
            </a:r>
            <a:r>
              <a:rPr lang="en-US" altLang="cs-CZ"/>
              <a:t>a písmo </a:t>
            </a: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0542" y="2725139"/>
            <a:ext cx="6258560" cy="7028462"/>
          </a:xfrm>
          <a:noFill/>
        </p:spPr>
      </p:pic>
    </p:spTree>
    <p:extLst>
      <p:ext uri="{BB962C8B-B14F-4D97-AF65-F5344CB8AC3E}">
        <p14:creationId xmlns:p14="http://schemas.microsoft.com/office/powerpoint/2010/main" val="4487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17227" y="164819"/>
            <a:ext cx="10728960" cy="2395502"/>
          </a:xfrm>
        </p:spPr>
        <p:txBody>
          <a:bodyPr/>
          <a:lstStyle/>
          <a:p>
            <a:pPr algn="ctr">
              <a:defRPr/>
            </a:pPr>
            <a:r>
              <a:rPr lang="en-US" altLang="cs-CZ"/>
              <a:t>Kresba lidské postavy </a:t>
            </a:r>
            <a:r>
              <a:rPr lang="cs-CZ" altLang="cs-CZ"/>
              <a:t>             </a:t>
            </a:r>
            <a:r>
              <a:rPr lang="en-US" altLang="cs-CZ"/>
              <a:t>a písmo </a:t>
            </a:r>
          </a:p>
        </p:txBody>
      </p:sp>
      <p:pic>
        <p:nvPicPr>
          <p:cNvPr id="76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6623" y="3120249"/>
            <a:ext cx="5531556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53363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cs-CZ"/>
              <a:t>Kresba stromu </a:t>
            </a:r>
          </a:p>
        </p:txBody>
      </p:sp>
      <p:pic>
        <p:nvPicPr>
          <p:cNvPr id="778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7316" y="2761264"/>
            <a:ext cx="6211146" cy="7030720"/>
          </a:xfrm>
          <a:noFill/>
        </p:spPr>
      </p:pic>
    </p:spTree>
    <p:extLst>
      <p:ext uri="{BB962C8B-B14F-4D97-AF65-F5344CB8AC3E}">
        <p14:creationId xmlns:p14="http://schemas.microsoft.com/office/powerpoint/2010/main" val="26318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yndromologické pojetí neuropsychologie (Míka 1978, inspirován Lurijou) - NPS zajímá, jak se charakteristiky zpracování informací a a využití  informací mění v závislosti na různém lokálním postižení nervového systému a jakým způsobem lze případný deficit překonat. NPS zkoumá vztah mezi strukturou mozkového aparátu a jeho funkcí…"/>
          <p:cNvSpPr txBox="1">
            <a:spLocks noGrp="1"/>
          </p:cNvSpPr>
          <p:nvPr>
            <p:ph type="body" idx="1"/>
          </p:nvPr>
        </p:nvSpPr>
        <p:spPr>
          <a:xfrm>
            <a:off x="845312" y="1705233"/>
            <a:ext cx="11314176" cy="776004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00050" indent="-400050" defTabSz="525779">
              <a:spcBef>
                <a:spcPts val="3700"/>
              </a:spcBef>
              <a:defRPr sz="2880"/>
            </a:pPr>
            <a:r>
              <a:rPr lang="cs-CZ" b="1" dirty="0" smtClean="0"/>
              <a:t>s</a:t>
            </a:r>
            <a:r>
              <a:rPr b="1" dirty="0" err="1" smtClean="0"/>
              <a:t>yndromologické</a:t>
            </a:r>
            <a:r>
              <a:rPr b="1" dirty="0" smtClean="0"/>
              <a:t> </a:t>
            </a:r>
            <a:r>
              <a:rPr b="1" dirty="0" err="1"/>
              <a:t>pojetí</a:t>
            </a:r>
            <a:r>
              <a:rPr b="1" dirty="0"/>
              <a:t> </a:t>
            </a:r>
            <a:r>
              <a:rPr dirty="0" err="1"/>
              <a:t>neuropsychologie</a:t>
            </a:r>
            <a:r>
              <a:rPr dirty="0"/>
              <a:t> (</a:t>
            </a:r>
            <a:r>
              <a:rPr dirty="0" err="1"/>
              <a:t>Míka</a:t>
            </a:r>
            <a:r>
              <a:rPr dirty="0"/>
              <a:t> 1978, </a:t>
            </a:r>
            <a:r>
              <a:rPr dirty="0" err="1"/>
              <a:t>inspirován</a:t>
            </a:r>
            <a:r>
              <a:rPr dirty="0"/>
              <a:t> </a:t>
            </a:r>
            <a:r>
              <a:rPr dirty="0" err="1"/>
              <a:t>Lurijou</a:t>
            </a:r>
            <a:r>
              <a:rPr dirty="0" smtClean="0"/>
              <a:t>)</a:t>
            </a:r>
            <a:endParaRPr lang="cs-CZ" dirty="0" smtClean="0"/>
          </a:p>
          <a:p>
            <a:pPr marL="1050280" lvl="1" indent="-400050" defTabSz="525779">
              <a:spcBef>
                <a:spcPts val="3700"/>
              </a:spcBef>
              <a:defRPr sz="2880"/>
            </a:pPr>
            <a:r>
              <a:rPr dirty="0" smtClean="0"/>
              <a:t>NPS </a:t>
            </a:r>
            <a:r>
              <a:rPr dirty="0" err="1"/>
              <a:t>zajímá</a:t>
            </a:r>
            <a:r>
              <a:rPr dirty="0"/>
              <a:t>, </a:t>
            </a:r>
            <a:r>
              <a:rPr dirty="0" err="1"/>
              <a:t>jak</a:t>
            </a:r>
            <a:r>
              <a:rPr dirty="0"/>
              <a:t> se </a:t>
            </a:r>
            <a:r>
              <a:rPr dirty="0" err="1"/>
              <a:t>charakteristiky</a:t>
            </a:r>
            <a:r>
              <a:rPr dirty="0"/>
              <a:t> </a:t>
            </a:r>
            <a:r>
              <a:rPr dirty="0" err="1"/>
              <a:t>zpracování</a:t>
            </a:r>
            <a:r>
              <a:rPr dirty="0"/>
              <a:t> </a:t>
            </a:r>
            <a:r>
              <a:rPr dirty="0" err="1"/>
              <a:t>informací</a:t>
            </a:r>
            <a:r>
              <a:rPr dirty="0"/>
              <a:t> </a:t>
            </a:r>
            <a:r>
              <a:rPr lang="cs-CZ" dirty="0" smtClean="0"/>
              <a:t>                     </a:t>
            </a:r>
            <a:r>
              <a:rPr dirty="0" smtClean="0"/>
              <a:t>a </a:t>
            </a:r>
            <a:r>
              <a:rPr dirty="0" err="1"/>
              <a:t>využití</a:t>
            </a:r>
            <a:r>
              <a:rPr dirty="0"/>
              <a:t>  </a:t>
            </a:r>
            <a:r>
              <a:rPr dirty="0" err="1"/>
              <a:t>informací</a:t>
            </a:r>
            <a:r>
              <a:rPr dirty="0"/>
              <a:t> </a:t>
            </a:r>
            <a:r>
              <a:rPr dirty="0" err="1"/>
              <a:t>mění</a:t>
            </a:r>
            <a:r>
              <a:rPr dirty="0"/>
              <a:t> v </a:t>
            </a:r>
            <a:r>
              <a:rPr dirty="0" err="1"/>
              <a:t>závislosti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různém</a:t>
            </a:r>
            <a:r>
              <a:rPr dirty="0"/>
              <a:t> </a:t>
            </a:r>
            <a:r>
              <a:rPr dirty="0" err="1"/>
              <a:t>lokálním</a:t>
            </a:r>
            <a:r>
              <a:rPr dirty="0"/>
              <a:t> </a:t>
            </a:r>
            <a:r>
              <a:rPr dirty="0" err="1"/>
              <a:t>postižení</a:t>
            </a:r>
            <a:r>
              <a:rPr dirty="0"/>
              <a:t> </a:t>
            </a:r>
            <a:r>
              <a:rPr dirty="0" err="1"/>
              <a:t>nervového</a:t>
            </a:r>
            <a:r>
              <a:rPr dirty="0"/>
              <a:t> </a:t>
            </a:r>
            <a:r>
              <a:rPr dirty="0" err="1"/>
              <a:t>systému</a:t>
            </a:r>
            <a:r>
              <a:rPr dirty="0"/>
              <a:t> a </a:t>
            </a:r>
            <a:r>
              <a:rPr dirty="0" err="1"/>
              <a:t>jakým</a:t>
            </a:r>
            <a:r>
              <a:rPr dirty="0"/>
              <a:t> </a:t>
            </a:r>
            <a:r>
              <a:rPr dirty="0" err="1"/>
              <a:t>způsobem</a:t>
            </a:r>
            <a:r>
              <a:rPr dirty="0"/>
              <a:t> </a:t>
            </a:r>
            <a:r>
              <a:rPr dirty="0" err="1"/>
              <a:t>lze</a:t>
            </a:r>
            <a:r>
              <a:rPr dirty="0"/>
              <a:t> </a:t>
            </a:r>
            <a:r>
              <a:rPr dirty="0" err="1"/>
              <a:t>případný</a:t>
            </a:r>
            <a:r>
              <a:rPr dirty="0"/>
              <a:t> deficit </a:t>
            </a:r>
            <a:r>
              <a:rPr dirty="0" err="1" smtClean="0"/>
              <a:t>překonat</a:t>
            </a:r>
            <a:endParaRPr lang="cs-CZ" dirty="0" smtClean="0"/>
          </a:p>
          <a:p>
            <a:pPr marL="1050280" lvl="1" indent="-400050" defTabSz="525779">
              <a:spcBef>
                <a:spcPts val="3700"/>
              </a:spcBef>
              <a:defRPr sz="2880"/>
            </a:pPr>
            <a:r>
              <a:rPr dirty="0" smtClean="0"/>
              <a:t>NPS </a:t>
            </a:r>
            <a:r>
              <a:rPr dirty="0" err="1"/>
              <a:t>zkoumá</a:t>
            </a:r>
            <a:r>
              <a:rPr dirty="0"/>
              <a:t> </a:t>
            </a:r>
            <a:r>
              <a:rPr dirty="0" err="1"/>
              <a:t>vztah</a:t>
            </a:r>
            <a:r>
              <a:rPr dirty="0"/>
              <a:t> </a:t>
            </a:r>
            <a:r>
              <a:rPr dirty="0" err="1"/>
              <a:t>mezi</a:t>
            </a:r>
            <a:r>
              <a:rPr dirty="0"/>
              <a:t> </a:t>
            </a:r>
            <a:r>
              <a:rPr dirty="0" err="1"/>
              <a:t>strukturou</a:t>
            </a:r>
            <a:r>
              <a:rPr dirty="0"/>
              <a:t> </a:t>
            </a:r>
            <a:r>
              <a:rPr dirty="0" err="1"/>
              <a:t>mozkového</a:t>
            </a:r>
            <a:r>
              <a:rPr dirty="0"/>
              <a:t> </a:t>
            </a:r>
            <a:r>
              <a:rPr dirty="0" err="1"/>
              <a:t>aparátu</a:t>
            </a:r>
            <a:r>
              <a:rPr dirty="0"/>
              <a:t> </a:t>
            </a:r>
            <a:r>
              <a:rPr lang="cs-CZ" dirty="0" smtClean="0"/>
              <a:t>  </a:t>
            </a:r>
            <a:r>
              <a:rPr dirty="0" smtClean="0"/>
              <a:t>a </a:t>
            </a:r>
            <a:r>
              <a:rPr dirty="0" err="1"/>
              <a:t>jeho</a:t>
            </a:r>
            <a:r>
              <a:rPr dirty="0"/>
              <a:t> </a:t>
            </a:r>
            <a:r>
              <a:rPr dirty="0" err="1"/>
              <a:t>funkcí</a:t>
            </a:r>
            <a:endParaRPr dirty="0"/>
          </a:p>
          <a:p>
            <a:pPr marL="400050" indent="-400050" defTabSz="525779">
              <a:spcBef>
                <a:spcPts val="3700"/>
              </a:spcBef>
              <a:defRPr sz="2880"/>
            </a:pPr>
            <a:r>
              <a:rPr dirty="0"/>
              <a:t>NPS </a:t>
            </a:r>
            <a:r>
              <a:rPr dirty="0" err="1"/>
              <a:t>jako</a:t>
            </a:r>
            <a:r>
              <a:rPr dirty="0"/>
              <a:t> </a:t>
            </a:r>
            <a:r>
              <a:rPr dirty="0" err="1"/>
              <a:t>subdisciplína</a:t>
            </a:r>
            <a:r>
              <a:rPr dirty="0"/>
              <a:t> </a:t>
            </a:r>
            <a:r>
              <a:rPr b="1" dirty="0" err="1"/>
              <a:t>fyziologické</a:t>
            </a:r>
            <a:r>
              <a:rPr b="1" dirty="0"/>
              <a:t> </a:t>
            </a:r>
            <a:r>
              <a:rPr b="1" dirty="0" err="1"/>
              <a:t>psychologie</a:t>
            </a:r>
            <a:r>
              <a:rPr b="1" dirty="0"/>
              <a:t> </a:t>
            </a:r>
            <a:r>
              <a:rPr dirty="0"/>
              <a:t>(</a:t>
            </a:r>
            <a:r>
              <a:rPr dirty="0" err="1"/>
              <a:t>Reber</a:t>
            </a:r>
            <a:r>
              <a:rPr dirty="0"/>
              <a:t> 1985), </a:t>
            </a:r>
            <a:r>
              <a:rPr dirty="0" err="1"/>
              <a:t>zaměřující</a:t>
            </a:r>
            <a:r>
              <a:rPr dirty="0"/>
              <a:t> se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vztahy</a:t>
            </a:r>
            <a:r>
              <a:rPr dirty="0"/>
              <a:t> </a:t>
            </a:r>
            <a:r>
              <a:rPr dirty="0" err="1" smtClean="0"/>
              <a:t>mezi</a:t>
            </a:r>
            <a:r>
              <a:rPr lang="cs-CZ" dirty="0" smtClean="0"/>
              <a:t> </a:t>
            </a:r>
            <a:r>
              <a:rPr dirty="0" err="1" smtClean="0"/>
              <a:t>neurologickými</a:t>
            </a:r>
            <a:r>
              <a:rPr dirty="0" smtClean="0"/>
              <a:t> </a:t>
            </a:r>
            <a:r>
              <a:rPr dirty="0" err="1"/>
              <a:t>procesy</a:t>
            </a:r>
            <a:r>
              <a:rPr dirty="0"/>
              <a:t> a </a:t>
            </a:r>
            <a:r>
              <a:rPr dirty="0" err="1"/>
              <a:t>chováním</a:t>
            </a:r>
            <a:endParaRPr dirty="0"/>
          </a:p>
          <a:p>
            <a:pPr marL="400050" indent="-400050" defTabSz="525779">
              <a:spcBef>
                <a:spcPts val="3700"/>
              </a:spcBef>
              <a:defRPr sz="2880"/>
            </a:pPr>
            <a:r>
              <a:rPr dirty="0" err="1"/>
              <a:t>Diamant</a:t>
            </a:r>
            <a:r>
              <a:rPr dirty="0"/>
              <a:t> (1994) </a:t>
            </a:r>
            <a:r>
              <a:rPr dirty="0" err="1"/>
              <a:t>obohatil</a:t>
            </a:r>
            <a:r>
              <a:rPr dirty="0"/>
              <a:t> NPS o </a:t>
            </a:r>
            <a:r>
              <a:rPr dirty="0" err="1"/>
              <a:t>americký</a:t>
            </a:r>
            <a:r>
              <a:rPr dirty="0"/>
              <a:t> </a:t>
            </a:r>
            <a:r>
              <a:rPr b="1" dirty="0" err="1"/>
              <a:t>psychometrický</a:t>
            </a:r>
            <a:r>
              <a:rPr b="1" dirty="0"/>
              <a:t> </a:t>
            </a:r>
            <a:r>
              <a:rPr b="1" dirty="0" err="1"/>
              <a:t>přístup</a:t>
            </a:r>
            <a:endParaRPr b="1" dirty="0"/>
          </a:p>
          <a:p>
            <a:pPr marL="400050" indent="-400050" defTabSz="525779">
              <a:spcBef>
                <a:spcPts val="3700"/>
              </a:spcBef>
              <a:defRPr sz="2880"/>
            </a:pPr>
            <a:r>
              <a:rPr dirty="0"/>
              <a:t>NPS </a:t>
            </a:r>
            <a:r>
              <a:rPr dirty="0" err="1"/>
              <a:t>řazena</a:t>
            </a:r>
            <a:r>
              <a:rPr dirty="0"/>
              <a:t> do </a:t>
            </a:r>
            <a:r>
              <a:rPr dirty="0" err="1"/>
              <a:t>různých</a:t>
            </a:r>
            <a:r>
              <a:rPr dirty="0"/>
              <a:t> </a:t>
            </a:r>
            <a:r>
              <a:rPr dirty="0" err="1"/>
              <a:t>věd</a:t>
            </a:r>
            <a:r>
              <a:rPr dirty="0"/>
              <a:t>; </a:t>
            </a:r>
            <a:r>
              <a:rPr dirty="0" err="1"/>
              <a:t>základní</a:t>
            </a:r>
            <a:r>
              <a:rPr dirty="0"/>
              <a:t> </a:t>
            </a:r>
            <a:r>
              <a:rPr dirty="0" err="1"/>
              <a:t>teorém</a:t>
            </a:r>
            <a:r>
              <a:rPr dirty="0"/>
              <a:t> - </a:t>
            </a:r>
            <a:r>
              <a:rPr b="1" dirty="0" err="1"/>
              <a:t>zkoumání</a:t>
            </a:r>
            <a:r>
              <a:rPr b="1" dirty="0"/>
              <a:t> </a:t>
            </a:r>
            <a:r>
              <a:rPr b="1" dirty="0" err="1"/>
              <a:t>vztahů</a:t>
            </a:r>
            <a:r>
              <a:rPr b="1" dirty="0"/>
              <a:t> </a:t>
            </a:r>
            <a:r>
              <a:rPr b="1" dirty="0" err="1"/>
              <a:t>mezi</a:t>
            </a:r>
            <a:r>
              <a:rPr b="1" dirty="0"/>
              <a:t> </a:t>
            </a:r>
            <a:r>
              <a:rPr b="1" dirty="0" err="1"/>
              <a:t>mozkem</a:t>
            </a:r>
            <a:r>
              <a:rPr b="1" dirty="0"/>
              <a:t> a </a:t>
            </a:r>
            <a:r>
              <a:rPr b="1" dirty="0" err="1"/>
              <a:t>chováním</a:t>
            </a:r>
            <a:endParaRPr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>
          <a:xfrm>
            <a:off x="2269588" y="845721"/>
            <a:ext cx="10471573" cy="184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Screeningové  </a:t>
            </a:r>
            <a:r>
              <a:rPr lang="cs-CZ" alt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alt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podrobné vyšetření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869246" y="2947955"/>
            <a:ext cx="11880427" cy="666721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komplexní baterie neuropsychologických testů</a:t>
            </a:r>
          </a:p>
          <a:p>
            <a:pPr lvl="1" eaLnBrk="1" hangingPunct="1">
              <a:defRPr/>
            </a:pPr>
            <a:r>
              <a:rPr lang="cs-CZ" altLang="cs-CZ" dirty="0" err="1" smtClean="0"/>
              <a:t>Halstead-Reitan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Neuropsychological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Battery</a:t>
            </a:r>
            <a:r>
              <a:rPr lang="cs-CZ" altLang="cs-CZ" dirty="0" smtClean="0"/>
              <a:t> </a:t>
            </a:r>
            <a:r>
              <a:rPr lang="cs-CZ" altLang="cs-CZ" sz="2560" dirty="0"/>
              <a:t>(J. Preiss)</a:t>
            </a:r>
          </a:p>
          <a:p>
            <a:pPr lvl="1" eaLnBrk="1" hangingPunct="1">
              <a:defRPr/>
            </a:pPr>
            <a:r>
              <a:rPr lang="cs-CZ" altLang="cs-CZ" dirty="0" err="1" smtClean="0"/>
              <a:t>Luria</a:t>
            </a:r>
            <a:r>
              <a:rPr lang="cs-CZ" altLang="cs-CZ" dirty="0" smtClean="0"/>
              <a:t>-Nebraska </a:t>
            </a:r>
            <a:r>
              <a:rPr lang="cs-CZ" altLang="cs-CZ" dirty="0" err="1" smtClean="0"/>
              <a:t>Neuropsychological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Battery</a:t>
            </a:r>
            <a:r>
              <a:rPr lang="cs-CZ" altLang="cs-CZ" dirty="0" smtClean="0"/>
              <a:t> </a:t>
            </a:r>
            <a:r>
              <a:rPr lang="cs-CZ" altLang="cs-CZ" sz="2560" dirty="0"/>
              <a:t>(P. </a:t>
            </a:r>
            <a:r>
              <a:rPr lang="cs-CZ" altLang="cs-CZ" sz="2560" dirty="0" err="1"/>
              <a:t>Kulišťák</a:t>
            </a:r>
            <a:r>
              <a:rPr lang="cs-CZ" altLang="cs-CZ" sz="2560" dirty="0"/>
              <a:t>)</a:t>
            </a:r>
          </a:p>
          <a:p>
            <a:pPr eaLnBrk="1" hangingPunct="1">
              <a:defRPr/>
            </a:pPr>
            <a:r>
              <a:rPr lang="cs-CZ" altLang="cs-CZ" dirty="0" smtClean="0"/>
              <a:t>baterie sestavované dle potřeby neuropsychologa, výzkumu, jeho pracoviště,…</a:t>
            </a:r>
          </a:p>
          <a:p>
            <a:pPr marL="0" indent="0"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ř</a:t>
            </a:r>
            <a:r>
              <a:rPr lang="cs-CZ" altLang="cs-CZ" dirty="0" smtClean="0"/>
              <a:t>ada neuropsychologických testů je značně </a:t>
            </a:r>
            <a:r>
              <a:rPr lang="cs-CZ" altLang="cs-CZ" b="1" dirty="0" smtClean="0"/>
              <a:t>senzitivních</a:t>
            </a:r>
            <a:r>
              <a:rPr lang="cs-CZ" altLang="cs-CZ" dirty="0" smtClean="0"/>
              <a:t> (pravděpodobnost, že test bude pozitivní  u nemocných), ale mnohem méně </a:t>
            </a:r>
            <a:r>
              <a:rPr lang="cs-CZ" altLang="cs-CZ" b="1" dirty="0" smtClean="0"/>
              <a:t>specifických</a:t>
            </a:r>
            <a:r>
              <a:rPr lang="cs-CZ" altLang="cs-CZ" dirty="0" smtClean="0"/>
              <a:t> (pravděpodobnost,                 že test je negativní u osob bez nemoci)</a:t>
            </a:r>
          </a:p>
          <a:p>
            <a:pPr lvl="1" eaLnBrk="1" hangingPunct="1">
              <a:defRPr/>
            </a:pPr>
            <a:r>
              <a:rPr lang="cs-CZ" altLang="cs-CZ" dirty="0"/>
              <a:t>v</a:t>
            </a:r>
            <a:r>
              <a:rPr lang="cs-CZ" altLang="cs-CZ" dirty="0" smtClean="0"/>
              <a:t>liv na menší specifičnost – řada faktorů – vliv medikace, deprese, úzkosti, nízké motivovanosti nebo vůle, neporozumění instrukcím,…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05853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4690" name="Group 2"/>
          <p:cNvGraphicFramePr>
            <a:graphicFrameLocks noGrp="1"/>
          </p:cNvGraphicFramePr>
          <p:nvPr>
            <p:ph type="tbl" idx="1"/>
          </p:nvPr>
        </p:nvGraphicFramePr>
        <p:xfrm>
          <a:off x="1176303" y="2842543"/>
          <a:ext cx="11704322" cy="6457696"/>
        </p:xfrm>
        <a:graphic>
          <a:graphicData uri="http://schemas.openxmlformats.org/drawingml/2006/table">
            <a:tbl>
              <a:tblPr/>
              <a:tblGrid>
                <a:gridCol w="1673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3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0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07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3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8916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cs-CZ" altLang="cs-CZ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84,13%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79,77–87,83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0,83–1,16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117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74,75%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69,15–79,77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0,50–0,83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916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63,06%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56,62–69,15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0,16–0,50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8916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43,38–56,62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–0,32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8916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–1/3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36,94%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30,85–43,38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–0,66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117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–2/3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25,25%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20,23–30,85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–1,33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8916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–1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15,87%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12,17–20,23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–1,99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9939" name="AutoShape 68"/>
          <p:cNvSpPr>
            <a:spLocks noChangeArrowheads="1"/>
          </p:cNvSpPr>
          <p:nvPr/>
        </p:nvSpPr>
        <p:spPr bwMode="auto">
          <a:xfrm>
            <a:off x="614115" y="370276"/>
            <a:ext cx="1995876" cy="1370472"/>
          </a:xfrm>
          <a:prstGeom prst="wedgeRoundRectCallout">
            <a:avLst>
              <a:gd name="adj1" fmla="val 8824"/>
              <a:gd name="adj2" fmla="val 10255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991">
                <a:latin typeface="Arial" panose="020B0604020202020204" pitchFamily="34" charset="0"/>
                <a:cs typeface="Arial" panose="020B0604020202020204" pitchFamily="34" charset="0"/>
              </a:rPr>
              <a:t>Wechslerovy vážené skóry</a:t>
            </a:r>
          </a:p>
        </p:txBody>
      </p:sp>
      <p:sp>
        <p:nvSpPr>
          <p:cNvPr id="79940" name="AutoShape 69"/>
          <p:cNvSpPr>
            <a:spLocks noChangeArrowheads="1"/>
          </p:cNvSpPr>
          <p:nvPr/>
        </p:nvSpPr>
        <p:spPr bwMode="auto">
          <a:xfrm>
            <a:off x="3429566" y="268676"/>
            <a:ext cx="1639147" cy="819573"/>
          </a:xfrm>
          <a:prstGeom prst="wedgeRoundRectCallout">
            <a:avLst>
              <a:gd name="adj1" fmla="val -26171"/>
              <a:gd name="adj2" fmla="val 24972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560">
                <a:latin typeface="Arial" panose="020B0604020202020204" pitchFamily="34" charset="0"/>
                <a:cs typeface="Arial" panose="020B0604020202020204" pitchFamily="34" charset="0"/>
              </a:rPr>
              <a:t>IQ skóry</a:t>
            </a:r>
          </a:p>
        </p:txBody>
      </p:sp>
      <p:sp>
        <p:nvSpPr>
          <p:cNvPr id="79941" name="AutoShape 70"/>
          <p:cNvSpPr>
            <a:spLocks noChangeArrowheads="1"/>
          </p:cNvSpPr>
          <p:nvPr/>
        </p:nvSpPr>
        <p:spPr bwMode="auto">
          <a:xfrm>
            <a:off x="4863254" y="268677"/>
            <a:ext cx="1433690" cy="1022773"/>
          </a:xfrm>
          <a:prstGeom prst="wedgeRoundRectCallout">
            <a:avLst>
              <a:gd name="adj1" fmla="val -31259"/>
              <a:gd name="adj2" fmla="val 17825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560">
                <a:latin typeface="Arial" panose="020B0604020202020204" pitchFamily="34" charset="0"/>
                <a:cs typeface="Arial" panose="020B0604020202020204" pitchFamily="34" charset="0"/>
              </a:rPr>
              <a:t>T skóry</a:t>
            </a:r>
          </a:p>
        </p:txBody>
      </p:sp>
      <p:sp>
        <p:nvSpPr>
          <p:cNvPr id="79942" name="AutoShape 71"/>
          <p:cNvSpPr>
            <a:spLocks noChangeArrowheads="1"/>
          </p:cNvSpPr>
          <p:nvPr/>
        </p:nvSpPr>
        <p:spPr bwMode="auto">
          <a:xfrm>
            <a:off x="6809458" y="268676"/>
            <a:ext cx="1126632" cy="921173"/>
          </a:xfrm>
          <a:prstGeom prst="wedgeRoundRectCallout">
            <a:avLst>
              <a:gd name="adj1" fmla="val -43787"/>
              <a:gd name="adj2" fmla="val 21666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56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</a:p>
        </p:txBody>
      </p:sp>
      <p:sp>
        <p:nvSpPr>
          <p:cNvPr id="79943" name="AutoShape 72"/>
          <p:cNvSpPr>
            <a:spLocks noChangeArrowheads="1"/>
          </p:cNvSpPr>
          <p:nvPr/>
        </p:nvSpPr>
        <p:spPr bwMode="auto">
          <a:xfrm>
            <a:off x="8446348" y="474133"/>
            <a:ext cx="2458719" cy="715716"/>
          </a:xfrm>
          <a:prstGeom prst="wedgeRoundRectCallout">
            <a:avLst>
              <a:gd name="adj1" fmla="val -46602"/>
              <a:gd name="adj2" fmla="val 25883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560">
                <a:latin typeface="Arial" panose="020B0604020202020204" pitchFamily="34" charset="0"/>
                <a:cs typeface="Arial" panose="020B0604020202020204" pitchFamily="34" charset="0"/>
              </a:rPr>
              <a:t>Percentily</a:t>
            </a:r>
          </a:p>
        </p:txBody>
      </p:sp>
      <p:sp>
        <p:nvSpPr>
          <p:cNvPr id="79944" name="AutoShape 73"/>
          <p:cNvSpPr>
            <a:spLocks noChangeArrowheads="1"/>
          </p:cNvSpPr>
          <p:nvPr/>
        </p:nvSpPr>
        <p:spPr bwMode="auto">
          <a:xfrm>
            <a:off x="11417584" y="268676"/>
            <a:ext cx="1537546" cy="921173"/>
          </a:xfrm>
          <a:prstGeom prst="wedgeRoundRectCallout">
            <a:avLst>
              <a:gd name="adj1" fmla="val -43685"/>
              <a:gd name="adj2" fmla="val 22990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560">
                <a:latin typeface="Arial" panose="020B0604020202020204" pitchFamily="34" charset="0"/>
                <a:cs typeface="Arial" panose="020B0604020202020204" pitchFamily="34" charset="0"/>
              </a:rPr>
              <a:t>Z-skóry</a:t>
            </a:r>
          </a:p>
        </p:txBody>
      </p:sp>
    </p:spTree>
    <p:extLst>
      <p:ext uri="{BB962C8B-B14F-4D97-AF65-F5344CB8AC3E}">
        <p14:creationId xmlns:p14="http://schemas.microsoft.com/office/powerpoint/2010/main" val="6578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Group 2"/>
          <p:cNvGraphicFramePr>
            <a:graphicFrameLocks noGrp="1"/>
          </p:cNvGraphicFramePr>
          <p:nvPr>
            <p:ph type="tbl" idx="1"/>
          </p:nvPr>
        </p:nvGraphicFramePr>
        <p:xfrm>
          <a:off x="0" y="1803965"/>
          <a:ext cx="13004800" cy="5938580"/>
        </p:xfrm>
        <a:graphic>
          <a:graphicData uri="http://schemas.openxmlformats.org/drawingml/2006/table">
            <a:tbl>
              <a:tblPr/>
              <a:tblGrid>
                <a:gridCol w="2099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6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8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66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66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82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04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763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23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Kognitivní funkce/test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Logická paměť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Verbální asociace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Verbální </a:t>
                      </a:r>
                      <a:r>
                        <a:rPr kumimoji="0" lang="cs-CZ" altLang="cs-CZ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fluence</a:t>
                      </a: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R-O figura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TMT-A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Číselný čtverec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Hanoiská věž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Stroopův test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WCST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Paměť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2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Psychomotorické tempo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2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Řeč-slovní plynulost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2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Konstrukční praxe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2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Vizuomotorická koordinace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12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Řídící funkce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5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Pozornost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02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Odolnost vůči zátěži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1010" name="Text Box 115"/>
          <p:cNvSpPr txBox="1">
            <a:spLocks noChangeArrowheads="1"/>
          </p:cNvSpPr>
          <p:nvPr/>
        </p:nvSpPr>
        <p:spPr bwMode="auto">
          <a:xfrm>
            <a:off x="2713849" y="370276"/>
            <a:ext cx="8807592" cy="79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4551" b="0" dirty="0">
                <a:latin typeface="Tahoma" panose="020B0604030504040204" pitchFamily="34" charset="0"/>
              </a:rPr>
              <a:t>Kognitivní </a:t>
            </a:r>
            <a:r>
              <a:rPr lang="cs-CZ" altLang="cs-CZ" sz="4551" b="0" dirty="0" smtClean="0">
                <a:latin typeface="Tahoma" panose="020B0604030504040204" pitchFamily="34" charset="0"/>
              </a:rPr>
              <a:t>funkce</a:t>
            </a:r>
            <a:endParaRPr lang="cs-CZ" altLang="cs-CZ" sz="4551" b="0" dirty="0">
              <a:latin typeface="Tahoma" panose="020B0604030504040204" pitchFamily="34" charset="0"/>
            </a:endParaRPr>
          </a:p>
        </p:txBody>
      </p:sp>
      <p:sp>
        <p:nvSpPr>
          <p:cNvPr id="81011" name="Text Box 116"/>
          <p:cNvSpPr txBox="1">
            <a:spLocks noChangeArrowheads="1"/>
          </p:cNvSpPr>
          <p:nvPr/>
        </p:nvSpPr>
        <p:spPr bwMode="auto">
          <a:xfrm>
            <a:off x="356729" y="8870810"/>
            <a:ext cx="10345138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cs-CZ" altLang="cs-CZ" sz="256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9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Group 2"/>
          <p:cNvGraphicFramePr>
            <a:graphicFrameLocks noGrp="1"/>
          </p:cNvGraphicFramePr>
          <p:nvPr>
            <p:ph type="tbl" idx="1"/>
          </p:nvPr>
        </p:nvGraphicFramePr>
        <p:xfrm>
          <a:off x="0" y="1291450"/>
          <a:ext cx="13004801" cy="5785053"/>
        </p:xfrm>
        <a:graphic>
          <a:graphicData uri="http://schemas.openxmlformats.org/drawingml/2006/table">
            <a:tbl>
              <a:tblPr/>
              <a:tblGrid>
                <a:gridCol w="1995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43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04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98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266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73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237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kognitivní funkce/test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Logická paměť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Verbální asociace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Verbální </a:t>
                      </a:r>
                      <a:r>
                        <a:rPr kumimoji="0" lang="cs-CZ" altLang="cs-CZ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fluence</a:t>
                      </a: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R-O figura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TMT-A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Číselný čtverec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Hanoiská věž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Stroopův test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WCST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3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Paměť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++ 1)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++ 2)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++ 3)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++ 4)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++ 5)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++ 3)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+ 3)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2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Psychomotorické tempo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2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Řeč-slovní plynulost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2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Konstrukční praxe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2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Vizuomotorická koordinace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8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Řídící funkce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9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Pozornost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02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Odolnost vůči zátěži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2034" name="Text Box 114"/>
          <p:cNvSpPr txBox="1">
            <a:spLocks noChangeArrowheads="1"/>
          </p:cNvSpPr>
          <p:nvPr/>
        </p:nvSpPr>
        <p:spPr bwMode="auto">
          <a:xfrm>
            <a:off x="460588" y="7231664"/>
            <a:ext cx="11982027" cy="101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991">
                <a:latin typeface="Tahoma" panose="020B0604030504040204" pitchFamily="34" charset="0"/>
              </a:rPr>
              <a:t>1-učení,krátkodobá paměť pro auditivní podněty, 2-asociativní učení, 3-pracovní paměť, 4-paměť pro vizuální podněty, 5-učení, paměť pro vizuální podněty, prostorové uspořádání a pohyb, ++ hlavní oblast testování, + vedlejší oblast testování </a:t>
            </a:r>
          </a:p>
        </p:txBody>
      </p:sp>
      <p:sp>
        <p:nvSpPr>
          <p:cNvPr id="82035" name="Text Box 115"/>
          <p:cNvSpPr txBox="1">
            <a:spLocks noChangeArrowheads="1"/>
          </p:cNvSpPr>
          <p:nvPr/>
        </p:nvSpPr>
        <p:spPr bwMode="auto">
          <a:xfrm>
            <a:off x="767645" y="8563752"/>
            <a:ext cx="11367912" cy="99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2000" b="0" dirty="0">
                <a:latin typeface="Tahoma" panose="020B0604030504040204" pitchFamily="34" charset="0"/>
              </a:rPr>
              <a:t>Tůma I, </a:t>
            </a:r>
            <a:r>
              <a:rPr lang="cs-CZ" altLang="cs-CZ" sz="2000" b="0" dirty="0" err="1">
                <a:latin typeface="Tahoma" panose="020B0604030504040204" pitchFamily="34" charset="0"/>
              </a:rPr>
              <a:t>Lenderová</a:t>
            </a:r>
            <a:r>
              <a:rPr lang="cs-CZ" altLang="cs-CZ" sz="2000" b="0" dirty="0">
                <a:latin typeface="Tahoma" panose="020B0604030504040204" pitchFamily="34" charset="0"/>
              </a:rPr>
              <a:t> Z. Schizofrenie a kognitivní funkce. Psychiatrie, 2001, 4, 275-282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cs-CZ" altLang="cs-CZ" sz="2560" dirty="0">
              <a:latin typeface="Tahoma" panose="020B0604030504040204" pitchFamily="34" charset="0"/>
            </a:endParaRPr>
          </a:p>
        </p:txBody>
      </p:sp>
      <p:sp>
        <p:nvSpPr>
          <p:cNvPr id="82036" name="Text Box 116"/>
          <p:cNvSpPr txBox="1">
            <a:spLocks noChangeArrowheads="1"/>
          </p:cNvSpPr>
          <p:nvPr/>
        </p:nvSpPr>
        <p:spPr bwMode="auto">
          <a:xfrm>
            <a:off x="356729" y="268677"/>
            <a:ext cx="12291342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2560">
                <a:latin typeface="Tahoma" panose="020B0604030504040204" pitchFamily="34" charset="0"/>
              </a:rPr>
              <a:t>44 míst setkání</a:t>
            </a:r>
          </a:p>
        </p:txBody>
      </p:sp>
    </p:spTree>
    <p:extLst>
      <p:ext uri="{BB962C8B-B14F-4D97-AF65-F5344CB8AC3E}">
        <p14:creationId xmlns:p14="http://schemas.microsoft.com/office/powerpoint/2010/main" val="416124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04502" y="369297"/>
            <a:ext cx="9071751" cy="1840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 smtClean="0"/>
              <a:t>Vliv nácviku</a:t>
            </a:r>
            <a:endParaRPr lang="cs-CZ" sz="4000" dirty="0"/>
          </a:p>
        </p:txBody>
      </p:sp>
      <p:sp>
        <p:nvSpPr>
          <p:cNvPr id="82947" name="Zástupný symbol pro obsah 2"/>
          <p:cNvSpPr>
            <a:spLocks noGrp="1"/>
          </p:cNvSpPr>
          <p:nvPr>
            <p:ph idx="1"/>
          </p:nvPr>
        </p:nvSpPr>
        <p:spPr>
          <a:xfrm>
            <a:off x="844409" y="2753082"/>
            <a:ext cx="11315982" cy="6457244"/>
          </a:xfrm>
        </p:spPr>
        <p:txBody>
          <a:bodyPr/>
          <a:lstStyle/>
          <a:p>
            <a:pPr eaLnBrk="1" hangingPunct="1"/>
            <a:endParaRPr lang="cs-CZ" altLang="cs-CZ" dirty="0" smtClean="0"/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Za jak dlouho po prvním vyšetření může stejnými metodami následovat druhé, aniž by byl výkon vlivem nácviku významně ovlivněn?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více řeší výzkumníci než klinici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u inteligenčních zkoušek je doporučení 6-12 měsíců; exaktní odpověď neexistuje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vyšší vliv nácviku u testů, kde je podstatná rychlost řešení, vyžadující zvláštní či neobvyklý způsob reakce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největší vliv nácviku mezi 1. a 2. administrací testu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řešení alternativní verze testů</a:t>
            </a:r>
          </a:p>
        </p:txBody>
      </p:sp>
    </p:spTree>
    <p:extLst>
      <p:ext uri="{BB962C8B-B14F-4D97-AF65-F5344CB8AC3E}">
        <p14:creationId xmlns:p14="http://schemas.microsoft.com/office/powerpoint/2010/main" val="174601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6966" y="669979"/>
            <a:ext cx="9071751" cy="184009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/>
              <a:t>simulace</a:t>
            </a:r>
          </a:p>
        </p:txBody>
      </p:sp>
      <p:sp>
        <p:nvSpPr>
          <p:cNvPr id="83971" name="Zástupný symbol pro obsah 2"/>
          <p:cNvSpPr>
            <a:spLocks noGrp="1"/>
          </p:cNvSpPr>
          <p:nvPr>
            <p:ph idx="1"/>
          </p:nvPr>
        </p:nvSpPr>
        <p:spPr>
          <a:xfrm>
            <a:off x="844409" y="2521938"/>
            <a:ext cx="11315982" cy="686138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úmyslné předstírání nebo přehánění symptomů nemoci nebo neschopnosti kvůli osobním výhodám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3 druhy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i="1" dirty="0" smtClean="0"/>
              <a:t>prostá</a:t>
            </a:r>
            <a:r>
              <a:rPr lang="cs-CZ" altLang="cs-CZ" dirty="0" smtClean="0"/>
              <a:t> – vymýšlení si neexistujících symptomů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i="1" dirty="0" smtClean="0"/>
              <a:t>částečná</a:t>
            </a:r>
            <a:r>
              <a:rPr lang="cs-CZ" altLang="cs-CZ" dirty="0" smtClean="0"/>
              <a:t> – přehánění existujících </a:t>
            </a:r>
            <a:r>
              <a:rPr lang="cs-CZ" altLang="cs-CZ" dirty="0" err="1" smtClean="0"/>
              <a:t>sy</a:t>
            </a:r>
            <a:endParaRPr lang="cs-CZ" altLang="cs-CZ" dirty="0" smtClean="0"/>
          </a:p>
          <a:p>
            <a:pPr lvl="1" eaLnBrk="1" hangingPunct="1">
              <a:lnSpc>
                <a:spcPct val="100000"/>
              </a:lnSpc>
            </a:pPr>
            <a:r>
              <a:rPr lang="cs-CZ" altLang="cs-CZ" i="1" dirty="0" smtClean="0"/>
              <a:t>nepravdivé přisuzování </a:t>
            </a:r>
            <a:r>
              <a:rPr lang="cs-CZ" altLang="cs-CZ" dirty="0" smtClean="0"/>
              <a:t>– existující </a:t>
            </a:r>
            <a:r>
              <a:rPr lang="cs-CZ" altLang="cs-CZ" dirty="0" err="1" smtClean="0"/>
              <a:t>sy</a:t>
            </a:r>
            <a:r>
              <a:rPr lang="cs-CZ" altLang="cs-CZ" dirty="0" smtClean="0"/>
              <a:t> jsou nepravdivě přisuzovány k etiologicky nesprávné příčině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dvě základní strategie k odhalení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i="1" dirty="0" smtClean="0"/>
              <a:t>kvalitativní analýza reakcí </a:t>
            </a:r>
            <a:r>
              <a:rPr lang="cs-CZ" altLang="cs-CZ" dirty="0" smtClean="0"/>
              <a:t>- během standardního vyšetření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i="1" dirty="0" smtClean="0"/>
              <a:t>testy specifické k simulaci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další kvalitativní znaky – nekonzistence výkonu, extrémnost smyšlených </a:t>
            </a:r>
            <a:r>
              <a:rPr lang="cs-CZ" altLang="cs-CZ" dirty="0" err="1" smtClean="0"/>
              <a:t>sy</a:t>
            </a:r>
            <a:r>
              <a:rPr lang="cs-CZ" altLang="cs-CZ" dirty="0" smtClean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77305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409" y="381654"/>
            <a:ext cx="11905263" cy="1840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/>
              <a:t>10 znaků  simulace v KF</a:t>
            </a:r>
          </a:p>
        </p:txBody>
      </p:sp>
      <p:sp>
        <p:nvSpPr>
          <p:cNvPr id="84995" name="Zástupný symbol pro obsah 2"/>
          <p:cNvSpPr>
            <a:spLocks noGrp="1"/>
          </p:cNvSpPr>
          <p:nvPr>
            <p:ph idx="1"/>
          </p:nvPr>
        </p:nvSpPr>
        <p:spPr>
          <a:xfrm>
            <a:off x="844409" y="3120249"/>
            <a:ext cx="11905263" cy="6159218"/>
          </a:xfrm>
        </p:spPr>
        <p:txBody>
          <a:bodyPr/>
          <a:lstStyle/>
          <a:p>
            <a:pPr marL="650230" indent="-650230">
              <a:lnSpc>
                <a:spcPct val="100000"/>
              </a:lnSpc>
              <a:buFont typeface="Century Gothic" panose="020B0502020202020204" pitchFamily="34" charset="0"/>
              <a:buAutoNum type="arabicPeriod"/>
            </a:pPr>
            <a:r>
              <a:rPr lang="cs-CZ" altLang="cs-CZ" dirty="0" smtClean="0"/>
              <a:t>jakákoli neschopnost, která je disproporční se závažností poranění nebo choroby</a:t>
            </a:r>
          </a:p>
          <a:p>
            <a:pPr marL="650230" indent="-650230">
              <a:lnSpc>
                <a:spcPct val="100000"/>
              </a:lnSpc>
              <a:buFont typeface="Century Gothic" panose="020B0502020202020204" pitchFamily="34" charset="0"/>
              <a:buAutoNum type="arabicPeriod"/>
            </a:pPr>
            <a:r>
              <a:rPr lang="cs-CZ" altLang="cs-CZ" dirty="0" smtClean="0"/>
              <a:t>skór v rozpoznání (</a:t>
            </a:r>
            <a:r>
              <a:rPr lang="cs-CZ" altLang="cs-CZ" dirty="0" err="1" smtClean="0"/>
              <a:t>rekognici</a:t>
            </a:r>
            <a:r>
              <a:rPr lang="cs-CZ" altLang="cs-CZ" dirty="0" smtClean="0"/>
              <a:t>) je relativně nižší oproti skóru ve vybavení (</a:t>
            </a:r>
            <a:r>
              <a:rPr lang="cs-CZ" altLang="cs-CZ" dirty="0" err="1" smtClean="0"/>
              <a:t>př.AVLT</a:t>
            </a:r>
            <a:r>
              <a:rPr lang="cs-CZ" altLang="cs-CZ" dirty="0" smtClean="0"/>
              <a:t>)</a:t>
            </a:r>
          </a:p>
          <a:p>
            <a:pPr marL="650230" indent="-650230">
              <a:lnSpc>
                <a:spcPct val="100000"/>
              </a:lnSpc>
              <a:buFont typeface="Century Gothic" panose="020B0502020202020204" pitchFamily="34" charset="0"/>
              <a:buAutoNum type="arabicPeriod"/>
            </a:pPr>
            <a:r>
              <a:rPr lang="cs-CZ" altLang="cs-CZ" dirty="0" smtClean="0"/>
              <a:t>nepřiměřeně narušený výkon v pozornostních zkouškách</a:t>
            </a:r>
          </a:p>
          <a:p>
            <a:pPr marL="650230" indent="-650230">
              <a:lnSpc>
                <a:spcPct val="100000"/>
              </a:lnSpc>
              <a:buFont typeface="Century Gothic" panose="020B0502020202020204" pitchFamily="34" charset="0"/>
              <a:buAutoNum type="arabicPeriod"/>
            </a:pPr>
            <a:r>
              <a:rPr lang="cs-CZ" altLang="cs-CZ" dirty="0" smtClean="0"/>
              <a:t>nezvládnutí velmi jednoduchých položek a zvládnutí podstatně obtížnějších</a:t>
            </a:r>
          </a:p>
          <a:p>
            <a:pPr marL="650230" indent="-650230">
              <a:lnSpc>
                <a:spcPct val="100000"/>
              </a:lnSpc>
              <a:buFont typeface="Century Gothic" panose="020B0502020202020204" pitchFamily="34" charset="0"/>
              <a:buAutoNum type="arabicPeriod"/>
            </a:pPr>
            <a:r>
              <a:rPr lang="cs-CZ" altLang="cs-CZ" dirty="0" smtClean="0"/>
              <a:t>nepřiměřeně vysoká frekvence odpovědí „nevím“</a:t>
            </a:r>
          </a:p>
          <a:p>
            <a:pPr marL="650230" indent="-650230">
              <a:lnSpc>
                <a:spcPct val="100000"/>
              </a:lnSpc>
              <a:buFont typeface="Century Gothic" panose="020B0502020202020204" pitchFamily="34" charset="0"/>
              <a:buAutoNum type="arabicPeriod"/>
            </a:pPr>
            <a:r>
              <a:rPr lang="cs-CZ" altLang="cs-CZ" dirty="0" smtClean="0"/>
              <a:t>diskrepance v testech měřících podobné procesy (př. vizuální a verbální učení)</a:t>
            </a:r>
          </a:p>
        </p:txBody>
      </p:sp>
    </p:spTree>
    <p:extLst>
      <p:ext uri="{BB962C8B-B14F-4D97-AF65-F5344CB8AC3E}">
        <p14:creationId xmlns:p14="http://schemas.microsoft.com/office/powerpoint/2010/main" val="200311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409" y="480509"/>
            <a:ext cx="11905263" cy="1840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/>
              <a:t>10 znaků  simulace v KF</a:t>
            </a:r>
          </a:p>
        </p:txBody>
      </p:sp>
      <p:sp>
        <p:nvSpPr>
          <p:cNvPr id="86019" name="Zástupný symbol pro obsah 2"/>
          <p:cNvSpPr>
            <a:spLocks noGrp="1"/>
          </p:cNvSpPr>
          <p:nvPr>
            <p:ph idx="1"/>
          </p:nvPr>
        </p:nvSpPr>
        <p:spPr>
          <a:xfrm>
            <a:off x="844409" y="3120249"/>
            <a:ext cx="11905263" cy="615921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altLang="cs-CZ" dirty="0" smtClean="0"/>
              <a:t>7. nekonzistence ve stížnosti na paměť a chování, pozorované během provádění testů nebo mimo testovou situaci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dirty="0" smtClean="0"/>
              <a:t>8. odpovědi velmi blízké správné odpovědi nebo přibližné odpovědi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dirty="0" smtClean="0"/>
              <a:t>9. výrazné snížení ve skóru v oddáleném vybavení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dirty="0" smtClean="0"/>
              <a:t>10. nekonzistence mezi testovými výsledky a očekávanými výsledky v souvislosti s neurologickým poraněním  nebo onemocněním</a:t>
            </a:r>
          </a:p>
        </p:txBody>
      </p:sp>
    </p:spTree>
    <p:extLst>
      <p:ext uri="{BB962C8B-B14F-4D97-AF65-F5344CB8AC3E}">
        <p14:creationId xmlns:p14="http://schemas.microsoft.com/office/powerpoint/2010/main" val="22598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7050" y="575734"/>
            <a:ext cx="9071751" cy="1840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/>
              <a:t>Stárnutí norem</a:t>
            </a:r>
          </a:p>
        </p:txBody>
      </p:sp>
      <p:sp>
        <p:nvSpPr>
          <p:cNvPr id="870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prodlužuje se lidský věk, zvyšuje se lidská postava, mění se výživa, roste civilizační standard, snižuje se věk sexuálního dozrávání,….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existuje klinická zkušenost o „měknutí“ norem inteligenčních testů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optimálním východiskem by byl vznik instituce, která by systematicky zpracovávala nové normy pro psychologické testy</a:t>
            </a:r>
          </a:p>
        </p:txBody>
      </p:sp>
    </p:spTree>
    <p:extLst>
      <p:ext uri="{BB962C8B-B14F-4D97-AF65-F5344CB8AC3E}">
        <p14:creationId xmlns:p14="http://schemas.microsoft.com/office/powerpoint/2010/main" val="20299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50240" y="882793"/>
            <a:ext cx="11704320" cy="11334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altLang="cs-C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altLang="cs-C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4400" dirty="0" smtClean="0"/>
              <a:t>(ne)měření </a:t>
            </a:r>
            <a:r>
              <a:rPr lang="cs-CZ" altLang="cs-CZ" sz="4400" dirty="0"/>
              <a:t>kognitivního deficitu</a:t>
            </a:r>
            <a:endParaRPr lang="cs-CZ" altLang="cs-CZ" sz="4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356730" y="2889956"/>
            <a:ext cx="11997831" cy="690202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klinici se často neshodují na měření kognitivních (či šířeji neuropsychologických) deficitů ani co se týče validity vyšetřovacích metod a také ne v míře, kdy se z projevů „širší normy“ stává „deficit“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přítomnost kognitivního deficitu (KD) stanovíme aktuálně </a:t>
            </a:r>
            <a:r>
              <a:rPr lang="cs-CZ" altLang="cs-CZ" b="1" dirty="0" smtClean="0"/>
              <a:t>kvalitativně</a:t>
            </a:r>
            <a:r>
              <a:rPr lang="cs-CZ" altLang="cs-CZ" dirty="0" smtClean="0"/>
              <a:t> či </a:t>
            </a:r>
            <a:r>
              <a:rPr lang="cs-CZ" altLang="cs-CZ" b="1" dirty="0" smtClean="0"/>
              <a:t>kvantitativně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dirty="0" smtClean="0"/>
              <a:t>a s odkazem na minulost určením kognitivních deficitů, srovnáním s </a:t>
            </a:r>
            <a:r>
              <a:rPr lang="cs-CZ" altLang="cs-CZ" i="1" dirty="0" smtClean="0"/>
              <a:t>předpokládaným dřívějším působením pacienta</a:t>
            </a:r>
          </a:p>
        </p:txBody>
      </p:sp>
    </p:spTree>
    <p:extLst>
      <p:ext uri="{BB962C8B-B14F-4D97-AF65-F5344CB8AC3E}">
        <p14:creationId xmlns:p14="http://schemas.microsoft.com/office/powerpoint/2010/main" val="99207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altLang="cs-CZ"/>
          </a:p>
        </p:txBody>
      </p:sp>
      <p:sp>
        <p:nvSpPr>
          <p:cNvPr id="641027" name="Rectangle 3"/>
          <p:cNvSpPr>
            <a:spLocks noGrp="1" noChangeArrowheads="1"/>
          </p:cNvSpPr>
          <p:nvPr>
            <p:ph idx="1"/>
          </p:nvPr>
        </p:nvSpPr>
        <p:spPr>
          <a:xfrm>
            <a:off x="1517227" y="4145280"/>
            <a:ext cx="10728960" cy="5852160"/>
          </a:xfrm>
        </p:spPr>
        <p:txBody>
          <a:bodyPr rtlCol="0">
            <a:normAutofit/>
          </a:bodyPr>
          <a:lstStyle/>
          <a:p>
            <a:pPr algn="ctr">
              <a:buNone/>
              <a:defRPr/>
            </a:pPr>
            <a:r>
              <a:rPr lang="cs-CZ" altLang="cs-CZ" sz="625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Trocha historie…….</a:t>
            </a:r>
            <a:endParaRPr lang="en-US" altLang="cs-CZ" sz="625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922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idx="1"/>
          </p:nvPr>
        </p:nvSpPr>
        <p:spPr>
          <a:xfrm>
            <a:off x="650240" y="1803966"/>
            <a:ext cx="11704320" cy="7579359"/>
          </a:xfrm>
        </p:spPr>
        <p:txBody>
          <a:bodyPr rtlCol="0">
            <a:normAutofit/>
          </a:bodyPr>
          <a:lstStyle/>
          <a:p>
            <a:pPr marL="0" indent="0" algn="r">
              <a:lnSpc>
                <a:spcPct val="100000"/>
              </a:lnSpc>
              <a:buNone/>
              <a:defRPr/>
            </a:pPr>
            <a:r>
              <a:rPr lang="cs-CZ" altLang="cs-CZ" sz="3982" dirty="0"/>
              <a:t>Měření deficitu porovnáním s výkonem zdravých osob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endParaRPr lang="cs-CZ" altLang="cs-CZ" sz="3982" b="1" dirty="0"/>
          </a:p>
          <a:p>
            <a:pPr>
              <a:lnSpc>
                <a:spcPct val="100000"/>
              </a:lnSpc>
              <a:defRPr/>
            </a:pPr>
            <a:r>
              <a:rPr lang="cs-CZ" altLang="cs-CZ" sz="3200" dirty="0"/>
              <a:t>KD může být definován jako hodnota </a:t>
            </a:r>
            <a:r>
              <a:rPr lang="cs-CZ" altLang="cs-CZ" sz="3200" b="1" i="1" dirty="0"/>
              <a:t>dvou a více standardních odchylek</a:t>
            </a:r>
            <a:r>
              <a:rPr lang="cs-CZ" altLang="cs-CZ" sz="3200" b="1" dirty="0"/>
              <a:t> </a:t>
            </a:r>
            <a:r>
              <a:rPr lang="cs-CZ" altLang="cs-CZ" sz="3200" dirty="0"/>
              <a:t>(SD) od běžné populační normy podle věku, a pokud možno i podle vzdělání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200" dirty="0"/>
              <a:t>KD schází, pokud je výkon v </a:t>
            </a:r>
            <a:r>
              <a:rPr lang="cs-CZ" altLang="cs-CZ" sz="3200" b="1" i="1" dirty="0"/>
              <a:t>pásmu normy </a:t>
            </a:r>
            <a:r>
              <a:rPr lang="cs-CZ" altLang="cs-CZ" sz="3200" dirty="0"/>
              <a:t>(průměr +/- 1 SD od normy)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200" dirty="0"/>
              <a:t>KD se určuje podle </a:t>
            </a:r>
            <a:r>
              <a:rPr lang="cs-CZ" altLang="cs-CZ" sz="3200" b="1" i="1" dirty="0"/>
              <a:t>rozdílu mezi experimentální                a kontrolní skupinou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2800" dirty="0"/>
              <a:t>e</a:t>
            </a:r>
            <a:r>
              <a:rPr lang="cs-CZ" altLang="cs-CZ" sz="2800" dirty="0" smtClean="0"/>
              <a:t>xperimentální </a:t>
            </a:r>
            <a:r>
              <a:rPr lang="cs-CZ" altLang="cs-CZ" sz="2800" dirty="0"/>
              <a:t>skupina je však někdy </a:t>
            </a:r>
            <a:r>
              <a:rPr lang="cs-CZ" altLang="cs-CZ" sz="2800" dirty="0" smtClean="0"/>
              <a:t>vytvořena </a:t>
            </a:r>
            <a:r>
              <a:rPr lang="cs-CZ" altLang="cs-CZ" sz="2800" dirty="0"/>
              <a:t>také z jiné klinické </a:t>
            </a:r>
            <a:r>
              <a:rPr lang="cs-CZ" altLang="cs-CZ" sz="2800" dirty="0" smtClean="0"/>
              <a:t>skupiny (metodologický problém) 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5740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idx="1"/>
          </p:nvPr>
        </p:nvSpPr>
        <p:spPr>
          <a:xfrm>
            <a:off x="562188" y="1451753"/>
            <a:ext cx="12085884" cy="823863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413" dirty="0"/>
              <a:t>KD vychází ze „zlatých standardů“, jako je  </a:t>
            </a:r>
            <a:r>
              <a:rPr lang="cs-CZ" altLang="cs-CZ" sz="3413" b="1" i="1" dirty="0"/>
              <a:t>index oslabení</a:t>
            </a:r>
            <a:r>
              <a:rPr lang="cs-CZ" altLang="cs-CZ" sz="3413" dirty="0"/>
              <a:t> (</a:t>
            </a:r>
            <a:r>
              <a:rPr lang="cs-CZ" altLang="cs-CZ" sz="3413" dirty="0" err="1"/>
              <a:t>impairment</a:t>
            </a:r>
            <a:r>
              <a:rPr lang="cs-CZ" altLang="cs-CZ" sz="3413" dirty="0"/>
              <a:t> index)</a:t>
            </a:r>
            <a:r>
              <a:rPr lang="cs-CZ" altLang="cs-CZ" sz="3413" b="1" dirty="0"/>
              <a:t> </a:t>
            </a:r>
            <a:r>
              <a:rPr lang="cs-CZ" altLang="cs-CZ" sz="3413" dirty="0"/>
              <a:t>z </a:t>
            </a:r>
            <a:r>
              <a:rPr lang="cs-CZ" altLang="cs-CZ" sz="3413" dirty="0" err="1"/>
              <a:t>Halstead-Reitanovy</a:t>
            </a:r>
            <a:r>
              <a:rPr lang="cs-CZ" altLang="cs-CZ" sz="3413" dirty="0"/>
              <a:t> neuropsychologické baterie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dirty="0" smtClean="0"/>
              <a:t>tato největší fixní baterie používá 4-bodovou škálu na určení míry a hloubky deficitu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dirty="0" smtClean="0"/>
              <a:t>skór 0 je interpretován jako výkon v normě, skór 1 jako výkon v normě, ale ne optimální, skór 2 jako mírné až střední poškození, skór 3 jako těžké poškození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 dirty="0"/>
              <a:t>ještě jiný způsob používá </a:t>
            </a:r>
            <a:r>
              <a:rPr lang="cs-CZ" altLang="cs-CZ" sz="3413" dirty="0" err="1"/>
              <a:t>McKenna</a:t>
            </a:r>
            <a:r>
              <a:rPr lang="cs-CZ" altLang="cs-CZ" sz="3413" dirty="0"/>
              <a:t> </a:t>
            </a:r>
            <a:r>
              <a:rPr lang="cs-CZ" altLang="cs-CZ" sz="1707" dirty="0"/>
              <a:t>et al. (1989), </a:t>
            </a:r>
            <a:r>
              <a:rPr lang="cs-CZ" altLang="cs-CZ" sz="3413" dirty="0"/>
              <a:t>který skóruje výkony v každém testu podle </a:t>
            </a:r>
            <a:r>
              <a:rPr lang="cs-CZ" altLang="cs-CZ" sz="3413" b="1" i="1" dirty="0"/>
              <a:t>percentilových</a:t>
            </a:r>
            <a:r>
              <a:rPr lang="cs-CZ" altLang="cs-CZ" sz="3413" dirty="0"/>
              <a:t>, tj. vážených norem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dirty="0" smtClean="0"/>
              <a:t>jako 0 skóruje hodnoty nad 50. percentilem, jako 1 skóruje           25-50. percentil, jako 2 - 10-25. percentil, výkon pod 10. percentilem jako 3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dirty="0" smtClean="0"/>
              <a:t>tyto vážené hodnoty všech testů se pak sečtou a tvoří míru celkového kognitivního deficitu</a:t>
            </a:r>
          </a:p>
        </p:txBody>
      </p:sp>
    </p:spTree>
    <p:extLst>
      <p:ext uri="{BB962C8B-B14F-4D97-AF65-F5344CB8AC3E}">
        <p14:creationId xmlns:p14="http://schemas.microsoft.com/office/powerpoint/2010/main" val="6851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idx="1"/>
          </p:nvPr>
        </p:nvSpPr>
        <p:spPr>
          <a:xfrm>
            <a:off x="650240" y="1395308"/>
            <a:ext cx="11893973" cy="8358293"/>
          </a:xfrm>
        </p:spPr>
        <p:txBody>
          <a:bodyPr rtlCol="0">
            <a:normAutofit fontScale="925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cs-CZ" altLang="cs-CZ" sz="3413" dirty="0"/>
              <a:t>v diagnostice mírné kognitivní poruchy (MCI, </a:t>
            </a:r>
            <a:r>
              <a:rPr lang="cs-CZ" altLang="cs-CZ" sz="3413" dirty="0" err="1"/>
              <a:t>mild</a:t>
            </a:r>
            <a:r>
              <a:rPr lang="cs-CZ" altLang="cs-CZ" sz="3413" dirty="0"/>
              <a:t> </a:t>
            </a:r>
            <a:r>
              <a:rPr lang="cs-CZ" altLang="cs-CZ" sz="3413" dirty="0" err="1"/>
              <a:t>cognitive</a:t>
            </a:r>
            <a:r>
              <a:rPr lang="cs-CZ" altLang="cs-CZ" sz="3413" dirty="0"/>
              <a:t> </a:t>
            </a:r>
            <a:r>
              <a:rPr lang="cs-CZ" altLang="cs-CZ" sz="3413" dirty="0" err="1"/>
              <a:t>impairment</a:t>
            </a:r>
            <a:r>
              <a:rPr lang="cs-CZ" altLang="cs-CZ" sz="3413" dirty="0"/>
              <a:t>) se používá </a:t>
            </a:r>
            <a:r>
              <a:rPr lang="cs-CZ" altLang="cs-CZ" sz="3413" b="1" i="1" dirty="0"/>
              <a:t>hranice 1,5 SD</a:t>
            </a:r>
            <a:r>
              <a:rPr lang="cs-CZ" altLang="cs-CZ" sz="3413" b="1" dirty="0"/>
              <a:t> </a:t>
            </a:r>
            <a:r>
              <a:rPr lang="cs-CZ" altLang="cs-CZ" sz="3413" dirty="0"/>
              <a:t>pro vyjádření „poškození“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j</a:t>
            </a:r>
            <a:r>
              <a:rPr lang="cs-CZ" altLang="cs-CZ" dirty="0" smtClean="0"/>
              <a:t>iní autoři používají výkon pod 10. percentilem (jiní pod 7. percentilem) jako měřítko kognitivního poškození </a:t>
            </a:r>
          </a:p>
          <a:p>
            <a:pPr>
              <a:lnSpc>
                <a:spcPct val="110000"/>
              </a:lnSpc>
              <a:defRPr/>
            </a:pPr>
            <a:r>
              <a:rPr lang="cs-CZ" altLang="cs-CZ" sz="3698" dirty="0"/>
              <a:t>rozdíl mezi </a:t>
            </a:r>
            <a:r>
              <a:rPr lang="cs-CZ" altLang="cs-CZ" sz="3698" b="1" i="1" dirty="0"/>
              <a:t>verbálním a názorovým IQ</a:t>
            </a:r>
            <a:r>
              <a:rPr lang="cs-CZ" altLang="cs-CZ" sz="3698" b="1" dirty="0"/>
              <a:t> </a:t>
            </a:r>
            <a:r>
              <a:rPr lang="cs-CZ" altLang="cs-CZ" sz="3698" dirty="0"/>
              <a:t>je podle hodnocení rozšířené </a:t>
            </a:r>
            <a:r>
              <a:rPr lang="cs-CZ" altLang="cs-CZ" sz="3698" dirty="0" err="1"/>
              <a:t>Halsteadovy-Reitanovy</a:t>
            </a:r>
            <a:r>
              <a:rPr lang="cs-CZ" altLang="cs-CZ" sz="3698" dirty="0"/>
              <a:t> neuropsychologické baterie </a:t>
            </a:r>
            <a:r>
              <a:rPr lang="cs-CZ" altLang="cs-CZ" dirty="0"/>
              <a:t>v normě, pokud je do 5 bodů, rozdíl 6-10 bodů je interpretován jako výkon v normě, ale ne optimální, 11-19 bodů jako mírné až střední poškození, 20 a více bodů jako těžké </a:t>
            </a:r>
            <a:r>
              <a:rPr lang="cs-CZ" altLang="cs-CZ" dirty="0" smtClean="0"/>
              <a:t>poškození</a:t>
            </a:r>
            <a:endParaRPr lang="cs-CZ" altLang="cs-CZ" dirty="0"/>
          </a:p>
          <a:p>
            <a:pPr>
              <a:lnSpc>
                <a:spcPct val="110000"/>
              </a:lnSpc>
              <a:defRPr/>
            </a:pPr>
            <a:r>
              <a:rPr lang="cs-CZ" altLang="cs-CZ" sz="3413" dirty="0"/>
              <a:t>vychází se z parametrů </a:t>
            </a:r>
            <a:r>
              <a:rPr lang="cs-CZ" altLang="cs-CZ" sz="3413" b="1" i="1" dirty="0"/>
              <a:t>poškození mozku samého</a:t>
            </a:r>
            <a:r>
              <a:rPr lang="cs-CZ" altLang="cs-CZ" sz="3413" b="1" dirty="0"/>
              <a:t> </a:t>
            </a:r>
            <a:r>
              <a:rPr lang="cs-CZ" altLang="cs-CZ" sz="3413" dirty="0"/>
              <a:t>-  jedna ze škál pro hodnocení závažnosti poškození mozku je odvozena podle délky bezvědomí u traumatického poškození mozku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 smtClean="0"/>
              <a:t>velmi </a:t>
            </a:r>
            <a:r>
              <a:rPr lang="cs-CZ" altLang="cs-CZ" dirty="0"/>
              <a:t>mírná (do 5 minut), mírná (5-60 minut), střední (1-7 dní), těžká (1-4 týdny), velmi těžká (více než 4 týdny</a:t>
            </a:r>
            <a:r>
              <a:rPr lang="cs-CZ" altLang="cs-CZ" dirty="0" smtClean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9182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idx="1"/>
          </p:nvPr>
        </p:nvSpPr>
        <p:spPr>
          <a:xfrm>
            <a:off x="460587" y="1803966"/>
            <a:ext cx="12083627" cy="8193475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3413" dirty="0"/>
              <a:t>nepřítomnost kognitivního deficitu se tedy definuje různě, většinou výkonem v rámci mezí statisticky pojaté „normy“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 smtClean="0"/>
              <a:t>jedna </a:t>
            </a:r>
            <a:r>
              <a:rPr lang="cs-CZ" altLang="cs-CZ" dirty="0"/>
              <a:t>z výzkumných definicí „zdravých“(</a:t>
            </a:r>
            <a:r>
              <a:rPr lang="cs-CZ" altLang="cs-CZ" dirty="0" err="1"/>
              <a:t>tj.kognitivně</a:t>
            </a:r>
            <a:r>
              <a:rPr lang="cs-CZ" altLang="cs-CZ" dirty="0"/>
              <a:t> nenarušených) osob: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413" dirty="0" smtClean="0"/>
              <a:t>bez </a:t>
            </a:r>
            <a:r>
              <a:rPr lang="cs-CZ" altLang="cs-CZ" sz="3413" dirty="0"/>
              <a:t>známek kognitivního deficitu nebo nezvládání určitých funkcí na základě výpovědi pacientova blízkého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413" dirty="0"/>
              <a:t>bez známek nebo symptomů kognitivního deficitu na základě somatického vyšetření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413" dirty="0" smtClean="0"/>
              <a:t>NPS </a:t>
            </a:r>
            <a:r>
              <a:rPr lang="cs-CZ" altLang="cs-CZ" sz="3413" dirty="0"/>
              <a:t>vyšetření screeningovou baterií  ukazuje na kognitivní výkonnost v normě (</a:t>
            </a:r>
            <a:r>
              <a:rPr lang="cs-CZ" altLang="cs-CZ" sz="3413" dirty="0" err="1"/>
              <a:t>např.baterie</a:t>
            </a:r>
            <a:r>
              <a:rPr lang="cs-CZ" altLang="cs-CZ" sz="3413" dirty="0"/>
              <a:t> ukazující na přítomnost demence)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 smtClean="0"/>
              <a:t>výkon </a:t>
            </a:r>
            <a:r>
              <a:rPr lang="cs-CZ" altLang="cs-CZ" dirty="0"/>
              <a:t>musí být nad 7.percentilem, což je přibližně 1,5 SD pod </a:t>
            </a:r>
            <a:r>
              <a:rPr lang="cs-CZ" altLang="cs-CZ" dirty="0" smtClean="0"/>
              <a:t>průměrem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07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idx="1"/>
          </p:nvPr>
        </p:nvSpPr>
        <p:spPr>
          <a:xfrm>
            <a:off x="650241" y="1366571"/>
            <a:ext cx="11997831" cy="9177866"/>
          </a:xfrm>
        </p:spPr>
        <p:txBody>
          <a:bodyPr rtlCol="0">
            <a:normAutofit/>
          </a:bodyPr>
          <a:lstStyle/>
          <a:p>
            <a:pPr marL="0" indent="0" algn="r">
              <a:lnSpc>
                <a:spcPct val="80000"/>
              </a:lnSpc>
              <a:buNone/>
              <a:defRPr/>
            </a:pPr>
            <a:r>
              <a:rPr lang="cs-CZ" altLang="cs-CZ" sz="4000" dirty="0"/>
              <a:t>Kvalitativní určování kognitivních deficitů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cs-CZ" altLang="cs-CZ" sz="3413" b="1" dirty="0"/>
          </a:p>
          <a:p>
            <a:pPr>
              <a:lnSpc>
                <a:spcPct val="100000"/>
              </a:lnSpc>
              <a:defRPr/>
            </a:pPr>
            <a:r>
              <a:rPr lang="cs-CZ" altLang="cs-CZ" sz="2800" b="1" dirty="0"/>
              <a:t>kvalitativní</a:t>
            </a:r>
            <a:r>
              <a:rPr lang="cs-CZ" altLang="cs-CZ" sz="2800" dirty="0"/>
              <a:t> způsob určuje např. hloubku demence (mírná, středně těžká, těžká)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2400" dirty="0" smtClean="0"/>
              <a:t>kvalitativní </a:t>
            </a:r>
            <a:r>
              <a:rPr lang="cs-CZ" altLang="cs-CZ" sz="2400" dirty="0"/>
              <a:t>posuzování </a:t>
            </a:r>
            <a:r>
              <a:rPr lang="cs-CZ" altLang="cs-CZ" sz="2400" dirty="0" smtClean="0"/>
              <a:t>KD </a:t>
            </a:r>
            <a:r>
              <a:rPr lang="cs-CZ" altLang="cs-CZ" sz="2400" dirty="0"/>
              <a:t>může být vzhledem k málo přesným (či chybějícím) normám a pro užší sepjetí s reálným životem pacienta po kliniky praktičtější a může také více vypovídat o působení v běžných podmínkách pacientova života.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800" dirty="0"/>
              <a:t>např. </a:t>
            </a:r>
            <a:r>
              <a:rPr lang="cs-CZ" altLang="cs-CZ" sz="2800" dirty="0" err="1"/>
              <a:t>Reisberg</a:t>
            </a:r>
            <a:r>
              <a:rPr lang="cs-CZ" altLang="cs-CZ" sz="2800" dirty="0"/>
              <a:t> </a:t>
            </a:r>
            <a:r>
              <a:rPr lang="cs-CZ" altLang="cs-CZ" sz="1400" dirty="0"/>
              <a:t>(1983, in: </a:t>
            </a:r>
            <a:r>
              <a:rPr lang="cs-CZ" altLang="cs-CZ" sz="1400" dirty="0" err="1"/>
              <a:t>Kolb</a:t>
            </a:r>
            <a:r>
              <a:rPr lang="cs-CZ" altLang="cs-CZ" sz="1400" dirty="0"/>
              <a:t> a </a:t>
            </a:r>
            <a:r>
              <a:rPr lang="cs-CZ" altLang="cs-CZ" sz="1400" dirty="0" err="1"/>
              <a:t>Whishaw</a:t>
            </a:r>
            <a:r>
              <a:rPr lang="cs-CZ" altLang="cs-CZ" sz="1400" dirty="0"/>
              <a:t>, 1996) </a:t>
            </a:r>
            <a:r>
              <a:rPr lang="cs-CZ" altLang="cs-CZ" sz="2800" dirty="0"/>
              <a:t>popisuje 7-bodovou posuzovací škálu pro určení stupně kognitivního deficitu u Alzheimerovy nemoci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2400" i="1" dirty="0" smtClean="0"/>
              <a:t>čtvrtý </a:t>
            </a:r>
            <a:r>
              <a:rPr lang="cs-CZ" altLang="cs-CZ" sz="2400" i="1" dirty="0"/>
              <a:t>stupeň</a:t>
            </a:r>
            <a:r>
              <a:rPr lang="cs-CZ" altLang="cs-CZ" sz="2400" dirty="0"/>
              <a:t> („</a:t>
            </a:r>
            <a:r>
              <a:rPr lang="cs-CZ" altLang="cs-CZ" sz="2400" dirty="0" err="1"/>
              <a:t>moderate</a:t>
            </a:r>
            <a:r>
              <a:rPr lang="cs-CZ" altLang="cs-CZ" sz="2400" dirty="0"/>
              <a:t>“) této škály je definován jako: „jasný projev deficitu v klinickém rozhovoru, </a:t>
            </a:r>
            <a:r>
              <a:rPr lang="cs-CZ" altLang="cs-CZ" sz="2400" dirty="0" smtClean="0"/>
              <a:t>má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2000" dirty="0" smtClean="0"/>
              <a:t>1. snížené </a:t>
            </a:r>
            <a:r>
              <a:rPr lang="cs-CZ" altLang="cs-CZ" sz="2000" dirty="0"/>
              <a:t>povědomí o současných a nedávných </a:t>
            </a:r>
            <a:r>
              <a:rPr lang="cs-CZ" altLang="cs-CZ" sz="2000" dirty="0" smtClean="0"/>
              <a:t>událostech v </a:t>
            </a:r>
            <a:r>
              <a:rPr lang="cs-CZ" altLang="cs-CZ" sz="2000" dirty="0"/>
              <a:t>osobní </a:t>
            </a:r>
            <a:r>
              <a:rPr lang="cs-CZ" altLang="cs-CZ" sz="2000" dirty="0" smtClean="0"/>
              <a:t>historii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2000" dirty="0" smtClean="0"/>
              <a:t>2. </a:t>
            </a:r>
            <a:r>
              <a:rPr lang="cs-CZ" altLang="cs-CZ" sz="2000" dirty="0"/>
              <a:t>poruchy koncentrace pozornosti při několikanásobném odečítání od </a:t>
            </a:r>
            <a:r>
              <a:rPr lang="cs-CZ" altLang="cs-CZ" sz="2000" dirty="0" smtClean="0"/>
              <a:t>100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2000" dirty="0" smtClean="0"/>
              <a:t>3. sníženou </a:t>
            </a:r>
            <a:r>
              <a:rPr lang="cs-CZ" altLang="cs-CZ" sz="2000" dirty="0"/>
              <a:t>schopnost cestovat, zacházet s penězi atp</a:t>
            </a:r>
            <a:r>
              <a:rPr lang="cs-CZ" altLang="cs-CZ" sz="2000" dirty="0" smtClean="0"/>
              <a:t>.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2000" dirty="0" smtClean="0"/>
              <a:t>4. je </a:t>
            </a:r>
            <a:r>
              <a:rPr lang="cs-CZ" altLang="cs-CZ" sz="2000" dirty="0"/>
              <a:t>neschopen splnit komplexnější činnost. Popření je ústředním obranným mechanismem. Afektivita je </a:t>
            </a:r>
            <a:r>
              <a:rPr lang="cs-CZ" altLang="cs-CZ" sz="2000" dirty="0" err="1"/>
              <a:t>oploštělá</a:t>
            </a:r>
            <a:r>
              <a:rPr lang="cs-CZ" altLang="cs-CZ" sz="2000" dirty="0"/>
              <a:t> a stahuje se ze situací, kdy by mohl být </a:t>
            </a:r>
            <a:r>
              <a:rPr lang="cs-CZ" altLang="cs-CZ" sz="2000" dirty="0" smtClean="0"/>
              <a:t>aktivní. 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160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idx="1"/>
          </p:nvPr>
        </p:nvSpPr>
        <p:spPr>
          <a:xfrm>
            <a:off x="356729" y="1600766"/>
            <a:ext cx="11704320" cy="7988018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3413" i="1" dirty="0">
                <a:solidFill>
                  <a:srgbClr val="FF3300"/>
                </a:solidFill>
              </a:rPr>
              <a:t>Mírná závažnost poruchy paměti: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413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Stupeň </a:t>
            </a:r>
            <a:r>
              <a:rPr lang="cs-CZ" altLang="cs-CZ" sz="3413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poklesu paměti je takový, že je na překážku denním činnostem, ale ne tak závažný, aby znemožňoval soběstačný život.</a:t>
            </a:r>
            <a:r>
              <a:rPr lang="cs-CZ" altLang="cs-CZ" sz="3413" dirty="0"/>
              <a:t> Hlavní postiženou funkcí je schopnost učení se nové látce.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413" i="1" dirty="0"/>
              <a:t>Středně těžká:</a:t>
            </a:r>
            <a:r>
              <a:rPr lang="cs-CZ" altLang="cs-CZ" sz="3413" dirty="0"/>
              <a:t> </a:t>
            </a:r>
            <a:r>
              <a:rPr lang="cs-CZ" altLang="cs-CZ" sz="3413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Stupeň poklesu znamená vážný hendikep pro soběstačný život.</a:t>
            </a:r>
            <a:r>
              <a:rPr lang="cs-CZ" altLang="cs-CZ" sz="3413" dirty="0"/>
              <a:t> V paměti se uchová jenom hluboce vštípená nebo velmi dobře známá látka.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413" i="1" dirty="0"/>
              <a:t>Těžká:</a:t>
            </a:r>
            <a:r>
              <a:rPr lang="cs-CZ" altLang="cs-CZ" sz="3413" dirty="0"/>
              <a:t> </a:t>
            </a:r>
            <a:r>
              <a:rPr lang="cs-CZ" altLang="cs-CZ" sz="3413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Stupeň ztráty paměti je charakterizován úplnou neschopností vštípit do paměti nové informace.</a:t>
            </a:r>
            <a:r>
              <a:rPr lang="cs-CZ" altLang="cs-CZ" sz="3413" dirty="0"/>
              <a:t> Zůstávají fragmenty dříve získaných informací. Jedinec není dokonce schopen rozpoznat ani blízké příbuzné. </a:t>
            </a:r>
          </a:p>
          <a:p>
            <a:pPr>
              <a:lnSpc>
                <a:spcPct val="80000"/>
              </a:lnSpc>
              <a:buNone/>
              <a:defRPr/>
            </a:pPr>
            <a:endParaRPr lang="cs-CZ" altLang="cs-CZ" sz="2276" i="1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2276" i="1" dirty="0"/>
              <a:t>Podle: Diagnostická kritéria pro demenci (G1) podle MKN-10</a:t>
            </a:r>
          </a:p>
        </p:txBody>
      </p:sp>
    </p:spTree>
    <p:extLst>
      <p:ext uri="{BB962C8B-B14F-4D97-AF65-F5344CB8AC3E}">
        <p14:creationId xmlns:p14="http://schemas.microsoft.com/office/powerpoint/2010/main" val="24079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idx="1"/>
          </p:nvPr>
        </p:nvSpPr>
        <p:spPr>
          <a:xfrm>
            <a:off x="562188" y="1291449"/>
            <a:ext cx="12085884" cy="8462151"/>
          </a:xfrm>
        </p:spPr>
        <p:txBody>
          <a:bodyPr rtlCol="0">
            <a:normAutofit fontScale="85000" lnSpcReduction="20000"/>
          </a:bodyPr>
          <a:lstStyle/>
          <a:p>
            <a:pPr algn="r">
              <a:lnSpc>
                <a:spcPct val="120000"/>
              </a:lnSpc>
              <a:buNone/>
              <a:defRPr/>
            </a:pPr>
            <a:r>
              <a:rPr lang="cs-CZ" altLang="cs-CZ" sz="3413" b="1" dirty="0">
                <a:solidFill>
                  <a:srgbClr val="FF3300"/>
                </a:solidFill>
              </a:rPr>
              <a:t>    </a:t>
            </a:r>
            <a:r>
              <a:rPr lang="cs-CZ" altLang="cs-CZ" sz="4693" dirty="0"/>
              <a:t>Určování kognitivních deficitů srovnáním s předpokládanou dřívější činností pacienta</a:t>
            </a:r>
          </a:p>
          <a:p>
            <a:pPr>
              <a:defRPr/>
            </a:pPr>
            <a:endParaRPr lang="cs-CZ" altLang="cs-CZ" sz="3982" dirty="0">
              <a:solidFill>
                <a:srgbClr val="FF3300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cs-CZ" altLang="cs-CZ" sz="3413" dirty="0"/>
              <a:t>v anglosaské oblasti se provádí především u pomocí testu čtení - </a:t>
            </a:r>
            <a:r>
              <a:rPr lang="cs-CZ" altLang="cs-CZ" sz="3413" b="1" dirty="0"/>
              <a:t>NART</a:t>
            </a:r>
            <a:r>
              <a:rPr lang="cs-CZ" altLang="cs-CZ" sz="3413" dirty="0"/>
              <a:t> (</a:t>
            </a:r>
            <a:r>
              <a:rPr lang="cs-CZ" altLang="cs-CZ" sz="3413" dirty="0" err="1"/>
              <a:t>National</a:t>
            </a:r>
            <a:r>
              <a:rPr lang="cs-CZ" altLang="cs-CZ" sz="3413" dirty="0"/>
              <a:t> </a:t>
            </a:r>
            <a:r>
              <a:rPr lang="cs-CZ" altLang="cs-CZ" sz="3413" dirty="0" err="1"/>
              <a:t>Adult</a:t>
            </a:r>
            <a:r>
              <a:rPr lang="cs-CZ" altLang="cs-CZ" sz="3413" dirty="0"/>
              <a:t> </a:t>
            </a:r>
            <a:r>
              <a:rPr lang="cs-CZ" altLang="cs-CZ" sz="3413" dirty="0" err="1"/>
              <a:t>Reading</a:t>
            </a:r>
            <a:r>
              <a:rPr lang="cs-CZ" altLang="cs-CZ" sz="3413" dirty="0"/>
              <a:t> test), který sestává z 50 jednoduchých, fonematicky nepravidelných slov, které má pacient předčítat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 smtClean="0"/>
              <a:t>předpokládá </a:t>
            </a:r>
            <a:r>
              <a:rPr lang="cs-CZ" altLang="cs-CZ" dirty="0"/>
              <a:t>se, že výkon v testu ukazuje na premorbidní, především vzděláním podmíněnou úroveň intelektových </a:t>
            </a:r>
            <a:r>
              <a:rPr lang="cs-CZ" altLang="cs-CZ" dirty="0" smtClean="0"/>
              <a:t>funkcí </a:t>
            </a:r>
            <a:endParaRPr lang="cs-CZ" altLang="cs-CZ" dirty="0"/>
          </a:p>
          <a:p>
            <a:pPr>
              <a:lnSpc>
                <a:spcPct val="110000"/>
              </a:lnSpc>
              <a:defRPr/>
            </a:pPr>
            <a:r>
              <a:rPr lang="cs-CZ" altLang="cs-CZ" sz="3413" dirty="0"/>
              <a:t>v naší oblasti se používá často </a:t>
            </a:r>
            <a:r>
              <a:rPr lang="cs-CZ" altLang="cs-CZ" sz="3413" b="1" dirty="0"/>
              <a:t>slovníkový </a:t>
            </a:r>
            <a:r>
              <a:rPr lang="cs-CZ" altLang="cs-CZ" sz="3413" b="1" dirty="0" err="1"/>
              <a:t>scatter</a:t>
            </a:r>
            <a:r>
              <a:rPr lang="cs-CZ" altLang="cs-CZ" sz="3413" b="1" dirty="0"/>
              <a:t> </a:t>
            </a:r>
            <a:r>
              <a:rPr lang="cs-CZ" altLang="cs-CZ" sz="2844" dirty="0"/>
              <a:t>(rozptyl výsledků ostatních </a:t>
            </a:r>
            <a:r>
              <a:rPr lang="cs-CZ" altLang="cs-CZ" sz="2844" dirty="0" err="1"/>
              <a:t>subtestů</a:t>
            </a:r>
            <a:r>
              <a:rPr lang="cs-CZ" altLang="cs-CZ" sz="2844" dirty="0"/>
              <a:t> </a:t>
            </a:r>
            <a:r>
              <a:rPr lang="cs-CZ" altLang="cs-CZ" sz="2844" dirty="0" err="1"/>
              <a:t>Wechslerových</a:t>
            </a:r>
            <a:r>
              <a:rPr lang="cs-CZ" altLang="cs-CZ" sz="2844" dirty="0"/>
              <a:t> inteligenčních zkoušek vzhledem ke Slovníku) </a:t>
            </a:r>
            <a:r>
              <a:rPr lang="cs-CZ" altLang="cs-CZ" sz="3413" dirty="0"/>
              <a:t>nebo odhad pomocí </a:t>
            </a:r>
            <a:r>
              <a:rPr lang="cs-CZ" altLang="cs-CZ" sz="3413" dirty="0" err="1"/>
              <a:t>subtestu</a:t>
            </a:r>
            <a:r>
              <a:rPr lang="cs-CZ" altLang="cs-CZ" sz="3413" dirty="0"/>
              <a:t> Informace z WAIS-R, WAIS III.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 smtClean="0"/>
              <a:t>výhodou </a:t>
            </a:r>
            <a:r>
              <a:rPr lang="cs-CZ" altLang="cs-CZ" dirty="0"/>
              <a:t>Slovníku je, že výkon v něm zůstává v průběhu ontogeneze neměnný, vysoce koreluje se </a:t>
            </a:r>
            <a:r>
              <a:rPr lang="cs-CZ" altLang="cs-CZ" dirty="0" smtClean="0"/>
              <a:t>vzděláním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p</a:t>
            </a:r>
            <a:r>
              <a:rPr lang="cs-CZ" altLang="cs-CZ" dirty="0" smtClean="0"/>
              <a:t>ozději se zjistilo, že Slovník s poškozením mozku dostatečně „nedrží“, dobrý výkon vyžaduje úsilí a motivaci –  u pacientů s poškozením mozku problém!!</a:t>
            </a:r>
          </a:p>
          <a:p>
            <a:pPr lvl="2">
              <a:lnSpc>
                <a:spcPct val="11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 smtClean="0"/>
              <a:t>především pacienti s poškozením levé hemisféry mají se Slovníkem potíže 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7668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650240" y="1803966"/>
            <a:ext cx="11704320" cy="7579359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413" b="1"/>
              <a:t>demografické ukazatele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pro odhad premorbidních schopností jsou založeny na regresních rovnicích, do kterých se dosazují známé údaje, jako je věk, vzdělání, povolání,..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jsou značně specifické pro kulturu, ve které byly vytvořeny </a:t>
            </a:r>
            <a:endParaRPr lang="cs-CZ" altLang="cs-CZ" b="1" smtClean="0"/>
          </a:p>
          <a:p>
            <a:pPr eaLnBrk="1" hangingPunct="1">
              <a:lnSpc>
                <a:spcPct val="100000"/>
              </a:lnSpc>
            </a:pPr>
            <a:r>
              <a:rPr lang="cs-CZ" altLang="cs-CZ" sz="3413" b="1"/>
              <a:t>metoda nejlepšího výkonu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je založena na srovnání různých ukazatelů (testových metod, pozorování, anamnézy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u pacienta zjistíme nejlepší výkon z řady úloh, ze kterého vycházíme jako z nejlepšího ukazatele premorbidního stavu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tato metoda má svoje omezení i výhody, každopádně však je nejjednodušší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metodu není možné bez rizika chyby použít u zdravých osob</a:t>
            </a:r>
          </a:p>
        </p:txBody>
      </p:sp>
    </p:spTree>
    <p:extLst>
      <p:ext uri="{BB962C8B-B14F-4D97-AF65-F5344CB8AC3E}">
        <p14:creationId xmlns:p14="http://schemas.microsoft.com/office/powerpoint/2010/main" val="330306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idx="1"/>
          </p:nvPr>
        </p:nvSpPr>
        <p:spPr>
          <a:xfrm>
            <a:off x="666045" y="1842347"/>
            <a:ext cx="12083627" cy="8256694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44"/>
              <a:t>kvalitativní i kvantitativní přístup použitý izolovaně není nijak dokonalý, spíše aproximuje s určitou pravděpodobností přítomnost a hloubku deficitu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560"/>
              <a:t>vztahování k působení pacienta v minulosti je zatíženo retrospektivností a nejistotou správnosti hodnocení 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44" b="1" i="1"/>
              <a:t>kvantitativní</a:t>
            </a:r>
            <a:r>
              <a:rPr lang="cs-CZ" altLang="cs-CZ" sz="2844"/>
              <a:t> přístup neumožňuje citlivou diferenciaci mnohotvárných a proměnlivých kognitivních deficitů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44" b="1" i="1"/>
              <a:t>kvalitativní</a:t>
            </a:r>
            <a:r>
              <a:rPr lang="cs-CZ" altLang="cs-CZ" sz="2844"/>
              <a:t> je sám o sobě příliš přístupný subjektivnímu hodnocení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44"/>
              <a:t>sjednocení </a:t>
            </a:r>
            <a:r>
              <a:rPr lang="cs-CZ" altLang="cs-CZ" sz="2844" b="1" i="1"/>
              <a:t>kvalitativního a kvantitativního </a:t>
            </a:r>
            <a:r>
              <a:rPr lang="cs-CZ" altLang="cs-CZ" sz="2844"/>
              <a:t>přístupu a tím i zpřesnění posuzování kognitivního deficitu tak bude vyžadovat další užší spolupráci kliniků a výzkumníků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560"/>
              <a:t>a kombinaci psychometrických a kvalitativních psychologických                   a psychiatrických nástrojů</a:t>
            </a:r>
          </a:p>
        </p:txBody>
      </p:sp>
    </p:spTree>
    <p:extLst>
      <p:ext uri="{BB962C8B-B14F-4D97-AF65-F5344CB8AC3E}">
        <p14:creationId xmlns:p14="http://schemas.microsoft.com/office/powerpoint/2010/main" val="388856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703" y="1085992"/>
            <a:ext cx="11085689" cy="1840088"/>
          </a:xfrm>
        </p:spPr>
        <p:txBody>
          <a:bodyPr/>
          <a:lstStyle/>
          <a:p>
            <a:pPr>
              <a:defRPr/>
            </a:pPr>
            <a:r>
              <a:rPr lang="cs-CZ" altLang="cs-CZ" sz="5120" dirty="0"/>
              <a:t>Kdy je změna klinicky významná?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562188" y="3120249"/>
            <a:ext cx="12085884" cy="626307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413" dirty="0"/>
              <a:t>při opakovaném vyšetření není stále shoda na klinicky signifikantní míře změny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3413" dirty="0"/>
              <a:t>např. je 1 nebo 1,5 standardní odchylky pod průměrem od předchozího vyšetření či od referenčního souboru důvodem k zamyšlení?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3413" dirty="0"/>
              <a:t>prakticky vždy se skóry při </a:t>
            </a:r>
            <a:r>
              <a:rPr lang="cs-CZ" altLang="cs-CZ" sz="3413" dirty="0" err="1"/>
              <a:t>retestu</a:t>
            </a:r>
            <a:r>
              <a:rPr lang="cs-CZ" altLang="cs-CZ" sz="3413" dirty="0"/>
              <a:t> změní, otázkou je, jak změnu interpretovat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 dirty="0"/>
              <a:t>řada studií zkoumá test-</a:t>
            </a:r>
            <a:r>
              <a:rPr lang="cs-CZ" altLang="cs-CZ" sz="3413" dirty="0" err="1"/>
              <a:t>retest</a:t>
            </a:r>
            <a:r>
              <a:rPr lang="cs-CZ" altLang="cs-CZ" sz="3413" dirty="0"/>
              <a:t> po kratších intervalech, než je běžné v klinické praxi </a:t>
            </a:r>
          </a:p>
        </p:txBody>
      </p:sp>
    </p:spTree>
    <p:extLst>
      <p:ext uri="{BB962C8B-B14F-4D97-AF65-F5344CB8AC3E}">
        <p14:creationId xmlns:p14="http://schemas.microsoft.com/office/powerpoint/2010/main" val="1148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okusy popsat sníženou kognitivní výkonnost jsou velmi staré- např. Bleuler citoval výrok skotského psychiatra Cloustona (1840-1915) o schizofrenního pacientech: “ tito pacienti se stávají afektivně i intelektuálně slabšími, jejich vůle ztrácí na síle, jejichschopnost pracovat a starat se o sebe klesá, takže dělají dojem hloupých. Nakonec vzniká obraz vyslovené demence.”…"/>
          <p:cNvSpPr txBox="1">
            <a:spLocks noGrp="1"/>
          </p:cNvSpPr>
          <p:nvPr>
            <p:ph type="body" idx="1"/>
          </p:nvPr>
        </p:nvSpPr>
        <p:spPr>
          <a:xfrm>
            <a:off x="845312" y="1544594"/>
            <a:ext cx="11314176" cy="803189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264" indent="-342264" defTabSz="449833">
              <a:lnSpc>
                <a:spcPct val="100000"/>
              </a:lnSpc>
              <a:spcBef>
                <a:spcPts val="3200"/>
              </a:spcBef>
              <a:defRPr sz="2464"/>
            </a:pPr>
            <a:r>
              <a:rPr lang="cs-CZ" dirty="0" err="1" smtClean="0"/>
              <a:t>p</a:t>
            </a:r>
            <a:r>
              <a:rPr sz="2800" dirty="0" err="1" smtClean="0"/>
              <a:t>okusy</a:t>
            </a:r>
            <a:r>
              <a:rPr sz="2800" dirty="0" smtClean="0"/>
              <a:t> </a:t>
            </a:r>
            <a:r>
              <a:rPr sz="2800" dirty="0" err="1"/>
              <a:t>popsat</a:t>
            </a:r>
            <a:r>
              <a:rPr sz="2800" dirty="0"/>
              <a:t> </a:t>
            </a:r>
            <a:r>
              <a:rPr sz="2800" dirty="0" err="1"/>
              <a:t>sníženou</a:t>
            </a:r>
            <a:r>
              <a:rPr sz="2800" dirty="0"/>
              <a:t> </a:t>
            </a:r>
            <a:r>
              <a:rPr sz="2800" dirty="0" err="1"/>
              <a:t>kognitivní</a:t>
            </a:r>
            <a:r>
              <a:rPr sz="2800" dirty="0"/>
              <a:t> </a:t>
            </a:r>
            <a:r>
              <a:rPr sz="2800" dirty="0" err="1"/>
              <a:t>výkonnost</a:t>
            </a:r>
            <a:r>
              <a:rPr sz="2800" dirty="0"/>
              <a:t> </a:t>
            </a:r>
            <a:r>
              <a:rPr sz="2800" dirty="0" err="1"/>
              <a:t>jsou</a:t>
            </a:r>
            <a:r>
              <a:rPr sz="2800" dirty="0"/>
              <a:t> </a:t>
            </a:r>
            <a:r>
              <a:rPr sz="2800" dirty="0" err="1"/>
              <a:t>velmi</a:t>
            </a:r>
            <a:r>
              <a:rPr sz="2800" dirty="0"/>
              <a:t> </a:t>
            </a:r>
            <a:r>
              <a:rPr sz="2800" dirty="0" err="1" smtClean="0"/>
              <a:t>staré</a:t>
            </a:r>
            <a:r>
              <a:rPr lang="cs-CZ" sz="2800" dirty="0" smtClean="0"/>
              <a:t> </a:t>
            </a:r>
          </a:p>
          <a:p>
            <a:pPr marL="992494" lvl="1" indent="-342264" defTabSz="449833">
              <a:lnSpc>
                <a:spcPct val="100000"/>
              </a:lnSpc>
              <a:spcBef>
                <a:spcPts val="3200"/>
              </a:spcBef>
              <a:defRPr sz="2464"/>
            </a:pPr>
            <a:r>
              <a:rPr sz="2800" dirty="0" err="1" smtClean="0"/>
              <a:t>např</a:t>
            </a:r>
            <a:r>
              <a:rPr sz="2800" dirty="0"/>
              <a:t>. </a:t>
            </a:r>
            <a:r>
              <a:rPr sz="2800" dirty="0" err="1"/>
              <a:t>Bleuler</a:t>
            </a:r>
            <a:r>
              <a:rPr sz="2800" dirty="0"/>
              <a:t> </a:t>
            </a:r>
            <a:r>
              <a:rPr sz="2800" dirty="0" err="1"/>
              <a:t>citoval</a:t>
            </a:r>
            <a:r>
              <a:rPr sz="2800" dirty="0"/>
              <a:t> </a:t>
            </a:r>
            <a:r>
              <a:rPr sz="2800" dirty="0" err="1"/>
              <a:t>výrok</a:t>
            </a:r>
            <a:r>
              <a:rPr sz="2800" dirty="0"/>
              <a:t> </a:t>
            </a:r>
            <a:r>
              <a:rPr sz="2800" dirty="0" err="1"/>
              <a:t>skotského</a:t>
            </a:r>
            <a:r>
              <a:rPr sz="2800" dirty="0"/>
              <a:t> </a:t>
            </a:r>
            <a:r>
              <a:rPr sz="2800" dirty="0" err="1"/>
              <a:t>psychiatra</a:t>
            </a:r>
            <a:r>
              <a:rPr sz="2800" dirty="0"/>
              <a:t> </a:t>
            </a:r>
            <a:r>
              <a:rPr sz="2800" dirty="0" err="1"/>
              <a:t>Cloustona</a:t>
            </a:r>
            <a:r>
              <a:rPr sz="2800" dirty="0"/>
              <a:t> (1840-1915) </a:t>
            </a:r>
            <a:r>
              <a:rPr sz="2800" dirty="0" smtClean="0"/>
              <a:t>o </a:t>
            </a:r>
            <a:r>
              <a:rPr sz="2800" dirty="0" err="1" smtClean="0"/>
              <a:t>schizofrenní</a:t>
            </a:r>
            <a:r>
              <a:rPr lang="cs-CZ" sz="2800" dirty="0" smtClean="0"/>
              <a:t>ch</a:t>
            </a:r>
            <a:r>
              <a:rPr sz="2800" dirty="0" smtClean="0"/>
              <a:t> </a:t>
            </a:r>
            <a:r>
              <a:rPr sz="2800" dirty="0" err="1"/>
              <a:t>pacientech</a:t>
            </a:r>
            <a:r>
              <a:rPr sz="2800" dirty="0"/>
              <a:t>: “ </a:t>
            </a:r>
            <a:r>
              <a:rPr sz="2800" dirty="0" err="1"/>
              <a:t>tito</a:t>
            </a:r>
            <a:r>
              <a:rPr sz="2800" dirty="0"/>
              <a:t> </a:t>
            </a:r>
            <a:r>
              <a:rPr sz="2800" dirty="0" err="1"/>
              <a:t>pacienti</a:t>
            </a:r>
            <a:r>
              <a:rPr sz="2800" dirty="0"/>
              <a:t> se </a:t>
            </a:r>
            <a:r>
              <a:rPr sz="2800" dirty="0" err="1"/>
              <a:t>stávají</a:t>
            </a:r>
            <a:r>
              <a:rPr sz="2800" dirty="0"/>
              <a:t> </a:t>
            </a:r>
            <a:r>
              <a:rPr sz="2800" dirty="0" err="1"/>
              <a:t>afektivně</a:t>
            </a:r>
            <a:r>
              <a:rPr sz="2800" dirty="0"/>
              <a:t> </a:t>
            </a:r>
            <a:r>
              <a:rPr sz="2800" dirty="0" err="1"/>
              <a:t>i</a:t>
            </a:r>
            <a:r>
              <a:rPr sz="2800" dirty="0"/>
              <a:t> </a:t>
            </a:r>
            <a:r>
              <a:rPr sz="2800" dirty="0" err="1"/>
              <a:t>intelektuálně</a:t>
            </a:r>
            <a:r>
              <a:rPr sz="2800" dirty="0"/>
              <a:t> </a:t>
            </a:r>
            <a:r>
              <a:rPr sz="2800" dirty="0" err="1"/>
              <a:t>slabšími</a:t>
            </a:r>
            <a:r>
              <a:rPr sz="2800" dirty="0"/>
              <a:t>, </a:t>
            </a:r>
            <a:r>
              <a:rPr sz="2800" dirty="0" err="1"/>
              <a:t>jejich</a:t>
            </a:r>
            <a:r>
              <a:rPr sz="2800" dirty="0"/>
              <a:t> </a:t>
            </a:r>
            <a:r>
              <a:rPr sz="2800" dirty="0" err="1"/>
              <a:t>vůle</a:t>
            </a:r>
            <a:r>
              <a:rPr sz="2800" dirty="0"/>
              <a:t> </a:t>
            </a:r>
            <a:r>
              <a:rPr sz="2800" dirty="0" err="1"/>
              <a:t>ztrácí</a:t>
            </a:r>
            <a:r>
              <a:rPr sz="2800" dirty="0"/>
              <a:t> </a:t>
            </a:r>
            <a:r>
              <a:rPr sz="2800" dirty="0" err="1"/>
              <a:t>na</a:t>
            </a:r>
            <a:r>
              <a:rPr sz="2800" dirty="0"/>
              <a:t> </a:t>
            </a:r>
            <a:r>
              <a:rPr sz="2800" dirty="0" err="1"/>
              <a:t>síle</a:t>
            </a:r>
            <a:r>
              <a:rPr sz="2800" dirty="0"/>
              <a:t>, </a:t>
            </a:r>
            <a:r>
              <a:rPr sz="2800" dirty="0" err="1" smtClean="0"/>
              <a:t>jejich</a:t>
            </a:r>
            <a:r>
              <a:rPr lang="cs-CZ" sz="2800" dirty="0" smtClean="0"/>
              <a:t> </a:t>
            </a:r>
            <a:r>
              <a:rPr sz="2800" dirty="0" err="1" smtClean="0"/>
              <a:t>schopnost</a:t>
            </a:r>
            <a:r>
              <a:rPr sz="2800" dirty="0" smtClean="0"/>
              <a:t> </a:t>
            </a:r>
            <a:r>
              <a:rPr sz="2800" dirty="0" err="1"/>
              <a:t>pracovat</a:t>
            </a:r>
            <a:r>
              <a:rPr sz="2800" dirty="0"/>
              <a:t> a </a:t>
            </a:r>
            <a:r>
              <a:rPr sz="2800" dirty="0" err="1"/>
              <a:t>starat</a:t>
            </a:r>
            <a:r>
              <a:rPr sz="2800" dirty="0"/>
              <a:t> se o </a:t>
            </a:r>
            <a:r>
              <a:rPr sz="2800" dirty="0" err="1"/>
              <a:t>sebe</a:t>
            </a:r>
            <a:r>
              <a:rPr sz="2800" dirty="0"/>
              <a:t> </a:t>
            </a:r>
            <a:r>
              <a:rPr sz="2800" dirty="0" err="1"/>
              <a:t>klesá</a:t>
            </a:r>
            <a:r>
              <a:rPr sz="2800" dirty="0"/>
              <a:t>, </a:t>
            </a:r>
            <a:r>
              <a:rPr sz="2800" dirty="0" err="1"/>
              <a:t>takže</a:t>
            </a:r>
            <a:r>
              <a:rPr sz="2800" dirty="0"/>
              <a:t> </a:t>
            </a:r>
            <a:r>
              <a:rPr sz="2800" dirty="0" err="1"/>
              <a:t>dělají</a:t>
            </a:r>
            <a:r>
              <a:rPr sz="2800" dirty="0"/>
              <a:t> </a:t>
            </a:r>
            <a:r>
              <a:rPr sz="2800" dirty="0" err="1"/>
              <a:t>dojem</a:t>
            </a:r>
            <a:r>
              <a:rPr sz="2800" dirty="0"/>
              <a:t> </a:t>
            </a:r>
            <a:r>
              <a:rPr sz="2800" dirty="0" err="1"/>
              <a:t>hloupých</a:t>
            </a:r>
            <a:r>
              <a:rPr sz="2800" dirty="0"/>
              <a:t>. </a:t>
            </a:r>
            <a:r>
              <a:rPr sz="2800" dirty="0" err="1"/>
              <a:t>Nakonec</a:t>
            </a:r>
            <a:r>
              <a:rPr sz="2800" dirty="0"/>
              <a:t> </a:t>
            </a:r>
            <a:r>
              <a:rPr sz="2800" dirty="0" err="1"/>
              <a:t>vzniká</a:t>
            </a:r>
            <a:r>
              <a:rPr sz="2800" dirty="0"/>
              <a:t> </a:t>
            </a:r>
            <a:r>
              <a:rPr sz="2800" dirty="0" err="1"/>
              <a:t>obraz</a:t>
            </a:r>
            <a:r>
              <a:rPr sz="2800" dirty="0"/>
              <a:t> </a:t>
            </a:r>
            <a:r>
              <a:rPr sz="2800" dirty="0" err="1"/>
              <a:t>vyslovené</a:t>
            </a:r>
            <a:r>
              <a:rPr sz="2800" dirty="0"/>
              <a:t> </a:t>
            </a:r>
            <a:r>
              <a:rPr sz="2800" dirty="0" err="1"/>
              <a:t>demence</a:t>
            </a:r>
            <a:r>
              <a:rPr sz="2800" dirty="0"/>
              <a:t>.”</a:t>
            </a:r>
          </a:p>
          <a:p>
            <a:pPr marL="342264" indent="-342264" defTabSz="449833">
              <a:lnSpc>
                <a:spcPct val="100000"/>
              </a:lnSpc>
              <a:spcBef>
                <a:spcPts val="3200"/>
              </a:spcBef>
              <a:defRPr sz="2464"/>
            </a:pPr>
            <a:r>
              <a:rPr lang="cs-CZ" sz="2800" dirty="0" err="1" smtClean="0"/>
              <a:t>p</a:t>
            </a:r>
            <a:r>
              <a:rPr sz="2800" dirty="0" err="1" smtClean="0"/>
              <a:t>sychologické</a:t>
            </a:r>
            <a:r>
              <a:rPr sz="2800" dirty="0" smtClean="0"/>
              <a:t> </a:t>
            </a:r>
            <a:r>
              <a:rPr sz="2800" dirty="0" err="1"/>
              <a:t>metody</a:t>
            </a:r>
            <a:r>
              <a:rPr sz="2800" dirty="0"/>
              <a:t> </a:t>
            </a:r>
            <a:r>
              <a:rPr sz="2800" dirty="0" err="1"/>
              <a:t>zaměřené</a:t>
            </a:r>
            <a:r>
              <a:rPr sz="2800" dirty="0"/>
              <a:t> </a:t>
            </a:r>
            <a:r>
              <a:rPr sz="2800" dirty="0" err="1"/>
              <a:t>na</a:t>
            </a:r>
            <a:r>
              <a:rPr sz="2800" dirty="0"/>
              <a:t> KF </a:t>
            </a:r>
            <a:r>
              <a:rPr sz="2800" dirty="0" err="1"/>
              <a:t>vznikaly</a:t>
            </a:r>
            <a:r>
              <a:rPr sz="2800" dirty="0"/>
              <a:t> </a:t>
            </a:r>
            <a:r>
              <a:rPr sz="2800" dirty="0" err="1"/>
              <a:t>již</a:t>
            </a:r>
            <a:r>
              <a:rPr sz="2800" dirty="0"/>
              <a:t> v </a:t>
            </a:r>
            <a:r>
              <a:rPr sz="2800" dirty="0" err="1"/>
              <a:t>minulém</a:t>
            </a:r>
            <a:r>
              <a:rPr sz="2800" dirty="0"/>
              <a:t> </a:t>
            </a:r>
            <a:r>
              <a:rPr sz="2800" dirty="0" err="1" smtClean="0"/>
              <a:t>století</a:t>
            </a:r>
            <a:r>
              <a:rPr lang="cs-CZ" sz="2800" dirty="0" smtClean="0"/>
              <a:t>; </a:t>
            </a:r>
            <a:r>
              <a:rPr sz="2800" dirty="0" smtClean="0"/>
              <a:t>z </a:t>
            </a:r>
            <a:r>
              <a:rPr sz="2800" dirty="0" err="1"/>
              <a:t>podnětů</a:t>
            </a:r>
            <a:r>
              <a:rPr sz="2800" dirty="0"/>
              <a:t> </a:t>
            </a:r>
            <a:r>
              <a:rPr sz="2800" dirty="0" err="1"/>
              <a:t>neurologické</a:t>
            </a:r>
            <a:r>
              <a:rPr sz="2800" dirty="0"/>
              <a:t> a </a:t>
            </a:r>
            <a:r>
              <a:rPr sz="2800" dirty="0" err="1"/>
              <a:t>psychologické</a:t>
            </a:r>
            <a:r>
              <a:rPr sz="2800" dirty="0"/>
              <a:t> </a:t>
            </a:r>
            <a:r>
              <a:rPr sz="2800" dirty="0" err="1"/>
              <a:t>praxe</a:t>
            </a:r>
            <a:endParaRPr sz="2800" dirty="0"/>
          </a:p>
          <a:p>
            <a:pPr marL="342264" indent="-342264" defTabSz="449833">
              <a:lnSpc>
                <a:spcPct val="100000"/>
              </a:lnSpc>
              <a:spcBef>
                <a:spcPts val="3200"/>
              </a:spcBef>
              <a:defRPr sz="2464"/>
            </a:pPr>
            <a:r>
              <a:rPr lang="cs-CZ" sz="2800" dirty="0" err="1" smtClean="0"/>
              <a:t>d</a:t>
            </a:r>
            <a:r>
              <a:rPr sz="2800" dirty="0" err="1" smtClean="0"/>
              <a:t>oby,kdy</a:t>
            </a:r>
            <a:r>
              <a:rPr sz="2800" dirty="0" smtClean="0"/>
              <a:t> </a:t>
            </a:r>
            <a:r>
              <a:rPr sz="2800" dirty="0"/>
              <a:t>se KF </a:t>
            </a:r>
            <a:r>
              <a:rPr sz="2800" dirty="0" err="1"/>
              <a:t>zjišťovaly</a:t>
            </a:r>
            <a:r>
              <a:rPr sz="2800" dirty="0"/>
              <a:t> </a:t>
            </a:r>
            <a:r>
              <a:rPr sz="2800" dirty="0" err="1"/>
              <a:t>jen</a:t>
            </a:r>
            <a:r>
              <a:rPr sz="2800" dirty="0"/>
              <a:t> z </a:t>
            </a:r>
            <a:r>
              <a:rPr sz="2800" dirty="0" err="1"/>
              <a:t>anamnestických</a:t>
            </a:r>
            <a:r>
              <a:rPr sz="2800" dirty="0"/>
              <a:t> </a:t>
            </a:r>
            <a:r>
              <a:rPr sz="2800" dirty="0" err="1"/>
              <a:t>údajů</a:t>
            </a:r>
            <a:r>
              <a:rPr sz="2800" dirty="0"/>
              <a:t> </a:t>
            </a:r>
            <a:r>
              <a:rPr sz="2800" dirty="0" err="1"/>
              <a:t>jsou</a:t>
            </a:r>
            <a:r>
              <a:rPr sz="2800" dirty="0"/>
              <a:t> </a:t>
            </a:r>
            <a:r>
              <a:rPr sz="2800" dirty="0" err="1"/>
              <a:t>naštěstí</a:t>
            </a:r>
            <a:r>
              <a:rPr sz="2800" dirty="0"/>
              <a:t> </a:t>
            </a:r>
            <a:r>
              <a:rPr sz="2800" dirty="0" err="1"/>
              <a:t>dávnou</a:t>
            </a:r>
            <a:r>
              <a:rPr sz="2800" dirty="0"/>
              <a:t> </a:t>
            </a:r>
            <a:r>
              <a:rPr sz="2800" dirty="0" err="1"/>
              <a:t>minulostí</a:t>
            </a:r>
            <a:endParaRPr sz="2800" dirty="0"/>
          </a:p>
          <a:p>
            <a:pPr marL="342264" indent="-342264" defTabSz="449833">
              <a:lnSpc>
                <a:spcPct val="100000"/>
              </a:lnSpc>
              <a:spcBef>
                <a:spcPts val="3200"/>
              </a:spcBef>
              <a:defRPr sz="2464"/>
            </a:pPr>
            <a:r>
              <a:rPr lang="cs-CZ" sz="2800" dirty="0" smtClean="0"/>
              <a:t>z</a:t>
            </a:r>
            <a:r>
              <a:rPr sz="2800" dirty="0" err="1" smtClean="0"/>
              <a:t>áří</a:t>
            </a:r>
            <a:r>
              <a:rPr sz="2800" dirty="0" smtClean="0"/>
              <a:t> </a:t>
            </a:r>
            <a:r>
              <a:rPr sz="2800" dirty="0"/>
              <a:t>1867 - </a:t>
            </a:r>
            <a:r>
              <a:rPr sz="2800" dirty="0" err="1"/>
              <a:t>zasedání</a:t>
            </a:r>
            <a:r>
              <a:rPr sz="2800" dirty="0"/>
              <a:t> </a:t>
            </a:r>
            <a:r>
              <a:rPr sz="2800" dirty="0" err="1"/>
              <a:t>německých</a:t>
            </a:r>
            <a:r>
              <a:rPr sz="2800" dirty="0"/>
              <a:t> </a:t>
            </a:r>
            <a:r>
              <a:rPr sz="2800" dirty="0" err="1"/>
              <a:t>psychiatrů</a:t>
            </a:r>
            <a:r>
              <a:rPr sz="2800" dirty="0"/>
              <a:t> v </a:t>
            </a:r>
            <a:r>
              <a:rPr sz="2800" dirty="0" err="1"/>
              <a:t>Heppenheimu</a:t>
            </a:r>
            <a:r>
              <a:rPr sz="2800" dirty="0"/>
              <a:t> </a:t>
            </a:r>
            <a:r>
              <a:rPr sz="2800" dirty="0" err="1"/>
              <a:t>vystoupil</a:t>
            </a:r>
            <a:r>
              <a:rPr sz="2800" dirty="0"/>
              <a:t> </a:t>
            </a:r>
            <a:r>
              <a:rPr sz="2800" dirty="0" err="1"/>
              <a:t>W.Griesinger</a:t>
            </a:r>
            <a:r>
              <a:rPr sz="2800" dirty="0"/>
              <a:t> s </a:t>
            </a:r>
            <a:r>
              <a:rPr sz="2800" dirty="0" err="1"/>
              <a:t>návrhem</a:t>
            </a:r>
            <a:r>
              <a:rPr sz="2800" dirty="0"/>
              <a:t> </a:t>
            </a:r>
            <a:r>
              <a:rPr sz="2800" dirty="0" err="1"/>
              <a:t>vydat</a:t>
            </a:r>
            <a:r>
              <a:rPr sz="2800" dirty="0"/>
              <a:t> </a:t>
            </a:r>
            <a:r>
              <a:rPr sz="2800" dirty="0" err="1"/>
              <a:t>prohlášení</a:t>
            </a:r>
            <a:r>
              <a:rPr sz="2800" dirty="0"/>
              <a:t>, aby </a:t>
            </a:r>
            <a:r>
              <a:rPr sz="2800" dirty="0" err="1" smtClean="0"/>
              <a:t>psychiatricko</a:t>
            </a:r>
            <a:r>
              <a:rPr lang="cs-CZ" sz="2800" dirty="0" smtClean="0"/>
              <a:t>-</a:t>
            </a:r>
            <a:r>
              <a:rPr sz="2800" dirty="0" err="1" smtClean="0"/>
              <a:t>forenzní</a:t>
            </a:r>
            <a:r>
              <a:rPr sz="2800" dirty="0" smtClean="0"/>
              <a:t> </a:t>
            </a:r>
            <a:r>
              <a:rPr sz="2800" dirty="0" err="1"/>
              <a:t>posudky</a:t>
            </a:r>
            <a:r>
              <a:rPr sz="2800" dirty="0"/>
              <a:t> </a:t>
            </a:r>
            <a:r>
              <a:rPr sz="2800" dirty="0" err="1"/>
              <a:t>nebyly</a:t>
            </a:r>
            <a:r>
              <a:rPr sz="2800" dirty="0"/>
              <a:t> </a:t>
            </a:r>
            <a:r>
              <a:rPr sz="2800" dirty="0" err="1"/>
              <a:t>vystavovány</a:t>
            </a:r>
            <a:r>
              <a:rPr sz="2800" dirty="0"/>
              <a:t> </a:t>
            </a:r>
            <a:r>
              <a:rPr sz="2800" dirty="0" err="1"/>
              <a:t>pouze</a:t>
            </a:r>
            <a:r>
              <a:rPr sz="2800" dirty="0"/>
              <a:t> </a:t>
            </a:r>
            <a:r>
              <a:rPr sz="2800" dirty="0" err="1"/>
              <a:t>na</a:t>
            </a:r>
            <a:r>
              <a:rPr sz="2800" dirty="0"/>
              <a:t> </a:t>
            </a:r>
            <a:r>
              <a:rPr sz="2800" dirty="0" err="1"/>
              <a:t>základě</a:t>
            </a:r>
            <a:r>
              <a:rPr sz="2800" dirty="0"/>
              <a:t> </a:t>
            </a:r>
            <a:r>
              <a:rPr sz="2800" dirty="0" err="1"/>
              <a:t>prostudování</a:t>
            </a:r>
            <a:r>
              <a:rPr sz="2800" dirty="0"/>
              <a:t> </a:t>
            </a:r>
            <a:r>
              <a:rPr sz="2800" dirty="0" err="1"/>
              <a:t>spisů</a:t>
            </a:r>
            <a:r>
              <a:rPr sz="2800" dirty="0"/>
              <a:t>, </a:t>
            </a:r>
            <a:r>
              <a:rPr sz="2800" dirty="0" err="1"/>
              <a:t>nýbrž</a:t>
            </a:r>
            <a:r>
              <a:rPr sz="2800" dirty="0"/>
              <a:t> </a:t>
            </a:r>
            <a:r>
              <a:rPr sz="2800" dirty="0" err="1"/>
              <a:t>po</a:t>
            </a:r>
            <a:r>
              <a:rPr sz="2800" dirty="0"/>
              <a:t> </a:t>
            </a:r>
            <a:r>
              <a:rPr sz="2800" dirty="0" err="1"/>
              <a:t>osobním</a:t>
            </a:r>
            <a:r>
              <a:rPr sz="2800" dirty="0"/>
              <a:t> </a:t>
            </a:r>
            <a:r>
              <a:rPr sz="2800" dirty="0" err="1"/>
              <a:t>vyšetření</a:t>
            </a:r>
            <a:r>
              <a:rPr sz="2800" dirty="0"/>
              <a:t> - </a:t>
            </a:r>
            <a:r>
              <a:rPr sz="2800" dirty="0" err="1"/>
              <a:t>sněm</a:t>
            </a:r>
            <a:r>
              <a:rPr sz="2800" dirty="0"/>
              <a:t> </a:t>
            </a:r>
            <a:r>
              <a:rPr sz="2800" dirty="0" err="1"/>
              <a:t>nakonec</a:t>
            </a:r>
            <a:r>
              <a:rPr sz="2800" dirty="0"/>
              <a:t> </a:t>
            </a:r>
            <a:r>
              <a:rPr sz="2800" dirty="0" err="1"/>
              <a:t>toto</a:t>
            </a:r>
            <a:r>
              <a:rPr sz="2800" dirty="0"/>
              <a:t> </a:t>
            </a:r>
            <a:r>
              <a:rPr sz="2800" dirty="0" err="1"/>
              <a:t>odsouhlasil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3092091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66046" y="1907823"/>
            <a:ext cx="11878168" cy="696298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413"/>
              <a:t>kognitivní faktory odvozené faktorovou analýzou, jako jsou „verbální znalosti“ či „verbální usuzování“ jsou stabilnější v čase oproti „neverbálnímu usuzování“, „pozornosti“ či „koncentraci“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/>
              <a:t>často opakované klinické tvrzení o změně ve velikosti jedné standardní odchylky jako míře klinické závažnosti tedy nemůže platit obecně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3413"/>
              <a:t>některé kognitivní domény jsou stabilnější než jiné </a:t>
            </a:r>
          </a:p>
        </p:txBody>
      </p:sp>
    </p:spTree>
    <p:extLst>
      <p:ext uri="{BB962C8B-B14F-4D97-AF65-F5344CB8AC3E}">
        <p14:creationId xmlns:p14="http://schemas.microsoft.com/office/powerpoint/2010/main" val="15703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751842" y="1189850"/>
            <a:ext cx="11896230" cy="8705991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413"/>
              <a:t>Jacobson a Truax </a:t>
            </a:r>
            <a:r>
              <a:rPr lang="cs-CZ" altLang="cs-CZ" sz="1707"/>
              <a:t>(1991) </a:t>
            </a:r>
            <a:r>
              <a:rPr lang="cs-CZ" altLang="cs-CZ" sz="3413"/>
              <a:t>zkonstruovali nástroj na měření klinicky významné změny (tzv. RC index, reliable change)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pomocí kterého se dělí výsledek dvojího měření (test-retest, x2-x1,  standardní chybou odhadu rozdílu mezi dvěma skóry (SEdif)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SEdif je odvozena od SEm a představuje „ očekávaný rozsah distribuce změny skóru v případě, kdyby klinicky signifikantní změna nenastala“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/>
              <a:t>index RC, který přesahuje hodnotu plus/mínus 0,64 (p&lt;0,10) by se náhodně vyskytnul v případě bez opravdové změny pouze v 10 procentech případů (oboustranná predikce), s 5% v pozitivním a v 5% v negativním směru (jednostranná predikce)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/>
              <a:t>pro výpočet indexu je zapotřebí znát výsledky standardizační skupiny </a:t>
            </a:r>
          </a:p>
          <a:p>
            <a:pPr eaLnBrk="1" hangingPunct="1">
              <a:lnSpc>
                <a:spcPct val="80000"/>
              </a:lnSpc>
            </a:pPr>
            <a:endParaRPr lang="cs-CZ" altLang="cs-CZ" sz="3982"/>
          </a:p>
        </p:txBody>
      </p:sp>
    </p:spTree>
    <p:extLst>
      <p:ext uri="{BB962C8B-B14F-4D97-AF65-F5344CB8AC3E}">
        <p14:creationId xmlns:p14="http://schemas.microsoft.com/office/powerpoint/2010/main" val="369822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RCI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 smtClean="0"/>
              <a:t>RCI = X2-X1/SdifX1</a:t>
            </a:r>
            <a:r>
              <a:rPr lang="cs-CZ" altLang="cs-CZ" dirty="0" smtClean="0"/>
              <a:t> = hodnota skóru v </a:t>
            </a:r>
            <a:r>
              <a:rPr lang="cs-CZ" altLang="cs-CZ" dirty="0" err="1" smtClean="0"/>
              <a:t>pretestu</a:t>
            </a:r>
            <a:r>
              <a:rPr lang="cs-CZ" altLang="cs-CZ" dirty="0" smtClean="0"/>
              <a:t> </a:t>
            </a:r>
            <a:r>
              <a:rPr lang="cs-CZ" altLang="cs-CZ" b="1" dirty="0" smtClean="0"/>
              <a:t>X2 </a:t>
            </a:r>
            <a:r>
              <a:rPr lang="cs-CZ" altLang="cs-CZ" dirty="0" smtClean="0"/>
              <a:t>=  hodnota skóru v </a:t>
            </a:r>
            <a:r>
              <a:rPr lang="cs-CZ" altLang="cs-CZ" dirty="0" err="1" smtClean="0"/>
              <a:t>postestu</a:t>
            </a:r>
            <a:r>
              <a:rPr lang="cs-CZ" altLang="cs-CZ" dirty="0" smtClean="0"/>
              <a:t>  </a:t>
            </a:r>
            <a:r>
              <a:rPr lang="cs-CZ" altLang="cs-CZ" b="1" dirty="0" err="1" smtClean="0"/>
              <a:t>Sdif</a:t>
            </a:r>
            <a:r>
              <a:rPr lang="cs-CZ" altLang="cs-CZ" dirty="0" smtClean="0"/>
              <a:t> = standardní chyba rozdílu mezi </a:t>
            </a:r>
            <a:r>
              <a:rPr lang="cs-CZ" altLang="cs-CZ" dirty="0" err="1" smtClean="0"/>
              <a:t>pretestem</a:t>
            </a:r>
            <a:r>
              <a:rPr lang="cs-CZ" altLang="cs-CZ" dirty="0" smtClean="0"/>
              <a:t> a </a:t>
            </a:r>
            <a:r>
              <a:rPr lang="cs-CZ" altLang="cs-CZ" dirty="0" err="1" smtClean="0"/>
              <a:t>postestem</a:t>
            </a:r>
            <a:r>
              <a:rPr lang="cs-CZ" altLang="cs-CZ" dirty="0" smtClean="0"/>
              <a:t> </a:t>
            </a:r>
            <a:r>
              <a:rPr lang="cs-CZ" altLang="cs-CZ" b="1" dirty="0" err="1" smtClean="0"/>
              <a:t>Sdif</a:t>
            </a:r>
            <a:r>
              <a:rPr lang="cs-CZ" altLang="cs-CZ" b="1" dirty="0" smtClean="0"/>
              <a:t> </a:t>
            </a:r>
            <a:r>
              <a:rPr lang="cs-CZ" altLang="cs-CZ" dirty="0" smtClean="0"/>
              <a:t> můžeme spočítat ze standardní chyby měření SE podle vzorce: </a:t>
            </a:r>
            <a:r>
              <a:rPr lang="cs-CZ" altLang="cs-CZ" b="1" dirty="0" err="1" smtClean="0"/>
              <a:t>Sdif</a:t>
            </a:r>
            <a:r>
              <a:rPr lang="cs-CZ" altLang="cs-CZ" b="1" dirty="0" smtClean="0"/>
              <a:t> = √2(SE)2 </a:t>
            </a:r>
            <a:r>
              <a:rPr lang="cs-CZ" altLang="cs-CZ" dirty="0" smtClean="0"/>
              <a:t>. Standardní chybu odhadu vypočítáme jako </a:t>
            </a:r>
            <a:r>
              <a:rPr lang="cs-CZ" altLang="cs-CZ" b="1" dirty="0" smtClean="0"/>
              <a:t>SE = S1√1-rxx</a:t>
            </a:r>
            <a:r>
              <a:rPr lang="cs-CZ" altLang="cs-CZ" dirty="0" smtClean="0"/>
              <a:t>, kde </a:t>
            </a:r>
            <a:r>
              <a:rPr lang="cs-CZ" altLang="cs-CZ" b="1" dirty="0" err="1" smtClean="0"/>
              <a:t>rxx</a:t>
            </a:r>
            <a:r>
              <a:rPr lang="cs-CZ" altLang="cs-CZ" dirty="0" smtClean="0"/>
              <a:t> je </a:t>
            </a:r>
            <a:r>
              <a:rPr lang="cs-CZ" altLang="cs-CZ" dirty="0" err="1" smtClean="0"/>
              <a:t>realibilita</a:t>
            </a:r>
            <a:r>
              <a:rPr lang="cs-CZ" altLang="cs-CZ" dirty="0" smtClean="0"/>
              <a:t> použitého testu </a:t>
            </a:r>
          </a:p>
        </p:txBody>
      </p:sp>
    </p:spTree>
    <p:extLst>
      <p:ext uri="{BB962C8B-B14F-4D97-AF65-F5344CB8AC3E}">
        <p14:creationId xmlns:p14="http://schemas.microsoft.com/office/powerpoint/2010/main" val="34042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Metoda 1 SD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metoda 1 standardní odchylky (tzv. metoda 1 SD“)</a:t>
            </a:r>
          </a:p>
          <a:p>
            <a:pPr eaLnBrk="1" hangingPunct="1"/>
            <a:r>
              <a:rPr lang="cs-CZ" altLang="cs-CZ" dirty="0" smtClean="0"/>
              <a:t>X2-X1/SD, kde SD je standardní odchylka měření při </a:t>
            </a:r>
            <a:r>
              <a:rPr lang="cs-CZ" altLang="cs-CZ" dirty="0" err="1" smtClean="0"/>
              <a:t>pretestu</a:t>
            </a:r>
            <a:r>
              <a:rPr lang="cs-CZ" altLang="cs-CZ" dirty="0" smtClean="0"/>
              <a:t>, X2-pretest, X1 </a:t>
            </a:r>
            <a:r>
              <a:rPr lang="cs-CZ" altLang="cs-CZ" dirty="0" err="1" smtClean="0"/>
              <a:t>postest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pokud je hodnota vyšší než +1, hodnotíme jako „zlepšení“, pokud je větší než -1, hodnotíme jako „zhoršení“</a:t>
            </a:r>
          </a:p>
        </p:txBody>
      </p:sp>
    </p:spTree>
    <p:extLst>
      <p:ext uri="{BB962C8B-B14F-4D97-AF65-F5344CB8AC3E}">
        <p14:creationId xmlns:p14="http://schemas.microsoft.com/office/powerpoint/2010/main" val="4355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460587" y="2214881"/>
            <a:ext cx="11704320" cy="5617351"/>
          </a:xfrm>
        </p:spPr>
        <p:txBody>
          <a:bodyPr/>
          <a:lstStyle/>
          <a:p>
            <a:pPr eaLnBrk="1" hangingPunct="1"/>
            <a:r>
              <a:rPr lang="cs-CZ" altLang="cs-CZ" smtClean="0"/>
              <a:t>index RCI vychází z předpokladů, které často nejsou naplněny</a:t>
            </a:r>
          </a:p>
          <a:p>
            <a:pPr lvl="1" eaLnBrk="1" hangingPunct="1"/>
            <a:r>
              <a:rPr lang="cs-CZ" altLang="cs-CZ" smtClean="0"/>
              <a:t>vliv nácviku působí shodně u všech lidí</a:t>
            </a:r>
          </a:p>
          <a:p>
            <a:pPr lvl="1" eaLnBrk="1" hangingPunct="1"/>
            <a:r>
              <a:rPr lang="cs-CZ" altLang="cs-CZ" smtClean="0"/>
              <a:t>změna má normální rozložení</a:t>
            </a:r>
          </a:p>
          <a:p>
            <a:pPr lvl="1" eaLnBrk="1" hangingPunct="1"/>
            <a:r>
              <a:rPr lang="cs-CZ" altLang="cs-CZ" smtClean="0"/>
              <a:t>variabilita retestové změny je stejná u všech lidí</a:t>
            </a:r>
          </a:p>
        </p:txBody>
      </p:sp>
    </p:spTree>
    <p:extLst>
      <p:ext uri="{BB962C8B-B14F-4D97-AF65-F5344CB8AC3E}">
        <p14:creationId xmlns:p14="http://schemas.microsoft.com/office/powerpoint/2010/main" val="16238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Základní neuropsychologická terminologie"/>
          <p:cNvSpPr txBox="1">
            <a:spLocks noGrp="1"/>
          </p:cNvSpPr>
          <p:nvPr>
            <p:ph type="title"/>
          </p:nvPr>
        </p:nvSpPr>
        <p:spPr>
          <a:xfrm>
            <a:off x="3471701" y="-298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>
            <a:lvl1pPr defTabSz="461518">
              <a:defRPr sz="6320"/>
            </a:lvl1pPr>
          </a:lstStyle>
          <a:p>
            <a:r>
              <a:rPr sz="4000" dirty="0" err="1"/>
              <a:t>Základní</a:t>
            </a:r>
            <a:r>
              <a:rPr sz="4000" dirty="0"/>
              <a:t> </a:t>
            </a:r>
            <a:r>
              <a:rPr lang="cs-CZ" sz="4000" dirty="0" smtClean="0"/>
              <a:t>NPS</a:t>
            </a:r>
            <a:r>
              <a:rPr sz="4000" dirty="0" smtClean="0"/>
              <a:t> </a:t>
            </a:r>
            <a:r>
              <a:rPr sz="4000" dirty="0" err="1"/>
              <a:t>terminologie</a:t>
            </a:r>
            <a:endParaRPr sz="4000" dirty="0"/>
          </a:p>
        </p:txBody>
      </p:sp>
      <p:sp>
        <p:nvSpPr>
          <p:cNvPr id="175" name="Starý termín organicita,organický psychosyndrom pro vyjádření patologických změn duševní činnosti v důsledku poškození mozku…"/>
          <p:cNvSpPr txBox="1">
            <a:spLocks noGrp="1"/>
          </p:cNvSpPr>
          <p:nvPr>
            <p:ph type="body" idx="1"/>
          </p:nvPr>
        </p:nvSpPr>
        <p:spPr>
          <a:xfrm>
            <a:off x="518984" y="1383954"/>
            <a:ext cx="12146692" cy="74140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400" dirty="0" err="1" smtClean="0"/>
              <a:t>s</a:t>
            </a:r>
            <a:r>
              <a:rPr sz="2400" dirty="0" err="1" smtClean="0"/>
              <a:t>tarý</a:t>
            </a:r>
            <a:r>
              <a:rPr sz="2400" dirty="0" smtClean="0"/>
              <a:t> </a:t>
            </a:r>
            <a:r>
              <a:rPr sz="2400" dirty="0" err="1"/>
              <a:t>termín</a:t>
            </a:r>
            <a:r>
              <a:rPr sz="2400" dirty="0"/>
              <a:t> </a:t>
            </a:r>
            <a:r>
              <a:rPr sz="2400" dirty="0" err="1"/>
              <a:t>organicita</a:t>
            </a:r>
            <a:r>
              <a:rPr sz="2400" dirty="0" smtClean="0"/>
              <a:t>,</a:t>
            </a:r>
            <a:r>
              <a:rPr lang="cs-CZ" sz="2400" dirty="0" smtClean="0"/>
              <a:t> </a:t>
            </a:r>
            <a:r>
              <a:rPr sz="2400" dirty="0" err="1" smtClean="0"/>
              <a:t>organický</a:t>
            </a:r>
            <a:r>
              <a:rPr sz="2400" dirty="0" smtClean="0"/>
              <a:t> </a:t>
            </a:r>
            <a:r>
              <a:rPr sz="2400" dirty="0" err="1"/>
              <a:t>psychosyndrom</a:t>
            </a:r>
            <a:r>
              <a:rPr sz="2400" dirty="0"/>
              <a:t> pro </a:t>
            </a:r>
            <a:r>
              <a:rPr sz="2400" dirty="0" err="1"/>
              <a:t>vyjádření</a:t>
            </a:r>
            <a:r>
              <a:rPr sz="2400" dirty="0"/>
              <a:t> </a:t>
            </a:r>
            <a:r>
              <a:rPr sz="2400" dirty="0" err="1"/>
              <a:t>patologických</a:t>
            </a:r>
            <a:r>
              <a:rPr sz="2400" dirty="0"/>
              <a:t> </a:t>
            </a:r>
            <a:r>
              <a:rPr sz="2400" dirty="0" err="1"/>
              <a:t>změn</a:t>
            </a:r>
            <a:r>
              <a:rPr sz="2400" dirty="0"/>
              <a:t> </a:t>
            </a:r>
            <a:r>
              <a:rPr sz="2400" dirty="0" err="1"/>
              <a:t>duševní</a:t>
            </a:r>
            <a:r>
              <a:rPr sz="2400" dirty="0"/>
              <a:t> </a:t>
            </a:r>
            <a:r>
              <a:rPr sz="2400" dirty="0" err="1"/>
              <a:t>činnosti</a:t>
            </a:r>
            <a:r>
              <a:rPr sz="2400" dirty="0"/>
              <a:t> v </a:t>
            </a:r>
            <a:r>
              <a:rPr sz="2400" dirty="0" err="1"/>
              <a:t>důsledku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endParaRPr sz="24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400" dirty="0" err="1" smtClean="0"/>
              <a:t>p</a:t>
            </a:r>
            <a:r>
              <a:rPr sz="2400" dirty="0" err="1" smtClean="0"/>
              <a:t>odobně</a:t>
            </a:r>
            <a:r>
              <a:rPr sz="2400" dirty="0" smtClean="0"/>
              <a:t> </a:t>
            </a:r>
            <a:r>
              <a:rPr sz="2400" dirty="0"/>
              <a:t>se </a:t>
            </a:r>
            <a:r>
              <a:rPr sz="2400" dirty="0" err="1"/>
              <a:t>užíval</a:t>
            </a:r>
            <a:r>
              <a:rPr sz="2400" dirty="0"/>
              <a:t> </a:t>
            </a:r>
            <a:r>
              <a:rPr sz="2400" dirty="0" err="1"/>
              <a:t>i</a:t>
            </a:r>
            <a:r>
              <a:rPr sz="2400" dirty="0"/>
              <a:t> </a:t>
            </a:r>
            <a:r>
              <a:rPr sz="2400" dirty="0" err="1"/>
              <a:t>užívá</a:t>
            </a:r>
            <a:r>
              <a:rPr sz="2400" dirty="0"/>
              <a:t> </a:t>
            </a:r>
            <a:r>
              <a:rPr sz="2400" dirty="0" err="1"/>
              <a:t>termín</a:t>
            </a:r>
            <a:r>
              <a:rPr sz="2400" dirty="0"/>
              <a:t> </a:t>
            </a:r>
            <a:r>
              <a:rPr sz="2400" dirty="0" err="1"/>
              <a:t>deteriorace</a:t>
            </a:r>
            <a:r>
              <a:rPr sz="2400" dirty="0"/>
              <a:t> KF, </a:t>
            </a:r>
            <a:r>
              <a:rPr sz="2400" dirty="0" err="1"/>
              <a:t>encefalopatie</a:t>
            </a:r>
            <a:r>
              <a:rPr sz="2400" dirty="0"/>
              <a:t> a </a:t>
            </a:r>
            <a:r>
              <a:rPr sz="2400" dirty="0" err="1"/>
              <a:t>organický</a:t>
            </a:r>
            <a:r>
              <a:rPr sz="2400" dirty="0"/>
              <a:t> </a:t>
            </a:r>
            <a:r>
              <a:rPr sz="2400" dirty="0" smtClean="0"/>
              <a:t>psycho</a:t>
            </a:r>
            <a:r>
              <a:rPr lang="cs-CZ" sz="2400" dirty="0" smtClean="0"/>
              <a:t>s</a:t>
            </a:r>
            <a:r>
              <a:rPr sz="2400" dirty="0" err="1" smtClean="0"/>
              <a:t>yndrom</a:t>
            </a:r>
            <a:r>
              <a:rPr sz="2400" dirty="0" smtClean="0"/>
              <a:t> </a:t>
            </a:r>
            <a:r>
              <a:rPr sz="2400" dirty="0"/>
              <a:t>k </a:t>
            </a:r>
            <a:r>
              <a:rPr sz="2400" dirty="0" err="1"/>
              <a:t>výjádření</a:t>
            </a:r>
            <a:r>
              <a:rPr sz="2400" dirty="0"/>
              <a:t> </a:t>
            </a:r>
            <a:r>
              <a:rPr sz="2400" dirty="0" err="1"/>
              <a:t>poklesu</a:t>
            </a:r>
            <a:r>
              <a:rPr sz="2400" dirty="0"/>
              <a:t> </a:t>
            </a:r>
            <a:r>
              <a:rPr sz="2400" dirty="0" err="1"/>
              <a:t>intelektové</a:t>
            </a:r>
            <a:r>
              <a:rPr sz="2400" dirty="0"/>
              <a:t> </a:t>
            </a:r>
            <a:r>
              <a:rPr sz="2400" dirty="0" err="1"/>
              <a:t>výkonnosti</a:t>
            </a:r>
            <a:endParaRPr sz="24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400" dirty="0" err="1" smtClean="0"/>
              <a:t>d</a:t>
            </a:r>
            <a:r>
              <a:rPr sz="2400" dirty="0" err="1" smtClean="0"/>
              <a:t>nes</a:t>
            </a:r>
            <a:r>
              <a:rPr sz="2400" dirty="0" smtClean="0"/>
              <a:t> </a:t>
            </a:r>
            <a:r>
              <a:rPr sz="2400" dirty="0" err="1"/>
              <a:t>nahrazujeme</a:t>
            </a:r>
            <a:r>
              <a:rPr sz="2400" dirty="0"/>
              <a:t> </a:t>
            </a:r>
            <a:r>
              <a:rPr sz="2400" dirty="0" err="1"/>
              <a:t>termíny</a:t>
            </a:r>
            <a:r>
              <a:rPr sz="2400" dirty="0"/>
              <a:t> </a:t>
            </a:r>
            <a:r>
              <a:rPr sz="2400" dirty="0" err="1"/>
              <a:t>jako</a:t>
            </a:r>
            <a:r>
              <a:rPr sz="2400" dirty="0"/>
              <a:t> </a:t>
            </a:r>
            <a:r>
              <a:rPr sz="2400" dirty="0" err="1"/>
              <a:t>úbytek</a:t>
            </a:r>
            <a:r>
              <a:rPr sz="2400" dirty="0"/>
              <a:t>, </a:t>
            </a:r>
            <a:r>
              <a:rPr sz="2400" dirty="0" err="1"/>
              <a:t>narušení</a:t>
            </a:r>
            <a:r>
              <a:rPr sz="2400" dirty="0"/>
              <a:t>, </a:t>
            </a:r>
            <a:r>
              <a:rPr sz="2400" dirty="0" err="1"/>
              <a:t>porucha</a:t>
            </a:r>
            <a:r>
              <a:rPr sz="2400" dirty="0"/>
              <a:t> </a:t>
            </a:r>
            <a:r>
              <a:rPr sz="2400" dirty="0" smtClean="0"/>
              <a:t>KF</a:t>
            </a:r>
            <a:endParaRPr lang="cs-CZ" sz="2400" dirty="0" smtClean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400" dirty="0" smtClean="0"/>
              <a:t>t</a:t>
            </a:r>
            <a:r>
              <a:rPr sz="2400" dirty="0" err="1" smtClean="0"/>
              <a:t>ermínem</a:t>
            </a:r>
            <a:r>
              <a:rPr sz="2400" dirty="0" smtClean="0"/>
              <a:t> </a:t>
            </a:r>
            <a:r>
              <a:rPr sz="2400" dirty="0" err="1"/>
              <a:t>organický</a:t>
            </a:r>
            <a:r>
              <a:rPr sz="2400" dirty="0"/>
              <a:t> </a:t>
            </a:r>
            <a:r>
              <a:rPr sz="2400" dirty="0" err="1"/>
              <a:t>rozumíme</a:t>
            </a:r>
            <a:r>
              <a:rPr sz="2400" dirty="0"/>
              <a:t> to, </a:t>
            </a:r>
            <a:r>
              <a:rPr sz="2400" dirty="0" err="1"/>
              <a:t>že</a:t>
            </a:r>
            <a:r>
              <a:rPr sz="2400" dirty="0"/>
              <a:t> </a:t>
            </a:r>
            <a:r>
              <a:rPr sz="2400" dirty="0" err="1"/>
              <a:t>klasifikovaných</a:t>
            </a:r>
            <a:r>
              <a:rPr sz="2400" dirty="0"/>
              <a:t> </a:t>
            </a:r>
            <a:r>
              <a:rPr sz="2400" dirty="0" err="1"/>
              <a:t>sy</a:t>
            </a:r>
            <a:r>
              <a:rPr sz="2400" dirty="0"/>
              <a:t> </a:t>
            </a:r>
            <a:r>
              <a:rPr sz="2400" dirty="0" err="1"/>
              <a:t>může</a:t>
            </a:r>
            <a:r>
              <a:rPr sz="2400" dirty="0"/>
              <a:t> </a:t>
            </a:r>
            <a:r>
              <a:rPr sz="2400" dirty="0" err="1"/>
              <a:t>být</a:t>
            </a:r>
            <a:r>
              <a:rPr sz="2400" dirty="0"/>
              <a:t> </a:t>
            </a:r>
            <a:r>
              <a:rPr sz="2400" dirty="0" err="1"/>
              <a:t>přičítán</a:t>
            </a:r>
            <a:r>
              <a:rPr sz="2400" dirty="0"/>
              <a:t> </a:t>
            </a:r>
            <a:r>
              <a:rPr sz="2400" dirty="0" err="1"/>
              <a:t>mozkové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systémové</a:t>
            </a:r>
            <a:r>
              <a:rPr sz="2400" dirty="0"/>
              <a:t> </a:t>
            </a:r>
            <a:r>
              <a:rPr sz="2400" dirty="0" err="1"/>
              <a:t>nemoci</a:t>
            </a:r>
            <a:r>
              <a:rPr sz="2400" dirty="0"/>
              <a:t>, </a:t>
            </a:r>
            <a:r>
              <a:rPr sz="2400" dirty="0" err="1"/>
              <a:t>kterou</a:t>
            </a:r>
            <a:r>
              <a:rPr sz="2400" dirty="0"/>
              <a:t> </a:t>
            </a:r>
            <a:r>
              <a:rPr sz="2400" dirty="0" err="1"/>
              <a:t>lze</a:t>
            </a:r>
            <a:r>
              <a:rPr sz="2400" dirty="0"/>
              <a:t> </a:t>
            </a:r>
            <a:r>
              <a:rPr sz="2400" dirty="0" err="1"/>
              <a:t>diagnostikovat</a:t>
            </a:r>
            <a:r>
              <a:rPr sz="2400" dirty="0"/>
              <a:t> </a:t>
            </a:r>
            <a:r>
              <a:rPr sz="2400" dirty="0" err="1"/>
              <a:t>samostatně</a:t>
            </a:r>
            <a:endParaRPr sz="24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sz="2400" dirty="0"/>
              <a:t>USA </a:t>
            </a:r>
            <a:r>
              <a:rPr sz="2400" dirty="0" err="1"/>
              <a:t>klasifikace</a:t>
            </a:r>
            <a:r>
              <a:rPr sz="2400" dirty="0"/>
              <a:t> </a:t>
            </a:r>
            <a:r>
              <a:rPr sz="2400" dirty="0" err="1"/>
              <a:t>termín</a:t>
            </a:r>
            <a:r>
              <a:rPr sz="2400" dirty="0"/>
              <a:t> </a:t>
            </a:r>
            <a:r>
              <a:rPr sz="2400" dirty="0" err="1"/>
              <a:t>organický</a:t>
            </a:r>
            <a:r>
              <a:rPr sz="2400" dirty="0"/>
              <a:t> </a:t>
            </a:r>
            <a:r>
              <a:rPr sz="2400" dirty="0" err="1"/>
              <a:t>již</a:t>
            </a:r>
            <a:r>
              <a:rPr sz="2400" dirty="0"/>
              <a:t> </a:t>
            </a:r>
            <a:r>
              <a:rPr sz="2400" dirty="0" err="1"/>
              <a:t>úplně</a:t>
            </a:r>
            <a:r>
              <a:rPr sz="2400" dirty="0"/>
              <a:t> </a:t>
            </a:r>
            <a:r>
              <a:rPr sz="2400" dirty="0" err="1"/>
              <a:t>vypustila</a:t>
            </a:r>
            <a:r>
              <a:rPr sz="2400" dirty="0"/>
              <a:t> - </a:t>
            </a:r>
            <a:r>
              <a:rPr sz="2400" dirty="0" err="1"/>
              <a:t>důvod</a:t>
            </a:r>
            <a:r>
              <a:rPr sz="2400" dirty="0"/>
              <a:t>: </a:t>
            </a:r>
            <a:r>
              <a:rPr sz="2400" dirty="0" err="1"/>
              <a:t>vydělení</a:t>
            </a:r>
            <a:r>
              <a:rPr sz="2400" dirty="0"/>
              <a:t> “</a:t>
            </a:r>
            <a:r>
              <a:rPr sz="2400" dirty="0" err="1"/>
              <a:t>organických</a:t>
            </a:r>
            <a:r>
              <a:rPr sz="2400" dirty="0"/>
              <a:t>” </a:t>
            </a:r>
            <a:r>
              <a:rPr sz="2400" dirty="0" err="1"/>
              <a:t>poruch</a:t>
            </a:r>
            <a:r>
              <a:rPr sz="2400" dirty="0"/>
              <a:t> </a:t>
            </a:r>
            <a:r>
              <a:rPr sz="2400" dirty="0" err="1"/>
              <a:t>navozuje</a:t>
            </a:r>
            <a:r>
              <a:rPr sz="2400" dirty="0"/>
              <a:t> </a:t>
            </a:r>
            <a:r>
              <a:rPr sz="2400" dirty="0" err="1"/>
              <a:t>představu</a:t>
            </a:r>
            <a:r>
              <a:rPr sz="2400" dirty="0"/>
              <a:t>, </a:t>
            </a:r>
            <a:r>
              <a:rPr sz="2400" dirty="0" err="1"/>
              <a:t>že”neorganické</a:t>
            </a:r>
            <a:r>
              <a:rPr sz="2400" dirty="0"/>
              <a:t>” </a:t>
            </a:r>
            <a:r>
              <a:rPr sz="2400" dirty="0" err="1"/>
              <a:t>nebo</a:t>
            </a:r>
            <a:r>
              <a:rPr sz="2400" dirty="0"/>
              <a:t> “</a:t>
            </a:r>
            <a:r>
              <a:rPr sz="2400" dirty="0" err="1"/>
              <a:t>funkční</a:t>
            </a:r>
            <a:r>
              <a:rPr sz="2400" dirty="0"/>
              <a:t>”  </a:t>
            </a:r>
            <a:r>
              <a:rPr sz="2400" dirty="0" err="1"/>
              <a:t>poruchy</a:t>
            </a:r>
            <a:r>
              <a:rPr sz="2400" dirty="0"/>
              <a:t> </a:t>
            </a:r>
            <a:r>
              <a:rPr sz="2400" dirty="0" err="1"/>
              <a:t>nemají</a:t>
            </a:r>
            <a:r>
              <a:rPr sz="2400" dirty="0"/>
              <a:t> </a:t>
            </a:r>
            <a:r>
              <a:rPr sz="2400" dirty="0" err="1"/>
              <a:t>nic</a:t>
            </a:r>
            <a:r>
              <a:rPr sz="2400" dirty="0"/>
              <a:t> </a:t>
            </a:r>
            <a:r>
              <a:rPr sz="2400" dirty="0" err="1"/>
              <a:t>společného</a:t>
            </a:r>
            <a:r>
              <a:rPr sz="2400" dirty="0"/>
              <a:t> s </a:t>
            </a:r>
            <a:r>
              <a:rPr sz="2400" dirty="0" err="1"/>
              <a:t>tělesnými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biologickými</a:t>
            </a:r>
            <a:r>
              <a:rPr sz="2400" dirty="0"/>
              <a:t> </a:t>
            </a:r>
            <a:r>
              <a:rPr sz="2400" dirty="0" err="1"/>
              <a:t>faktory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procesy</a:t>
            </a:r>
            <a:endParaRPr sz="24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400" dirty="0" smtClean="0"/>
              <a:t>t</a:t>
            </a:r>
            <a:r>
              <a:rPr sz="2400" dirty="0" err="1" smtClean="0"/>
              <a:t>ermín</a:t>
            </a:r>
            <a:r>
              <a:rPr sz="2400" dirty="0" smtClean="0"/>
              <a:t> </a:t>
            </a:r>
            <a:r>
              <a:rPr sz="2400" dirty="0" err="1"/>
              <a:t>kognitivní</a:t>
            </a:r>
            <a:r>
              <a:rPr sz="2400" dirty="0"/>
              <a:t> - </a:t>
            </a:r>
            <a:r>
              <a:rPr sz="2400" dirty="0" err="1"/>
              <a:t>řadu</a:t>
            </a:r>
            <a:r>
              <a:rPr sz="2400" dirty="0"/>
              <a:t> </a:t>
            </a:r>
            <a:r>
              <a:rPr sz="2400" dirty="0" err="1"/>
              <a:t>mentálních</a:t>
            </a:r>
            <a:r>
              <a:rPr sz="2400" dirty="0"/>
              <a:t> a </a:t>
            </a:r>
            <a:r>
              <a:rPr sz="2400" dirty="0" err="1"/>
              <a:t>intelektuálních</a:t>
            </a:r>
            <a:r>
              <a:rPr sz="2400" dirty="0"/>
              <a:t> </a:t>
            </a:r>
            <a:r>
              <a:rPr sz="2400" dirty="0" err="1"/>
              <a:t>schopností</a:t>
            </a:r>
            <a:r>
              <a:rPr sz="2400" dirty="0"/>
              <a:t> </a:t>
            </a:r>
            <a:r>
              <a:rPr sz="2400" dirty="0" err="1"/>
              <a:t>které</a:t>
            </a:r>
            <a:r>
              <a:rPr sz="2400" dirty="0"/>
              <a:t> </a:t>
            </a:r>
            <a:r>
              <a:rPr sz="2400" dirty="0" err="1" smtClean="0"/>
              <a:t>závi</a:t>
            </a:r>
            <a:r>
              <a:rPr lang="cs-CZ" sz="2400" dirty="0" smtClean="0"/>
              <a:t>s</a:t>
            </a:r>
            <a:r>
              <a:rPr sz="2400" dirty="0" smtClean="0"/>
              <a:t>í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funkci</a:t>
            </a:r>
            <a:r>
              <a:rPr sz="2400" dirty="0"/>
              <a:t> </a:t>
            </a:r>
            <a:r>
              <a:rPr sz="2400" dirty="0" err="1"/>
              <a:t>mozkové</a:t>
            </a:r>
            <a:r>
              <a:rPr sz="2400" dirty="0"/>
              <a:t> </a:t>
            </a:r>
            <a:r>
              <a:rPr sz="2400" dirty="0" err="1"/>
              <a:t>kůry</a:t>
            </a:r>
            <a:r>
              <a:rPr sz="2400" dirty="0"/>
              <a:t>, </a:t>
            </a:r>
            <a:r>
              <a:rPr sz="2400" dirty="0" err="1"/>
              <a:t>jako</a:t>
            </a:r>
            <a:r>
              <a:rPr sz="2400" dirty="0"/>
              <a:t> je </a:t>
            </a:r>
            <a:r>
              <a:rPr sz="2400" dirty="0" err="1"/>
              <a:t>vnímání</a:t>
            </a:r>
            <a:r>
              <a:rPr sz="2400" dirty="0"/>
              <a:t>, </a:t>
            </a:r>
            <a:r>
              <a:rPr sz="2400" dirty="0" err="1"/>
              <a:t>paměť</a:t>
            </a:r>
            <a:r>
              <a:rPr sz="2400" dirty="0"/>
              <a:t>, </a:t>
            </a:r>
            <a:r>
              <a:rPr sz="2400" dirty="0" err="1"/>
              <a:t>řeč</a:t>
            </a:r>
            <a:r>
              <a:rPr sz="2400" dirty="0"/>
              <a:t> a </a:t>
            </a:r>
            <a:r>
              <a:rPr sz="2400" dirty="0" err="1"/>
              <a:t>usuzování</a:t>
            </a:r>
            <a:endParaRPr sz="24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sz="2400" dirty="0" err="1"/>
              <a:t>Lezaková</a:t>
            </a:r>
            <a:r>
              <a:rPr sz="2400" dirty="0"/>
              <a:t> - KD- </a:t>
            </a:r>
            <a:r>
              <a:rPr sz="2400" dirty="0" err="1"/>
              <a:t>i</a:t>
            </a:r>
            <a:r>
              <a:rPr sz="2400" dirty="0"/>
              <a:t> k </a:t>
            </a:r>
            <a:r>
              <a:rPr sz="2400" dirty="0" err="1"/>
              <a:t>popisu</a:t>
            </a:r>
            <a:r>
              <a:rPr sz="2400" dirty="0"/>
              <a:t> </a:t>
            </a:r>
            <a:r>
              <a:rPr sz="2400" dirty="0" err="1" smtClean="0"/>
              <a:t>zvlá</a:t>
            </a:r>
            <a:r>
              <a:rPr lang="cs-CZ" sz="2400" dirty="0" smtClean="0"/>
              <a:t>š</a:t>
            </a:r>
            <a:r>
              <a:rPr sz="2400" dirty="0" err="1" smtClean="0"/>
              <a:t>tností</a:t>
            </a:r>
            <a:r>
              <a:rPr sz="2400" dirty="0" smtClean="0"/>
              <a:t> </a:t>
            </a:r>
            <a:r>
              <a:rPr sz="2400" dirty="0"/>
              <a:t>v </a:t>
            </a:r>
            <a:r>
              <a:rPr sz="2400" dirty="0" err="1"/>
              <a:t>chování</a:t>
            </a:r>
            <a:r>
              <a:rPr sz="2400" dirty="0"/>
              <a:t> a </a:t>
            </a:r>
            <a:r>
              <a:rPr sz="2400" dirty="0" err="1"/>
              <a:t>prožívání</a:t>
            </a:r>
            <a:r>
              <a:rPr sz="2400" dirty="0"/>
              <a:t> </a:t>
            </a:r>
            <a:r>
              <a:rPr sz="2400" dirty="0" err="1"/>
              <a:t>osob</a:t>
            </a:r>
            <a:r>
              <a:rPr sz="2400" dirty="0"/>
              <a:t> s </a:t>
            </a:r>
            <a:r>
              <a:rPr sz="2400" dirty="0" err="1"/>
              <a:t>poškozením</a:t>
            </a:r>
            <a:r>
              <a:rPr sz="2400" dirty="0"/>
              <a:t> </a:t>
            </a:r>
            <a:r>
              <a:rPr sz="2400" dirty="0" err="1"/>
              <a:t>mozku</a:t>
            </a:r>
            <a:endParaRPr sz="24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400" b="1" dirty="0" err="1" smtClean="0"/>
              <a:t>t</a:t>
            </a:r>
            <a:r>
              <a:rPr sz="2400" b="1" dirty="0" err="1" smtClean="0"/>
              <a:t>ermín</a:t>
            </a:r>
            <a:r>
              <a:rPr sz="2400" b="1" dirty="0" smtClean="0"/>
              <a:t> </a:t>
            </a:r>
            <a:r>
              <a:rPr sz="2400" b="1" dirty="0" err="1"/>
              <a:t>organicita</a:t>
            </a:r>
            <a:r>
              <a:rPr sz="2400" b="1" dirty="0"/>
              <a:t> </a:t>
            </a:r>
            <a:r>
              <a:rPr sz="2400" b="1" dirty="0" err="1"/>
              <a:t>raději</a:t>
            </a:r>
            <a:r>
              <a:rPr sz="2400" b="1" dirty="0"/>
              <a:t> </a:t>
            </a:r>
            <a:r>
              <a:rPr sz="2400" b="1" dirty="0" err="1" smtClean="0"/>
              <a:t>nepoužívat</a:t>
            </a:r>
            <a:r>
              <a:rPr lang="cs-CZ" sz="2400" b="1" dirty="0"/>
              <a:t> </a:t>
            </a:r>
            <a:r>
              <a:rPr sz="2400" b="1" dirty="0" smtClean="0"/>
              <a:t>!!!</a:t>
            </a:r>
            <a:endParaRPr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Lékaři - termíny zhoršení paměti nebo intelektu, narušení paměti - i v MKN-10…"/>
          <p:cNvSpPr txBox="1">
            <a:spLocks noGrp="1"/>
          </p:cNvSpPr>
          <p:nvPr>
            <p:ph type="body" idx="1"/>
          </p:nvPr>
        </p:nvSpPr>
        <p:spPr>
          <a:xfrm>
            <a:off x="952500" y="1850770"/>
            <a:ext cx="11099800" cy="7213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dirty="0" err="1" smtClean="0"/>
              <a:t>l</a:t>
            </a:r>
            <a:r>
              <a:rPr dirty="0" err="1" smtClean="0"/>
              <a:t>ékaři</a:t>
            </a:r>
            <a:r>
              <a:rPr dirty="0" smtClean="0"/>
              <a:t> </a:t>
            </a:r>
            <a:r>
              <a:rPr dirty="0"/>
              <a:t>- </a:t>
            </a:r>
            <a:r>
              <a:rPr dirty="0" err="1"/>
              <a:t>termíny</a:t>
            </a:r>
            <a:r>
              <a:rPr dirty="0"/>
              <a:t> </a:t>
            </a:r>
            <a:r>
              <a:rPr dirty="0" err="1"/>
              <a:t>zhoršení</a:t>
            </a:r>
            <a:r>
              <a:rPr dirty="0"/>
              <a:t> </a:t>
            </a:r>
            <a:r>
              <a:rPr dirty="0" err="1"/>
              <a:t>paměti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intelektu</a:t>
            </a:r>
            <a:r>
              <a:rPr dirty="0"/>
              <a:t>, </a:t>
            </a:r>
            <a:r>
              <a:rPr dirty="0" err="1"/>
              <a:t>narušení</a:t>
            </a:r>
            <a:r>
              <a:rPr dirty="0"/>
              <a:t> </a:t>
            </a:r>
            <a:r>
              <a:rPr dirty="0" err="1"/>
              <a:t>paměti</a:t>
            </a:r>
            <a:r>
              <a:rPr dirty="0"/>
              <a:t> - </a:t>
            </a:r>
            <a:r>
              <a:rPr dirty="0" err="1"/>
              <a:t>i</a:t>
            </a:r>
            <a:r>
              <a:rPr dirty="0"/>
              <a:t> v MKN-10</a:t>
            </a:r>
          </a:p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dirty="0" smtClean="0"/>
              <a:t>v</a:t>
            </a:r>
            <a:r>
              <a:rPr dirty="0" smtClean="0"/>
              <a:t> </a:t>
            </a:r>
            <a:r>
              <a:rPr dirty="0" err="1"/>
              <a:t>souvislosti</a:t>
            </a:r>
            <a:r>
              <a:rPr dirty="0"/>
              <a:t> se </a:t>
            </a:r>
            <a:r>
              <a:rPr dirty="0" err="1"/>
              <a:t>schizofrenií</a:t>
            </a:r>
            <a:r>
              <a:rPr dirty="0"/>
              <a:t> se </a:t>
            </a:r>
            <a:r>
              <a:rPr dirty="0" err="1"/>
              <a:t>mluví</a:t>
            </a:r>
            <a:r>
              <a:rPr dirty="0"/>
              <a:t> </a:t>
            </a:r>
            <a:r>
              <a:rPr dirty="0" err="1"/>
              <a:t>často</a:t>
            </a:r>
            <a:r>
              <a:rPr dirty="0"/>
              <a:t> o </a:t>
            </a:r>
            <a:r>
              <a:rPr dirty="0" err="1"/>
              <a:t>defektu</a:t>
            </a:r>
            <a:r>
              <a:rPr dirty="0"/>
              <a:t>, </a:t>
            </a:r>
            <a:r>
              <a:rPr dirty="0" err="1"/>
              <a:t>který</a:t>
            </a:r>
            <a:r>
              <a:rPr dirty="0"/>
              <a:t> </a:t>
            </a:r>
            <a:r>
              <a:rPr dirty="0" err="1"/>
              <a:t>postihuje</a:t>
            </a:r>
            <a:r>
              <a:rPr dirty="0"/>
              <a:t> KF</a:t>
            </a:r>
          </a:p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dirty="0" err="1"/>
              <a:t>o</a:t>
            </a:r>
            <a:r>
              <a:rPr dirty="0" err="1" smtClean="0"/>
              <a:t>ficiálně</a:t>
            </a:r>
            <a:r>
              <a:rPr dirty="0" smtClean="0"/>
              <a:t> </a:t>
            </a:r>
            <a:r>
              <a:rPr dirty="0"/>
              <a:t>se </a:t>
            </a:r>
            <a:r>
              <a:rPr dirty="0" err="1"/>
              <a:t>používá</a:t>
            </a:r>
            <a:r>
              <a:rPr dirty="0"/>
              <a:t> </a:t>
            </a:r>
            <a:r>
              <a:rPr dirty="0" err="1"/>
              <a:t>termín</a:t>
            </a:r>
            <a:r>
              <a:rPr dirty="0"/>
              <a:t> </a:t>
            </a:r>
            <a:r>
              <a:rPr b="1" dirty="0" err="1"/>
              <a:t>kognitivní</a:t>
            </a:r>
            <a:r>
              <a:rPr b="1" dirty="0"/>
              <a:t> </a:t>
            </a:r>
            <a:r>
              <a:rPr b="1" dirty="0" smtClean="0"/>
              <a:t>deficit</a:t>
            </a:r>
            <a:r>
              <a:rPr lang="cs-CZ" b="1" dirty="0" smtClean="0"/>
              <a:t> (KD)</a:t>
            </a:r>
            <a:r>
              <a:rPr b="1" dirty="0" smtClean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mnohočetný</a:t>
            </a:r>
            <a:r>
              <a:rPr dirty="0"/>
              <a:t> </a:t>
            </a:r>
            <a:r>
              <a:rPr dirty="0" err="1"/>
              <a:t>kognitivní</a:t>
            </a:r>
            <a:r>
              <a:rPr dirty="0"/>
              <a:t> deficit a </a:t>
            </a:r>
            <a:r>
              <a:rPr dirty="0" err="1"/>
              <a:t>celkové</a:t>
            </a:r>
            <a:r>
              <a:rPr dirty="0"/>
              <a:t> </a:t>
            </a:r>
            <a:r>
              <a:rPr dirty="0" err="1"/>
              <a:t>zhoršení</a:t>
            </a:r>
            <a:r>
              <a:rPr dirty="0"/>
              <a:t> </a:t>
            </a:r>
            <a:r>
              <a:rPr dirty="0" err="1"/>
              <a:t>intelektu</a:t>
            </a:r>
            <a:endParaRPr dirty="0"/>
          </a:p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dirty="0" smtClean="0"/>
              <a:t>v</a:t>
            </a:r>
            <a:r>
              <a:rPr dirty="0" smtClean="0"/>
              <a:t> </a:t>
            </a:r>
            <a:r>
              <a:rPr dirty="0" err="1"/>
              <a:t>souvislosti</a:t>
            </a:r>
            <a:r>
              <a:rPr dirty="0"/>
              <a:t> se </a:t>
            </a:r>
            <a:r>
              <a:rPr dirty="0" err="1"/>
              <a:t>změnami</a:t>
            </a:r>
            <a:r>
              <a:rPr dirty="0"/>
              <a:t> </a:t>
            </a:r>
            <a:r>
              <a:rPr dirty="0" err="1"/>
              <a:t>osobnosti</a:t>
            </a:r>
            <a:r>
              <a:rPr dirty="0"/>
              <a:t> - </a:t>
            </a:r>
            <a:r>
              <a:rPr dirty="0" err="1"/>
              <a:t>organická</a:t>
            </a:r>
            <a:r>
              <a:rPr dirty="0"/>
              <a:t> </a:t>
            </a:r>
            <a:r>
              <a:rPr dirty="0" err="1"/>
              <a:t>emoční</a:t>
            </a:r>
            <a:r>
              <a:rPr dirty="0"/>
              <a:t> </a:t>
            </a:r>
            <a:r>
              <a:rPr dirty="0" err="1"/>
              <a:t>labilita</a:t>
            </a:r>
            <a:r>
              <a:rPr dirty="0"/>
              <a:t>, </a:t>
            </a:r>
            <a:r>
              <a:rPr dirty="0" err="1"/>
              <a:t>mírná</a:t>
            </a:r>
            <a:r>
              <a:rPr dirty="0"/>
              <a:t> </a:t>
            </a:r>
            <a:r>
              <a:rPr dirty="0" err="1"/>
              <a:t>kognitivní</a:t>
            </a:r>
            <a:r>
              <a:rPr dirty="0"/>
              <a:t> </a:t>
            </a:r>
            <a:r>
              <a:rPr dirty="0" err="1"/>
              <a:t>porucha</a:t>
            </a:r>
            <a:r>
              <a:rPr dirty="0"/>
              <a:t>, </a:t>
            </a:r>
            <a:r>
              <a:rPr dirty="0" err="1"/>
              <a:t>organicky</a:t>
            </a:r>
            <a:r>
              <a:rPr dirty="0"/>
              <a:t> </a:t>
            </a:r>
            <a:r>
              <a:rPr dirty="0" err="1"/>
              <a:t>podmíněná</a:t>
            </a:r>
            <a:r>
              <a:rPr dirty="0"/>
              <a:t> </a:t>
            </a:r>
            <a:r>
              <a:rPr dirty="0" err="1"/>
              <a:t>porucha</a:t>
            </a:r>
            <a:r>
              <a:rPr dirty="0"/>
              <a:t> </a:t>
            </a:r>
            <a:r>
              <a:rPr dirty="0" err="1"/>
              <a:t>osobnosti</a:t>
            </a:r>
            <a:r>
              <a:rPr dirty="0"/>
              <a:t>, </a:t>
            </a:r>
            <a:r>
              <a:rPr dirty="0" err="1"/>
              <a:t>syndrom</a:t>
            </a:r>
            <a:r>
              <a:rPr dirty="0"/>
              <a:t> </a:t>
            </a:r>
            <a:r>
              <a:rPr dirty="0" err="1"/>
              <a:t>frontálního</a:t>
            </a:r>
            <a:r>
              <a:rPr dirty="0"/>
              <a:t> </a:t>
            </a:r>
            <a:r>
              <a:rPr dirty="0" err="1"/>
              <a:t>laloku</a:t>
            </a:r>
            <a:r>
              <a:rPr dirty="0"/>
              <a:t>, </a:t>
            </a:r>
            <a:r>
              <a:rPr dirty="0" err="1"/>
              <a:t>organická</a:t>
            </a:r>
            <a:r>
              <a:rPr dirty="0"/>
              <a:t> </a:t>
            </a:r>
            <a:r>
              <a:rPr dirty="0" err="1"/>
              <a:t>afektivní</a:t>
            </a:r>
            <a:r>
              <a:rPr dirty="0"/>
              <a:t> </a:t>
            </a:r>
            <a:r>
              <a:rPr dirty="0" err="1"/>
              <a:t>porucha</a:t>
            </a:r>
            <a:endParaRPr dirty="0"/>
          </a:p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dirty="0" smtClean="0"/>
              <a:t>v</a:t>
            </a:r>
            <a:r>
              <a:rPr dirty="0" smtClean="0"/>
              <a:t> </a:t>
            </a:r>
            <a:r>
              <a:rPr dirty="0" err="1"/>
              <a:t>terapii</a:t>
            </a:r>
            <a:r>
              <a:rPr dirty="0"/>
              <a:t> se </a:t>
            </a:r>
            <a:r>
              <a:rPr dirty="0" err="1"/>
              <a:t>mluví</a:t>
            </a:r>
            <a:r>
              <a:rPr dirty="0"/>
              <a:t> o </a:t>
            </a:r>
            <a:r>
              <a:rPr dirty="0" err="1"/>
              <a:t>léčbě</a:t>
            </a:r>
            <a:r>
              <a:rPr dirty="0"/>
              <a:t> </a:t>
            </a:r>
            <a:r>
              <a:rPr dirty="0" err="1"/>
              <a:t>poruch</a:t>
            </a:r>
            <a:r>
              <a:rPr dirty="0"/>
              <a:t> </a:t>
            </a:r>
            <a:r>
              <a:rPr dirty="0" err="1"/>
              <a:t>kognitivních</a:t>
            </a:r>
            <a:r>
              <a:rPr dirty="0"/>
              <a:t> </a:t>
            </a:r>
            <a:r>
              <a:rPr dirty="0" err="1"/>
              <a:t>funkcí</a:t>
            </a:r>
            <a:r>
              <a:rPr dirty="0"/>
              <a:t>, </a:t>
            </a:r>
            <a:r>
              <a:rPr dirty="0" err="1"/>
              <a:t>rehabilitaci</a:t>
            </a:r>
            <a:r>
              <a:rPr dirty="0"/>
              <a:t> KF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Neuropsychologický nález"/>
          <p:cNvSpPr txBox="1">
            <a:spLocks noGrp="1"/>
          </p:cNvSpPr>
          <p:nvPr>
            <p:ph type="title"/>
          </p:nvPr>
        </p:nvSpPr>
        <p:spPr>
          <a:xfrm>
            <a:off x="3731194" y="518695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>
            <a:lvl1pPr defTabSz="519937">
              <a:defRPr sz="7119"/>
            </a:lvl1pPr>
          </a:lstStyle>
          <a:p>
            <a:r>
              <a:rPr sz="4000" dirty="0" err="1"/>
              <a:t>Neuropsychologický</a:t>
            </a:r>
            <a:r>
              <a:rPr sz="4000" dirty="0"/>
              <a:t> </a:t>
            </a:r>
            <a:r>
              <a:rPr sz="4000" dirty="0" err="1"/>
              <a:t>nález</a:t>
            </a:r>
            <a:endParaRPr sz="4000" dirty="0"/>
          </a:p>
        </p:txBody>
      </p:sp>
      <p:sp>
        <p:nvSpPr>
          <p:cNvPr id="180" name="Kromě základních údajů o pacientovi má obsahovat cíl vyšetření, pozorování chování, seznam administrovaných testů, kvantitativní interpretaci ( hrubé skóry nebo percentily) a kvalitativní interpretaci ( vztah k praktickému životu) VLOŽIT str.53-58…"/>
          <p:cNvSpPr txBox="1">
            <a:spLocks noGrp="1"/>
          </p:cNvSpPr>
          <p:nvPr>
            <p:ph type="body" idx="1"/>
          </p:nvPr>
        </p:nvSpPr>
        <p:spPr>
          <a:xfrm>
            <a:off x="845312" y="2755557"/>
            <a:ext cx="11820364" cy="65614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26719" indent="-426719" defTabSz="560831">
              <a:lnSpc>
                <a:spcPct val="100000"/>
              </a:lnSpc>
              <a:spcBef>
                <a:spcPts val="4000"/>
              </a:spcBef>
              <a:defRPr sz="3072"/>
            </a:pPr>
            <a:r>
              <a:rPr lang="cs-CZ" dirty="0" err="1" smtClean="0"/>
              <a:t>k</a:t>
            </a:r>
            <a:r>
              <a:rPr dirty="0" err="1" smtClean="0"/>
              <a:t>romě</a:t>
            </a:r>
            <a:r>
              <a:rPr dirty="0" smtClean="0"/>
              <a:t> </a:t>
            </a:r>
            <a:r>
              <a:rPr dirty="0" err="1"/>
              <a:t>základních</a:t>
            </a:r>
            <a:r>
              <a:rPr dirty="0"/>
              <a:t> </a:t>
            </a:r>
            <a:r>
              <a:rPr dirty="0" err="1"/>
              <a:t>údajů</a:t>
            </a:r>
            <a:r>
              <a:rPr dirty="0"/>
              <a:t> o </a:t>
            </a:r>
            <a:r>
              <a:rPr dirty="0" err="1"/>
              <a:t>pacientovi</a:t>
            </a:r>
            <a:r>
              <a:rPr dirty="0"/>
              <a:t> </a:t>
            </a:r>
            <a:r>
              <a:rPr dirty="0" err="1"/>
              <a:t>má</a:t>
            </a:r>
            <a:r>
              <a:rPr dirty="0"/>
              <a:t> </a:t>
            </a:r>
            <a:r>
              <a:rPr dirty="0" err="1"/>
              <a:t>obsahovat</a:t>
            </a:r>
            <a:r>
              <a:rPr dirty="0"/>
              <a:t> </a:t>
            </a:r>
            <a:r>
              <a:rPr dirty="0" err="1"/>
              <a:t>cíl</a:t>
            </a:r>
            <a:r>
              <a:rPr dirty="0"/>
              <a:t> </a:t>
            </a:r>
            <a:r>
              <a:rPr dirty="0" err="1"/>
              <a:t>vyšetření</a:t>
            </a:r>
            <a:r>
              <a:rPr dirty="0"/>
              <a:t>, </a:t>
            </a:r>
            <a:r>
              <a:rPr dirty="0" err="1"/>
              <a:t>pozorování</a:t>
            </a:r>
            <a:r>
              <a:rPr dirty="0"/>
              <a:t> </a:t>
            </a:r>
            <a:r>
              <a:rPr dirty="0" err="1"/>
              <a:t>chování</a:t>
            </a:r>
            <a:r>
              <a:rPr dirty="0"/>
              <a:t>, </a:t>
            </a:r>
            <a:r>
              <a:rPr dirty="0" err="1"/>
              <a:t>seznam</a:t>
            </a:r>
            <a:r>
              <a:rPr dirty="0"/>
              <a:t> </a:t>
            </a:r>
            <a:r>
              <a:rPr dirty="0" err="1"/>
              <a:t>administrovaných</a:t>
            </a:r>
            <a:r>
              <a:rPr dirty="0"/>
              <a:t> </a:t>
            </a:r>
            <a:r>
              <a:rPr dirty="0" err="1"/>
              <a:t>testů</a:t>
            </a:r>
            <a:r>
              <a:rPr dirty="0"/>
              <a:t>, </a:t>
            </a:r>
            <a:r>
              <a:rPr dirty="0" err="1"/>
              <a:t>kvantitativní</a:t>
            </a:r>
            <a:r>
              <a:rPr dirty="0"/>
              <a:t> </a:t>
            </a:r>
            <a:r>
              <a:rPr dirty="0" err="1"/>
              <a:t>interpretaci</a:t>
            </a:r>
            <a:r>
              <a:rPr dirty="0"/>
              <a:t> </a:t>
            </a:r>
            <a:r>
              <a:rPr dirty="0" smtClean="0"/>
              <a:t>(</a:t>
            </a:r>
            <a:r>
              <a:rPr dirty="0" err="1" smtClean="0"/>
              <a:t>hrubé</a:t>
            </a:r>
            <a:r>
              <a:rPr dirty="0" smtClean="0"/>
              <a:t> </a:t>
            </a:r>
            <a:r>
              <a:rPr dirty="0" err="1"/>
              <a:t>skóry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percentily</a:t>
            </a:r>
            <a:r>
              <a:rPr dirty="0"/>
              <a:t>) a </a:t>
            </a:r>
            <a:r>
              <a:rPr dirty="0" err="1"/>
              <a:t>kvalitativní</a:t>
            </a:r>
            <a:r>
              <a:rPr dirty="0"/>
              <a:t> </a:t>
            </a:r>
            <a:r>
              <a:rPr dirty="0" err="1"/>
              <a:t>interpretaci</a:t>
            </a:r>
            <a:r>
              <a:rPr dirty="0"/>
              <a:t> </a:t>
            </a:r>
            <a:r>
              <a:rPr dirty="0" smtClean="0"/>
              <a:t>(</a:t>
            </a:r>
            <a:r>
              <a:rPr dirty="0" err="1" smtClean="0"/>
              <a:t>vztah</a:t>
            </a:r>
            <a:r>
              <a:rPr dirty="0" smtClean="0"/>
              <a:t> </a:t>
            </a:r>
            <a:r>
              <a:rPr dirty="0"/>
              <a:t>k </a:t>
            </a:r>
            <a:r>
              <a:rPr dirty="0" err="1"/>
              <a:t>praktickému</a:t>
            </a:r>
            <a:r>
              <a:rPr dirty="0"/>
              <a:t> </a:t>
            </a:r>
            <a:r>
              <a:rPr dirty="0" err="1"/>
              <a:t>životu</a:t>
            </a:r>
            <a:r>
              <a:rPr dirty="0"/>
              <a:t>) </a:t>
            </a:r>
            <a:endParaRPr lang="cs-CZ" dirty="0" smtClean="0"/>
          </a:p>
          <a:p>
            <a:pPr marL="426719" indent="-426719" defTabSz="560831">
              <a:lnSpc>
                <a:spcPct val="100000"/>
              </a:lnSpc>
              <a:spcBef>
                <a:spcPts val="4000"/>
              </a:spcBef>
              <a:defRPr sz="3072"/>
            </a:pPr>
            <a:r>
              <a:rPr lang="cs-CZ" dirty="0" smtClean="0"/>
              <a:t>t</a:t>
            </a:r>
            <a:r>
              <a:rPr dirty="0" err="1" smtClean="0"/>
              <a:t>esty</a:t>
            </a:r>
            <a:r>
              <a:rPr dirty="0" smtClean="0"/>
              <a:t> </a:t>
            </a:r>
            <a:r>
              <a:rPr dirty="0" err="1"/>
              <a:t>mohou</a:t>
            </a:r>
            <a:r>
              <a:rPr dirty="0"/>
              <a:t> </a:t>
            </a:r>
            <a:r>
              <a:rPr dirty="0" err="1"/>
              <a:t>být</a:t>
            </a:r>
            <a:r>
              <a:rPr dirty="0"/>
              <a:t> </a:t>
            </a:r>
            <a:r>
              <a:rPr dirty="0" err="1"/>
              <a:t>řazeny</a:t>
            </a:r>
            <a:r>
              <a:rPr dirty="0"/>
              <a:t> </a:t>
            </a:r>
            <a:r>
              <a:rPr dirty="0" err="1"/>
              <a:t>podle</a:t>
            </a:r>
            <a:r>
              <a:rPr dirty="0"/>
              <a:t> </a:t>
            </a:r>
            <a:r>
              <a:rPr dirty="0" err="1"/>
              <a:t>fcí</a:t>
            </a:r>
            <a:r>
              <a:rPr dirty="0"/>
              <a:t> </a:t>
            </a:r>
            <a:r>
              <a:rPr dirty="0" smtClean="0"/>
              <a:t>(</a:t>
            </a:r>
            <a:r>
              <a:rPr dirty="0" err="1" smtClean="0"/>
              <a:t>př</a:t>
            </a:r>
            <a:r>
              <a:rPr dirty="0"/>
              <a:t>: </a:t>
            </a:r>
            <a:r>
              <a:rPr dirty="0" err="1"/>
              <a:t>inteligence</a:t>
            </a:r>
            <a:r>
              <a:rPr dirty="0"/>
              <a:t>, </a:t>
            </a:r>
            <a:r>
              <a:rPr dirty="0" err="1"/>
              <a:t>pozornost</a:t>
            </a:r>
            <a:r>
              <a:rPr dirty="0"/>
              <a:t>, </a:t>
            </a:r>
            <a:r>
              <a:rPr dirty="0" err="1"/>
              <a:t>řeč</a:t>
            </a:r>
            <a:r>
              <a:rPr dirty="0"/>
              <a:t>, </a:t>
            </a:r>
            <a:r>
              <a:rPr dirty="0" err="1"/>
              <a:t>paměť</a:t>
            </a:r>
            <a:r>
              <a:rPr dirty="0"/>
              <a:t>, </a:t>
            </a:r>
            <a:r>
              <a:rPr dirty="0" err="1"/>
              <a:t>motorika</a:t>
            </a:r>
            <a:r>
              <a:rPr dirty="0"/>
              <a:t>, </a:t>
            </a:r>
            <a:r>
              <a:rPr dirty="0" err="1"/>
              <a:t>fce</a:t>
            </a:r>
            <a:r>
              <a:rPr dirty="0"/>
              <a:t> </a:t>
            </a:r>
            <a:r>
              <a:rPr dirty="0" err="1"/>
              <a:t>frontálních</a:t>
            </a:r>
            <a:r>
              <a:rPr dirty="0"/>
              <a:t> </a:t>
            </a:r>
            <a:r>
              <a:rPr dirty="0" err="1"/>
              <a:t>laloků</a:t>
            </a:r>
            <a:r>
              <a:rPr dirty="0"/>
              <a:t>, </a:t>
            </a:r>
            <a:r>
              <a:rPr dirty="0" err="1" smtClean="0"/>
              <a:t>osobnost</a:t>
            </a:r>
            <a:r>
              <a:rPr lang="cs-CZ" dirty="0" smtClean="0"/>
              <a:t>)</a:t>
            </a:r>
            <a:r>
              <a:rPr dirty="0" smtClean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např</a:t>
            </a:r>
            <a:r>
              <a:rPr dirty="0"/>
              <a:t>. </a:t>
            </a:r>
            <a:r>
              <a:rPr dirty="0" err="1"/>
              <a:t>premorbidní</a:t>
            </a:r>
            <a:r>
              <a:rPr dirty="0"/>
              <a:t> </a:t>
            </a:r>
            <a:r>
              <a:rPr dirty="0" err="1"/>
              <a:t>schopnosti</a:t>
            </a:r>
            <a:r>
              <a:rPr dirty="0"/>
              <a:t>, </a:t>
            </a:r>
            <a:r>
              <a:rPr dirty="0" err="1"/>
              <a:t>celková</a:t>
            </a:r>
            <a:r>
              <a:rPr dirty="0"/>
              <a:t> </a:t>
            </a:r>
            <a:r>
              <a:rPr dirty="0" err="1"/>
              <a:t>intelektová</a:t>
            </a:r>
            <a:r>
              <a:rPr dirty="0"/>
              <a:t> </a:t>
            </a:r>
            <a:r>
              <a:rPr dirty="0" err="1"/>
              <a:t>úroveň</a:t>
            </a:r>
            <a:r>
              <a:rPr dirty="0"/>
              <a:t>, </a:t>
            </a:r>
            <a:r>
              <a:rPr dirty="0" err="1"/>
              <a:t>paměť</a:t>
            </a:r>
            <a:r>
              <a:rPr dirty="0"/>
              <a:t>, </a:t>
            </a:r>
            <a:r>
              <a:rPr dirty="0" err="1"/>
              <a:t>řeč</a:t>
            </a:r>
            <a:r>
              <a:rPr dirty="0"/>
              <a:t>, </a:t>
            </a:r>
            <a:r>
              <a:rPr dirty="0" err="1"/>
              <a:t>počítání</a:t>
            </a:r>
            <a:r>
              <a:rPr dirty="0"/>
              <a:t>, </a:t>
            </a:r>
            <a:r>
              <a:rPr dirty="0" err="1"/>
              <a:t>řešení</a:t>
            </a:r>
            <a:r>
              <a:rPr dirty="0"/>
              <a:t> </a:t>
            </a:r>
            <a:r>
              <a:rPr dirty="0" err="1"/>
              <a:t>problémů</a:t>
            </a:r>
            <a:r>
              <a:rPr dirty="0"/>
              <a:t>, </a:t>
            </a:r>
            <a:r>
              <a:rPr dirty="0" err="1"/>
              <a:t>pozornost</a:t>
            </a:r>
            <a:r>
              <a:rPr dirty="0"/>
              <a:t>, </a:t>
            </a:r>
            <a:r>
              <a:rPr dirty="0" err="1"/>
              <a:t>vizuální</a:t>
            </a:r>
            <a:r>
              <a:rPr dirty="0"/>
              <a:t> a </a:t>
            </a:r>
            <a:r>
              <a:rPr dirty="0" err="1"/>
              <a:t>prostorová</a:t>
            </a:r>
            <a:r>
              <a:rPr dirty="0"/>
              <a:t> </a:t>
            </a:r>
            <a:r>
              <a:rPr dirty="0" err="1"/>
              <a:t>orientace</a:t>
            </a:r>
            <a:endParaRPr dirty="0"/>
          </a:p>
          <a:p>
            <a:pPr marL="426719" indent="-426719" defTabSz="560831">
              <a:lnSpc>
                <a:spcPct val="100000"/>
              </a:lnSpc>
              <a:spcBef>
                <a:spcPts val="4000"/>
              </a:spcBef>
              <a:defRPr sz="3072"/>
            </a:pPr>
            <a:r>
              <a:rPr lang="cs-CZ" dirty="0" err="1" smtClean="0"/>
              <a:t>k</a:t>
            </a:r>
            <a:r>
              <a:rPr dirty="0" err="1" smtClean="0"/>
              <a:t>aždý</a:t>
            </a:r>
            <a:r>
              <a:rPr dirty="0" smtClean="0"/>
              <a:t> </a:t>
            </a:r>
            <a:r>
              <a:rPr dirty="0"/>
              <a:t>test se </a:t>
            </a:r>
            <a:r>
              <a:rPr dirty="0" err="1"/>
              <a:t>obvykle</a:t>
            </a:r>
            <a:r>
              <a:rPr dirty="0"/>
              <a:t> </a:t>
            </a:r>
            <a:r>
              <a:rPr dirty="0" err="1"/>
              <a:t>vztahuje</a:t>
            </a:r>
            <a:r>
              <a:rPr dirty="0"/>
              <a:t> k </a:t>
            </a:r>
            <a:r>
              <a:rPr dirty="0" err="1"/>
              <a:t>různým</a:t>
            </a:r>
            <a:r>
              <a:rPr dirty="0"/>
              <a:t> </a:t>
            </a:r>
            <a:r>
              <a:rPr dirty="0" err="1"/>
              <a:t>psychickým</a:t>
            </a:r>
            <a:r>
              <a:rPr dirty="0"/>
              <a:t> </a:t>
            </a:r>
            <a:r>
              <a:rPr dirty="0" err="1" smtClean="0"/>
              <a:t>fcím</a:t>
            </a:r>
            <a:r>
              <a:rPr lang="cs-CZ" dirty="0" smtClean="0"/>
              <a:t> 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7050" y="575734"/>
            <a:ext cx="9071751" cy="1840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Ekologická validita</a:t>
            </a:r>
          </a:p>
        </p:txBody>
      </p:sp>
      <p:sp>
        <p:nvSpPr>
          <p:cNvPr id="645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psychologické vyšetření je zaměřeno na 2 oblasti – osobnost a výkonnost</a:t>
            </a:r>
          </a:p>
          <a:p>
            <a:pPr eaLnBrk="1" hangingPunct="1"/>
            <a:r>
              <a:rPr lang="cs-CZ" altLang="cs-CZ" dirty="0" smtClean="0"/>
              <a:t>vyšetření KF by mělo sloužit k pochopení, zda pacient            s poškozením mozku (nebo podezřením na něj) může mít problémy v běžném životě a jak to souvisí s jeho schopností pamatovat si, řešit problémy, plánovat,…</a:t>
            </a:r>
          </a:p>
          <a:p>
            <a:pPr eaLnBrk="1" hangingPunct="1"/>
            <a:r>
              <a:rPr lang="cs-CZ" altLang="cs-CZ" dirty="0" smtClean="0"/>
              <a:t>způsob, jakým vyšetřujeme, by se měl, co nejvíce, vztahovat k situacím, které pacient v životě prožívá                  a snaží se je zvládat</a:t>
            </a:r>
          </a:p>
          <a:p>
            <a:pPr eaLnBrk="1" hangingPunct="1"/>
            <a:r>
              <a:rPr lang="cs-CZ" altLang="cs-CZ" dirty="0" smtClean="0"/>
              <a:t>metody by měly mít vztah k běžnému životu</a:t>
            </a:r>
          </a:p>
        </p:txBody>
      </p:sp>
    </p:spTree>
    <p:extLst>
      <p:ext uri="{BB962C8B-B14F-4D97-AF65-F5344CB8AC3E}">
        <p14:creationId xmlns:p14="http://schemas.microsoft.com/office/powerpoint/2010/main" val="38682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713850" y="370276"/>
            <a:ext cx="9071751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000" dirty="0"/>
              <a:t>Ekologická validita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844410" y="2316480"/>
            <a:ext cx="11494347" cy="727230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413" b="1"/>
              <a:t>je stupeň, ve kterém nástroj (test) predikuje chování v běžných, každodenních situacích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/>
              <a:t>pokud považujeme za nejvýznamnější, jak se kognitivní obtíže vztahují k běžnému životu, proč nesledujeme pacienty více v jejich domácím prostředí?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/>
              <a:t>mohli bychom např. žádat videozáznamy z běžného života, ukázek, jak pacient např. vaří, připravuje seznam k nakupování, opravuje kolo …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/>
              <a:t>EV se ptá na otázku „Co nám výsledky vyšetření říkají o tom, jak náš pacient zvládá požadavky každodenního života?“</a:t>
            </a:r>
          </a:p>
        </p:txBody>
      </p:sp>
    </p:spTree>
    <p:extLst>
      <p:ext uri="{BB962C8B-B14F-4D97-AF65-F5344CB8AC3E}">
        <p14:creationId xmlns:p14="http://schemas.microsoft.com/office/powerpoint/2010/main" val="1289024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V současných přehledech vývoje NPS - různorodé soubory dat - od prací neurologů a neurochirurgů ( Broca, Wernicke, Jackson, Monakow, Goldstein, Lurija,..), neurofyziologů (Hess, Delgado, Pribram,..) k psychologům (Reitan, Benton, Lezaková, Wilsonová,..)…"/>
          <p:cNvSpPr txBox="1">
            <a:spLocks noGrp="1"/>
          </p:cNvSpPr>
          <p:nvPr>
            <p:ph type="body" idx="1"/>
          </p:nvPr>
        </p:nvSpPr>
        <p:spPr>
          <a:xfrm>
            <a:off x="457200" y="1791732"/>
            <a:ext cx="12344400" cy="78341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sz="2600" dirty="0" smtClean="0"/>
              <a:t>v</a:t>
            </a:r>
            <a:r>
              <a:rPr sz="2600" dirty="0" smtClean="0"/>
              <a:t> </a:t>
            </a:r>
            <a:r>
              <a:rPr sz="2600" dirty="0" err="1"/>
              <a:t>současných</a:t>
            </a:r>
            <a:r>
              <a:rPr sz="2600" dirty="0"/>
              <a:t> </a:t>
            </a:r>
            <a:r>
              <a:rPr sz="2600" dirty="0" err="1"/>
              <a:t>přehledech</a:t>
            </a:r>
            <a:r>
              <a:rPr sz="2600" dirty="0"/>
              <a:t> </a:t>
            </a:r>
            <a:r>
              <a:rPr sz="2600" dirty="0" err="1"/>
              <a:t>vývoje</a:t>
            </a:r>
            <a:r>
              <a:rPr sz="2600" dirty="0"/>
              <a:t> NPS - </a:t>
            </a:r>
            <a:r>
              <a:rPr sz="2600" dirty="0" err="1"/>
              <a:t>různorodé</a:t>
            </a:r>
            <a:r>
              <a:rPr sz="2600" dirty="0"/>
              <a:t> </a:t>
            </a:r>
            <a:r>
              <a:rPr sz="2600" dirty="0" err="1"/>
              <a:t>soubory</a:t>
            </a:r>
            <a:r>
              <a:rPr sz="2600" dirty="0"/>
              <a:t> </a:t>
            </a:r>
            <a:r>
              <a:rPr sz="2600" dirty="0" err="1"/>
              <a:t>dat</a:t>
            </a:r>
            <a:r>
              <a:rPr sz="2600" dirty="0"/>
              <a:t> - od </a:t>
            </a:r>
            <a:r>
              <a:rPr sz="2600" dirty="0" err="1"/>
              <a:t>prací</a:t>
            </a:r>
            <a:r>
              <a:rPr sz="2600" dirty="0"/>
              <a:t> </a:t>
            </a:r>
            <a:r>
              <a:rPr sz="2600" dirty="0" err="1"/>
              <a:t>neurologů</a:t>
            </a:r>
            <a:r>
              <a:rPr sz="2600" dirty="0"/>
              <a:t> a </a:t>
            </a:r>
            <a:r>
              <a:rPr sz="2600" dirty="0" err="1"/>
              <a:t>neurochirurgů</a:t>
            </a:r>
            <a:r>
              <a:rPr sz="2600" dirty="0"/>
              <a:t> ( </a:t>
            </a:r>
            <a:r>
              <a:rPr sz="2600" dirty="0" err="1"/>
              <a:t>Broca</a:t>
            </a:r>
            <a:r>
              <a:rPr sz="2600" dirty="0"/>
              <a:t>, Wernicke, Jackson, </a:t>
            </a:r>
            <a:r>
              <a:rPr sz="2600" dirty="0" err="1"/>
              <a:t>Monakow</a:t>
            </a:r>
            <a:r>
              <a:rPr sz="2600" dirty="0"/>
              <a:t>, Goldstein, </a:t>
            </a:r>
            <a:r>
              <a:rPr sz="2600" dirty="0" err="1"/>
              <a:t>Lurija</a:t>
            </a:r>
            <a:r>
              <a:rPr sz="2600" dirty="0"/>
              <a:t>,..), </a:t>
            </a:r>
            <a:r>
              <a:rPr sz="2600" dirty="0" err="1"/>
              <a:t>neurofyziologů</a:t>
            </a:r>
            <a:r>
              <a:rPr sz="2600" dirty="0"/>
              <a:t> (Hess, Delgado, </a:t>
            </a:r>
            <a:r>
              <a:rPr sz="2600" dirty="0" err="1"/>
              <a:t>Pribram</a:t>
            </a:r>
            <a:r>
              <a:rPr sz="2600" dirty="0"/>
              <a:t>,..) </a:t>
            </a:r>
            <a:r>
              <a:rPr lang="cs-CZ" sz="2600" dirty="0" smtClean="0"/>
              <a:t>                              </a:t>
            </a:r>
            <a:r>
              <a:rPr sz="2600" dirty="0" smtClean="0"/>
              <a:t>k </a:t>
            </a:r>
            <a:r>
              <a:rPr sz="2600" dirty="0" err="1"/>
              <a:t>psychologům</a:t>
            </a:r>
            <a:r>
              <a:rPr sz="2600" dirty="0"/>
              <a:t> (</a:t>
            </a:r>
            <a:r>
              <a:rPr sz="2600" dirty="0" err="1"/>
              <a:t>Reitan</a:t>
            </a:r>
            <a:r>
              <a:rPr sz="2600" dirty="0"/>
              <a:t>, Benton, </a:t>
            </a:r>
            <a:r>
              <a:rPr sz="2600" dirty="0" err="1"/>
              <a:t>Lezaková</a:t>
            </a:r>
            <a:r>
              <a:rPr sz="2600" dirty="0"/>
              <a:t>, </a:t>
            </a:r>
            <a:r>
              <a:rPr sz="2600" dirty="0" err="1"/>
              <a:t>Wilsonová</a:t>
            </a:r>
            <a:r>
              <a:rPr sz="2600" dirty="0"/>
              <a:t>,..)</a:t>
            </a:r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sz="2600" dirty="0" err="1" smtClean="0"/>
              <a:t>n</a:t>
            </a:r>
            <a:r>
              <a:rPr sz="2600" dirty="0" err="1" smtClean="0"/>
              <a:t>ěkteří</a:t>
            </a:r>
            <a:r>
              <a:rPr sz="2600" dirty="0" smtClean="0"/>
              <a:t> </a:t>
            </a:r>
            <a:r>
              <a:rPr sz="2600" dirty="0" err="1"/>
              <a:t>kladou</a:t>
            </a:r>
            <a:r>
              <a:rPr sz="2600" dirty="0"/>
              <a:t> </a:t>
            </a:r>
            <a:r>
              <a:rPr sz="2600" dirty="0" err="1"/>
              <a:t>počátky</a:t>
            </a:r>
            <a:r>
              <a:rPr sz="2600" dirty="0"/>
              <a:t> NPS do 19. </a:t>
            </a:r>
            <a:r>
              <a:rPr sz="2600" dirty="0" err="1"/>
              <a:t>století</a:t>
            </a:r>
            <a:r>
              <a:rPr sz="2600" dirty="0"/>
              <a:t>, k </a:t>
            </a:r>
            <a:r>
              <a:rPr sz="2600" dirty="0" err="1"/>
              <a:t>práci</a:t>
            </a:r>
            <a:r>
              <a:rPr sz="2600" dirty="0"/>
              <a:t> </a:t>
            </a:r>
            <a:r>
              <a:rPr sz="2600" dirty="0" err="1"/>
              <a:t>francouzského</a:t>
            </a:r>
            <a:r>
              <a:rPr sz="2600" dirty="0"/>
              <a:t> </a:t>
            </a:r>
            <a:r>
              <a:rPr sz="2600" dirty="0" err="1"/>
              <a:t>neurologa</a:t>
            </a:r>
            <a:r>
              <a:rPr sz="2600" dirty="0"/>
              <a:t> P. </a:t>
            </a:r>
            <a:r>
              <a:rPr sz="2600" dirty="0" err="1"/>
              <a:t>Brocy</a:t>
            </a:r>
            <a:r>
              <a:rPr sz="2600" dirty="0"/>
              <a:t> z </a:t>
            </a:r>
            <a:r>
              <a:rPr sz="2600" dirty="0" err="1"/>
              <a:t>roku</a:t>
            </a:r>
            <a:r>
              <a:rPr sz="2600" dirty="0"/>
              <a:t> 1861</a:t>
            </a:r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sz="2600" dirty="0" err="1" smtClean="0"/>
              <a:t>b</a:t>
            </a:r>
            <a:r>
              <a:rPr sz="2600" dirty="0" err="1" smtClean="0"/>
              <a:t>yly</a:t>
            </a:r>
            <a:r>
              <a:rPr sz="2600" dirty="0" smtClean="0"/>
              <a:t> </a:t>
            </a:r>
            <a:r>
              <a:rPr sz="2600" dirty="0" err="1"/>
              <a:t>i</a:t>
            </a:r>
            <a:r>
              <a:rPr sz="2600" dirty="0"/>
              <a:t> </a:t>
            </a:r>
            <a:r>
              <a:rPr sz="2600" dirty="0" err="1"/>
              <a:t>slepé</a:t>
            </a:r>
            <a:r>
              <a:rPr sz="2600" dirty="0"/>
              <a:t> </a:t>
            </a:r>
            <a:r>
              <a:rPr sz="2600" dirty="0" err="1" smtClean="0"/>
              <a:t>uličky</a:t>
            </a:r>
            <a:r>
              <a:rPr lang="cs-CZ" sz="2600" dirty="0" smtClean="0"/>
              <a:t> </a:t>
            </a:r>
            <a:r>
              <a:rPr sz="2600" dirty="0" smtClean="0"/>
              <a:t>- </a:t>
            </a:r>
            <a:r>
              <a:rPr sz="2600" dirty="0" err="1"/>
              <a:t>výrazné</a:t>
            </a:r>
            <a:r>
              <a:rPr sz="2600" dirty="0"/>
              <a:t> NPS </a:t>
            </a:r>
            <a:r>
              <a:rPr sz="2600" dirty="0" err="1"/>
              <a:t>potíže</a:t>
            </a:r>
            <a:r>
              <a:rPr sz="2600" dirty="0"/>
              <a:t> </a:t>
            </a:r>
            <a:r>
              <a:rPr sz="2600" dirty="0" err="1"/>
              <a:t>způsobené</a:t>
            </a:r>
            <a:r>
              <a:rPr sz="2600" dirty="0"/>
              <a:t> </a:t>
            </a:r>
            <a:r>
              <a:rPr sz="2600" dirty="0" err="1"/>
              <a:t>dobře</a:t>
            </a:r>
            <a:r>
              <a:rPr sz="2600" dirty="0"/>
              <a:t> </a:t>
            </a:r>
            <a:r>
              <a:rPr sz="2600" dirty="0" err="1"/>
              <a:t>míněným</a:t>
            </a:r>
            <a:r>
              <a:rPr sz="2600" dirty="0"/>
              <a:t> </a:t>
            </a:r>
            <a:r>
              <a:rPr sz="2600" dirty="0" err="1"/>
              <a:t>úmyslem</a:t>
            </a:r>
            <a:r>
              <a:rPr sz="2600" dirty="0"/>
              <a:t> </a:t>
            </a:r>
            <a:r>
              <a:rPr sz="2600" dirty="0" err="1"/>
              <a:t>psychochirurgie</a:t>
            </a:r>
            <a:r>
              <a:rPr sz="2600" dirty="0"/>
              <a:t> </a:t>
            </a:r>
            <a:r>
              <a:rPr sz="2600" dirty="0" err="1"/>
              <a:t>ve</a:t>
            </a:r>
            <a:r>
              <a:rPr sz="2600" dirty="0"/>
              <a:t> 40. a 50. </a:t>
            </a:r>
            <a:r>
              <a:rPr sz="2600" dirty="0" err="1"/>
              <a:t>letech</a:t>
            </a:r>
            <a:r>
              <a:rPr sz="2600" dirty="0"/>
              <a:t> 20. </a:t>
            </a:r>
            <a:r>
              <a:rPr sz="2600" dirty="0" err="1" smtClean="0"/>
              <a:t>století</a:t>
            </a:r>
            <a:endParaRPr sz="2600" dirty="0"/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sz="2600" b="1" dirty="0" smtClean="0"/>
              <a:t>1.polovin</a:t>
            </a:r>
            <a:r>
              <a:rPr lang="cs-CZ" sz="2600" b="1" dirty="0" smtClean="0"/>
              <a:t>a 20. st</a:t>
            </a:r>
            <a:r>
              <a:rPr sz="2600" b="1" dirty="0" smtClean="0"/>
              <a:t>. </a:t>
            </a:r>
            <a:r>
              <a:rPr sz="2600" dirty="0"/>
              <a:t>- </a:t>
            </a:r>
            <a:r>
              <a:rPr sz="2600" dirty="0" err="1"/>
              <a:t>války</a:t>
            </a:r>
            <a:r>
              <a:rPr sz="2600" dirty="0"/>
              <a:t> </a:t>
            </a:r>
            <a:r>
              <a:rPr sz="2600" dirty="0" err="1"/>
              <a:t>přinesly</a:t>
            </a:r>
            <a:r>
              <a:rPr sz="2600" dirty="0"/>
              <a:t> </a:t>
            </a:r>
            <a:r>
              <a:rPr sz="2600" dirty="0" err="1"/>
              <a:t>pokrok</a:t>
            </a:r>
            <a:r>
              <a:rPr sz="2600" dirty="0"/>
              <a:t> v </a:t>
            </a:r>
            <a:r>
              <a:rPr sz="2600" dirty="0" err="1"/>
              <a:t>rozpoznávání</a:t>
            </a:r>
            <a:r>
              <a:rPr sz="2600" dirty="0"/>
              <a:t>  </a:t>
            </a:r>
            <a:r>
              <a:rPr sz="2600" dirty="0" err="1"/>
              <a:t>různých</a:t>
            </a:r>
            <a:r>
              <a:rPr sz="2600" dirty="0"/>
              <a:t> </a:t>
            </a:r>
            <a:r>
              <a:rPr sz="2600" dirty="0" err="1"/>
              <a:t>poškození</a:t>
            </a:r>
            <a:r>
              <a:rPr sz="2600" dirty="0"/>
              <a:t> </a:t>
            </a:r>
            <a:r>
              <a:rPr sz="2600" dirty="0" err="1"/>
              <a:t>mozku</a:t>
            </a:r>
            <a:r>
              <a:rPr sz="2600" dirty="0"/>
              <a:t> a z </a:t>
            </a:r>
            <a:r>
              <a:rPr sz="2600" dirty="0" err="1"/>
              <a:t>nich</a:t>
            </a:r>
            <a:r>
              <a:rPr sz="2600" dirty="0"/>
              <a:t> </a:t>
            </a:r>
            <a:r>
              <a:rPr sz="2600" dirty="0" err="1"/>
              <a:t>vyplývajících</a:t>
            </a:r>
            <a:r>
              <a:rPr sz="2600" dirty="0"/>
              <a:t> </a:t>
            </a:r>
            <a:r>
              <a:rPr sz="2600" dirty="0" err="1"/>
              <a:t>změn</a:t>
            </a:r>
            <a:r>
              <a:rPr sz="2600" dirty="0"/>
              <a:t> </a:t>
            </a:r>
            <a:r>
              <a:rPr sz="2600" dirty="0" err="1"/>
              <a:t>chování</a:t>
            </a:r>
            <a:r>
              <a:rPr sz="2600" dirty="0"/>
              <a:t> - “</a:t>
            </a:r>
            <a:r>
              <a:rPr sz="2600" dirty="0" err="1"/>
              <a:t>díky</a:t>
            </a:r>
            <a:r>
              <a:rPr sz="2600" dirty="0"/>
              <a:t>” </a:t>
            </a:r>
            <a:r>
              <a:rPr sz="2600" dirty="0" err="1"/>
              <a:t>válce</a:t>
            </a:r>
            <a:r>
              <a:rPr sz="2600" dirty="0"/>
              <a:t> </a:t>
            </a:r>
            <a:r>
              <a:rPr sz="2600" dirty="0" err="1"/>
              <a:t>vznikla</a:t>
            </a:r>
            <a:r>
              <a:rPr sz="2600" dirty="0"/>
              <a:t> </a:t>
            </a:r>
            <a:r>
              <a:rPr sz="2600" dirty="0" err="1"/>
              <a:t>poťreba</a:t>
            </a:r>
            <a:r>
              <a:rPr sz="2600" dirty="0"/>
              <a:t> </a:t>
            </a:r>
            <a:r>
              <a:rPr sz="2600" dirty="0" err="1"/>
              <a:t>detekovat</a:t>
            </a:r>
            <a:r>
              <a:rPr sz="2600" dirty="0"/>
              <a:t> </a:t>
            </a:r>
            <a:r>
              <a:rPr sz="2600" dirty="0" err="1"/>
              <a:t>poškození</a:t>
            </a:r>
            <a:r>
              <a:rPr sz="2600" dirty="0"/>
              <a:t> </a:t>
            </a:r>
            <a:r>
              <a:rPr sz="2600" dirty="0" err="1"/>
              <a:t>mozku</a:t>
            </a:r>
            <a:r>
              <a:rPr sz="2600" dirty="0"/>
              <a:t> a </a:t>
            </a:r>
            <a:r>
              <a:rPr sz="2600" dirty="0" err="1"/>
              <a:t>léčit</a:t>
            </a:r>
            <a:r>
              <a:rPr sz="2600" dirty="0"/>
              <a:t> </a:t>
            </a:r>
            <a:r>
              <a:rPr sz="2600" dirty="0" err="1"/>
              <a:t>jejich</a:t>
            </a:r>
            <a:r>
              <a:rPr sz="2600" dirty="0"/>
              <a:t> </a:t>
            </a:r>
            <a:r>
              <a:rPr sz="2600" dirty="0" err="1" smtClean="0"/>
              <a:t>důsledky</a:t>
            </a:r>
            <a:endParaRPr sz="2600" dirty="0"/>
          </a:p>
        </p:txBody>
      </p:sp>
    </p:spTree>
    <p:extLst>
      <p:ext uri="{BB962C8B-B14F-4D97-AF65-F5344CB8AC3E}">
        <p14:creationId xmlns:p14="http://schemas.microsoft.com/office/powerpoint/2010/main" val="21825053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Rectangle 5"/>
          <p:cNvSpPr>
            <a:spLocks noGrp="1" noChangeArrowheads="1"/>
          </p:cNvSpPr>
          <p:nvPr>
            <p:ph type="title"/>
          </p:nvPr>
        </p:nvSpPr>
        <p:spPr>
          <a:xfrm>
            <a:off x="666045" y="1304996"/>
            <a:ext cx="11704320" cy="1625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Pyramida zkoumání ekologické validity</a:t>
            </a:r>
          </a:p>
        </p:txBody>
      </p:sp>
      <p:pic>
        <p:nvPicPr>
          <p:cNvPr id="6656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418" y="3059290"/>
            <a:ext cx="9218506" cy="632403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590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650240" y="1803965"/>
            <a:ext cx="11704320" cy="69088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altLang="cs-CZ" dirty="0"/>
              <a:t>Jsou opravdu tzv. ekologicky validní testy přínosnější pro pochopení každodenních problémů než testy „laboratorní“? </a:t>
            </a:r>
            <a:endParaRPr lang="cs-CZ" altLang="cs-CZ" dirty="0" smtClean="0"/>
          </a:p>
          <a:p>
            <a:pPr marL="0" indent="0">
              <a:buNone/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Jsou simulátory řízení dopravních prostředků více vypovídající  než baterie laboratorních testů? </a:t>
            </a:r>
            <a:endParaRPr lang="cs-CZ" altLang="cs-CZ" dirty="0" smtClean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b="1" dirty="0"/>
              <a:t>Užitečná srovnání zatím víceméně chybí. </a:t>
            </a:r>
          </a:p>
        </p:txBody>
      </p:sp>
    </p:spTree>
    <p:extLst>
      <p:ext uri="{BB962C8B-B14F-4D97-AF65-F5344CB8AC3E}">
        <p14:creationId xmlns:p14="http://schemas.microsoft.com/office/powerpoint/2010/main" val="1913482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Závěr"/>
          <p:cNvSpPr txBox="1">
            <a:spLocks noGrp="1"/>
          </p:cNvSpPr>
          <p:nvPr>
            <p:ph type="title"/>
          </p:nvPr>
        </p:nvSpPr>
        <p:spPr>
          <a:xfrm>
            <a:off x="3076283" y="36781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4000" dirty="0" smtClean="0"/>
              <a:t>Ekologická validita</a:t>
            </a:r>
            <a:endParaRPr sz="4000" dirty="0"/>
          </a:p>
        </p:txBody>
      </p:sp>
      <p:sp>
        <p:nvSpPr>
          <p:cNvPr id="186" name="Psychologové zabývající se sledováním vztahů mezi mozkem a chováním ( neuropsychologové), tráví ( dle RFf 2003) psychometrickým vyšetřením 25,9 hod./ týden, psychoterapií osob s poškozením mozku 2,7 hod./ týden a kognitivní rehabilitací 1 hod. týdně…"/>
          <p:cNvSpPr txBox="1">
            <a:spLocks noGrp="1"/>
          </p:cNvSpPr>
          <p:nvPr>
            <p:ph type="body" idx="1"/>
          </p:nvPr>
        </p:nvSpPr>
        <p:spPr>
          <a:xfrm>
            <a:off x="630195" y="1594013"/>
            <a:ext cx="11948983" cy="72287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0034" indent="-280034" defTabSz="368045">
              <a:lnSpc>
                <a:spcPct val="100000"/>
              </a:lnSpc>
              <a:spcBef>
                <a:spcPts val="2600"/>
              </a:spcBef>
              <a:defRPr sz="2016"/>
            </a:pPr>
            <a:r>
              <a:rPr lang="cs-CZ" sz="2400" dirty="0" err="1" smtClean="0"/>
              <a:t>p</a:t>
            </a:r>
            <a:r>
              <a:rPr sz="2400" dirty="0" err="1" smtClean="0"/>
              <a:t>sychologové</a:t>
            </a:r>
            <a:r>
              <a:rPr sz="2400" dirty="0" smtClean="0"/>
              <a:t> </a:t>
            </a:r>
            <a:r>
              <a:rPr sz="2400" dirty="0" err="1"/>
              <a:t>zabývající</a:t>
            </a:r>
            <a:r>
              <a:rPr sz="2400" dirty="0"/>
              <a:t> se </a:t>
            </a:r>
            <a:r>
              <a:rPr sz="2400" dirty="0" err="1"/>
              <a:t>sledováním</a:t>
            </a:r>
            <a:r>
              <a:rPr sz="2400" dirty="0"/>
              <a:t> </a:t>
            </a:r>
            <a:r>
              <a:rPr sz="2400" dirty="0" err="1"/>
              <a:t>vztahů</a:t>
            </a:r>
            <a:r>
              <a:rPr sz="2400" dirty="0"/>
              <a:t> </a:t>
            </a:r>
            <a:r>
              <a:rPr sz="2400" dirty="0" err="1"/>
              <a:t>mezi</a:t>
            </a:r>
            <a:r>
              <a:rPr sz="2400" dirty="0"/>
              <a:t> </a:t>
            </a:r>
            <a:r>
              <a:rPr sz="2400" dirty="0" err="1"/>
              <a:t>mozkem</a:t>
            </a:r>
            <a:r>
              <a:rPr sz="2400" dirty="0"/>
              <a:t> a </a:t>
            </a:r>
            <a:r>
              <a:rPr sz="2400" dirty="0" err="1"/>
              <a:t>chováním</a:t>
            </a:r>
            <a:r>
              <a:rPr sz="2400" dirty="0"/>
              <a:t> </a:t>
            </a:r>
            <a:r>
              <a:rPr sz="2400" dirty="0" smtClean="0"/>
              <a:t>(</a:t>
            </a:r>
            <a:r>
              <a:rPr lang="cs-CZ" sz="2400" dirty="0" smtClean="0"/>
              <a:t>NPS</a:t>
            </a:r>
            <a:r>
              <a:rPr sz="2400" dirty="0" smtClean="0"/>
              <a:t>)</a:t>
            </a:r>
            <a:r>
              <a:rPr lang="cs-CZ" sz="2400" dirty="0" smtClean="0"/>
              <a:t>,</a:t>
            </a:r>
            <a:r>
              <a:rPr sz="2400" dirty="0" smtClean="0"/>
              <a:t> </a:t>
            </a:r>
            <a:r>
              <a:rPr sz="2400" dirty="0" err="1"/>
              <a:t>tráví</a:t>
            </a:r>
            <a:r>
              <a:rPr sz="2400" dirty="0"/>
              <a:t> ( </a:t>
            </a:r>
            <a:r>
              <a:rPr sz="2400" dirty="0" err="1"/>
              <a:t>dle</a:t>
            </a:r>
            <a:r>
              <a:rPr sz="2400" dirty="0"/>
              <a:t> </a:t>
            </a:r>
            <a:r>
              <a:rPr sz="2400" dirty="0" smtClean="0"/>
              <a:t>R</a:t>
            </a:r>
            <a:r>
              <a:rPr lang="cs-CZ" sz="2400" dirty="0" smtClean="0"/>
              <a:t>uf</a:t>
            </a:r>
            <a:r>
              <a:rPr sz="2400" dirty="0" smtClean="0"/>
              <a:t>f </a:t>
            </a:r>
            <a:r>
              <a:rPr sz="2400" dirty="0"/>
              <a:t>2003) </a:t>
            </a:r>
            <a:r>
              <a:rPr sz="2400" dirty="0" err="1"/>
              <a:t>psychometrickým</a:t>
            </a:r>
            <a:r>
              <a:rPr sz="2400" dirty="0"/>
              <a:t> </a:t>
            </a:r>
            <a:r>
              <a:rPr sz="2400" dirty="0" err="1"/>
              <a:t>vyšetřením</a:t>
            </a:r>
            <a:r>
              <a:rPr sz="2400" dirty="0"/>
              <a:t> 25,9 </a:t>
            </a:r>
            <a:r>
              <a:rPr sz="2400" dirty="0" err="1"/>
              <a:t>hod</a:t>
            </a:r>
            <a:r>
              <a:rPr sz="2400" dirty="0"/>
              <a:t>./ </a:t>
            </a:r>
            <a:r>
              <a:rPr sz="2400" dirty="0" err="1"/>
              <a:t>týden</a:t>
            </a:r>
            <a:r>
              <a:rPr sz="2400" dirty="0"/>
              <a:t>, </a:t>
            </a:r>
            <a:r>
              <a:rPr sz="2400" dirty="0" err="1"/>
              <a:t>psychoterapií</a:t>
            </a:r>
            <a:r>
              <a:rPr sz="2400" dirty="0"/>
              <a:t> </a:t>
            </a:r>
            <a:r>
              <a:rPr sz="2400" dirty="0" err="1"/>
              <a:t>osob</a:t>
            </a:r>
            <a:r>
              <a:rPr sz="2400" dirty="0"/>
              <a:t> s </a:t>
            </a:r>
            <a:r>
              <a:rPr sz="2400" dirty="0" err="1"/>
              <a:t>poškozením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2,7 </a:t>
            </a:r>
            <a:r>
              <a:rPr sz="2400" dirty="0" err="1"/>
              <a:t>hod</a:t>
            </a:r>
            <a:r>
              <a:rPr sz="2400" dirty="0"/>
              <a:t>./ </a:t>
            </a:r>
            <a:r>
              <a:rPr sz="2400" dirty="0" err="1"/>
              <a:t>týden</a:t>
            </a:r>
            <a:r>
              <a:rPr sz="2400" dirty="0"/>
              <a:t> a </a:t>
            </a:r>
            <a:r>
              <a:rPr sz="2400" dirty="0" err="1"/>
              <a:t>kognitivní</a:t>
            </a:r>
            <a:r>
              <a:rPr sz="2400" dirty="0"/>
              <a:t> </a:t>
            </a:r>
            <a:r>
              <a:rPr sz="2400" dirty="0" err="1"/>
              <a:t>rehabilitací</a:t>
            </a:r>
            <a:r>
              <a:rPr sz="2400" dirty="0"/>
              <a:t> 1 </a:t>
            </a:r>
            <a:r>
              <a:rPr sz="2400" dirty="0" err="1"/>
              <a:t>hod</a:t>
            </a:r>
            <a:r>
              <a:rPr sz="2400" dirty="0"/>
              <a:t>. </a:t>
            </a:r>
            <a:r>
              <a:rPr sz="2400" dirty="0" err="1"/>
              <a:t>týdně</a:t>
            </a:r>
            <a:endParaRPr sz="2400" dirty="0"/>
          </a:p>
          <a:p>
            <a:pPr marL="280034" indent="-280034" defTabSz="368045">
              <a:lnSpc>
                <a:spcPct val="100000"/>
              </a:lnSpc>
              <a:spcBef>
                <a:spcPts val="2600"/>
              </a:spcBef>
              <a:defRPr sz="2016"/>
            </a:pPr>
            <a:r>
              <a:rPr lang="cs-CZ" sz="2400" dirty="0" err="1" smtClean="0"/>
              <a:t>h</a:t>
            </a:r>
            <a:r>
              <a:rPr sz="2400" dirty="0" err="1" smtClean="0"/>
              <a:t>rubý</a:t>
            </a:r>
            <a:r>
              <a:rPr sz="2400" dirty="0" smtClean="0"/>
              <a:t> </a:t>
            </a:r>
            <a:r>
              <a:rPr sz="2400" dirty="0" err="1"/>
              <a:t>nepoměr</a:t>
            </a:r>
            <a:r>
              <a:rPr sz="2400" dirty="0"/>
              <a:t> </a:t>
            </a:r>
            <a:r>
              <a:rPr sz="2400" dirty="0" err="1"/>
              <a:t>mezi</a:t>
            </a:r>
            <a:r>
              <a:rPr sz="2400" dirty="0"/>
              <a:t> </a:t>
            </a:r>
            <a:r>
              <a:rPr sz="2400" dirty="0" err="1"/>
              <a:t>testovým</a:t>
            </a:r>
            <a:r>
              <a:rPr sz="2400" dirty="0"/>
              <a:t> </a:t>
            </a:r>
            <a:r>
              <a:rPr sz="2400" dirty="0" err="1"/>
              <a:t>vyšetřením</a:t>
            </a:r>
            <a:r>
              <a:rPr sz="2400" dirty="0"/>
              <a:t> a </a:t>
            </a:r>
            <a:r>
              <a:rPr sz="2400" dirty="0" err="1"/>
              <a:t>a</a:t>
            </a:r>
            <a:r>
              <a:rPr sz="2400" dirty="0"/>
              <a:t> </a:t>
            </a:r>
            <a:r>
              <a:rPr sz="2400" dirty="0" err="1"/>
              <a:t>rehabilitací</a:t>
            </a:r>
            <a:r>
              <a:rPr sz="2400" dirty="0"/>
              <a:t>/ </a:t>
            </a:r>
            <a:r>
              <a:rPr sz="2400" dirty="0" err="1"/>
              <a:t>psychoterapií</a:t>
            </a:r>
            <a:r>
              <a:rPr sz="2400" dirty="0"/>
              <a:t> se </a:t>
            </a:r>
            <a:r>
              <a:rPr sz="2400" dirty="0" err="1"/>
              <a:t>bohužel</a:t>
            </a:r>
            <a:r>
              <a:rPr sz="2400" dirty="0"/>
              <a:t> </a:t>
            </a:r>
            <a:r>
              <a:rPr sz="2400" dirty="0" err="1"/>
              <a:t>projevuje</a:t>
            </a:r>
            <a:r>
              <a:rPr sz="2400" dirty="0"/>
              <a:t> v </a:t>
            </a:r>
            <a:r>
              <a:rPr sz="2400" dirty="0" err="1"/>
              <a:t>nedostatečné</a:t>
            </a:r>
            <a:r>
              <a:rPr sz="2400" dirty="0"/>
              <a:t> </a:t>
            </a:r>
            <a:r>
              <a:rPr sz="2400" dirty="0" err="1"/>
              <a:t>péči</a:t>
            </a:r>
            <a:r>
              <a:rPr sz="2400" dirty="0"/>
              <a:t> o </a:t>
            </a:r>
            <a:r>
              <a:rPr sz="2400" dirty="0" err="1"/>
              <a:t>zlepšení</a:t>
            </a:r>
            <a:r>
              <a:rPr sz="2400" dirty="0"/>
              <a:t> </a:t>
            </a:r>
            <a:r>
              <a:rPr sz="2400" dirty="0" err="1"/>
              <a:t>kvality</a:t>
            </a:r>
            <a:r>
              <a:rPr sz="2400" dirty="0"/>
              <a:t> </a:t>
            </a:r>
            <a:r>
              <a:rPr sz="2400" dirty="0" err="1"/>
              <a:t>běžného</a:t>
            </a:r>
            <a:r>
              <a:rPr sz="2400" dirty="0"/>
              <a:t> </a:t>
            </a:r>
            <a:r>
              <a:rPr sz="2400" dirty="0" err="1"/>
              <a:t>života</a:t>
            </a:r>
            <a:r>
              <a:rPr sz="2400" dirty="0"/>
              <a:t> </a:t>
            </a:r>
            <a:r>
              <a:rPr sz="2400" dirty="0" err="1"/>
              <a:t>pacienta</a:t>
            </a:r>
            <a:endParaRPr sz="2400" dirty="0"/>
          </a:p>
          <a:p>
            <a:pPr marL="280034" indent="-280034" defTabSz="368045">
              <a:lnSpc>
                <a:spcPct val="100000"/>
              </a:lnSpc>
              <a:spcBef>
                <a:spcPts val="2600"/>
              </a:spcBef>
              <a:defRPr sz="2016"/>
            </a:pPr>
            <a:r>
              <a:rPr lang="cs-CZ" sz="2400" dirty="0" err="1" smtClean="0"/>
              <a:t>z</a:t>
            </a:r>
            <a:r>
              <a:rPr sz="2400" dirty="0" err="1" smtClean="0"/>
              <a:t>koumání</a:t>
            </a:r>
            <a:r>
              <a:rPr sz="2400" dirty="0" smtClean="0"/>
              <a:t> </a:t>
            </a:r>
            <a:r>
              <a:rPr sz="2400" dirty="0"/>
              <a:t>EV by </a:t>
            </a:r>
            <a:r>
              <a:rPr sz="2400" dirty="0" err="1"/>
              <a:t>nemělo</a:t>
            </a:r>
            <a:r>
              <a:rPr sz="2400" dirty="0"/>
              <a:t> </a:t>
            </a:r>
            <a:r>
              <a:rPr sz="2400" dirty="0" err="1"/>
              <a:t>význam</a:t>
            </a:r>
            <a:r>
              <a:rPr sz="2400" dirty="0"/>
              <a:t>, </a:t>
            </a:r>
            <a:r>
              <a:rPr sz="2400" dirty="0" err="1"/>
              <a:t>pokud</a:t>
            </a:r>
            <a:r>
              <a:rPr sz="2400" dirty="0"/>
              <a:t> </a:t>
            </a:r>
            <a:r>
              <a:rPr sz="2400" dirty="0" err="1"/>
              <a:t>bychom</a:t>
            </a:r>
            <a:r>
              <a:rPr sz="2400" dirty="0"/>
              <a:t> </a:t>
            </a:r>
            <a:r>
              <a:rPr sz="2400" dirty="0" err="1"/>
              <a:t>neměli</a:t>
            </a:r>
            <a:r>
              <a:rPr sz="2400" dirty="0"/>
              <a:t> </a:t>
            </a:r>
            <a:r>
              <a:rPr sz="2400" dirty="0" err="1"/>
              <a:t>dostatečnou</a:t>
            </a:r>
            <a:r>
              <a:rPr sz="2400" dirty="0"/>
              <a:t> </a:t>
            </a:r>
            <a:r>
              <a:rPr sz="2400" dirty="0" err="1"/>
              <a:t>rehabilitační</a:t>
            </a:r>
            <a:r>
              <a:rPr sz="2400" dirty="0"/>
              <a:t> </a:t>
            </a:r>
            <a:r>
              <a:rPr sz="2400" dirty="0" err="1"/>
              <a:t>kapacitu</a:t>
            </a:r>
            <a:r>
              <a:rPr sz="2400" dirty="0"/>
              <a:t> pro </a:t>
            </a:r>
            <a:r>
              <a:rPr sz="2400" dirty="0" err="1"/>
              <a:t>pozitivní</a:t>
            </a:r>
            <a:r>
              <a:rPr sz="2400" dirty="0"/>
              <a:t> </a:t>
            </a:r>
            <a:r>
              <a:rPr sz="2400" dirty="0" err="1"/>
              <a:t>ovlivnění</a:t>
            </a:r>
            <a:r>
              <a:rPr sz="2400" dirty="0"/>
              <a:t> KF a </a:t>
            </a:r>
            <a:r>
              <a:rPr sz="2400" dirty="0" err="1"/>
              <a:t>tuto</a:t>
            </a:r>
            <a:r>
              <a:rPr sz="2400" dirty="0"/>
              <a:t> </a:t>
            </a:r>
            <a:r>
              <a:rPr sz="2400" dirty="0" err="1"/>
              <a:t>kapacitu</a:t>
            </a:r>
            <a:r>
              <a:rPr sz="2400" dirty="0"/>
              <a:t> </a:t>
            </a:r>
            <a:r>
              <a:rPr sz="2400" dirty="0" err="1"/>
              <a:t>zatím</a:t>
            </a:r>
            <a:r>
              <a:rPr sz="2400" dirty="0"/>
              <a:t> v ČR </a:t>
            </a:r>
            <a:r>
              <a:rPr sz="2400" dirty="0" err="1"/>
              <a:t>rozhodně</a:t>
            </a:r>
            <a:r>
              <a:rPr sz="2400" dirty="0"/>
              <a:t> </a:t>
            </a:r>
            <a:r>
              <a:rPr sz="2400" dirty="0" err="1"/>
              <a:t>nemáme</a:t>
            </a:r>
            <a:endParaRPr sz="2400" dirty="0"/>
          </a:p>
          <a:p>
            <a:pPr marL="280034" indent="-280034" defTabSz="368045">
              <a:lnSpc>
                <a:spcPct val="100000"/>
              </a:lnSpc>
              <a:spcBef>
                <a:spcPts val="2600"/>
              </a:spcBef>
              <a:defRPr sz="2016"/>
            </a:pPr>
            <a:r>
              <a:rPr lang="cs-CZ" sz="2400" dirty="0" err="1" smtClean="0"/>
              <a:t>h</a:t>
            </a:r>
            <a:r>
              <a:rPr sz="2400" dirty="0" err="1" smtClean="0"/>
              <a:t>ledání</a:t>
            </a:r>
            <a:r>
              <a:rPr sz="2400" dirty="0" smtClean="0"/>
              <a:t> </a:t>
            </a:r>
            <a:r>
              <a:rPr sz="2400" dirty="0" err="1"/>
              <a:t>nových</a:t>
            </a:r>
            <a:r>
              <a:rPr sz="2400" dirty="0"/>
              <a:t> </a:t>
            </a:r>
            <a:r>
              <a:rPr sz="2400" dirty="0" err="1"/>
              <a:t>možností</a:t>
            </a:r>
            <a:r>
              <a:rPr sz="2400" dirty="0"/>
              <a:t> pro </a:t>
            </a:r>
            <a:r>
              <a:rPr sz="2400" dirty="0" err="1"/>
              <a:t>rehabilitaci</a:t>
            </a:r>
            <a:r>
              <a:rPr sz="2400" dirty="0"/>
              <a:t> KF (</a:t>
            </a:r>
            <a:r>
              <a:rPr sz="2400" dirty="0" err="1"/>
              <a:t>privátním</a:t>
            </a:r>
            <a:r>
              <a:rPr sz="2400" dirty="0"/>
              <a:t> ambulance, </a:t>
            </a:r>
            <a:r>
              <a:rPr sz="2400" dirty="0" err="1"/>
              <a:t>specializovaná</a:t>
            </a:r>
            <a:r>
              <a:rPr sz="2400" dirty="0"/>
              <a:t> </a:t>
            </a:r>
            <a:r>
              <a:rPr sz="2400" dirty="0" err="1"/>
              <a:t>pracoviště</a:t>
            </a:r>
            <a:r>
              <a:rPr sz="2400" dirty="0"/>
              <a:t>) by </a:t>
            </a:r>
            <a:r>
              <a:rPr sz="2400" dirty="0" err="1"/>
              <a:t>pomohlo</a:t>
            </a:r>
            <a:r>
              <a:rPr sz="2400" dirty="0"/>
              <a:t> </a:t>
            </a:r>
            <a:r>
              <a:rPr sz="2400" dirty="0" err="1"/>
              <a:t>nejen</a:t>
            </a:r>
            <a:r>
              <a:rPr sz="2400" dirty="0"/>
              <a:t> </a:t>
            </a:r>
            <a:r>
              <a:rPr sz="2400" dirty="0" err="1"/>
              <a:t>pacientům</a:t>
            </a:r>
            <a:r>
              <a:rPr sz="2400" dirty="0"/>
              <a:t>, ale </a:t>
            </a:r>
            <a:r>
              <a:rPr sz="2400" dirty="0" err="1"/>
              <a:t>i</a:t>
            </a:r>
            <a:r>
              <a:rPr sz="2400" dirty="0"/>
              <a:t> </a:t>
            </a:r>
            <a:r>
              <a:rPr sz="2400" dirty="0" err="1"/>
              <a:t>nám</a:t>
            </a:r>
            <a:r>
              <a:rPr sz="2400" dirty="0"/>
              <a:t> - </a:t>
            </a:r>
            <a:r>
              <a:rPr sz="2400" dirty="0" err="1"/>
              <a:t>podpořilo</a:t>
            </a:r>
            <a:r>
              <a:rPr sz="2400" dirty="0"/>
              <a:t> by </a:t>
            </a:r>
            <a:r>
              <a:rPr sz="2400" dirty="0" err="1"/>
              <a:t>rozvoj</a:t>
            </a:r>
            <a:r>
              <a:rPr sz="2400" dirty="0"/>
              <a:t> </a:t>
            </a:r>
            <a:r>
              <a:rPr sz="2400" dirty="0" err="1"/>
              <a:t>metod</a:t>
            </a:r>
            <a:r>
              <a:rPr sz="2400" dirty="0"/>
              <a:t>, </a:t>
            </a:r>
            <a:r>
              <a:rPr sz="2400" dirty="0" err="1"/>
              <a:t>zaměřených</a:t>
            </a:r>
            <a:r>
              <a:rPr sz="2400" dirty="0"/>
              <a:t> </a:t>
            </a:r>
            <a:r>
              <a:rPr sz="2400" dirty="0" err="1"/>
              <a:t>nejen</a:t>
            </a:r>
            <a:r>
              <a:rPr sz="2400" dirty="0"/>
              <a:t> k </a:t>
            </a:r>
            <a:r>
              <a:rPr sz="2400" dirty="0" err="1"/>
              <a:t>laboratorně</a:t>
            </a:r>
            <a:r>
              <a:rPr sz="2400" dirty="0"/>
              <a:t> </a:t>
            </a:r>
            <a:r>
              <a:rPr sz="2400" dirty="0" err="1"/>
              <a:t>pojímaným</a:t>
            </a:r>
            <a:r>
              <a:rPr sz="2400" dirty="0"/>
              <a:t> </a:t>
            </a:r>
            <a:r>
              <a:rPr sz="2400" dirty="0" err="1"/>
              <a:t>výsledkům</a:t>
            </a:r>
            <a:r>
              <a:rPr sz="2400" dirty="0"/>
              <a:t>, ale </a:t>
            </a:r>
            <a:r>
              <a:rPr sz="2400" dirty="0" err="1"/>
              <a:t>také</a:t>
            </a:r>
            <a:r>
              <a:rPr sz="2400" dirty="0"/>
              <a:t> k </a:t>
            </a:r>
            <a:r>
              <a:rPr sz="2400" dirty="0" err="1"/>
              <a:t>ekologicky</a:t>
            </a:r>
            <a:r>
              <a:rPr sz="2400" dirty="0"/>
              <a:t> </a:t>
            </a:r>
            <a:r>
              <a:rPr sz="2400" dirty="0" err="1"/>
              <a:t>vztaženým</a:t>
            </a:r>
            <a:r>
              <a:rPr sz="2400" dirty="0"/>
              <a:t> </a:t>
            </a:r>
            <a:r>
              <a:rPr sz="2400" dirty="0" err="1"/>
              <a:t>životním</a:t>
            </a:r>
            <a:r>
              <a:rPr sz="2400" dirty="0"/>
              <a:t> </a:t>
            </a:r>
            <a:r>
              <a:rPr sz="2400" dirty="0" err="1"/>
              <a:t>podmínkám</a:t>
            </a:r>
            <a:endParaRPr sz="2400" dirty="0"/>
          </a:p>
          <a:p>
            <a:pPr marL="280034" indent="-280034" defTabSz="368045">
              <a:lnSpc>
                <a:spcPct val="100000"/>
              </a:lnSpc>
              <a:spcBef>
                <a:spcPts val="2600"/>
              </a:spcBef>
              <a:defRPr sz="2016"/>
            </a:pPr>
            <a:r>
              <a:rPr lang="cs-CZ" sz="2400" dirty="0" smtClean="0"/>
              <a:t>v</a:t>
            </a:r>
            <a:r>
              <a:rPr sz="2400" dirty="0" smtClean="0"/>
              <a:t> </a:t>
            </a:r>
            <a:r>
              <a:rPr sz="2400" dirty="0" err="1"/>
              <a:t>psychiatrii</a:t>
            </a:r>
            <a:r>
              <a:rPr sz="2400" dirty="0"/>
              <a:t> je </a:t>
            </a:r>
            <a:r>
              <a:rPr sz="2400" dirty="0" err="1"/>
              <a:t>nedostatečně</a:t>
            </a:r>
            <a:r>
              <a:rPr sz="2400" dirty="0"/>
              <a:t> </a:t>
            </a:r>
            <a:r>
              <a:rPr sz="2400" dirty="0" err="1"/>
              <a:t>rozvinutá</a:t>
            </a:r>
            <a:r>
              <a:rPr sz="2400" dirty="0"/>
              <a:t> </a:t>
            </a:r>
            <a:r>
              <a:rPr sz="2400" dirty="0" err="1"/>
              <a:t>spolupráce</a:t>
            </a:r>
            <a:r>
              <a:rPr sz="2400" dirty="0"/>
              <a:t> s </a:t>
            </a:r>
            <a:r>
              <a:rPr sz="2400" dirty="0" err="1"/>
              <a:t>ergoterapií</a:t>
            </a:r>
            <a:r>
              <a:rPr sz="2400" dirty="0"/>
              <a:t>, </a:t>
            </a:r>
            <a:r>
              <a:rPr sz="2400" dirty="0" err="1"/>
              <a:t>která</a:t>
            </a:r>
            <a:r>
              <a:rPr sz="2400" dirty="0"/>
              <a:t> je </a:t>
            </a:r>
            <a:r>
              <a:rPr sz="2400" dirty="0" err="1"/>
              <a:t>lépe</a:t>
            </a:r>
            <a:r>
              <a:rPr sz="2400" dirty="0"/>
              <a:t> </a:t>
            </a:r>
            <a:r>
              <a:rPr sz="2400" dirty="0" err="1"/>
              <a:t>než</a:t>
            </a:r>
            <a:r>
              <a:rPr sz="2400" dirty="0"/>
              <a:t> </a:t>
            </a:r>
            <a:r>
              <a:rPr sz="2400" dirty="0" err="1"/>
              <a:t>jiné</a:t>
            </a:r>
            <a:r>
              <a:rPr sz="2400" dirty="0"/>
              <a:t> </a:t>
            </a:r>
            <a:r>
              <a:rPr sz="2400" dirty="0" err="1"/>
              <a:t>aktivity</a:t>
            </a:r>
            <a:r>
              <a:rPr sz="2400" dirty="0"/>
              <a:t> </a:t>
            </a:r>
            <a:r>
              <a:rPr sz="2400" dirty="0" err="1"/>
              <a:t>schopna</a:t>
            </a:r>
            <a:r>
              <a:rPr sz="2400" dirty="0"/>
              <a:t> v </a:t>
            </a:r>
            <a:r>
              <a:rPr sz="2400" dirty="0" err="1"/>
              <a:t>rámci</a:t>
            </a:r>
            <a:r>
              <a:rPr sz="2400" dirty="0"/>
              <a:t> </a:t>
            </a:r>
            <a:r>
              <a:rPr sz="2400" dirty="0" err="1"/>
              <a:t>běžných</a:t>
            </a:r>
            <a:r>
              <a:rPr sz="2400" dirty="0"/>
              <a:t> </a:t>
            </a:r>
            <a:r>
              <a:rPr sz="2400" dirty="0" err="1"/>
              <a:t>lůžkových</a:t>
            </a:r>
            <a:r>
              <a:rPr sz="2400" dirty="0"/>
              <a:t> </a:t>
            </a:r>
            <a:r>
              <a:rPr sz="2400" dirty="0" err="1"/>
              <a:t>oddělení</a:t>
            </a:r>
            <a:r>
              <a:rPr sz="2400" dirty="0"/>
              <a:t> </a:t>
            </a:r>
            <a:r>
              <a:rPr sz="2400" dirty="0" err="1"/>
              <a:t>odhadnout</a:t>
            </a:r>
            <a:r>
              <a:rPr sz="2400" dirty="0"/>
              <a:t> </a:t>
            </a:r>
            <a:r>
              <a:rPr sz="2400" dirty="0" err="1"/>
              <a:t>pracovní</a:t>
            </a:r>
            <a:r>
              <a:rPr sz="2400" dirty="0"/>
              <a:t> </a:t>
            </a:r>
            <a:r>
              <a:rPr sz="2400" dirty="0" err="1"/>
              <a:t>možnosti</a:t>
            </a:r>
            <a:r>
              <a:rPr sz="2400" dirty="0"/>
              <a:t>. </a:t>
            </a:r>
            <a:r>
              <a:rPr sz="2400" dirty="0" err="1"/>
              <a:t>Vývoj</a:t>
            </a:r>
            <a:r>
              <a:rPr sz="2400" dirty="0"/>
              <a:t> </a:t>
            </a:r>
            <a:r>
              <a:rPr sz="2400" dirty="0" err="1"/>
              <a:t>této</a:t>
            </a:r>
            <a:r>
              <a:rPr sz="2400" dirty="0"/>
              <a:t> </a:t>
            </a:r>
            <a:r>
              <a:rPr sz="2400" dirty="0" err="1"/>
              <a:t>spolupráce</a:t>
            </a:r>
            <a:r>
              <a:rPr sz="2400" dirty="0"/>
              <a:t> </a:t>
            </a:r>
            <a:r>
              <a:rPr sz="2400" dirty="0" err="1"/>
              <a:t>umožní</a:t>
            </a:r>
            <a:r>
              <a:rPr sz="2400" dirty="0"/>
              <a:t> v </a:t>
            </a:r>
            <a:r>
              <a:rPr sz="2400" dirty="0" err="1"/>
              <a:t>budoucnu</a:t>
            </a:r>
            <a:r>
              <a:rPr sz="2400" dirty="0"/>
              <a:t> </a:t>
            </a:r>
            <a:r>
              <a:rPr sz="2400" dirty="0" err="1"/>
              <a:t>snad</a:t>
            </a:r>
            <a:r>
              <a:rPr sz="2400" dirty="0"/>
              <a:t> </a:t>
            </a:r>
            <a:r>
              <a:rPr sz="2400" dirty="0" err="1"/>
              <a:t>kvalitnější</a:t>
            </a:r>
            <a:r>
              <a:rPr sz="2400" dirty="0"/>
              <a:t> </a:t>
            </a:r>
            <a:r>
              <a:rPr sz="2400" dirty="0" err="1"/>
              <a:t>měření</a:t>
            </a:r>
            <a:r>
              <a:rPr sz="2400" dirty="0"/>
              <a:t> </a:t>
            </a:r>
            <a:r>
              <a:rPr sz="2400" dirty="0" err="1"/>
              <a:t>ekologické</a:t>
            </a:r>
            <a:r>
              <a:rPr sz="2400" dirty="0"/>
              <a:t> validity </a:t>
            </a:r>
            <a:r>
              <a:rPr sz="2400" dirty="0" err="1"/>
              <a:t>psychologických</a:t>
            </a:r>
            <a:r>
              <a:rPr sz="2400" dirty="0"/>
              <a:t> </a:t>
            </a:r>
            <a:r>
              <a:rPr sz="2400" dirty="0" err="1"/>
              <a:t>testů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566631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Neuropsychologické testy v ČR"/>
          <p:cNvSpPr txBox="1">
            <a:spLocks noGrp="1"/>
          </p:cNvSpPr>
          <p:nvPr>
            <p:ph type="title"/>
          </p:nvPr>
        </p:nvSpPr>
        <p:spPr>
          <a:xfrm>
            <a:off x="3298709" y="444554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sz="4000" dirty="0" err="1"/>
              <a:t>Neuropsychologické</a:t>
            </a:r>
            <a:r>
              <a:rPr sz="4000" dirty="0"/>
              <a:t> testy v ČR</a:t>
            </a:r>
          </a:p>
        </p:txBody>
      </p:sp>
      <p:sp>
        <p:nvSpPr>
          <p:cNvPr id="204" name="Termíny kognitivních testů a neuropsychologických se často překrývají, není jasná hranice…"/>
          <p:cNvSpPr txBox="1">
            <a:spLocks noGrp="1"/>
          </p:cNvSpPr>
          <p:nvPr>
            <p:ph type="body" idx="1"/>
          </p:nvPr>
        </p:nvSpPr>
        <p:spPr>
          <a:xfrm>
            <a:off x="845312" y="2434281"/>
            <a:ext cx="11314176" cy="6808573"/>
          </a:xfrm>
          <a:prstGeom prst="rect">
            <a:avLst/>
          </a:prstGeom>
        </p:spPr>
        <p:txBody>
          <a:bodyPr/>
          <a:lstStyle/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dirty="0" err="1" smtClean="0"/>
              <a:t>t</a:t>
            </a:r>
            <a:r>
              <a:rPr dirty="0" err="1" smtClean="0"/>
              <a:t>ermíny</a:t>
            </a:r>
            <a:r>
              <a:rPr dirty="0" smtClean="0"/>
              <a:t> </a:t>
            </a:r>
            <a:r>
              <a:rPr dirty="0" err="1"/>
              <a:t>kognitivních</a:t>
            </a:r>
            <a:r>
              <a:rPr dirty="0"/>
              <a:t> </a:t>
            </a:r>
            <a:r>
              <a:rPr dirty="0" err="1"/>
              <a:t>testů</a:t>
            </a:r>
            <a:r>
              <a:rPr dirty="0"/>
              <a:t> a </a:t>
            </a:r>
            <a:r>
              <a:rPr dirty="0" err="1"/>
              <a:t>neuropsychologických</a:t>
            </a:r>
            <a:r>
              <a:rPr dirty="0"/>
              <a:t> se </a:t>
            </a:r>
            <a:r>
              <a:rPr dirty="0" err="1"/>
              <a:t>často</a:t>
            </a:r>
            <a:r>
              <a:rPr dirty="0"/>
              <a:t> </a:t>
            </a:r>
            <a:r>
              <a:rPr dirty="0" err="1"/>
              <a:t>překrývají</a:t>
            </a:r>
            <a:r>
              <a:rPr dirty="0"/>
              <a:t>, </a:t>
            </a:r>
            <a:r>
              <a:rPr dirty="0" err="1"/>
              <a:t>není</a:t>
            </a:r>
            <a:r>
              <a:rPr dirty="0"/>
              <a:t> </a:t>
            </a:r>
            <a:r>
              <a:rPr dirty="0" err="1"/>
              <a:t>jasná</a:t>
            </a:r>
            <a:r>
              <a:rPr dirty="0"/>
              <a:t> </a:t>
            </a:r>
            <a:r>
              <a:rPr dirty="0" err="1"/>
              <a:t>hranice</a:t>
            </a:r>
            <a:endParaRPr dirty="0"/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dirty="0" err="1" smtClean="0"/>
              <a:t>d</a:t>
            </a:r>
            <a:r>
              <a:rPr dirty="0" smtClean="0"/>
              <a:t>le </a:t>
            </a:r>
            <a:r>
              <a:rPr dirty="0" err="1"/>
              <a:t>průzkumu</a:t>
            </a:r>
            <a:r>
              <a:rPr dirty="0"/>
              <a:t> </a:t>
            </a:r>
            <a:r>
              <a:rPr dirty="0" err="1"/>
              <a:t>psychodiagnostiky</a:t>
            </a:r>
            <a:r>
              <a:rPr dirty="0"/>
              <a:t> u </a:t>
            </a:r>
            <a:r>
              <a:rPr dirty="0" err="1"/>
              <a:t>psychologů</a:t>
            </a:r>
            <a:r>
              <a:rPr dirty="0"/>
              <a:t> (N=2026) </a:t>
            </a:r>
            <a:r>
              <a:rPr dirty="0" err="1"/>
              <a:t>jsou</a:t>
            </a:r>
            <a:r>
              <a:rPr dirty="0"/>
              <a:t> testy </a:t>
            </a:r>
            <a:r>
              <a:rPr dirty="0" err="1"/>
              <a:t>rozděleny</a:t>
            </a:r>
            <a:r>
              <a:rPr dirty="0"/>
              <a:t> do </a:t>
            </a:r>
            <a:r>
              <a:rPr dirty="0" err="1"/>
              <a:t>více</a:t>
            </a:r>
            <a:r>
              <a:rPr dirty="0"/>
              <a:t> </a:t>
            </a:r>
            <a:r>
              <a:rPr dirty="0" err="1"/>
              <a:t>kategorií</a:t>
            </a:r>
            <a:r>
              <a:rPr dirty="0"/>
              <a:t>, </a:t>
            </a:r>
            <a:r>
              <a:rPr dirty="0" err="1"/>
              <a:t>mezi</a:t>
            </a:r>
            <a:r>
              <a:rPr dirty="0"/>
              <a:t> </a:t>
            </a:r>
            <a:r>
              <a:rPr dirty="0" err="1"/>
              <a:t>nimi</a:t>
            </a:r>
            <a:r>
              <a:rPr dirty="0"/>
              <a:t> “</a:t>
            </a:r>
            <a:r>
              <a:rPr dirty="0" err="1"/>
              <a:t>kognitivní</a:t>
            </a:r>
            <a:r>
              <a:rPr dirty="0"/>
              <a:t> </a:t>
            </a:r>
            <a:r>
              <a:rPr dirty="0" err="1"/>
              <a:t>schopnosti</a:t>
            </a:r>
            <a:r>
              <a:rPr dirty="0"/>
              <a:t>” - </a:t>
            </a:r>
            <a:r>
              <a:rPr dirty="0" err="1"/>
              <a:t>Paměťový</a:t>
            </a:r>
            <a:r>
              <a:rPr dirty="0"/>
              <a:t> test </a:t>
            </a:r>
            <a:r>
              <a:rPr dirty="0" err="1"/>
              <a:t>učení</a:t>
            </a:r>
            <a:r>
              <a:rPr dirty="0"/>
              <a:t>, TMT, </a:t>
            </a:r>
            <a:r>
              <a:rPr dirty="0" err="1"/>
              <a:t>Reyova</a:t>
            </a:r>
            <a:r>
              <a:rPr dirty="0"/>
              <a:t> </a:t>
            </a:r>
            <a:r>
              <a:rPr dirty="0" err="1"/>
              <a:t>figura</a:t>
            </a:r>
            <a:r>
              <a:rPr dirty="0"/>
              <a:t> a </a:t>
            </a:r>
            <a:r>
              <a:rPr dirty="0" smtClean="0"/>
              <a:t>“</a:t>
            </a:r>
            <a:r>
              <a:rPr dirty="0" err="1" smtClean="0"/>
              <a:t>neuropsychologické</a:t>
            </a:r>
            <a:r>
              <a:rPr dirty="0" smtClean="0"/>
              <a:t> </a:t>
            </a:r>
            <a:r>
              <a:rPr dirty="0" err="1"/>
              <a:t>jevy</a:t>
            </a:r>
            <a:r>
              <a:rPr dirty="0"/>
              <a:t>” - Benton, </a:t>
            </a:r>
            <a:r>
              <a:rPr dirty="0" err="1"/>
              <a:t>Grassiho</a:t>
            </a:r>
            <a:r>
              <a:rPr dirty="0"/>
              <a:t> test </a:t>
            </a:r>
            <a:r>
              <a:rPr dirty="0" err="1"/>
              <a:t>organicity</a:t>
            </a:r>
            <a:endParaRPr dirty="0"/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dirty="0" err="1" smtClean="0"/>
              <a:t>a</a:t>
            </a:r>
            <a:r>
              <a:rPr dirty="0" err="1" smtClean="0"/>
              <a:t>si</a:t>
            </a:r>
            <a:r>
              <a:rPr dirty="0" smtClean="0"/>
              <a:t> </a:t>
            </a:r>
            <a:r>
              <a:rPr dirty="0" err="1"/>
              <a:t>nejvíc</a:t>
            </a:r>
            <a:r>
              <a:rPr dirty="0"/>
              <a:t> </a:t>
            </a:r>
            <a:r>
              <a:rPr dirty="0" err="1"/>
              <a:t>testů</a:t>
            </a:r>
            <a:r>
              <a:rPr dirty="0"/>
              <a:t> </a:t>
            </a:r>
            <a:r>
              <a:rPr dirty="0" err="1"/>
              <a:t>vydala</a:t>
            </a:r>
            <a:r>
              <a:rPr dirty="0"/>
              <a:t> </a:t>
            </a:r>
            <a:r>
              <a:rPr dirty="0" err="1"/>
              <a:t>Psychodiagnostika</a:t>
            </a:r>
            <a:r>
              <a:rPr dirty="0"/>
              <a:t>, </a:t>
            </a:r>
            <a:r>
              <a:rPr dirty="0" err="1"/>
              <a:t>něco</a:t>
            </a:r>
            <a:r>
              <a:rPr dirty="0"/>
              <a:t> </a:t>
            </a:r>
            <a:r>
              <a:rPr dirty="0" err="1"/>
              <a:t>Testcentrum</a:t>
            </a:r>
            <a:endParaRPr dirty="0"/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dirty="0" smtClean="0"/>
              <a:t>k</a:t>
            </a:r>
            <a:r>
              <a:rPr dirty="0" smtClean="0"/>
              <a:t>do </a:t>
            </a:r>
            <a:r>
              <a:rPr dirty="0" err="1"/>
              <a:t>sleduje</a:t>
            </a:r>
            <a:r>
              <a:rPr dirty="0"/>
              <a:t> NPS </a:t>
            </a:r>
            <a:r>
              <a:rPr dirty="0" err="1"/>
              <a:t>literaturu</a:t>
            </a:r>
            <a:r>
              <a:rPr dirty="0"/>
              <a:t> </a:t>
            </a:r>
            <a:r>
              <a:rPr dirty="0" err="1"/>
              <a:t>zaznamená</a:t>
            </a:r>
            <a:r>
              <a:rPr dirty="0"/>
              <a:t> </a:t>
            </a:r>
            <a:r>
              <a:rPr dirty="0" err="1"/>
              <a:t>stálý</a:t>
            </a:r>
            <a:r>
              <a:rPr dirty="0"/>
              <a:t> </a:t>
            </a:r>
            <a:r>
              <a:rPr dirty="0" err="1"/>
              <a:t>přísun</a:t>
            </a:r>
            <a:r>
              <a:rPr dirty="0"/>
              <a:t> </a:t>
            </a:r>
            <a:r>
              <a:rPr dirty="0" err="1"/>
              <a:t>nových</a:t>
            </a:r>
            <a:r>
              <a:rPr dirty="0"/>
              <a:t> </a:t>
            </a:r>
            <a:r>
              <a:rPr dirty="0" err="1"/>
              <a:t>informací</a:t>
            </a:r>
            <a:r>
              <a:rPr dirty="0"/>
              <a:t> o </a:t>
            </a:r>
            <a:r>
              <a:rPr dirty="0" err="1"/>
              <a:t>možnostech</a:t>
            </a:r>
            <a:r>
              <a:rPr dirty="0"/>
              <a:t> </a:t>
            </a:r>
            <a:r>
              <a:rPr dirty="0" err="1"/>
              <a:t>aplikací</a:t>
            </a:r>
            <a:r>
              <a:rPr dirty="0"/>
              <a:t> </a:t>
            </a:r>
            <a:r>
              <a:rPr dirty="0" err="1"/>
              <a:t>testů</a:t>
            </a:r>
            <a:r>
              <a:rPr dirty="0"/>
              <a:t>, </a:t>
            </a:r>
            <a:r>
              <a:rPr dirty="0" err="1"/>
              <a:t>restandardizacích</a:t>
            </a:r>
            <a:r>
              <a:rPr dirty="0"/>
              <a:t>, </a:t>
            </a:r>
            <a:r>
              <a:rPr dirty="0" err="1"/>
              <a:t>sběru</a:t>
            </a:r>
            <a:r>
              <a:rPr dirty="0"/>
              <a:t> u </a:t>
            </a:r>
            <a:r>
              <a:rPr dirty="0" err="1"/>
              <a:t>dat</a:t>
            </a:r>
            <a:r>
              <a:rPr dirty="0"/>
              <a:t> </a:t>
            </a:r>
            <a:r>
              <a:rPr lang="cs-CZ" dirty="0" smtClean="0"/>
              <a:t>                        </a:t>
            </a:r>
            <a:r>
              <a:rPr dirty="0" smtClean="0"/>
              <a:t>u </a:t>
            </a:r>
            <a:r>
              <a:rPr dirty="0" err="1"/>
              <a:t>specifických</a:t>
            </a:r>
            <a:r>
              <a:rPr dirty="0"/>
              <a:t> </a:t>
            </a:r>
            <a:r>
              <a:rPr dirty="0" err="1"/>
              <a:t>klinických</a:t>
            </a:r>
            <a:r>
              <a:rPr dirty="0"/>
              <a:t> </a:t>
            </a:r>
            <a:r>
              <a:rPr dirty="0" err="1"/>
              <a:t>skupin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77862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88640" y="345366"/>
            <a:ext cx="9070848" cy="1838973"/>
          </a:xfrm>
        </p:spPr>
        <p:txBody>
          <a:bodyPr>
            <a:normAutofit fontScale="90000"/>
          </a:bodyPr>
          <a:lstStyle/>
          <a:p>
            <a:r>
              <a:rPr lang="cs-CZ" sz="4400" dirty="0" smtClean="0"/>
              <a:t>Přehled z roku 2006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94271" y="1594022"/>
            <a:ext cx="12159048" cy="795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702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654908" y="1087108"/>
            <a:ext cx="11887199" cy="84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6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580768" y="1260388"/>
            <a:ext cx="11788346" cy="827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472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9246" y="1085992"/>
            <a:ext cx="11724639" cy="3585351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cs-CZ" altLang="cs-CZ" sz="4000" dirty="0"/>
              <a:t>Neuropsychologické baterie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02933" y="6105031"/>
            <a:ext cx="9103360" cy="3686952"/>
          </a:xfrm>
        </p:spPr>
        <p:txBody>
          <a:bodyPr/>
          <a:lstStyle/>
          <a:p>
            <a:pPr algn="ctr" eaLnBrk="1" hangingPunct="1"/>
            <a:r>
              <a:rPr lang="cs-CZ" altLang="cs-CZ" sz="512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773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mtClean="0"/>
              <a:t>po roce 1980 se objevují tzv. </a:t>
            </a:r>
            <a:r>
              <a:rPr lang="cs-CZ" altLang="cs-CZ" b="1" smtClean="0"/>
              <a:t>neurobehaviorální baterie </a:t>
            </a:r>
            <a:r>
              <a:rPr lang="cs-CZ" altLang="cs-CZ" smtClean="0"/>
              <a:t>mající odhadovat neurotoxické vlivy</a:t>
            </a:r>
          </a:p>
          <a:p>
            <a:pPr>
              <a:lnSpc>
                <a:spcPct val="100000"/>
              </a:lnSpc>
            </a:pPr>
            <a:r>
              <a:rPr lang="cs-CZ" altLang="cs-CZ" b="1" smtClean="0"/>
              <a:t>Neurobehavioral Core Test Battery (NTCB)</a:t>
            </a:r>
          </a:p>
          <a:p>
            <a:pPr>
              <a:lnSpc>
                <a:spcPct val="100000"/>
              </a:lnSpc>
            </a:pPr>
            <a:r>
              <a:rPr lang="cs-CZ" altLang="cs-CZ" b="1" smtClean="0"/>
              <a:t>Neurobehavioral Evaluation systém (NES)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přeložena do více než 10 jazyků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normalizační vzorky se stále rozrůstají</a:t>
            </a:r>
          </a:p>
        </p:txBody>
      </p:sp>
    </p:spTree>
    <p:extLst>
      <p:ext uri="{BB962C8B-B14F-4D97-AF65-F5344CB8AC3E}">
        <p14:creationId xmlns:p14="http://schemas.microsoft.com/office/powerpoint/2010/main" val="26015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3104" y="882792"/>
            <a:ext cx="11571110" cy="184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/>
              <a:t>Luria</a:t>
            </a:r>
            <a:r>
              <a:rPr lang="cs-CZ" sz="4000" dirty="0"/>
              <a:t>´</a:t>
            </a:r>
            <a:r>
              <a:rPr lang="en-US" sz="4000" dirty="0"/>
              <a:t>s</a:t>
            </a:r>
            <a:r>
              <a:rPr lang="cs-CZ" sz="4000" dirty="0"/>
              <a:t> </a:t>
            </a:r>
            <a:r>
              <a:rPr lang="cs-CZ" sz="4000" dirty="0" err="1"/>
              <a:t>Neuropsychological</a:t>
            </a:r>
            <a:r>
              <a:rPr lang="cs-CZ" sz="4000" dirty="0"/>
              <a:t> </a:t>
            </a:r>
            <a:r>
              <a:rPr lang="cs-CZ" sz="4000" dirty="0" err="1"/>
              <a:t>Investigation</a:t>
            </a:r>
            <a:endParaRPr lang="cs-CZ" sz="4000" dirty="0"/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562187" y="2623538"/>
            <a:ext cx="12289084" cy="61863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altLang="cs-CZ" sz="2844"/>
              <a:t>v r. 1974 publikovala Dánka Christensenová</a:t>
            </a:r>
          </a:p>
          <a:p>
            <a:pPr>
              <a:lnSpc>
                <a:spcPct val="100000"/>
              </a:lnSpc>
            </a:pPr>
            <a:r>
              <a:rPr lang="cs-CZ" altLang="cs-CZ" sz="2844"/>
              <a:t>1977 – vyšla slovensky v </a:t>
            </a:r>
            <a:r>
              <a:rPr lang="cs-CZ" altLang="cs-CZ" sz="2560"/>
              <a:t>Psychodiagnostických a didaktických testech</a:t>
            </a:r>
          </a:p>
          <a:p>
            <a:pPr>
              <a:lnSpc>
                <a:spcPct val="100000"/>
              </a:lnSpc>
            </a:pPr>
            <a:r>
              <a:rPr lang="cs-CZ" altLang="cs-CZ" sz="2844"/>
              <a:t>nejprve úvodní rozhovor</a:t>
            </a:r>
          </a:p>
          <a:p>
            <a:pPr lvl="1">
              <a:lnSpc>
                <a:spcPct val="100000"/>
              </a:lnSpc>
            </a:pPr>
            <a:r>
              <a:rPr lang="cs-CZ" altLang="cs-CZ" sz="2560"/>
              <a:t>zjišťujeme orientaci, hlavní potíže a postoj k nemoci</a:t>
            </a:r>
          </a:p>
          <a:p>
            <a:pPr lvl="1">
              <a:lnSpc>
                <a:spcPct val="100000"/>
              </a:lnSpc>
            </a:pPr>
            <a:r>
              <a:rPr lang="cs-CZ" altLang="cs-CZ" sz="2560"/>
              <a:t>pak vyšetření dle jednotlivých oblastí</a:t>
            </a:r>
          </a:p>
          <a:p>
            <a:pPr lvl="2">
              <a:lnSpc>
                <a:spcPct val="100000"/>
              </a:lnSpc>
            </a:pPr>
            <a:r>
              <a:rPr lang="cs-CZ" altLang="cs-CZ" sz="2276"/>
              <a:t>motorické fce, audiomotorická organizace, vyšší kožní a kinestetické fce, vyšší zrakové fce, impresivní řeč, expresivní řeč, čtení a psaní, počítání, paměťové fce, intelektové fce</a:t>
            </a:r>
          </a:p>
          <a:p>
            <a:pPr>
              <a:lnSpc>
                <a:spcPct val="100000"/>
              </a:lnSpc>
            </a:pPr>
            <a:r>
              <a:rPr lang="cs-CZ" altLang="cs-CZ" sz="2844"/>
              <a:t>celkem 230 zkoušek (popsány v příručce) a 205 zkoušek uvedených na 159 zkušebních kartách</a:t>
            </a:r>
          </a:p>
          <a:p>
            <a:pPr>
              <a:lnSpc>
                <a:spcPct val="100000"/>
              </a:lnSpc>
            </a:pPr>
            <a:r>
              <a:rPr lang="cs-CZ" altLang="cs-CZ" sz="2844"/>
              <a:t>délka cca 3 h</a:t>
            </a:r>
          </a:p>
          <a:p>
            <a:pPr>
              <a:lnSpc>
                <a:spcPct val="100000"/>
              </a:lnSpc>
            </a:pPr>
            <a:r>
              <a:rPr lang="cs-CZ" altLang="cs-CZ" sz="2844"/>
              <a:t>výsledkem je určení formy a lokalizace poškození</a:t>
            </a:r>
          </a:p>
          <a:p>
            <a:pPr>
              <a:lnSpc>
                <a:spcPct val="100000"/>
              </a:lnSpc>
            </a:pPr>
            <a:r>
              <a:rPr lang="cs-CZ" altLang="cs-CZ" sz="2560"/>
              <a:t>Lurija pracoval s malými soubory – metoda nesplňuje obvyklá psychometrická kritéria</a:t>
            </a:r>
          </a:p>
        </p:txBody>
      </p:sp>
    </p:spTree>
    <p:extLst>
      <p:ext uri="{BB962C8B-B14F-4D97-AF65-F5344CB8AC3E}">
        <p14:creationId xmlns:p14="http://schemas.microsoft.com/office/powerpoint/2010/main" val="174856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844410" y="2174789"/>
            <a:ext cx="11699804" cy="812971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altLang="cs-CZ" sz="2600" dirty="0" smtClean="0"/>
              <a:t>psychometricky podložené testy - </a:t>
            </a:r>
            <a:r>
              <a:rPr lang="cs-CZ" altLang="cs-CZ" sz="2600" dirty="0" err="1" smtClean="0"/>
              <a:t>Ravenovy</a:t>
            </a:r>
            <a:r>
              <a:rPr lang="cs-CZ" altLang="cs-CZ" sz="2600" dirty="0" smtClean="0"/>
              <a:t>  progresivní matrice            či </a:t>
            </a:r>
            <a:r>
              <a:rPr lang="cs-CZ" altLang="cs-CZ" sz="2600" dirty="0" err="1" smtClean="0"/>
              <a:t>Wechslerovy</a:t>
            </a:r>
            <a:r>
              <a:rPr lang="cs-CZ" altLang="cs-CZ" sz="2600" dirty="0" smtClean="0"/>
              <a:t> inteligenční škály, se staly součástí NPS vyšetření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 smtClean="0"/>
              <a:t>i přes používání psychometricky podložených testů, NPS vyšetření vyžadovalo </a:t>
            </a:r>
            <a:r>
              <a:rPr lang="cs-CZ" altLang="cs-CZ" sz="2600" i="1" dirty="0" smtClean="0"/>
              <a:t>pružnost, zvědavost, vynalézavost a empatii, a to i ve zdánlivě rutinních situacích</a:t>
            </a:r>
            <a:r>
              <a:rPr lang="cs-CZ" altLang="cs-CZ" sz="2600" dirty="0" smtClean="0"/>
              <a:t> (</a:t>
            </a:r>
            <a:r>
              <a:rPr lang="cs-CZ" altLang="cs-CZ" sz="2600" dirty="0" err="1" smtClean="0"/>
              <a:t>Lezak</a:t>
            </a:r>
            <a:r>
              <a:rPr lang="cs-CZ" altLang="cs-CZ" sz="2600" dirty="0" smtClean="0"/>
              <a:t>, 2004)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 smtClean="0"/>
              <a:t>v minulosti i současnosti – NPS vyšetření:</a:t>
            </a:r>
          </a:p>
          <a:p>
            <a:pPr lvl="1">
              <a:lnSpc>
                <a:spcPct val="100000"/>
              </a:lnSpc>
            </a:pPr>
            <a:r>
              <a:rPr lang="cs-CZ" altLang="cs-CZ" sz="2315" dirty="0" smtClean="0"/>
              <a:t>k diagnostickým účelům</a:t>
            </a:r>
          </a:p>
          <a:p>
            <a:pPr lvl="1">
              <a:lnSpc>
                <a:spcPct val="100000"/>
              </a:lnSpc>
            </a:pPr>
            <a:r>
              <a:rPr lang="cs-CZ" altLang="cs-CZ" sz="2315" dirty="0" smtClean="0"/>
              <a:t>k určení léčby</a:t>
            </a:r>
          </a:p>
          <a:p>
            <a:pPr lvl="1">
              <a:lnSpc>
                <a:spcPct val="100000"/>
              </a:lnSpc>
            </a:pPr>
            <a:r>
              <a:rPr lang="cs-CZ" altLang="cs-CZ" sz="2315" dirty="0" smtClean="0"/>
              <a:t>k indikaci následné léčby (př. psychoterapie, farmakoterapie,..)</a:t>
            </a:r>
          </a:p>
          <a:p>
            <a:pPr lvl="1">
              <a:lnSpc>
                <a:spcPct val="100000"/>
              </a:lnSpc>
            </a:pPr>
            <a:r>
              <a:rPr lang="cs-CZ" altLang="cs-CZ" sz="2315" dirty="0" smtClean="0"/>
              <a:t>k hodnocení výsledku léčby</a:t>
            </a:r>
          </a:p>
          <a:p>
            <a:pPr lvl="1">
              <a:lnSpc>
                <a:spcPct val="100000"/>
              </a:lnSpc>
            </a:pPr>
            <a:r>
              <a:rPr lang="cs-CZ" altLang="cs-CZ" sz="2315" dirty="0" smtClean="0"/>
              <a:t>k výzkumu a forenzním účelům</a:t>
            </a:r>
          </a:p>
        </p:txBody>
      </p:sp>
    </p:spTree>
    <p:extLst>
      <p:ext uri="{BB962C8B-B14F-4D97-AF65-F5344CB8AC3E}">
        <p14:creationId xmlns:p14="http://schemas.microsoft.com/office/powerpoint/2010/main" val="38514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844409" y="2418082"/>
            <a:ext cx="11315982" cy="70668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mtClean="0"/>
              <a:t>novější verze</a:t>
            </a:r>
          </a:p>
          <a:p>
            <a:pPr lvl="1">
              <a:lnSpc>
                <a:spcPct val="100000"/>
              </a:lnSpc>
            </a:pPr>
            <a:r>
              <a:rPr lang="cs-CZ" altLang="cs-CZ" b="1" smtClean="0"/>
              <a:t>Luria-South Dakota Neuropsychological Battery </a:t>
            </a:r>
            <a:r>
              <a:rPr lang="cs-CZ" altLang="cs-CZ" smtClean="0"/>
              <a:t>(1979)</a:t>
            </a:r>
          </a:p>
          <a:p>
            <a:pPr lvl="1">
              <a:lnSpc>
                <a:spcPct val="100000"/>
              </a:lnSpc>
            </a:pPr>
            <a:r>
              <a:rPr lang="cs-CZ" altLang="cs-CZ" b="1" smtClean="0"/>
              <a:t>Luria-Nebraska Neuropsychological Battery (LNNB) </a:t>
            </a:r>
            <a:r>
              <a:rPr lang="cs-CZ" altLang="cs-CZ" smtClean="0"/>
              <a:t>– forma I (1980), forma II (1984)</a:t>
            </a:r>
          </a:p>
          <a:p>
            <a:pPr lvl="2">
              <a:lnSpc>
                <a:spcPct val="100000"/>
              </a:lnSpc>
            </a:pPr>
            <a:r>
              <a:rPr lang="cs-CZ" altLang="cs-CZ" smtClean="0"/>
              <a:t>použitelná pro osoby starší 15 let</a:t>
            </a:r>
          </a:p>
          <a:p>
            <a:pPr lvl="2">
              <a:lnSpc>
                <a:spcPct val="100000"/>
              </a:lnSpc>
            </a:pPr>
            <a:r>
              <a:rPr lang="cs-CZ" altLang="cs-CZ" smtClean="0"/>
              <a:t>forma I – 269 položek, forma II je paralelní, 279 položek</a:t>
            </a:r>
          </a:p>
          <a:p>
            <a:pPr lvl="2">
              <a:lnSpc>
                <a:spcPct val="100000"/>
              </a:lnSpc>
            </a:pPr>
            <a:r>
              <a:rPr lang="cs-CZ" altLang="cs-CZ" smtClean="0"/>
              <a:t>další rozdíly mezi formami jsou v systému hodnocení (ručním, počítačovém nebo obojím)</a:t>
            </a:r>
          </a:p>
          <a:p>
            <a:pPr lvl="2">
              <a:lnSpc>
                <a:spcPct val="100000"/>
              </a:lnSpc>
            </a:pPr>
            <a:r>
              <a:rPr lang="cs-CZ" altLang="cs-CZ" smtClean="0"/>
              <a:t>interpretace se provádí analýzou profilu škál a položek, může se realizovat v 4 výkladových rovinách</a:t>
            </a:r>
          </a:p>
          <a:p>
            <a:pPr lvl="2">
              <a:lnSpc>
                <a:spcPct val="100000"/>
              </a:lnSpc>
            </a:pPr>
            <a:r>
              <a:rPr lang="cs-CZ" altLang="cs-CZ" smtClean="0"/>
              <a:t>náročné pro probanda i psychologa</a:t>
            </a:r>
          </a:p>
          <a:p>
            <a:pPr lvl="2">
              <a:lnSpc>
                <a:spcPct val="100000"/>
              </a:lnSpc>
            </a:pPr>
            <a:r>
              <a:rPr lang="cs-CZ" altLang="cs-CZ" smtClean="0"/>
              <a:t>u nás Kulišťák (1995) – experimentální verzi LNNB II</a:t>
            </a:r>
          </a:p>
        </p:txBody>
      </p:sp>
    </p:spTree>
    <p:extLst>
      <p:ext uri="{BB962C8B-B14F-4D97-AF65-F5344CB8AC3E}">
        <p14:creationId xmlns:p14="http://schemas.microsoft.com/office/powerpoint/2010/main" val="240899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450" y="677334"/>
            <a:ext cx="9071751" cy="184009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4000" dirty="0" err="1"/>
              <a:t>Luria</a:t>
            </a:r>
            <a:r>
              <a:rPr lang="cs-CZ" sz="4000" dirty="0"/>
              <a:t>- Nebraska </a:t>
            </a:r>
            <a:r>
              <a:rPr lang="cs-CZ" sz="4000" dirty="0" err="1"/>
              <a:t>neuropsychological</a:t>
            </a:r>
            <a:r>
              <a:rPr lang="cs-CZ" sz="4000" dirty="0"/>
              <a:t> </a:t>
            </a:r>
            <a:r>
              <a:rPr lang="cs-CZ" sz="4000" dirty="0" err="1"/>
              <a:t>battery</a:t>
            </a:r>
            <a:endParaRPr lang="cs-CZ" sz="4000" dirty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460588" y="2725139"/>
            <a:ext cx="11699804" cy="69652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 smtClean="0"/>
              <a:t>může být použita k: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určení mozkového poškození u jedinců, kteří mají příznaky nejasné etiologie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zjištění rozsahu a podstaty probandových deficitů u poznaných lézí k </a:t>
            </a:r>
            <a:r>
              <a:rPr lang="cs-CZ" altLang="cs-CZ" dirty="0" err="1" smtClean="0"/>
              <a:t>soudněznaleckým</a:t>
            </a:r>
            <a:r>
              <a:rPr lang="cs-CZ" altLang="cs-CZ" dirty="0" smtClean="0"/>
              <a:t> cílům a plánování intervencí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zhodnocení vlivu specifických zásahů nebo rehabilitačních postupů na neuropsychologické </a:t>
            </a:r>
            <a:r>
              <a:rPr lang="cs-CZ" altLang="cs-CZ" dirty="0" err="1" smtClean="0"/>
              <a:t>fce</a:t>
            </a:r>
            <a:endParaRPr lang="cs-CZ" altLang="cs-CZ" dirty="0" smtClean="0"/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zjištění vlivu různých typů mozkového poškození v odlišných populacích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zjišťování teoretických předpokladů ve vztazích </a:t>
            </a:r>
            <a:r>
              <a:rPr lang="cs-CZ" altLang="cs-CZ" dirty="0" err="1" smtClean="0"/>
              <a:t>moze</a:t>
            </a:r>
            <a:r>
              <a:rPr lang="cs-CZ" altLang="cs-CZ" dirty="0" smtClean="0"/>
              <a:t>-chování k potvrzení, rozšíření nebo změně současných modelů mozkové </a:t>
            </a:r>
            <a:r>
              <a:rPr lang="cs-CZ" altLang="cs-CZ" dirty="0" err="1" smtClean="0"/>
              <a:t>fce</a:t>
            </a: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50315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62383" y="268676"/>
            <a:ext cx="11494347" cy="184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HALSTEAD-REITANOVA NEUROPSYCHOLOGICKÁ BATERIE (</a:t>
            </a:r>
            <a:r>
              <a:rPr lang="cs-CZ" sz="4000" dirty="0" err="1"/>
              <a:t>hrnb</a:t>
            </a:r>
            <a:r>
              <a:rPr lang="cs-CZ" sz="4000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729" y="2009422"/>
            <a:ext cx="12598400" cy="671914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560" dirty="0"/>
              <a:t>zejména v anglosaské oblasti</a:t>
            </a:r>
          </a:p>
          <a:p>
            <a:pPr>
              <a:defRPr/>
            </a:pPr>
            <a:r>
              <a:rPr lang="cs-CZ" sz="2560" dirty="0"/>
              <a:t>3 formy</a:t>
            </a:r>
          </a:p>
          <a:p>
            <a:pPr lvl="1">
              <a:defRPr/>
            </a:pPr>
            <a:r>
              <a:rPr lang="cs-CZ" sz="2276" dirty="0"/>
              <a:t>pro věk 5-8 let</a:t>
            </a:r>
          </a:p>
          <a:p>
            <a:pPr lvl="1">
              <a:defRPr/>
            </a:pPr>
            <a:r>
              <a:rPr lang="cs-CZ" sz="2276" dirty="0"/>
              <a:t>starší děti 9-15 let</a:t>
            </a:r>
          </a:p>
          <a:p>
            <a:pPr lvl="1">
              <a:defRPr/>
            </a:pPr>
            <a:r>
              <a:rPr lang="cs-CZ" sz="2276" dirty="0"/>
              <a:t>dospělé</a:t>
            </a:r>
          </a:p>
          <a:p>
            <a:pPr>
              <a:defRPr/>
            </a:pPr>
            <a:r>
              <a:rPr lang="cs-CZ" sz="2560" dirty="0"/>
              <a:t>obsahuje vyšetření</a:t>
            </a:r>
          </a:p>
          <a:p>
            <a:pPr lvl="1">
              <a:defRPr/>
            </a:pPr>
            <a:r>
              <a:rPr lang="cs-CZ" sz="2276" dirty="0"/>
              <a:t>test laterální dominance</a:t>
            </a:r>
          </a:p>
          <a:p>
            <a:pPr lvl="1">
              <a:defRPr/>
            </a:pPr>
            <a:r>
              <a:rPr lang="cs-CZ" sz="2276" dirty="0"/>
              <a:t>test taktilního rozpoznávání tvarů</a:t>
            </a:r>
          </a:p>
          <a:p>
            <a:pPr lvl="1">
              <a:defRPr/>
            </a:pPr>
            <a:r>
              <a:rPr lang="cs-CZ" sz="2276" dirty="0"/>
              <a:t>screeningový test afázií</a:t>
            </a:r>
          </a:p>
          <a:p>
            <a:pPr lvl="1">
              <a:defRPr/>
            </a:pPr>
            <a:r>
              <a:rPr lang="cs-CZ" sz="2276" dirty="0" err="1"/>
              <a:t>tapping</a:t>
            </a:r>
            <a:endParaRPr lang="cs-CZ" sz="2276" dirty="0"/>
          </a:p>
          <a:p>
            <a:pPr lvl="1">
              <a:defRPr/>
            </a:pPr>
            <a:r>
              <a:rPr lang="cs-CZ" sz="2276" dirty="0"/>
              <a:t>sílu stisku, </a:t>
            </a:r>
          </a:p>
          <a:p>
            <a:pPr lvl="1">
              <a:defRPr/>
            </a:pPr>
            <a:r>
              <a:rPr lang="cs-CZ" sz="2276" dirty="0"/>
              <a:t>test cesty</a:t>
            </a:r>
          </a:p>
          <a:p>
            <a:pPr lvl="1">
              <a:defRPr/>
            </a:pPr>
            <a:r>
              <a:rPr lang="cs-CZ" sz="2276" dirty="0"/>
              <a:t>senzoricko-percepční test</a:t>
            </a:r>
          </a:p>
          <a:p>
            <a:pPr lvl="1">
              <a:defRPr/>
            </a:pPr>
            <a:r>
              <a:rPr lang="cs-CZ" sz="2276" dirty="0"/>
              <a:t>test rytmu</a:t>
            </a:r>
          </a:p>
          <a:p>
            <a:pPr lvl="1">
              <a:defRPr/>
            </a:pPr>
            <a:r>
              <a:rPr lang="cs-CZ" sz="2276" dirty="0"/>
              <a:t>test percepce zvuků řeči</a:t>
            </a:r>
          </a:p>
          <a:p>
            <a:pPr lvl="1">
              <a:defRPr/>
            </a:pPr>
            <a:r>
              <a:rPr lang="cs-CZ" sz="2276" dirty="0"/>
              <a:t>test taktilního výkonu</a:t>
            </a:r>
          </a:p>
          <a:p>
            <a:pPr lvl="1">
              <a:defRPr/>
            </a:pPr>
            <a:r>
              <a:rPr lang="cs-CZ" sz="2276" dirty="0"/>
              <a:t>test kategorií</a:t>
            </a:r>
          </a:p>
          <a:p>
            <a:pPr>
              <a:defRPr/>
            </a:pPr>
            <a:r>
              <a:rPr lang="cs-CZ" sz="2560" dirty="0"/>
              <a:t>délka cca 3 h + </a:t>
            </a:r>
            <a:r>
              <a:rPr lang="cs-CZ" sz="2560" dirty="0" err="1"/>
              <a:t>Wechslerův</a:t>
            </a:r>
            <a:r>
              <a:rPr lang="cs-CZ" sz="2560" dirty="0"/>
              <a:t> test inteligence + MMPI – 6-8 h !!! </a:t>
            </a:r>
          </a:p>
          <a:p>
            <a:pPr marL="0" indent="0"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81990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0161" y="681849"/>
            <a:ext cx="11494346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HALSTEAD-REITANOVA NEUROPSYCHOLOGICKÁ BATERIE (</a:t>
            </a:r>
            <a:r>
              <a:rPr lang="cs-CZ" sz="4000" dirty="0" err="1"/>
              <a:t>hrnb</a:t>
            </a:r>
            <a:r>
              <a:rPr lang="cs-CZ" sz="4000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729" y="3072836"/>
            <a:ext cx="12598400" cy="6719147"/>
          </a:xfrm>
        </p:spPr>
        <p:txBody>
          <a:bodyPr/>
          <a:lstStyle/>
          <a:p>
            <a:pPr>
              <a:defRPr/>
            </a:pPr>
            <a:r>
              <a:rPr lang="cs-CZ" dirty="0"/>
              <a:t>h</a:t>
            </a:r>
            <a:r>
              <a:rPr lang="cs-CZ" dirty="0" smtClean="0"/>
              <a:t>odnocení na několika úrovních </a:t>
            </a:r>
          </a:p>
          <a:p>
            <a:pPr lvl="1">
              <a:defRPr/>
            </a:pPr>
            <a:r>
              <a:rPr lang="cs-CZ" dirty="0" smtClean="0"/>
              <a:t>zajímá nás výkon, vztahy a vzorce mezi dílčími výsledky</a:t>
            </a:r>
          </a:p>
          <a:p>
            <a:pPr lvl="1">
              <a:defRPr/>
            </a:pPr>
            <a:r>
              <a:rPr lang="cs-CZ" dirty="0"/>
              <a:t>v</a:t>
            </a:r>
            <a:r>
              <a:rPr lang="cs-CZ" dirty="0" smtClean="0"/>
              <a:t>ýskyt specifických </a:t>
            </a:r>
            <a:r>
              <a:rPr lang="cs-CZ" dirty="0" err="1" smtClean="0"/>
              <a:t>patognomických</a:t>
            </a:r>
            <a:r>
              <a:rPr lang="cs-CZ" dirty="0" smtClean="0"/>
              <a:t> znaků či behaviorálních deficitů</a:t>
            </a:r>
          </a:p>
          <a:p>
            <a:pPr lvl="1">
              <a:defRPr/>
            </a:pPr>
            <a:r>
              <a:rPr lang="cs-CZ" dirty="0"/>
              <a:t>s</a:t>
            </a:r>
            <a:r>
              <a:rPr lang="cs-CZ" dirty="0" smtClean="0"/>
              <a:t>rovnání výkonu dvou laterálních stran těla</a:t>
            </a:r>
          </a:p>
          <a:p>
            <a:pPr>
              <a:defRPr/>
            </a:pPr>
            <a:r>
              <a:rPr lang="cs-CZ" dirty="0"/>
              <a:t>š</a:t>
            </a:r>
            <a:r>
              <a:rPr lang="cs-CZ" dirty="0" smtClean="0"/>
              <a:t>kálu celkového </a:t>
            </a:r>
            <a:r>
              <a:rPr lang="cs-CZ" dirty="0" err="1" smtClean="0"/>
              <a:t>neuropsychol</a:t>
            </a:r>
            <a:r>
              <a:rPr lang="cs-CZ" dirty="0" smtClean="0"/>
              <a:t>. deficitu tvoří 42 proměnných</a:t>
            </a:r>
          </a:p>
          <a:p>
            <a:pPr>
              <a:defRPr/>
            </a:pPr>
            <a:r>
              <a:rPr lang="cs-CZ" dirty="0" smtClean="0"/>
              <a:t>jeden z nejspolehlivějších nástrojů k identifikaci pacientů                                        s poškozením mozku</a:t>
            </a:r>
          </a:p>
          <a:p>
            <a:pPr>
              <a:defRPr/>
            </a:pPr>
            <a:r>
              <a:rPr lang="cs-CZ" dirty="0" smtClean="0"/>
              <a:t>nejsou k dispozici adekvátní české normy</a:t>
            </a:r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1686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9802" y="677334"/>
            <a:ext cx="11494347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visual</a:t>
            </a:r>
            <a:r>
              <a:rPr lang="cs-CZ" sz="4000" dirty="0"/>
              <a:t> and </a:t>
            </a:r>
            <a:r>
              <a:rPr lang="cs-CZ" sz="4000" dirty="0" err="1"/>
              <a:t>space</a:t>
            </a:r>
            <a:r>
              <a:rPr lang="cs-CZ" sz="4000" dirty="0"/>
              <a:t> </a:t>
            </a:r>
            <a:r>
              <a:rPr lang="cs-CZ" sz="4000" dirty="0" err="1"/>
              <a:t>perception</a:t>
            </a:r>
            <a:r>
              <a:rPr lang="cs-CZ" sz="4000" dirty="0"/>
              <a:t> </a:t>
            </a:r>
            <a:r>
              <a:rPr lang="cs-CZ" sz="4000" dirty="0" err="1"/>
              <a:t>battery</a:t>
            </a:r>
            <a:endParaRPr lang="cs-CZ" sz="4000" dirty="0"/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356729" y="2623538"/>
            <a:ext cx="12365850" cy="69652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 smtClean="0"/>
              <a:t>baterie testů vizuálního vnímání předmětů a prostoru (VOSP)</a:t>
            </a:r>
          </a:p>
          <a:p>
            <a:pPr>
              <a:lnSpc>
                <a:spcPct val="100000"/>
              </a:lnSpc>
            </a:pPr>
            <a:r>
              <a:rPr lang="cs-CZ" altLang="cs-CZ" dirty="0" smtClean="0"/>
              <a:t>E.K. </a:t>
            </a:r>
            <a:r>
              <a:rPr lang="cs-CZ" altLang="cs-CZ" dirty="0" err="1" smtClean="0"/>
              <a:t>Warringtonová</a:t>
            </a:r>
            <a:r>
              <a:rPr lang="cs-CZ" altLang="cs-CZ" dirty="0" smtClean="0"/>
              <a:t> a M. Jamesová, 1991</a:t>
            </a:r>
          </a:p>
          <a:p>
            <a:pPr>
              <a:lnSpc>
                <a:spcPct val="100000"/>
              </a:lnSpc>
            </a:pPr>
            <a:r>
              <a:rPr lang="cs-CZ" altLang="cs-CZ" dirty="0" err="1" smtClean="0"/>
              <a:t>neuropsychol</a:t>
            </a:r>
            <a:r>
              <a:rPr lang="cs-CZ" altLang="cs-CZ" dirty="0" smtClean="0"/>
              <a:t>. metoda na dg. poruch kognitivních </a:t>
            </a:r>
            <a:r>
              <a:rPr lang="cs-CZ" altLang="cs-CZ" dirty="0" err="1" smtClean="0"/>
              <a:t>fcí</a:t>
            </a:r>
            <a:endParaRPr lang="cs-CZ" altLang="cs-CZ" dirty="0" smtClean="0"/>
          </a:p>
          <a:p>
            <a:pPr>
              <a:lnSpc>
                <a:spcPct val="100000"/>
              </a:lnSpc>
            </a:pPr>
            <a:r>
              <a:rPr lang="cs-CZ" altLang="cs-CZ" b="1" dirty="0" smtClean="0"/>
              <a:t>standardizovaná baterie 4 testů percepce předmětů                   a 4 testů percepce prostoru</a:t>
            </a:r>
            <a:r>
              <a:rPr lang="cs-CZ" altLang="cs-CZ" dirty="0" smtClean="0"/>
              <a:t>, v nichž je třeba: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vyhledávat písmena na tabulkách, na nichž jsou písmena skryta ve strukturovaných obrazcích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rozeznat siluetu předmětu, přičemž úhel pohledu je rotován až o 90 stupňů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najít konkrétní předmět mezi </a:t>
            </a:r>
            <a:r>
              <a:rPr lang="cs-CZ" altLang="cs-CZ" dirty="0" err="1" smtClean="0"/>
              <a:t>distraktory</a:t>
            </a:r>
            <a:endParaRPr lang="cs-CZ" altLang="cs-CZ" dirty="0" smtClean="0"/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spočítat počet krychlí, které jsou na sebe navršeny různým způsobem</a:t>
            </a:r>
          </a:p>
        </p:txBody>
      </p:sp>
    </p:spTree>
    <p:extLst>
      <p:ext uri="{BB962C8B-B14F-4D97-AF65-F5344CB8AC3E}">
        <p14:creationId xmlns:p14="http://schemas.microsoft.com/office/powerpoint/2010/main" val="4318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844409" y="3120249"/>
            <a:ext cx="11315982" cy="64685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 smtClean="0"/>
              <a:t>test složen ze screeningového testu detekce tvaru              a 8 speciálních testů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neúplná písmena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siluety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rozlišení skutečného předmětu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progresivní siluety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počítání teček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rozlišení pozice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umístění čísel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analýza krychlí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657390" y="734508"/>
            <a:ext cx="11313724" cy="184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visual</a:t>
            </a:r>
            <a:r>
              <a:rPr lang="cs-CZ" sz="4000" dirty="0"/>
              <a:t> and </a:t>
            </a:r>
            <a:r>
              <a:rPr lang="cs-CZ" sz="4000" dirty="0" err="1"/>
              <a:t>space</a:t>
            </a:r>
            <a:r>
              <a:rPr lang="cs-CZ" sz="4000" dirty="0"/>
              <a:t> </a:t>
            </a:r>
            <a:r>
              <a:rPr lang="cs-CZ" sz="4000" dirty="0" err="1"/>
              <a:t>perception</a:t>
            </a:r>
            <a:r>
              <a:rPr lang="cs-CZ" sz="4000" dirty="0"/>
              <a:t> </a:t>
            </a:r>
            <a:r>
              <a:rPr lang="cs-CZ" sz="4000" dirty="0" err="1"/>
              <a:t>battery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16872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048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4022" y="575734"/>
            <a:ext cx="9452919" cy="8778331"/>
          </a:xfrm>
        </p:spPr>
      </p:pic>
    </p:spTree>
    <p:extLst>
      <p:ext uri="{BB962C8B-B14F-4D97-AF65-F5344CB8AC3E}">
        <p14:creationId xmlns:p14="http://schemas.microsoft.com/office/powerpoint/2010/main" val="42187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2"/>
          <p:cNvSpPr>
            <a:spLocks noGrp="1"/>
          </p:cNvSpPr>
          <p:nvPr>
            <p:ph idx="1"/>
          </p:nvPr>
        </p:nvSpPr>
        <p:spPr>
          <a:xfrm>
            <a:off x="844410" y="3120249"/>
            <a:ext cx="11699804" cy="578894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altLang="cs-CZ" smtClean="0"/>
              <a:t>není měřen čas, proband sám určuje tempo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testy lze prezentovat v jakémkoli pořadí, nemusí se zadat všechny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každý ze subtestů uvádí hodnoty průměrných                             a  deficitních skórů u dvou věkových pásem a u různých dg. skupin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testový materiál tvořen 3 sešity s podnětovým materiálem a záznamový arch pro jednotlivé testy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určen pro psychology pracující s neurologickými pacienty (s kog. poruchami)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vydalo Testcentrum Praha v roce 2002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770585" y="882792"/>
            <a:ext cx="11187290" cy="184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visual</a:t>
            </a:r>
            <a:r>
              <a:rPr lang="cs-CZ" sz="4000" dirty="0"/>
              <a:t> and </a:t>
            </a:r>
            <a:r>
              <a:rPr lang="cs-CZ" sz="4000" dirty="0" err="1"/>
              <a:t>space</a:t>
            </a:r>
            <a:r>
              <a:rPr lang="cs-CZ" sz="4000" dirty="0"/>
              <a:t> </a:t>
            </a:r>
            <a:r>
              <a:rPr lang="cs-CZ" sz="4000" dirty="0" err="1"/>
              <a:t>perception</a:t>
            </a:r>
            <a:r>
              <a:rPr lang="cs-CZ" sz="4000" dirty="0"/>
              <a:t> </a:t>
            </a:r>
            <a:r>
              <a:rPr lang="cs-CZ" sz="4000" dirty="0" err="1"/>
              <a:t>battery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7265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2531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729" y="2214882"/>
            <a:ext cx="6351130" cy="6694310"/>
          </a:xfrm>
          <a:noFill/>
        </p:spPr>
      </p:pic>
      <p:pic>
        <p:nvPicPr>
          <p:cNvPr id="22532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05" y="2725139"/>
            <a:ext cx="3610186" cy="553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03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70864" y="677334"/>
            <a:ext cx="9071751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Testy pro diagnostiku afázie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844409" y="2623539"/>
            <a:ext cx="11803662" cy="71300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 smtClean="0"/>
              <a:t>metody speciálně na diagnostiku afázie </a:t>
            </a:r>
            <a:r>
              <a:rPr lang="cs-CZ" altLang="cs-CZ" sz="2560" dirty="0"/>
              <a:t>(ztráta nebo porucha řeči způsobená porušením řečových oblastí v mozku)</a:t>
            </a:r>
          </a:p>
          <a:p>
            <a:pPr>
              <a:lnSpc>
                <a:spcPct val="100000"/>
              </a:lnSpc>
            </a:pPr>
            <a:r>
              <a:rPr lang="cs-CZ" altLang="cs-CZ" dirty="0" smtClean="0"/>
              <a:t>6 typů afázie (dle </a:t>
            </a:r>
            <a:r>
              <a:rPr lang="cs-CZ" altLang="cs-CZ" dirty="0" err="1" smtClean="0"/>
              <a:t>Kertesze</a:t>
            </a:r>
            <a:r>
              <a:rPr lang="cs-CZ" altLang="cs-CZ" dirty="0" smtClean="0"/>
              <a:t> a </a:t>
            </a:r>
            <a:r>
              <a:rPr lang="cs-CZ" altLang="cs-CZ" dirty="0" err="1" smtClean="0"/>
              <a:t>Hippse</a:t>
            </a:r>
            <a:r>
              <a:rPr lang="cs-CZ" altLang="cs-CZ" dirty="0" smtClean="0"/>
              <a:t>)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 err="1" smtClean="0"/>
              <a:t>Brocova</a:t>
            </a:r>
            <a:r>
              <a:rPr lang="cs-CZ" altLang="cs-CZ" b="1" dirty="0" smtClean="0"/>
              <a:t> motorická afázie </a:t>
            </a:r>
            <a:r>
              <a:rPr lang="cs-CZ" altLang="cs-CZ" dirty="0" smtClean="0"/>
              <a:t>– pac. dobře rozumí, mluvní projev i opakování jsou slabé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 err="1" smtClean="0"/>
              <a:t>Wernickeova</a:t>
            </a:r>
            <a:r>
              <a:rPr lang="cs-CZ" altLang="cs-CZ" b="1" dirty="0" smtClean="0"/>
              <a:t> senzorická afázie </a:t>
            </a:r>
            <a:r>
              <a:rPr lang="cs-CZ" altLang="cs-CZ" dirty="0" smtClean="0"/>
              <a:t>– pac. špatně rozumí, ale plynule hovoří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 smtClean="0"/>
              <a:t>totální, globální afázie </a:t>
            </a:r>
            <a:r>
              <a:rPr lang="cs-CZ" altLang="cs-CZ" dirty="0" smtClean="0"/>
              <a:t>– obě schopnosti sníženy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 smtClean="0"/>
              <a:t>anomická, amnestická afázie </a:t>
            </a:r>
            <a:r>
              <a:rPr lang="cs-CZ" altLang="cs-CZ" dirty="0" smtClean="0"/>
              <a:t>– pac. obtížně hledá slova, dobře rozumí i opakuje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 smtClean="0"/>
              <a:t>kondukční, centrální afázie </a:t>
            </a:r>
            <a:r>
              <a:rPr lang="cs-CZ" altLang="cs-CZ" dirty="0" smtClean="0"/>
              <a:t>– opakuje s chybami, plynule mluví a dobře rozumí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 err="1" smtClean="0"/>
              <a:t>transkortikální</a:t>
            </a:r>
            <a:r>
              <a:rPr lang="cs-CZ" altLang="cs-CZ" b="1" dirty="0" smtClean="0"/>
              <a:t>, echolalická afázie </a:t>
            </a:r>
            <a:r>
              <a:rPr lang="cs-CZ" altLang="cs-CZ" dirty="0" smtClean="0"/>
              <a:t>– opakování zachováno, oslabena buď spontánní řeč nebo porozumění</a:t>
            </a:r>
          </a:p>
          <a:p>
            <a:pPr lvl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3933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8045" y="771580"/>
            <a:ext cx="12442613" cy="183783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Významné osobnosti neuropsychologie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844409" y="2623539"/>
            <a:ext cx="11803662" cy="7130062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Američan </a:t>
            </a:r>
            <a:r>
              <a:rPr lang="cs-CZ" altLang="cs-CZ" b="1" dirty="0" err="1" smtClean="0"/>
              <a:t>Ward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Halstead</a:t>
            </a:r>
            <a:endParaRPr lang="cs-CZ" altLang="cs-CZ" b="1" dirty="0" smtClean="0"/>
          </a:p>
          <a:p>
            <a:pPr lvl="1" eaLnBrk="1" hangingPunct="1"/>
            <a:r>
              <a:rPr lang="cs-CZ" altLang="cs-CZ" dirty="0" smtClean="0"/>
              <a:t>výzkum zvířat a experimentální psychologie se zaměřením na paměť a stárnutí</a:t>
            </a:r>
          </a:p>
          <a:p>
            <a:pPr lvl="1" eaLnBrk="1" hangingPunct="1"/>
            <a:r>
              <a:rPr lang="cs-CZ" altLang="cs-CZ" dirty="0" smtClean="0"/>
              <a:t>1938 – vyvinul metodu na zkoumání pohybů očí</a:t>
            </a:r>
          </a:p>
          <a:p>
            <a:pPr lvl="1" eaLnBrk="1" hangingPunct="1"/>
            <a:r>
              <a:rPr lang="cs-CZ" altLang="cs-CZ" dirty="0" smtClean="0"/>
              <a:t>vliv anoxie na vizuální </a:t>
            </a:r>
            <a:r>
              <a:rPr lang="cs-CZ" altLang="cs-CZ" dirty="0" err="1" smtClean="0"/>
              <a:t>fce</a:t>
            </a:r>
            <a:r>
              <a:rPr lang="cs-CZ" altLang="cs-CZ" dirty="0" smtClean="0"/>
              <a:t>; význam proteinů na paměť</a:t>
            </a:r>
          </a:p>
          <a:p>
            <a:pPr lvl="1" eaLnBrk="1" hangingPunct="1"/>
            <a:r>
              <a:rPr lang="cs-CZ" altLang="cs-CZ" dirty="0" smtClean="0"/>
              <a:t>1935 – laboratoř na zkoumání vztahu mezi mozkem                  a chováním</a:t>
            </a:r>
          </a:p>
          <a:p>
            <a:pPr lvl="1" eaLnBrk="1" hangingPunct="1"/>
            <a:r>
              <a:rPr lang="cs-CZ" altLang="cs-CZ" dirty="0" smtClean="0"/>
              <a:t>kritika </a:t>
            </a:r>
            <a:r>
              <a:rPr lang="cs-CZ" altLang="cs-CZ" dirty="0" err="1" smtClean="0"/>
              <a:t>prefrontální</a:t>
            </a:r>
            <a:r>
              <a:rPr lang="cs-CZ" altLang="cs-CZ" dirty="0" smtClean="0"/>
              <a:t> lobotomie jako úspěšné metody léčby</a:t>
            </a:r>
          </a:p>
          <a:p>
            <a:pPr lvl="1" eaLnBrk="1" hangingPunct="1"/>
            <a:r>
              <a:rPr lang="cs-CZ" altLang="cs-CZ" dirty="0" smtClean="0"/>
              <a:t>1947 – kniha Brain and </a:t>
            </a:r>
            <a:r>
              <a:rPr lang="cs-CZ" altLang="cs-CZ" dirty="0" err="1" smtClean="0"/>
              <a:t>Intelligence</a:t>
            </a:r>
            <a:r>
              <a:rPr lang="cs-CZ" altLang="cs-CZ" dirty="0" smtClean="0"/>
              <a:t>; termín biologická inteligence – je vztažená ke kortexu, s maximem ve frontálních lalocích – „orgán civilizace“</a:t>
            </a:r>
          </a:p>
          <a:p>
            <a:pPr lvl="1" eaLnBrk="1" hangingPunct="1"/>
            <a:r>
              <a:rPr lang="cs-CZ" altLang="cs-CZ" dirty="0" smtClean="0"/>
              <a:t>jeho testy – jedny z nejcitlivějších k organickému poškození mozku</a:t>
            </a:r>
          </a:p>
          <a:p>
            <a:pPr lvl="1" eaLnBrk="1" hangingPunct="1"/>
            <a:r>
              <a:rPr lang="cs-CZ" altLang="cs-CZ" dirty="0" smtClean="0"/>
              <a:t>baterii testů doplnil a upravil jeho žák </a:t>
            </a:r>
            <a:r>
              <a:rPr lang="cs-CZ" altLang="cs-CZ" dirty="0" err="1" smtClean="0"/>
              <a:t>Reitan</a:t>
            </a:r>
            <a:r>
              <a:rPr lang="cs-CZ" altLang="cs-CZ" dirty="0" smtClean="0"/>
              <a:t>; nejvíce používaná neuropsychologická baterie v USA</a:t>
            </a:r>
          </a:p>
        </p:txBody>
      </p:sp>
    </p:spTree>
    <p:extLst>
      <p:ext uri="{BB962C8B-B14F-4D97-AF65-F5344CB8AC3E}">
        <p14:creationId xmlns:p14="http://schemas.microsoft.com/office/powerpoint/2010/main" val="324324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67006" y="677334"/>
            <a:ext cx="9071751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Testy pro diagnostiku afázie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>
          <a:xfrm>
            <a:off x="869245" y="2623538"/>
            <a:ext cx="11803662" cy="68004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b="1" smtClean="0"/>
              <a:t>Western Aphasia Battery (WAB)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4 jazykové subtesty – spontánní řeč, verbální porozumění, opakování a pojmenování + zkoušky čtení, psaní, apraxie               a konstrukčních, vizuálně prostorových a početních úloh</a:t>
            </a:r>
          </a:p>
          <a:p>
            <a:pPr>
              <a:lnSpc>
                <a:spcPct val="100000"/>
              </a:lnSpc>
            </a:pPr>
            <a:r>
              <a:rPr lang="cs-CZ" altLang="cs-CZ" b="1" smtClean="0"/>
              <a:t>Minnesotský test pro diferenciální diagnostiku afázie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Schnell, 1965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47 subtestů, administrace až 3 hodiny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zjišťuje poruchy zraku, sluchu, čtení, řeči a vyjadřování, poruchy počítání</a:t>
            </a:r>
          </a:p>
          <a:p>
            <a:pPr>
              <a:lnSpc>
                <a:spcPct val="100000"/>
              </a:lnSpc>
            </a:pPr>
            <a:r>
              <a:rPr lang="cs-CZ" altLang="cs-CZ" b="1" smtClean="0"/>
              <a:t>Screeningový test afázie (Halstead-Wepmann Aphasia Screening Test)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Reitanova verze z roku 1974, 32 položek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zaměřuje se na zjišťování úrovně řeči, čtení a psaní</a:t>
            </a:r>
          </a:p>
        </p:txBody>
      </p:sp>
    </p:spTree>
    <p:extLst>
      <p:ext uri="{BB962C8B-B14F-4D97-AF65-F5344CB8AC3E}">
        <p14:creationId xmlns:p14="http://schemas.microsoft.com/office/powerpoint/2010/main" val="166161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67006" y="370276"/>
            <a:ext cx="9071751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/>
              <a:t>Neurop</a:t>
            </a:r>
            <a:r>
              <a:rPr lang="cs-CZ" sz="4000" dirty="0"/>
              <a:t> - III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mtClean="0"/>
              <a:t>Laco Gál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počítačová diagnostická a rehabilitační neuropsychologická baterie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software – 3 varianty (basic, extended, complete)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každá obsahuje specifické množství testových modulů (testových sestav), k dispozici je řada dílčích variant zadání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varianta Touch – pro dotykové monitory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432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72463" y="370276"/>
            <a:ext cx="9071751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 smtClean="0"/>
              <a:t>Neurop</a:t>
            </a:r>
            <a:r>
              <a:rPr lang="cs-CZ" sz="4000" dirty="0" smtClean="0"/>
              <a:t> - III</a:t>
            </a:r>
            <a:endParaRPr lang="cs-CZ" sz="4000" dirty="0"/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562187" y="2521939"/>
            <a:ext cx="11776569" cy="70668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mtClean="0"/>
              <a:t>variantou NEUROP je flexibilně měnitelná baterie testů pro kognitivní screening v neurologii </a:t>
            </a:r>
            <a:r>
              <a:rPr lang="cs-CZ" altLang="cs-CZ" b="1" smtClean="0"/>
              <a:t>STATUS</a:t>
            </a:r>
            <a:r>
              <a:rPr lang="cs-CZ" altLang="cs-CZ" smtClean="0"/>
              <a:t> </a:t>
            </a:r>
            <a:r>
              <a:rPr lang="cs-CZ" altLang="cs-CZ" sz="2844"/>
              <a:t>(diagnosticky nejvíce výtěžná varianta)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výborná adaptabilita – dá se variovat obsah jednotlivých modulů na konkrétního probanda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možnost práce v domácím prostředí – modul Supervizor/Pacient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systém pro supervidovanou kognitivní rehabilitaci                            v domácím prostředí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ukládají se informace o průběhu, čas a délka plnění úkolu, vyhodnocení řešení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+ diagnostika i rehabilitace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- normy nejsou k dispozici pro všechny moduly</a:t>
            </a:r>
          </a:p>
        </p:txBody>
      </p:sp>
    </p:spTree>
    <p:extLst>
      <p:ext uri="{BB962C8B-B14F-4D97-AF65-F5344CB8AC3E}">
        <p14:creationId xmlns:p14="http://schemas.microsoft.com/office/powerpoint/2010/main" val="10371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17227" y="2840285"/>
            <a:ext cx="11232445" cy="2036516"/>
          </a:xfrm>
        </p:spPr>
        <p:txBody>
          <a:bodyPr/>
          <a:lstStyle/>
          <a:p>
            <a:pPr algn="ctr">
              <a:defRPr/>
            </a:pPr>
            <a:r>
              <a:rPr lang="cs-CZ" altLang="cs-CZ" sz="7680" dirty="0"/>
              <a:t>Děkuji za pozornost.</a:t>
            </a:r>
          </a:p>
        </p:txBody>
      </p:sp>
      <p:sp>
        <p:nvSpPr>
          <p:cNvPr id="4433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17227" y="8220569"/>
            <a:ext cx="11232445" cy="2492587"/>
          </a:xfrm>
        </p:spPr>
        <p:txBody>
          <a:bodyPr/>
          <a:lstStyle/>
          <a:p>
            <a:pPr algn="just"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57295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396" grpId="0"/>
      <p:bldP spid="443397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866987" y="0"/>
            <a:ext cx="11054080" cy="1300480"/>
          </a:xfrm>
        </p:spPr>
        <p:txBody>
          <a:bodyPr/>
          <a:lstStyle/>
          <a:p>
            <a:pPr>
              <a:defRPr/>
            </a:pPr>
            <a:r>
              <a:rPr lang="cs-CZ" altLang="cs-CZ" b="1"/>
              <a:t>Hanojská věž</a:t>
            </a:r>
            <a:endParaRPr lang="en-US" altLang="cs-CZ" b="1"/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975360" y="1733973"/>
          <a:ext cx="10837333" cy="6721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Bitmap Image" r:id="rId3" imgW="15238095" imgH="11428571" progId="Paint.Picture">
                  <p:embed/>
                </p:oleObj>
              </mc:Choice>
              <mc:Fallback>
                <p:oleObj name="Bitmap Image" r:id="rId3" imgW="15238095" imgH="114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360" y="1733973"/>
                        <a:ext cx="10837333" cy="6721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42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denzační stopa">
  <a:themeElements>
    <a:clrScheme name="Kondenzační stop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Kondenzační stop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ační stop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Kondenzační stopa</Template>
  <TotalTime>0</TotalTime>
  <Words>5880</Words>
  <Application>Microsoft Office PowerPoint</Application>
  <PresentationFormat>Vlastní</PresentationFormat>
  <Paragraphs>664</Paragraphs>
  <Slides>94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102" baseType="lpstr">
      <vt:lpstr>Arial</vt:lpstr>
      <vt:lpstr>Century Gothic</vt:lpstr>
      <vt:lpstr>Helvetica Neue</vt:lpstr>
      <vt:lpstr>Tahoma</vt:lpstr>
      <vt:lpstr>Times New Roman</vt:lpstr>
      <vt:lpstr>Wingdings</vt:lpstr>
      <vt:lpstr>Kondenzační stopa</vt:lpstr>
      <vt:lpstr>Bitmap Image</vt:lpstr>
      <vt:lpstr>Neuropsychologie podzim 2019</vt:lpstr>
      <vt:lpstr>Základy klinické neuropsychologie</vt:lpstr>
      <vt:lpstr>Definice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Významné osobnosti neuropsychologie</vt:lpstr>
      <vt:lpstr>Prezentace aplikace PowerPoint</vt:lpstr>
      <vt:lpstr>Prezentace aplikace PowerPoint</vt:lpstr>
      <vt:lpstr>Prezentace aplikace PowerPoint</vt:lpstr>
      <vt:lpstr>ČR</vt:lpstr>
      <vt:lpstr>Neuropsychologické vyšetření </vt:lpstr>
      <vt:lpstr>Cíle neuropsychologického vyšetření</vt:lpstr>
      <vt:lpstr>Prezentace aplikace PowerPoint</vt:lpstr>
      <vt:lpstr>Projevy poruch mozku se sdružují do 2 hlavních skupin</vt:lpstr>
      <vt:lpstr>základem vyšetření důkladná anamnéza </vt:lpstr>
      <vt:lpstr>Modely psychiky v NPS</vt:lpstr>
      <vt:lpstr>Kognice</vt:lpstr>
      <vt:lpstr>Emoce</vt:lpstr>
      <vt:lpstr>Exekutivní fce</vt:lpstr>
      <vt:lpstr>Prezentace aplikace PowerPoint</vt:lpstr>
      <vt:lpstr>Prezentace aplikace PowerPoint</vt:lpstr>
      <vt:lpstr>Změny v chování, které mohou být spojeny s poškozením mozku (Lezak 1995)</vt:lpstr>
      <vt:lpstr>Osobnost a psychosociální následky poškození mozku</vt:lpstr>
      <vt:lpstr>Prezentace aplikace PowerPoint</vt:lpstr>
      <vt:lpstr>Začínáme s neuropsychologií  v klinické psychologii</vt:lpstr>
      <vt:lpstr>Klinické vyšetření</vt:lpstr>
      <vt:lpstr>Screeningové a podrobné vyšetření</vt:lpstr>
      <vt:lpstr>Rey-Osterriethova komplexní figura </vt:lpstr>
      <vt:lpstr>Rey-Osterriethova komplexní figura - kopie </vt:lpstr>
      <vt:lpstr>Rey-Osterriethova komplexní figura - kopie </vt:lpstr>
      <vt:lpstr>Rey-Osterriethova komplexní figura - reprodukce </vt:lpstr>
      <vt:lpstr>Test kresby hodin </vt:lpstr>
      <vt:lpstr>Test kresby hodin </vt:lpstr>
      <vt:lpstr>Kresba lidské postavy             a písmo </vt:lpstr>
      <vt:lpstr>Kresba lidské postavy              a písmo </vt:lpstr>
      <vt:lpstr>Kresba stromu </vt:lpstr>
      <vt:lpstr>Screeningové  a podrobné vyšetření</vt:lpstr>
      <vt:lpstr>Prezentace aplikace PowerPoint</vt:lpstr>
      <vt:lpstr>Prezentace aplikace PowerPoint</vt:lpstr>
      <vt:lpstr>Prezentace aplikace PowerPoint</vt:lpstr>
      <vt:lpstr>Vliv nácviku</vt:lpstr>
      <vt:lpstr>simulace</vt:lpstr>
      <vt:lpstr>10 znaků  simulace v KF</vt:lpstr>
      <vt:lpstr>10 znaků  simulace v KF</vt:lpstr>
      <vt:lpstr>Stárnutí norem</vt:lpstr>
      <vt:lpstr> (ne)měření kognitivního deficitu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Kdy je změna klinicky významná?</vt:lpstr>
      <vt:lpstr>Prezentace aplikace PowerPoint</vt:lpstr>
      <vt:lpstr>Prezentace aplikace PowerPoint</vt:lpstr>
      <vt:lpstr>RCI</vt:lpstr>
      <vt:lpstr>Metoda 1 SD</vt:lpstr>
      <vt:lpstr>Prezentace aplikace PowerPoint</vt:lpstr>
      <vt:lpstr>Základní NPS terminologie</vt:lpstr>
      <vt:lpstr>Prezentace aplikace PowerPoint</vt:lpstr>
      <vt:lpstr>Neuropsychologický nález</vt:lpstr>
      <vt:lpstr>Ekologická validita</vt:lpstr>
      <vt:lpstr>Ekologická validita</vt:lpstr>
      <vt:lpstr>Pyramida zkoumání ekologické validity</vt:lpstr>
      <vt:lpstr>Prezentace aplikace PowerPoint</vt:lpstr>
      <vt:lpstr>Ekologická validita</vt:lpstr>
      <vt:lpstr>Neuropsychologické testy v ČR</vt:lpstr>
      <vt:lpstr>Přehled z roku 2006  </vt:lpstr>
      <vt:lpstr>Prezentace aplikace PowerPoint</vt:lpstr>
      <vt:lpstr>Prezentace aplikace PowerPoint</vt:lpstr>
      <vt:lpstr>Neuropsychologické baterie</vt:lpstr>
      <vt:lpstr>Prezentace aplikace PowerPoint</vt:lpstr>
      <vt:lpstr>Luria´s Neuropsychological Investigation</vt:lpstr>
      <vt:lpstr>Prezentace aplikace PowerPoint</vt:lpstr>
      <vt:lpstr>Luria- Nebraska neuropsychological battery</vt:lpstr>
      <vt:lpstr>HALSTEAD-REITANOVA NEUROPSYCHOLOGICKÁ BATERIE (hrnb)</vt:lpstr>
      <vt:lpstr>HALSTEAD-REITANOVA NEUROPSYCHOLOGICKÁ BATERIE (hrnb)</vt:lpstr>
      <vt:lpstr>The visual and space perception battery</vt:lpstr>
      <vt:lpstr>The visual and space perception battery</vt:lpstr>
      <vt:lpstr>Prezentace aplikace PowerPoint</vt:lpstr>
      <vt:lpstr>The visual and space perception battery</vt:lpstr>
      <vt:lpstr>Prezentace aplikace PowerPoint</vt:lpstr>
      <vt:lpstr>Testy pro diagnostiku afázie</vt:lpstr>
      <vt:lpstr>Testy pro diagnostiku afázie</vt:lpstr>
      <vt:lpstr>Neurop - III</vt:lpstr>
      <vt:lpstr>Neurop - III</vt:lpstr>
      <vt:lpstr>Děkuji za pozornost.</vt:lpstr>
      <vt:lpstr>Hanojská věž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klinické neuropsychologie</dc:title>
  <cp:lastModifiedBy>Hana Přikrylová Kučerová</cp:lastModifiedBy>
  <cp:revision>34</cp:revision>
  <dcterms:modified xsi:type="dcterms:W3CDTF">2019-10-02T06:31:06Z</dcterms:modified>
</cp:coreProperties>
</file>