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31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3474" y="145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018242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226"/>
            <a:ext cx="13004800" cy="2648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0480" y="2564843"/>
            <a:ext cx="10403840" cy="2595692"/>
          </a:xfrm>
        </p:spPr>
        <p:txBody>
          <a:bodyPr anchor="b">
            <a:normAutofit/>
          </a:bodyPr>
          <a:lstStyle>
            <a:lvl1pPr algn="l">
              <a:defRPr sz="8533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0480" y="5165797"/>
            <a:ext cx="10403840" cy="975360"/>
          </a:xfrm>
        </p:spPr>
        <p:txBody>
          <a:bodyPr>
            <a:normAutofit/>
          </a:bodyPr>
          <a:lstStyle>
            <a:lvl1pPr marL="0" indent="0" algn="l">
              <a:buNone/>
              <a:defRPr sz="2844"/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36865" y="6149469"/>
            <a:ext cx="3267455" cy="519289"/>
          </a:xfrm>
        </p:spPr>
        <p:txBody>
          <a:bodyPr/>
          <a:lstStyle/>
          <a:p>
            <a:fld id="{48A87A34-81AB-432B-8DAE-1953F412C126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0480" y="6149471"/>
            <a:ext cx="6941312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5680" y="2035012"/>
            <a:ext cx="3088640" cy="519289"/>
          </a:xfrm>
        </p:spPr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7801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305" y="6680692"/>
            <a:ext cx="11315886" cy="1165305"/>
          </a:xfrm>
        </p:spPr>
        <p:txBody>
          <a:bodyPr anchor="b"/>
          <a:lstStyle>
            <a:lvl1pPr algn="l">
              <a:defRPr sz="455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45305" y="1389561"/>
            <a:ext cx="11307036" cy="4845471"/>
          </a:xfrm>
        </p:spPr>
        <p:txBody>
          <a:bodyPr anchor="t"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312" y="7845996"/>
            <a:ext cx="11314176" cy="1062292"/>
          </a:xfrm>
        </p:spPr>
        <p:txBody>
          <a:bodyPr/>
          <a:lstStyle>
            <a:lvl1pPr marL="0" indent="0" algn="l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4261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226"/>
            <a:ext cx="13004800" cy="2648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312" y="1071692"/>
            <a:ext cx="11314176" cy="3985731"/>
          </a:xfrm>
        </p:spPr>
        <p:txBody>
          <a:bodyPr anchor="ctr"/>
          <a:lstStyle>
            <a:lvl1pPr algn="l">
              <a:defRPr sz="455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5360" y="5189880"/>
            <a:ext cx="11054080" cy="1892767"/>
          </a:xfrm>
        </p:spPr>
        <p:txBody>
          <a:bodyPr anchor="ctr"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10650" y="541869"/>
            <a:ext cx="3104896" cy="519289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45312" y="541869"/>
            <a:ext cx="6870266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10618" y="541869"/>
            <a:ext cx="948870" cy="519289"/>
          </a:xfrm>
        </p:spPr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7461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226"/>
            <a:ext cx="13004800" cy="2648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766" y="1071693"/>
            <a:ext cx="10828302" cy="3919977"/>
          </a:xfrm>
        </p:spPr>
        <p:txBody>
          <a:bodyPr anchor="ctr"/>
          <a:lstStyle>
            <a:lvl1pPr algn="l">
              <a:defRPr sz="455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90790" y="4991671"/>
            <a:ext cx="10232252" cy="632097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5360" y="5937206"/>
            <a:ext cx="11063114" cy="1168021"/>
          </a:xfrm>
        </p:spPr>
        <p:txBody>
          <a:bodyPr anchor="ctr">
            <a:normAutofit/>
          </a:bodyPr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10650" y="541869"/>
            <a:ext cx="3104896" cy="519289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45312" y="539646"/>
            <a:ext cx="6870266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10618" y="541869"/>
            <a:ext cx="948870" cy="519289"/>
          </a:xfrm>
        </p:spPr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TextBox 12"/>
          <p:cNvSpPr txBox="1"/>
          <p:nvPr/>
        </p:nvSpPr>
        <p:spPr>
          <a:xfrm>
            <a:off x="329185" y="1148758"/>
            <a:ext cx="650240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137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586465" y="4297003"/>
            <a:ext cx="650240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137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193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226"/>
            <a:ext cx="13004800" cy="2648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1599577"/>
            <a:ext cx="11057468" cy="3572388"/>
          </a:xfrm>
        </p:spPr>
        <p:txBody>
          <a:bodyPr anchor="b"/>
          <a:lstStyle>
            <a:lvl1pPr algn="l">
              <a:defRPr sz="455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5349" y="5188717"/>
            <a:ext cx="11055798" cy="1422059"/>
          </a:xfrm>
        </p:spPr>
        <p:txBody>
          <a:bodyPr anchor="t"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10650" y="538858"/>
            <a:ext cx="3104896" cy="519289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45312" y="538858"/>
            <a:ext cx="6870266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10618" y="541869"/>
            <a:ext cx="948870" cy="519289"/>
          </a:xfrm>
        </p:spPr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6082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088642" y="1083734"/>
            <a:ext cx="9070847" cy="185438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45313" y="3131847"/>
            <a:ext cx="3641344" cy="877966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45312" y="4130936"/>
            <a:ext cx="3641344" cy="4777357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6515" y="3130784"/>
            <a:ext cx="3641344" cy="891071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694444" y="4130230"/>
            <a:ext cx="3641344" cy="4778058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518143" y="3118743"/>
            <a:ext cx="3641344" cy="891071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518144" y="4130936"/>
            <a:ext cx="3641344" cy="4777357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3552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088643" y="1083733"/>
            <a:ext cx="9076599" cy="184234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45312" y="5850084"/>
            <a:ext cx="3641344" cy="971044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45312" y="3316224"/>
            <a:ext cx="3641344" cy="2143716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45312" y="6821125"/>
            <a:ext cx="3641344" cy="2087164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1775" y="5850084"/>
            <a:ext cx="3641344" cy="971044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681774" y="3316224"/>
            <a:ext cx="3641344" cy="214735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80331" y="6821123"/>
            <a:ext cx="3641344" cy="2087164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523897" y="5850084"/>
            <a:ext cx="3641344" cy="971044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523895" y="3316226"/>
            <a:ext cx="3641344" cy="2146018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523765" y="6821121"/>
            <a:ext cx="3641344" cy="2087164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3668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5312" y="3121152"/>
            <a:ext cx="11314176" cy="5787136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1377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226"/>
            <a:ext cx="13004800" cy="264837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64928" y="1062661"/>
            <a:ext cx="2194560" cy="6042560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5313" y="1061157"/>
            <a:ext cx="8928761" cy="604406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10650" y="541869"/>
            <a:ext cx="3104896" cy="519289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5312" y="541869"/>
            <a:ext cx="6870266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10618" y="541869"/>
            <a:ext cx="948870" cy="519289"/>
          </a:xfrm>
        </p:spPr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0327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a 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57" name="Text úrovně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5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868850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 úrovně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500938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0142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226"/>
            <a:ext cx="13004800" cy="2648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312" y="1071694"/>
            <a:ext cx="11314176" cy="3984974"/>
          </a:xfrm>
        </p:spPr>
        <p:txBody>
          <a:bodyPr anchor="b">
            <a:normAutofit/>
          </a:bodyPr>
          <a:lstStyle>
            <a:lvl1pPr algn="r">
              <a:defRPr sz="5689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313" y="5179344"/>
            <a:ext cx="11314177" cy="1925879"/>
          </a:xfrm>
        </p:spPr>
        <p:txBody>
          <a:bodyPr>
            <a:normAutofit/>
          </a:bodyPr>
          <a:lstStyle>
            <a:lvl1pPr marL="0" indent="0" algn="r">
              <a:buNone/>
              <a:defRPr sz="3129">
                <a:solidFill>
                  <a:schemeClr val="tx1">
                    <a:tint val="75000"/>
                  </a:schemeClr>
                </a:solidFill>
              </a:defRPr>
            </a:lvl1pPr>
            <a:lvl2pPr marL="6502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10650" y="541869"/>
            <a:ext cx="3104896" cy="519289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5312" y="541869"/>
            <a:ext cx="6870266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10619" y="541869"/>
            <a:ext cx="948868" cy="519289"/>
          </a:xfrm>
        </p:spPr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6141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313" y="3121152"/>
            <a:ext cx="5561712" cy="578713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2096" y="3121152"/>
            <a:ext cx="5557390" cy="578713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101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8640" y="1083733"/>
            <a:ext cx="9070848" cy="184234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8042" y="3105852"/>
            <a:ext cx="5238982" cy="1171786"/>
          </a:xfrm>
        </p:spPr>
        <p:txBody>
          <a:bodyPr anchor="b">
            <a:normAutofit/>
          </a:bodyPr>
          <a:lstStyle>
            <a:lvl1pPr marL="0" indent="0">
              <a:buNone/>
              <a:defRPr sz="3982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311" y="4455350"/>
            <a:ext cx="5561712" cy="445293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24826" y="3105852"/>
            <a:ext cx="5234661" cy="1171786"/>
          </a:xfrm>
        </p:spPr>
        <p:txBody>
          <a:bodyPr anchor="b">
            <a:normAutofit/>
          </a:bodyPr>
          <a:lstStyle>
            <a:lvl1pPr marL="0" indent="0">
              <a:buNone/>
              <a:defRPr sz="3982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2095" y="4455350"/>
            <a:ext cx="5557392" cy="445293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7668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9090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5310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312" y="2167467"/>
            <a:ext cx="4389120" cy="2275840"/>
          </a:xfrm>
        </p:spPr>
        <p:txBody>
          <a:bodyPr anchor="b"/>
          <a:lstStyle>
            <a:lvl1pPr algn="l">
              <a:defRPr sz="455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7040" y="1062059"/>
            <a:ext cx="6632448" cy="7846229"/>
          </a:xfrm>
        </p:spPr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312" y="4443307"/>
            <a:ext cx="4389120" cy="4464981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5446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312" y="2167467"/>
            <a:ext cx="5796594" cy="2275840"/>
          </a:xfrm>
        </p:spPr>
        <p:txBody>
          <a:bodyPr anchor="b"/>
          <a:lstStyle>
            <a:lvl1pPr algn="l">
              <a:defRPr sz="455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36923" y="1068433"/>
            <a:ext cx="5225577" cy="7839855"/>
          </a:xfrm>
        </p:spPr>
        <p:txBody>
          <a:bodyPr anchor="t"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312" y="4443307"/>
            <a:ext cx="5796594" cy="4464981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8000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153754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88640" y="1087108"/>
            <a:ext cx="9070848" cy="1838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312" y="3121152"/>
            <a:ext cx="11314176" cy="5787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19616" y="9040144"/>
            <a:ext cx="3039872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5312" y="9039426"/>
            <a:ext cx="8079232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200" y="541869"/>
            <a:ext cx="2812288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53527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</p:sldLayoutIdLst>
  <p:txStyles>
    <p:titleStyle>
      <a:lvl1pPr algn="r" defTabSz="1300460" rtl="0" eaLnBrk="1" latinLnBrk="0" hangingPunct="1">
        <a:lnSpc>
          <a:spcPct val="90000"/>
        </a:lnSpc>
        <a:spcBef>
          <a:spcPct val="0"/>
        </a:spcBef>
        <a:buNone/>
        <a:defRPr sz="5689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129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prikrylovakucerovahana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évní mozkové příhody…"/>
          <p:cNvSpPr txBox="1">
            <a:spLocks noGrp="1"/>
          </p:cNvSpPr>
          <p:nvPr>
            <p:ph type="ctrTitle"/>
          </p:nvPr>
        </p:nvSpPr>
        <p:spPr>
          <a:xfrm>
            <a:off x="778476" y="2564843"/>
            <a:ext cx="11689492" cy="259569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549148">
              <a:defRPr sz="7519"/>
            </a:pPr>
            <a:r>
              <a:rPr dirty="0" err="1"/>
              <a:t>Cévní</a:t>
            </a:r>
            <a:r>
              <a:rPr dirty="0"/>
              <a:t> </a:t>
            </a:r>
            <a:r>
              <a:rPr dirty="0" err="1"/>
              <a:t>mozkové</a:t>
            </a:r>
            <a:r>
              <a:rPr dirty="0"/>
              <a:t> </a:t>
            </a:r>
            <a:r>
              <a:rPr smtClean="0"/>
              <a:t>příhody</a:t>
            </a:r>
            <a:endParaRPr dirty="0"/>
          </a:p>
        </p:txBody>
      </p:sp>
      <p:sp>
        <p:nvSpPr>
          <p:cNvPr id="120" name="prikrylovakucerovahana@gmail.com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u="sng">
                <a:hlinkClick r:id="rId2"/>
              </a:defRPr>
            </a:lvl1pPr>
          </a:lstStyle>
          <a:p>
            <a:pPr algn="ctr">
              <a:defRPr u="none"/>
            </a:pPr>
            <a:r>
              <a:rPr u="sng" dirty="0">
                <a:hlinkClick r:id="rId2"/>
              </a:rPr>
              <a:t>prikrylovakucerovahana@gmail.com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ubarachnoidální krvácení"/>
          <p:cNvSpPr txBox="1">
            <a:spLocks noGrp="1"/>
          </p:cNvSpPr>
          <p:nvPr>
            <p:ph type="title"/>
          </p:nvPr>
        </p:nvSpPr>
        <p:spPr>
          <a:xfrm>
            <a:off x="3088640" y="444554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>
            <a:lvl1pPr defTabSz="514095">
              <a:defRPr sz="7040"/>
            </a:lvl1pPr>
          </a:lstStyle>
          <a:p>
            <a:r>
              <a:rPr sz="4800" dirty="0" err="1"/>
              <a:t>Subarachnoidální</a:t>
            </a:r>
            <a:r>
              <a:rPr sz="4800" dirty="0"/>
              <a:t> </a:t>
            </a:r>
            <a:r>
              <a:rPr sz="4800" dirty="0" err="1"/>
              <a:t>krvácení</a:t>
            </a:r>
            <a:endParaRPr sz="4800" dirty="0"/>
          </a:p>
        </p:txBody>
      </p:sp>
      <p:sp>
        <p:nvSpPr>
          <p:cNvPr id="143" name="Je krvácení do subarachnoidálního prostoru mezi arachnoidální vrstvu a kortikálnípovrch mozku pokrytý pia mater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422275" indent="-422275" defTabSz="554990">
              <a:lnSpc>
                <a:spcPct val="100000"/>
              </a:lnSpc>
              <a:spcBef>
                <a:spcPts val="3900"/>
              </a:spcBef>
              <a:defRPr sz="3040"/>
            </a:pPr>
            <a:r>
              <a:rPr lang="cs-CZ" sz="2400" dirty="0" smtClean="0"/>
              <a:t>j</a:t>
            </a:r>
            <a:r>
              <a:rPr sz="2400" dirty="0" smtClean="0"/>
              <a:t>e </a:t>
            </a:r>
            <a:r>
              <a:rPr sz="2400" dirty="0" err="1"/>
              <a:t>krvácení</a:t>
            </a:r>
            <a:r>
              <a:rPr sz="2400" dirty="0"/>
              <a:t> do </a:t>
            </a:r>
            <a:r>
              <a:rPr sz="2400" dirty="0" err="1"/>
              <a:t>subarachnoidálního</a:t>
            </a:r>
            <a:r>
              <a:rPr sz="2400" dirty="0"/>
              <a:t> </a:t>
            </a:r>
            <a:r>
              <a:rPr sz="2400" dirty="0" err="1"/>
              <a:t>prostoru</a:t>
            </a:r>
            <a:r>
              <a:rPr sz="2400" dirty="0"/>
              <a:t> </a:t>
            </a:r>
            <a:r>
              <a:rPr sz="2400" dirty="0" err="1"/>
              <a:t>mezi</a:t>
            </a:r>
            <a:r>
              <a:rPr sz="2400" dirty="0"/>
              <a:t> </a:t>
            </a:r>
            <a:r>
              <a:rPr sz="2400" dirty="0" err="1"/>
              <a:t>arachnoidální</a:t>
            </a:r>
            <a:r>
              <a:rPr sz="2400" dirty="0"/>
              <a:t> </a:t>
            </a:r>
            <a:r>
              <a:rPr sz="2400" dirty="0" err="1"/>
              <a:t>vrstvu</a:t>
            </a:r>
            <a:r>
              <a:rPr sz="2400" dirty="0"/>
              <a:t> </a:t>
            </a:r>
            <a:r>
              <a:rPr lang="cs-CZ" sz="2400" dirty="0" smtClean="0"/>
              <a:t>            </a:t>
            </a:r>
            <a:r>
              <a:rPr sz="2400" dirty="0" smtClean="0"/>
              <a:t>a </a:t>
            </a:r>
            <a:r>
              <a:rPr sz="2400" dirty="0" err="1" smtClean="0"/>
              <a:t>kortikální</a:t>
            </a:r>
            <a:r>
              <a:rPr lang="cs-CZ" sz="2400" dirty="0" smtClean="0"/>
              <a:t> </a:t>
            </a:r>
            <a:r>
              <a:rPr sz="2400" dirty="0" err="1" smtClean="0"/>
              <a:t>povrch</a:t>
            </a:r>
            <a:r>
              <a:rPr sz="2400" dirty="0" smtClean="0"/>
              <a:t> </a:t>
            </a:r>
            <a:r>
              <a:rPr sz="2400" dirty="0" err="1"/>
              <a:t>mozku</a:t>
            </a:r>
            <a:r>
              <a:rPr sz="2400" dirty="0"/>
              <a:t> </a:t>
            </a:r>
            <a:r>
              <a:rPr sz="2400" dirty="0" err="1"/>
              <a:t>pokrytý</a:t>
            </a:r>
            <a:r>
              <a:rPr sz="2400" dirty="0"/>
              <a:t> pia mater</a:t>
            </a:r>
          </a:p>
          <a:p>
            <a:pPr marL="422275" indent="-422275" defTabSz="554990">
              <a:lnSpc>
                <a:spcPct val="100000"/>
              </a:lnSpc>
              <a:spcBef>
                <a:spcPts val="3900"/>
              </a:spcBef>
              <a:defRPr sz="3040"/>
            </a:pPr>
            <a:r>
              <a:rPr lang="cs-CZ" sz="2400" dirty="0" err="1" smtClean="0"/>
              <a:t>s</a:t>
            </a:r>
            <a:r>
              <a:rPr sz="2400" dirty="0" err="1" smtClean="0"/>
              <a:t>ubarachnoidální</a:t>
            </a:r>
            <a:r>
              <a:rPr sz="2400" dirty="0" smtClean="0"/>
              <a:t> </a:t>
            </a:r>
            <a:r>
              <a:rPr sz="2400" dirty="0" err="1"/>
              <a:t>prostor</a:t>
            </a:r>
            <a:r>
              <a:rPr sz="2400" dirty="0"/>
              <a:t> </a:t>
            </a:r>
            <a:r>
              <a:rPr sz="2400" dirty="0" err="1"/>
              <a:t>tvoří</a:t>
            </a:r>
            <a:r>
              <a:rPr sz="2400" dirty="0"/>
              <a:t> </a:t>
            </a:r>
            <a:r>
              <a:rPr sz="2400" dirty="0" err="1"/>
              <a:t>bazální</a:t>
            </a:r>
            <a:r>
              <a:rPr sz="2400" dirty="0"/>
              <a:t> </a:t>
            </a:r>
            <a:r>
              <a:rPr sz="2400" dirty="0" err="1"/>
              <a:t>cisterny</a:t>
            </a:r>
            <a:r>
              <a:rPr sz="2400" dirty="0"/>
              <a:t>, </a:t>
            </a:r>
            <a:r>
              <a:rPr sz="2400" dirty="0" err="1"/>
              <a:t>intrahemisférické</a:t>
            </a:r>
            <a:r>
              <a:rPr sz="2400" dirty="0"/>
              <a:t> </a:t>
            </a:r>
            <a:r>
              <a:rPr sz="2400" dirty="0" err="1"/>
              <a:t>fisury</a:t>
            </a:r>
            <a:r>
              <a:rPr sz="2400" dirty="0"/>
              <a:t> </a:t>
            </a:r>
            <a:r>
              <a:rPr lang="cs-CZ" sz="2400" dirty="0" smtClean="0"/>
              <a:t>          </a:t>
            </a:r>
            <a:r>
              <a:rPr sz="2400" dirty="0" smtClean="0"/>
              <a:t>a </a:t>
            </a:r>
            <a:r>
              <a:rPr sz="2400" dirty="0" err="1"/>
              <a:t>Sylviova</a:t>
            </a:r>
            <a:r>
              <a:rPr sz="2400" dirty="0"/>
              <a:t> </a:t>
            </a:r>
            <a:r>
              <a:rPr sz="2400" dirty="0" err="1"/>
              <a:t>rýha</a:t>
            </a:r>
            <a:endParaRPr sz="2400" dirty="0"/>
          </a:p>
          <a:p>
            <a:pPr marL="422275" indent="-422275" defTabSz="554990">
              <a:lnSpc>
                <a:spcPct val="100000"/>
              </a:lnSpc>
              <a:spcBef>
                <a:spcPts val="3900"/>
              </a:spcBef>
              <a:defRPr sz="3040"/>
            </a:pPr>
            <a:r>
              <a:rPr sz="2400" dirty="0"/>
              <a:t>3-5% </a:t>
            </a:r>
            <a:r>
              <a:rPr sz="2400" dirty="0" err="1"/>
              <a:t>všech</a:t>
            </a:r>
            <a:r>
              <a:rPr sz="2400" dirty="0"/>
              <a:t> CMP; incidence 0,06-0,08/1000 </a:t>
            </a:r>
            <a:r>
              <a:rPr sz="2400" dirty="0" err="1"/>
              <a:t>osob</a:t>
            </a:r>
            <a:r>
              <a:rPr sz="2400" dirty="0"/>
              <a:t> </a:t>
            </a:r>
            <a:r>
              <a:rPr sz="2400" dirty="0" err="1"/>
              <a:t>za</a:t>
            </a:r>
            <a:r>
              <a:rPr sz="2400" dirty="0"/>
              <a:t> </a:t>
            </a:r>
            <a:r>
              <a:rPr sz="2400" dirty="0" err="1"/>
              <a:t>rok</a:t>
            </a:r>
            <a:endParaRPr sz="2400" dirty="0"/>
          </a:p>
          <a:p>
            <a:pPr marL="422275" indent="-422275" defTabSz="554990">
              <a:lnSpc>
                <a:spcPct val="100000"/>
              </a:lnSpc>
              <a:spcBef>
                <a:spcPts val="3900"/>
              </a:spcBef>
              <a:defRPr sz="3040"/>
            </a:pPr>
            <a:r>
              <a:rPr lang="cs-CZ" sz="2400" dirty="0" err="1" smtClean="0"/>
              <a:t>v</a:t>
            </a:r>
            <a:r>
              <a:rPr sz="2400" dirty="0" err="1" smtClean="0"/>
              <a:t>ysoká</a:t>
            </a:r>
            <a:r>
              <a:rPr sz="2400" dirty="0" smtClean="0"/>
              <a:t> </a:t>
            </a:r>
            <a:r>
              <a:rPr sz="2400" dirty="0" err="1"/>
              <a:t>mortalita</a:t>
            </a:r>
            <a:r>
              <a:rPr sz="2400" dirty="0"/>
              <a:t>; 30-50% </a:t>
            </a:r>
            <a:r>
              <a:rPr sz="2400" dirty="0" err="1"/>
              <a:t>pacientů</a:t>
            </a:r>
            <a:r>
              <a:rPr sz="2400" dirty="0"/>
              <a:t> </a:t>
            </a:r>
            <a:r>
              <a:rPr sz="2400" dirty="0" err="1"/>
              <a:t>umírá</a:t>
            </a:r>
            <a:r>
              <a:rPr sz="2400" dirty="0"/>
              <a:t> v </a:t>
            </a:r>
            <a:r>
              <a:rPr sz="2400" dirty="0" err="1"/>
              <a:t>prvních</a:t>
            </a:r>
            <a:r>
              <a:rPr sz="2400" dirty="0"/>
              <a:t> 30 </a:t>
            </a:r>
            <a:r>
              <a:rPr sz="2400" dirty="0" err="1"/>
              <a:t>dnech</a:t>
            </a:r>
            <a:endParaRPr sz="2400" dirty="0"/>
          </a:p>
          <a:p>
            <a:pPr marL="422275" indent="-422275" defTabSz="554990">
              <a:lnSpc>
                <a:spcPct val="100000"/>
              </a:lnSpc>
              <a:spcBef>
                <a:spcPts val="3900"/>
              </a:spcBef>
              <a:defRPr sz="3040"/>
            </a:pPr>
            <a:r>
              <a:rPr lang="cs-CZ" sz="2400" dirty="0" err="1" smtClean="0"/>
              <a:t>p</a:t>
            </a:r>
            <a:r>
              <a:rPr sz="2400" dirty="0" err="1" smtClean="0"/>
              <a:t>růměrný</a:t>
            </a:r>
            <a:r>
              <a:rPr sz="2400" dirty="0" smtClean="0"/>
              <a:t> </a:t>
            </a:r>
            <a:r>
              <a:rPr sz="2400" dirty="0" err="1"/>
              <a:t>věk</a:t>
            </a:r>
            <a:r>
              <a:rPr sz="2400" dirty="0"/>
              <a:t> je 50 let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Klinický obraz CMP"/>
          <p:cNvSpPr txBox="1">
            <a:spLocks noGrp="1"/>
          </p:cNvSpPr>
          <p:nvPr>
            <p:ph type="title"/>
          </p:nvPr>
        </p:nvSpPr>
        <p:spPr>
          <a:xfrm>
            <a:off x="3088640" y="510646"/>
            <a:ext cx="9070848" cy="1838973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Klinický</a:t>
            </a:r>
            <a:r>
              <a:rPr dirty="0"/>
              <a:t> </a:t>
            </a:r>
            <a:r>
              <a:rPr dirty="0" err="1"/>
              <a:t>obraz</a:t>
            </a:r>
            <a:r>
              <a:rPr dirty="0"/>
              <a:t> CMP</a:t>
            </a:r>
          </a:p>
        </p:txBody>
      </p:sp>
      <p:sp>
        <p:nvSpPr>
          <p:cNvPr id="146" name="U ischemických CMP je obraz variabilní v závislosti na lokalizaci hypoxie, na rozsahu, rychlosti vzniku a kompenzačních mechanismech, na stavu nemocného a na intenzivní péči…"/>
          <p:cNvSpPr txBox="1">
            <a:spLocks noGrp="1"/>
          </p:cNvSpPr>
          <p:nvPr>
            <p:ph type="body" idx="1"/>
          </p:nvPr>
        </p:nvSpPr>
        <p:spPr>
          <a:xfrm>
            <a:off x="845312" y="2087222"/>
            <a:ext cx="11314176" cy="73284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253364" indent="-253364" defTabSz="332993">
              <a:spcBef>
                <a:spcPts val="2300"/>
              </a:spcBef>
              <a:defRPr sz="1824"/>
            </a:pPr>
            <a:r>
              <a:rPr lang="cs-CZ" sz="2800" dirty="0" smtClean="0"/>
              <a:t>u</a:t>
            </a:r>
            <a:r>
              <a:rPr sz="2800" dirty="0" smtClean="0"/>
              <a:t> </a:t>
            </a:r>
            <a:r>
              <a:rPr sz="2800" dirty="0" err="1"/>
              <a:t>ischemických</a:t>
            </a:r>
            <a:r>
              <a:rPr sz="2800" dirty="0"/>
              <a:t> CMP je </a:t>
            </a:r>
            <a:r>
              <a:rPr sz="2800" dirty="0" err="1"/>
              <a:t>obraz</a:t>
            </a:r>
            <a:r>
              <a:rPr sz="2800" dirty="0"/>
              <a:t> </a:t>
            </a:r>
            <a:r>
              <a:rPr sz="2800" dirty="0" err="1"/>
              <a:t>variabilní</a:t>
            </a:r>
            <a:r>
              <a:rPr sz="2800" dirty="0"/>
              <a:t> v </a:t>
            </a:r>
            <a:r>
              <a:rPr sz="2800" dirty="0" err="1"/>
              <a:t>závislosti</a:t>
            </a:r>
            <a:r>
              <a:rPr sz="2800" dirty="0"/>
              <a:t> </a:t>
            </a:r>
            <a:r>
              <a:rPr sz="2800" dirty="0" err="1"/>
              <a:t>na</a:t>
            </a:r>
            <a:r>
              <a:rPr sz="2800" dirty="0"/>
              <a:t> </a:t>
            </a:r>
            <a:r>
              <a:rPr sz="2800" dirty="0" err="1"/>
              <a:t>lokalizaci</a:t>
            </a:r>
            <a:r>
              <a:rPr sz="2800" dirty="0"/>
              <a:t> </a:t>
            </a:r>
            <a:r>
              <a:rPr sz="2800" dirty="0" err="1"/>
              <a:t>hypoxie</a:t>
            </a:r>
            <a:r>
              <a:rPr sz="2800" dirty="0"/>
              <a:t>, </a:t>
            </a:r>
            <a:r>
              <a:rPr sz="2800" dirty="0" err="1"/>
              <a:t>na</a:t>
            </a:r>
            <a:r>
              <a:rPr sz="2800" dirty="0"/>
              <a:t> </a:t>
            </a:r>
            <a:r>
              <a:rPr sz="2800" dirty="0" err="1"/>
              <a:t>rozsahu</a:t>
            </a:r>
            <a:r>
              <a:rPr sz="2800" dirty="0"/>
              <a:t>, </a:t>
            </a:r>
            <a:r>
              <a:rPr sz="2800" dirty="0" err="1"/>
              <a:t>rychlosti</a:t>
            </a:r>
            <a:r>
              <a:rPr sz="2800" dirty="0"/>
              <a:t> </a:t>
            </a:r>
            <a:r>
              <a:rPr sz="2800" dirty="0" err="1"/>
              <a:t>vzniku</a:t>
            </a:r>
            <a:r>
              <a:rPr sz="2800" dirty="0"/>
              <a:t> a </a:t>
            </a:r>
            <a:r>
              <a:rPr sz="2800" dirty="0" err="1"/>
              <a:t>kompenzačních</a:t>
            </a:r>
            <a:r>
              <a:rPr sz="2800" dirty="0"/>
              <a:t> </a:t>
            </a:r>
            <a:r>
              <a:rPr sz="2800" dirty="0" err="1"/>
              <a:t>mechanismech</a:t>
            </a:r>
            <a:r>
              <a:rPr sz="2800" dirty="0"/>
              <a:t>, </a:t>
            </a:r>
            <a:r>
              <a:rPr sz="2800" dirty="0" err="1"/>
              <a:t>na</a:t>
            </a:r>
            <a:r>
              <a:rPr sz="2800" dirty="0"/>
              <a:t> </a:t>
            </a:r>
            <a:r>
              <a:rPr sz="2800" dirty="0" err="1"/>
              <a:t>stavu</a:t>
            </a:r>
            <a:r>
              <a:rPr sz="2800" dirty="0"/>
              <a:t> </a:t>
            </a:r>
            <a:r>
              <a:rPr sz="2800" dirty="0" err="1"/>
              <a:t>nemocného</a:t>
            </a:r>
            <a:r>
              <a:rPr sz="2800" dirty="0"/>
              <a:t> a </a:t>
            </a:r>
            <a:r>
              <a:rPr sz="2800" dirty="0" err="1"/>
              <a:t>na</a:t>
            </a:r>
            <a:r>
              <a:rPr sz="2800" dirty="0"/>
              <a:t> </a:t>
            </a:r>
            <a:r>
              <a:rPr sz="2800" dirty="0" err="1"/>
              <a:t>intenzivní</a:t>
            </a:r>
            <a:r>
              <a:rPr sz="2800" dirty="0"/>
              <a:t> </a:t>
            </a:r>
            <a:r>
              <a:rPr sz="2800" dirty="0" err="1"/>
              <a:t>péči</a:t>
            </a:r>
            <a:endParaRPr sz="2800" dirty="0"/>
          </a:p>
          <a:p>
            <a:pPr marL="253364" indent="-253364" defTabSz="332993">
              <a:spcBef>
                <a:spcPts val="2300"/>
              </a:spcBef>
              <a:defRPr sz="1824"/>
            </a:pPr>
            <a:r>
              <a:rPr lang="cs-CZ" sz="2800" dirty="0" err="1" smtClean="0"/>
              <a:t>n</a:t>
            </a:r>
            <a:r>
              <a:rPr sz="2800" dirty="0" err="1" smtClean="0"/>
              <a:t>ejčastější</a:t>
            </a:r>
            <a:r>
              <a:rPr sz="2800" dirty="0" smtClean="0"/>
              <a:t> </a:t>
            </a:r>
            <a:r>
              <a:rPr sz="2800" dirty="0" err="1"/>
              <a:t>varovné</a:t>
            </a:r>
            <a:r>
              <a:rPr sz="2800" dirty="0"/>
              <a:t> </a:t>
            </a:r>
            <a:r>
              <a:rPr sz="2800" dirty="0" err="1"/>
              <a:t>symptomy</a:t>
            </a:r>
            <a:endParaRPr sz="2800" dirty="0"/>
          </a:p>
          <a:p>
            <a:pPr marL="903594" lvl="1" indent="-253364" defTabSz="332993">
              <a:spcBef>
                <a:spcPts val="2300"/>
              </a:spcBef>
              <a:defRPr sz="1824"/>
            </a:pPr>
            <a:r>
              <a:rPr lang="cs-CZ" sz="2000" dirty="0" smtClean="0"/>
              <a:t>n</a:t>
            </a:r>
            <a:r>
              <a:rPr sz="2000" dirty="0" err="1" smtClean="0"/>
              <a:t>áhlý</a:t>
            </a:r>
            <a:r>
              <a:rPr sz="2000" dirty="0" smtClean="0"/>
              <a:t> </a:t>
            </a:r>
            <a:r>
              <a:rPr sz="2000" dirty="0" err="1"/>
              <a:t>vznik</a:t>
            </a:r>
            <a:r>
              <a:rPr sz="2000" dirty="0"/>
              <a:t> </a:t>
            </a:r>
            <a:r>
              <a:rPr sz="2000" dirty="0" err="1"/>
              <a:t>slabosti</a:t>
            </a:r>
            <a:r>
              <a:rPr sz="2000" dirty="0"/>
              <a:t> </a:t>
            </a:r>
            <a:r>
              <a:rPr sz="2000" dirty="0" err="1"/>
              <a:t>na</a:t>
            </a:r>
            <a:r>
              <a:rPr sz="2000" dirty="0"/>
              <a:t> </a:t>
            </a:r>
            <a:r>
              <a:rPr sz="2000" dirty="0" err="1"/>
              <a:t>obličeji</a:t>
            </a:r>
            <a:r>
              <a:rPr sz="2000" dirty="0"/>
              <a:t>, </a:t>
            </a:r>
            <a:r>
              <a:rPr sz="2000" dirty="0" err="1"/>
              <a:t>ruce</a:t>
            </a:r>
            <a:r>
              <a:rPr sz="2000" dirty="0"/>
              <a:t> </a:t>
            </a:r>
            <a:r>
              <a:rPr sz="2000" dirty="0" err="1"/>
              <a:t>nebo</a:t>
            </a:r>
            <a:r>
              <a:rPr sz="2000" dirty="0"/>
              <a:t> </a:t>
            </a:r>
            <a:r>
              <a:rPr sz="2000" dirty="0" err="1"/>
              <a:t>noze</a:t>
            </a:r>
            <a:r>
              <a:rPr sz="2000" dirty="0"/>
              <a:t> </a:t>
            </a:r>
            <a:r>
              <a:rPr sz="2000" dirty="0" err="1"/>
              <a:t>jedné</a:t>
            </a:r>
            <a:r>
              <a:rPr sz="2000" dirty="0"/>
              <a:t> </a:t>
            </a:r>
            <a:r>
              <a:rPr sz="2000" dirty="0" err="1"/>
              <a:t>strany</a:t>
            </a:r>
            <a:endParaRPr sz="2000" dirty="0"/>
          </a:p>
          <a:p>
            <a:pPr marL="903594" lvl="1" indent="-253364" defTabSz="332993">
              <a:spcBef>
                <a:spcPts val="2300"/>
              </a:spcBef>
              <a:defRPr sz="1824"/>
            </a:pPr>
            <a:r>
              <a:rPr lang="cs-CZ" sz="2000" dirty="0" smtClean="0"/>
              <a:t>n</a:t>
            </a:r>
            <a:r>
              <a:rPr sz="2000" dirty="0" err="1" smtClean="0"/>
              <a:t>áhlá</a:t>
            </a:r>
            <a:r>
              <a:rPr sz="2000" dirty="0" smtClean="0"/>
              <a:t> </a:t>
            </a:r>
            <a:r>
              <a:rPr sz="2000" dirty="0" err="1"/>
              <a:t>zmatenost</a:t>
            </a:r>
            <a:r>
              <a:rPr sz="2000" dirty="0"/>
              <a:t>, </a:t>
            </a:r>
            <a:r>
              <a:rPr sz="2000" dirty="0" err="1"/>
              <a:t>potíže</a:t>
            </a:r>
            <a:r>
              <a:rPr sz="2000" dirty="0"/>
              <a:t> s </a:t>
            </a:r>
            <a:r>
              <a:rPr sz="2000" dirty="0" err="1"/>
              <a:t>řečí</a:t>
            </a:r>
            <a:r>
              <a:rPr sz="2000" dirty="0"/>
              <a:t> </a:t>
            </a:r>
            <a:r>
              <a:rPr sz="2000" dirty="0" err="1"/>
              <a:t>nebo</a:t>
            </a:r>
            <a:r>
              <a:rPr sz="2000" dirty="0"/>
              <a:t> </a:t>
            </a:r>
            <a:r>
              <a:rPr sz="2000" dirty="0" err="1"/>
              <a:t>porozumění</a:t>
            </a:r>
            <a:r>
              <a:rPr sz="2000" dirty="0"/>
              <a:t> </a:t>
            </a:r>
            <a:r>
              <a:rPr sz="2000" dirty="0" err="1"/>
              <a:t>řeči</a:t>
            </a:r>
            <a:endParaRPr sz="2000" dirty="0"/>
          </a:p>
          <a:p>
            <a:pPr marL="903594" lvl="1" indent="-253364" defTabSz="332993">
              <a:spcBef>
                <a:spcPts val="2300"/>
              </a:spcBef>
              <a:defRPr sz="1824"/>
            </a:pPr>
            <a:r>
              <a:rPr lang="cs-CZ" sz="2000" dirty="0" smtClean="0"/>
              <a:t>n</a:t>
            </a:r>
            <a:r>
              <a:rPr sz="2000" dirty="0" err="1" smtClean="0"/>
              <a:t>áhlé</a:t>
            </a:r>
            <a:r>
              <a:rPr sz="2000" dirty="0" smtClean="0"/>
              <a:t> </a:t>
            </a:r>
            <a:r>
              <a:rPr sz="2000" dirty="0" err="1"/>
              <a:t>obtíže</a:t>
            </a:r>
            <a:r>
              <a:rPr sz="2000" dirty="0"/>
              <a:t> s </a:t>
            </a:r>
            <a:r>
              <a:rPr sz="2000" dirty="0" err="1"/>
              <a:t>viděním</a:t>
            </a:r>
            <a:r>
              <a:rPr sz="2000" dirty="0"/>
              <a:t> </a:t>
            </a:r>
            <a:r>
              <a:rPr sz="2000" dirty="0" err="1"/>
              <a:t>na</a:t>
            </a:r>
            <a:r>
              <a:rPr sz="2000" dirty="0"/>
              <a:t> </a:t>
            </a:r>
            <a:r>
              <a:rPr sz="2000" dirty="0" err="1"/>
              <a:t>jednom</a:t>
            </a:r>
            <a:r>
              <a:rPr sz="2000" dirty="0"/>
              <a:t> </a:t>
            </a:r>
            <a:r>
              <a:rPr sz="2000" dirty="0" err="1"/>
              <a:t>či</a:t>
            </a:r>
            <a:r>
              <a:rPr sz="2000" dirty="0"/>
              <a:t> </a:t>
            </a:r>
            <a:r>
              <a:rPr sz="2000" dirty="0" err="1"/>
              <a:t>obou</a:t>
            </a:r>
            <a:r>
              <a:rPr sz="2000" dirty="0"/>
              <a:t> </a:t>
            </a:r>
            <a:r>
              <a:rPr sz="2000" dirty="0" err="1"/>
              <a:t>očích</a:t>
            </a:r>
            <a:r>
              <a:rPr sz="2000" dirty="0"/>
              <a:t> (</a:t>
            </a:r>
            <a:r>
              <a:rPr sz="2000" dirty="0" err="1"/>
              <a:t>diplopie</a:t>
            </a:r>
            <a:r>
              <a:rPr sz="2000" dirty="0"/>
              <a:t>, </a:t>
            </a:r>
            <a:r>
              <a:rPr sz="2000" dirty="0" err="1"/>
              <a:t>zastřené</a:t>
            </a:r>
            <a:r>
              <a:rPr sz="2000" dirty="0"/>
              <a:t> </a:t>
            </a:r>
            <a:r>
              <a:rPr sz="2000" dirty="0" err="1"/>
              <a:t>nebo</a:t>
            </a:r>
            <a:r>
              <a:rPr sz="2000" dirty="0"/>
              <a:t> </a:t>
            </a:r>
            <a:r>
              <a:rPr sz="2000" dirty="0" err="1"/>
              <a:t>narušené</a:t>
            </a:r>
            <a:r>
              <a:rPr sz="2000" dirty="0"/>
              <a:t> </a:t>
            </a:r>
            <a:r>
              <a:rPr sz="2000" dirty="0" err="1"/>
              <a:t>vidění</a:t>
            </a:r>
            <a:r>
              <a:rPr sz="2000" dirty="0"/>
              <a:t>)</a:t>
            </a:r>
          </a:p>
          <a:p>
            <a:pPr marL="903594" lvl="1" indent="-253364" defTabSz="332993">
              <a:spcBef>
                <a:spcPts val="2300"/>
              </a:spcBef>
              <a:defRPr sz="1824"/>
            </a:pPr>
            <a:r>
              <a:rPr lang="cs-CZ" sz="2000" dirty="0" smtClean="0"/>
              <a:t>n</a:t>
            </a:r>
            <a:r>
              <a:rPr sz="2000" dirty="0" err="1" smtClean="0"/>
              <a:t>áhlé</a:t>
            </a:r>
            <a:r>
              <a:rPr sz="2000" dirty="0" smtClean="0"/>
              <a:t> </a:t>
            </a:r>
            <a:r>
              <a:rPr sz="2000" dirty="0" err="1"/>
              <a:t>potíže</a:t>
            </a:r>
            <a:r>
              <a:rPr sz="2000" dirty="0"/>
              <a:t> </a:t>
            </a:r>
            <a:r>
              <a:rPr sz="2000" dirty="0" err="1"/>
              <a:t>při</a:t>
            </a:r>
            <a:r>
              <a:rPr sz="2000" dirty="0"/>
              <a:t> </a:t>
            </a:r>
            <a:r>
              <a:rPr sz="2000" dirty="0" err="1"/>
              <a:t>chůzi</a:t>
            </a:r>
            <a:r>
              <a:rPr sz="2000" dirty="0" smtClean="0"/>
              <a:t>,</a:t>
            </a:r>
            <a:r>
              <a:rPr lang="cs-CZ" sz="2000" dirty="0" smtClean="0"/>
              <a:t> </a:t>
            </a:r>
            <a:r>
              <a:rPr sz="2000" dirty="0" err="1" smtClean="0"/>
              <a:t>poruchy</a:t>
            </a:r>
            <a:r>
              <a:rPr sz="2000" dirty="0" smtClean="0"/>
              <a:t> </a:t>
            </a:r>
            <a:r>
              <a:rPr sz="2000" dirty="0"/>
              <a:t>stability, </a:t>
            </a:r>
            <a:r>
              <a:rPr sz="2000" dirty="0" err="1"/>
              <a:t>koordinace</a:t>
            </a:r>
            <a:r>
              <a:rPr sz="2000" dirty="0"/>
              <a:t>, vertigo</a:t>
            </a:r>
          </a:p>
          <a:p>
            <a:pPr marL="903594" lvl="1" indent="-253364" defTabSz="332993">
              <a:spcBef>
                <a:spcPts val="2300"/>
              </a:spcBef>
              <a:defRPr sz="1824"/>
            </a:pPr>
            <a:r>
              <a:rPr lang="cs-CZ" sz="2000" dirty="0" smtClean="0"/>
              <a:t>n</a:t>
            </a:r>
            <a:r>
              <a:rPr sz="2000" dirty="0" err="1" smtClean="0"/>
              <a:t>áhlá</a:t>
            </a:r>
            <a:r>
              <a:rPr sz="2000" dirty="0" smtClean="0"/>
              <a:t> </a:t>
            </a:r>
            <a:r>
              <a:rPr sz="2000" dirty="0" err="1"/>
              <a:t>bolest</a:t>
            </a:r>
            <a:r>
              <a:rPr sz="2000" dirty="0"/>
              <a:t> </a:t>
            </a:r>
            <a:r>
              <a:rPr sz="2000" dirty="0" err="1"/>
              <a:t>hlavy</a:t>
            </a:r>
            <a:r>
              <a:rPr sz="2000" dirty="0"/>
              <a:t> bez </a:t>
            </a:r>
            <a:r>
              <a:rPr sz="2000" dirty="0" err="1"/>
              <a:t>zjevné</a:t>
            </a:r>
            <a:r>
              <a:rPr sz="2000" dirty="0"/>
              <a:t> </a:t>
            </a:r>
            <a:r>
              <a:rPr sz="2000" dirty="0" err="1"/>
              <a:t>příčiny</a:t>
            </a:r>
            <a:endParaRPr sz="2000" dirty="0"/>
          </a:p>
          <a:p>
            <a:pPr marL="253364" indent="-253364" defTabSz="332993">
              <a:spcBef>
                <a:spcPts val="2300"/>
              </a:spcBef>
              <a:defRPr sz="1824"/>
            </a:pPr>
            <a:r>
              <a:rPr lang="cs-CZ" sz="2800" dirty="0" err="1" smtClean="0"/>
              <a:t>n</a:t>
            </a:r>
            <a:r>
              <a:rPr sz="2800" dirty="0" err="1" smtClean="0"/>
              <a:t>ěkteří</a:t>
            </a:r>
            <a:r>
              <a:rPr sz="2800" dirty="0" smtClean="0"/>
              <a:t> </a:t>
            </a:r>
            <a:r>
              <a:rPr sz="2800" dirty="0" err="1"/>
              <a:t>pacienti</a:t>
            </a:r>
            <a:r>
              <a:rPr sz="2800" dirty="0"/>
              <a:t> </a:t>
            </a:r>
            <a:r>
              <a:rPr sz="2800" dirty="0" err="1"/>
              <a:t>vykazují</a:t>
            </a:r>
            <a:r>
              <a:rPr sz="2800" dirty="0"/>
              <a:t> </a:t>
            </a:r>
            <a:r>
              <a:rPr sz="2800" dirty="0" err="1"/>
              <a:t>méně</a:t>
            </a:r>
            <a:r>
              <a:rPr sz="2800" dirty="0"/>
              <a:t> </a:t>
            </a:r>
            <a:r>
              <a:rPr sz="2800" dirty="0" err="1"/>
              <a:t>akutní</a:t>
            </a:r>
            <a:r>
              <a:rPr sz="2800" dirty="0"/>
              <a:t> </a:t>
            </a:r>
            <a:r>
              <a:rPr sz="2800" dirty="0" err="1"/>
              <a:t>symptomy</a:t>
            </a:r>
            <a:r>
              <a:rPr sz="2800" dirty="0"/>
              <a:t> (</a:t>
            </a:r>
            <a:r>
              <a:rPr sz="2800" dirty="0" err="1"/>
              <a:t>bolest</a:t>
            </a:r>
            <a:r>
              <a:rPr sz="2800" dirty="0"/>
              <a:t> </a:t>
            </a:r>
            <a:r>
              <a:rPr sz="2800" dirty="0" err="1"/>
              <a:t>hlavy</a:t>
            </a:r>
            <a:r>
              <a:rPr sz="2800" dirty="0"/>
              <a:t>, </a:t>
            </a:r>
            <a:r>
              <a:rPr sz="2800" dirty="0" err="1"/>
              <a:t>oslabené</a:t>
            </a:r>
            <a:r>
              <a:rPr sz="2800" dirty="0"/>
              <a:t> </a:t>
            </a:r>
            <a:r>
              <a:rPr sz="2800" dirty="0" err="1"/>
              <a:t>vědomí</a:t>
            </a:r>
            <a:r>
              <a:rPr sz="2800" dirty="0"/>
              <a:t>) </a:t>
            </a:r>
            <a:r>
              <a:rPr sz="2800" dirty="0" err="1"/>
              <a:t>či</a:t>
            </a:r>
            <a:r>
              <a:rPr sz="2800" dirty="0"/>
              <a:t> </a:t>
            </a:r>
            <a:r>
              <a:rPr sz="2800" dirty="0" err="1"/>
              <a:t>odpovídající</a:t>
            </a:r>
            <a:r>
              <a:rPr sz="2800" dirty="0"/>
              <a:t> NPS </a:t>
            </a:r>
            <a:r>
              <a:rPr sz="2800" dirty="0" err="1"/>
              <a:t>oslabení</a:t>
            </a:r>
            <a:r>
              <a:rPr sz="2800" dirty="0"/>
              <a:t> </a:t>
            </a:r>
            <a:r>
              <a:rPr sz="2800" dirty="0" smtClean="0"/>
              <a:t>(</a:t>
            </a:r>
            <a:r>
              <a:rPr sz="2800" dirty="0" err="1" smtClean="0"/>
              <a:t>poruchy</a:t>
            </a:r>
            <a:r>
              <a:rPr sz="2800" dirty="0" smtClean="0"/>
              <a:t> </a:t>
            </a:r>
            <a:r>
              <a:rPr sz="2800" dirty="0" err="1"/>
              <a:t>paměti</a:t>
            </a:r>
            <a:r>
              <a:rPr sz="2800" dirty="0"/>
              <a:t>, </a:t>
            </a:r>
            <a:r>
              <a:rPr sz="2800" dirty="0" err="1"/>
              <a:t>exekutivy</a:t>
            </a:r>
            <a:r>
              <a:rPr sz="2800" dirty="0"/>
              <a:t>)</a:t>
            </a:r>
          </a:p>
          <a:p>
            <a:pPr marL="253364" indent="-253364" defTabSz="332993">
              <a:spcBef>
                <a:spcPts val="2300"/>
              </a:spcBef>
              <a:defRPr sz="1824"/>
            </a:pPr>
            <a:r>
              <a:rPr lang="cs-CZ" sz="2800" dirty="0" err="1" smtClean="0"/>
              <a:t>a</a:t>
            </a:r>
            <a:r>
              <a:rPr sz="2800" dirty="0" err="1" smtClean="0"/>
              <a:t>si</a:t>
            </a:r>
            <a:r>
              <a:rPr sz="2800" dirty="0" smtClean="0"/>
              <a:t> </a:t>
            </a:r>
            <a:r>
              <a:rPr sz="2800" dirty="0"/>
              <a:t>u 8-9% </a:t>
            </a:r>
            <a:r>
              <a:rPr sz="2800" dirty="0" err="1"/>
              <a:t>ischemií</a:t>
            </a:r>
            <a:r>
              <a:rPr sz="2800" dirty="0"/>
              <a:t> a 10% </a:t>
            </a:r>
            <a:r>
              <a:rPr sz="2800" dirty="0" err="1"/>
              <a:t>hemoragií</a:t>
            </a:r>
            <a:r>
              <a:rPr sz="2800" dirty="0"/>
              <a:t> se </a:t>
            </a:r>
            <a:r>
              <a:rPr sz="2800" dirty="0" err="1"/>
              <a:t>vyskytují</a:t>
            </a:r>
            <a:r>
              <a:rPr sz="2800" dirty="0"/>
              <a:t> </a:t>
            </a:r>
            <a:r>
              <a:rPr sz="2800" dirty="0" err="1"/>
              <a:t>epileptické</a:t>
            </a:r>
            <a:r>
              <a:rPr sz="2800" dirty="0"/>
              <a:t> </a:t>
            </a:r>
            <a:r>
              <a:rPr sz="2800" dirty="0" err="1"/>
              <a:t>záchvaty</a:t>
            </a:r>
            <a:endParaRPr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Diagnostika CMP"/>
          <p:cNvSpPr txBox="1">
            <a:spLocks noGrp="1"/>
          </p:cNvSpPr>
          <p:nvPr>
            <p:ph type="title"/>
          </p:nvPr>
        </p:nvSpPr>
        <p:spPr>
          <a:xfrm>
            <a:off x="3088640" y="345699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 err="1"/>
              <a:t>Diagnostika</a:t>
            </a:r>
            <a:r>
              <a:rPr sz="4800" dirty="0"/>
              <a:t> CMP</a:t>
            </a:r>
          </a:p>
        </p:txBody>
      </p:sp>
      <p:sp>
        <p:nvSpPr>
          <p:cNvPr id="149" name="Hlavní nástroj neurozobrazovací metody…"/>
          <p:cNvSpPr txBox="1">
            <a:spLocks noGrp="1"/>
          </p:cNvSpPr>
          <p:nvPr>
            <p:ph type="body" idx="1"/>
          </p:nvPr>
        </p:nvSpPr>
        <p:spPr>
          <a:xfrm>
            <a:off x="845312" y="2533135"/>
            <a:ext cx="11314176" cy="637515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264" indent="-342264" defTabSz="449833">
              <a:lnSpc>
                <a:spcPct val="100000"/>
              </a:lnSpc>
              <a:spcBef>
                <a:spcPts val="3200"/>
              </a:spcBef>
              <a:defRPr sz="2464"/>
            </a:pPr>
            <a:r>
              <a:rPr lang="cs-CZ" sz="2400" dirty="0" err="1" smtClean="0"/>
              <a:t>h</a:t>
            </a:r>
            <a:r>
              <a:rPr sz="2400" dirty="0" err="1" smtClean="0"/>
              <a:t>lavní</a:t>
            </a:r>
            <a:r>
              <a:rPr sz="2400" dirty="0" smtClean="0"/>
              <a:t> </a:t>
            </a:r>
            <a:r>
              <a:rPr sz="2400" dirty="0" err="1"/>
              <a:t>nástroj</a:t>
            </a:r>
            <a:r>
              <a:rPr sz="2400" dirty="0"/>
              <a:t> </a:t>
            </a:r>
            <a:r>
              <a:rPr sz="2400" dirty="0" err="1"/>
              <a:t>neurozobrazovací</a:t>
            </a:r>
            <a:r>
              <a:rPr sz="2400" dirty="0"/>
              <a:t> </a:t>
            </a:r>
            <a:r>
              <a:rPr sz="2400" dirty="0" err="1"/>
              <a:t>metody</a:t>
            </a:r>
            <a:endParaRPr sz="2400" dirty="0"/>
          </a:p>
          <a:p>
            <a:pPr marL="992494" lvl="1" indent="-342264" defTabSz="449833">
              <a:lnSpc>
                <a:spcPct val="100000"/>
              </a:lnSpc>
              <a:spcBef>
                <a:spcPts val="3200"/>
              </a:spcBef>
              <a:defRPr sz="2464"/>
            </a:pPr>
            <a:r>
              <a:rPr lang="cs-CZ" sz="2115" dirty="0" smtClean="0"/>
              <a:t>v</a:t>
            </a:r>
            <a:r>
              <a:rPr sz="2115" dirty="0" smtClean="0"/>
              <a:t> </a:t>
            </a:r>
            <a:r>
              <a:rPr sz="2115" dirty="0" err="1"/>
              <a:t>akutní</a:t>
            </a:r>
            <a:r>
              <a:rPr sz="2115" dirty="0"/>
              <a:t> </a:t>
            </a:r>
            <a:r>
              <a:rPr sz="2115" dirty="0" err="1"/>
              <a:t>fázi</a:t>
            </a:r>
            <a:r>
              <a:rPr sz="2115" dirty="0"/>
              <a:t> k </a:t>
            </a:r>
            <a:r>
              <a:rPr sz="2115" dirty="0" err="1"/>
              <a:t>rychlému</a:t>
            </a:r>
            <a:r>
              <a:rPr sz="2115" dirty="0"/>
              <a:t> </a:t>
            </a:r>
            <a:r>
              <a:rPr sz="2115" dirty="0" err="1"/>
              <a:t>stanovení</a:t>
            </a:r>
            <a:r>
              <a:rPr sz="2115" dirty="0"/>
              <a:t> </a:t>
            </a:r>
            <a:r>
              <a:rPr sz="2115" dirty="0" err="1"/>
              <a:t>intracerebrálního</a:t>
            </a:r>
            <a:r>
              <a:rPr sz="2115" dirty="0"/>
              <a:t> </a:t>
            </a:r>
            <a:r>
              <a:rPr sz="2115" dirty="0" err="1"/>
              <a:t>krvácení</a:t>
            </a:r>
            <a:r>
              <a:rPr sz="2115" dirty="0"/>
              <a:t> a k </a:t>
            </a:r>
            <a:r>
              <a:rPr sz="2115" dirty="0" err="1"/>
              <a:t>vyloučení</a:t>
            </a:r>
            <a:r>
              <a:rPr sz="2115" dirty="0"/>
              <a:t> </a:t>
            </a:r>
            <a:r>
              <a:rPr sz="2115" dirty="0" err="1"/>
              <a:t>nevaskulární</a:t>
            </a:r>
            <a:r>
              <a:rPr sz="2115" dirty="0"/>
              <a:t> </a:t>
            </a:r>
            <a:r>
              <a:rPr sz="2115" dirty="0" err="1"/>
              <a:t>příčiny</a:t>
            </a:r>
            <a:r>
              <a:rPr sz="2115" dirty="0"/>
              <a:t> </a:t>
            </a:r>
            <a:r>
              <a:rPr sz="2115" dirty="0" err="1"/>
              <a:t>deficitu</a:t>
            </a:r>
            <a:r>
              <a:rPr sz="2115" dirty="0"/>
              <a:t> - </a:t>
            </a:r>
            <a:r>
              <a:rPr sz="2115" dirty="0" err="1"/>
              <a:t>nekontrastní</a:t>
            </a:r>
            <a:r>
              <a:rPr sz="2115" dirty="0"/>
              <a:t> </a:t>
            </a:r>
            <a:r>
              <a:rPr lang="cs-CZ" sz="2115" dirty="0" smtClean="0"/>
              <a:t>C</a:t>
            </a:r>
            <a:r>
              <a:rPr sz="2115" dirty="0" smtClean="0"/>
              <a:t>T</a:t>
            </a:r>
            <a:endParaRPr sz="2115" dirty="0"/>
          </a:p>
          <a:p>
            <a:pPr marL="342264" indent="-342264" defTabSz="449833">
              <a:lnSpc>
                <a:spcPct val="100000"/>
              </a:lnSpc>
              <a:spcBef>
                <a:spcPts val="3200"/>
              </a:spcBef>
              <a:defRPr sz="2464"/>
            </a:pPr>
            <a:r>
              <a:rPr sz="2400" b="1" dirty="0"/>
              <a:t>CT</a:t>
            </a:r>
            <a:r>
              <a:rPr sz="2400" dirty="0"/>
              <a:t> je </a:t>
            </a:r>
            <a:r>
              <a:rPr sz="2400" dirty="0" err="1"/>
              <a:t>senzitivní</a:t>
            </a:r>
            <a:r>
              <a:rPr sz="2400" dirty="0"/>
              <a:t> pro </a:t>
            </a:r>
            <a:r>
              <a:rPr sz="2400" dirty="0" err="1"/>
              <a:t>akutní</a:t>
            </a:r>
            <a:r>
              <a:rPr sz="2400" dirty="0"/>
              <a:t> </a:t>
            </a:r>
            <a:r>
              <a:rPr sz="2400" dirty="0" err="1"/>
              <a:t>hemoragii</a:t>
            </a:r>
            <a:r>
              <a:rPr sz="2400" dirty="0"/>
              <a:t>, </a:t>
            </a:r>
            <a:r>
              <a:rPr sz="2400" dirty="0" err="1"/>
              <a:t>není</a:t>
            </a:r>
            <a:r>
              <a:rPr sz="2400" dirty="0"/>
              <a:t> </a:t>
            </a:r>
            <a:r>
              <a:rPr sz="2400" dirty="0" err="1"/>
              <a:t>vhodné</a:t>
            </a:r>
            <a:r>
              <a:rPr sz="2400" dirty="0"/>
              <a:t> pro </a:t>
            </a:r>
            <a:r>
              <a:rPr sz="2400" dirty="0" err="1"/>
              <a:t>akutní</a:t>
            </a:r>
            <a:r>
              <a:rPr sz="2400" dirty="0"/>
              <a:t> </a:t>
            </a:r>
            <a:r>
              <a:rPr sz="2400" dirty="0" err="1"/>
              <a:t>ischemickou</a:t>
            </a:r>
            <a:r>
              <a:rPr sz="2400" dirty="0"/>
              <a:t> </a:t>
            </a:r>
            <a:r>
              <a:rPr sz="2400" dirty="0" err="1"/>
              <a:t>příhodu</a:t>
            </a:r>
            <a:r>
              <a:rPr sz="2400" dirty="0"/>
              <a:t> v </a:t>
            </a:r>
            <a:r>
              <a:rPr sz="2400" dirty="0" err="1"/>
              <a:t>prvních</a:t>
            </a:r>
            <a:r>
              <a:rPr sz="2400" dirty="0"/>
              <a:t> 12-48 </a:t>
            </a:r>
            <a:r>
              <a:rPr sz="2400" dirty="0" err="1"/>
              <a:t>hodinách</a:t>
            </a:r>
            <a:r>
              <a:rPr sz="2400" dirty="0"/>
              <a:t> (</a:t>
            </a:r>
            <a:r>
              <a:rPr sz="2400" dirty="0" err="1"/>
              <a:t>zejména</a:t>
            </a:r>
            <a:r>
              <a:rPr sz="2400" dirty="0"/>
              <a:t> u </a:t>
            </a:r>
            <a:r>
              <a:rPr sz="2400" dirty="0" err="1"/>
              <a:t>příhod</a:t>
            </a:r>
            <a:r>
              <a:rPr sz="2400" dirty="0"/>
              <a:t> </a:t>
            </a:r>
            <a:r>
              <a:rPr sz="2400" dirty="0" err="1"/>
              <a:t>menšího</a:t>
            </a:r>
            <a:r>
              <a:rPr sz="2400" dirty="0"/>
              <a:t> </a:t>
            </a:r>
            <a:r>
              <a:rPr sz="2400" dirty="0" err="1"/>
              <a:t>rozsahu</a:t>
            </a:r>
            <a:r>
              <a:rPr sz="2400" dirty="0"/>
              <a:t>)</a:t>
            </a:r>
          </a:p>
          <a:p>
            <a:pPr marL="342264" indent="-342264" defTabSz="449833">
              <a:lnSpc>
                <a:spcPct val="100000"/>
              </a:lnSpc>
              <a:spcBef>
                <a:spcPts val="3200"/>
              </a:spcBef>
              <a:defRPr sz="2464"/>
            </a:pPr>
            <a:r>
              <a:rPr sz="2400" b="1" dirty="0"/>
              <a:t>MR</a:t>
            </a:r>
            <a:r>
              <a:rPr sz="2400" dirty="0"/>
              <a:t> - </a:t>
            </a:r>
            <a:r>
              <a:rPr sz="2400" dirty="0" err="1"/>
              <a:t>zlatý</a:t>
            </a:r>
            <a:r>
              <a:rPr sz="2400" dirty="0"/>
              <a:t> standard</a:t>
            </a:r>
          </a:p>
          <a:p>
            <a:pPr marL="342264" indent="-342264" defTabSz="449833">
              <a:lnSpc>
                <a:spcPct val="100000"/>
              </a:lnSpc>
              <a:spcBef>
                <a:spcPts val="3200"/>
              </a:spcBef>
              <a:defRPr sz="2464"/>
            </a:pPr>
            <a:r>
              <a:rPr lang="cs-CZ" sz="2400" dirty="0" err="1" smtClean="0"/>
              <a:t>m</a:t>
            </a:r>
            <a:r>
              <a:rPr sz="2400" dirty="0" err="1" smtClean="0"/>
              <a:t>ěření</a:t>
            </a:r>
            <a:r>
              <a:rPr sz="2400" dirty="0" smtClean="0"/>
              <a:t> </a:t>
            </a:r>
            <a:r>
              <a:rPr sz="2400" dirty="0" err="1"/>
              <a:t>mozkové</a:t>
            </a:r>
            <a:r>
              <a:rPr sz="2400" dirty="0"/>
              <a:t> </a:t>
            </a:r>
            <a:r>
              <a:rPr sz="2400" dirty="0" err="1"/>
              <a:t>perfuze</a:t>
            </a:r>
            <a:r>
              <a:rPr sz="2400" dirty="0"/>
              <a:t>; MR </a:t>
            </a:r>
            <a:r>
              <a:rPr sz="2400" dirty="0" err="1"/>
              <a:t>angiografie</a:t>
            </a:r>
            <a:r>
              <a:rPr sz="2400" dirty="0"/>
              <a:t> </a:t>
            </a:r>
            <a:r>
              <a:rPr sz="2400" dirty="0" err="1"/>
              <a:t>či</a:t>
            </a:r>
            <a:r>
              <a:rPr sz="2400" dirty="0"/>
              <a:t> CT </a:t>
            </a:r>
            <a:r>
              <a:rPr sz="2400" dirty="0" err="1"/>
              <a:t>angiografie</a:t>
            </a:r>
            <a:endParaRPr sz="2400" dirty="0"/>
          </a:p>
          <a:p>
            <a:pPr marL="342264" indent="-342264" defTabSz="449833">
              <a:lnSpc>
                <a:spcPct val="100000"/>
              </a:lnSpc>
              <a:spcBef>
                <a:spcPts val="3200"/>
              </a:spcBef>
              <a:defRPr sz="2464"/>
            </a:pPr>
            <a:r>
              <a:rPr lang="cs-CZ" sz="2400" dirty="0" err="1" smtClean="0"/>
              <a:t>t</a:t>
            </a:r>
            <a:r>
              <a:rPr sz="2400" dirty="0" err="1" smtClean="0"/>
              <a:t>ranskraniální</a:t>
            </a:r>
            <a:r>
              <a:rPr sz="2400" dirty="0" smtClean="0"/>
              <a:t> </a:t>
            </a:r>
            <a:r>
              <a:rPr sz="2400" dirty="0" err="1"/>
              <a:t>dopplerovská</a:t>
            </a:r>
            <a:r>
              <a:rPr sz="2400" dirty="0"/>
              <a:t> </a:t>
            </a:r>
            <a:r>
              <a:rPr sz="2400" dirty="0" err="1"/>
              <a:t>sonografie</a:t>
            </a:r>
            <a:r>
              <a:rPr sz="2400" dirty="0"/>
              <a:t> - </a:t>
            </a:r>
            <a:r>
              <a:rPr sz="2400" dirty="0" err="1"/>
              <a:t>pomocí</a:t>
            </a:r>
            <a:r>
              <a:rPr sz="2400" dirty="0"/>
              <a:t> </a:t>
            </a:r>
            <a:r>
              <a:rPr sz="2400" dirty="0" err="1" smtClean="0"/>
              <a:t>ultrazvuk</a:t>
            </a:r>
            <a:r>
              <a:rPr lang="cs-CZ" sz="2400" dirty="0" smtClean="0"/>
              <a:t>u se</a:t>
            </a:r>
            <a:r>
              <a:rPr sz="2400" dirty="0" smtClean="0"/>
              <a:t> </a:t>
            </a:r>
            <a:r>
              <a:rPr sz="2400" dirty="0" err="1"/>
              <a:t>zachytí</a:t>
            </a:r>
            <a:r>
              <a:rPr sz="2400" dirty="0"/>
              <a:t> </a:t>
            </a:r>
            <a:r>
              <a:rPr sz="2400" dirty="0" err="1"/>
              <a:t>průtok</a:t>
            </a:r>
            <a:r>
              <a:rPr sz="2400" dirty="0"/>
              <a:t> </a:t>
            </a:r>
            <a:r>
              <a:rPr sz="2400" dirty="0" err="1"/>
              <a:t>krve</a:t>
            </a:r>
            <a:r>
              <a:rPr sz="2400" dirty="0"/>
              <a:t> </a:t>
            </a:r>
            <a:r>
              <a:rPr sz="2400" dirty="0" err="1"/>
              <a:t>arteriemi</a:t>
            </a:r>
            <a:endParaRPr sz="2400" dirty="0"/>
          </a:p>
          <a:p>
            <a:pPr marL="342264" indent="-342264" defTabSz="449833">
              <a:lnSpc>
                <a:spcPct val="100000"/>
              </a:lnSpc>
              <a:spcBef>
                <a:spcPts val="3200"/>
              </a:spcBef>
              <a:defRPr sz="2464"/>
            </a:pPr>
            <a:r>
              <a:rPr lang="cs-CZ" sz="2400" dirty="0" err="1" smtClean="0"/>
              <a:t>d</a:t>
            </a:r>
            <a:r>
              <a:rPr sz="2400" dirty="0" err="1" smtClean="0"/>
              <a:t>oplňkové</a:t>
            </a:r>
            <a:r>
              <a:rPr sz="2400" dirty="0" smtClean="0"/>
              <a:t> </a:t>
            </a:r>
            <a:r>
              <a:rPr sz="2400" dirty="0" err="1"/>
              <a:t>metody</a:t>
            </a:r>
            <a:r>
              <a:rPr sz="2400" dirty="0"/>
              <a:t> - </a:t>
            </a:r>
            <a:r>
              <a:rPr sz="2400" dirty="0" err="1"/>
              <a:t>vyšetření</a:t>
            </a:r>
            <a:r>
              <a:rPr sz="2400" dirty="0"/>
              <a:t> </a:t>
            </a:r>
            <a:r>
              <a:rPr sz="2400" dirty="0" err="1"/>
              <a:t>likvoru</a:t>
            </a:r>
            <a:r>
              <a:rPr sz="2400" dirty="0"/>
              <a:t> (</a:t>
            </a:r>
            <a:r>
              <a:rPr sz="2400" dirty="0" err="1"/>
              <a:t>lumbální</a:t>
            </a:r>
            <a:r>
              <a:rPr sz="2400" dirty="0"/>
              <a:t> </a:t>
            </a:r>
            <a:r>
              <a:rPr sz="2400" dirty="0" err="1"/>
              <a:t>punkce</a:t>
            </a:r>
            <a:r>
              <a:rPr sz="2400" dirty="0"/>
              <a:t>); EEG; EKG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rapie CMP"/>
          <p:cNvSpPr txBox="1">
            <a:spLocks noGrp="1"/>
          </p:cNvSpPr>
          <p:nvPr>
            <p:ph type="title"/>
          </p:nvPr>
        </p:nvSpPr>
        <p:spPr>
          <a:xfrm>
            <a:off x="3088640" y="432194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 err="1"/>
              <a:t>Terapie</a:t>
            </a:r>
            <a:r>
              <a:rPr sz="4800" dirty="0"/>
              <a:t> CMP</a:t>
            </a:r>
          </a:p>
        </p:txBody>
      </p:sp>
      <p:sp>
        <p:nvSpPr>
          <p:cNvPr id="152" name="Iktové jednotky a komplexní cerebrovaskulární centra…"/>
          <p:cNvSpPr txBox="1">
            <a:spLocks noGrp="1"/>
          </p:cNvSpPr>
          <p:nvPr>
            <p:ph type="body" idx="1"/>
          </p:nvPr>
        </p:nvSpPr>
        <p:spPr>
          <a:xfrm>
            <a:off x="845312" y="2730843"/>
            <a:ext cx="11721510" cy="65985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264" indent="-342264" defTabSz="449833">
              <a:lnSpc>
                <a:spcPct val="100000"/>
              </a:lnSpc>
              <a:spcBef>
                <a:spcPts val="3200"/>
              </a:spcBef>
              <a:defRPr sz="2464"/>
            </a:pPr>
            <a:r>
              <a:rPr lang="cs-CZ" sz="2400" dirty="0" err="1" smtClean="0"/>
              <a:t>i</a:t>
            </a:r>
            <a:r>
              <a:rPr sz="2400" dirty="0" err="1" smtClean="0"/>
              <a:t>ktové</a:t>
            </a:r>
            <a:r>
              <a:rPr sz="2400" dirty="0" smtClean="0"/>
              <a:t> </a:t>
            </a:r>
            <a:r>
              <a:rPr sz="2400" dirty="0" err="1"/>
              <a:t>jednotky</a:t>
            </a:r>
            <a:r>
              <a:rPr sz="2400" dirty="0"/>
              <a:t> a </a:t>
            </a:r>
            <a:r>
              <a:rPr sz="2400" dirty="0" err="1"/>
              <a:t>komplexní</a:t>
            </a:r>
            <a:r>
              <a:rPr sz="2400" dirty="0"/>
              <a:t> </a:t>
            </a:r>
            <a:r>
              <a:rPr sz="2400" dirty="0" err="1"/>
              <a:t>cerebrovaskulární</a:t>
            </a:r>
            <a:r>
              <a:rPr sz="2400" dirty="0"/>
              <a:t> </a:t>
            </a:r>
            <a:r>
              <a:rPr sz="2400" dirty="0" err="1"/>
              <a:t>centra</a:t>
            </a:r>
            <a:endParaRPr sz="2400" dirty="0"/>
          </a:p>
          <a:p>
            <a:pPr marL="342264" indent="-342264" defTabSz="449833">
              <a:lnSpc>
                <a:spcPct val="100000"/>
              </a:lnSpc>
              <a:spcBef>
                <a:spcPts val="3200"/>
              </a:spcBef>
              <a:defRPr sz="2464"/>
            </a:pPr>
            <a:r>
              <a:rPr lang="cs-CZ" sz="2400" dirty="0" smtClean="0"/>
              <a:t>u</a:t>
            </a:r>
            <a:r>
              <a:rPr sz="2400" dirty="0" smtClean="0"/>
              <a:t> </a:t>
            </a:r>
            <a:r>
              <a:rPr sz="2400" dirty="0" err="1"/>
              <a:t>ischemických</a:t>
            </a:r>
            <a:r>
              <a:rPr sz="2400" dirty="0"/>
              <a:t> </a:t>
            </a:r>
            <a:r>
              <a:rPr lang="cs-CZ" sz="2400" dirty="0" smtClean="0"/>
              <a:t>MP </a:t>
            </a:r>
            <a:r>
              <a:rPr sz="2400" dirty="0" smtClean="0"/>
              <a:t>- </a:t>
            </a:r>
            <a:r>
              <a:rPr sz="2400" dirty="0" err="1"/>
              <a:t>zejména</a:t>
            </a:r>
            <a:r>
              <a:rPr sz="2400" dirty="0"/>
              <a:t> </a:t>
            </a:r>
            <a:r>
              <a:rPr sz="2400" dirty="0" err="1"/>
              <a:t>medikamentózní</a:t>
            </a:r>
            <a:r>
              <a:rPr sz="2400" dirty="0"/>
              <a:t> </a:t>
            </a:r>
            <a:r>
              <a:rPr sz="2400" dirty="0" err="1" smtClean="0"/>
              <a:t>léčba</a:t>
            </a:r>
            <a:r>
              <a:rPr lang="cs-CZ" sz="2400" dirty="0" smtClean="0"/>
              <a:t> </a:t>
            </a:r>
            <a:r>
              <a:rPr sz="2400" dirty="0" smtClean="0"/>
              <a:t>- </a:t>
            </a:r>
            <a:r>
              <a:rPr sz="2400" dirty="0" err="1"/>
              <a:t>neuroprotektivní</a:t>
            </a:r>
            <a:r>
              <a:rPr sz="2400" dirty="0"/>
              <a:t>, </a:t>
            </a:r>
            <a:r>
              <a:rPr sz="2400" dirty="0" err="1"/>
              <a:t>antitrombotická</a:t>
            </a:r>
            <a:r>
              <a:rPr sz="2400" dirty="0"/>
              <a:t> </a:t>
            </a:r>
            <a:r>
              <a:rPr sz="2400" dirty="0" err="1"/>
              <a:t>či</a:t>
            </a:r>
            <a:r>
              <a:rPr sz="2400" dirty="0"/>
              <a:t> </a:t>
            </a:r>
            <a:r>
              <a:rPr sz="2400" dirty="0" err="1"/>
              <a:t>antiedematózní</a:t>
            </a:r>
            <a:r>
              <a:rPr sz="2400" dirty="0"/>
              <a:t> </a:t>
            </a:r>
            <a:r>
              <a:rPr sz="2400" dirty="0" err="1"/>
              <a:t>léčba</a:t>
            </a:r>
            <a:endParaRPr sz="2400" dirty="0"/>
          </a:p>
          <a:p>
            <a:pPr marL="342264" indent="-342264" defTabSz="449833">
              <a:lnSpc>
                <a:spcPct val="100000"/>
              </a:lnSpc>
              <a:spcBef>
                <a:spcPts val="3200"/>
              </a:spcBef>
              <a:defRPr sz="2464"/>
            </a:pPr>
            <a:r>
              <a:rPr lang="cs-CZ" sz="2400" dirty="0" err="1" smtClean="0"/>
              <a:t>m</a:t>
            </a:r>
            <a:r>
              <a:rPr sz="2400" dirty="0" err="1" smtClean="0"/>
              <a:t>echanické</a:t>
            </a:r>
            <a:r>
              <a:rPr sz="2400" dirty="0" smtClean="0"/>
              <a:t> </a:t>
            </a:r>
            <a:r>
              <a:rPr sz="2400" dirty="0" err="1"/>
              <a:t>odstranění</a:t>
            </a:r>
            <a:r>
              <a:rPr sz="2400" dirty="0"/>
              <a:t> </a:t>
            </a:r>
            <a:r>
              <a:rPr sz="2400" dirty="0" err="1"/>
              <a:t>trombu</a:t>
            </a:r>
            <a:r>
              <a:rPr sz="2400" dirty="0"/>
              <a:t>, </a:t>
            </a:r>
            <a:r>
              <a:rPr sz="2400" dirty="0" err="1"/>
              <a:t>endovaskulárně</a:t>
            </a:r>
            <a:endParaRPr sz="2400" dirty="0"/>
          </a:p>
          <a:p>
            <a:pPr marL="342264" indent="-342264" defTabSz="449833">
              <a:lnSpc>
                <a:spcPct val="100000"/>
              </a:lnSpc>
              <a:spcBef>
                <a:spcPts val="3200"/>
              </a:spcBef>
              <a:defRPr sz="2464"/>
            </a:pPr>
            <a:r>
              <a:rPr lang="cs-CZ" sz="2400" dirty="0" err="1" smtClean="0"/>
              <a:t>a</a:t>
            </a:r>
            <a:r>
              <a:rPr sz="2400" dirty="0" err="1" smtClean="0"/>
              <a:t>ngioneurochirurgická</a:t>
            </a:r>
            <a:r>
              <a:rPr sz="2400" dirty="0" smtClean="0"/>
              <a:t> </a:t>
            </a:r>
            <a:r>
              <a:rPr sz="2400" dirty="0" err="1"/>
              <a:t>léčba</a:t>
            </a:r>
            <a:r>
              <a:rPr sz="2400" dirty="0"/>
              <a:t> - </a:t>
            </a:r>
            <a:r>
              <a:rPr sz="2400" dirty="0" err="1"/>
              <a:t>chirurgické</a:t>
            </a:r>
            <a:r>
              <a:rPr sz="2400" dirty="0"/>
              <a:t> </a:t>
            </a:r>
            <a:r>
              <a:rPr sz="2400" dirty="0" err="1"/>
              <a:t>odstranění</a:t>
            </a:r>
            <a:r>
              <a:rPr sz="2400" dirty="0"/>
              <a:t> </a:t>
            </a:r>
            <a:r>
              <a:rPr sz="2400" dirty="0" err="1"/>
              <a:t>plátu</a:t>
            </a:r>
            <a:endParaRPr sz="2400" dirty="0"/>
          </a:p>
          <a:p>
            <a:pPr marL="342264" indent="-342264" defTabSz="449833">
              <a:lnSpc>
                <a:spcPct val="100000"/>
              </a:lnSpc>
              <a:spcBef>
                <a:spcPts val="3200"/>
              </a:spcBef>
              <a:defRPr sz="2464"/>
            </a:pPr>
            <a:r>
              <a:rPr lang="cs-CZ" sz="2400" dirty="0" err="1" smtClean="0"/>
              <a:t>m</a:t>
            </a:r>
            <a:r>
              <a:rPr sz="2400" dirty="0" err="1" smtClean="0"/>
              <a:t>ozkové</a:t>
            </a:r>
            <a:r>
              <a:rPr sz="2400" dirty="0" smtClean="0"/>
              <a:t> </a:t>
            </a:r>
            <a:r>
              <a:rPr sz="2400" dirty="0" err="1"/>
              <a:t>aneuryzma</a:t>
            </a:r>
            <a:r>
              <a:rPr sz="2400" dirty="0"/>
              <a:t> - </a:t>
            </a:r>
            <a:r>
              <a:rPr sz="2400" dirty="0" err="1"/>
              <a:t>chirurgické</a:t>
            </a:r>
            <a:r>
              <a:rPr sz="2400" dirty="0"/>
              <a:t> </a:t>
            </a:r>
            <a:r>
              <a:rPr sz="2400" dirty="0" err="1"/>
              <a:t>nasazení</a:t>
            </a:r>
            <a:r>
              <a:rPr sz="2400" dirty="0"/>
              <a:t> </a:t>
            </a:r>
            <a:r>
              <a:rPr sz="2400" dirty="0" err="1"/>
              <a:t>clipu</a:t>
            </a:r>
            <a:r>
              <a:rPr sz="2400" dirty="0"/>
              <a:t>/</a:t>
            </a:r>
            <a:r>
              <a:rPr sz="2400" dirty="0" err="1"/>
              <a:t>svorky</a:t>
            </a:r>
            <a:endParaRPr sz="2400" dirty="0"/>
          </a:p>
          <a:p>
            <a:pPr marL="342264" indent="-342264" defTabSz="449833">
              <a:lnSpc>
                <a:spcPct val="100000"/>
              </a:lnSpc>
              <a:spcBef>
                <a:spcPts val="3200"/>
              </a:spcBef>
              <a:defRPr sz="2464"/>
            </a:pPr>
            <a:r>
              <a:rPr lang="cs-CZ" sz="2400" dirty="0" err="1" smtClean="0"/>
              <a:t>z</a:t>
            </a:r>
            <a:r>
              <a:rPr sz="2400" dirty="0" err="1" smtClean="0"/>
              <a:t>avedení</a:t>
            </a:r>
            <a:r>
              <a:rPr sz="2400" dirty="0" smtClean="0"/>
              <a:t> </a:t>
            </a:r>
            <a:r>
              <a:rPr sz="2400" dirty="0" err="1"/>
              <a:t>stentů</a:t>
            </a:r>
            <a:r>
              <a:rPr sz="2400" dirty="0"/>
              <a:t> u </a:t>
            </a:r>
            <a:r>
              <a:rPr sz="2400" dirty="0" err="1"/>
              <a:t>arteriálních</a:t>
            </a:r>
            <a:r>
              <a:rPr sz="2400" dirty="0"/>
              <a:t> </a:t>
            </a:r>
            <a:r>
              <a:rPr sz="2400" dirty="0" err="1"/>
              <a:t>stenóz</a:t>
            </a:r>
            <a:endParaRPr sz="2400" dirty="0"/>
          </a:p>
          <a:p>
            <a:pPr marL="342264" indent="-342264" defTabSz="449833">
              <a:lnSpc>
                <a:spcPct val="100000"/>
              </a:lnSpc>
              <a:spcBef>
                <a:spcPts val="3200"/>
              </a:spcBef>
              <a:defRPr sz="2464"/>
            </a:pPr>
            <a:r>
              <a:rPr lang="cs-CZ" sz="2400" dirty="0" err="1" smtClean="0"/>
              <a:t>i</a:t>
            </a:r>
            <a:r>
              <a:rPr sz="2400" dirty="0" err="1" smtClean="0"/>
              <a:t>ntracerebrální</a:t>
            </a:r>
            <a:r>
              <a:rPr sz="2400" dirty="0" smtClean="0"/>
              <a:t> </a:t>
            </a:r>
            <a:r>
              <a:rPr sz="2400" dirty="0" err="1"/>
              <a:t>krvácení</a:t>
            </a:r>
            <a:r>
              <a:rPr sz="2400" dirty="0"/>
              <a:t> - </a:t>
            </a:r>
            <a:r>
              <a:rPr sz="2400" dirty="0" err="1"/>
              <a:t>evakuace</a:t>
            </a:r>
            <a:r>
              <a:rPr sz="2400" dirty="0"/>
              <a:t> </a:t>
            </a:r>
            <a:r>
              <a:rPr sz="2400" dirty="0" err="1"/>
              <a:t>neurochirurgicky</a:t>
            </a:r>
            <a:endParaRPr sz="2400" dirty="0"/>
          </a:p>
          <a:p>
            <a:pPr marL="342264" indent="-342264" defTabSz="449833">
              <a:lnSpc>
                <a:spcPct val="100000"/>
              </a:lnSpc>
              <a:spcBef>
                <a:spcPts val="3200"/>
              </a:spcBef>
              <a:defRPr sz="2464"/>
            </a:pPr>
            <a:r>
              <a:rPr lang="cs-CZ" sz="2400" dirty="0" err="1" smtClean="0"/>
              <a:t>a</a:t>
            </a:r>
            <a:r>
              <a:rPr sz="2400" dirty="0" err="1" smtClean="0"/>
              <a:t>rteriovenózní</a:t>
            </a:r>
            <a:r>
              <a:rPr sz="2400" dirty="0" smtClean="0"/>
              <a:t> </a:t>
            </a:r>
            <a:r>
              <a:rPr sz="2400" dirty="0" err="1"/>
              <a:t>malformace</a:t>
            </a:r>
            <a:r>
              <a:rPr sz="2400" dirty="0"/>
              <a:t> - </a:t>
            </a:r>
            <a:r>
              <a:rPr sz="2400" dirty="0" err="1"/>
              <a:t>stereotaktická</a:t>
            </a:r>
            <a:r>
              <a:rPr sz="2400" dirty="0"/>
              <a:t> </a:t>
            </a:r>
            <a:r>
              <a:rPr sz="2400" dirty="0" err="1"/>
              <a:t>radiochirurgie</a:t>
            </a:r>
            <a:r>
              <a:rPr sz="2400" dirty="0"/>
              <a:t> </a:t>
            </a:r>
            <a:r>
              <a:rPr sz="2400" dirty="0" err="1"/>
              <a:t>či</a:t>
            </a:r>
            <a:r>
              <a:rPr sz="2400" dirty="0"/>
              <a:t> </a:t>
            </a:r>
            <a:r>
              <a:rPr sz="2400" dirty="0" err="1"/>
              <a:t>embolizace</a:t>
            </a:r>
            <a:endParaRPr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NPS vyšetření u cerebrovaskulárních onemocnění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08940">
              <a:defRPr sz="5600"/>
            </a:lvl1pPr>
          </a:lstStyle>
          <a:p>
            <a:r>
              <a:rPr dirty="0"/>
              <a:t>NPS </a:t>
            </a:r>
            <a:r>
              <a:rPr dirty="0" err="1"/>
              <a:t>vyšetření</a:t>
            </a:r>
            <a:r>
              <a:rPr dirty="0"/>
              <a:t> </a:t>
            </a:r>
            <a:r>
              <a:rPr lang="cs-CZ" dirty="0" smtClean="0"/>
              <a:t>                                  </a:t>
            </a:r>
            <a:r>
              <a:rPr dirty="0" smtClean="0"/>
              <a:t>u </a:t>
            </a:r>
            <a:r>
              <a:rPr dirty="0" err="1"/>
              <a:t>cerebrovaskulárních</a:t>
            </a:r>
            <a:r>
              <a:rPr dirty="0"/>
              <a:t> </a:t>
            </a:r>
            <a:r>
              <a:rPr dirty="0" err="1"/>
              <a:t>onemocnění</a:t>
            </a:r>
            <a:r>
              <a:rPr dirty="0"/>
              <a:t> </a:t>
            </a:r>
          </a:p>
        </p:txBody>
      </p:sp>
      <p:sp>
        <p:nvSpPr>
          <p:cNvPr id="155" name="NPS může v časných fázích léčby zaznamenávat vývoj funkčního stavu již od hospitalizace pacienta na neurochirurgických a neurologických JIP, zhodnotit pacientovy silné a slabé stránky a doporučit rehabilitační a kompenzační strategie a postupy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00050" indent="-400050" defTabSz="525779">
              <a:spcBef>
                <a:spcPts val="3700"/>
              </a:spcBef>
              <a:defRPr sz="2880"/>
            </a:pPr>
            <a:r>
              <a:rPr dirty="0"/>
              <a:t>NPS </a:t>
            </a:r>
            <a:r>
              <a:rPr dirty="0" err="1"/>
              <a:t>může</a:t>
            </a:r>
            <a:r>
              <a:rPr dirty="0"/>
              <a:t> v </a:t>
            </a:r>
            <a:r>
              <a:rPr dirty="0" err="1"/>
              <a:t>časných</a:t>
            </a:r>
            <a:r>
              <a:rPr dirty="0"/>
              <a:t> </a:t>
            </a:r>
            <a:r>
              <a:rPr dirty="0" err="1"/>
              <a:t>fázích</a:t>
            </a:r>
            <a:r>
              <a:rPr dirty="0"/>
              <a:t> </a:t>
            </a:r>
            <a:r>
              <a:rPr dirty="0" err="1"/>
              <a:t>léčby</a:t>
            </a:r>
            <a:r>
              <a:rPr dirty="0"/>
              <a:t> </a:t>
            </a:r>
            <a:r>
              <a:rPr dirty="0" err="1"/>
              <a:t>zaznamenávat</a:t>
            </a:r>
            <a:r>
              <a:rPr dirty="0"/>
              <a:t> </a:t>
            </a:r>
            <a:r>
              <a:rPr dirty="0" err="1"/>
              <a:t>vývoj</a:t>
            </a:r>
            <a:r>
              <a:rPr dirty="0"/>
              <a:t> </a:t>
            </a:r>
            <a:r>
              <a:rPr dirty="0" err="1"/>
              <a:t>funkčního</a:t>
            </a:r>
            <a:r>
              <a:rPr dirty="0"/>
              <a:t> </a:t>
            </a:r>
            <a:r>
              <a:rPr dirty="0" err="1"/>
              <a:t>stavu</a:t>
            </a:r>
            <a:r>
              <a:rPr dirty="0"/>
              <a:t> </a:t>
            </a:r>
            <a:r>
              <a:rPr dirty="0" err="1"/>
              <a:t>již</a:t>
            </a:r>
            <a:r>
              <a:rPr dirty="0"/>
              <a:t> od </a:t>
            </a:r>
            <a:r>
              <a:rPr dirty="0" err="1"/>
              <a:t>hospitalizace</a:t>
            </a:r>
            <a:r>
              <a:rPr dirty="0"/>
              <a:t> </a:t>
            </a:r>
            <a:r>
              <a:rPr dirty="0" err="1"/>
              <a:t>pacienta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neurochirurgických</a:t>
            </a:r>
            <a:r>
              <a:rPr dirty="0"/>
              <a:t> a </a:t>
            </a:r>
            <a:r>
              <a:rPr dirty="0" err="1"/>
              <a:t>neurologických</a:t>
            </a:r>
            <a:r>
              <a:rPr dirty="0"/>
              <a:t> JIP, </a:t>
            </a:r>
            <a:r>
              <a:rPr dirty="0" err="1"/>
              <a:t>zhodnotit</a:t>
            </a:r>
            <a:r>
              <a:rPr dirty="0"/>
              <a:t> </a:t>
            </a:r>
            <a:r>
              <a:rPr dirty="0" err="1"/>
              <a:t>pacientovy</a:t>
            </a:r>
            <a:r>
              <a:rPr dirty="0"/>
              <a:t> </a:t>
            </a:r>
            <a:r>
              <a:rPr dirty="0" err="1"/>
              <a:t>silné</a:t>
            </a:r>
            <a:r>
              <a:rPr dirty="0"/>
              <a:t> a </a:t>
            </a:r>
            <a:r>
              <a:rPr dirty="0" err="1"/>
              <a:t>slabé</a:t>
            </a:r>
            <a:r>
              <a:rPr dirty="0"/>
              <a:t> </a:t>
            </a:r>
            <a:r>
              <a:rPr dirty="0" err="1"/>
              <a:t>stránky</a:t>
            </a:r>
            <a:r>
              <a:rPr dirty="0"/>
              <a:t> a </a:t>
            </a:r>
            <a:r>
              <a:rPr dirty="0" err="1"/>
              <a:t>doporučit</a:t>
            </a:r>
            <a:r>
              <a:rPr dirty="0"/>
              <a:t> </a:t>
            </a:r>
            <a:r>
              <a:rPr dirty="0" err="1"/>
              <a:t>rehabilitační</a:t>
            </a:r>
            <a:r>
              <a:rPr dirty="0"/>
              <a:t> </a:t>
            </a:r>
            <a:r>
              <a:rPr lang="cs-CZ" dirty="0" smtClean="0"/>
              <a:t>                  </a:t>
            </a:r>
            <a:r>
              <a:rPr dirty="0" smtClean="0"/>
              <a:t>a </a:t>
            </a:r>
            <a:r>
              <a:rPr dirty="0" err="1"/>
              <a:t>kompenzační</a:t>
            </a:r>
            <a:r>
              <a:rPr dirty="0"/>
              <a:t> </a:t>
            </a:r>
            <a:r>
              <a:rPr dirty="0" err="1"/>
              <a:t>strategie</a:t>
            </a:r>
            <a:r>
              <a:rPr dirty="0"/>
              <a:t> a </a:t>
            </a:r>
            <a:r>
              <a:rPr dirty="0" err="1"/>
              <a:t>postupy</a:t>
            </a:r>
            <a:endParaRPr dirty="0"/>
          </a:p>
          <a:p>
            <a:pPr marL="400050" indent="-400050" defTabSz="525779">
              <a:spcBef>
                <a:spcPts val="3700"/>
              </a:spcBef>
              <a:defRPr sz="2880"/>
            </a:pPr>
            <a:r>
              <a:rPr lang="cs-CZ" dirty="0" smtClean="0"/>
              <a:t>znal</a:t>
            </a:r>
            <a:r>
              <a:rPr dirty="0" err="1" smtClean="0"/>
              <a:t>ost</a:t>
            </a:r>
            <a:r>
              <a:rPr dirty="0" smtClean="0"/>
              <a:t> </a:t>
            </a:r>
            <a:r>
              <a:rPr dirty="0" err="1"/>
              <a:t>cerebrovaskulární</a:t>
            </a:r>
            <a:r>
              <a:rPr dirty="0"/>
              <a:t> </a:t>
            </a:r>
            <a:r>
              <a:rPr dirty="0" err="1"/>
              <a:t>anatomie</a:t>
            </a:r>
            <a:r>
              <a:rPr dirty="0"/>
              <a:t> </a:t>
            </a:r>
            <a:r>
              <a:rPr dirty="0" err="1"/>
              <a:t>umožňuje</a:t>
            </a:r>
            <a:r>
              <a:rPr dirty="0"/>
              <a:t> </a:t>
            </a:r>
            <a:r>
              <a:rPr dirty="0" err="1"/>
              <a:t>klinikům</a:t>
            </a:r>
            <a:r>
              <a:rPr dirty="0"/>
              <a:t> </a:t>
            </a:r>
            <a:r>
              <a:rPr dirty="0" err="1"/>
              <a:t>předpovídat</a:t>
            </a:r>
            <a:r>
              <a:rPr dirty="0" smtClean="0"/>
              <a:t>,</a:t>
            </a:r>
            <a:r>
              <a:rPr lang="cs-CZ" dirty="0" smtClean="0"/>
              <a:t> </a:t>
            </a:r>
            <a:r>
              <a:rPr dirty="0" err="1" smtClean="0"/>
              <a:t>které</a:t>
            </a:r>
            <a:r>
              <a:rPr dirty="0" smtClean="0"/>
              <a:t> </a:t>
            </a:r>
            <a:r>
              <a:rPr dirty="0" err="1"/>
              <a:t>oblasti</a:t>
            </a:r>
            <a:r>
              <a:rPr dirty="0"/>
              <a:t> </a:t>
            </a:r>
            <a:r>
              <a:rPr dirty="0" err="1"/>
              <a:t>mozku</a:t>
            </a:r>
            <a:r>
              <a:rPr dirty="0"/>
              <a:t> v </a:t>
            </a:r>
            <a:r>
              <a:rPr dirty="0" err="1"/>
              <a:t>okolí</a:t>
            </a:r>
            <a:r>
              <a:rPr dirty="0"/>
              <a:t> </a:t>
            </a:r>
            <a:r>
              <a:rPr dirty="0" err="1"/>
              <a:t>konkrétní</a:t>
            </a:r>
            <a:r>
              <a:rPr dirty="0"/>
              <a:t> </a:t>
            </a:r>
            <a:r>
              <a:rPr dirty="0" err="1"/>
              <a:t>artérie</a:t>
            </a:r>
            <a:r>
              <a:rPr dirty="0"/>
              <a:t> </a:t>
            </a:r>
            <a:r>
              <a:rPr dirty="0" err="1"/>
              <a:t>jsou</a:t>
            </a:r>
            <a:r>
              <a:rPr dirty="0"/>
              <a:t> </a:t>
            </a:r>
            <a:r>
              <a:rPr dirty="0" err="1"/>
              <a:t>nejvíce</a:t>
            </a:r>
            <a:r>
              <a:rPr dirty="0"/>
              <a:t> </a:t>
            </a:r>
            <a:r>
              <a:rPr dirty="0" err="1"/>
              <a:t>ohroženy</a:t>
            </a:r>
            <a:r>
              <a:rPr dirty="0"/>
              <a:t> </a:t>
            </a:r>
            <a:r>
              <a:rPr dirty="0" err="1"/>
              <a:t>infarktem</a:t>
            </a:r>
            <a:r>
              <a:rPr dirty="0"/>
              <a:t> </a:t>
            </a:r>
            <a:r>
              <a:rPr dirty="0" err="1"/>
              <a:t>či</a:t>
            </a:r>
            <a:r>
              <a:rPr dirty="0"/>
              <a:t> </a:t>
            </a:r>
            <a:r>
              <a:rPr dirty="0" err="1"/>
              <a:t>krvácením</a:t>
            </a:r>
            <a:r>
              <a:rPr dirty="0"/>
              <a:t> a </a:t>
            </a:r>
            <a:r>
              <a:rPr dirty="0" err="1"/>
              <a:t>mohou</a:t>
            </a:r>
            <a:r>
              <a:rPr dirty="0"/>
              <a:t> </a:t>
            </a:r>
            <a:r>
              <a:rPr dirty="0" err="1"/>
              <a:t>tak</a:t>
            </a:r>
            <a:r>
              <a:rPr dirty="0"/>
              <a:t> </a:t>
            </a:r>
            <a:r>
              <a:rPr dirty="0" err="1"/>
              <a:t>očekávat</a:t>
            </a:r>
            <a:r>
              <a:rPr dirty="0"/>
              <a:t> </a:t>
            </a:r>
            <a:r>
              <a:rPr dirty="0" err="1"/>
              <a:t>rozvoj</a:t>
            </a:r>
            <a:r>
              <a:rPr dirty="0"/>
              <a:t> </a:t>
            </a:r>
            <a:r>
              <a:rPr dirty="0" err="1"/>
              <a:t>specifického</a:t>
            </a:r>
            <a:r>
              <a:rPr dirty="0"/>
              <a:t> </a:t>
            </a:r>
            <a:r>
              <a:rPr dirty="0" err="1"/>
              <a:t>deficitu</a:t>
            </a:r>
            <a:endParaRPr dirty="0"/>
          </a:p>
          <a:p>
            <a:pPr marL="400050" indent="-400050" defTabSz="525779">
              <a:spcBef>
                <a:spcPts val="3700"/>
              </a:spcBef>
              <a:defRPr sz="2880"/>
            </a:pPr>
            <a:r>
              <a:rPr lang="cs-CZ" dirty="0" err="1" smtClean="0"/>
              <a:t>n</a:t>
            </a:r>
            <a:r>
              <a:rPr dirty="0" err="1" smtClean="0"/>
              <a:t>apříč</a:t>
            </a:r>
            <a:r>
              <a:rPr dirty="0" smtClean="0"/>
              <a:t> </a:t>
            </a:r>
            <a:r>
              <a:rPr dirty="0" err="1"/>
              <a:t>nejrůznějšími</a:t>
            </a:r>
            <a:r>
              <a:rPr dirty="0"/>
              <a:t> </a:t>
            </a:r>
            <a:r>
              <a:rPr dirty="0" err="1"/>
              <a:t>typy</a:t>
            </a:r>
            <a:r>
              <a:rPr dirty="0"/>
              <a:t> </a:t>
            </a:r>
            <a:r>
              <a:rPr dirty="0" err="1"/>
              <a:t>cerebrovaskulárního</a:t>
            </a:r>
            <a:r>
              <a:rPr dirty="0"/>
              <a:t> </a:t>
            </a:r>
            <a:r>
              <a:rPr dirty="0" err="1"/>
              <a:t>poškození</a:t>
            </a:r>
            <a:r>
              <a:rPr dirty="0"/>
              <a:t> </a:t>
            </a:r>
            <a:r>
              <a:rPr dirty="0" err="1"/>
              <a:t>jsou</a:t>
            </a:r>
            <a:r>
              <a:rPr dirty="0"/>
              <a:t> </a:t>
            </a:r>
            <a:r>
              <a:rPr dirty="0" err="1"/>
              <a:t>nejčastěji</a:t>
            </a:r>
            <a:r>
              <a:rPr dirty="0"/>
              <a:t> </a:t>
            </a:r>
            <a:r>
              <a:rPr dirty="0" err="1"/>
              <a:t>oslabeny</a:t>
            </a:r>
            <a:r>
              <a:rPr dirty="0"/>
              <a:t> </a:t>
            </a:r>
            <a:r>
              <a:rPr dirty="0" err="1"/>
              <a:t>fce</a:t>
            </a:r>
            <a:r>
              <a:rPr dirty="0"/>
              <a:t> </a:t>
            </a:r>
            <a:r>
              <a:rPr dirty="0" err="1"/>
              <a:t>jako</a:t>
            </a:r>
            <a:r>
              <a:rPr dirty="0"/>
              <a:t> </a:t>
            </a:r>
            <a:r>
              <a:rPr dirty="0" err="1"/>
              <a:t>pozornost</a:t>
            </a:r>
            <a:r>
              <a:rPr dirty="0"/>
              <a:t>, </a:t>
            </a:r>
            <a:r>
              <a:rPr dirty="0" err="1"/>
              <a:t>psychomotorické</a:t>
            </a:r>
            <a:r>
              <a:rPr dirty="0"/>
              <a:t> tempo, </a:t>
            </a:r>
            <a:r>
              <a:rPr dirty="0" err="1"/>
              <a:t>rychlost</a:t>
            </a:r>
            <a:r>
              <a:rPr dirty="0"/>
              <a:t> </a:t>
            </a:r>
            <a:r>
              <a:rPr dirty="0" err="1"/>
              <a:t>zpracování</a:t>
            </a:r>
            <a:r>
              <a:rPr dirty="0"/>
              <a:t> </a:t>
            </a:r>
            <a:r>
              <a:rPr dirty="0" err="1"/>
              <a:t>informací</a:t>
            </a:r>
            <a:r>
              <a:rPr dirty="0"/>
              <a:t> a </a:t>
            </a:r>
            <a:r>
              <a:rPr dirty="0" err="1"/>
              <a:t>exekutivní</a:t>
            </a:r>
            <a:r>
              <a:rPr dirty="0"/>
              <a:t> </a:t>
            </a:r>
            <a:r>
              <a:rPr dirty="0" err="1"/>
              <a:t>fce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pecifika neuropsychologické diagnostiky"/>
          <p:cNvSpPr txBox="1">
            <a:spLocks noGrp="1"/>
          </p:cNvSpPr>
          <p:nvPr>
            <p:ph type="title"/>
          </p:nvPr>
        </p:nvSpPr>
        <p:spPr>
          <a:xfrm>
            <a:off x="3385205" y="592835"/>
            <a:ext cx="9070848" cy="1838973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321310">
              <a:defRPr sz="4400"/>
            </a:lvl1pPr>
          </a:lstStyle>
          <a:p>
            <a:r>
              <a:rPr dirty="0" err="1"/>
              <a:t>Specifika</a:t>
            </a:r>
            <a:r>
              <a:rPr dirty="0"/>
              <a:t> </a:t>
            </a:r>
            <a:r>
              <a:rPr dirty="0" err="1"/>
              <a:t>neuropsychologické</a:t>
            </a:r>
            <a:r>
              <a:rPr dirty="0"/>
              <a:t> </a:t>
            </a:r>
            <a:r>
              <a:rPr dirty="0" err="1"/>
              <a:t>diagnostiky</a:t>
            </a:r>
            <a:endParaRPr dirty="0"/>
          </a:p>
        </p:txBody>
      </p:sp>
      <p:sp>
        <p:nvSpPr>
          <p:cNvPr id="158" name="NPS vyšetření je významným zdrojem informací o pacientově kognitivním, emočním a behaviorálním fungování po CMP…"/>
          <p:cNvSpPr txBox="1">
            <a:spLocks noGrp="1"/>
          </p:cNvSpPr>
          <p:nvPr>
            <p:ph type="body" idx="1"/>
          </p:nvPr>
        </p:nvSpPr>
        <p:spPr>
          <a:xfrm>
            <a:off x="296562" y="2866767"/>
            <a:ext cx="12159491" cy="636372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11150" indent="-311150" defTabSz="408940">
              <a:lnSpc>
                <a:spcPct val="100000"/>
              </a:lnSpc>
              <a:spcBef>
                <a:spcPts val="2900"/>
              </a:spcBef>
              <a:defRPr sz="2240"/>
            </a:pPr>
            <a:r>
              <a:rPr sz="2200" dirty="0"/>
              <a:t>NPS </a:t>
            </a:r>
            <a:r>
              <a:rPr sz="2200" dirty="0" err="1"/>
              <a:t>vyšetření</a:t>
            </a:r>
            <a:r>
              <a:rPr sz="2200" dirty="0"/>
              <a:t> je </a:t>
            </a:r>
            <a:r>
              <a:rPr sz="2200" dirty="0" err="1"/>
              <a:t>významným</a:t>
            </a:r>
            <a:r>
              <a:rPr sz="2200" dirty="0"/>
              <a:t> </a:t>
            </a:r>
            <a:r>
              <a:rPr sz="2200" dirty="0" err="1"/>
              <a:t>zdrojem</a:t>
            </a:r>
            <a:r>
              <a:rPr sz="2200" dirty="0"/>
              <a:t> </a:t>
            </a:r>
            <a:r>
              <a:rPr sz="2200" dirty="0" err="1"/>
              <a:t>informací</a:t>
            </a:r>
            <a:r>
              <a:rPr sz="2200" dirty="0"/>
              <a:t> o </a:t>
            </a:r>
            <a:r>
              <a:rPr sz="2200" dirty="0" err="1"/>
              <a:t>pacientově</a:t>
            </a:r>
            <a:r>
              <a:rPr sz="2200" dirty="0"/>
              <a:t> </a:t>
            </a:r>
            <a:r>
              <a:rPr sz="2200" dirty="0" err="1"/>
              <a:t>kognitivním</a:t>
            </a:r>
            <a:r>
              <a:rPr sz="2200" dirty="0"/>
              <a:t>, </a:t>
            </a:r>
            <a:r>
              <a:rPr sz="2200" dirty="0" err="1"/>
              <a:t>emočním</a:t>
            </a:r>
            <a:r>
              <a:rPr sz="2200" dirty="0"/>
              <a:t> </a:t>
            </a:r>
            <a:r>
              <a:rPr lang="cs-CZ" sz="2200" dirty="0" smtClean="0"/>
              <a:t>             </a:t>
            </a:r>
            <a:r>
              <a:rPr sz="2200" dirty="0" smtClean="0"/>
              <a:t>a </a:t>
            </a:r>
            <a:r>
              <a:rPr sz="2200" dirty="0" err="1"/>
              <a:t>behaviorálním</a:t>
            </a:r>
            <a:r>
              <a:rPr sz="2200" dirty="0"/>
              <a:t> </a:t>
            </a:r>
            <a:r>
              <a:rPr sz="2200" dirty="0" err="1"/>
              <a:t>fungování</a:t>
            </a:r>
            <a:r>
              <a:rPr sz="2200" dirty="0"/>
              <a:t> </a:t>
            </a:r>
            <a:r>
              <a:rPr sz="2200" dirty="0" err="1"/>
              <a:t>po</a:t>
            </a:r>
            <a:r>
              <a:rPr sz="2200" dirty="0"/>
              <a:t> CMP</a:t>
            </a:r>
          </a:p>
          <a:p>
            <a:pPr marL="311150" indent="-311150" defTabSz="408940">
              <a:lnSpc>
                <a:spcPct val="100000"/>
              </a:lnSpc>
              <a:spcBef>
                <a:spcPts val="2900"/>
              </a:spcBef>
              <a:defRPr sz="2240"/>
            </a:pPr>
            <a:r>
              <a:rPr sz="2200" dirty="0" err="1" smtClean="0"/>
              <a:t>informace</a:t>
            </a:r>
            <a:r>
              <a:rPr sz="2200" dirty="0" smtClean="0"/>
              <a:t> </a:t>
            </a:r>
            <a:r>
              <a:rPr sz="2200" dirty="0"/>
              <a:t>o </a:t>
            </a:r>
            <a:r>
              <a:rPr sz="2200" dirty="0" err="1"/>
              <a:t>změně</a:t>
            </a:r>
            <a:r>
              <a:rPr sz="2200" dirty="0"/>
              <a:t> </a:t>
            </a:r>
            <a:r>
              <a:rPr sz="2200" dirty="0" err="1"/>
              <a:t>každodenního</a:t>
            </a:r>
            <a:r>
              <a:rPr sz="2200" dirty="0"/>
              <a:t> </a:t>
            </a:r>
            <a:r>
              <a:rPr sz="2200" dirty="0" err="1"/>
              <a:t>fungování</a:t>
            </a:r>
            <a:r>
              <a:rPr sz="2200" dirty="0"/>
              <a:t> a </a:t>
            </a:r>
            <a:r>
              <a:rPr sz="2200" dirty="0" err="1"/>
              <a:t>osobnostních</a:t>
            </a:r>
            <a:r>
              <a:rPr sz="2200" dirty="0"/>
              <a:t> </a:t>
            </a:r>
            <a:r>
              <a:rPr sz="2200" dirty="0" err="1"/>
              <a:t>charakteristik</a:t>
            </a:r>
            <a:r>
              <a:rPr sz="2200" dirty="0"/>
              <a:t>  od </a:t>
            </a:r>
            <a:r>
              <a:rPr sz="2200" dirty="0" err="1"/>
              <a:t>rodiny</a:t>
            </a:r>
            <a:endParaRPr sz="2200" dirty="0"/>
          </a:p>
          <a:p>
            <a:pPr marL="311150" indent="-311150" defTabSz="408940">
              <a:lnSpc>
                <a:spcPct val="100000"/>
              </a:lnSpc>
              <a:spcBef>
                <a:spcPts val="2900"/>
              </a:spcBef>
              <a:defRPr sz="2240"/>
            </a:pPr>
            <a:r>
              <a:rPr lang="cs-CZ" sz="2200" dirty="0" err="1" smtClean="0"/>
              <a:t>z</a:t>
            </a:r>
            <a:r>
              <a:rPr sz="2200" dirty="0" err="1" smtClean="0"/>
              <a:t>hodnocení</a:t>
            </a:r>
            <a:r>
              <a:rPr sz="2200" dirty="0" smtClean="0"/>
              <a:t> </a:t>
            </a:r>
            <a:r>
              <a:rPr sz="2200" dirty="0" err="1"/>
              <a:t>stavu</a:t>
            </a:r>
            <a:r>
              <a:rPr sz="2200" dirty="0"/>
              <a:t> </a:t>
            </a:r>
            <a:r>
              <a:rPr sz="2200" dirty="0" err="1"/>
              <a:t>musí</a:t>
            </a:r>
            <a:r>
              <a:rPr sz="2200" dirty="0"/>
              <a:t> </a:t>
            </a:r>
            <a:r>
              <a:rPr sz="2200" dirty="0" err="1"/>
              <a:t>obsahovat</a:t>
            </a:r>
            <a:endParaRPr sz="2200" dirty="0"/>
          </a:p>
          <a:p>
            <a:pPr marL="961380" lvl="1" indent="-311150" defTabSz="408940">
              <a:lnSpc>
                <a:spcPct val="100000"/>
              </a:lnSpc>
              <a:spcBef>
                <a:spcPts val="2900"/>
              </a:spcBef>
              <a:defRPr sz="2240"/>
            </a:pPr>
            <a:r>
              <a:rPr lang="cs-CZ" sz="1915" dirty="0" err="1" smtClean="0"/>
              <a:t>n</a:t>
            </a:r>
            <a:r>
              <a:rPr sz="1915" dirty="0" err="1" smtClean="0"/>
              <a:t>eurologický</a:t>
            </a:r>
            <a:r>
              <a:rPr sz="1915" dirty="0" smtClean="0"/>
              <a:t> </a:t>
            </a:r>
            <a:r>
              <a:rPr sz="1915" dirty="0"/>
              <a:t>deficit</a:t>
            </a:r>
          </a:p>
          <a:p>
            <a:pPr marL="961380" lvl="1" indent="-311150" defTabSz="408940">
              <a:lnSpc>
                <a:spcPct val="100000"/>
              </a:lnSpc>
              <a:spcBef>
                <a:spcPts val="2900"/>
              </a:spcBef>
              <a:defRPr sz="2240"/>
            </a:pPr>
            <a:r>
              <a:rPr lang="cs-CZ" sz="1915" dirty="0" smtClean="0"/>
              <a:t>k</a:t>
            </a:r>
            <a:r>
              <a:rPr sz="1915" dirty="0" err="1" smtClean="0"/>
              <a:t>ognitivní</a:t>
            </a:r>
            <a:r>
              <a:rPr sz="1915" dirty="0" smtClean="0"/>
              <a:t> </a:t>
            </a:r>
            <a:r>
              <a:rPr sz="1915" dirty="0" err="1"/>
              <a:t>výkonnost</a:t>
            </a:r>
            <a:endParaRPr sz="1915" dirty="0"/>
          </a:p>
          <a:p>
            <a:pPr marL="961380" lvl="1" indent="-311150" defTabSz="408940">
              <a:lnSpc>
                <a:spcPct val="100000"/>
              </a:lnSpc>
              <a:spcBef>
                <a:spcPts val="2900"/>
              </a:spcBef>
              <a:defRPr sz="2240"/>
            </a:pPr>
            <a:r>
              <a:rPr lang="cs-CZ" sz="1915" dirty="0" smtClean="0"/>
              <a:t>e</a:t>
            </a:r>
            <a:r>
              <a:rPr sz="1915" dirty="0" err="1" smtClean="0"/>
              <a:t>moční</a:t>
            </a:r>
            <a:r>
              <a:rPr sz="1915" dirty="0" smtClean="0"/>
              <a:t> </a:t>
            </a:r>
            <a:r>
              <a:rPr sz="1915" dirty="0" err="1"/>
              <a:t>stav</a:t>
            </a:r>
            <a:endParaRPr sz="1915" dirty="0"/>
          </a:p>
          <a:p>
            <a:pPr marL="961380" lvl="1" indent="-311150" defTabSz="408940">
              <a:lnSpc>
                <a:spcPct val="100000"/>
              </a:lnSpc>
              <a:spcBef>
                <a:spcPts val="2900"/>
              </a:spcBef>
              <a:defRPr sz="2240"/>
            </a:pPr>
            <a:r>
              <a:rPr lang="cs-CZ" sz="1915" dirty="0" smtClean="0"/>
              <a:t>s</a:t>
            </a:r>
            <a:r>
              <a:rPr sz="1915" dirty="0" err="1" smtClean="0"/>
              <a:t>chopnost</a:t>
            </a:r>
            <a:r>
              <a:rPr sz="1915" dirty="0" smtClean="0"/>
              <a:t> </a:t>
            </a:r>
            <a:r>
              <a:rPr sz="1915" dirty="0" err="1"/>
              <a:t>fungovat</a:t>
            </a:r>
            <a:r>
              <a:rPr sz="1915" dirty="0"/>
              <a:t> v </a:t>
            </a:r>
            <a:r>
              <a:rPr sz="1915" dirty="0" err="1"/>
              <a:t>každodenním</a:t>
            </a:r>
            <a:r>
              <a:rPr sz="1915" dirty="0"/>
              <a:t> </a:t>
            </a:r>
            <a:r>
              <a:rPr sz="1915" dirty="0" err="1"/>
              <a:t>životě</a:t>
            </a:r>
            <a:endParaRPr sz="1915" dirty="0"/>
          </a:p>
          <a:p>
            <a:pPr marL="961380" lvl="1" indent="-311150" defTabSz="408940">
              <a:lnSpc>
                <a:spcPct val="100000"/>
              </a:lnSpc>
              <a:spcBef>
                <a:spcPts val="2900"/>
              </a:spcBef>
              <a:defRPr sz="2240"/>
            </a:pPr>
            <a:r>
              <a:rPr lang="cs-CZ" sz="1915" dirty="0" smtClean="0"/>
              <a:t>k</a:t>
            </a:r>
            <a:r>
              <a:rPr sz="1915" dirty="0" err="1" smtClean="0"/>
              <a:t>valita</a:t>
            </a:r>
            <a:r>
              <a:rPr sz="1915" dirty="0" smtClean="0"/>
              <a:t> </a:t>
            </a:r>
            <a:r>
              <a:rPr sz="1915" dirty="0" err="1"/>
              <a:t>života</a:t>
            </a:r>
            <a:r>
              <a:rPr sz="1915" dirty="0"/>
              <a:t> </a:t>
            </a:r>
            <a:r>
              <a:rPr sz="1915" dirty="0" err="1"/>
              <a:t>ve</a:t>
            </a:r>
            <a:r>
              <a:rPr sz="1915" dirty="0"/>
              <a:t> </a:t>
            </a:r>
            <a:r>
              <a:rPr sz="1915" dirty="0" err="1"/>
              <a:t>vztahu</a:t>
            </a:r>
            <a:r>
              <a:rPr sz="1915" dirty="0"/>
              <a:t> </a:t>
            </a:r>
            <a:r>
              <a:rPr sz="1915" dirty="0" err="1"/>
              <a:t>ke</a:t>
            </a:r>
            <a:r>
              <a:rPr sz="1915" dirty="0"/>
              <a:t> </a:t>
            </a:r>
            <a:r>
              <a:rPr sz="1915" dirty="0" err="1"/>
              <a:t>zdravotnímu</a:t>
            </a:r>
            <a:r>
              <a:rPr sz="1915" dirty="0"/>
              <a:t> </a:t>
            </a:r>
            <a:r>
              <a:rPr sz="1915" dirty="0" err="1"/>
              <a:t>stavu</a:t>
            </a:r>
            <a:endParaRPr sz="1915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Nejčastější NPS poruchy po získaném poškození mozku (Hutter 2000)"/>
          <p:cNvSpPr txBox="1">
            <a:spLocks noGrp="1"/>
          </p:cNvSpPr>
          <p:nvPr>
            <p:ph type="title"/>
          </p:nvPr>
        </p:nvSpPr>
        <p:spPr>
          <a:xfrm>
            <a:off x="3088640" y="432197"/>
            <a:ext cx="9712960" cy="1838973"/>
          </a:xfrm>
          <a:prstGeom prst="rect">
            <a:avLst/>
          </a:prstGeom>
        </p:spPr>
        <p:txBody>
          <a:bodyPr>
            <a:normAutofit/>
          </a:bodyPr>
          <a:lstStyle>
            <a:lvl1pPr defTabSz="356362">
              <a:defRPr sz="4880"/>
            </a:lvl1pPr>
          </a:lstStyle>
          <a:p>
            <a:r>
              <a:rPr sz="4000" dirty="0" err="1"/>
              <a:t>Nejčastější</a:t>
            </a:r>
            <a:r>
              <a:rPr sz="4000" dirty="0"/>
              <a:t> NPS </a:t>
            </a:r>
            <a:r>
              <a:rPr sz="4000" dirty="0" err="1"/>
              <a:t>poruchy</a:t>
            </a:r>
            <a:r>
              <a:rPr sz="4000" dirty="0"/>
              <a:t> </a:t>
            </a:r>
            <a:r>
              <a:rPr sz="4000" dirty="0" err="1"/>
              <a:t>po</a:t>
            </a:r>
            <a:r>
              <a:rPr sz="4000" dirty="0"/>
              <a:t> </a:t>
            </a:r>
            <a:r>
              <a:rPr sz="4000" dirty="0" err="1"/>
              <a:t>získaném</a:t>
            </a:r>
            <a:r>
              <a:rPr sz="4000" dirty="0"/>
              <a:t> </a:t>
            </a:r>
            <a:r>
              <a:rPr sz="4000" dirty="0" err="1"/>
              <a:t>poškození</a:t>
            </a:r>
            <a:r>
              <a:rPr sz="4000" dirty="0"/>
              <a:t> </a:t>
            </a:r>
            <a:r>
              <a:rPr sz="4000" dirty="0" err="1"/>
              <a:t>mozku</a:t>
            </a:r>
            <a:r>
              <a:rPr sz="4000" dirty="0"/>
              <a:t> </a:t>
            </a:r>
            <a:r>
              <a:rPr sz="2400" dirty="0"/>
              <a:t>(</a:t>
            </a:r>
            <a:r>
              <a:rPr sz="2400" dirty="0" err="1"/>
              <a:t>Hutter</a:t>
            </a:r>
            <a:r>
              <a:rPr sz="2400" dirty="0"/>
              <a:t> 2000)</a:t>
            </a:r>
          </a:p>
        </p:txBody>
      </p:sp>
      <p:sp>
        <p:nvSpPr>
          <p:cNvPr id="161" name="Deficit vizuálního pole…"/>
          <p:cNvSpPr txBox="1">
            <a:spLocks noGrp="1"/>
          </p:cNvSpPr>
          <p:nvPr>
            <p:ph type="body" idx="1"/>
          </p:nvPr>
        </p:nvSpPr>
        <p:spPr>
          <a:xfrm>
            <a:off x="518985" y="2533135"/>
            <a:ext cx="12072550" cy="68950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00025" indent="-200025" defTabSz="262889">
              <a:spcBef>
                <a:spcPts val="1800"/>
              </a:spcBef>
              <a:defRPr sz="1440"/>
            </a:pPr>
            <a:r>
              <a:rPr lang="cs-CZ" sz="2000" dirty="0" smtClean="0"/>
              <a:t>d</a:t>
            </a:r>
            <a:r>
              <a:rPr sz="2000" dirty="0" err="1" smtClean="0"/>
              <a:t>eficit</a:t>
            </a:r>
            <a:r>
              <a:rPr sz="2000" dirty="0" smtClean="0"/>
              <a:t> </a:t>
            </a:r>
            <a:r>
              <a:rPr sz="2000" dirty="0" err="1"/>
              <a:t>vizuálního</a:t>
            </a:r>
            <a:r>
              <a:rPr sz="2000" dirty="0"/>
              <a:t> pole</a:t>
            </a:r>
          </a:p>
          <a:p>
            <a:pPr marL="200025" indent="-200025" defTabSz="262889">
              <a:spcBef>
                <a:spcPts val="1800"/>
              </a:spcBef>
              <a:defRPr sz="1440"/>
            </a:pPr>
            <a:r>
              <a:rPr lang="cs-CZ" sz="2000" dirty="0" err="1" smtClean="0"/>
              <a:t>n</a:t>
            </a:r>
            <a:r>
              <a:rPr sz="2000" dirty="0" err="1" smtClean="0"/>
              <a:t>eglekt</a:t>
            </a:r>
            <a:endParaRPr sz="2000" dirty="0"/>
          </a:p>
          <a:p>
            <a:pPr marL="200025" indent="-200025" defTabSz="262889">
              <a:spcBef>
                <a:spcPts val="1800"/>
              </a:spcBef>
              <a:defRPr sz="1440"/>
            </a:pPr>
            <a:r>
              <a:rPr lang="cs-CZ" sz="2000" dirty="0" smtClean="0"/>
              <a:t>d</a:t>
            </a:r>
            <a:r>
              <a:rPr sz="2000" dirty="0" err="1" smtClean="0"/>
              <a:t>eficit</a:t>
            </a:r>
            <a:r>
              <a:rPr sz="2000" dirty="0" smtClean="0"/>
              <a:t> </a:t>
            </a:r>
            <a:r>
              <a:rPr sz="2000" dirty="0" err="1"/>
              <a:t>vizuoprostorové</a:t>
            </a:r>
            <a:r>
              <a:rPr sz="2000" dirty="0"/>
              <a:t> </a:t>
            </a:r>
            <a:r>
              <a:rPr sz="2000" dirty="0" err="1"/>
              <a:t>konstrukční</a:t>
            </a:r>
            <a:r>
              <a:rPr sz="2000" dirty="0"/>
              <a:t> </a:t>
            </a:r>
            <a:r>
              <a:rPr sz="2000" dirty="0" err="1"/>
              <a:t>kapacity</a:t>
            </a:r>
            <a:endParaRPr sz="2000" dirty="0"/>
          </a:p>
          <a:p>
            <a:pPr marL="200025" indent="-200025" defTabSz="262889">
              <a:spcBef>
                <a:spcPts val="1800"/>
              </a:spcBef>
              <a:defRPr sz="1440"/>
            </a:pPr>
            <a:r>
              <a:rPr lang="cs-CZ" sz="2000" dirty="0" err="1" smtClean="0"/>
              <a:t>d</a:t>
            </a:r>
            <a:r>
              <a:rPr sz="2000" dirty="0" err="1" smtClean="0"/>
              <a:t>eformace</a:t>
            </a:r>
            <a:r>
              <a:rPr sz="2000" dirty="0" smtClean="0"/>
              <a:t> </a:t>
            </a:r>
            <a:r>
              <a:rPr sz="2000" dirty="0" err="1"/>
              <a:t>rekognice</a:t>
            </a:r>
            <a:r>
              <a:rPr sz="2000" dirty="0"/>
              <a:t> </a:t>
            </a:r>
            <a:r>
              <a:rPr sz="2000" dirty="0" err="1"/>
              <a:t>tváří</a:t>
            </a:r>
            <a:r>
              <a:rPr sz="2000" dirty="0"/>
              <a:t> a </a:t>
            </a:r>
            <a:r>
              <a:rPr sz="2000" dirty="0" err="1"/>
              <a:t>tvaru</a:t>
            </a:r>
            <a:endParaRPr sz="2000" dirty="0"/>
          </a:p>
          <a:p>
            <a:pPr marL="200025" indent="-200025" defTabSz="262889">
              <a:spcBef>
                <a:spcPts val="1800"/>
              </a:spcBef>
              <a:defRPr sz="1440"/>
            </a:pPr>
            <a:r>
              <a:rPr lang="cs-CZ" sz="2000" dirty="0" err="1" smtClean="0"/>
              <a:t>p</a:t>
            </a:r>
            <a:r>
              <a:rPr sz="2000" dirty="0" err="1" smtClean="0"/>
              <a:t>oruchy</a:t>
            </a:r>
            <a:r>
              <a:rPr sz="2000" dirty="0" smtClean="0"/>
              <a:t> </a:t>
            </a:r>
            <a:r>
              <a:rPr sz="2000" dirty="0" err="1"/>
              <a:t>paměti</a:t>
            </a:r>
            <a:r>
              <a:rPr sz="2000" dirty="0"/>
              <a:t>; </a:t>
            </a:r>
            <a:r>
              <a:rPr lang="cs-CZ" sz="2000" dirty="0" err="1" smtClean="0"/>
              <a:t>p</a:t>
            </a:r>
            <a:r>
              <a:rPr sz="2000" dirty="0" err="1" smtClean="0"/>
              <a:t>oruchy</a:t>
            </a:r>
            <a:r>
              <a:rPr sz="2000" dirty="0" smtClean="0"/>
              <a:t> </a:t>
            </a:r>
            <a:r>
              <a:rPr sz="2000" dirty="0" err="1"/>
              <a:t>řeči</a:t>
            </a:r>
            <a:r>
              <a:rPr sz="2000" dirty="0"/>
              <a:t> - </a:t>
            </a:r>
            <a:r>
              <a:rPr sz="2000" dirty="0" err="1"/>
              <a:t>afázie</a:t>
            </a:r>
            <a:endParaRPr sz="2000" dirty="0"/>
          </a:p>
          <a:p>
            <a:pPr marL="200025" indent="-200025" defTabSz="262889">
              <a:spcBef>
                <a:spcPts val="1800"/>
              </a:spcBef>
              <a:defRPr sz="1440"/>
            </a:pPr>
            <a:r>
              <a:rPr lang="cs-CZ" sz="2000" dirty="0" smtClean="0"/>
              <a:t>d</a:t>
            </a:r>
            <a:r>
              <a:rPr sz="2000" dirty="0" err="1" smtClean="0"/>
              <a:t>eficit</a:t>
            </a:r>
            <a:r>
              <a:rPr sz="2000" dirty="0" smtClean="0"/>
              <a:t> </a:t>
            </a:r>
            <a:r>
              <a:rPr sz="2000" dirty="0"/>
              <a:t>v </a:t>
            </a:r>
            <a:r>
              <a:rPr sz="2000" dirty="0" err="1"/>
              <a:t>řešení</a:t>
            </a:r>
            <a:r>
              <a:rPr sz="2000" dirty="0"/>
              <a:t> </a:t>
            </a:r>
            <a:r>
              <a:rPr sz="2000" dirty="0" err="1" smtClean="0"/>
              <a:t>problém</a:t>
            </a:r>
            <a:r>
              <a:rPr lang="cs-CZ" sz="2000" dirty="0" smtClean="0"/>
              <a:t>ů</a:t>
            </a:r>
            <a:endParaRPr sz="2000" dirty="0"/>
          </a:p>
          <a:p>
            <a:pPr marL="200025" indent="-200025" defTabSz="262889">
              <a:spcBef>
                <a:spcPts val="1800"/>
              </a:spcBef>
              <a:defRPr sz="1440"/>
            </a:pPr>
            <a:r>
              <a:rPr lang="cs-CZ" sz="2000" dirty="0" err="1" smtClean="0"/>
              <a:t>p</a:t>
            </a:r>
            <a:r>
              <a:rPr sz="2000" dirty="0" err="1" smtClean="0"/>
              <a:t>oškození</a:t>
            </a:r>
            <a:r>
              <a:rPr sz="2000" dirty="0" smtClean="0"/>
              <a:t> </a:t>
            </a:r>
            <a:r>
              <a:rPr sz="2000" dirty="0" err="1"/>
              <a:t>koordinace</a:t>
            </a:r>
            <a:r>
              <a:rPr sz="2000" dirty="0"/>
              <a:t> a </a:t>
            </a:r>
            <a:r>
              <a:rPr sz="2000" dirty="0" err="1"/>
              <a:t>jemné</a:t>
            </a:r>
            <a:r>
              <a:rPr sz="2000" dirty="0"/>
              <a:t> </a:t>
            </a:r>
            <a:r>
              <a:rPr sz="2000" dirty="0" err="1"/>
              <a:t>motoriky</a:t>
            </a:r>
            <a:endParaRPr sz="2000" dirty="0"/>
          </a:p>
          <a:p>
            <a:pPr marL="200025" indent="-200025" defTabSz="262889">
              <a:spcBef>
                <a:spcPts val="1800"/>
              </a:spcBef>
              <a:defRPr sz="1440"/>
            </a:pPr>
            <a:r>
              <a:rPr lang="cs-CZ" sz="2000" dirty="0" err="1" smtClean="0"/>
              <a:t>p</a:t>
            </a:r>
            <a:r>
              <a:rPr sz="2000" dirty="0" err="1" smtClean="0"/>
              <a:t>oškození</a:t>
            </a:r>
            <a:r>
              <a:rPr sz="2000" dirty="0" smtClean="0"/>
              <a:t> </a:t>
            </a:r>
            <a:r>
              <a:rPr sz="2000" dirty="0" err="1"/>
              <a:t>komplexní</a:t>
            </a:r>
            <a:r>
              <a:rPr sz="2000" dirty="0"/>
              <a:t> </a:t>
            </a:r>
            <a:r>
              <a:rPr sz="2000" dirty="0" err="1"/>
              <a:t>senzomotorické</a:t>
            </a:r>
            <a:r>
              <a:rPr sz="2000" dirty="0"/>
              <a:t> </a:t>
            </a:r>
            <a:r>
              <a:rPr sz="2000" dirty="0" err="1"/>
              <a:t>koordinace</a:t>
            </a:r>
            <a:endParaRPr sz="2000" dirty="0"/>
          </a:p>
          <a:p>
            <a:pPr marL="200025" indent="-200025" defTabSz="262889">
              <a:spcBef>
                <a:spcPts val="1800"/>
              </a:spcBef>
              <a:defRPr sz="1440"/>
            </a:pPr>
            <a:r>
              <a:rPr lang="cs-CZ" sz="2000" dirty="0" err="1" smtClean="0"/>
              <a:t>a</a:t>
            </a:r>
            <a:r>
              <a:rPr sz="2000" dirty="0" err="1" smtClean="0"/>
              <a:t>praxie</a:t>
            </a:r>
            <a:endParaRPr sz="2000" dirty="0"/>
          </a:p>
          <a:p>
            <a:pPr marL="200025" indent="-200025" defTabSz="262889">
              <a:spcBef>
                <a:spcPts val="1800"/>
              </a:spcBef>
              <a:defRPr sz="1440"/>
            </a:pPr>
            <a:r>
              <a:rPr lang="cs-CZ" sz="2000" dirty="0" err="1" smtClean="0"/>
              <a:t>p</a:t>
            </a:r>
            <a:r>
              <a:rPr sz="2000" dirty="0" err="1" smtClean="0"/>
              <a:t>oruchy</a:t>
            </a:r>
            <a:r>
              <a:rPr sz="2000" dirty="0" smtClean="0"/>
              <a:t> </a:t>
            </a:r>
            <a:r>
              <a:rPr sz="2000" dirty="0" err="1"/>
              <a:t>pozornosti</a:t>
            </a:r>
            <a:endParaRPr sz="2000" dirty="0"/>
          </a:p>
          <a:p>
            <a:pPr marL="200025" indent="-200025" defTabSz="262889">
              <a:spcBef>
                <a:spcPts val="1800"/>
              </a:spcBef>
              <a:defRPr sz="1440"/>
            </a:pPr>
            <a:r>
              <a:rPr lang="cs-CZ" sz="2000" dirty="0" err="1" smtClean="0"/>
              <a:t>d</a:t>
            </a:r>
            <a:r>
              <a:rPr sz="2000" dirty="0" err="1" smtClean="0"/>
              <a:t>uševní</a:t>
            </a:r>
            <a:r>
              <a:rPr sz="2000" dirty="0" smtClean="0"/>
              <a:t> </a:t>
            </a:r>
            <a:r>
              <a:rPr sz="2000" dirty="0" err="1"/>
              <a:t>rigidita</a:t>
            </a:r>
            <a:endParaRPr sz="2000" dirty="0"/>
          </a:p>
          <a:p>
            <a:pPr marL="200025" indent="-200025" defTabSz="262889">
              <a:spcBef>
                <a:spcPts val="1800"/>
              </a:spcBef>
              <a:defRPr sz="1440"/>
            </a:pPr>
            <a:r>
              <a:rPr lang="cs-CZ" sz="2000" dirty="0" err="1" smtClean="0"/>
              <a:t>d</a:t>
            </a:r>
            <a:r>
              <a:rPr sz="2000" dirty="0" err="1" smtClean="0"/>
              <a:t>emence</a:t>
            </a:r>
            <a:endParaRPr sz="2000" dirty="0"/>
          </a:p>
          <a:p>
            <a:pPr marL="200025" indent="-200025" defTabSz="262889">
              <a:spcBef>
                <a:spcPts val="1800"/>
              </a:spcBef>
              <a:defRPr sz="1440"/>
            </a:pPr>
            <a:r>
              <a:rPr lang="cs-CZ" sz="2000" dirty="0" smtClean="0"/>
              <a:t>d</a:t>
            </a:r>
            <a:r>
              <a:rPr sz="2000" dirty="0" err="1" smtClean="0"/>
              <a:t>eficit</a:t>
            </a:r>
            <a:r>
              <a:rPr sz="2000" dirty="0" smtClean="0"/>
              <a:t> </a:t>
            </a:r>
            <a:r>
              <a:rPr sz="2000" dirty="0" err="1" smtClean="0"/>
              <a:t>konce</a:t>
            </a:r>
            <a:r>
              <a:rPr lang="cs-CZ" sz="2000" dirty="0" smtClean="0"/>
              <a:t>n</a:t>
            </a:r>
            <a:r>
              <a:rPr sz="2000" dirty="0" smtClean="0"/>
              <a:t>trace </a:t>
            </a:r>
            <a:r>
              <a:rPr sz="2000" dirty="0" err="1"/>
              <a:t>pozornosti</a:t>
            </a:r>
            <a:endParaRPr sz="2000" dirty="0"/>
          </a:p>
          <a:p>
            <a:pPr marL="200025" indent="-200025" defTabSz="262889">
              <a:spcBef>
                <a:spcPts val="1800"/>
              </a:spcBef>
              <a:defRPr sz="1440"/>
            </a:pPr>
            <a:r>
              <a:rPr lang="cs-CZ" sz="2000" dirty="0" smtClean="0"/>
              <a:t>změny</a:t>
            </a:r>
            <a:r>
              <a:rPr sz="2000" dirty="0" smtClean="0"/>
              <a:t> </a:t>
            </a:r>
            <a:r>
              <a:rPr sz="2000" dirty="0" err="1" smtClean="0"/>
              <a:t>osobnosti</a:t>
            </a:r>
            <a:r>
              <a:rPr lang="cs-CZ" sz="2000" dirty="0" smtClean="0"/>
              <a:t>;</a:t>
            </a:r>
            <a:r>
              <a:rPr sz="2000" dirty="0" smtClean="0"/>
              <a:t> </a:t>
            </a:r>
            <a:r>
              <a:rPr sz="2000" dirty="0" err="1"/>
              <a:t>poruchy</a:t>
            </a:r>
            <a:r>
              <a:rPr sz="2000" dirty="0"/>
              <a:t> </a:t>
            </a:r>
            <a:r>
              <a:rPr sz="2000" dirty="0" err="1"/>
              <a:t>emocí</a:t>
            </a:r>
            <a:r>
              <a:rPr sz="2000" dirty="0"/>
              <a:t>; </a:t>
            </a:r>
            <a:r>
              <a:rPr sz="2000" dirty="0" err="1"/>
              <a:t>poruchy</a:t>
            </a:r>
            <a:r>
              <a:rPr sz="2000" dirty="0"/>
              <a:t> </a:t>
            </a:r>
            <a:r>
              <a:rPr sz="2000" dirty="0" err="1"/>
              <a:t>chování</a:t>
            </a:r>
            <a:endParaRPr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NPS vyšetření v akutní fázi"/>
          <p:cNvSpPr txBox="1">
            <a:spLocks noGrp="1"/>
          </p:cNvSpPr>
          <p:nvPr>
            <p:ph type="title"/>
          </p:nvPr>
        </p:nvSpPr>
        <p:spPr>
          <a:xfrm>
            <a:off x="3731194" y="283915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>
            <a:lvl1pPr defTabSz="514095">
              <a:defRPr sz="7040"/>
            </a:lvl1pPr>
          </a:lstStyle>
          <a:p>
            <a:r>
              <a:rPr sz="4800" dirty="0"/>
              <a:t>NPS </a:t>
            </a:r>
            <a:r>
              <a:rPr sz="4800" dirty="0" err="1"/>
              <a:t>vyšetření</a:t>
            </a:r>
            <a:r>
              <a:rPr sz="4800" dirty="0"/>
              <a:t> v </a:t>
            </a:r>
            <a:r>
              <a:rPr sz="4800" dirty="0" err="1"/>
              <a:t>akutní</a:t>
            </a:r>
            <a:r>
              <a:rPr sz="4800" dirty="0"/>
              <a:t> </a:t>
            </a:r>
            <a:r>
              <a:rPr sz="4800" dirty="0" err="1"/>
              <a:t>fázi</a:t>
            </a:r>
            <a:r>
              <a:rPr sz="4800" dirty="0"/>
              <a:t> </a:t>
            </a:r>
          </a:p>
        </p:txBody>
      </p:sp>
      <p:sp>
        <p:nvSpPr>
          <p:cNvPr id="164" name="Před samotným vyšetřením by měla být ověřena orientace, míra vědomí, schopnost spolupráce během vyšetření např. pomocí screeningových metod Mini-Mental State Examination (MMSE) nebo Galvestone Orientation and Amnesia Test (GOAT)…"/>
          <p:cNvSpPr txBox="1">
            <a:spLocks noGrp="1"/>
          </p:cNvSpPr>
          <p:nvPr>
            <p:ph type="body" idx="1"/>
          </p:nvPr>
        </p:nvSpPr>
        <p:spPr>
          <a:xfrm>
            <a:off x="247135" y="2483708"/>
            <a:ext cx="12455611" cy="69197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2200" dirty="0" smtClean="0"/>
              <a:t>p</a:t>
            </a:r>
            <a:r>
              <a:rPr sz="2200" dirty="0" err="1" smtClean="0"/>
              <a:t>řed</a:t>
            </a:r>
            <a:r>
              <a:rPr sz="2200" dirty="0" smtClean="0"/>
              <a:t> </a:t>
            </a:r>
            <a:r>
              <a:rPr sz="2200" dirty="0" err="1"/>
              <a:t>samotným</a:t>
            </a:r>
            <a:r>
              <a:rPr sz="2200" dirty="0"/>
              <a:t> </a:t>
            </a:r>
            <a:r>
              <a:rPr sz="2200" dirty="0" err="1"/>
              <a:t>vyšetřením</a:t>
            </a:r>
            <a:r>
              <a:rPr sz="2200" dirty="0"/>
              <a:t> by </a:t>
            </a:r>
            <a:r>
              <a:rPr sz="2200" dirty="0" err="1"/>
              <a:t>měla</a:t>
            </a:r>
            <a:r>
              <a:rPr sz="2200" dirty="0"/>
              <a:t> </a:t>
            </a:r>
            <a:r>
              <a:rPr sz="2200" dirty="0" err="1"/>
              <a:t>být</a:t>
            </a:r>
            <a:r>
              <a:rPr sz="2200" dirty="0"/>
              <a:t> </a:t>
            </a:r>
            <a:r>
              <a:rPr sz="2200" dirty="0" err="1"/>
              <a:t>ověřena</a:t>
            </a:r>
            <a:r>
              <a:rPr sz="2200" dirty="0"/>
              <a:t> </a:t>
            </a:r>
            <a:r>
              <a:rPr sz="2200" dirty="0" err="1"/>
              <a:t>orientace</a:t>
            </a:r>
            <a:r>
              <a:rPr sz="2200" dirty="0"/>
              <a:t>, </a:t>
            </a:r>
            <a:r>
              <a:rPr sz="2200" dirty="0" err="1"/>
              <a:t>míra</a:t>
            </a:r>
            <a:r>
              <a:rPr sz="2200" dirty="0"/>
              <a:t> </a:t>
            </a:r>
            <a:r>
              <a:rPr sz="2200" dirty="0" err="1"/>
              <a:t>vědomí</a:t>
            </a:r>
            <a:r>
              <a:rPr sz="2200" dirty="0"/>
              <a:t>, </a:t>
            </a:r>
            <a:r>
              <a:rPr sz="2200" dirty="0" err="1"/>
              <a:t>schopnost</a:t>
            </a:r>
            <a:r>
              <a:rPr sz="2200" dirty="0"/>
              <a:t> </a:t>
            </a:r>
            <a:r>
              <a:rPr sz="2200" dirty="0" err="1"/>
              <a:t>spolupráce</a:t>
            </a:r>
            <a:r>
              <a:rPr sz="2200" dirty="0"/>
              <a:t> </a:t>
            </a:r>
            <a:r>
              <a:rPr sz="2200" dirty="0" err="1"/>
              <a:t>během</a:t>
            </a:r>
            <a:r>
              <a:rPr sz="2200" dirty="0"/>
              <a:t> </a:t>
            </a:r>
            <a:r>
              <a:rPr sz="2200" dirty="0" err="1"/>
              <a:t>vyšetření</a:t>
            </a:r>
            <a:r>
              <a:rPr sz="2200" dirty="0"/>
              <a:t> </a:t>
            </a:r>
            <a:r>
              <a:rPr sz="2200" dirty="0" err="1"/>
              <a:t>např</a:t>
            </a:r>
            <a:r>
              <a:rPr sz="2200" dirty="0"/>
              <a:t>. </a:t>
            </a:r>
            <a:r>
              <a:rPr sz="2200" dirty="0" err="1"/>
              <a:t>pomocí</a:t>
            </a:r>
            <a:r>
              <a:rPr sz="2200" dirty="0"/>
              <a:t> </a:t>
            </a:r>
            <a:r>
              <a:rPr sz="2200" dirty="0" err="1"/>
              <a:t>screeningových</a:t>
            </a:r>
            <a:r>
              <a:rPr sz="2200" dirty="0"/>
              <a:t> </a:t>
            </a:r>
            <a:r>
              <a:rPr sz="2200" dirty="0" err="1"/>
              <a:t>metod</a:t>
            </a:r>
            <a:r>
              <a:rPr sz="2200" dirty="0"/>
              <a:t> Mini-Mental State Examination (MMSE) </a:t>
            </a:r>
            <a:r>
              <a:rPr sz="2200" dirty="0" err="1"/>
              <a:t>nebo</a:t>
            </a:r>
            <a:r>
              <a:rPr sz="2200" dirty="0"/>
              <a:t> </a:t>
            </a:r>
            <a:r>
              <a:rPr sz="2200" dirty="0" err="1"/>
              <a:t>Galvestone</a:t>
            </a:r>
            <a:r>
              <a:rPr sz="2200" dirty="0"/>
              <a:t> Orientation and Amnesia Test (GOAT)</a:t>
            </a:r>
          </a:p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2200" dirty="0" err="1" smtClean="0"/>
              <a:t>č</a:t>
            </a:r>
            <a:r>
              <a:rPr sz="2200" dirty="0" err="1" smtClean="0"/>
              <a:t>asto</a:t>
            </a:r>
            <a:r>
              <a:rPr sz="2200" dirty="0" smtClean="0"/>
              <a:t> </a:t>
            </a:r>
            <a:r>
              <a:rPr sz="2200" dirty="0" err="1"/>
              <a:t>nutnost</a:t>
            </a:r>
            <a:r>
              <a:rPr sz="2200" dirty="0"/>
              <a:t> </a:t>
            </a:r>
            <a:r>
              <a:rPr sz="2200" dirty="0" err="1"/>
              <a:t>modifikovat</a:t>
            </a:r>
            <a:r>
              <a:rPr sz="2200" dirty="0"/>
              <a:t> </a:t>
            </a:r>
            <a:r>
              <a:rPr sz="2200" dirty="0" err="1"/>
              <a:t>standardizované</a:t>
            </a:r>
            <a:r>
              <a:rPr sz="2200" dirty="0"/>
              <a:t> </a:t>
            </a:r>
            <a:r>
              <a:rPr sz="2200" dirty="0" err="1"/>
              <a:t>postupy</a:t>
            </a:r>
            <a:r>
              <a:rPr sz="2200" dirty="0"/>
              <a:t> z </a:t>
            </a:r>
            <a:r>
              <a:rPr sz="2200" dirty="0" err="1"/>
              <a:t>důvodů</a:t>
            </a:r>
            <a:r>
              <a:rPr sz="2200" dirty="0"/>
              <a:t> </a:t>
            </a:r>
            <a:r>
              <a:rPr sz="2200" dirty="0" err="1"/>
              <a:t>únavy</a:t>
            </a:r>
            <a:r>
              <a:rPr sz="2200" dirty="0"/>
              <a:t>, </a:t>
            </a:r>
            <a:r>
              <a:rPr sz="2200" dirty="0" err="1"/>
              <a:t>hemiparézy</a:t>
            </a:r>
            <a:r>
              <a:rPr sz="2200" dirty="0"/>
              <a:t>, </a:t>
            </a:r>
            <a:r>
              <a:rPr sz="2200" dirty="0" err="1"/>
              <a:t>afázie</a:t>
            </a:r>
            <a:r>
              <a:rPr sz="2200" dirty="0"/>
              <a:t>,...</a:t>
            </a:r>
          </a:p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2200" dirty="0" smtClean="0"/>
              <a:t>v</a:t>
            </a:r>
            <a:r>
              <a:rPr sz="2200" dirty="0" smtClean="0"/>
              <a:t> </a:t>
            </a:r>
            <a:r>
              <a:rPr sz="2200" dirty="0" err="1"/>
              <a:t>akutní</a:t>
            </a:r>
            <a:r>
              <a:rPr sz="2200" dirty="0"/>
              <a:t> </a:t>
            </a:r>
            <a:r>
              <a:rPr sz="2200" dirty="0" err="1"/>
              <a:t>fázi</a:t>
            </a:r>
            <a:r>
              <a:rPr sz="2200" dirty="0"/>
              <a:t> </a:t>
            </a:r>
            <a:r>
              <a:rPr sz="2200" dirty="0" err="1"/>
              <a:t>není</a:t>
            </a:r>
            <a:r>
              <a:rPr sz="2200" dirty="0"/>
              <a:t> </a:t>
            </a:r>
            <a:r>
              <a:rPr sz="2200" dirty="0" err="1"/>
              <a:t>většinou</a:t>
            </a:r>
            <a:r>
              <a:rPr sz="2200" dirty="0"/>
              <a:t> </a:t>
            </a:r>
            <a:r>
              <a:rPr sz="2200" dirty="0" err="1"/>
              <a:t>možné</a:t>
            </a:r>
            <a:r>
              <a:rPr sz="2200" dirty="0"/>
              <a:t> </a:t>
            </a:r>
            <a:r>
              <a:rPr sz="2200" dirty="0" err="1"/>
              <a:t>administrovat</a:t>
            </a:r>
            <a:r>
              <a:rPr sz="2200" dirty="0"/>
              <a:t> </a:t>
            </a:r>
            <a:r>
              <a:rPr sz="2200" dirty="0" err="1"/>
              <a:t>komplexní</a:t>
            </a:r>
            <a:r>
              <a:rPr sz="2200" dirty="0"/>
              <a:t> NPS </a:t>
            </a:r>
            <a:r>
              <a:rPr sz="2200" dirty="0" err="1"/>
              <a:t>metody</a:t>
            </a:r>
            <a:r>
              <a:rPr sz="2200" dirty="0"/>
              <a:t>; </a:t>
            </a:r>
            <a:r>
              <a:rPr sz="2200" dirty="0" err="1"/>
              <a:t>vhodné</a:t>
            </a:r>
            <a:r>
              <a:rPr sz="2200" dirty="0"/>
              <a:t> </a:t>
            </a:r>
            <a:r>
              <a:rPr sz="2200" dirty="0" err="1"/>
              <a:t>jsou</a:t>
            </a:r>
            <a:r>
              <a:rPr sz="2200" dirty="0"/>
              <a:t> </a:t>
            </a:r>
            <a:r>
              <a:rPr sz="2200" dirty="0" err="1"/>
              <a:t>kratší</a:t>
            </a:r>
            <a:r>
              <a:rPr sz="2200" dirty="0"/>
              <a:t> </a:t>
            </a:r>
            <a:r>
              <a:rPr sz="2200" dirty="0" err="1"/>
              <a:t>screeningové</a:t>
            </a:r>
            <a:r>
              <a:rPr sz="2200" dirty="0"/>
              <a:t> </a:t>
            </a:r>
            <a:r>
              <a:rPr sz="2200" dirty="0" err="1"/>
              <a:t>baterie</a:t>
            </a:r>
            <a:r>
              <a:rPr sz="2200" dirty="0"/>
              <a:t>, </a:t>
            </a:r>
            <a:r>
              <a:rPr sz="2200" dirty="0" err="1"/>
              <a:t>které</a:t>
            </a:r>
            <a:r>
              <a:rPr sz="2200" dirty="0"/>
              <a:t> </a:t>
            </a:r>
            <a:r>
              <a:rPr sz="2200" dirty="0" err="1"/>
              <a:t>mají</a:t>
            </a:r>
            <a:r>
              <a:rPr sz="2200" dirty="0"/>
              <a:t> </a:t>
            </a:r>
            <a:r>
              <a:rPr sz="2200" dirty="0" err="1"/>
              <a:t>alternativní</a:t>
            </a:r>
            <a:r>
              <a:rPr sz="2200" dirty="0"/>
              <a:t> </a:t>
            </a:r>
            <a:r>
              <a:rPr sz="2200" dirty="0" err="1"/>
              <a:t>verze</a:t>
            </a:r>
            <a:endParaRPr sz="2200" dirty="0"/>
          </a:p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2200" dirty="0" smtClean="0"/>
              <a:t>v</a:t>
            </a:r>
            <a:r>
              <a:rPr sz="2200" dirty="0" smtClean="0"/>
              <a:t> </a:t>
            </a:r>
            <a:r>
              <a:rPr sz="2200" dirty="0" err="1"/>
              <a:t>zahraničí</a:t>
            </a:r>
            <a:r>
              <a:rPr sz="2200" dirty="0"/>
              <a:t> </a:t>
            </a:r>
            <a:r>
              <a:rPr sz="2200" dirty="0" err="1"/>
              <a:t>často</a:t>
            </a:r>
            <a:r>
              <a:rPr sz="2200" dirty="0"/>
              <a:t> RBANS (Repeatable Battery for the Assessment of Neuropsychological Status) - 4 </a:t>
            </a:r>
            <a:r>
              <a:rPr sz="2200" dirty="0" err="1"/>
              <a:t>alternativní</a:t>
            </a:r>
            <a:r>
              <a:rPr sz="2200" dirty="0"/>
              <a:t> </a:t>
            </a:r>
            <a:r>
              <a:rPr sz="2200" dirty="0" err="1"/>
              <a:t>formy</a:t>
            </a:r>
            <a:r>
              <a:rPr sz="2200" dirty="0"/>
              <a:t>; </a:t>
            </a:r>
            <a:r>
              <a:rPr sz="2200" dirty="0" err="1"/>
              <a:t>nebo</a:t>
            </a:r>
            <a:r>
              <a:rPr sz="2200" dirty="0"/>
              <a:t> </a:t>
            </a:r>
            <a:r>
              <a:rPr sz="2200" dirty="0" err="1"/>
              <a:t>Cognistat</a:t>
            </a:r>
            <a:r>
              <a:rPr sz="2200" dirty="0"/>
              <a:t> (Neurobehavioral Cognitive Status Examination)</a:t>
            </a:r>
          </a:p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2200" dirty="0" err="1" smtClean="0"/>
              <a:t>t</a:t>
            </a:r>
            <a:r>
              <a:rPr sz="2200" dirty="0" err="1" smtClean="0"/>
              <a:t>yto</a:t>
            </a:r>
            <a:r>
              <a:rPr sz="2200" dirty="0" smtClean="0"/>
              <a:t> </a:t>
            </a:r>
            <a:r>
              <a:rPr sz="2200" dirty="0" err="1"/>
              <a:t>baterie</a:t>
            </a:r>
            <a:r>
              <a:rPr sz="2200" dirty="0"/>
              <a:t> </a:t>
            </a:r>
            <a:r>
              <a:rPr sz="2200" dirty="0" err="1"/>
              <a:t>neposkytují</a:t>
            </a:r>
            <a:r>
              <a:rPr sz="2200" dirty="0"/>
              <a:t> </a:t>
            </a:r>
            <a:r>
              <a:rPr sz="2200" dirty="0" err="1"/>
              <a:t>všechny</a:t>
            </a:r>
            <a:r>
              <a:rPr sz="2200" dirty="0"/>
              <a:t> </a:t>
            </a:r>
            <a:r>
              <a:rPr sz="2200" dirty="0" err="1"/>
              <a:t>důležité</a:t>
            </a:r>
            <a:r>
              <a:rPr sz="2200" dirty="0"/>
              <a:t> </a:t>
            </a:r>
            <a:r>
              <a:rPr sz="2200" dirty="0" err="1"/>
              <a:t>informace</a:t>
            </a:r>
            <a:r>
              <a:rPr sz="2200" dirty="0"/>
              <a:t>, </a:t>
            </a:r>
            <a:r>
              <a:rPr sz="2200" dirty="0" err="1"/>
              <a:t>nižší</a:t>
            </a:r>
            <a:r>
              <a:rPr sz="2200" dirty="0"/>
              <a:t> </a:t>
            </a:r>
            <a:r>
              <a:rPr sz="2200" dirty="0" err="1"/>
              <a:t>senzitivita</a:t>
            </a:r>
            <a:endParaRPr sz="2200" dirty="0"/>
          </a:p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2200" dirty="0" err="1" smtClean="0"/>
              <a:t>l</a:t>
            </a:r>
            <a:r>
              <a:rPr sz="2200" dirty="0" err="1" smtClean="0"/>
              <a:t>ze</a:t>
            </a:r>
            <a:r>
              <a:rPr sz="2200" dirty="0" smtClean="0"/>
              <a:t> </a:t>
            </a:r>
            <a:r>
              <a:rPr sz="2200" dirty="0" err="1" smtClean="0"/>
              <a:t>doplnit</a:t>
            </a:r>
            <a:r>
              <a:rPr lang="cs-CZ" sz="2200" dirty="0" smtClean="0"/>
              <a:t> testy</a:t>
            </a:r>
            <a:r>
              <a:rPr sz="2200" dirty="0" smtClean="0"/>
              <a:t> </a:t>
            </a:r>
            <a:r>
              <a:rPr sz="2200" dirty="0" err="1"/>
              <a:t>krátkodobé</a:t>
            </a:r>
            <a:r>
              <a:rPr sz="2200" dirty="0"/>
              <a:t> a </a:t>
            </a:r>
            <a:r>
              <a:rPr sz="2200" dirty="0" err="1"/>
              <a:t>dlouhodobé</a:t>
            </a:r>
            <a:r>
              <a:rPr sz="2200" dirty="0"/>
              <a:t> </a:t>
            </a:r>
            <a:r>
              <a:rPr sz="2200" dirty="0" err="1"/>
              <a:t>paměti</a:t>
            </a:r>
            <a:r>
              <a:rPr sz="2200" dirty="0"/>
              <a:t>, testy </a:t>
            </a:r>
            <a:r>
              <a:rPr sz="2200" dirty="0" err="1"/>
              <a:t>pozornosti</a:t>
            </a:r>
            <a:r>
              <a:rPr sz="2200" dirty="0"/>
              <a:t> a </a:t>
            </a:r>
            <a:r>
              <a:rPr sz="2200" dirty="0" err="1"/>
              <a:t>screeningové</a:t>
            </a:r>
            <a:r>
              <a:rPr sz="2200" dirty="0"/>
              <a:t> testy </a:t>
            </a:r>
            <a:r>
              <a:rPr sz="2200" dirty="0" err="1"/>
              <a:t>afázií</a:t>
            </a:r>
            <a:endParaRPr sz="2200" dirty="0"/>
          </a:p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2200" dirty="0" err="1" smtClean="0"/>
              <a:t>v</a:t>
            </a:r>
            <a:r>
              <a:rPr sz="2200" dirty="0" err="1" smtClean="0"/>
              <a:t>ždy</a:t>
            </a:r>
            <a:r>
              <a:rPr sz="2200" dirty="0" smtClean="0"/>
              <a:t> </a:t>
            </a:r>
            <a:r>
              <a:rPr sz="2200" dirty="0" err="1"/>
              <a:t>brát</a:t>
            </a:r>
            <a:r>
              <a:rPr sz="2200" dirty="0"/>
              <a:t> </a:t>
            </a:r>
            <a:r>
              <a:rPr sz="2200" dirty="0" err="1"/>
              <a:t>ohled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aktuální</a:t>
            </a:r>
            <a:r>
              <a:rPr sz="2200" dirty="0"/>
              <a:t> </a:t>
            </a:r>
            <a:r>
              <a:rPr sz="2200" dirty="0" err="1"/>
              <a:t>zdravotní</a:t>
            </a:r>
            <a:r>
              <a:rPr sz="2200" dirty="0"/>
              <a:t> </a:t>
            </a:r>
            <a:r>
              <a:rPr sz="2200" dirty="0" err="1"/>
              <a:t>stav</a:t>
            </a:r>
            <a:r>
              <a:rPr sz="2200" dirty="0"/>
              <a:t> </a:t>
            </a:r>
            <a:r>
              <a:rPr sz="2200" dirty="0" err="1" smtClean="0"/>
              <a:t>pacienta</a:t>
            </a:r>
            <a:r>
              <a:rPr lang="cs-CZ" sz="2200" dirty="0" smtClean="0"/>
              <a:t> !</a:t>
            </a:r>
            <a:r>
              <a:rPr sz="2200" dirty="0" smtClean="0"/>
              <a:t>!!</a:t>
            </a:r>
            <a:endParaRPr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creeningové testy"/>
          <p:cNvSpPr txBox="1">
            <a:spLocks noGrp="1"/>
          </p:cNvSpPr>
          <p:nvPr>
            <p:ph type="title"/>
          </p:nvPr>
        </p:nvSpPr>
        <p:spPr>
          <a:xfrm>
            <a:off x="3175139" y="123278"/>
            <a:ext cx="9070848" cy="1838973"/>
          </a:xfrm>
          <a:prstGeom prst="rect">
            <a:avLst/>
          </a:prstGeom>
        </p:spPr>
        <p:txBody>
          <a:bodyPr/>
          <a:lstStyle/>
          <a:p>
            <a:r>
              <a:rPr sz="4800" dirty="0" err="1"/>
              <a:t>Screeningové</a:t>
            </a:r>
            <a:r>
              <a:rPr sz="4800" dirty="0"/>
              <a:t> testy</a:t>
            </a:r>
          </a:p>
        </p:txBody>
      </p:sp>
      <p:sp>
        <p:nvSpPr>
          <p:cNvPr id="167" name="Mini-Mental State Examination MMSE…"/>
          <p:cNvSpPr txBox="1">
            <a:spLocks noGrp="1"/>
          </p:cNvSpPr>
          <p:nvPr>
            <p:ph type="body" idx="1"/>
          </p:nvPr>
        </p:nvSpPr>
        <p:spPr>
          <a:xfrm>
            <a:off x="845311" y="2718485"/>
            <a:ext cx="11684439" cy="66973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11150" indent="-311150" defTabSz="408940">
              <a:spcBef>
                <a:spcPts val="2900"/>
              </a:spcBef>
              <a:defRPr sz="2240"/>
            </a:pPr>
            <a:r>
              <a:rPr dirty="0"/>
              <a:t>Mini-Mental State Examination </a:t>
            </a:r>
            <a:r>
              <a:rPr lang="cs-CZ" dirty="0" smtClean="0"/>
              <a:t>(</a:t>
            </a:r>
            <a:r>
              <a:rPr dirty="0" smtClean="0"/>
              <a:t>MMSE</a:t>
            </a:r>
            <a:r>
              <a:rPr lang="cs-CZ" dirty="0" smtClean="0"/>
              <a:t>)</a:t>
            </a:r>
            <a:endParaRPr dirty="0"/>
          </a:p>
          <a:p>
            <a:pPr marL="311150" indent="-311150" defTabSz="408940">
              <a:spcBef>
                <a:spcPts val="2900"/>
              </a:spcBef>
              <a:defRPr sz="2240"/>
            </a:pPr>
            <a:r>
              <a:rPr dirty="0" err="1"/>
              <a:t>Mattis</a:t>
            </a:r>
            <a:r>
              <a:rPr dirty="0"/>
              <a:t> Dementia Rating Scale</a:t>
            </a:r>
          </a:p>
          <a:p>
            <a:pPr marL="311150" indent="-311150" defTabSz="408940">
              <a:spcBef>
                <a:spcPts val="2900"/>
              </a:spcBef>
              <a:defRPr sz="2240"/>
            </a:pPr>
            <a:r>
              <a:rPr dirty="0" err="1"/>
              <a:t>Addenbrooke’s</a:t>
            </a:r>
            <a:r>
              <a:rPr dirty="0"/>
              <a:t> Cognitive Examination </a:t>
            </a:r>
            <a:r>
              <a:rPr lang="cs-CZ" dirty="0" smtClean="0"/>
              <a:t>(</a:t>
            </a:r>
            <a:r>
              <a:rPr dirty="0" smtClean="0"/>
              <a:t>ACE-R</a:t>
            </a:r>
            <a:r>
              <a:rPr lang="cs-CZ" dirty="0" smtClean="0"/>
              <a:t>)</a:t>
            </a:r>
            <a:endParaRPr dirty="0"/>
          </a:p>
          <a:p>
            <a:pPr marL="311150" indent="-311150" defTabSz="408940">
              <a:spcBef>
                <a:spcPts val="2900"/>
              </a:spcBef>
              <a:defRPr sz="2240"/>
            </a:pPr>
            <a:r>
              <a:rPr dirty="0"/>
              <a:t>Seven-Minute Screening Test</a:t>
            </a:r>
          </a:p>
          <a:p>
            <a:pPr marL="311150" indent="-311150" defTabSz="408940">
              <a:spcBef>
                <a:spcPts val="2900"/>
              </a:spcBef>
              <a:defRPr sz="2240"/>
            </a:pPr>
            <a:r>
              <a:rPr dirty="0" err="1"/>
              <a:t>Buschke</a:t>
            </a:r>
            <a:r>
              <a:rPr dirty="0"/>
              <a:t> Selective Reminding Test</a:t>
            </a:r>
          </a:p>
          <a:p>
            <a:pPr marL="311150" indent="-311150" defTabSz="408940">
              <a:spcBef>
                <a:spcPts val="2900"/>
              </a:spcBef>
              <a:defRPr sz="2240"/>
            </a:pPr>
            <a:r>
              <a:rPr dirty="0"/>
              <a:t>Verbal Fluency</a:t>
            </a:r>
          </a:p>
          <a:p>
            <a:pPr marL="311150" indent="-311150" defTabSz="408940">
              <a:spcBef>
                <a:spcPts val="2900"/>
              </a:spcBef>
              <a:defRPr sz="2240"/>
            </a:pPr>
            <a:r>
              <a:rPr dirty="0"/>
              <a:t>Clock Drawing</a:t>
            </a:r>
          </a:p>
          <a:p>
            <a:pPr marL="311150" indent="-311150" defTabSz="408940">
              <a:spcBef>
                <a:spcPts val="2900"/>
              </a:spcBef>
              <a:defRPr sz="2240"/>
            </a:pPr>
            <a:r>
              <a:rPr dirty="0"/>
              <a:t>Benton Temporal Orientation Test</a:t>
            </a:r>
          </a:p>
          <a:p>
            <a:pPr marL="311150" indent="-311150" defTabSz="408940">
              <a:spcBef>
                <a:spcPts val="2900"/>
              </a:spcBef>
              <a:defRPr sz="2240"/>
            </a:pPr>
            <a:r>
              <a:rPr dirty="0"/>
              <a:t>Repeatable Battery for the Assessment of Neuropsychological Status </a:t>
            </a:r>
            <a:r>
              <a:rPr lang="cs-CZ" dirty="0" smtClean="0"/>
              <a:t>(</a:t>
            </a:r>
            <a:r>
              <a:rPr dirty="0" smtClean="0"/>
              <a:t>RBANS</a:t>
            </a:r>
            <a:r>
              <a:rPr lang="cs-CZ" dirty="0" smtClean="0"/>
              <a:t>)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oučástí komplexního vyšetření je diagnostika intelektu, osobnostní psychopatologie, kvality života a posouzení adaptace pacienta na změněné životní podmínky a celkové fungování z pohledu rodinných příslušníků…"/>
          <p:cNvSpPr txBox="1">
            <a:spLocks noGrp="1"/>
          </p:cNvSpPr>
          <p:nvPr>
            <p:ph type="body" idx="1"/>
          </p:nvPr>
        </p:nvSpPr>
        <p:spPr>
          <a:xfrm>
            <a:off x="506627" y="1556951"/>
            <a:ext cx="12183761" cy="773532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7815" indent="-297815" defTabSz="391414">
              <a:lnSpc>
                <a:spcPct val="100000"/>
              </a:lnSpc>
              <a:spcBef>
                <a:spcPts val="2800"/>
              </a:spcBef>
              <a:defRPr sz="2144"/>
            </a:pPr>
            <a:r>
              <a:rPr lang="cs-CZ" sz="2200" dirty="0" smtClean="0"/>
              <a:t>s</a:t>
            </a:r>
            <a:r>
              <a:rPr sz="2200" dirty="0" err="1" smtClean="0"/>
              <a:t>oučástí</a:t>
            </a:r>
            <a:r>
              <a:rPr sz="2200" dirty="0" smtClean="0"/>
              <a:t> </a:t>
            </a:r>
            <a:r>
              <a:rPr sz="2200" dirty="0" err="1"/>
              <a:t>komplexního</a:t>
            </a:r>
            <a:r>
              <a:rPr sz="2200" dirty="0"/>
              <a:t> </a:t>
            </a:r>
            <a:r>
              <a:rPr sz="2200" dirty="0" err="1"/>
              <a:t>vyšetření</a:t>
            </a:r>
            <a:r>
              <a:rPr sz="2200" dirty="0"/>
              <a:t> je </a:t>
            </a:r>
            <a:r>
              <a:rPr sz="2200" dirty="0" err="1"/>
              <a:t>diagnostika</a:t>
            </a:r>
            <a:r>
              <a:rPr sz="2200" dirty="0"/>
              <a:t> </a:t>
            </a:r>
            <a:r>
              <a:rPr sz="2200" dirty="0" err="1"/>
              <a:t>intelektu</a:t>
            </a:r>
            <a:r>
              <a:rPr sz="2200" dirty="0"/>
              <a:t>, </a:t>
            </a:r>
            <a:r>
              <a:rPr sz="2200" dirty="0" err="1"/>
              <a:t>osobnostní</a:t>
            </a:r>
            <a:r>
              <a:rPr sz="2200" dirty="0"/>
              <a:t> </a:t>
            </a:r>
            <a:r>
              <a:rPr sz="2200" dirty="0" err="1"/>
              <a:t>psychopatologie</a:t>
            </a:r>
            <a:r>
              <a:rPr sz="2200" dirty="0"/>
              <a:t>, </a:t>
            </a:r>
            <a:r>
              <a:rPr sz="2200" dirty="0" err="1"/>
              <a:t>kvality</a:t>
            </a:r>
            <a:r>
              <a:rPr sz="2200" dirty="0"/>
              <a:t> </a:t>
            </a:r>
            <a:r>
              <a:rPr sz="2200" dirty="0" err="1"/>
              <a:t>života</a:t>
            </a:r>
            <a:r>
              <a:rPr sz="2200" dirty="0"/>
              <a:t> a </a:t>
            </a:r>
            <a:r>
              <a:rPr sz="2200" dirty="0" err="1"/>
              <a:t>posouzení</a:t>
            </a:r>
            <a:r>
              <a:rPr sz="2200" dirty="0"/>
              <a:t> </a:t>
            </a:r>
            <a:r>
              <a:rPr sz="2200" dirty="0" err="1"/>
              <a:t>adaptace</a:t>
            </a:r>
            <a:r>
              <a:rPr sz="2200" dirty="0"/>
              <a:t> </a:t>
            </a:r>
            <a:r>
              <a:rPr sz="2200" dirty="0" err="1"/>
              <a:t>pacienta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změněné</a:t>
            </a:r>
            <a:r>
              <a:rPr sz="2200" dirty="0"/>
              <a:t> </a:t>
            </a:r>
            <a:r>
              <a:rPr sz="2200" dirty="0" err="1"/>
              <a:t>životní</a:t>
            </a:r>
            <a:r>
              <a:rPr sz="2200" dirty="0"/>
              <a:t> </a:t>
            </a:r>
            <a:r>
              <a:rPr sz="2200" dirty="0" err="1"/>
              <a:t>podmínky</a:t>
            </a:r>
            <a:r>
              <a:rPr sz="2200" dirty="0"/>
              <a:t> </a:t>
            </a:r>
            <a:r>
              <a:rPr lang="cs-CZ" sz="2200" dirty="0" smtClean="0"/>
              <a:t>                     </a:t>
            </a:r>
            <a:r>
              <a:rPr sz="2200" dirty="0" smtClean="0"/>
              <a:t>a </a:t>
            </a:r>
            <a:r>
              <a:rPr sz="2200" dirty="0" err="1"/>
              <a:t>celkové</a:t>
            </a:r>
            <a:r>
              <a:rPr sz="2200" dirty="0"/>
              <a:t> </a:t>
            </a:r>
            <a:r>
              <a:rPr sz="2200" dirty="0" err="1"/>
              <a:t>fungování</a:t>
            </a:r>
            <a:r>
              <a:rPr sz="2200" dirty="0"/>
              <a:t> z </a:t>
            </a:r>
            <a:r>
              <a:rPr sz="2200" dirty="0" err="1"/>
              <a:t>pohledu</a:t>
            </a:r>
            <a:r>
              <a:rPr sz="2200" dirty="0"/>
              <a:t> </a:t>
            </a:r>
            <a:r>
              <a:rPr sz="2200" dirty="0" err="1"/>
              <a:t>rodinných</a:t>
            </a:r>
            <a:r>
              <a:rPr sz="2200" dirty="0"/>
              <a:t> </a:t>
            </a:r>
            <a:r>
              <a:rPr sz="2200" dirty="0" err="1"/>
              <a:t>příslušníků</a:t>
            </a:r>
            <a:endParaRPr sz="2200" dirty="0"/>
          </a:p>
          <a:p>
            <a:pPr marL="297815" indent="-297815" defTabSz="391414">
              <a:lnSpc>
                <a:spcPct val="100000"/>
              </a:lnSpc>
              <a:spcBef>
                <a:spcPts val="2800"/>
              </a:spcBef>
              <a:defRPr sz="2144"/>
            </a:pPr>
            <a:r>
              <a:rPr lang="cs-CZ" sz="2200" dirty="0" err="1" smtClean="0"/>
              <a:t>k</a:t>
            </a:r>
            <a:r>
              <a:rPr sz="2200" dirty="0" err="1" smtClean="0"/>
              <a:t>omplexní</a:t>
            </a:r>
            <a:r>
              <a:rPr sz="2200" dirty="0" smtClean="0"/>
              <a:t> </a:t>
            </a:r>
            <a:r>
              <a:rPr sz="2200" dirty="0" err="1"/>
              <a:t>vyšetření</a:t>
            </a:r>
            <a:r>
              <a:rPr sz="2200" dirty="0"/>
              <a:t> </a:t>
            </a:r>
            <a:r>
              <a:rPr sz="2200" dirty="0" err="1"/>
              <a:t>probíhá</a:t>
            </a:r>
            <a:r>
              <a:rPr sz="2200" dirty="0"/>
              <a:t> </a:t>
            </a:r>
            <a:r>
              <a:rPr sz="2200" dirty="0" err="1"/>
              <a:t>většinou</a:t>
            </a:r>
            <a:r>
              <a:rPr sz="2200" dirty="0"/>
              <a:t> </a:t>
            </a:r>
            <a:r>
              <a:rPr sz="2200" dirty="0" err="1"/>
              <a:t>až</a:t>
            </a:r>
            <a:r>
              <a:rPr sz="2200" dirty="0"/>
              <a:t> </a:t>
            </a:r>
            <a:r>
              <a:rPr sz="2200" dirty="0" err="1"/>
              <a:t>po</a:t>
            </a:r>
            <a:r>
              <a:rPr sz="2200" dirty="0"/>
              <a:t> </a:t>
            </a:r>
            <a:r>
              <a:rPr sz="2200" dirty="0" err="1"/>
              <a:t>návratu</a:t>
            </a:r>
            <a:r>
              <a:rPr sz="2200" dirty="0"/>
              <a:t> </a:t>
            </a:r>
            <a:r>
              <a:rPr sz="2200" dirty="0" err="1"/>
              <a:t>pacienta</a:t>
            </a:r>
            <a:r>
              <a:rPr sz="2200" dirty="0"/>
              <a:t> do </a:t>
            </a:r>
            <a:r>
              <a:rPr sz="2200" dirty="0" err="1"/>
              <a:t>domácího</a:t>
            </a:r>
            <a:r>
              <a:rPr sz="2200" dirty="0"/>
              <a:t> </a:t>
            </a:r>
            <a:r>
              <a:rPr sz="2200" dirty="0" err="1"/>
              <a:t>prostředí</a:t>
            </a:r>
            <a:r>
              <a:rPr sz="2200" dirty="0"/>
              <a:t>, 3-12 </a:t>
            </a:r>
            <a:r>
              <a:rPr sz="2200" dirty="0" err="1"/>
              <a:t>měsíců</a:t>
            </a:r>
            <a:r>
              <a:rPr sz="2200" dirty="0"/>
              <a:t> </a:t>
            </a:r>
            <a:r>
              <a:rPr sz="2200" dirty="0" err="1"/>
              <a:t>po</a:t>
            </a:r>
            <a:r>
              <a:rPr sz="2200" dirty="0"/>
              <a:t> CMP a je </a:t>
            </a:r>
            <a:r>
              <a:rPr sz="2200" dirty="0" err="1"/>
              <a:t>vhodné</a:t>
            </a:r>
            <a:r>
              <a:rPr sz="2200" dirty="0"/>
              <a:t> ho </a:t>
            </a:r>
            <a:r>
              <a:rPr sz="2200" dirty="0" err="1"/>
              <a:t>zopakovat</a:t>
            </a:r>
            <a:r>
              <a:rPr sz="2200" dirty="0"/>
              <a:t> </a:t>
            </a:r>
            <a:r>
              <a:rPr sz="2200" dirty="0" err="1"/>
              <a:t>vždy</a:t>
            </a:r>
            <a:r>
              <a:rPr sz="2200" dirty="0"/>
              <a:t> </a:t>
            </a:r>
            <a:r>
              <a:rPr sz="2200" dirty="0" err="1"/>
              <a:t>po</a:t>
            </a:r>
            <a:r>
              <a:rPr sz="2200" dirty="0"/>
              <a:t> </a:t>
            </a:r>
            <a:r>
              <a:rPr sz="2200" dirty="0" err="1"/>
              <a:t>jednom</a:t>
            </a:r>
            <a:r>
              <a:rPr sz="2200" dirty="0"/>
              <a:t> </a:t>
            </a:r>
            <a:r>
              <a:rPr sz="2200" dirty="0" err="1"/>
              <a:t>roce</a:t>
            </a:r>
            <a:r>
              <a:rPr sz="2200" dirty="0"/>
              <a:t> od </a:t>
            </a:r>
            <a:r>
              <a:rPr sz="2200" dirty="0" err="1"/>
              <a:t>předchozí</a:t>
            </a:r>
            <a:r>
              <a:rPr sz="2200" dirty="0"/>
              <a:t> </a:t>
            </a:r>
            <a:r>
              <a:rPr sz="2200" dirty="0" err="1"/>
              <a:t>kontroly</a:t>
            </a:r>
            <a:endParaRPr sz="2200" dirty="0"/>
          </a:p>
          <a:p>
            <a:pPr marL="297815" indent="-297815" defTabSz="391414">
              <a:lnSpc>
                <a:spcPct val="100000"/>
              </a:lnSpc>
              <a:spcBef>
                <a:spcPts val="2800"/>
              </a:spcBef>
              <a:defRPr sz="2144"/>
            </a:pPr>
            <a:r>
              <a:rPr lang="cs-CZ" sz="2200" dirty="0" err="1" smtClean="0"/>
              <a:t>k</a:t>
            </a:r>
            <a:r>
              <a:rPr sz="2200" dirty="0" err="1" smtClean="0"/>
              <a:t>omplexní</a:t>
            </a:r>
            <a:r>
              <a:rPr sz="2200" dirty="0" smtClean="0"/>
              <a:t> </a:t>
            </a:r>
            <a:r>
              <a:rPr sz="2200" dirty="0" err="1"/>
              <a:t>vyšetření</a:t>
            </a:r>
            <a:r>
              <a:rPr sz="2200" dirty="0"/>
              <a:t> </a:t>
            </a:r>
            <a:r>
              <a:rPr sz="2200" dirty="0" err="1"/>
              <a:t>identifikuje</a:t>
            </a:r>
            <a:r>
              <a:rPr sz="2200" dirty="0"/>
              <a:t> </a:t>
            </a:r>
            <a:r>
              <a:rPr sz="2200" dirty="0" err="1"/>
              <a:t>silné</a:t>
            </a:r>
            <a:r>
              <a:rPr sz="2200" dirty="0"/>
              <a:t> a </a:t>
            </a:r>
            <a:r>
              <a:rPr sz="2200" dirty="0" err="1"/>
              <a:t>slabé</a:t>
            </a:r>
            <a:r>
              <a:rPr sz="2200" dirty="0"/>
              <a:t> </a:t>
            </a:r>
            <a:r>
              <a:rPr sz="2200" dirty="0" err="1"/>
              <a:t>stránky</a:t>
            </a:r>
            <a:r>
              <a:rPr sz="2200" dirty="0"/>
              <a:t> </a:t>
            </a:r>
            <a:r>
              <a:rPr sz="2200" dirty="0" err="1"/>
              <a:t>pacienta</a:t>
            </a:r>
            <a:r>
              <a:rPr sz="2200" dirty="0"/>
              <a:t>, </a:t>
            </a:r>
            <a:r>
              <a:rPr sz="2200" dirty="0" err="1"/>
              <a:t>posoudí</a:t>
            </a:r>
            <a:r>
              <a:rPr sz="2200" dirty="0"/>
              <a:t> </a:t>
            </a:r>
            <a:r>
              <a:rPr sz="2200" dirty="0" err="1"/>
              <a:t>míru</a:t>
            </a:r>
            <a:r>
              <a:rPr sz="2200" dirty="0"/>
              <a:t> </a:t>
            </a:r>
            <a:r>
              <a:rPr sz="2200" dirty="0" err="1"/>
              <a:t>změny</a:t>
            </a:r>
            <a:r>
              <a:rPr sz="2200" dirty="0"/>
              <a:t> </a:t>
            </a:r>
            <a:r>
              <a:rPr lang="cs-CZ" sz="2200" dirty="0" smtClean="0"/>
              <a:t>           </a:t>
            </a:r>
            <a:r>
              <a:rPr sz="2200" dirty="0" smtClean="0"/>
              <a:t>a </a:t>
            </a:r>
            <a:r>
              <a:rPr sz="2200" dirty="0" err="1"/>
              <a:t>poskytne</a:t>
            </a:r>
            <a:r>
              <a:rPr sz="2200" dirty="0"/>
              <a:t> </a:t>
            </a:r>
            <a:r>
              <a:rPr sz="2200" dirty="0" err="1"/>
              <a:t>podklady</a:t>
            </a:r>
            <a:r>
              <a:rPr sz="2200" dirty="0"/>
              <a:t> pro </a:t>
            </a:r>
            <a:r>
              <a:rPr sz="2200" dirty="0" err="1"/>
              <a:t>plánování</a:t>
            </a:r>
            <a:r>
              <a:rPr sz="2200" dirty="0"/>
              <a:t> </a:t>
            </a:r>
            <a:r>
              <a:rPr sz="2200" dirty="0" err="1"/>
              <a:t>následné</a:t>
            </a:r>
            <a:r>
              <a:rPr sz="2200" dirty="0"/>
              <a:t> </a:t>
            </a:r>
            <a:r>
              <a:rPr sz="2200" dirty="0" err="1"/>
              <a:t>léčby</a:t>
            </a:r>
            <a:r>
              <a:rPr sz="2200" dirty="0"/>
              <a:t>, </a:t>
            </a:r>
            <a:r>
              <a:rPr sz="2200" dirty="0" err="1"/>
              <a:t>vzdělávání</a:t>
            </a:r>
            <a:r>
              <a:rPr sz="2200" dirty="0"/>
              <a:t> </a:t>
            </a:r>
            <a:r>
              <a:rPr sz="2200" dirty="0" err="1"/>
              <a:t>či</a:t>
            </a:r>
            <a:r>
              <a:rPr sz="2200" dirty="0"/>
              <a:t> </a:t>
            </a:r>
            <a:r>
              <a:rPr sz="2200" dirty="0" err="1"/>
              <a:t>pracovního</a:t>
            </a:r>
            <a:r>
              <a:rPr sz="2200" dirty="0"/>
              <a:t> </a:t>
            </a:r>
            <a:r>
              <a:rPr sz="2200" dirty="0" err="1"/>
              <a:t>zařazení</a:t>
            </a:r>
            <a:endParaRPr sz="2200" dirty="0"/>
          </a:p>
          <a:p>
            <a:pPr marL="297815" indent="-297815" defTabSz="391414">
              <a:lnSpc>
                <a:spcPct val="100000"/>
              </a:lnSpc>
              <a:spcBef>
                <a:spcPts val="2800"/>
              </a:spcBef>
              <a:defRPr sz="2144"/>
            </a:pPr>
            <a:r>
              <a:rPr lang="cs-CZ" sz="2200" dirty="0" smtClean="0"/>
              <a:t>p</a:t>
            </a:r>
            <a:r>
              <a:rPr sz="2200" dirty="0" err="1" smtClean="0"/>
              <a:t>ři</a:t>
            </a:r>
            <a:r>
              <a:rPr sz="2200" dirty="0" smtClean="0"/>
              <a:t> </a:t>
            </a:r>
            <a:r>
              <a:rPr sz="2200" dirty="0"/>
              <a:t>KO - </a:t>
            </a:r>
            <a:r>
              <a:rPr sz="2200" dirty="0" err="1"/>
              <a:t>vyžádat</a:t>
            </a:r>
            <a:r>
              <a:rPr sz="2200" dirty="0"/>
              <a:t> </a:t>
            </a:r>
            <a:r>
              <a:rPr sz="2200" dirty="0" err="1"/>
              <a:t>zprávu</a:t>
            </a:r>
            <a:r>
              <a:rPr sz="2200" dirty="0"/>
              <a:t> od </a:t>
            </a:r>
            <a:r>
              <a:rPr sz="2200" dirty="0" err="1" smtClean="0"/>
              <a:t>ošetřujícího</a:t>
            </a:r>
            <a:r>
              <a:rPr sz="2200" dirty="0" smtClean="0"/>
              <a:t> </a:t>
            </a:r>
            <a:r>
              <a:rPr sz="2200" dirty="0" err="1"/>
              <a:t>lékaře</a:t>
            </a:r>
            <a:r>
              <a:rPr sz="2200" dirty="0"/>
              <a:t>, </a:t>
            </a:r>
            <a:r>
              <a:rPr sz="2200" dirty="0" err="1"/>
              <a:t>případně</a:t>
            </a:r>
            <a:r>
              <a:rPr sz="2200" dirty="0"/>
              <a:t> </a:t>
            </a:r>
            <a:r>
              <a:rPr sz="2200" dirty="0" err="1"/>
              <a:t>psychiatra</a:t>
            </a:r>
            <a:r>
              <a:rPr sz="2200" dirty="0"/>
              <a:t>, </a:t>
            </a:r>
            <a:r>
              <a:rPr sz="2200" dirty="0" err="1"/>
              <a:t>konzultovat</a:t>
            </a:r>
            <a:r>
              <a:rPr sz="2200" dirty="0"/>
              <a:t> s </a:t>
            </a:r>
            <a:r>
              <a:rPr sz="2200" dirty="0" err="1"/>
              <a:t>nimi</a:t>
            </a:r>
            <a:r>
              <a:rPr sz="2200" dirty="0"/>
              <a:t> </a:t>
            </a:r>
            <a:r>
              <a:rPr sz="2200" dirty="0" err="1"/>
              <a:t>další</a:t>
            </a:r>
            <a:r>
              <a:rPr sz="2200" dirty="0"/>
              <a:t> </a:t>
            </a:r>
            <a:r>
              <a:rPr sz="2200" dirty="0" err="1"/>
              <a:t>postup</a:t>
            </a:r>
            <a:endParaRPr sz="2200" dirty="0"/>
          </a:p>
          <a:p>
            <a:pPr marL="297815" indent="-297815" defTabSz="391414">
              <a:lnSpc>
                <a:spcPct val="100000"/>
              </a:lnSpc>
              <a:spcBef>
                <a:spcPts val="2800"/>
              </a:spcBef>
              <a:defRPr sz="2144"/>
            </a:pPr>
            <a:r>
              <a:rPr lang="cs-CZ" sz="2200" dirty="0" smtClean="0"/>
              <a:t>p</a:t>
            </a:r>
            <a:r>
              <a:rPr sz="2200" dirty="0" err="1" smtClean="0"/>
              <a:t>ro</a:t>
            </a:r>
            <a:r>
              <a:rPr sz="2200" dirty="0" smtClean="0"/>
              <a:t> </a:t>
            </a:r>
            <a:r>
              <a:rPr sz="2200" dirty="0" err="1"/>
              <a:t>řadu</a:t>
            </a:r>
            <a:r>
              <a:rPr sz="2200" dirty="0"/>
              <a:t> </a:t>
            </a:r>
            <a:r>
              <a:rPr sz="2200" dirty="0" err="1"/>
              <a:t>pacientů</a:t>
            </a:r>
            <a:r>
              <a:rPr sz="2200" dirty="0"/>
              <a:t> </a:t>
            </a:r>
            <a:r>
              <a:rPr sz="2200" dirty="0" err="1"/>
              <a:t>vhodná</a:t>
            </a:r>
            <a:r>
              <a:rPr sz="2200" dirty="0"/>
              <a:t> </a:t>
            </a:r>
            <a:r>
              <a:rPr sz="2200" dirty="0" err="1"/>
              <a:t>logopedická</a:t>
            </a:r>
            <a:r>
              <a:rPr sz="2200" dirty="0"/>
              <a:t> a </a:t>
            </a:r>
            <a:r>
              <a:rPr sz="2200" dirty="0" err="1"/>
              <a:t>ergoterapeutická</a:t>
            </a:r>
            <a:r>
              <a:rPr sz="2200" dirty="0"/>
              <a:t> </a:t>
            </a:r>
            <a:r>
              <a:rPr sz="2200" dirty="0" err="1"/>
              <a:t>péče</a:t>
            </a:r>
            <a:r>
              <a:rPr sz="2200" dirty="0"/>
              <a:t> </a:t>
            </a:r>
          </a:p>
          <a:p>
            <a:pPr marL="297815" indent="-297815" defTabSz="391414">
              <a:lnSpc>
                <a:spcPct val="100000"/>
              </a:lnSpc>
              <a:spcBef>
                <a:spcPts val="2800"/>
              </a:spcBef>
              <a:defRPr sz="2144"/>
            </a:pPr>
            <a:r>
              <a:rPr lang="cs-CZ" sz="2200" dirty="0" err="1" smtClean="0"/>
              <a:t>n</a:t>
            </a:r>
            <a:r>
              <a:rPr sz="2200" dirty="0" err="1" smtClean="0"/>
              <a:t>ěkdy</a:t>
            </a:r>
            <a:r>
              <a:rPr sz="2200" dirty="0" smtClean="0"/>
              <a:t> </a:t>
            </a:r>
            <a:r>
              <a:rPr sz="2200" dirty="0" err="1"/>
              <a:t>konzultace</a:t>
            </a:r>
            <a:r>
              <a:rPr sz="2200" dirty="0"/>
              <a:t> se </a:t>
            </a:r>
            <a:r>
              <a:rPr sz="2200" dirty="0" err="1"/>
              <a:t>sociálním</a:t>
            </a:r>
            <a:r>
              <a:rPr sz="2200" dirty="0"/>
              <a:t> </a:t>
            </a:r>
            <a:r>
              <a:rPr sz="2200" dirty="0" err="1" smtClean="0"/>
              <a:t>pracovníkem</a:t>
            </a:r>
            <a:r>
              <a:rPr lang="cs-CZ" sz="2200" dirty="0" smtClean="0"/>
              <a:t> </a:t>
            </a:r>
            <a:r>
              <a:rPr sz="2200" dirty="0" smtClean="0"/>
              <a:t>- </a:t>
            </a:r>
            <a:r>
              <a:rPr sz="2200" dirty="0" err="1"/>
              <a:t>když</a:t>
            </a:r>
            <a:r>
              <a:rPr sz="2200" dirty="0"/>
              <a:t> </a:t>
            </a:r>
            <a:r>
              <a:rPr sz="2200" dirty="0" err="1"/>
              <a:t>není</a:t>
            </a:r>
            <a:r>
              <a:rPr sz="2200" dirty="0"/>
              <a:t> </a:t>
            </a:r>
            <a:r>
              <a:rPr sz="2200" dirty="0" err="1"/>
              <a:t>dostatečné</a:t>
            </a:r>
            <a:r>
              <a:rPr sz="2200" dirty="0"/>
              <a:t> </a:t>
            </a:r>
            <a:r>
              <a:rPr sz="2200" dirty="0" err="1"/>
              <a:t>rodinné</a:t>
            </a:r>
            <a:r>
              <a:rPr sz="2200" dirty="0"/>
              <a:t> a </a:t>
            </a:r>
            <a:r>
              <a:rPr sz="2200" dirty="0" err="1"/>
              <a:t>finanční</a:t>
            </a:r>
            <a:r>
              <a:rPr sz="2200" dirty="0"/>
              <a:t> </a:t>
            </a:r>
            <a:r>
              <a:rPr sz="2200" dirty="0" err="1"/>
              <a:t>zázemí</a:t>
            </a:r>
            <a:endParaRPr sz="2200" dirty="0"/>
          </a:p>
          <a:p>
            <a:pPr marL="297815" indent="-297815" defTabSz="391414">
              <a:lnSpc>
                <a:spcPct val="100000"/>
              </a:lnSpc>
              <a:spcBef>
                <a:spcPts val="2800"/>
              </a:spcBef>
              <a:defRPr sz="2144"/>
            </a:pPr>
            <a:r>
              <a:rPr sz="2200" dirty="0"/>
              <a:t>NPS </a:t>
            </a:r>
            <a:r>
              <a:rPr sz="2200" dirty="0" err="1"/>
              <a:t>zmapovat</a:t>
            </a:r>
            <a:r>
              <a:rPr sz="2200" dirty="0"/>
              <a:t> </a:t>
            </a:r>
            <a:r>
              <a:rPr sz="2200" dirty="0" err="1"/>
              <a:t>i</a:t>
            </a:r>
            <a:r>
              <a:rPr sz="2200" dirty="0"/>
              <a:t> </a:t>
            </a:r>
            <a:r>
              <a:rPr sz="2200" dirty="0" err="1"/>
              <a:t>psychosociální</a:t>
            </a:r>
            <a:r>
              <a:rPr sz="2200" dirty="0"/>
              <a:t> a </a:t>
            </a:r>
            <a:r>
              <a:rPr sz="2200" dirty="0" err="1"/>
              <a:t>emoční</a:t>
            </a:r>
            <a:r>
              <a:rPr sz="2200" dirty="0"/>
              <a:t> </a:t>
            </a:r>
            <a:r>
              <a:rPr sz="2200" dirty="0" err="1"/>
              <a:t>stav</a:t>
            </a:r>
            <a:r>
              <a:rPr sz="2200" dirty="0"/>
              <a:t> </a:t>
            </a:r>
            <a:r>
              <a:rPr sz="2200" dirty="0" err="1"/>
              <a:t>pacienta</a:t>
            </a:r>
            <a:r>
              <a:rPr sz="2200" dirty="0"/>
              <a:t> a event. </a:t>
            </a:r>
            <a:r>
              <a:rPr sz="2200" dirty="0" err="1"/>
              <a:t>nasměrovat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odpovídající</a:t>
            </a:r>
            <a:r>
              <a:rPr sz="2200" dirty="0"/>
              <a:t> </a:t>
            </a:r>
            <a:r>
              <a:rPr sz="2200" dirty="0" err="1"/>
              <a:t>odbornou</a:t>
            </a:r>
            <a:r>
              <a:rPr sz="2200" dirty="0"/>
              <a:t> </a:t>
            </a:r>
            <a:r>
              <a:rPr sz="2200" dirty="0" err="1"/>
              <a:t>péči</a:t>
            </a:r>
            <a:endParaRPr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MP"/>
          <p:cNvSpPr txBox="1">
            <a:spLocks noGrp="1"/>
          </p:cNvSpPr>
          <p:nvPr>
            <p:ph type="title"/>
          </p:nvPr>
        </p:nvSpPr>
        <p:spPr>
          <a:xfrm>
            <a:off x="952500" y="-282466"/>
            <a:ext cx="11099800" cy="2159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/>
              <a:t>CMP</a:t>
            </a:r>
          </a:p>
        </p:txBody>
      </p:sp>
      <p:sp>
        <p:nvSpPr>
          <p:cNvPr id="123" name="Úmrtnost cca 8%…"/>
          <p:cNvSpPr txBox="1">
            <a:spLocks noGrp="1"/>
          </p:cNvSpPr>
          <p:nvPr>
            <p:ph type="body" idx="1"/>
          </p:nvPr>
        </p:nvSpPr>
        <p:spPr>
          <a:xfrm>
            <a:off x="398162" y="1285096"/>
            <a:ext cx="12208475" cy="7352271"/>
          </a:xfrm>
          <a:prstGeom prst="rect">
            <a:avLst/>
          </a:prstGeom>
        </p:spPr>
        <p:txBody>
          <a:bodyPr>
            <a:noAutofit/>
          </a:bodyPr>
          <a:lstStyle/>
          <a:p>
            <a:pPr marL="257809" indent="-257809" defTabSz="338835">
              <a:lnSpc>
                <a:spcPct val="100000"/>
              </a:lnSpc>
              <a:spcBef>
                <a:spcPts val="2400"/>
              </a:spcBef>
              <a:defRPr sz="1856"/>
            </a:pPr>
            <a:r>
              <a:rPr lang="cs-CZ" sz="2400" dirty="0" err="1" smtClean="0"/>
              <a:t>ú</a:t>
            </a:r>
            <a:r>
              <a:rPr sz="2400" dirty="0" err="1" smtClean="0"/>
              <a:t>mrtnost</a:t>
            </a:r>
            <a:r>
              <a:rPr sz="2400" dirty="0" smtClean="0"/>
              <a:t> </a:t>
            </a:r>
            <a:r>
              <a:rPr sz="2400" dirty="0" err="1"/>
              <a:t>cca</a:t>
            </a:r>
            <a:r>
              <a:rPr sz="2400" dirty="0"/>
              <a:t> 8%</a:t>
            </a:r>
          </a:p>
          <a:p>
            <a:pPr marL="257809" indent="-257809" defTabSz="338835">
              <a:lnSpc>
                <a:spcPct val="100000"/>
              </a:lnSpc>
              <a:spcBef>
                <a:spcPts val="2400"/>
              </a:spcBef>
              <a:defRPr sz="1856"/>
            </a:pPr>
            <a:r>
              <a:rPr lang="cs-CZ" sz="2400" dirty="0"/>
              <a:t>v</a:t>
            </a:r>
            <a:r>
              <a:rPr lang="cs-CZ" sz="2400" dirty="0" smtClean="0"/>
              <a:t> ČR </a:t>
            </a:r>
            <a:r>
              <a:rPr sz="2400" dirty="0" err="1" smtClean="0"/>
              <a:t>výskyt</a:t>
            </a:r>
            <a:r>
              <a:rPr sz="2400" dirty="0" smtClean="0"/>
              <a:t> </a:t>
            </a:r>
            <a:r>
              <a:rPr sz="2400" dirty="0" err="1"/>
              <a:t>stoupá</a:t>
            </a:r>
            <a:r>
              <a:rPr sz="2400" dirty="0" smtClean="0"/>
              <a:t>,</a:t>
            </a:r>
            <a:r>
              <a:rPr lang="cs-CZ" sz="2400" dirty="0" smtClean="0"/>
              <a:t> </a:t>
            </a:r>
            <a:r>
              <a:rPr sz="2400" dirty="0" err="1" smtClean="0"/>
              <a:t>cca</a:t>
            </a:r>
            <a:r>
              <a:rPr sz="2400" dirty="0" smtClean="0"/>
              <a:t> </a:t>
            </a:r>
            <a:r>
              <a:rPr sz="2400" dirty="0"/>
              <a:t>200 </a:t>
            </a:r>
            <a:r>
              <a:rPr sz="2400" dirty="0" err="1"/>
              <a:t>na</a:t>
            </a:r>
            <a:r>
              <a:rPr sz="2400" dirty="0"/>
              <a:t> 100000 </a:t>
            </a:r>
            <a:r>
              <a:rPr sz="2400" dirty="0" err="1"/>
              <a:t>obyvatel</a:t>
            </a:r>
            <a:r>
              <a:rPr sz="2400" dirty="0"/>
              <a:t>, </a:t>
            </a:r>
            <a:r>
              <a:rPr sz="2400" dirty="0" err="1"/>
              <a:t>téměř</a:t>
            </a:r>
            <a:r>
              <a:rPr sz="2400" dirty="0"/>
              <a:t> 12x </a:t>
            </a:r>
            <a:r>
              <a:rPr sz="2400" dirty="0" err="1"/>
              <a:t>více</a:t>
            </a:r>
            <a:r>
              <a:rPr sz="2400" dirty="0"/>
              <a:t> </a:t>
            </a:r>
            <a:r>
              <a:rPr sz="2400" dirty="0" err="1"/>
              <a:t>osob</a:t>
            </a:r>
            <a:r>
              <a:rPr sz="2400" dirty="0"/>
              <a:t> CMP </a:t>
            </a:r>
            <a:r>
              <a:rPr sz="2400" dirty="0" err="1"/>
              <a:t>přežije</a:t>
            </a:r>
            <a:r>
              <a:rPr sz="2400" dirty="0"/>
              <a:t>, </a:t>
            </a:r>
            <a:r>
              <a:rPr sz="2400" dirty="0" err="1"/>
              <a:t>než</a:t>
            </a:r>
            <a:r>
              <a:rPr sz="2400" dirty="0"/>
              <a:t>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ně</a:t>
            </a:r>
            <a:r>
              <a:rPr sz="2400" dirty="0"/>
              <a:t> </a:t>
            </a:r>
            <a:r>
              <a:rPr sz="2400" dirty="0" err="1"/>
              <a:t>zemře</a:t>
            </a:r>
            <a:endParaRPr sz="2400" dirty="0"/>
          </a:p>
          <a:p>
            <a:pPr marL="257809" indent="-257809" defTabSz="338835">
              <a:lnSpc>
                <a:spcPct val="100000"/>
              </a:lnSpc>
              <a:spcBef>
                <a:spcPts val="2400"/>
              </a:spcBef>
              <a:defRPr sz="1856"/>
            </a:pPr>
            <a:r>
              <a:rPr sz="2400" dirty="0"/>
              <a:t>NPS </a:t>
            </a:r>
            <a:r>
              <a:rPr sz="2400" dirty="0" err="1"/>
              <a:t>vyšetření</a:t>
            </a:r>
            <a:r>
              <a:rPr sz="2400" dirty="0"/>
              <a:t> u </a:t>
            </a:r>
            <a:r>
              <a:rPr sz="2400" dirty="0" err="1"/>
              <a:t>lidí</a:t>
            </a:r>
            <a:r>
              <a:rPr sz="2400" dirty="0"/>
              <a:t> s CMP se </a:t>
            </a:r>
            <a:r>
              <a:rPr sz="2400" dirty="0" err="1"/>
              <a:t>věnovali</a:t>
            </a:r>
            <a:r>
              <a:rPr sz="2400" dirty="0"/>
              <a:t> </a:t>
            </a:r>
            <a:r>
              <a:rPr sz="2400" dirty="0" err="1"/>
              <a:t>Reitan</a:t>
            </a:r>
            <a:r>
              <a:rPr sz="2400" dirty="0"/>
              <a:t> a </a:t>
            </a:r>
            <a:r>
              <a:rPr sz="2400" dirty="0" err="1"/>
              <a:t>Wolfsonová</a:t>
            </a:r>
            <a:r>
              <a:rPr sz="2400" dirty="0"/>
              <a:t> (1985), Hibbard </a:t>
            </a:r>
            <a:r>
              <a:rPr sz="2400" dirty="0" smtClean="0"/>
              <a:t>a </a:t>
            </a:r>
            <a:r>
              <a:rPr sz="2400" dirty="0"/>
              <a:t>Gordon (1992)</a:t>
            </a:r>
          </a:p>
          <a:p>
            <a:pPr marL="257809" indent="-257809" defTabSz="338835">
              <a:lnSpc>
                <a:spcPct val="100000"/>
              </a:lnSpc>
              <a:spcBef>
                <a:spcPts val="2400"/>
              </a:spcBef>
              <a:defRPr sz="1856"/>
            </a:pPr>
            <a:r>
              <a:rPr lang="cs-CZ" sz="2400" dirty="0" err="1" smtClean="0"/>
              <a:t>p</a:t>
            </a:r>
            <a:r>
              <a:rPr sz="2400" dirty="0" err="1" smtClean="0"/>
              <a:t>sychologa</a:t>
            </a:r>
            <a:r>
              <a:rPr sz="2400" dirty="0" smtClean="0"/>
              <a:t> </a:t>
            </a:r>
            <a:r>
              <a:rPr sz="2400" dirty="0" err="1"/>
              <a:t>zajímá</a:t>
            </a:r>
            <a:r>
              <a:rPr sz="2400" dirty="0"/>
              <a:t> z </a:t>
            </a:r>
            <a:r>
              <a:rPr sz="2400" dirty="0" err="1"/>
              <a:t>pohledu</a:t>
            </a:r>
            <a:r>
              <a:rPr sz="2400" dirty="0"/>
              <a:t>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poškození</a:t>
            </a:r>
            <a:r>
              <a:rPr sz="2400" dirty="0"/>
              <a:t> </a:t>
            </a:r>
            <a:r>
              <a:rPr sz="2400" dirty="0" err="1" smtClean="0"/>
              <a:t>mozku</a:t>
            </a:r>
            <a:r>
              <a:rPr lang="cs-CZ" sz="2400" dirty="0" smtClean="0"/>
              <a:t>,</a:t>
            </a:r>
            <a:r>
              <a:rPr sz="2400" dirty="0" smtClean="0"/>
              <a:t> </a:t>
            </a:r>
            <a:r>
              <a:rPr sz="2400" dirty="0" err="1"/>
              <a:t>nebezpečí</a:t>
            </a:r>
            <a:r>
              <a:rPr sz="2400" dirty="0"/>
              <a:t> </a:t>
            </a:r>
            <a:r>
              <a:rPr sz="2400" dirty="0" err="1"/>
              <a:t>vaskulární</a:t>
            </a:r>
            <a:r>
              <a:rPr sz="2400" dirty="0"/>
              <a:t> </a:t>
            </a:r>
            <a:r>
              <a:rPr sz="2400" dirty="0" err="1"/>
              <a:t>demence</a:t>
            </a:r>
            <a:r>
              <a:rPr sz="2400" dirty="0"/>
              <a:t> a </a:t>
            </a:r>
            <a:r>
              <a:rPr sz="2400" dirty="0" err="1"/>
              <a:t>hloubka</a:t>
            </a:r>
            <a:r>
              <a:rPr sz="2400" dirty="0"/>
              <a:t> </a:t>
            </a:r>
            <a:r>
              <a:rPr sz="2400" dirty="0" err="1"/>
              <a:t>poruch</a:t>
            </a:r>
            <a:r>
              <a:rPr sz="2400" dirty="0"/>
              <a:t> </a:t>
            </a:r>
            <a:r>
              <a:rPr sz="2400" dirty="0" err="1"/>
              <a:t>paměti</a:t>
            </a:r>
            <a:r>
              <a:rPr sz="2400" dirty="0"/>
              <a:t>, </a:t>
            </a:r>
            <a:r>
              <a:rPr sz="2400" dirty="0" err="1"/>
              <a:t>diferenciálním</a:t>
            </a:r>
            <a:r>
              <a:rPr sz="2400" dirty="0"/>
              <a:t> </a:t>
            </a:r>
            <a:r>
              <a:rPr sz="2400" dirty="0" err="1"/>
              <a:t>diagnostika</a:t>
            </a:r>
            <a:r>
              <a:rPr sz="2400" dirty="0"/>
              <a:t> </a:t>
            </a:r>
            <a:r>
              <a:rPr sz="2400" dirty="0" err="1"/>
              <a:t>mezi</a:t>
            </a:r>
            <a:r>
              <a:rPr sz="2400" dirty="0"/>
              <a:t> </a:t>
            </a:r>
            <a:r>
              <a:rPr sz="2400" dirty="0" err="1"/>
              <a:t>poruchou</a:t>
            </a:r>
            <a:r>
              <a:rPr sz="2400" dirty="0"/>
              <a:t> </a:t>
            </a:r>
            <a:r>
              <a:rPr sz="2400" dirty="0" err="1" smtClean="0"/>
              <a:t>řeč</a:t>
            </a:r>
            <a:r>
              <a:rPr lang="cs-CZ" sz="2400" dirty="0" smtClean="0"/>
              <a:t>i</a:t>
            </a:r>
            <a:r>
              <a:rPr sz="2400" dirty="0" smtClean="0"/>
              <a:t> </a:t>
            </a:r>
            <a:r>
              <a:rPr sz="2400" dirty="0"/>
              <a:t>a </a:t>
            </a:r>
            <a:r>
              <a:rPr sz="2400" dirty="0" err="1"/>
              <a:t>paměti</a:t>
            </a:r>
            <a:endParaRPr sz="2400" dirty="0"/>
          </a:p>
          <a:p>
            <a:pPr marL="257809" indent="-257809" defTabSz="338835">
              <a:lnSpc>
                <a:spcPct val="100000"/>
              </a:lnSpc>
              <a:spcBef>
                <a:spcPts val="2400"/>
              </a:spcBef>
              <a:defRPr sz="1856"/>
            </a:pPr>
            <a:r>
              <a:rPr lang="cs-CZ" sz="2400" dirty="0" err="1" smtClean="0"/>
              <a:t>p</a:t>
            </a:r>
            <a:r>
              <a:rPr sz="2400" dirty="0" err="1" smtClean="0"/>
              <a:t>sychoterapeuta</a:t>
            </a:r>
            <a:r>
              <a:rPr sz="2400" dirty="0" smtClean="0"/>
              <a:t> </a:t>
            </a:r>
            <a:r>
              <a:rPr sz="2400" dirty="0" err="1"/>
              <a:t>změna</a:t>
            </a:r>
            <a:r>
              <a:rPr sz="2400" dirty="0"/>
              <a:t> </a:t>
            </a:r>
            <a:r>
              <a:rPr sz="2400" dirty="0" err="1"/>
              <a:t>partnerských</a:t>
            </a:r>
            <a:r>
              <a:rPr sz="2400" dirty="0"/>
              <a:t> a </a:t>
            </a:r>
            <a:r>
              <a:rPr sz="2400" dirty="0" err="1"/>
              <a:t>rodinných</a:t>
            </a:r>
            <a:r>
              <a:rPr sz="2400" dirty="0"/>
              <a:t> </a:t>
            </a:r>
            <a:r>
              <a:rPr sz="2400" dirty="0" err="1"/>
              <a:t>vztahů</a:t>
            </a:r>
            <a:r>
              <a:rPr sz="2400" dirty="0"/>
              <a:t> </a:t>
            </a:r>
            <a:r>
              <a:rPr sz="2400" dirty="0" err="1"/>
              <a:t>po</a:t>
            </a:r>
            <a:r>
              <a:rPr sz="2400" dirty="0"/>
              <a:t> </a:t>
            </a:r>
            <a:r>
              <a:rPr sz="2400" dirty="0" err="1"/>
              <a:t>tělesnému</a:t>
            </a:r>
            <a:r>
              <a:rPr sz="2400" dirty="0"/>
              <a:t> </a:t>
            </a:r>
            <a:r>
              <a:rPr sz="2400" dirty="0" err="1"/>
              <a:t>postižení</a:t>
            </a:r>
            <a:r>
              <a:rPr sz="2400" dirty="0"/>
              <a:t>, </a:t>
            </a:r>
            <a:r>
              <a:rPr sz="2400" dirty="0" err="1"/>
              <a:t>životní</a:t>
            </a:r>
            <a:r>
              <a:rPr sz="2400" dirty="0"/>
              <a:t> </a:t>
            </a:r>
            <a:r>
              <a:rPr sz="2400" dirty="0" err="1"/>
              <a:t>smysl</a:t>
            </a:r>
            <a:r>
              <a:rPr sz="2400" dirty="0"/>
              <a:t> a </a:t>
            </a:r>
            <a:r>
              <a:rPr sz="2400" dirty="0" err="1"/>
              <a:t>jeho</a:t>
            </a:r>
            <a:r>
              <a:rPr sz="2400" dirty="0"/>
              <a:t> </a:t>
            </a:r>
            <a:r>
              <a:rPr sz="2400" dirty="0" err="1"/>
              <a:t>frustrace</a:t>
            </a:r>
            <a:endParaRPr sz="2400" dirty="0"/>
          </a:p>
          <a:p>
            <a:pPr marL="257809" indent="-257809" defTabSz="338835">
              <a:lnSpc>
                <a:spcPct val="100000"/>
              </a:lnSpc>
              <a:spcBef>
                <a:spcPts val="2400"/>
              </a:spcBef>
              <a:defRPr sz="1856"/>
            </a:pPr>
            <a:r>
              <a:rPr lang="cs-CZ" sz="2400" dirty="0" err="1" smtClean="0"/>
              <a:t>p</a:t>
            </a:r>
            <a:r>
              <a:rPr sz="2400" dirty="0" err="1" smtClean="0"/>
              <a:t>okud</a:t>
            </a:r>
            <a:r>
              <a:rPr sz="2400" dirty="0" smtClean="0"/>
              <a:t> </a:t>
            </a:r>
            <a:r>
              <a:rPr sz="2400" dirty="0" err="1"/>
              <a:t>psycholog</a:t>
            </a:r>
            <a:r>
              <a:rPr sz="2400" dirty="0"/>
              <a:t> </a:t>
            </a:r>
            <a:r>
              <a:rPr sz="2400" dirty="0" err="1"/>
              <a:t>nepracuje</a:t>
            </a:r>
            <a:r>
              <a:rPr sz="2400" dirty="0"/>
              <a:t>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neurologickém</a:t>
            </a:r>
            <a:r>
              <a:rPr sz="2400" dirty="0"/>
              <a:t> </a:t>
            </a:r>
            <a:r>
              <a:rPr sz="2400" dirty="0" err="1"/>
              <a:t>lůžkovém</a:t>
            </a:r>
            <a:r>
              <a:rPr sz="2400" dirty="0"/>
              <a:t> </a:t>
            </a:r>
            <a:r>
              <a:rPr sz="2400" dirty="0" err="1"/>
              <a:t>oddělení</a:t>
            </a:r>
            <a:r>
              <a:rPr sz="2400" dirty="0"/>
              <a:t>, s </a:t>
            </a:r>
            <a:r>
              <a:rPr sz="2400" dirty="0" err="1"/>
              <a:t>pacienty</a:t>
            </a:r>
            <a:r>
              <a:rPr sz="2400" dirty="0"/>
              <a:t> </a:t>
            </a:r>
            <a:r>
              <a:rPr sz="2400" dirty="0" err="1"/>
              <a:t>po</a:t>
            </a:r>
            <a:r>
              <a:rPr sz="2400" dirty="0"/>
              <a:t> CMP se </a:t>
            </a:r>
            <a:r>
              <a:rPr sz="2400" dirty="0" err="1"/>
              <a:t>setká</a:t>
            </a:r>
            <a:r>
              <a:rPr sz="2400" dirty="0"/>
              <a:t> </a:t>
            </a:r>
            <a:r>
              <a:rPr sz="2400" dirty="0" err="1"/>
              <a:t>většinou</a:t>
            </a:r>
            <a:r>
              <a:rPr sz="2400" dirty="0"/>
              <a:t> </a:t>
            </a:r>
            <a:r>
              <a:rPr sz="2400" dirty="0" err="1"/>
              <a:t>až</a:t>
            </a:r>
            <a:r>
              <a:rPr sz="2400" dirty="0"/>
              <a:t> </a:t>
            </a:r>
            <a:r>
              <a:rPr sz="2400" dirty="0" err="1"/>
              <a:t>řadu</a:t>
            </a:r>
            <a:r>
              <a:rPr sz="2400" dirty="0"/>
              <a:t> </a:t>
            </a:r>
            <a:r>
              <a:rPr sz="2400" dirty="0" err="1"/>
              <a:t>měsíců</a:t>
            </a:r>
            <a:r>
              <a:rPr sz="2400" dirty="0"/>
              <a:t> </a:t>
            </a:r>
            <a:r>
              <a:rPr sz="2400" dirty="0" err="1"/>
              <a:t>nebo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let </a:t>
            </a:r>
            <a:r>
              <a:rPr sz="2400" dirty="0" err="1"/>
              <a:t>po</a:t>
            </a:r>
            <a:r>
              <a:rPr sz="2400" dirty="0"/>
              <a:t> </a:t>
            </a:r>
            <a:r>
              <a:rPr sz="2400" dirty="0" err="1"/>
              <a:t>poškození</a:t>
            </a:r>
            <a:endParaRPr sz="2400" dirty="0"/>
          </a:p>
          <a:p>
            <a:pPr marL="257809" indent="-257809" defTabSz="338835">
              <a:lnSpc>
                <a:spcPct val="100000"/>
              </a:lnSpc>
              <a:spcBef>
                <a:spcPts val="2400"/>
              </a:spcBef>
              <a:defRPr sz="1856"/>
            </a:pPr>
            <a:r>
              <a:rPr lang="cs-CZ" sz="2400" dirty="0" err="1" smtClean="0"/>
              <a:t>n</a:t>
            </a:r>
            <a:r>
              <a:rPr sz="2400" dirty="0" err="1" smtClean="0"/>
              <a:t>ejdramatičtější</a:t>
            </a:r>
            <a:r>
              <a:rPr sz="2400" dirty="0" smtClean="0"/>
              <a:t> </a:t>
            </a:r>
            <a:r>
              <a:rPr sz="2400" dirty="0" err="1"/>
              <a:t>změny</a:t>
            </a:r>
            <a:r>
              <a:rPr sz="2400" dirty="0"/>
              <a:t> </a:t>
            </a:r>
            <a:r>
              <a:rPr sz="2400" dirty="0" err="1"/>
              <a:t>lze</a:t>
            </a:r>
            <a:r>
              <a:rPr sz="2400" dirty="0"/>
              <a:t> </a:t>
            </a:r>
            <a:r>
              <a:rPr sz="2400" dirty="0" err="1"/>
              <a:t>ovšem</a:t>
            </a:r>
            <a:r>
              <a:rPr sz="2400" dirty="0"/>
              <a:t> </a:t>
            </a:r>
            <a:r>
              <a:rPr sz="2400" dirty="0" err="1"/>
              <a:t>zaznamenat</a:t>
            </a:r>
            <a:r>
              <a:rPr sz="2400" dirty="0"/>
              <a:t> </a:t>
            </a:r>
            <a:r>
              <a:rPr sz="2400" dirty="0" err="1"/>
              <a:t>hned</a:t>
            </a:r>
            <a:r>
              <a:rPr sz="2400" dirty="0"/>
              <a:t> </a:t>
            </a:r>
            <a:r>
              <a:rPr sz="2400" dirty="0" err="1"/>
              <a:t>po</a:t>
            </a:r>
            <a:r>
              <a:rPr sz="2400" dirty="0"/>
              <a:t> </a:t>
            </a:r>
            <a:r>
              <a:rPr sz="2400" dirty="0" err="1"/>
              <a:t>iktu</a:t>
            </a:r>
            <a:endParaRPr sz="2400" dirty="0"/>
          </a:p>
          <a:p>
            <a:pPr marL="257809" indent="-257809" defTabSz="338835">
              <a:lnSpc>
                <a:spcPct val="100000"/>
              </a:lnSpc>
              <a:spcBef>
                <a:spcPts val="2400"/>
              </a:spcBef>
              <a:defRPr sz="1856"/>
            </a:pPr>
            <a:r>
              <a:rPr sz="2400" dirty="0"/>
              <a:t>NPS </a:t>
            </a:r>
            <a:r>
              <a:rPr sz="2400" dirty="0" err="1"/>
              <a:t>vyšetření</a:t>
            </a:r>
            <a:r>
              <a:rPr sz="2400" dirty="0"/>
              <a:t> </a:t>
            </a:r>
            <a:r>
              <a:rPr sz="2400" dirty="0" err="1"/>
              <a:t>může</a:t>
            </a:r>
            <a:r>
              <a:rPr sz="2400" dirty="0"/>
              <a:t> </a:t>
            </a:r>
            <a:r>
              <a:rPr sz="2400" dirty="0" err="1"/>
              <a:t>mít</a:t>
            </a:r>
            <a:r>
              <a:rPr sz="2400" dirty="0"/>
              <a:t> </a:t>
            </a:r>
            <a:r>
              <a:rPr sz="2400" dirty="0" err="1"/>
              <a:t>význam</a:t>
            </a:r>
            <a:r>
              <a:rPr sz="2400" dirty="0"/>
              <a:t> k </a:t>
            </a:r>
            <a:r>
              <a:rPr sz="2400" dirty="0" err="1"/>
              <a:t>posouzení</a:t>
            </a:r>
            <a:r>
              <a:rPr sz="2400" dirty="0"/>
              <a:t> </a:t>
            </a:r>
            <a:r>
              <a:rPr sz="2400" dirty="0" err="1"/>
              <a:t>intelektových</a:t>
            </a:r>
            <a:r>
              <a:rPr sz="2400" dirty="0"/>
              <a:t> a </a:t>
            </a:r>
            <a:r>
              <a:rPr sz="2400" dirty="0" err="1"/>
              <a:t>osobnostních</a:t>
            </a:r>
            <a:r>
              <a:rPr sz="2400" dirty="0"/>
              <a:t> </a:t>
            </a:r>
            <a:r>
              <a:rPr sz="2400" dirty="0" err="1"/>
              <a:t>změn</a:t>
            </a:r>
            <a:r>
              <a:rPr sz="2400" dirty="0"/>
              <a:t>; </a:t>
            </a:r>
            <a:r>
              <a:rPr sz="2400" dirty="0" err="1"/>
              <a:t>snaha</a:t>
            </a:r>
            <a:r>
              <a:rPr sz="2400" dirty="0"/>
              <a:t> </a:t>
            </a:r>
            <a:r>
              <a:rPr sz="2400" dirty="0" err="1"/>
              <a:t>zachytit</a:t>
            </a:r>
            <a:r>
              <a:rPr sz="2400" dirty="0"/>
              <a:t> </a:t>
            </a:r>
            <a:r>
              <a:rPr sz="2400" dirty="0" err="1"/>
              <a:t>jak</a:t>
            </a:r>
            <a:r>
              <a:rPr sz="2400" dirty="0"/>
              <a:t> </a:t>
            </a:r>
            <a:r>
              <a:rPr sz="2400" dirty="0" err="1"/>
              <a:t>poruchu</a:t>
            </a:r>
            <a:r>
              <a:rPr sz="2400" dirty="0"/>
              <a:t> </a:t>
            </a:r>
            <a:r>
              <a:rPr sz="2400" dirty="0" err="1"/>
              <a:t>samotnou</a:t>
            </a:r>
            <a:r>
              <a:rPr sz="2400" dirty="0"/>
              <a:t>, </a:t>
            </a:r>
            <a:r>
              <a:rPr sz="2400" dirty="0" err="1"/>
              <a:t>tak</a:t>
            </a:r>
            <a:r>
              <a:rPr sz="2400" dirty="0"/>
              <a:t> </a:t>
            </a:r>
            <a:r>
              <a:rPr sz="2400" dirty="0" err="1"/>
              <a:t>disaptabilitu</a:t>
            </a:r>
            <a:r>
              <a:rPr sz="2400" dirty="0"/>
              <a:t> </a:t>
            </a:r>
            <a:r>
              <a:rPr sz="2000" dirty="0"/>
              <a:t>(</a:t>
            </a:r>
            <a:r>
              <a:rPr sz="2000" dirty="0" err="1"/>
              <a:t>poruchu</a:t>
            </a:r>
            <a:r>
              <a:rPr sz="2000" dirty="0"/>
              <a:t> </a:t>
            </a:r>
            <a:r>
              <a:rPr sz="2000" dirty="0" err="1"/>
              <a:t>schopnosti</a:t>
            </a:r>
            <a:r>
              <a:rPr sz="2000" dirty="0"/>
              <a:t> </a:t>
            </a:r>
            <a:r>
              <a:rPr sz="2000" dirty="0" err="1"/>
              <a:t>fungovat</a:t>
            </a:r>
            <a:r>
              <a:rPr sz="2000" dirty="0"/>
              <a:t> </a:t>
            </a:r>
            <a:r>
              <a:rPr sz="2000" dirty="0" err="1" smtClean="0"/>
              <a:t>samostatn</a:t>
            </a:r>
            <a:r>
              <a:rPr lang="cs-CZ" sz="2000" dirty="0" smtClean="0"/>
              <a:t>ě </a:t>
            </a:r>
            <a:r>
              <a:rPr sz="2000" dirty="0" smtClean="0"/>
              <a:t>a </a:t>
            </a:r>
            <a:r>
              <a:rPr sz="2000" dirty="0" err="1"/>
              <a:t>nezávisle</a:t>
            </a:r>
            <a:r>
              <a:rPr sz="2000" dirty="0"/>
              <a:t>)</a:t>
            </a:r>
            <a:r>
              <a:rPr sz="2400" dirty="0"/>
              <a:t> a handicap </a:t>
            </a:r>
            <a:r>
              <a:rPr sz="2000" dirty="0"/>
              <a:t>(</a:t>
            </a:r>
            <a:r>
              <a:rPr sz="2000" dirty="0" err="1"/>
              <a:t>vliv</a:t>
            </a:r>
            <a:r>
              <a:rPr sz="2000" dirty="0"/>
              <a:t> </a:t>
            </a:r>
            <a:r>
              <a:rPr sz="2000" dirty="0" err="1"/>
              <a:t>poškození</a:t>
            </a:r>
            <a:r>
              <a:rPr sz="2000" dirty="0"/>
              <a:t> </a:t>
            </a:r>
            <a:r>
              <a:rPr sz="2000" dirty="0" err="1"/>
              <a:t>mozku</a:t>
            </a:r>
            <a:r>
              <a:rPr sz="2000" dirty="0"/>
              <a:t> </a:t>
            </a:r>
            <a:r>
              <a:rPr sz="2000" dirty="0" err="1"/>
              <a:t>na</a:t>
            </a:r>
            <a:r>
              <a:rPr sz="2000" dirty="0"/>
              <a:t> </a:t>
            </a:r>
            <a:r>
              <a:rPr sz="2000" dirty="0" err="1"/>
              <a:t>fungování</a:t>
            </a:r>
            <a:r>
              <a:rPr sz="2000" dirty="0"/>
              <a:t> </a:t>
            </a:r>
            <a:r>
              <a:rPr sz="2000" dirty="0" err="1"/>
              <a:t>jedince</a:t>
            </a:r>
            <a:r>
              <a:rPr sz="2000" dirty="0"/>
              <a:t> </a:t>
            </a:r>
            <a:r>
              <a:rPr sz="2000" dirty="0" err="1"/>
              <a:t>ve</a:t>
            </a:r>
            <a:r>
              <a:rPr sz="2000" dirty="0"/>
              <a:t> </a:t>
            </a:r>
            <a:r>
              <a:rPr sz="2000" dirty="0" err="1"/>
              <a:t>společnosti</a:t>
            </a:r>
            <a:r>
              <a:rPr sz="2000" dirty="0"/>
              <a:t>)</a:t>
            </a:r>
            <a:endParaRPr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Vyšetření intelektových fcí"/>
          <p:cNvSpPr txBox="1">
            <a:spLocks noGrp="1"/>
          </p:cNvSpPr>
          <p:nvPr>
            <p:ph type="title"/>
          </p:nvPr>
        </p:nvSpPr>
        <p:spPr>
          <a:xfrm>
            <a:off x="3607628" y="345698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>
            <a:lvl1pPr defTabSz="525779">
              <a:defRPr sz="7200"/>
            </a:lvl1pPr>
          </a:lstStyle>
          <a:p>
            <a:pPr>
              <a:lnSpc>
                <a:spcPct val="100000"/>
              </a:lnSpc>
            </a:pPr>
            <a:r>
              <a:rPr sz="4800" dirty="0" err="1"/>
              <a:t>Vyšetření</a:t>
            </a:r>
            <a:r>
              <a:rPr sz="4800" dirty="0"/>
              <a:t> </a:t>
            </a:r>
            <a:r>
              <a:rPr sz="4800" dirty="0" err="1"/>
              <a:t>intelektových</a:t>
            </a:r>
            <a:r>
              <a:rPr sz="4800" dirty="0"/>
              <a:t> </a:t>
            </a:r>
            <a:r>
              <a:rPr sz="4800" dirty="0" err="1"/>
              <a:t>fcí</a:t>
            </a:r>
            <a:endParaRPr sz="4800" dirty="0"/>
          </a:p>
        </p:txBody>
      </p:sp>
      <p:sp>
        <p:nvSpPr>
          <p:cNvPr id="172" name="Důležité pro stanovení jakéhosi srovnávacího standardu, vzhledem k němuž budou posuzovány ostatní fční domény - jejich oslabení, či naopak zachování…"/>
          <p:cNvSpPr txBox="1">
            <a:spLocks noGrp="1"/>
          </p:cNvSpPr>
          <p:nvPr>
            <p:ph type="body" idx="1"/>
          </p:nvPr>
        </p:nvSpPr>
        <p:spPr>
          <a:xfrm>
            <a:off x="481914" y="2533134"/>
            <a:ext cx="12196562" cy="703099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2200" dirty="0" err="1" smtClean="0"/>
              <a:t>d</a:t>
            </a:r>
            <a:r>
              <a:rPr sz="2200" dirty="0" err="1" smtClean="0"/>
              <a:t>ůležité</a:t>
            </a:r>
            <a:r>
              <a:rPr sz="2200" dirty="0" smtClean="0"/>
              <a:t> </a:t>
            </a:r>
            <a:r>
              <a:rPr sz="2200" dirty="0"/>
              <a:t>pro </a:t>
            </a:r>
            <a:r>
              <a:rPr sz="2200" dirty="0" err="1"/>
              <a:t>stanovení</a:t>
            </a:r>
            <a:r>
              <a:rPr sz="2200" dirty="0"/>
              <a:t> </a:t>
            </a:r>
            <a:r>
              <a:rPr sz="2200" dirty="0" err="1"/>
              <a:t>jakéhosi</a:t>
            </a:r>
            <a:r>
              <a:rPr sz="2200" dirty="0"/>
              <a:t> </a:t>
            </a:r>
            <a:r>
              <a:rPr sz="2200" dirty="0" err="1"/>
              <a:t>srovnávacího</a:t>
            </a:r>
            <a:r>
              <a:rPr sz="2200" dirty="0"/>
              <a:t> </a:t>
            </a:r>
            <a:r>
              <a:rPr sz="2200" dirty="0" err="1"/>
              <a:t>standardu</a:t>
            </a:r>
            <a:r>
              <a:rPr sz="2200" dirty="0"/>
              <a:t>, </a:t>
            </a:r>
            <a:r>
              <a:rPr sz="2200" dirty="0" err="1"/>
              <a:t>vzhledem</a:t>
            </a:r>
            <a:r>
              <a:rPr sz="2200" dirty="0"/>
              <a:t> k </a:t>
            </a:r>
            <a:r>
              <a:rPr sz="2200" dirty="0" err="1"/>
              <a:t>němuž</a:t>
            </a:r>
            <a:r>
              <a:rPr sz="2200" dirty="0"/>
              <a:t> </a:t>
            </a:r>
            <a:r>
              <a:rPr sz="2200" dirty="0" err="1"/>
              <a:t>budou</a:t>
            </a:r>
            <a:r>
              <a:rPr sz="2200" dirty="0"/>
              <a:t> </a:t>
            </a:r>
            <a:r>
              <a:rPr sz="2200" dirty="0" err="1"/>
              <a:t>posuzovány</a:t>
            </a:r>
            <a:r>
              <a:rPr sz="2200" dirty="0"/>
              <a:t> </a:t>
            </a:r>
            <a:r>
              <a:rPr sz="2200" dirty="0" err="1"/>
              <a:t>ostatní</a:t>
            </a:r>
            <a:r>
              <a:rPr sz="2200" dirty="0"/>
              <a:t> </a:t>
            </a:r>
            <a:r>
              <a:rPr sz="2200" dirty="0" err="1"/>
              <a:t>fční</a:t>
            </a:r>
            <a:r>
              <a:rPr sz="2200" dirty="0"/>
              <a:t> </a:t>
            </a:r>
            <a:r>
              <a:rPr sz="2200" dirty="0" err="1"/>
              <a:t>domény</a:t>
            </a:r>
            <a:r>
              <a:rPr sz="2200" dirty="0"/>
              <a:t> - </a:t>
            </a:r>
            <a:r>
              <a:rPr sz="2200" dirty="0" err="1"/>
              <a:t>jejich</a:t>
            </a:r>
            <a:r>
              <a:rPr sz="2200" dirty="0"/>
              <a:t> </a:t>
            </a:r>
            <a:r>
              <a:rPr sz="2200" dirty="0" err="1"/>
              <a:t>oslabení</a:t>
            </a:r>
            <a:r>
              <a:rPr sz="2200" dirty="0"/>
              <a:t>, </a:t>
            </a:r>
            <a:r>
              <a:rPr sz="2200" dirty="0" err="1"/>
              <a:t>či</a:t>
            </a:r>
            <a:r>
              <a:rPr sz="2200" dirty="0"/>
              <a:t> </a:t>
            </a:r>
            <a:r>
              <a:rPr sz="2200" dirty="0" err="1"/>
              <a:t>naopak</a:t>
            </a:r>
            <a:r>
              <a:rPr sz="2200" dirty="0"/>
              <a:t> </a:t>
            </a:r>
            <a:r>
              <a:rPr sz="2200" dirty="0" err="1"/>
              <a:t>zachování</a:t>
            </a:r>
            <a:endParaRPr sz="2200" dirty="0"/>
          </a:p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sz="2200" dirty="0"/>
              <a:t>25-50% </a:t>
            </a:r>
            <a:r>
              <a:rPr sz="2200" dirty="0" err="1"/>
              <a:t>pacientů</a:t>
            </a:r>
            <a:r>
              <a:rPr sz="2200" dirty="0"/>
              <a:t> </a:t>
            </a:r>
            <a:r>
              <a:rPr sz="2200" dirty="0" err="1"/>
              <a:t>po</a:t>
            </a:r>
            <a:r>
              <a:rPr sz="2200" dirty="0"/>
              <a:t> CMP </a:t>
            </a:r>
            <a:r>
              <a:rPr sz="2200" dirty="0" err="1"/>
              <a:t>trpí</a:t>
            </a:r>
            <a:r>
              <a:rPr sz="2200" dirty="0"/>
              <a:t> </a:t>
            </a:r>
            <a:r>
              <a:rPr sz="2200" dirty="0" err="1"/>
              <a:t>vaskulární</a:t>
            </a:r>
            <a:r>
              <a:rPr sz="2200" dirty="0"/>
              <a:t> </a:t>
            </a:r>
            <a:r>
              <a:rPr sz="2200" dirty="0" err="1"/>
              <a:t>demencí</a:t>
            </a:r>
            <a:endParaRPr sz="2200" dirty="0"/>
          </a:p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2200" dirty="0" err="1" smtClean="0"/>
              <a:t>n</a:t>
            </a:r>
            <a:r>
              <a:rPr sz="2200" dirty="0" err="1" smtClean="0"/>
              <a:t>utná</a:t>
            </a:r>
            <a:r>
              <a:rPr sz="2200" dirty="0" smtClean="0"/>
              <a:t> </a:t>
            </a:r>
            <a:r>
              <a:rPr sz="2200" dirty="0" err="1"/>
              <a:t>opatrnost-pokles</a:t>
            </a:r>
            <a:r>
              <a:rPr sz="2200" dirty="0"/>
              <a:t> </a:t>
            </a:r>
            <a:r>
              <a:rPr sz="2200" dirty="0" err="1"/>
              <a:t>výkonu</a:t>
            </a:r>
            <a:r>
              <a:rPr sz="2200" dirty="0"/>
              <a:t> v </a:t>
            </a:r>
            <a:r>
              <a:rPr sz="2200" dirty="0" err="1"/>
              <a:t>testech</a:t>
            </a:r>
            <a:r>
              <a:rPr sz="2200" dirty="0"/>
              <a:t> </a:t>
            </a:r>
            <a:r>
              <a:rPr sz="2200" dirty="0" err="1"/>
              <a:t>inteligence</a:t>
            </a:r>
            <a:r>
              <a:rPr sz="2200" dirty="0"/>
              <a:t> </a:t>
            </a:r>
            <a:r>
              <a:rPr sz="2200" dirty="0" err="1"/>
              <a:t>nemusí</a:t>
            </a:r>
            <a:r>
              <a:rPr sz="2200" dirty="0"/>
              <a:t> </a:t>
            </a:r>
            <a:r>
              <a:rPr sz="2200" dirty="0" err="1"/>
              <a:t>znamenat</a:t>
            </a:r>
            <a:r>
              <a:rPr sz="2200" dirty="0"/>
              <a:t> </a:t>
            </a:r>
            <a:r>
              <a:rPr sz="2200" dirty="0" err="1"/>
              <a:t>oslabení</a:t>
            </a:r>
            <a:r>
              <a:rPr sz="2200" dirty="0"/>
              <a:t> </a:t>
            </a:r>
            <a:r>
              <a:rPr sz="2200" dirty="0" err="1"/>
              <a:t>myšlenkových</a:t>
            </a:r>
            <a:r>
              <a:rPr sz="2200" dirty="0"/>
              <a:t> </a:t>
            </a:r>
            <a:r>
              <a:rPr sz="2200" dirty="0" err="1"/>
              <a:t>procesů</a:t>
            </a:r>
            <a:r>
              <a:rPr sz="2200" dirty="0"/>
              <a:t>, ale </a:t>
            </a:r>
            <a:r>
              <a:rPr sz="2200" dirty="0" err="1"/>
              <a:t>důsledek</a:t>
            </a:r>
            <a:r>
              <a:rPr sz="2200" dirty="0"/>
              <a:t> </a:t>
            </a:r>
            <a:r>
              <a:rPr sz="2200" dirty="0" err="1"/>
              <a:t>senzorických</a:t>
            </a:r>
            <a:r>
              <a:rPr sz="2200" dirty="0"/>
              <a:t>, </a:t>
            </a:r>
            <a:r>
              <a:rPr sz="2200" dirty="0" err="1"/>
              <a:t>motorických</a:t>
            </a:r>
            <a:r>
              <a:rPr sz="2200" dirty="0"/>
              <a:t> </a:t>
            </a:r>
            <a:r>
              <a:rPr sz="2200" dirty="0" err="1"/>
              <a:t>či</a:t>
            </a:r>
            <a:r>
              <a:rPr sz="2200" dirty="0"/>
              <a:t> </a:t>
            </a:r>
            <a:r>
              <a:rPr sz="2200" dirty="0" err="1"/>
              <a:t>řečových</a:t>
            </a:r>
            <a:r>
              <a:rPr sz="2200" dirty="0"/>
              <a:t> </a:t>
            </a:r>
            <a:r>
              <a:rPr sz="2200" dirty="0" err="1"/>
              <a:t>poruch</a:t>
            </a:r>
            <a:endParaRPr sz="2200" dirty="0"/>
          </a:p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2200" dirty="0" err="1" smtClean="0"/>
              <a:t>č</a:t>
            </a:r>
            <a:r>
              <a:rPr sz="2200" dirty="0" err="1" smtClean="0"/>
              <a:t>asto</a:t>
            </a:r>
            <a:r>
              <a:rPr sz="2200" dirty="0" smtClean="0"/>
              <a:t> </a:t>
            </a:r>
            <a:r>
              <a:rPr sz="2200" dirty="0" err="1"/>
              <a:t>dochází</a:t>
            </a:r>
            <a:r>
              <a:rPr sz="2200" dirty="0"/>
              <a:t> k </a:t>
            </a:r>
            <a:r>
              <a:rPr sz="2200" dirty="0" err="1"/>
              <a:t>oslabení</a:t>
            </a:r>
            <a:r>
              <a:rPr sz="2200" dirty="0"/>
              <a:t> </a:t>
            </a:r>
            <a:r>
              <a:rPr sz="2200" dirty="0" err="1"/>
              <a:t>pozornosti</a:t>
            </a:r>
            <a:r>
              <a:rPr sz="2200" dirty="0"/>
              <a:t>, </a:t>
            </a:r>
            <a:r>
              <a:rPr sz="2200" dirty="0" err="1"/>
              <a:t>pracovní</a:t>
            </a:r>
            <a:r>
              <a:rPr sz="2200" dirty="0"/>
              <a:t> </a:t>
            </a:r>
            <a:r>
              <a:rPr sz="2200" dirty="0" err="1"/>
              <a:t>paměti</a:t>
            </a:r>
            <a:r>
              <a:rPr sz="2200" dirty="0"/>
              <a:t> a </a:t>
            </a:r>
            <a:r>
              <a:rPr sz="2200" dirty="0" err="1"/>
              <a:t>rychlosti</a:t>
            </a:r>
            <a:r>
              <a:rPr sz="2200" dirty="0"/>
              <a:t> </a:t>
            </a:r>
            <a:r>
              <a:rPr sz="2200" dirty="0" err="1"/>
              <a:t>zpracování</a:t>
            </a:r>
            <a:r>
              <a:rPr sz="2200" dirty="0"/>
              <a:t> </a:t>
            </a:r>
            <a:r>
              <a:rPr sz="2200" dirty="0" err="1"/>
              <a:t>informací</a:t>
            </a:r>
            <a:r>
              <a:rPr sz="2200" dirty="0"/>
              <a:t>, </a:t>
            </a:r>
            <a:r>
              <a:rPr sz="2200" dirty="0" err="1"/>
              <a:t>což</a:t>
            </a:r>
            <a:r>
              <a:rPr sz="2200" dirty="0"/>
              <a:t> </a:t>
            </a:r>
            <a:r>
              <a:rPr sz="2200" dirty="0" err="1"/>
              <a:t>může</a:t>
            </a:r>
            <a:r>
              <a:rPr sz="2200" dirty="0"/>
              <a:t> </a:t>
            </a:r>
            <a:r>
              <a:rPr sz="2200" dirty="0" err="1"/>
              <a:t>snížit</a:t>
            </a:r>
            <a:r>
              <a:rPr sz="2200" dirty="0"/>
              <a:t> </a:t>
            </a:r>
            <a:r>
              <a:rPr sz="2200" dirty="0" err="1"/>
              <a:t>intelektových</a:t>
            </a:r>
            <a:r>
              <a:rPr sz="2200" dirty="0"/>
              <a:t> </a:t>
            </a:r>
            <a:r>
              <a:rPr sz="2200" dirty="0" err="1"/>
              <a:t>výkon</a:t>
            </a:r>
            <a:endParaRPr sz="2200" dirty="0"/>
          </a:p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2200" dirty="0" smtClean="0"/>
              <a:t>p</a:t>
            </a:r>
            <a:r>
              <a:rPr sz="2200" dirty="0" smtClean="0"/>
              <a:t>roto </a:t>
            </a:r>
            <a:r>
              <a:rPr sz="2200" dirty="0"/>
              <a:t>je </a:t>
            </a:r>
            <a:r>
              <a:rPr sz="2200" dirty="0" err="1"/>
              <a:t>důležitá</a:t>
            </a:r>
            <a:r>
              <a:rPr sz="2200" dirty="0"/>
              <a:t> </a:t>
            </a:r>
            <a:r>
              <a:rPr sz="2200" dirty="0" err="1"/>
              <a:t>analýza</a:t>
            </a:r>
            <a:r>
              <a:rPr sz="2200" dirty="0"/>
              <a:t> </a:t>
            </a:r>
            <a:r>
              <a:rPr sz="2200" dirty="0" err="1"/>
              <a:t>faktorů</a:t>
            </a:r>
            <a:r>
              <a:rPr sz="2200" dirty="0" smtClean="0"/>
              <a:t>,</a:t>
            </a:r>
            <a:r>
              <a:rPr lang="cs-CZ" sz="2200" dirty="0" smtClean="0"/>
              <a:t> </a:t>
            </a:r>
            <a:r>
              <a:rPr sz="2200" dirty="0" err="1" smtClean="0"/>
              <a:t>indexů</a:t>
            </a:r>
            <a:r>
              <a:rPr sz="2200" dirty="0" smtClean="0"/>
              <a:t> </a:t>
            </a:r>
            <a:r>
              <a:rPr sz="2200" dirty="0"/>
              <a:t>a </a:t>
            </a:r>
            <a:r>
              <a:rPr sz="2200" dirty="0" err="1"/>
              <a:t>dílčích</a:t>
            </a:r>
            <a:r>
              <a:rPr sz="2200" dirty="0"/>
              <a:t> </a:t>
            </a:r>
            <a:r>
              <a:rPr sz="2200" dirty="0" err="1"/>
              <a:t>subtestů</a:t>
            </a:r>
            <a:r>
              <a:rPr sz="2200" dirty="0"/>
              <a:t> </a:t>
            </a:r>
            <a:r>
              <a:rPr sz="2200" dirty="0" err="1"/>
              <a:t>než</a:t>
            </a:r>
            <a:r>
              <a:rPr sz="2200" dirty="0"/>
              <a:t> </a:t>
            </a:r>
            <a:r>
              <a:rPr sz="2200" dirty="0" err="1"/>
              <a:t>pouhé</a:t>
            </a:r>
            <a:r>
              <a:rPr sz="2200" dirty="0"/>
              <a:t> </a:t>
            </a:r>
            <a:r>
              <a:rPr sz="2200" dirty="0" err="1"/>
              <a:t>zhodnocení</a:t>
            </a:r>
            <a:r>
              <a:rPr sz="2200" dirty="0"/>
              <a:t> </a:t>
            </a:r>
            <a:r>
              <a:rPr sz="2200" dirty="0" err="1"/>
              <a:t>celkového</a:t>
            </a:r>
            <a:r>
              <a:rPr sz="2200" dirty="0"/>
              <a:t> </a:t>
            </a:r>
            <a:r>
              <a:rPr sz="2200" dirty="0" err="1"/>
              <a:t>verbálního</a:t>
            </a:r>
            <a:r>
              <a:rPr sz="2200" dirty="0"/>
              <a:t> a </a:t>
            </a:r>
            <a:r>
              <a:rPr sz="2200" dirty="0" err="1"/>
              <a:t>performačního</a:t>
            </a:r>
            <a:r>
              <a:rPr sz="2200" dirty="0"/>
              <a:t> </a:t>
            </a:r>
            <a:r>
              <a:rPr sz="2200" dirty="0" err="1"/>
              <a:t>výkonu</a:t>
            </a:r>
            <a:endParaRPr sz="2200" dirty="0"/>
          </a:p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2200" dirty="0" err="1" smtClean="0"/>
              <a:t>e</a:t>
            </a:r>
            <a:r>
              <a:rPr sz="2200" dirty="0" err="1" smtClean="0"/>
              <a:t>xistují</a:t>
            </a:r>
            <a:r>
              <a:rPr sz="2200" dirty="0" smtClean="0"/>
              <a:t> </a:t>
            </a:r>
            <a:r>
              <a:rPr sz="2200" dirty="0" err="1"/>
              <a:t>i</a:t>
            </a:r>
            <a:r>
              <a:rPr sz="2200" dirty="0"/>
              <a:t> </a:t>
            </a:r>
            <a:r>
              <a:rPr sz="2200" dirty="0" err="1"/>
              <a:t>neverbální</a:t>
            </a:r>
            <a:r>
              <a:rPr sz="2200" dirty="0"/>
              <a:t> </a:t>
            </a:r>
            <a:r>
              <a:rPr sz="2200" dirty="0" err="1"/>
              <a:t>inteligenční</a:t>
            </a:r>
            <a:r>
              <a:rPr sz="2200" dirty="0"/>
              <a:t> testy</a:t>
            </a:r>
          </a:p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2200" dirty="0" err="1" smtClean="0"/>
              <a:t>s</a:t>
            </a:r>
            <a:r>
              <a:rPr sz="2200" dirty="0" err="1" smtClean="0"/>
              <a:t>oučástí</a:t>
            </a:r>
            <a:r>
              <a:rPr sz="2200" dirty="0" smtClean="0"/>
              <a:t> </a:t>
            </a:r>
            <a:r>
              <a:rPr sz="2200" dirty="0"/>
              <a:t>NPS </a:t>
            </a:r>
            <a:r>
              <a:rPr sz="2200" dirty="0" err="1"/>
              <a:t>vyšetření</a:t>
            </a:r>
            <a:r>
              <a:rPr sz="2200" dirty="0"/>
              <a:t> </a:t>
            </a:r>
            <a:r>
              <a:rPr sz="2200" dirty="0" err="1"/>
              <a:t>i</a:t>
            </a:r>
            <a:r>
              <a:rPr sz="2200" dirty="0"/>
              <a:t> </a:t>
            </a:r>
            <a:r>
              <a:rPr sz="2200" dirty="0" err="1"/>
              <a:t>odhad</a:t>
            </a:r>
            <a:r>
              <a:rPr sz="2200" dirty="0"/>
              <a:t> </a:t>
            </a:r>
            <a:r>
              <a:rPr sz="2200" dirty="0" err="1"/>
              <a:t>premorbidní</a:t>
            </a:r>
            <a:r>
              <a:rPr sz="2200" dirty="0"/>
              <a:t> </a:t>
            </a:r>
            <a:r>
              <a:rPr sz="2200" dirty="0" err="1"/>
              <a:t>intelektové</a:t>
            </a:r>
            <a:r>
              <a:rPr sz="2200" dirty="0"/>
              <a:t> </a:t>
            </a:r>
            <a:r>
              <a:rPr sz="2200" dirty="0" err="1"/>
              <a:t>výkonnosti</a:t>
            </a:r>
            <a:r>
              <a:rPr sz="2200" dirty="0"/>
              <a:t> - OA,RA (</a:t>
            </a:r>
            <a:r>
              <a:rPr sz="2200" dirty="0" err="1"/>
              <a:t>vzdělání</a:t>
            </a:r>
            <a:r>
              <a:rPr sz="2200" dirty="0"/>
              <a:t>, </a:t>
            </a:r>
            <a:r>
              <a:rPr sz="2200" dirty="0" err="1"/>
              <a:t>kariéra</a:t>
            </a:r>
            <a:r>
              <a:rPr sz="2200" dirty="0"/>
              <a:t>, info od </a:t>
            </a:r>
            <a:r>
              <a:rPr sz="2200" dirty="0" err="1"/>
              <a:t>rodiny</a:t>
            </a:r>
            <a:r>
              <a:rPr sz="2200" dirty="0"/>
              <a:t>) </a:t>
            </a:r>
            <a:r>
              <a:rPr sz="2200" dirty="0" err="1"/>
              <a:t>nebo</a:t>
            </a:r>
            <a:r>
              <a:rPr sz="2200" dirty="0"/>
              <a:t> </a:t>
            </a:r>
            <a:r>
              <a:rPr sz="2200" dirty="0" err="1"/>
              <a:t>použít</a:t>
            </a:r>
            <a:r>
              <a:rPr sz="2200" dirty="0"/>
              <a:t> testy, </a:t>
            </a:r>
            <a:r>
              <a:rPr sz="2200" dirty="0" err="1"/>
              <a:t>které</a:t>
            </a:r>
            <a:r>
              <a:rPr sz="2200" dirty="0"/>
              <a:t> </a:t>
            </a:r>
            <a:r>
              <a:rPr sz="2200" dirty="0" err="1"/>
              <a:t>jsou</a:t>
            </a:r>
            <a:r>
              <a:rPr sz="2200" dirty="0"/>
              <a:t> </a:t>
            </a:r>
            <a:r>
              <a:rPr sz="2200" dirty="0" err="1"/>
              <a:t>považovány</a:t>
            </a:r>
            <a:r>
              <a:rPr sz="2200" dirty="0"/>
              <a:t> </a:t>
            </a:r>
            <a:r>
              <a:rPr sz="2200" dirty="0" err="1"/>
              <a:t>za</a:t>
            </a:r>
            <a:r>
              <a:rPr sz="2200" dirty="0"/>
              <a:t> </a:t>
            </a:r>
            <a:r>
              <a:rPr sz="2200" dirty="0" err="1"/>
              <a:t>odolné</a:t>
            </a:r>
            <a:r>
              <a:rPr sz="2200" dirty="0"/>
              <a:t> </a:t>
            </a:r>
            <a:r>
              <a:rPr sz="2200" dirty="0" err="1"/>
              <a:t>vůči</a:t>
            </a:r>
            <a:r>
              <a:rPr sz="2200" dirty="0"/>
              <a:t> </a:t>
            </a:r>
            <a:r>
              <a:rPr sz="2200" dirty="0" err="1"/>
              <a:t>poškození</a:t>
            </a:r>
            <a:r>
              <a:rPr sz="2200" dirty="0"/>
              <a:t> </a:t>
            </a:r>
            <a:r>
              <a:rPr sz="2200" dirty="0" err="1"/>
              <a:t>mozku</a:t>
            </a:r>
            <a:r>
              <a:rPr sz="2200" dirty="0"/>
              <a:t> a </a:t>
            </a:r>
            <a:r>
              <a:rPr sz="2200" dirty="0" err="1"/>
              <a:t>měří</a:t>
            </a:r>
            <a:r>
              <a:rPr sz="2200" dirty="0"/>
              <a:t> </a:t>
            </a:r>
            <a:r>
              <a:rPr sz="2200" dirty="0" err="1"/>
              <a:t>tzv</a:t>
            </a:r>
            <a:r>
              <a:rPr sz="2200" dirty="0"/>
              <a:t>. </a:t>
            </a:r>
            <a:r>
              <a:rPr sz="2200" dirty="0" err="1"/>
              <a:t>krystalickou</a:t>
            </a:r>
            <a:r>
              <a:rPr sz="2200" dirty="0"/>
              <a:t> (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vzdělání</a:t>
            </a:r>
            <a:r>
              <a:rPr sz="2200" dirty="0"/>
              <a:t> a </a:t>
            </a:r>
            <a:r>
              <a:rPr sz="2200" dirty="0" err="1"/>
              <a:t>zkušenosti</a:t>
            </a:r>
            <a:r>
              <a:rPr sz="2200" dirty="0"/>
              <a:t> </a:t>
            </a:r>
            <a:r>
              <a:rPr sz="2200" dirty="0" err="1"/>
              <a:t>závislou</a:t>
            </a:r>
            <a:r>
              <a:rPr sz="2200" dirty="0"/>
              <a:t>) </a:t>
            </a:r>
            <a:r>
              <a:rPr sz="2200" dirty="0" err="1"/>
              <a:t>inteligenci</a:t>
            </a:r>
            <a:r>
              <a:rPr sz="2200" dirty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ř. Subtesty z Wechslerových škál WAIS-R/III - Slovník, Informace…"/>
          <p:cNvSpPr txBox="1">
            <a:spLocks noGrp="1"/>
          </p:cNvSpPr>
          <p:nvPr>
            <p:ph type="body" idx="1"/>
          </p:nvPr>
        </p:nvSpPr>
        <p:spPr>
          <a:xfrm>
            <a:off x="816576" y="1999049"/>
            <a:ext cx="11527824" cy="72136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200" dirty="0" err="1" smtClean="0"/>
              <a:t>p</a:t>
            </a:r>
            <a:r>
              <a:rPr sz="2200" dirty="0" smtClean="0"/>
              <a:t>ř</a:t>
            </a:r>
            <a:r>
              <a:rPr sz="2200" dirty="0"/>
              <a:t>. </a:t>
            </a:r>
            <a:r>
              <a:rPr lang="cs-CZ" sz="2200" dirty="0" err="1" smtClean="0"/>
              <a:t>s</a:t>
            </a:r>
            <a:r>
              <a:rPr sz="2200" dirty="0" err="1" smtClean="0"/>
              <a:t>ubtesty</a:t>
            </a:r>
            <a:r>
              <a:rPr sz="2200" dirty="0" smtClean="0"/>
              <a:t> </a:t>
            </a:r>
            <a:r>
              <a:rPr sz="2200" dirty="0"/>
              <a:t>z </a:t>
            </a:r>
            <a:r>
              <a:rPr sz="2200" dirty="0" err="1"/>
              <a:t>Wechslerových</a:t>
            </a:r>
            <a:r>
              <a:rPr sz="2200" dirty="0"/>
              <a:t> </a:t>
            </a:r>
            <a:r>
              <a:rPr sz="2200" dirty="0" err="1"/>
              <a:t>škál</a:t>
            </a:r>
            <a:r>
              <a:rPr sz="2200" dirty="0"/>
              <a:t> WAIS-R/III - </a:t>
            </a:r>
            <a:r>
              <a:rPr sz="2200" dirty="0" err="1"/>
              <a:t>Slovník</a:t>
            </a:r>
            <a:r>
              <a:rPr sz="2200" dirty="0"/>
              <a:t>, </a:t>
            </a:r>
            <a:r>
              <a:rPr sz="2200" dirty="0" err="1"/>
              <a:t>Informace</a:t>
            </a:r>
            <a:endParaRPr sz="2200" dirty="0"/>
          </a:p>
          <a:p>
            <a:pPr>
              <a:lnSpc>
                <a:spcPct val="100000"/>
              </a:lnSpc>
            </a:pPr>
            <a:r>
              <a:rPr lang="cs-CZ" sz="2200" dirty="0" err="1" smtClean="0"/>
              <a:t>s</a:t>
            </a:r>
            <a:r>
              <a:rPr sz="2200" dirty="0" err="1" smtClean="0"/>
              <a:t>peciální</a:t>
            </a:r>
            <a:r>
              <a:rPr sz="2200" dirty="0" smtClean="0"/>
              <a:t> testy</a:t>
            </a:r>
            <a:endParaRPr lang="cs-CZ" sz="2200" dirty="0" smtClean="0"/>
          </a:p>
          <a:p>
            <a:pPr lvl="1">
              <a:lnSpc>
                <a:spcPct val="100000"/>
              </a:lnSpc>
            </a:pPr>
            <a:r>
              <a:rPr sz="1915" dirty="0" smtClean="0"/>
              <a:t>National </a:t>
            </a:r>
            <a:r>
              <a:rPr sz="1915" dirty="0"/>
              <a:t>Adult Reading Test-Revised </a:t>
            </a:r>
            <a:r>
              <a:rPr lang="cs-CZ" sz="1915" dirty="0" smtClean="0"/>
              <a:t>(</a:t>
            </a:r>
            <a:r>
              <a:rPr sz="1915" dirty="0" smtClean="0"/>
              <a:t>NART-R</a:t>
            </a:r>
            <a:r>
              <a:rPr lang="cs-CZ" sz="1915" dirty="0" smtClean="0"/>
              <a:t>)</a:t>
            </a:r>
          </a:p>
          <a:p>
            <a:pPr lvl="1">
              <a:lnSpc>
                <a:spcPct val="100000"/>
              </a:lnSpc>
            </a:pPr>
            <a:r>
              <a:rPr sz="1915" dirty="0" err="1" smtClean="0"/>
              <a:t>Nort</a:t>
            </a:r>
            <a:r>
              <a:rPr lang="cs-CZ" sz="1915" dirty="0" smtClean="0"/>
              <a:t>h</a:t>
            </a:r>
            <a:r>
              <a:rPr sz="1915" dirty="0" smtClean="0"/>
              <a:t> </a:t>
            </a:r>
            <a:r>
              <a:rPr sz="1915" dirty="0"/>
              <a:t>American Adult Reading Test </a:t>
            </a:r>
            <a:r>
              <a:rPr lang="cs-CZ" sz="1915" dirty="0" smtClean="0"/>
              <a:t>(</a:t>
            </a:r>
            <a:r>
              <a:rPr sz="1915" dirty="0" smtClean="0"/>
              <a:t>NAART</a:t>
            </a:r>
            <a:r>
              <a:rPr lang="cs-CZ" sz="1915" dirty="0" smtClean="0"/>
              <a:t>)</a:t>
            </a:r>
          </a:p>
          <a:p>
            <a:pPr lvl="1">
              <a:lnSpc>
                <a:spcPct val="100000"/>
              </a:lnSpc>
            </a:pPr>
            <a:r>
              <a:rPr sz="1915" dirty="0" smtClean="0"/>
              <a:t>Wechsler </a:t>
            </a:r>
            <a:r>
              <a:rPr sz="1915" dirty="0"/>
              <a:t>Test of Adult Reading </a:t>
            </a:r>
            <a:r>
              <a:rPr lang="cs-CZ" sz="1915" dirty="0" smtClean="0"/>
              <a:t>(</a:t>
            </a:r>
            <a:r>
              <a:rPr sz="1915" dirty="0" smtClean="0"/>
              <a:t>WTAR</a:t>
            </a:r>
            <a:r>
              <a:rPr lang="cs-CZ" sz="1915" dirty="0"/>
              <a:t>)</a:t>
            </a:r>
            <a:endParaRPr lang="cs-CZ" sz="1915" dirty="0" smtClean="0"/>
          </a:p>
          <a:p>
            <a:pPr lvl="1">
              <a:lnSpc>
                <a:spcPct val="100000"/>
              </a:lnSpc>
            </a:pPr>
            <a:r>
              <a:rPr sz="1915" dirty="0" smtClean="0"/>
              <a:t>Wide </a:t>
            </a:r>
            <a:r>
              <a:rPr sz="1915" dirty="0"/>
              <a:t>Range Achievement Test -Revised </a:t>
            </a:r>
            <a:r>
              <a:rPr lang="cs-CZ" sz="1915" dirty="0" smtClean="0"/>
              <a:t>(</a:t>
            </a:r>
            <a:r>
              <a:rPr sz="1915" dirty="0" smtClean="0"/>
              <a:t>WRAT-R</a:t>
            </a:r>
            <a:r>
              <a:rPr lang="cs-CZ" sz="1915" dirty="0" smtClean="0"/>
              <a:t>)</a:t>
            </a:r>
          </a:p>
          <a:p>
            <a:pPr lvl="1">
              <a:lnSpc>
                <a:spcPct val="100000"/>
              </a:lnSpc>
            </a:pPr>
            <a:r>
              <a:rPr sz="1915" dirty="0" smtClean="0"/>
              <a:t>u </a:t>
            </a:r>
            <a:r>
              <a:rPr sz="1915" dirty="0" err="1"/>
              <a:t>nás</a:t>
            </a:r>
            <a:r>
              <a:rPr sz="1915" dirty="0"/>
              <a:t> </a:t>
            </a:r>
            <a:r>
              <a:rPr sz="1915" dirty="0" err="1"/>
              <a:t>Český</a:t>
            </a:r>
            <a:r>
              <a:rPr sz="1915" dirty="0"/>
              <a:t> test </a:t>
            </a:r>
            <a:r>
              <a:rPr sz="1915" dirty="0" err="1"/>
              <a:t>čtení</a:t>
            </a:r>
            <a:r>
              <a:rPr sz="1915" dirty="0"/>
              <a:t> </a:t>
            </a:r>
            <a:r>
              <a:rPr sz="1915" dirty="0" err="1" smtClean="0"/>
              <a:t>slov</a:t>
            </a:r>
            <a:endParaRPr lang="cs-CZ" sz="1915" dirty="0" smtClean="0"/>
          </a:p>
          <a:p>
            <a:pPr>
              <a:lnSpc>
                <a:spcPct val="100000"/>
              </a:lnSpc>
            </a:pPr>
            <a:r>
              <a:rPr sz="2200" dirty="0" err="1" smtClean="0"/>
              <a:t>tyto</a:t>
            </a:r>
            <a:r>
              <a:rPr sz="2200" dirty="0" smtClean="0"/>
              <a:t> </a:t>
            </a:r>
            <a:r>
              <a:rPr sz="2200" dirty="0"/>
              <a:t>testy </a:t>
            </a:r>
            <a:r>
              <a:rPr sz="2200" dirty="0" err="1"/>
              <a:t>nejsou</a:t>
            </a:r>
            <a:r>
              <a:rPr sz="2200" dirty="0"/>
              <a:t> </a:t>
            </a:r>
            <a:r>
              <a:rPr sz="2200" dirty="0" err="1"/>
              <a:t>vhodné</a:t>
            </a:r>
            <a:r>
              <a:rPr sz="2200" dirty="0"/>
              <a:t> u </a:t>
            </a:r>
            <a:r>
              <a:rPr sz="2200" dirty="0" err="1"/>
              <a:t>pacientů</a:t>
            </a:r>
            <a:r>
              <a:rPr sz="2200" dirty="0"/>
              <a:t> s </a:t>
            </a:r>
            <a:r>
              <a:rPr sz="2200" dirty="0" err="1"/>
              <a:t>afázií</a:t>
            </a:r>
            <a:r>
              <a:rPr sz="2200" dirty="0"/>
              <a:t> a u </a:t>
            </a:r>
            <a:r>
              <a:rPr sz="2200" dirty="0" err="1"/>
              <a:t>některých</a:t>
            </a:r>
            <a:r>
              <a:rPr sz="2200" dirty="0"/>
              <a:t> </a:t>
            </a:r>
            <a:r>
              <a:rPr sz="2200" dirty="0" err="1"/>
              <a:t>poškození</a:t>
            </a:r>
            <a:r>
              <a:rPr sz="2200" dirty="0"/>
              <a:t> </a:t>
            </a:r>
            <a:r>
              <a:rPr sz="2200" dirty="0" err="1"/>
              <a:t>mozku</a:t>
            </a:r>
            <a:endParaRPr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Myšlení"/>
          <p:cNvSpPr txBox="1">
            <a:spLocks noGrp="1"/>
          </p:cNvSpPr>
          <p:nvPr>
            <p:ph type="title"/>
          </p:nvPr>
        </p:nvSpPr>
        <p:spPr>
          <a:xfrm>
            <a:off x="3026855" y="24424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 err="1"/>
              <a:t>Myšlení</a:t>
            </a:r>
            <a:endParaRPr sz="4800" dirty="0"/>
          </a:p>
        </p:txBody>
      </p:sp>
      <p:sp>
        <p:nvSpPr>
          <p:cNvPr id="177" name="Nejvyšší poznávací proces, který umožňuje zprostředkované poznávání skutečnosti…"/>
          <p:cNvSpPr txBox="1">
            <a:spLocks noGrp="1"/>
          </p:cNvSpPr>
          <p:nvPr>
            <p:ph type="body" idx="1"/>
          </p:nvPr>
        </p:nvSpPr>
        <p:spPr>
          <a:xfrm>
            <a:off x="679623" y="2471350"/>
            <a:ext cx="11973696" cy="67838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2200" dirty="0" err="1" smtClean="0"/>
              <a:t>n</a:t>
            </a:r>
            <a:r>
              <a:rPr sz="2200" dirty="0" err="1" smtClean="0"/>
              <a:t>ejvyšší</a:t>
            </a:r>
            <a:r>
              <a:rPr sz="2200" dirty="0" smtClean="0"/>
              <a:t> </a:t>
            </a:r>
            <a:r>
              <a:rPr sz="2200" dirty="0" err="1"/>
              <a:t>poznávací</a:t>
            </a:r>
            <a:r>
              <a:rPr sz="2200" dirty="0"/>
              <a:t> </a:t>
            </a:r>
            <a:r>
              <a:rPr sz="2200" dirty="0" err="1"/>
              <a:t>proces</a:t>
            </a:r>
            <a:r>
              <a:rPr sz="2200" dirty="0"/>
              <a:t>, </a:t>
            </a:r>
            <a:r>
              <a:rPr sz="2200" dirty="0" err="1"/>
              <a:t>který</a:t>
            </a:r>
            <a:r>
              <a:rPr sz="2200" dirty="0"/>
              <a:t> </a:t>
            </a:r>
            <a:r>
              <a:rPr sz="2200" dirty="0" err="1"/>
              <a:t>umožňuje</a:t>
            </a:r>
            <a:r>
              <a:rPr sz="2200" dirty="0"/>
              <a:t> </a:t>
            </a:r>
            <a:r>
              <a:rPr sz="2200" dirty="0" err="1"/>
              <a:t>zprostředkované</a:t>
            </a:r>
            <a:r>
              <a:rPr sz="2200" dirty="0"/>
              <a:t> </a:t>
            </a:r>
            <a:r>
              <a:rPr sz="2200" dirty="0" err="1"/>
              <a:t>poznávání</a:t>
            </a:r>
            <a:r>
              <a:rPr sz="2200" dirty="0"/>
              <a:t> </a:t>
            </a:r>
            <a:r>
              <a:rPr sz="2200" dirty="0" err="1"/>
              <a:t>skutečnosti</a:t>
            </a:r>
            <a:endParaRPr sz="2200" dirty="0"/>
          </a:p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2200" dirty="0" err="1" smtClean="0"/>
              <a:t>m</a:t>
            </a:r>
            <a:r>
              <a:rPr sz="2200" dirty="0" smtClean="0"/>
              <a:t>á </a:t>
            </a:r>
            <a:r>
              <a:rPr sz="2200" dirty="0" err="1"/>
              <a:t>fci</a:t>
            </a:r>
            <a:r>
              <a:rPr sz="2200" dirty="0"/>
              <a:t> </a:t>
            </a:r>
            <a:r>
              <a:rPr sz="2200" dirty="0" err="1"/>
              <a:t>integrační</a:t>
            </a:r>
            <a:r>
              <a:rPr sz="2200" dirty="0"/>
              <a:t>, </a:t>
            </a:r>
            <a:r>
              <a:rPr sz="2200" dirty="0" err="1"/>
              <a:t>předpokladem</a:t>
            </a:r>
            <a:r>
              <a:rPr sz="2200" dirty="0"/>
              <a:t> je </a:t>
            </a:r>
            <a:r>
              <a:rPr sz="2200" dirty="0" err="1"/>
              <a:t>správná</a:t>
            </a:r>
            <a:r>
              <a:rPr sz="2200" dirty="0"/>
              <a:t> </a:t>
            </a:r>
            <a:r>
              <a:rPr sz="2200" dirty="0" err="1"/>
              <a:t>fce</a:t>
            </a:r>
            <a:r>
              <a:rPr sz="2200" dirty="0"/>
              <a:t> </a:t>
            </a:r>
            <a:r>
              <a:rPr sz="2200" dirty="0" err="1"/>
              <a:t>dílčích</a:t>
            </a:r>
            <a:r>
              <a:rPr sz="2200" dirty="0"/>
              <a:t> </a:t>
            </a:r>
            <a:r>
              <a:rPr sz="2200" dirty="0" err="1"/>
              <a:t>psychických</a:t>
            </a:r>
            <a:r>
              <a:rPr sz="2200" dirty="0"/>
              <a:t> </a:t>
            </a:r>
            <a:r>
              <a:rPr sz="2200" dirty="0" err="1" smtClean="0"/>
              <a:t>fcí</a:t>
            </a:r>
            <a:r>
              <a:rPr lang="cs-CZ" sz="2200" dirty="0" smtClean="0"/>
              <a:t> </a:t>
            </a:r>
            <a:r>
              <a:rPr sz="2200" dirty="0" smtClean="0"/>
              <a:t>-</a:t>
            </a:r>
            <a:r>
              <a:rPr lang="cs-CZ" sz="2200" dirty="0" smtClean="0"/>
              <a:t> </a:t>
            </a:r>
            <a:r>
              <a:rPr sz="2200" dirty="0" err="1" smtClean="0"/>
              <a:t>vnímání</a:t>
            </a:r>
            <a:r>
              <a:rPr sz="2200" dirty="0"/>
              <a:t>, </a:t>
            </a:r>
            <a:r>
              <a:rPr sz="2200" dirty="0" err="1"/>
              <a:t>paměti</a:t>
            </a:r>
            <a:r>
              <a:rPr sz="2200" dirty="0"/>
              <a:t>, </a:t>
            </a:r>
            <a:r>
              <a:rPr sz="2200" dirty="0" err="1"/>
              <a:t>pozornosti</a:t>
            </a:r>
            <a:r>
              <a:rPr sz="2200" dirty="0"/>
              <a:t>, </a:t>
            </a:r>
            <a:r>
              <a:rPr sz="2200" dirty="0" err="1"/>
              <a:t>vůle</a:t>
            </a:r>
            <a:r>
              <a:rPr sz="2200" dirty="0"/>
              <a:t>, </a:t>
            </a:r>
            <a:r>
              <a:rPr sz="2200" dirty="0" err="1"/>
              <a:t>emocí</a:t>
            </a:r>
            <a:r>
              <a:rPr sz="2200" dirty="0"/>
              <a:t>, </a:t>
            </a:r>
            <a:r>
              <a:rPr sz="2200" dirty="0" err="1"/>
              <a:t>řeči</a:t>
            </a:r>
            <a:endParaRPr sz="2200" dirty="0"/>
          </a:p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2200" dirty="0" err="1" smtClean="0"/>
              <a:t>p</a:t>
            </a:r>
            <a:r>
              <a:rPr sz="2200" dirty="0" err="1" smtClean="0"/>
              <a:t>robíhá</a:t>
            </a:r>
            <a:r>
              <a:rPr sz="2200" dirty="0" smtClean="0"/>
              <a:t> </a:t>
            </a:r>
            <a:r>
              <a:rPr sz="2200" dirty="0"/>
              <a:t>v </a:t>
            </a:r>
            <a:r>
              <a:rPr sz="2200" dirty="0" err="1"/>
              <a:t>představách</a:t>
            </a:r>
            <a:r>
              <a:rPr sz="2200" dirty="0"/>
              <a:t> a </a:t>
            </a:r>
            <a:r>
              <a:rPr sz="2200" dirty="0" err="1"/>
              <a:t>pojmech</a:t>
            </a:r>
            <a:r>
              <a:rPr sz="2200" dirty="0"/>
              <a:t> - </a:t>
            </a:r>
            <a:r>
              <a:rPr sz="2200" dirty="0" err="1"/>
              <a:t>úzce</a:t>
            </a:r>
            <a:r>
              <a:rPr sz="2200" dirty="0"/>
              <a:t> </a:t>
            </a:r>
            <a:r>
              <a:rPr sz="2200" dirty="0" err="1"/>
              <a:t>svázáno</a:t>
            </a:r>
            <a:r>
              <a:rPr sz="2200" dirty="0"/>
              <a:t> s </a:t>
            </a:r>
            <a:r>
              <a:rPr sz="2200" dirty="0" err="1"/>
              <a:t>řečí</a:t>
            </a:r>
            <a:endParaRPr sz="2200" dirty="0"/>
          </a:p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2200" dirty="0" err="1" smtClean="0"/>
              <a:t>z</a:t>
            </a:r>
            <a:r>
              <a:rPr sz="2200" dirty="0" err="1" smtClean="0"/>
              <a:t>ahrnuje</a:t>
            </a:r>
            <a:r>
              <a:rPr sz="2200" dirty="0" smtClean="0"/>
              <a:t> </a:t>
            </a:r>
            <a:r>
              <a:rPr sz="2200" dirty="0" err="1"/>
              <a:t>porovnávání</a:t>
            </a:r>
            <a:r>
              <a:rPr sz="2200" dirty="0"/>
              <a:t>, </a:t>
            </a:r>
            <a:r>
              <a:rPr sz="2200" dirty="0" err="1"/>
              <a:t>rozlišování</a:t>
            </a:r>
            <a:r>
              <a:rPr sz="2200" dirty="0"/>
              <a:t>, </a:t>
            </a:r>
            <a:r>
              <a:rPr sz="2200" dirty="0" err="1"/>
              <a:t>kategorizace</a:t>
            </a:r>
            <a:r>
              <a:rPr sz="2200" dirty="0"/>
              <a:t>, </a:t>
            </a:r>
            <a:r>
              <a:rPr sz="2200" dirty="0" err="1"/>
              <a:t>analýza</a:t>
            </a:r>
            <a:r>
              <a:rPr sz="2200" dirty="0"/>
              <a:t> a </a:t>
            </a:r>
            <a:r>
              <a:rPr sz="2200" dirty="0" err="1"/>
              <a:t>syntéza</a:t>
            </a:r>
            <a:r>
              <a:rPr sz="2200" dirty="0"/>
              <a:t>, </a:t>
            </a:r>
            <a:r>
              <a:rPr sz="2200" dirty="0" err="1"/>
              <a:t>abstrakce</a:t>
            </a:r>
            <a:r>
              <a:rPr sz="2200" dirty="0"/>
              <a:t> </a:t>
            </a:r>
            <a:r>
              <a:rPr lang="cs-CZ" sz="2200" dirty="0" smtClean="0"/>
              <a:t>             </a:t>
            </a:r>
            <a:r>
              <a:rPr sz="2200" dirty="0" smtClean="0"/>
              <a:t>a </a:t>
            </a:r>
            <a:r>
              <a:rPr sz="2200" dirty="0" err="1"/>
              <a:t>konkretizace</a:t>
            </a:r>
            <a:r>
              <a:rPr sz="2200" dirty="0"/>
              <a:t>, </a:t>
            </a:r>
            <a:r>
              <a:rPr sz="2200" dirty="0" err="1" smtClean="0"/>
              <a:t>induk</a:t>
            </a:r>
            <a:r>
              <a:rPr lang="cs-CZ" sz="2200" dirty="0" err="1" smtClean="0"/>
              <a:t>ce</a:t>
            </a:r>
            <a:r>
              <a:rPr sz="2200" dirty="0" smtClean="0"/>
              <a:t> </a:t>
            </a:r>
            <a:r>
              <a:rPr sz="2200" dirty="0"/>
              <a:t>a </a:t>
            </a:r>
            <a:r>
              <a:rPr sz="2200" dirty="0" err="1"/>
              <a:t>dedukce</a:t>
            </a:r>
            <a:endParaRPr sz="2200" dirty="0"/>
          </a:p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2200" dirty="0" err="1" smtClean="0"/>
              <a:t>m</a:t>
            </a:r>
            <a:r>
              <a:rPr sz="2200" dirty="0" err="1" smtClean="0"/>
              <a:t>ožno</a:t>
            </a:r>
            <a:r>
              <a:rPr sz="2200" dirty="0" smtClean="0"/>
              <a:t> </a:t>
            </a:r>
            <a:r>
              <a:rPr sz="2200" dirty="0" err="1"/>
              <a:t>použít</a:t>
            </a:r>
            <a:r>
              <a:rPr sz="2200" dirty="0"/>
              <a:t> </a:t>
            </a:r>
            <a:r>
              <a:rPr sz="2200" dirty="0" err="1"/>
              <a:t>některé</a:t>
            </a:r>
            <a:r>
              <a:rPr sz="2200" dirty="0"/>
              <a:t> </a:t>
            </a:r>
            <a:r>
              <a:rPr sz="2200" dirty="0" err="1"/>
              <a:t>subtesty</a:t>
            </a:r>
            <a:r>
              <a:rPr sz="2200" dirty="0"/>
              <a:t> WAIS-R/III</a:t>
            </a:r>
          </a:p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2200" dirty="0" err="1" smtClean="0"/>
              <a:t>t</a:t>
            </a:r>
            <a:r>
              <a:rPr sz="2200" dirty="0" err="1" smtClean="0"/>
              <a:t>vorba</a:t>
            </a:r>
            <a:r>
              <a:rPr sz="2200" dirty="0" smtClean="0"/>
              <a:t> </a:t>
            </a:r>
            <a:r>
              <a:rPr sz="2200" dirty="0" err="1"/>
              <a:t>pojmů</a:t>
            </a:r>
            <a:r>
              <a:rPr sz="2200" dirty="0"/>
              <a:t> </a:t>
            </a:r>
            <a:r>
              <a:rPr sz="2200" dirty="0" err="1"/>
              <a:t>verbální</a:t>
            </a:r>
            <a:r>
              <a:rPr sz="2200" dirty="0"/>
              <a:t> - California Proverb test; WAIS </a:t>
            </a:r>
            <a:r>
              <a:rPr sz="2200" dirty="0" err="1"/>
              <a:t>Podobnosti</a:t>
            </a:r>
            <a:endParaRPr sz="2200" dirty="0"/>
          </a:p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2200" dirty="0" err="1" smtClean="0"/>
              <a:t>t</a:t>
            </a:r>
            <a:r>
              <a:rPr sz="2200" dirty="0" err="1" smtClean="0"/>
              <a:t>vorba</a:t>
            </a:r>
            <a:r>
              <a:rPr sz="2200" dirty="0" smtClean="0"/>
              <a:t> </a:t>
            </a:r>
            <a:r>
              <a:rPr sz="2200" dirty="0" err="1"/>
              <a:t>pojmů</a:t>
            </a:r>
            <a:r>
              <a:rPr sz="2200" dirty="0"/>
              <a:t> </a:t>
            </a:r>
            <a:r>
              <a:rPr sz="2200" dirty="0" err="1"/>
              <a:t>vizuální</a:t>
            </a:r>
            <a:r>
              <a:rPr sz="2200" dirty="0"/>
              <a:t> - Category Test; Raven’s Progressive Matrices</a:t>
            </a:r>
          </a:p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2200" dirty="0" err="1" smtClean="0"/>
              <a:t>t</a:t>
            </a:r>
            <a:r>
              <a:rPr sz="2200" dirty="0" err="1" smtClean="0"/>
              <a:t>řídění</a:t>
            </a:r>
            <a:r>
              <a:rPr sz="2200" dirty="0" smtClean="0"/>
              <a:t> </a:t>
            </a:r>
            <a:r>
              <a:rPr sz="2200" dirty="0"/>
              <a:t>a </a:t>
            </a:r>
            <a:r>
              <a:rPr sz="2200" dirty="0" err="1"/>
              <a:t>změna</a:t>
            </a:r>
            <a:r>
              <a:rPr sz="2200" dirty="0"/>
              <a:t> - Sorting Test; Wisconsin Card Sorting Test</a:t>
            </a:r>
          </a:p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2200" dirty="0" err="1" smtClean="0"/>
              <a:t>m</a:t>
            </a:r>
            <a:r>
              <a:rPr sz="2200" dirty="0" err="1" smtClean="0"/>
              <a:t>yšlení</a:t>
            </a:r>
            <a:r>
              <a:rPr sz="2200" dirty="0" smtClean="0"/>
              <a:t> </a:t>
            </a:r>
            <a:r>
              <a:rPr sz="2200" dirty="0"/>
              <a:t>- WAIS - </a:t>
            </a:r>
            <a:r>
              <a:rPr sz="2200" dirty="0" err="1"/>
              <a:t>Porozumění</a:t>
            </a:r>
            <a:r>
              <a:rPr sz="2200" dirty="0"/>
              <a:t>, </a:t>
            </a:r>
            <a:r>
              <a:rPr sz="2200" dirty="0" err="1"/>
              <a:t>Doplňování</a:t>
            </a:r>
            <a:r>
              <a:rPr sz="2200" dirty="0"/>
              <a:t> </a:t>
            </a:r>
            <a:r>
              <a:rPr sz="2200" dirty="0" err="1"/>
              <a:t>obrázků</a:t>
            </a:r>
            <a:r>
              <a:rPr sz="2200" dirty="0"/>
              <a:t>, </a:t>
            </a:r>
            <a:r>
              <a:rPr sz="2200" dirty="0" err="1"/>
              <a:t>Řazení</a:t>
            </a:r>
            <a:r>
              <a:rPr sz="2200" dirty="0"/>
              <a:t> </a:t>
            </a:r>
            <a:r>
              <a:rPr sz="2200" dirty="0" err="1"/>
              <a:t>obrázků</a:t>
            </a:r>
            <a:endParaRPr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Fce frontálního laloku- exekutivní fce"/>
          <p:cNvSpPr txBox="1">
            <a:spLocks noGrp="1"/>
          </p:cNvSpPr>
          <p:nvPr>
            <p:ph type="title"/>
          </p:nvPr>
        </p:nvSpPr>
        <p:spPr>
          <a:xfrm>
            <a:off x="3471701" y="629906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>
            <a:lvl1pPr defTabSz="484886">
              <a:defRPr sz="6640"/>
            </a:lvl1pPr>
          </a:lstStyle>
          <a:p>
            <a:r>
              <a:rPr sz="4800" dirty="0" err="1"/>
              <a:t>Fce</a:t>
            </a:r>
            <a:r>
              <a:rPr sz="4800" dirty="0"/>
              <a:t> </a:t>
            </a:r>
            <a:r>
              <a:rPr sz="4800" dirty="0" err="1"/>
              <a:t>frontálního</a:t>
            </a:r>
            <a:r>
              <a:rPr sz="4800" dirty="0"/>
              <a:t> </a:t>
            </a:r>
            <a:r>
              <a:rPr sz="4800" dirty="0" err="1"/>
              <a:t>laloku</a:t>
            </a:r>
            <a:r>
              <a:rPr sz="4800" dirty="0"/>
              <a:t>- </a:t>
            </a:r>
            <a:r>
              <a:rPr sz="4800" dirty="0" err="1"/>
              <a:t>exekutivní</a:t>
            </a:r>
            <a:r>
              <a:rPr sz="4800" dirty="0"/>
              <a:t> </a:t>
            </a:r>
            <a:r>
              <a:rPr sz="4800" dirty="0" err="1"/>
              <a:t>fce</a:t>
            </a:r>
            <a:endParaRPr sz="4800" dirty="0"/>
          </a:p>
        </p:txBody>
      </p:sp>
      <p:sp>
        <p:nvSpPr>
          <p:cNvPr id="180" name="Koordinují ostatní mentální aktivity…"/>
          <p:cNvSpPr txBox="1">
            <a:spLocks noGrp="1"/>
          </p:cNvSpPr>
          <p:nvPr>
            <p:ph type="body" idx="1"/>
          </p:nvPr>
        </p:nvSpPr>
        <p:spPr>
          <a:xfrm>
            <a:off x="457200" y="2669059"/>
            <a:ext cx="11702288" cy="66973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8925" indent="-288925" defTabSz="379729">
              <a:lnSpc>
                <a:spcPct val="100000"/>
              </a:lnSpc>
              <a:spcBef>
                <a:spcPts val="2700"/>
              </a:spcBef>
              <a:defRPr sz="2080"/>
            </a:pPr>
            <a:r>
              <a:rPr lang="cs-CZ" sz="2200" dirty="0" err="1" smtClean="0"/>
              <a:t>k</a:t>
            </a:r>
            <a:r>
              <a:rPr sz="2200" dirty="0" err="1" smtClean="0"/>
              <a:t>oordinují</a:t>
            </a:r>
            <a:r>
              <a:rPr sz="2200" dirty="0" smtClean="0"/>
              <a:t> </a:t>
            </a:r>
            <a:r>
              <a:rPr sz="2200" dirty="0" err="1"/>
              <a:t>ostatní</a:t>
            </a:r>
            <a:r>
              <a:rPr sz="2200" dirty="0"/>
              <a:t> </a:t>
            </a:r>
            <a:r>
              <a:rPr sz="2200" dirty="0" err="1"/>
              <a:t>mentální</a:t>
            </a:r>
            <a:r>
              <a:rPr sz="2200" dirty="0"/>
              <a:t> </a:t>
            </a:r>
            <a:r>
              <a:rPr sz="2200" dirty="0" err="1"/>
              <a:t>aktivity</a:t>
            </a:r>
            <a:endParaRPr sz="2200" dirty="0"/>
          </a:p>
          <a:p>
            <a:pPr marL="288925" indent="-288925" defTabSz="379729">
              <a:lnSpc>
                <a:spcPct val="100000"/>
              </a:lnSpc>
              <a:spcBef>
                <a:spcPts val="2700"/>
              </a:spcBef>
              <a:defRPr sz="2080"/>
            </a:pPr>
            <a:r>
              <a:rPr lang="cs-CZ" sz="2200" dirty="0" err="1" smtClean="0"/>
              <a:t>p</a:t>
            </a:r>
            <a:r>
              <a:rPr sz="2200" dirty="0" smtClean="0"/>
              <a:t>ř</a:t>
            </a:r>
            <a:r>
              <a:rPr sz="2200" dirty="0"/>
              <a:t>. je </a:t>
            </a:r>
            <a:r>
              <a:rPr sz="2200" dirty="0" err="1"/>
              <a:t>vytváření</a:t>
            </a:r>
            <a:r>
              <a:rPr sz="2200" dirty="0"/>
              <a:t>, </a:t>
            </a:r>
            <a:r>
              <a:rPr sz="2200" dirty="0" err="1"/>
              <a:t>udržování</a:t>
            </a:r>
            <a:r>
              <a:rPr sz="2200" dirty="0"/>
              <a:t> a </a:t>
            </a:r>
            <a:r>
              <a:rPr sz="2200" dirty="0" err="1"/>
              <a:t>změna</a:t>
            </a:r>
            <a:r>
              <a:rPr sz="2200" dirty="0"/>
              <a:t> </a:t>
            </a:r>
            <a:r>
              <a:rPr sz="2200" dirty="0" err="1" smtClean="0"/>
              <a:t>činnost</a:t>
            </a:r>
            <a:r>
              <a:rPr lang="cs-CZ" sz="2200" dirty="0" smtClean="0"/>
              <a:t>i</a:t>
            </a:r>
            <a:r>
              <a:rPr sz="2200" dirty="0" smtClean="0"/>
              <a:t>; </a:t>
            </a:r>
            <a:r>
              <a:rPr sz="2200" dirty="0" err="1"/>
              <a:t>iniciace</a:t>
            </a:r>
            <a:r>
              <a:rPr sz="2200" dirty="0"/>
              <a:t>, </a:t>
            </a:r>
            <a:r>
              <a:rPr sz="2200" dirty="0" err="1"/>
              <a:t>plánování</a:t>
            </a:r>
            <a:r>
              <a:rPr sz="2200" dirty="0"/>
              <a:t> a </a:t>
            </a:r>
            <a:r>
              <a:rPr sz="2200" dirty="0" err="1"/>
              <a:t>organizace</a:t>
            </a:r>
            <a:r>
              <a:rPr sz="2200" dirty="0"/>
              <a:t>; </a:t>
            </a:r>
            <a:r>
              <a:rPr sz="2200" dirty="0" err="1"/>
              <a:t>tvorby</a:t>
            </a:r>
            <a:r>
              <a:rPr sz="2200" dirty="0"/>
              <a:t> </a:t>
            </a:r>
            <a:r>
              <a:rPr sz="2200" dirty="0" err="1"/>
              <a:t>soudů</a:t>
            </a:r>
            <a:r>
              <a:rPr sz="2200" dirty="0"/>
              <a:t> a </a:t>
            </a:r>
            <a:r>
              <a:rPr sz="2200" dirty="0" err="1"/>
              <a:t>úsudků</a:t>
            </a:r>
            <a:r>
              <a:rPr sz="2200" dirty="0"/>
              <a:t>; </a:t>
            </a:r>
            <a:r>
              <a:rPr sz="2200" dirty="0" err="1"/>
              <a:t>myšlení</a:t>
            </a:r>
            <a:r>
              <a:rPr sz="2200" dirty="0"/>
              <a:t> a </a:t>
            </a:r>
            <a:r>
              <a:rPr sz="2200" dirty="0" err="1"/>
              <a:t>abstrakce</a:t>
            </a:r>
            <a:r>
              <a:rPr sz="2200" dirty="0"/>
              <a:t>; </a:t>
            </a:r>
            <a:r>
              <a:rPr sz="2200" dirty="0" err="1"/>
              <a:t>seberegulace</a:t>
            </a:r>
            <a:r>
              <a:rPr sz="2200" dirty="0"/>
              <a:t>, </a:t>
            </a:r>
            <a:r>
              <a:rPr sz="2200" dirty="0" err="1"/>
              <a:t>selektivní</a:t>
            </a:r>
            <a:r>
              <a:rPr sz="2200" dirty="0"/>
              <a:t> </a:t>
            </a:r>
            <a:r>
              <a:rPr sz="2200" dirty="0" err="1"/>
              <a:t>inhibice</a:t>
            </a:r>
            <a:endParaRPr sz="2200" dirty="0"/>
          </a:p>
          <a:p>
            <a:pPr marL="288925" indent="-288925" defTabSz="379729">
              <a:lnSpc>
                <a:spcPct val="100000"/>
              </a:lnSpc>
              <a:spcBef>
                <a:spcPts val="2700"/>
              </a:spcBef>
              <a:defRPr sz="2080"/>
            </a:pPr>
            <a:r>
              <a:rPr lang="cs-CZ" sz="2200" dirty="0" err="1" smtClean="0"/>
              <a:t>u</a:t>
            </a:r>
            <a:r>
              <a:rPr sz="2200" dirty="0" err="1" smtClean="0"/>
              <a:t>možňují</a:t>
            </a:r>
            <a:r>
              <a:rPr sz="2200" dirty="0" smtClean="0"/>
              <a:t> </a:t>
            </a:r>
            <a:r>
              <a:rPr sz="2200" dirty="0" err="1"/>
              <a:t>nám</a:t>
            </a:r>
            <a:r>
              <a:rPr sz="2200" dirty="0"/>
              <a:t> </a:t>
            </a:r>
            <a:r>
              <a:rPr sz="2200" dirty="0" err="1"/>
              <a:t>činnosti</a:t>
            </a:r>
            <a:r>
              <a:rPr sz="2200" dirty="0"/>
              <a:t> </a:t>
            </a:r>
            <a:r>
              <a:rPr sz="2200" dirty="0" err="1"/>
              <a:t>začít</a:t>
            </a:r>
            <a:r>
              <a:rPr sz="2200" dirty="0"/>
              <a:t> a </a:t>
            </a:r>
            <a:r>
              <a:rPr sz="2200" dirty="0" err="1"/>
              <a:t>ukončit</a:t>
            </a:r>
            <a:r>
              <a:rPr sz="2200" dirty="0"/>
              <a:t>, </a:t>
            </a:r>
            <a:r>
              <a:rPr sz="2200" dirty="0" err="1"/>
              <a:t>přizpůsobit</a:t>
            </a:r>
            <a:r>
              <a:rPr sz="2200" dirty="0"/>
              <a:t> </a:t>
            </a:r>
            <a:r>
              <a:rPr sz="2200" dirty="0" err="1"/>
              <a:t>novým</a:t>
            </a:r>
            <a:r>
              <a:rPr sz="2200" dirty="0"/>
              <a:t> </a:t>
            </a:r>
            <a:r>
              <a:rPr sz="2200" dirty="0" err="1"/>
              <a:t>podmínkám</a:t>
            </a:r>
            <a:r>
              <a:rPr sz="2200" dirty="0"/>
              <a:t>, </a:t>
            </a:r>
            <a:r>
              <a:rPr sz="2200" dirty="0" err="1"/>
              <a:t>změnit</a:t>
            </a:r>
            <a:r>
              <a:rPr sz="2200" dirty="0"/>
              <a:t> </a:t>
            </a:r>
            <a:r>
              <a:rPr sz="2200" dirty="0" err="1"/>
              <a:t>dle</a:t>
            </a:r>
            <a:r>
              <a:rPr sz="2200" dirty="0"/>
              <a:t> </a:t>
            </a:r>
            <a:r>
              <a:rPr sz="2200" dirty="0" err="1"/>
              <a:t>potřeby</a:t>
            </a:r>
            <a:r>
              <a:rPr sz="2200" dirty="0"/>
              <a:t> </a:t>
            </a:r>
            <a:r>
              <a:rPr sz="2200" dirty="0" err="1"/>
              <a:t>strategii</a:t>
            </a:r>
            <a:r>
              <a:rPr sz="2200" dirty="0"/>
              <a:t>, aby </a:t>
            </a:r>
            <a:r>
              <a:rPr sz="2200" dirty="0" err="1"/>
              <a:t>jednání</a:t>
            </a:r>
            <a:r>
              <a:rPr sz="2200" dirty="0"/>
              <a:t> </a:t>
            </a:r>
            <a:r>
              <a:rPr sz="2200" dirty="0" err="1"/>
              <a:t>bylo</a:t>
            </a:r>
            <a:r>
              <a:rPr sz="2200" dirty="0"/>
              <a:t> </a:t>
            </a:r>
            <a:r>
              <a:rPr sz="2200" dirty="0" err="1"/>
              <a:t>smysluplné</a:t>
            </a:r>
            <a:r>
              <a:rPr sz="2200" dirty="0"/>
              <a:t> a </a:t>
            </a:r>
            <a:r>
              <a:rPr sz="2200" dirty="0" err="1"/>
              <a:t>úspěšné</a:t>
            </a:r>
            <a:endParaRPr sz="2200" dirty="0"/>
          </a:p>
          <a:p>
            <a:pPr marL="288925" indent="-288925" defTabSz="379729">
              <a:lnSpc>
                <a:spcPct val="100000"/>
              </a:lnSpc>
              <a:spcBef>
                <a:spcPts val="2700"/>
              </a:spcBef>
              <a:defRPr sz="2080"/>
            </a:pPr>
            <a:r>
              <a:rPr lang="cs-CZ" sz="2200" dirty="0" err="1" smtClean="0"/>
              <a:t>e</a:t>
            </a:r>
            <a:r>
              <a:rPr sz="2200" dirty="0" err="1" smtClean="0"/>
              <a:t>xekutivní</a:t>
            </a:r>
            <a:r>
              <a:rPr sz="2200" dirty="0" smtClean="0"/>
              <a:t> </a:t>
            </a:r>
            <a:r>
              <a:rPr sz="2200" dirty="0" err="1"/>
              <a:t>dysfce</a:t>
            </a:r>
            <a:r>
              <a:rPr sz="2200" dirty="0"/>
              <a:t> </a:t>
            </a:r>
            <a:r>
              <a:rPr lang="cs-CZ" sz="2200" dirty="0" smtClean="0"/>
              <a:t>se </a:t>
            </a:r>
            <a:r>
              <a:rPr sz="2200" dirty="0" err="1" smtClean="0"/>
              <a:t>velmi</a:t>
            </a:r>
            <a:r>
              <a:rPr sz="2200" dirty="0" smtClean="0"/>
              <a:t> </a:t>
            </a:r>
            <a:r>
              <a:rPr sz="2200" dirty="0" err="1" smtClean="0"/>
              <a:t>čast</a:t>
            </a:r>
            <a:r>
              <a:rPr lang="cs-CZ" sz="2200" dirty="0" smtClean="0"/>
              <a:t>o</a:t>
            </a:r>
            <a:r>
              <a:rPr sz="2200" dirty="0" smtClean="0"/>
              <a:t> </a:t>
            </a:r>
            <a:r>
              <a:rPr sz="2200" dirty="0" err="1"/>
              <a:t>projeví</a:t>
            </a:r>
            <a:r>
              <a:rPr sz="2200" dirty="0"/>
              <a:t> </a:t>
            </a:r>
            <a:r>
              <a:rPr sz="2200" dirty="0" err="1" smtClean="0"/>
              <a:t>kognitivním</a:t>
            </a:r>
            <a:r>
              <a:rPr sz="2200" dirty="0" smtClean="0"/>
              <a:t> </a:t>
            </a:r>
            <a:r>
              <a:rPr sz="2200" dirty="0" err="1" smtClean="0"/>
              <a:t>oslabením</a:t>
            </a:r>
            <a:r>
              <a:rPr lang="cs-CZ" sz="2200" dirty="0" smtClean="0"/>
              <a:t> </a:t>
            </a:r>
            <a:r>
              <a:rPr sz="2200" dirty="0" smtClean="0"/>
              <a:t>-</a:t>
            </a:r>
            <a:r>
              <a:rPr lang="cs-CZ" sz="2200" dirty="0" smtClean="0"/>
              <a:t> </a:t>
            </a:r>
            <a:r>
              <a:rPr sz="2200" dirty="0" err="1" smtClean="0"/>
              <a:t>iniciací</a:t>
            </a:r>
            <a:r>
              <a:rPr sz="2200" dirty="0" smtClean="0"/>
              <a:t>/</a:t>
            </a:r>
            <a:r>
              <a:rPr sz="2200" dirty="0" err="1" smtClean="0"/>
              <a:t>potlačením</a:t>
            </a:r>
            <a:r>
              <a:rPr sz="2200" dirty="0" smtClean="0"/>
              <a:t> </a:t>
            </a:r>
            <a:r>
              <a:rPr sz="2200" dirty="0" err="1"/>
              <a:t>odpovědi</a:t>
            </a:r>
            <a:r>
              <a:rPr sz="2200" dirty="0"/>
              <a:t>, </a:t>
            </a:r>
            <a:r>
              <a:rPr sz="2200" dirty="0" err="1"/>
              <a:t>sníženou</a:t>
            </a:r>
            <a:r>
              <a:rPr sz="2200" dirty="0"/>
              <a:t> </a:t>
            </a:r>
            <a:r>
              <a:rPr sz="2200" dirty="0" err="1"/>
              <a:t>schopností</a:t>
            </a:r>
            <a:r>
              <a:rPr sz="2200" dirty="0"/>
              <a:t> </a:t>
            </a:r>
            <a:r>
              <a:rPr sz="2200" dirty="0" err="1"/>
              <a:t>udržet</a:t>
            </a:r>
            <a:r>
              <a:rPr sz="2200" dirty="0"/>
              <a:t> a </a:t>
            </a:r>
            <a:r>
              <a:rPr sz="2200" dirty="0" err="1"/>
              <a:t>změnit</a:t>
            </a:r>
            <a:r>
              <a:rPr sz="2200" dirty="0"/>
              <a:t> </a:t>
            </a:r>
            <a:r>
              <a:rPr sz="2200" dirty="0" err="1"/>
              <a:t>činnost</a:t>
            </a:r>
            <a:r>
              <a:rPr sz="2200" dirty="0"/>
              <a:t>, </a:t>
            </a:r>
            <a:r>
              <a:rPr sz="2200" dirty="0" err="1"/>
              <a:t>oslabenou</a:t>
            </a:r>
            <a:r>
              <a:rPr sz="2200" dirty="0"/>
              <a:t> </a:t>
            </a:r>
            <a:r>
              <a:rPr sz="2200" dirty="0" err="1"/>
              <a:t>schopností</a:t>
            </a:r>
            <a:r>
              <a:rPr sz="2200" dirty="0"/>
              <a:t> </a:t>
            </a:r>
            <a:r>
              <a:rPr sz="2200" dirty="0" err="1"/>
              <a:t>tvorby</a:t>
            </a:r>
            <a:r>
              <a:rPr sz="2200" dirty="0"/>
              <a:t> </a:t>
            </a:r>
            <a:r>
              <a:rPr sz="2200" dirty="0" err="1"/>
              <a:t>pojmů</a:t>
            </a:r>
            <a:r>
              <a:rPr sz="2200" dirty="0"/>
              <a:t>, </a:t>
            </a:r>
            <a:r>
              <a:rPr sz="2200" dirty="0" err="1"/>
              <a:t>řešení</a:t>
            </a:r>
            <a:r>
              <a:rPr sz="2200" dirty="0"/>
              <a:t> </a:t>
            </a:r>
            <a:r>
              <a:rPr sz="2200" dirty="0" err="1"/>
              <a:t>problémů</a:t>
            </a:r>
            <a:r>
              <a:rPr sz="2200" dirty="0"/>
              <a:t> a </a:t>
            </a:r>
            <a:r>
              <a:rPr sz="2200" dirty="0" err="1"/>
              <a:t>plánování</a:t>
            </a:r>
            <a:endParaRPr sz="2200" dirty="0"/>
          </a:p>
          <a:p>
            <a:pPr marL="288925" indent="-288925" defTabSz="379729">
              <a:lnSpc>
                <a:spcPct val="100000"/>
              </a:lnSpc>
              <a:spcBef>
                <a:spcPts val="2700"/>
              </a:spcBef>
              <a:defRPr sz="2080"/>
            </a:pPr>
            <a:r>
              <a:rPr lang="cs-CZ" sz="2200" dirty="0" err="1" smtClean="0"/>
              <a:t>b</a:t>
            </a:r>
            <a:r>
              <a:rPr sz="2200" dirty="0" err="1" smtClean="0"/>
              <a:t>ehaviorálně</a:t>
            </a:r>
            <a:r>
              <a:rPr sz="2200" dirty="0" smtClean="0"/>
              <a:t> </a:t>
            </a:r>
            <a:r>
              <a:rPr sz="2200" dirty="0"/>
              <a:t>se </a:t>
            </a:r>
            <a:r>
              <a:rPr sz="2200" dirty="0" err="1"/>
              <a:t>projevují</a:t>
            </a:r>
            <a:r>
              <a:rPr sz="2200" dirty="0"/>
              <a:t> </a:t>
            </a:r>
            <a:r>
              <a:rPr sz="2200" dirty="0" err="1" smtClean="0"/>
              <a:t>hypoaktivitou</a:t>
            </a:r>
            <a:r>
              <a:rPr lang="cs-CZ" sz="2200" dirty="0" smtClean="0"/>
              <a:t> </a:t>
            </a:r>
            <a:r>
              <a:rPr sz="2200" dirty="0" smtClean="0"/>
              <a:t>- </a:t>
            </a:r>
            <a:r>
              <a:rPr sz="2200" dirty="0" err="1"/>
              <a:t>nízkou</a:t>
            </a:r>
            <a:r>
              <a:rPr sz="2200" dirty="0"/>
              <a:t> </a:t>
            </a:r>
            <a:r>
              <a:rPr sz="2200" dirty="0" err="1"/>
              <a:t>motivací</a:t>
            </a:r>
            <a:r>
              <a:rPr sz="2200" dirty="0"/>
              <a:t>, </a:t>
            </a:r>
            <a:r>
              <a:rPr sz="2200" dirty="0" err="1"/>
              <a:t>apatií</a:t>
            </a:r>
            <a:r>
              <a:rPr sz="2200" dirty="0"/>
              <a:t>, </a:t>
            </a:r>
            <a:r>
              <a:rPr sz="2200" dirty="0" err="1"/>
              <a:t>abulií</a:t>
            </a:r>
            <a:r>
              <a:rPr sz="2200" dirty="0"/>
              <a:t>, </a:t>
            </a:r>
            <a:r>
              <a:rPr sz="2200" dirty="0" err="1"/>
              <a:t>oploštělou</a:t>
            </a:r>
            <a:r>
              <a:rPr sz="2200" dirty="0"/>
              <a:t> </a:t>
            </a:r>
            <a:r>
              <a:rPr sz="2200" dirty="0" err="1"/>
              <a:t>emotivitou</a:t>
            </a:r>
            <a:r>
              <a:rPr sz="2200" dirty="0"/>
              <a:t>) </a:t>
            </a:r>
            <a:r>
              <a:rPr sz="2200" dirty="0" err="1"/>
              <a:t>nebo</a:t>
            </a:r>
            <a:r>
              <a:rPr sz="2200" dirty="0"/>
              <a:t> </a:t>
            </a:r>
            <a:r>
              <a:rPr sz="2200" dirty="0" err="1"/>
              <a:t>hyperaktivitou</a:t>
            </a:r>
            <a:r>
              <a:rPr sz="2200" dirty="0"/>
              <a:t> (</a:t>
            </a:r>
            <a:r>
              <a:rPr sz="2200" dirty="0" err="1"/>
              <a:t>impulzivitou</a:t>
            </a:r>
            <a:r>
              <a:rPr sz="2200" dirty="0"/>
              <a:t>, </a:t>
            </a:r>
            <a:r>
              <a:rPr sz="2200" dirty="0" err="1"/>
              <a:t>desinhibicí</a:t>
            </a:r>
            <a:r>
              <a:rPr sz="2200" dirty="0"/>
              <a:t>, </a:t>
            </a:r>
            <a:r>
              <a:rPr sz="2200" dirty="0" err="1"/>
              <a:t>iritabilitou</a:t>
            </a:r>
            <a:r>
              <a:rPr sz="2200" dirty="0"/>
              <a:t>, </a:t>
            </a:r>
            <a:r>
              <a:rPr sz="2200" dirty="0" err="1"/>
              <a:t>roztržitostí</a:t>
            </a:r>
            <a:r>
              <a:rPr sz="2200" dirty="0"/>
              <a:t>, </a:t>
            </a:r>
            <a:r>
              <a:rPr sz="2200" dirty="0" err="1"/>
              <a:t>emoční</a:t>
            </a:r>
            <a:r>
              <a:rPr sz="2200" dirty="0"/>
              <a:t> </a:t>
            </a:r>
            <a:r>
              <a:rPr sz="2200" dirty="0" err="1"/>
              <a:t>labilitou</a:t>
            </a:r>
            <a:r>
              <a:rPr sz="2200" dirty="0"/>
              <a:t>)</a:t>
            </a:r>
          </a:p>
          <a:p>
            <a:pPr marL="288925" indent="-288925" defTabSz="379729">
              <a:lnSpc>
                <a:spcPct val="100000"/>
              </a:lnSpc>
              <a:spcBef>
                <a:spcPts val="2700"/>
              </a:spcBef>
              <a:defRPr sz="2080"/>
            </a:pPr>
            <a:r>
              <a:rPr lang="cs-CZ" sz="2200" dirty="0" err="1" smtClean="0"/>
              <a:t>d</a:t>
            </a:r>
            <a:r>
              <a:rPr sz="2200" dirty="0" err="1" smtClean="0"/>
              <a:t>otazník</a:t>
            </a:r>
            <a:r>
              <a:rPr sz="2200" dirty="0" smtClean="0"/>
              <a:t> </a:t>
            </a:r>
            <a:r>
              <a:rPr sz="2200" dirty="0"/>
              <a:t>pro </a:t>
            </a:r>
            <a:r>
              <a:rPr sz="2200" dirty="0" err="1"/>
              <a:t>rodinné</a:t>
            </a:r>
            <a:r>
              <a:rPr sz="2200" dirty="0"/>
              <a:t> </a:t>
            </a:r>
            <a:r>
              <a:rPr sz="2200" dirty="0" err="1"/>
              <a:t>příslušníky</a:t>
            </a:r>
            <a:r>
              <a:rPr sz="2200" dirty="0"/>
              <a:t> </a:t>
            </a:r>
            <a:r>
              <a:rPr sz="2200" dirty="0" smtClean="0"/>
              <a:t>Front</a:t>
            </a:r>
            <a:r>
              <a:rPr lang="cs-CZ" sz="2200" dirty="0" smtClean="0"/>
              <a:t>al</a:t>
            </a:r>
            <a:r>
              <a:rPr sz="2200" dirty="0" smtClean="0"/>
              <a:t> </a:t>
            </a:r>
            <a:r>
              <a:rPr sz="2200" dirty="0"/>
              <a:t>Systems Behavior Scale (2001) </a:t>
            </a:r>
            <a:r>
              <a:rPr sz="2200" dirty="0" err="1"/>
              <a:t>nebo</a:t>
            </a:r>
            <a:r>
              <a:rPr sz="2200" dirty="0"/>
              <a:t> Behavior Rating Inventory of Executive Function (2000) - forma pro </a:t>
            </a:r>
            <a:r>
              <a:rPr sz="2200" dirty="0" err="1"/>
              <a:t>rodiče</a:t>
            </a:r>
            <a:r>
              <a:rPr sz="2200" dirty="0"/>
              <a:t>, </a:t>
            </a:r>
            <a:r>
              <a:rPr sz="2200" dirty="0" err="1"/>
              <a:t>učitele</a:t>
            </a:r>
            <a:r>
              <a:rPr sz="2200" dirty="0"/>
              <a:t>, </a:t>
            </a:r>
            <a:r>
              <a:rPr sz="2200" dirty="0" err="1"/>
              <a:t>sebehodnocení</a:t>
            </a:r>
            <a:r>
              <a:rPr sz="2200" dirty="0"/>
              <a:t> pro </a:t>
            </a:r>
            <a:r>
              <a:rPr sz="2200" dirty="0" err="1"/>
              <a:t>děti</a:t>
            </a:r>
            <a:r>
              <a:rPr sz="2200" dirty="0"/>
              <a:t> a </a:t>
            </a:r>
            <a:r>
              <a:rPr sz="2200" dirty="0" err="1"/>
              <a:t>adolescenty</a:t>
            </a:r>
            <a:endParaRPr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Wisconsin Card Sorting Test WCST…"/>
          <p:cNvSpPr txBox="1">
            <a:spLocks noGrp="1"/>
          </p:cNvSpPr>
          <p:nvPr>
            <p:ph type="body" idx="1"/>
          </p:nvPr>
        </p:nvSpPr>
        <p:spPr>
          <a:xfrm>
            <a:off x="952500" y="2320327"/>
            <a:ext cx="11099800" cy="7213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4485" indent="-324485" defTabSz="426466">
              <a:spcBef>
                <a:spcPts val="3000"/>
              </a:spcBef>
              <a:defRPr sz="2336"/>
            </a:pPr>
            <a:r>
              <a:rPr sz="2200" dirty="0"/>
              <a:t>Wisconsin Card Sorting Test </a:t>
            </a:r>
            <a:r>
              <a:rPr lang="cs-CZ" sz="2200" dirty="0" smtClean="0"/>
              <a:t>(</a:t>
            </a:r>
            <a:r>
              <a:rPr sz="2200" dirty="0" smtClean="0"/>
              <a:t>WCST</a:t>
            </a:r>
            <a:r>
              <a:rPr lang="cs-CZ" sz="2200" dirty="0" smtClean="0"/>
              <a:t>)</a:t>
            </a:r>
            <a:endParaRPr sz="2200" dirty="0"/>
          </a:p>
          <a:p>
            <a:pPr marL="324485" indent="-324485" defTabSz="426466">
              <a:spcBef>
                <a:spcPts val="3000"/>
              </a:spcBef>
              <a:defRPr sz="2336"/>
            </a:pPr>
            <a:r>
              <a:rPr sz="2200" dirty="0"/>
              <a:t>Go/No-Go Test</a:t>
            </a:r>
          </a:p>
          <a:p>
            <a:pPr marL="324485" indent="-324485" defTabSz="426466">
              <a:spcBef>
                <a:spcPts val="3000"/>
              </a:spcBef>
              <a:defRPr sz="2336"/>
            </a:pPr>
            <a:r>
              <a:rPr sz="2200" dirty="0"/>
              <a:t>Halstead Categories Test</a:t>
            </a:r>
          </a:p>
          <a:p>
            <a:pPr marL="324485" indent="-324485" defTabSz="426466">
              <a:spcBef>
                <a:spcPts val="3000"/>
              </a:spcBef>
              <a:defRPr sz="2336"/>
            </a:pPr>
            <a:r>
              <a:rPr sz="2200" dirty="0" err="1"/>
              <a:t>Porteus</a:t>
            </a:r>
            <a:r>
              <a:rPr sz="2200" dirty="0"/>
              <a:t> Labyrinth Test</a:t>
            </a:r>
          </a:p>
          <a:p>
            <a:pPr marL="324485" indent="-324485" defTabSz="426466">
              <a:spcBef>
                <a:spcPts val="3000"/>
              </a:spcBef>
              <a:defRPr sz="2336"/>
            </a:pPr>
            <a:r>
              <a:rPr sz="2200" dirty="0"/>
              <a:t>Benton Word Fluency Test</a:t>
            </a:r>
          </a:p>
          <a:p>
            <a:pPr marL="324485" indent="-324485" defTabSz="426466">
              <a:spcBef>
                <a:spcPts val="3000"/>
              </a:spcBef>
              <a:defRPr sz="2336"/>
            </a:pPr>
            <a:r>
              <a:rPr sz="2200" dirty="0"/>
              <a:t>Stroop Test</a:t>
            </a:r>
          </a:p>
          <a:p>
            <a:pPr marL="324485" indent="-324485" defTabSz="426466">
              <a:spcBef>
                <a:spcPts val="3000"/>
              </a:spcBef>
              <a:defRPr sz="2336"/>
            </a:pPr>
            <a:r>
              <a:rPr sz="2200" dirty="0"/>
              <a:t>Tower of London</a:t>
            </a:r>
          </a:p>
          <a:p>
            <a:pPr marL="324485" indent="-324485" defTabSz="426466">
              <a:spcBef>
                <a:spcPts val="3000"/>
              </a:spcBef>
              <a:defRPr sz="2336"/>
            </a:pPr>
            <a:r>
              <a:rPr sz="2200" dirty="0"/>
              <a:t>Design Fluency Test</a:t>
            </a:r>
          </a:p>
          <a:p>
            <a:pPr marL="324485" indent="-324485" defTabSz="426466">
              <a:spcBef>
                <a:spcPts val="3000"/>
              </a:spcBef>
              <a:defRPr sz="2336"/>
            </a:pPr>
            <a:r>
              <a:rPr sz="2200" dirty="0"/>
              <a:t>Frontal </a:t>
            </a:r>
            <a:r>
              <a:rPr sz="2200" dirty="0" smtClean="0"/>
              <a:t>Assessment </a:t>
            </a:r>
            <a:r>
              <a:rPr sz="2200" dirty="0"/>
              <a:t>Battery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Diagnostika poruch řeči a jazyka"/>
          <p:cNvSpPr txBox="1">
            <a:spLocks noGrp="1"/>
          </p:cNvSpPr>
          <p:nvPr>
            <p:ph type="title"/>
          </p:nvPr>
        </p:nvSpPr>
        <p:spPr>
          <a:xfrm>
            <a:off x="3434634" y="246843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>
            <a:lvl1pPr defTabSz="484886">
              <a:defRPr sz="6640"/>
            </a:lvl1pPr>
          </a:lstStyle>
          <a:p>
            <a:r>
              <a:rPr sz="4800" dirty="0" err="1"/>
              <a:t>Diagnostika</a:t>
            </a:r>
            <a:r>
              <a:rPr sz="4800" dirty="0"/>
              <a:t> </a:t>
            </a:r>
            <a:r>
              <a:rPr sz="4800" dirty="0" err="1"/>
              <a:t>poruch</a:t>
            </a:r>
            <a:r>
              <a:rPr sz="4800" dirty="0"/>
              <a:t> </a:t>
            </a:r>
            <a:r>
              <a:rPr sz="4800" dirty="0" err="1"/>
              <a:t>řeči</a:t>
            </a:r>
            <a:r>
              <a:rPr sz="4800" dirty="0"/>
              <a:t> a </a:t>
            </a:r>
            <a:r>
              <a:rPr sz="4800" dirty="0" err="1"/>
              <a:t>jazyka</a:t>
            </a:r>
            <a:endParaRPr sz="4800" dirty="0"/>
          </a:p>
        </p:txBody>
      </p:sp>
      <p:sp>
        <p:nvSpPr>
          <p:cNvPr id="185" name="Afázie- asi u 1/3 pacientů; velmi častý důsledek ischemických příhod levé střední mozkové tepny, postihující perisylvijské oblasti (Brocovo a Wernickeovo centrum a fasciculus arcuatus)…"/>
          <p:cNvSpPr txBox="1">
            <a:spLocks noGrp="1"/>
          </p:cNvSpPr>
          <p:nvPr>
            <p:ph type="body" idx="1"/>
          </p:nvPr>
        </p:nvSpPr>
        <p:spPr>
          <a:xfrm>
            <a:off x="345989" y="1986963"/>
            <a:ext cx="12381470" cy="7095253"/>
          </a:xfrm>
          <a:prstGeom prst="rect">
            <a:avLst/>
          </a:prstGeom>
        </p:spPr>
        <p:txBody>
          <a:bodyPr>
            <a:noAutofit/>
          </a:bodyPr>
          <a:lstStyle/>
          <a:p>
            <a:pPr marL="244475" indent="-244475" defTabSz="321310">
              <a:lnSpc>
                <a:spcPct val="100000"/>
              </a:lnSpc>
              <a:spcBef>
                <a:spcPts val="2300"/>
              </a:spcBef>
              <a:defRPr sz="1760"/>
            </a:pPr>
            <a:r>
              <a:rPr lang="cs-CZ" sz="2200" b="1" dirty="0"/>
              <a:t>a</a:t>
            </a:r>
            <a:r>
              <a:rPr sz="2200" b="1" dirty="0" err="1" smtClean="0"/>
              <a:t>fázie</a:t>
            </a:r>
            <a:r>
              <a:rPr lang="cs-CZ" sz="2200" b="1" dirty="0" smtClean="0"/>
              <a:t> </a:t>
            </a:r>
            <a:r>
              <a:rPr sz="2200" dirty="0" smtClean="0"/>
              <a:t>- </a:t>
            </a:r>
            <a:r>
              <a:rPr sz="2200" dirty="0" err="1"/>
              <a:t>asi</a:t>
            </a:r>
            <a:r>
              <a:rPr sz="2200" dirty="0"/>
              <a:t> u 1/3 </a:t>
            </a:r>
            <a:r>
              <a:rPr sz="2200" dirty="0" err="1"/>
              <a:t>pacientů</a:t>
            </a:r>
            <a:r>
              <a:rPr sz="2200" dirty="0"/>
              <a:t>; </a:t>
            </a:r>
            <a:r>
              <a:rPr sz="2200" dirty="0" err="1"/>
              <a:t>velmi</a:t>
            </a:r>
            <a:r>
              <a:rPr sz="2200" dirty="0"/>
              <a:t> </a:t>
            </a:r>
            <a:r>
              <a:rPr sz="2200" dirty="0" err="1"/>
              <a:t>častý</a:t>
            </a:r>
            <a:r>
              <a:rPr sz="2200" dirty="0"/>
              <a:t> </a:t>
            </a:r>
            <a:r>
              <a:rPr sz="2200" dirty="0" err="1"/>
              <a:t>důsledek</a:t>
            </a:r>
            <a:r>
              <a:rPr sz="2200" dirty="0"/>
              <a:t> </a:t>
            </a:r>
            <a:r>
              <a:rPr sz="2200" dirty="0" err="1"/>
              <a:t>ischemických</a:t>
            </a:r>
            <a:r>
              <a:rPr sz="2200" dirty="0"/>
              <a:t> </a:t>
            </a:r>
            <a:r>
              <a:rPr sz="2200" dirty="0" err="1"/>
              <a:t>příhod</a:t>
            </a:r>
            <a:r>
              <a:rPr sz="2200" dirty="0"/>
              <a:t> </a:t>
            </a:r>
            <a:r>
              <a:rPr sz="2200" dirty="0" err="1"/>
              <a:t>levé</a:t>
            </a:r>
            <a:r>
              <a:rPr sz="2200" dirty="0"/>
              <a:t> </a:t>
            </a:r>
            <a:r>
              <a:rPr sz="2200" dirty="0" err="1"/>
              <a:t>střední</a:t>
            </a:r>
            <a:r>
              <a:rPr sz="2200" dirty="0"/>
              <a:t> </a:t>
            </a:r>
            <a:r>
              <a:rPr sz="2200" dirty="0" err="1"/>
              <a:t>mozkové</a:t>
            </a:r>
            <a:r>
              <a:rPr sz="2200" dirty="0"/>
              <a:t> </a:t>
            </a:r>
            <a:r>
              <a:rPr sz="2200" dirty="0" err="1"/>
              <a:t>tepny</a:t>
            </a:r>
            <a:r>
              <a:rPr sz="2200" dirty="0"/>
              <a:t>, </a:t>
            </a:r>
            <a:r>
              <a:rPr sz="2200" dirty="0" err="1"/>
              <a:t>postihující</a:t>
            </a:r>
            <a:r>
              <a:rPr sz="2200" dirty="0"/>
              <a:t> </a:t>
            </a:r>
            <a:r>
              <a:rPr sz="2200" dirty="0" err="1"/>
              <a:t>perisylvijské</a:t>
            </a:r>
            <a:r>
              <a:rPr sz="2200" dirty="0"/>
              <a:t> </a:t>
            </a:r>
            <a:r>
              <a:rPr sz="2200" dirty="0" err="1"/>
              <a:t>oblasti</a:t>
            </a:r>
            <a:r>
              <a:rPr sz="2200" dirty="0"/>
              <a:t> (</a:t>
            </a:r>
            <a:r>
              <a:rPr sz="2200" dirty="0" err="1"/>
              <a:t>Brocovo</a:t>
            </a:r>
            <a:r>
              <a:rPr sz="2200" dirty="0"/>
              <a:t> a </a:t>
            </a:r>
            <a:r>
              <a:rPr sz="2200" dirty="0" err="1"/>
              <a:t>Wernickeovo</a:t>
            </a:r>
            <a:r>
              <a:rPr sz="2200" dirty="0"/>
              <a:t> centrum a fasciculus </a:t>
            </a:r>
            <a:r>
              <a:rPr sz="2200" dirty="0" err="1"/>
              <a:t>arcuatus</a:t>
            </a:r>
            <a:r>
              <a:rPr sz="2200" dirty="0"/>
              <a:t>)</a:t>
            </a:r>
          </a:p>
          <a:p>
            <a:pPr marL="244475" indent="-244475" defTabSz="321310">
              <a:lnSpc>
                <a:spcPct val="100000"/>
              </a:lnSpc>
              <a:spcBef>
                <a:spcPts val="2300"/>
              </a:spcBef>
              <a:defRPr sz="1760"/>
            </a:pPr>
            <a:r>
              <a:rPr lang="cs-CZ" sz="2200" dirty="0" smtClean="0"/>
              <a:t>j</a:t>
            </a:r>
            <a:r>
              <a:rPr sz="2200" dirty="0" smtClean="0"/>
              <a:t>e </a:t>
            </a:r>
            <a:r>
              <a:rPr sz="2200" dirty="0" err="1"/>
              <a:t>definována</a:t>
            </a:r>
            <a:r>
              <a:rPr sz="2200" dirty="0"/>
              <a:t> </a:t>
            </a:r>
            <a:r>
              <a:rPr sz="2200" dirty="0" err="1"/>
              <a:t>jako</a:t>
            </a:r>
            <a:r>
              <a:rPr sz="2200" dirty="0"/>
              <a:t> </a:t>
            </a:r>
            <a:r>
              <a:rPr sz="2200" dirty="0" err="1"/>
              <a:t>postižení</a:t>
            </a:r>
            <a:r>
              <a:rPr sz="2200" dirty="0"/>
              <a:t> </a:t>
            </a:r>
            <a:r>
              <a:rPr sz="2200" dirty="0" err="1"/>
              <a:t>schopnosti</a:t>
            </a:r>
            <a:r>
              <a:rPr sz="2200" dirty="0"/>
              <a:t> </a:t>
            </a:r>
            <a:r>
              <a:rPr sz="2200" dirty="0" err="1"/>
              <a:t>vyjadřování</a:t>
            </a:r>
            <a:r>
              <a:rPr sz="2200" dirty="0"/>
              <a:t> </a:t>
            </a:r>
            <a:r>
              <a:rPr sz="2200" dirty="0" err="1"/>
              <a:t>pomocí</a:t>
            </a:r>
            <a:r>
              <a:rPr sz="2200" dirty="0"/>
              <a:t> </a:t>
            </a:r>
            <a:r>
              <a:rPr sz="2200" dirty="0" err="1"/>
              <a:t>jazyka</a:t>
            </a:r>
            <a:r>
              <a:rPr sz="2200" dirty="0"/>
              <a:t> a </a:t>
            </a:r>
            <a:r>
              <a:rPr sz="2200" dirty="0" err="1"/>
              <a:t>porozumění</a:t>
            </a:r>
            <a:r>
              <a:rPr sz="2200" dirty="0"/>
              <a:t> </a:t>
            </a:r>
            <a:r>
              <a:rPr sz="2200" dirty="0" err="1"/>
              <a:t>mluvenému</a:t>
            </a:r>
            <a:r>
              <a:rPr sz="2200" dirty="0"/>
              <a:t> </a:t>
            </a:r>
            <a:r>
              <a:rPr sz="2200" dirty="0" err="1"/>
              <a:t>slovu</a:t>
            </a:r>
            <a:r>
              <a:rPr sz="2200" dirty="0"/>
              <a:t>, </a:t>
            </a:r>
            <a:r>
              <a:rPr sz="2200" dirty="0" err="1"/>
              <a:t>díky</a:t>
            </a:r>
            <a:r>
              <a:rPr sz="2200" dirty="0"/>
              <a:t> </a:t>
            </a:r>
            <a:r>
              <a:rPr sz="2200" dirty="0" err="1"/>
              <a:t>poškození</a:t>
            </a:r>
            <a:r>
              <a:rPr sz="2200" dirty="0"/>
              <a:t> CNS</a:t>
            </a:r>
          </a:p>
          <a:p>
            <a:pPr marL="244475" indent="-244475" defTabSz="321310">
              <a:lnSpc>
                <a:spcPct val="100000"/>
              </a:lnSpc>
              <a:spcBef>
                <a:spcPts val="2300"/>
              </a:spcBef>
              <a:defRPr sz="1760"/>
            </a:pPr>
            <a:r>
              <a:rPr sz="2200" b="1" dirty="0" err="1" smtClean="0"/>
              <a:t>Brocov</a:t>
            </a:r>
            <a:r>
              <a:rPr lang="cs-CZ" sz="2200" b="1" dirty="0" smtClean="0"/>
              <a:t>a</a:t>
            </a:r>
            <a:r>
              <a:rPr sz="2200" b="1" dirty="0" smtClean="0"/>
              <a:t> </a:t>
            </a:r>
            <a:r>
              <a:rPr sz="2200" b="1" dirty="0" err="1" smtClean="0"/>
              <a:t>afázie</a:t>
            </a:r>
            <a:r>
              <a:rPr lang="cs-CZ" sz="2200" b="1" dirty="0" smtClean="0"/>
              <a:t> </a:t>
            </a:r>
            <a:r>
              <a:rPr sz="2200" dirty="0" smtClean="0"/>
              <a:t>-</a:t>
            </a:r>
            <a:r>
              <a:rPr sz="2200" dirty="0" err="1"/>
              <a:t>hledání</a:t>
            </a:r>
            <a:r>
              <a:rPr sz="2200" dirty="0"/>
              <a:t> </a:t>
            </a:r>
            <a:r>
              <a:rPr sz="2200" dirty="0" err="1"/>
              <a:t>výrazů</a:t>
            </a:r>
            <a:r>
              <a:rPr sz="2200" dirty="0"/>
              <a:t>, </a:t>
            </a:r>
            <a:r>
              <a:rPr sz="2200" dirty="0" err="1"/>
              <a:t>porucha</a:t>
            </a:r>
            <a:r>
              <a:rPr sz="2200" dirty="0"/>
              <a:t> </a:t>
            </a:r>
            <a:r>
              <a:rPr sz="2200" dirty="0" err="1"/>
              <a:t>opakování</a:t>
            </a:r>
            <a:r>
              <a:rPr sz="2200" dirty="0"/>
              <a:t>, </a:t>
            </a:r>
            <a:r>
              <a:rPr sz="2200" dirty="0" err="1"/>
              <a:t>agramatismy</a:t>
            </a:r>
            <a:r>
              <a:rPr sz="2200" dirty="0"/>
              <a:t>, </a:t>
            </a:r>
            <a:r>
              <a:rPr sz="2200" dirty="0" err="1"/>
              <a:t>nerozhodnost</a:t>
            </a:r>
            <a:r>
              <a:rPr sz="2200" dirty="0"/>
              <a:t>, </a:t>
            </a:r>
            <a:r>
              <a:rPr sz="2200" dirty="0" err="1"/>
              <a:t>neplynulá</a:t>
            </a:r>
            <a:r>
              <a:rPr sz="2200" dirty="0"/>
              <a:t> </a:t>
            </a:r>
            <a:r>
              <a:rPr sz="2200" dirty="0" err="1"/>
              <a:t>řeč</a:t>
            </a:r>
            <a:r>
              <a:rPr sz="2200" dirty="0"/>
              <a:t>, </a:t>
            </a:r>
            <a:r>
              <a:rPr sz="2200" dirty="0" err="1"/>
              <a:t>latence</a:t>
            </a:r>
            <a:r>
              <a:rPr sz="2200" dirty="0"/>
              <a:t>, </a:t>
            </a:r>
            <a:r>
              <a:rPr sz="2200" dirty="0" err="1"/>
              <a:t>fonemické</a:t>
            </a:r>
            <a:r>
              <a:rPr sz="2200" dirty="0"/>
              <a:t> </a:t>
            </a:r>
            <a:r>
              <a:rPr sz="2200" dirty="0" err="1"/>
              <a:t>parafázie</a:t>
            </a:r>
            <a:r>
              <a:rPr sz="2200" dirty="0"/>
              <a:t>, </a:t>
            </a:r>
            <a:r>
              <a:rPr sz="2200" dirty="0" err="1"/>
              <a:t>verbální</a:t>
            </a:r>
            <a:r>
              <a:rPr sz="2200" dirty="0"/>
              <a:t> </a:t>
            </a:r>
            <a:r>
              <a:rPr sz="2200" dirty="0" err="1"/>
              <a:t>apraxie</a:t>
            </a:r>
            <a:r>
              <a:rPr sz="2200" dirty="0"/>
              <a:t>, je </a:t>
            </a:r>
            <a:r>
              <a:rPr sz="2200" dirty="0" err="1"/>
              <a:t>zachováno</a:t>
            </a:r>
            <a:r>
              <a:rPr sz="2200" dirty="0"/>
              <a:t> </a:t>
            </a:r>
            <a:r>
              <a:rPr sz="2200" dirty="0" err="1"/>
              <a:t>porozumění</a:t>
            </a:r>
            <a:r>
              <a:rPr sz="2200" dirty="0"/>
              <a:t>; </a:t>
            </a:r>
            <a:r>
              <a:rPr sz="2200" dirty="0" err="1"/>
              <a:t>řeč</a:t>
            </a:r>
            <a:r>
              <a:rPr sz="2200" dirty="0"/>
              <a:t> je </a:t>
            </a:r>
            <a:r>
              <a:rPr sz="2200" dirty="0" err="1"/>
              <a:t>telegrafická</a:t>
            </a:r>
            <a:r>
              <a:rPr sz="2200" dirty="0"/>
              <a:t>, s </a:t>
            </a:r>
            <a:r>
              <a:rPr sz="2200" dirty="0" err="1"/>
              <a:t>vynecháváním</a:t>
            </a:r>
            <a:r>
              <a:rPr sz="2200" dirty="0"/>
              <a:t> </a:t>
            </a:r>
            <a:r>
              <a:rPr sz="2200" dirty="0" err="1"/>
              <a:t>prvků</a:t>
            </a:r>
            <a:r>
              <a:rPr sz="2200" dirty="0"/>
              <a:t>, </a:t>
            </a:r>
            <a:r>
              <a:rPr sz="2200" dirty="0" err="1"/>
              <a:t>předložek</a:t>
            </a:r>
            <a:r>
              <a:rPr sz="2200" dirty="0"/>
              <a:t>, </a:t>
            </a:r>
            <a:r>
              <a:rPr sz="2200" dirty="0" err="1"/>
              <a:t>spojek</a:t>
            </a:r>
            <a:r>
              <a:rPr sz="2200" dirty="0"/>
              <a:t> a </a:t>
            </a:r>
            <a:r>
              <a:rPr sz="2200" dirty="0" err="1"/>
              <a:t>někdy</a:t>
            </a:r>
            <a:r>
              <a:rPr sz="2200" dirty="0"/>
              <a:t> </a:t>
            </a:r>
            <a:r>
              <a:rPr sz="2200" dirty="0" err="1"/>
              <a:t>sloves</a:t>
            </a:r>
            <a:endParaRPr sz="2200" dirty="0"/>
          </a:p>
          <a:p>
            <a:pPr marL="244475" indent="-244475" defTabSz="321310">
              <a:lnSpc>
                <a:spcPct val="100000"/>
              </a:lnSpc>
              <a:spcBef>
                <a:spcPts val="2300"/>
              </a:spcBef>
              <a:defRPr sz="1760"/>
            </a:pPr>
            <a:r>
              <a:rPr sz="2200" b="1" dirty="0" err="1"/>
              <a:t>Wernickeova</a:t>
            </a:r>
            <a:r>
              <a:rPr sz="2200" b="1" dirty="0"/>
              <a:t> </a:t>
            </a:r>
            <a:r>
              <a:rPr sz="2200" b="1" dirty="0" err="1"/>
              <a:t>afázie</a:t>
            </a:r>
            <a:r>
              <a:rPr sz="2200" b="1" dirty="0"/>
              <a:t> (</a:t>
            </a:r>
            <a:r>
              <a:rPr sz="2200" b="1" dirty="0" err="1"/>
              <a:t>senzorická</a:t>
            </a:r>
            <a:r>
              <a:rPr sz="2200" b="1" dirty="0" smtClean="0"/>
              <a:t>)</a:t>
            </a:r>
            <a:r>
              <a:rPr lang="cs-CZ" sz="2200" b="1" dirty="0" smtClean="0"/>
              <a:t> </a:t>
            </a:r>
            <a:r>
              <a:rPr sz="2200" dirty="0" smtClean="0"/>
              <a:t>-</a:t>
            </a:r>
            <a:r>
              <a:rPr sz="2200" b="1" dirty="0" smtClean="0"/>
              <a:t> </a:t>
            </a:r>
            <a:r>
              <a:rPr sz="2200" dirty="0" err="1"/>
              <a:t>řeč</a:t>
            </a:r>
            <a:r>
              <a:rPr sz="2200" dirty="0"/>
              <a:t> je </a:t>
            </a:r>
            <a:r>
              <a:rPr sz="2200" dirty="0" err="1"/>
              <a:t>fluentní</a:t>
            </a:r>
            <a:r>
              <a:rPr sz="2200" dirty="0"/>
              <a:t>, </a:t>
            </a:r>
            <a:r>
              <a:rPr sz="2200" dirty="0" err="1"/>
              <a:t>vyskytují</a:t>
            </a:r>
            <a:r>
              <a:rPr sz="2200" dirty="0"/>
              <a:t> se </a:t>
            </a:r>
            <a:r>
              <a:rPr sz="2200" dirty="0" err="1"/>
              <a:t>parafázie</a:t>
            </a:r>
            <a:r>
              <a:rPr sz="2200" dirty="0"/>
              <a:t> a </a:t>
            </a:r>
            <a:r>
              <a:rPr sz="2200" dirty="0" err="1"/>
              <a:t>poruchy</a:t>
            </a:r>
            <a:r>
              <a:rPr sz="2200" dirty="0"/>
              <a:t> </a:t>
            </a:r>
            <a:r>
              <a:rPr sz="2200" dirty="0" err="1"/>
              <a:t>porozumění</a:t>
            </a:r>
            <a:r>
              <a:rPr sz="2200" dirty="0"/>
              <a:t>, </a:t>
            </a:r>
            <a:r>
              <a:rPr sz="2200" dirty="0" err="1"/>
              <a:t>opakování</a:t>
            </a:r>
            <a:r>
              <a:rPr sz="2200" dirty="0"/>
              <a:t> a </a:t>
            </a:r>
            <a:r>
              <a:rPr sz="2200" dirty="0" err="1"/>
              <a:t>pojmenování</a:t>
            </a:r>
            <a:r>
              <a:rPr sz="2200" dirty="0"/>
              <a:t> , </a:t>
            </a:r>
            <a:r>
              <a:rPr sz="2200" dirty="0" err="1"/>
              <a:t>včetně</a:t>
            </a:r>
            <a:r>
              <a:rPr sz="2200" dirty="0"/>
              <a:t> </a:t>
            </a:r>
            <a:r>
              <a:rPr sz="2200" dirty="0" err="1"/>
              <a:t>poruch</a:t>
            </a:r>
            <a:r>
              <a:rPr sz="2200" dirty="0"/>
              <a:t> </a:t>
            </a:r>
            <a:r>
              <a:rPr sz="2200" dirty="0" err="1"/>
              <a:t>čtení</a:t>
            </a:r>
            <a:r>
              <a:rPr sz="2200" dirty="0"/>
              <a:t> a </a:t>
            </a:r>
            <a:r>
              <a:rPr sz="2200" dirty="0" err="1"/>
              <a:t>psaní</a:t>
            </a:r>
            <a:endParaRPr sz="2200" dirty="0"/>
          </a:p>
          <a:p>
            <a:pPr marL="244475" indent="-244475" defTabSz="321310">
              <a:lnSpc>
                <a:spcPct val="100000"/>
              </a:lnSpc>
              <a:spcBef>
                <a:spcPts val="2300"/>
              </a:spcBef>
              <a:defRPr sz="1760"/>
            </a:pPr>
            <a:r>
              <a:rPr lang="cs-CZ" sz="2200" b="1" dirty="0" err="1" smtClean="0"/>
              <a:t>k</a:t>
            </a:r>
            <a:r>
              <a:rPr sz="2200" b="1" dirty="0" err="1" smtClean="0"/>
              <a:t>ondukční</a:t>
            </a:r>
            <a:r>
              <a:rPr sz="2200" b="1" dirty="0" smtClean="0"/>
              <a:t> </a:t>
            </a:r>
            <a:r>
              <a:rPr sz="2200" b="1" dirty="0" err="1"/>
              <a:t>afázie</a:t>
            </a:r>
            <a:r>
              <a:rPr sz="2200" b="1" dirty="0"/>
              <a:t> </a:t>
            </a:r>
            <a:r>
              <a:rPr sz="2200" dirty="0"/>
              <a:t>(</a:t>
            </a:r>
            <a:r>
              <a:rPr sz="2200" dirty="0" err="1"/>
              <a:t>poškození</a:t>
            </a:r>
            <a:r>
              <a:rPr sz="2200" dirty="0"/>
              <a:t> </a:t>
            </a:r>
            <a:r>
              <a:rPr sz="2200" dirty="0" err="1"/>
              <a:t>asociační</a:t>
            </a:r>
            <a:r>
              <a:rPr sz="2200" dirty="0"/>
              <a:t> </a:t>
            </a:r>
            <a:r>
              <a:rPr sz="2200" dirty="0" err="1"/>
              <a:t>oblasti</a:t>
            </a:r>
            <a:r>
              <a:rPr sz="2200" dirty="0"/>
              <a:t> fasciculus </a:t>
            </a:r>
            <a:r>
              <a:rPr sz="2200" dirty="0" err="1"/>
              <a:t>arcuatus</a:t>
            </a:r>
            <a:r>
              <a:rPr sz="2200" dirty="0" smtClean="0"/>
              <a:t>)-</a:t>
            </a:r>
            <a:r>
              <a:rPr lang="cs-CZ" sz="2200" dirty="0" smtClean="0"/>
              <a:t> </a:t>
            </a:r>
            <a:r>
              <a:rPr sz="2200" dirty="0" err="1" smtClean="0"/>
              <a:t>poruchy</a:t>
            </a:r>
            <a:r>
              <a:rPr sz="2200" dirty="0" smtClean="0"/>
              <a:t> </a:t>
            </a:r>
            <a:r>
              <a:rPr sz="2200" dirty="0" err="1"/>
              <a:t>opakování</a:t>
            </a:r>
            <a:r>
              <a:rPr sz="2200" dirty="0"/>
              <a:t>, s </a:t>
            </a:r>
            <a:r>
              <a:rPr sz="2200" dirty="0" err="1"/>
              <a:t>relativně</a:t>
            </a:r>
            <a:r>
              <a:rPr sz="2200" dirty="0"/>
              <a:t> </a:t>
            </a:r>
            <a:r>
              <a:rPr sz="2200" dirty="0" err="1"/>
              <a:t>kontaktním</a:t>
            </a:r>
            <a:r>
              <a:rPr sz="2200" dirty="0"/>
              <a:t> </a:t>
            </a:r>
            <a:r>
              <a:rPr sz="2200" dirty="0" err="1"/>
              <a:t>porozuměním</a:t>
            </a:r>
            <a:r>
              <a:rPr sz="2200" dirty="0"/>
              <a:t> a </a:t>
            </a:r>
            <a:r>
              <a:rPr sz="2200" dirty="0" err="1"/>
              <a:t>fluencí</a:t>
            </a:r>
            <a:endParaRPr sz="2200" dirty="0"/>
          </a:p>
          <a:p>
            <a:pPr marL="244475" indent="-244475" defTabSz="321310">
              <a:lnSpc>
                <a:spcPct val="100000"/>
              </a:lnSpc>
              <a:spcBef>
                <a:spcPts val="2300"/>
              </a:spcBef>
              <a:defRPr sz="1760"/>
            </a:pPr>
            <a:r>
              <a:rPr lang="cs-CZ" sz="2200" b="1" dirty="0" err="1" smtClean="0"/>
              <a:t>t</a:t>
            </a:r>
            <a:r>
              <a:rPr sz="2200" b="1" dirty="0" err="1" smtClean="0"/>
              <a:t>ranskortikální</a:t>
            </a:r>
            <a:r>
              <a:rPr sz="2200" b="1" dirty="0" smtClean="0"/>
              <a:t> </a:t>
            </a:r>
            <a:r>
              <a:rPr sz="2200" b="1" dirty="0" err="1" smtClean="0"/>
              <a:t>afázie</a:t>
            </a:r>
            <a:r>
              <a:rPr lang="cs-CZ" sz="2200" b="1" dirty="0" smtClean="0"/>
              <a:t> </a:t>
            </a:r>
            <a:r>
              <a:rPr sz="2200" dirty="0" smtClean="0"/>
              <a:t>(</a:t>
            </a:r>
            <a:r>
              <a:rPr sz="2200" dirty="0" err="1"/>
              <a:t>diskonekční</a:t>
            </a:r>
            <a:r>
              <a:rPr sz="2200" dirty="0"/>
              <a:t> </a:t>
            </a:r>
            <a:r>
              <a:rPr sz="2200" dirty="0" err="1"/>
              <a:t>syndrom</a:t>
            </a:r>
            <a:r>
              <a:rPr sz="2200" dirty="0"/>
              <a:t>) - </a:t>
            </a:r>
            <a:r>
              <a:rPr sz="2200" dirty="0" err="1"/>
              <a:t>porucha</a:t>
            </a:r>
            <a:r>
              <a:rPr sz="2200" dirty="0"/>
              <a:t> </a:t>
            </a:r>
            <a:r>
              <a:rPr sz="2200" dirty="0" err="1"/>
              <a:t>asociačních</a:t>
            </a:r>
            <a:r>
              <a:rPr sz="2200" dirty="0"/>
              <a:t> </a:t>
            </a:r>
            <a:r>
              <a:rPr sz="2200" dirty="0" err="1"/>
              <a:t>drah</a:t>
            </a:r>
            <a:r>
              <a:rPr sz="2200" dirty="0"/>
              <a:t> </a:t>
            </a:r>
            <a:r>
              <a:rPr sz="2200" dirty="0" err="1"/>
              <a:t>řečových</a:t>
            </a:r>
            <a:r>
              <a:rPr sz="2200" dirty="0"/>
              <a:t> center; </a:t>
            </a:r>
            <a:r>
              <a:rPr sz="2200" b="1" dirty="0" err="1"/>
              <a:t>transkortikální</a:t>
            </a:r>
            <a:r>
              <a:rPr sz="2200" b="1" dirty="0"/>
              <a:t> </a:t>
            </a:r>
            <a:r>
              <a:rPr sz="2200" b="1" dirty="0" err="1"/>
              <a:t>motorická</a:t>
            </a:r>
            <a:r>
              <a:rPr sz="2200" b="1" dirty="0"/>
              <a:t> </a:t>
            </a:r>
            <a:r>
              <a:rPr sz="2200" b="1" dirty="0" err="1" smtClean="0"/>
              <a:t>afázie</a:t>
            </a:r>
            <a:r>
              <a:rPr lang="cs-CZ" sz="2200" b="1" dirty="0" smtClean="0"/>
              <a:t> </a:t>
            </a:r>
            <a:r>
              <a:rPr sz="2200" dirty="0" smtClean="0"/>
              <a:t>- </a:t>
            </a:r>
            <a:r>
              <a:rPr sz="2200" dirty="0" err="1"/>
              <a:t>narušení</a:t>
            </a:r>
            <a:r>
              <a:rPr sz="2200" dirty="0"/>
              <a:t> </a:t>
            </a:r>
            <a:r>
              <a:rPr sz="2200" dirty="0" err="1"/>
              <a:t>spontánnosti</a:t>
            </a:r>
            <a:r>
              <a:rPr sz="2200" dirty="0"/>
              <a:t> </a:t>
            </a:r>
            <a:r>
              <a:rPr sz="2200" dirty="0" err="1"/>
              <a:t>řeči</a:t>
            </a:r>
            <a:r>
              <a:rPr sz="2200" dirty="0"/>
              <a:t> a </a:t>
            </a:r>
            <a:r>
              <a:rPr sz="2200" dirty="0" err="1"/>
              <a:t>psaní</a:t>
            </a:r>
            <a:r>
              <a:rPr sz="2200" dirty="0"/>
              <a:t> s </a:t>
            </a:r>
            <a:r>
              <a:rPr sz="2200" dirty="0" err="1"/>
              <a:t>intaktním</a:t>
            </a:r>
            <a:r>
              <a:rPr sz="2200" dirty="0"/>
              <a:t> </a:t>
            </a:r>
            <a:r>
              <a:rPr sz="2200" dirty="0" err="1"/>
              <a:t>porozuměním</a:t>
            </a:r>
            <a:r>
              <a:rPr sz="2200" dirty="0"/>
              <a:t> a </a:t>
            </a:r>
            <a:r>
              <a:rPr sz="2200" dirty="0" err="1"/>
              <a:t>opakováním</a:t>
            </a:r>
            <a:r>
              <a:rPr sz="2200" dirty="0"/>
              <a:t>; </a:t>
            </a:r>
            <a:r>
              <a:rPr sz="2200" b="1" dirty="0" err="1"/>
              <a:t>transkortikální</a:t>
            </a:r>
            <a:r>
              <a:rPr sz="2200" b="1" dirty="0"/>
              <a:t> </a:t>
            </a:r>
            <a:r>
              <a:rPr sz="2200" b="1" dirty="0" err="1"/>
              <a:t>senzorická</a:t>
            </a:r>
            <a:r>
              <a:rPr sz="2200" b="1" dirty="0"/>
              <a:t> </a:t>
            </a:r>
            <a:r>
              <a:rPr sz="2200" b="1" dirty="0" err="1" smtClean="0"/>
              <a:t>afázie</a:t>
            </a:r>
            <a:r>
              <a:rPr lang="cs-CZ" sz="2200" b="1" dirty="0" smtClean="0"/>
              <a:t> </a:t>
            </a:r>
            <a:r>
              <a:rPr sz="2200" dirty="0" smtClean="0"/>
              <a:t>- </a:t>
            </a:r>
            <a:r>
              <a:rPr sz="2200" dirty="0" err="1"/>
              <a:t>relativně</a:t>
            </a:r>
            <a:r>
              <a:rPr sz="2200" dirty="0"/>
              <a:t> </a:t>
            </a:r>
            <a:r>
              <a:rPr sz="2200" dirty="0" err="1"/>
              <a:t>fluentní</a:t>
            </a:r>
            <a:r>
              <a:rPr sz="2200" dirty="0"/>
              <a:t> </a:t>
            </a:r>
            <a:r>
              <a:rPr sz="2200" dirty="0" err="1"/>
              <a:t>řeč</a:t>
            </a:r>
            <a:r>
              <a:rPr sz="2200" dirty="0"/>
              <a:t> </a:t>
            </a:r>
            <a:r>
              <a:rPr lang="cs-CZ" sz="2200" dirty="0" smtClean="0"/>
              <a:t>               </a:t>
            </a:r>
            <a:r>
              <a:rPr sz="2200" dirty="0" smtClean="0"/>
              <a:t>s </a:t>
            </a:r>
            <a:r>
              <a:rPr sz="2200" dirty="0" err="1"/>
              <a:t>parafáziemi</a:t>
            </a:r>
            <a:r>
              <a:rPr sz="2200" dirty="0"/>
              <a:t>, s </a:t>
            </a:r>
            <a:r>
              <a:rPr sz="2200" dirty="0" err="1"/>
              <a:t>intaktním</a:t>
            </a:r>
            <a:r>
              <a:rPr sz="2200" dirty="0"/>
              <a:t> </a:t>
            </a:r>
            <a:r>
              <a:rPr sz="2200" dirty="0" err="1"/>
              <a:t>opakováním</a:t>
            </a:r>
            <a:r>
              <a:rPr sz="2200" dirty="0"/>
              <a:t> a </a:t>
            </a:r>
            <a:r>
              <a:rPr sz="2200" dirty="0" err="1"/>
              <a:t>špatným</a:t>
            </a:r>
            <a:r>
              <a:rPr sz="2200" dirty="0"/>
              <a:t> </a:t>
            </a:r>
            <a:r>
              <a:rPr sz="2200" dirty="0" err="1"/>
              <a:t>porozuměním</a:t>
            </a:r>
            <a:endParaRPr sz="2200" dirty="0"/>
          </a:p>
          <a:p>
            <a:pPr marL="244475" indent="-244475" defTabSz="321310">
              <a:lnSpc>
                <a:spcPct val="100000"/>
              </a:lnSpc>
              <a:spcBef>
                <a:spcPts val="2300"/>
              </a:spcBef>
              <a:defRPr sz="1760"/>
            </a:pPr>
            <a:r>
              <a:rPr lang="cs-CZ" sz="2200" dirty="0" err="1" smtClean="0"/>
              <a:t>p</a:t>
            </a:r>
            <a:r>
              <a:rPr sz="2200" dirty="0" err="1" smtClean="0"/>
              <a:t>oškození</a:t>
            </a:r>
            <a:r>
              <a:rPr sz="2200" dirty="0" smtClean="0"/>
              <a:t> </a:t>
            </a:r>
            <a:r>
              <a:rPr sz="2200" dirty="0" err="1"/>
              <a:t>všech</a:t>
            </a:r>
            <a:r>
              <a:rPr sz="2200" dirty="0"/>
              <a:t> </a:t>
            </a:r>
            <a:r>
              <a:rPr sz="2200" dirty="0" err="1"/>
              <a:t>řečových</a:t>
            </a:r>
            <a:r>
              <a:rPr sz="2200" dirty="0"/>
              <a:t> center- </a:t>
            </a:r>
            <a:r>
              <a:rPr sz="2200" b="1" dirty="0" err="1"/>
              <a:t>globální</a:t>
            </a:r>
            <a:r>
              <a:rPr sz="2200" b="1" dirty="0"/>
              <a:t> </a:t>
            </a:r>
            <a:r>
              <a:rPr sz="2200" b="1" dirty="0" err="1"/>
              <a:t>afázie</a:t>
            </a:r>
            <a:endParaRPr sz="22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Obvykle spontánní zlepšení během prvního roku po CMP, u menšiny přetrvává mírná reziduální porucha či permanentní afázie - logopedická péče!!!…"/>
          <p:cNvSpPr txBox="1">
            <a:spLocks noGrp="1"/>
          </p:cNvSpPr>
          <p:nvPr>
            <p:ph type="body" idx="1"/>
          </p:nvPr>
        </p:nvSpPr>
        <p:spPr>
          <a:xfrm>
            <a:off x="197709" y="1615991"/>
            <a:ext cx="12653318" cy="839298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26695" indent="-226695" defTabSz="297941">
              <a:spcBef>
                <a:spcPts val="2100"/>
              </a:spcBef>
              <a:defRPr sz="1632"/>
            </a:pPr>
            <a:r>
              <a:rPr lang="cs-CZ" sz="2200" dirty="0" err="1" smtClean="0"/>
              <a:t>o</a:t>
            </a:r>
            <a:r>
              <a:rPr sz="2200" dirty="0" err="1" smtClean="0"/>
              <a:t>bvykle</a:t>
            </a:r>
            <a:r>
              <a:rPr sz="2200" dirty="0" smtClean="0"/>
              <a:t> </a:t>
            </a:r>
            <a:r>
              <a:rPr sz="2200" dirty="0" err="1"/>
              <a:t>spontánní</a:t>
            </a:r>
            <a:r>
              <a:rPr sz="2200" dirty="0"/>
              <a:t> </a:t>
            </a:r>
            <a:r>
              <a:rPr sz="2200" dirty="0" err="1"/>
              <a:t>zlepšení</a:t>
            </a:r>
            <a:r>
              <a:rPr sz="2200" dirty="0"/>
              <a:t> </a:t>
            </a:r>
            <a:r>
              <a:rPr sz="2200" dirty="0" err="1"/>
              <a:t>během</a:t>
            </a:r>
            <a:r>
              <a:rPr sz="2200" dirty="0"/>
              <a:t> </a:t>
            </a:r>
            <a:r>
              <a:rPr sz="2200" dirty="0" err="1"/>
              <a:t>prvního</a:t>
            </a:r>
            <a:r>
              <a:rPr sz="2200" dirty="0"/>
              <a:t> </a:t>
            </a:r>
            <a:r>
              <a:rPr sz="2200" dirty="0" err="1"/>
              <a:t>roku</a:t>
            </a:r>
            <a:r>
              <a:rPr sz="2200" dirty="0"/>
              <a:t> </a:t>
            </a:r>
            <a:r>
              <a:rPr sz="2200" dirty="0" err="1"/>
              <a:t>po</a:t>
            </a:r>
            <a:r>
              <a:rPr sz="2200" dirty="0"/>
              <a:t> CMP, u </a:t>
            </a:r>
            <a:r>
              <a:rPr sz="2200" dirty="0" err="1"/>
              <a:t>menšiny</a:t>
            </a:r>
            <a:r>
              <a:rPr sz="2200" dirty="0"/>
              <a:t> </a:t>
            </a:r>
            <a:r>
              <a:rPr sz="2200" dirty="0" err="1"/>
              <a:t>přetrvává</a:t>
            </a:r>
            <a:r>
              <a:rPr sz="2200" dirty="0"/>
              <a:t> </a:t>
            </a:r>
            <a:r>
              <a:rPr sz="2200" dirty="0" err="1"/>
              <a:t>mírná</a:t>
            </a:r>
            <a:r>
              <a:rPr sz="2200" dirty="0"/>
              <a:t> </a:t>
            </a:r>
            <a:r>
              <a:rPr sz="2200" dirty="0" err="1"/>
              <a:t>reziduální</a:t>
            </a:r>
            <a:r>
              <a:rPr sz="2200" dirty="0"/>
              <a:t> </a:t>
            </a:r>
            <a:r>
              <a:rPr sz="2200" dirty="0" err="1"/>
              <a:t>porucha</a:t>
            </a:r>
            <a:r>
              <a:rPr sz="2200" dirty="0"/>
              <a:t> </a:t>
            </a:r>
            <a:r>
              <a:rPr sz="2200" dirty="0" err="1"/>
              <a:t>či</a:t>
            </a:r>
            <a:r>
              <a:rPr sz="2200" dirty="0"/>
              <a:t> </a:t>
            </a:r>
            <a:r>
              <a:rPr sz="2200" dirty="0" err="1"/>
              <a:t>permanentní</a:t>
            </a:r>
            <a:r>
              <a:rPr sz="2200" dirty="0"/>
              <a:t> </a:t>
            </a:r>
            <a:r>
              <a:rPr sz="2200" dirty="0" err="1"/>
              <a:t>afázie</a:t>
            </a:r>
            <a:r>
              <a:rPr sz="2200" dirty="0"/>
              <a:t> - </a:t>
            </a:r>
            <a:r>
              <a:rPr sz="2200" dirty="0" err="1"/>
              <a:t>logopedická</a:t>
            </a:r>
            <a:r>
              <a:rPr sz="2200" dirty="0"/>
              <a:t> </a:t>
            </a:r>
            <a:r>
              <a:rPr sz="2200" dirty="0" err="1"/>
              <a:t>péče</a:t>
            </a:r>
            <a:r>
              <a:rPr sz="2200" dirty="0"/>
              <a:t>!!!</a:t>
            </a:r>
          </a:p>
          <a:p>
            <a:pPr marL="226695" indent="-226695" defTabSz="297941">
              <a:spcBef>
                <a:spcPts val="2100"/>
              </a:spcBef>
              <a:defRPr sz="1632"/>
            </a:pPr>
            <a:r>
              <a:rPr lang="cs-CZ" sz="2200" dirty="0" smtClean="0"/>
              <a:t>ú</a:t>
            </a:r>
            <a:r>
              <a:rPr sz="2200" dirty="0" err="1" smtClean="0"/>
              <a:t>kolem</a:t>
            </a:r>
            <a:r>
              <a:rPr sz="2200" dirty="0" smtClean="0"/>
              <a:t> </a:t>
            </a:r>
            <a:r>
              <a:rPr sz="2200" dirty="0"/>
              <a:t>NPS </a:t>
            </a:r>
            <a:r>
              <a:rPr sz="2200" dirty="0" err="1" smtClean="0"/>
              <a:t>vyšetření</a:t>
            </a:r>
            <a:r>
              <a:rPr lang="cs-CZ" sz="2200" dirty="0" smtClean="0"/>
              <a:t> </a:t>
            </a:r>
            <a:r>
              <a:rPr sz="2200" dirty="0" smtClean="0"/>
              <a:t>-</a:t>
            </a:r>
            <a:r>
              <a:rPr lang="cs-CZ" sz="2200" dirty="0" smtClean="0"/>
              <a:t> </a:t>
            </a:r>
            <a:r>
              <a:rPr sz="2200" dirty="0" err="1" smtClean="0"/>
              <a:t>zhodnocení</a:t>
            </a:r>
            <a:r>
              <a:rPr sz="2200" dirty="0" smtClean="0"/>
              <a:t> </a:t>
            </a:r>
            <a:r>
              <a:rPr sz="2200" dirty="0" err="1"/>
              <a:t>schopnosti</a:t>
            </a:r>
            <a:r>
              <a:rPr sz="2200" dirty="0"/>
              <a:t> </a:t>
            </a:r>
            <a:r>
              <a:rPr sz="2200" dirty="0" err="1"/>
              <a:t>užívání</a:t>
            </a:r>
            <a:r>
              <a:rPr sz="2200" dirty="0"/>
              <a:t>  </a:t>
            </a:r>
            <a:r>
              <a:rPr sz="2200" dirty="0" err="1"/>
              <a:t>slov</a:t>
            </a:r>
            <a:r>
              <a:rPr sz="2200" dirty="0"/>
              <a:t>, </a:t>
            </a:r>
            <a:r>
              <a:rPr sz="2200" dirty="0" err="1"/>
              <a:t>objasnění</a:t>
            </a:r>
            <a:r>
              <a:rPr sz="2200" dirty="0"/>
              <a:t> </a:t>
            </a:r>
            <a:r>
              <a:rPr sz="2200" dirty="0" err="1"/>
              <a:t>typů</a:t>
            </a:r>
            <a:r>
              <a:rPr sz="2200" dirty="0"/>
              <a:t> </a:t>
            </a:r>
            <a:r>
              <a:rPr sz="2200" dirty="0" err="1"/>
              <a:t>afázie</a:t>
            </a:r>
            <a:r>
              <a:rPr sz="2200" dirty="0"/>
              <a:t> </a:t>
            </a:r>
            <a:r>
              <a:rPr sz="2200" dirty="0" err="1"/>
              <a:t>či</a:t>
            </a:r>
            <a:r>
              <a:rPr sz="2200" dirty="0"/>
              <a:t> </a:t>
            </a:r>
            <a:r>
              <a:rPr sz="2200" dirty="0" err="1"/>
              <a:t>obtíží</a:t>
            </a:r>
            <a:r>
              <a:rPr sz="2200" dirty="0"/>
              <a:t> </a:t>
            </a:r>
            <a:r>
              <a:rPr lang="cs-CZ" sz="2200" dirty="0" smtClean="0"/>
              <a:t> </a:t>
            </a:r>
            <a:r>
              <a:rPr sz="2200" dirty="0" smtClean="0"/>
              <a:t>v </a:t>
            </a:r>
            <a:r>
              <a:rPr sz="2200" dirty="0" err="1"/>
              <a:t>pojmenování</a:t>
            </a:r>
            <a:r>
              <a:rPr sz="2200" dirty="0"/>
              <a:t>, </a:t>
            </a:r>
            <a:r>
              <a:rPr sz="2200" dirty="0" err="1"/>
              <a:t>deficity</a:t>
            </a:r>
            <a:r>
              <a:rPr sz="2200" dirty="0"/>
              <a:t> </a:t>
            </a:r>
            <a:r>
              <a:rPr sz="2200" dirty="0" err="1"/>
              <a:t>vyšších</a:t>
            </a:r>
            <a:r>
              <a:rPr sz="2200" dirty="0"/>
              <a:t> </a:t>
            </a:r>
            <a:r>
              <a:rPr sz="2200" dirty="0" err="1"/>
              <a:t>fcí</a:t>
            </a:r>
            <a:r>
              <a:rPr sz="2200" dirty="0"/>
              <a:t> </a:t>
            </a:r>
            <a:r>
              <a:rPr sz="2200" dirty="0" err="1"/>
              <a:t>zpracování</a:t>
            </a:r>
            <a:r>
              <a:rPr sz="2200" dirty="0"/>
              <a:t> </a:t>
            </a:r>
            <a:r>
              <a:rPr sz="2200" dirty="0" err="1"/>
              <a:t>jazyka</a:t>
            </a:r>
            <a:r>
              <a:rPr sz="2200" dirty="0"/>
              <a:t> a </a:t>
            </a:r>
            <a:r>
              <a:rPr sz="2200" dirty="0" err="1"/>
              <a:t>dokumentace</a:t>
            </a:r>
            <a:r>
              <a:rPr sz="2200" dirty="0"/>
              <a:t> </a:t>
            </a:r>
            <a:r>
              <a:rPr sz="2200" dirty="0" err="1"/>
              <a:t>změn</a:t>
            </a:r>
            <a:r>
              <a:rPr sz="2200" dirty="0"/>
              <a:t> v </a:t>
            </a:r>
            <a:r>
              <a:rPr sz="2200" dirty="0" err="1"/>
              <a:t>průběhu</a:t>
            </a:r>
            <a:r>
              <a:rPr sz="2200" dirty="0"/>
              <a:t> </a:t>
            </a:r>
            <a:r>
              <a:rPr sz="2200" dirty="0" err="1"/>
              <a:t>času</a:t>
            </a:r>
            <a:endParaRPr sz="2200" dirty="0"/>
          </a:p>
          <a:p>
            <a:pPr marL="226695" indent="-226695" defTabSz="297941">
              <a:spcBef>
                <a:spcPts val="2100"/>
              </a:spcBef>
              <a:defRPr sz="1632"/>
            </a:pPr>
            <a:r>
              <a:rPr lang="cs-CZ" sz="2200" b="1" dirty="0" err="1" smtClean="0"/>
              <a:t>ř</a:t>
            </a:r>
            <a:r>
              <a:rPr sz="2200" b="1" dirty="0" err="1" smtClean="0"/>
              <a:t>ada</a:t>
            </a:r>
            <a:r>
              <a:rPr sz="2200" b="1" dirty="0" smtClean="0"/>
              <a:t> </a:t>
            </a:r>
            <a:r>
              <a:rPr sz="2200" b="1" dirty="0" err="1"/>
              <a:t>screeningových</a:t>
            </a:r>
            <a:r>
              <a:rPr sz="2200" b="1" dirty="0"/>
              <a:t> </a:t>
            </a:r>
            <a:r>
              <a:rPr sz="2200" b="1" dirty="0" err="1"/>
              <a:t>metod</a:t>
            </a:r>
            <a:r>
              <a:rPr sz="2200" b="1" dirty="0"/>
              <a:t> </a:t>
            </a:r>
            <a:r>
              <a:rPr sz="2200" dirty="0"/>
              <a:t>- </a:t>
            </a:r>
            <a:r>
              <a:rPr sz="2200" dirty="0" err="1"/>
              <a:t>Frenchay</a:t>
            </a:r>
            <a:r>
              <a:rPr sz="2200" dirty="0"/>
              <a:t> Aphasia Screening Test (FAST); Mississippi Aphasia Screening Test (MAST)</a:t>
            </a:r>
          </a:p>
          <a:p>
            <a:pPr marL="226695" indent="-226695" defTabSz="297941">
              <a:spcBef>
                <a:spcPts val="2100"/>
              </a:spcBef>
              <a:defRPr sz="1632"/>
            </a:pPr>
            <a:r>
              <a:rPr lang="cs-CZ" sz="2200" b="1" dirty="0" err="1" smtClean="0"/>
              <a:t>k</a:t>
            </a:r>
            <a:r>
              <a:rPr sz="2200" b="1" dirty="0" err="1" smtClean="0"/>
              <a:t>omplexní</a:t>
            </a:r>
            <a:r>
              <a:rPr sz="2200" b="1" dirty="0" smtClean="0"/>
              <a:t> </a:t>
            </a:r>
            <a:r>
              <a:rPr sz="2200" b="1" dirty="0" err="1"/>
              <a:t>baterie</a:t>
            </a:r>
            <a:r>
              <a:rPr sz="2200" b="1" dirty="0"/>
              <a:t> pro </a:t>
            </a:r>
            <a:r>
              <a:rPr sz="2200" b="1" dirty="0" err="1"/>
              <a:t>vyšetření</a:t>
            </a:r>
            <a:r>
              <a:rPr sz="2200" b="1" dirty="0"/>
              <a:t> </a:t>
            </a:r>
            <a:r>
              <a:rPr sz="2200" b="1" dirty="0" err="1"/>
              <a:t>řeči</a:t>
            </a:r>
            <a:r>
              <a:rPr sz="2200" b="1" dirty="0"/>
              <a:t> a </a:t>
            </a:r>
            <a:r>
              <a:rPr sz="2200" b="1" dirty="0" err="1"/>
              <a:t>jazyka</a:t>
            </a:r>
            <a:endParaRPr sz="2200" b="1" dirty="0"/>
          </a:p>
          <a:p>
            <a:pPr marL="226695" indent="-226695" defTabSz="297941">
              <a:spcBef>
                <a:spcPts val="2100"/>
              </a:spcBef>
              <a:defRPr sz="1632"/>
            </a:pPr>
            <a:r>
              <a:rPr sz="2200" dirty="0" err="1"/>
              <a:t>Brocova</a:t>
            </a:r>
            <a:r>
              <a:rPr sz="2200" dirty="0"/>
              <a:t> </a:t>
            </a:r>
            <a:r>
              <a:rPr sz="2200" dirty="0" err="1"/>
              <a:t>afázie</a:t>
            </a:r>
            <a:r>
              <a:rPr sz="2200" dirty="0"/>
              <a:t>, </a:t>
            </a:r>
            <a:r>
              <a:rPr sz="2200" dirty="0" err="1"/>
              <a:t>Wernickeova</a:t>
            </a:r>
            <a:r>
              <a:rPr sz="2200" dirty="0"/>
              <a:t> </a:t>
            </a:r>
            <a:r>
              <a:rPr sz="2200" dirty="0" err="1"/>
              <a:t>afázie</a:t>
            </a:r>
            <a:r>
              <a:rPr sz="2200" dirty="0"/>
              <a:t> -  Boston Diagnostic Aphasia Examination</a:t>
            </a:r>
          </a:p>
          <a:p>
            <a:pPr marL="226695" indent="-226695" defTabSz="297941">
              <a:spcBef>
                <a:spcPts val="2100"/>
              </a:spcBef>
              <a:defRPr sz="1632"/>
            </a:pPr>
            <a:r>
              <a:rPr lang="cs-CZ" sz="2200" dirty="0" err="1" smtClean="0"/>
              <a:t>t</a:t>
            </a:r>
            <a:r>
              <a:rPr sz="2200" dirty="0" err="1" smtClean="0"/>
              <a:t>ranskortikální</a:t>
            </a:r>
            <a:r>
              <a:rPr sz="2200" dirty="0" smtClean="0"/>
              <a:t> </a:t>
            </a:r>
            <a:r>
              <a:rPr sz="2200" dirty="0" err="1"/>
              <a:t>motorická</a:t>
            </a:r>
            <a:r>
              <a:rPr sz="2200" dirty="0"/>
              <a:t> </a:t>
            </a:r>
            <a:r>
              <a:rPr sz="2200" dirty="0" err="1"/>
              <a:t>afázie</a:t>
            </a:r>
            <a:r>
              <a:rPr sz="2200" dirty="0"/>
              <a:t>, </a:t>
            </a:r>
            <a:r>
              <a:rPr lang="cs-CZ" sz="2200" dirty="0" err="1" smtClean="0"/>
              <a:t>g</a:t>
            </a:r>
            <a:r>
              <a:rPr sz="2200" dirty="0" err="1" smtClean="0"/>
              <a:t>lobální</a:t>
            </a:r>
            <a:r>
              <a:rPr sz="2200" dirty="0" smtClean="0"/>
              <a:t> </a:t>
            </a:r>
            <a:r>
              <a:rPr sz="2200" dirty="0" err="1"/>
              <a:t>afázie</a:t>
            </a:r>
            <a:r>
              <a:rPr sz="2200" dirty="0"/>
              <a:t> - Multilingual Aphasia Examination</a:t>
            </a:r>
          </a:p>
          <a:p>
            <a:pPr marL="226695" indent="-226695" defTabSz="297941">
              <a:spcBef>
                <a:spcPts val="2100"/>
              </a:spcBef>
              <a:defRPr sz="1632"/>
            </a:pPr>
            <a:r>
              <a:rPr lang="cs-CZ" sz="2200" dirty="0" err="1" smtClean="0"/>
              <a:t>t</a:t>
            </a:r>
            <a:r>
              <a:rPr sz="2200" dirty="0" err="1" smtClean="0"/>
              <a:t>ranskortikální</a:t>
            </a:r>
            <a:r>
              <a:rPr sz="2200" dirty="0" smtClean="0"/>
              <a:t> </a:t>
            </a:r>
            <a:r>
              <a:rPr sz="2200" dirty="0" err="1"/>
              <a:t>senzorická</a:t>
            </a:r>
            <a:r>
              <a:rPr sz="2200" dirty="0"/>
              <a:t> </a:t>
            </a:r>
            <a:r>
              <a:rPr sz="2200" dirty="0" err="1"/>
              <a:t>afázie</a:t>
            </a:r>
            <a:r>
              <a:rPr sz="2200" dirty="0"/>
              <a:t>, </a:t>
            </a:r>
            <a:r>
              <a:rPr lang="cs-CZ" sz="2200" dirty="0" err="1" smtClean="0"/>
              <a:t>k</a:t>
            </a:r>
            <a:r>
              <a:rPr sz="2200" dirty="0" err="1" smtClean="0"/>
              <a:t>ondukční</a:t>
            </a:r>
            <a:r>
              <a:rPr sz="2200" dirty="0" smtClean="0"/>
              <a:t> </a:t>
            </a:r>
            <a:r>
              <a:rPr sz="2200" dirty="0" err="1"/>
              <a:t>afázie</a:t>
            </a:r>
            <a:r>
              <a:rPr sz="2200" dirty="0"/>
              <a:t> - Western Aphasia Battery</a:t>
            </a:r>
          </a:p>
          <a:p>
            <a:pPr marL="226695" indent="-226695" defTabSz="297941">
              <a:spcBef>
                <a:spcPts val="2100"/>
              </a:spcBef>
              <a:defRPr sz="1632"/>
            </a:pPr>
            <a:r>
              <a:rPr lang="cs-CZ" sz="2200" dirty="0" err="1" smtClean="0"/>
              <a:t>p</a:t>
            </a:r>
            <a:r>
              <a:rPr sz="2200" dirty="0" err="1" smtClean="0"/>
              <a:t>orozumění</a:t>
            </a:r>
            <a:r>
              <a:rPr sz="2200" dirty="0" smtClean="0"/>
              <a:t> </a:t>
            </a:r>
            <a:r>
              <a:rPr sz="2200" dirty="0"/>
              <a:t>- Token Test</a:t>
            </a:r>
          </a:p>
          <a:p>
            <a:pPr marL="226695" indent="-226695" defTabSz="297941">
              <a:spcBef>
                <a:spcPts val="2100"/>
              </a:spcBef>
              <a:defRPr sz="1632"/>
            </a:pPr>
            <a:r>
              <a:rPr lang="cs-CZ" sz="2200" dirty="0" err="1" smtClean="0"/>
              <a:t>p</a:t>
            </a:r>
            <a:r>
              <a:rPr sz="2200" dirty="0" err="1" smtClean="0"/>
              <a:t>ojmenování</a:t>
            </a:r>
            <a:r>
              <a:rPr sz="2200" dirty="0" smtClean="0"/>
              <a:t> </a:t>
            </a:r>
            <a:r>
              <a:rPr sz="2200" dirty="0"/>
              <a:t>- Boston Naming Test</a:t>
            </a:r>
          </a:p>
          <a:p>
            <a:pPr marL="226695" indent="-226695" defTabSz="297941">
              <a:spcBef>
                <a:spcPts val="2100"/>
              </a:spcBef>
              <a:defRPr sz="1632"/>
            </a:pPr>
            <a:r>
              <a:rPr lang="cs-CZ" sz="2200" dirty="0" err="1" smtClean="0"/>
              <a:t>s</a:t>
            </a:r>
            <a:r>
              <a:rPr sz="2200" dirty="0" err="1" smtClean="0"/>
              <a:t>lovník</a:t>
            </a:r>
            <a:r>
              <a:rPr sz="2200" dirty="0" smtClean="0"/>
              <a:t> </a:t>
            </a:r>
            <a:r>
              <a:rPr sz="2200" dirty="0"/>
              <a:t>- Peabody Picture Vocabulary Test</a:t>
            </a:r>
          </a:p>
          <a:p>
            <a:pPr marL="226695" indent="-226695" defTabSz="297941">
              <a:spcBef>
                <a:spcPts val="2100"/>
              </a:spcBef>
              <a:defRPr sz="1632"/>
            </a:pPr>
            <a:r>
              <a:rPr lang="cs-CZ" sz="2200" dirty="0" err="1" smtClean="0"/>
              <a:t>v</a:t>
            </a:r>
            <a:r>
              <a:rPr sz="2200" dirty="0" err="1" smtClean="0"/>
              <a:t>erbální</a:t>
            </a:r>
            <a:r>
              <a:rPr sz="2200" dirty="0" smtClean="0"/>
              <a:t> </a:t>
            </a:r>
            <a:r>
              <a:rPr sz="2200" dirty="0" err="1"/>
              <a:t>fluence</a:t>
            </a:r>
            <a:r>
              <a:rPr sz="2200" dirty="0"/>
              <a:t> - Controlled Oral Word Association Test</a:t>
            </a:r>
          </a:p>
          <a:p>
            <a:pPr marL="226695" indent="-226695" defTabSz="297941">
              <a:spcBef>
                <a:spcPts val="2100"/>
              </a:spcBef>
              <a:defRPr sz="1632"/>
            </a:pPr>
            <a:r>
              <a:rPr lang="cs-CZ" sz="2200" dirty="0" err="1" smtClean="0"/>
              <a:t>č</a:t>
            </a:r>
            <a:r>
              <a:rPr sz="2200" dirty="0" err="1" smtClean="0"/>
              <a:t>tení</a:t>
            </a:r>
            <a:r>
              <a:rPr sz="2200" dirty="0" smtClean="0"/>
              <a:t> </a:t>
            </a:r>
            <a:r>
              <a:rPr sz="2200" dirty="0"/>
              <a:t>- National Adult Reading Test; Wide Range Achievement Test: Reading</a:t>
            </a:r>
          </a:p>
          <a:p>
            <a:pPr marL="226695" indent="-226695" defTabSz="297941">
              <a:spcBef>
                <a:spcPts val="2100"/>
              </a:spcBef>
              <a:defRPr sz="1632"/>
            </a:pPr>
            <a:r>
              <a:rPr lang="cs-CZ" sz="2200" dirty="0" err="1" smtClean="0"/>
              <a:t>p</a:t>
            </a:r>
            <a:r>
              <a:rPr sz="2200" dirty="0" err="1" smtClean="0"/>
              <a:t>saní</a:t>
            </a:r>
            <a:r>
              <a:rPr sz="2200" dirty="0" smtClean="0"/>
              <a:t> </a:t>
            </a:r>
            <a:r>
              <a:rPr sz="2200" dirty="0"/>
              <a:t>- Boston Diagnostic Aphasia Examination: Cookie Theft Picture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Diagnostika paměti a učení"/>
          <p:cNvSpPr txBox="1">
            <a:spLocks noGrp="1"/>
          </p:cNvSpPr>
          <p:nvPr>
            <p:ph type="title"/>
          </p:nvPr>
        </p:nvSpPr>
        <p:spPr>
          <a:xfrm>
            <a:off x="3323420" y="197420"/>
            <a:ext cx="9490538" cy="1838973"/>
          </a:xfrm>
          <a:prstGeom prst="rect">
            <a:avLst/>
          </a:prstGeom>
        </p:spPr>
        <p:txBody>
          <a:bodyPr>
            <a:normAutofit/>
          </a:bodyPr>
          <a:lstStyle>
            <a:lvl1pPr defTabSz="502412">
              <a:defRPr sz="6880"/>
            </a:lvl1pPr>
          </a:lstStyle>
          <a:p>
            <a:r>
              <a:rPr sz="4800" dirty="0" err="1"/>
              <a:t>Diagnostika</a:t>
            </a:r>
            <a:r>
              <a:rPr sz="4800" dirty="0"/>
              <a:t> </a:t>
            </a:r>
            <a:r>
              <a:rPr sz="4800" dirty="0" err="1"/>
              <a:t>paměti</a:t>
            </a:r>
            <a:r>
              <a:rPr sz="4800" dirty="0"/>
              <a:t> a </a:t>
            </a:r>
            <a:r>
              <a:rPr sz="4800" dirty="0" err="1"/>
              <a:t>učení</a:t>
            </a:r>
            <a:endParaRPr sz="4800" dirty="0"/>
          </a:p>
        </p:txBody>
      </p:sp>
      <p:sp>
        <p:nvSpPr>
          <p:cNvPr id="190" name="Poruchy paměti nejčastější deficit po CMP, asi 50% pacientů v časné fázi a 10-30% pacientů po jednom roce…"/>
          <p:cNvSpPr txBox="1">
            <a:spLocks noGrp="1"/>
          </p:cNvSpPr>
          <p:nvPr>
            <p:ph type="body" idx="1"/>
          </p:nvPr>
        </p:nvSpPr>
        <p:spPr>
          <a:xfrm>
            <a:off x="197708" y="1598138"/>
            <a:ext cx="12406624" cy="70186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6695" indent="-226695" defTabSz="297941">
              <a:lnSpc>
                <a:spcPct val="100000"/>
              </a:lnSpc>
              <a:spcBef>
                <a:spcPts val="2100"/>
              </a:spcBef>
              <a:defRPr sz="1632"/>
            </a:pPr>
            <a:r>
              <a:rPr lang="cs-CZ" sz="2000" dirty="0" err="1" smtClean="0"/>
              <a:t>p</a:t>
            </a:r>
            <a:r>
              <a:rPr sz="2000" dirty="0" err="1" smtClean="0"/>
              <a:t>oruchy</a:t>
            </a:r>
            <a:r>
              <a:rPr sz="2000" dirty="0" smtClean="0"/>
              <a:t> </a:t>
            </a:r>
            <a:r>
              <a:rPr sz="2000" dirty="0" err="1"/>
              <a:t>paměti</a:t>
            </a:r>
            <a:r>
              <a:rPr sz="2000" dirty="0"/>
              <a:t> </a:t>
            </a:r>
            <a:r>
              <a:rPr sz="2000" dirty="0" err="1"/>
              <a:t>nejčastější</a:t>
            </a:r>
            <a:r>
              <a:rPr sz="2000" dirty="0"/>
              <a:t> deficit </a:t>
            </a:r>
            <a:r>
              <a:rPr sz="2000" dirty="0" err="1"/>
              <a:t>po</a:t>
            </a:r>
            <a:r>
              <a:rPr sz="2000" dirty="0"/>
              <a:t> CMP, </a:t>
            </a:r>
            <a:r>
              <a:rPr sz="2000" dirty="0" err="1"/>
              <a:t>asi</a:t>
            </a:r>
            <a:r>
              <a:rPr sz="2000" dirty="0"/>
              <a:t> 50% </a:t>
            </a:r>
            <a:r>
              <a:rPr sz="2000" dirty="0" err="1"/>
              <a:t>pacientů</a:t>
            </a:r>
            <a:r>
              <a:rPr sz="2000" dirty="0"/>
              <a:t> v </a:t>
            </a:r>
            <a:r>
              <a:rPr sz="2000" dirty="0" err="1"/>
              <a:t>časné</a:t>
            </a:r>
            <a:r>
              <a:rPr sz="2000" dirty="0"/>
              <a:t> </a:t>
            </a:r>
            <a:r>
              <a:rPr sz="2000" dirty="0" err="1"/>
              <a:t>fázi</a:t>
            </a:r>
            <a:r>
              <a:rPr sz="2000" dirty="0"/>
              <a:t> a 10-30% </a:t>
            </a:r>
            <a:r>
              <a:rPr sz="2000" dirty="0" err="1"/>
              <a:t>pacientů</a:t>
            </a:r>
            <a:r>
              <a:rPr sz="2000" dirty="0"/>
              <a:t> </a:t>
            </a:r>
            <a:r>
              <a:rPr lang="cs-CZ" sz="2000" dirty="0" smtClean="0"/>
              <a:t>                   </a:t>
            </a:r>
            <a:r>
              <a:rPr sz="2000" dirty="0" err="1" smtClean="0"/>
              <a:t>po</a:t>
            </a:r>
            <a:r>
              <a:rPr sz="2000" dirty="0" smtClean="0"/>
              <a:t> </a:t>
            </a:r>
            <a:r>
              <a:rPr sz="2000" dirty="0" err="1"/>
              <a:t>jednom</a:t>
            </a:r>
            <a:r>
              <a:rPr sz="2000" dirty="0"/>
              <a:t> </a:t>
            </a:r>
            <a:r>
              <a:rPr sz="2000" dirty="0" err="1"/>
              <a:t>roce</a:t>
            </a:r>
            <a:endParaRPr sz="2000" dirty="0"/>
          </a:p>
          <a:p>
            <a:pPr marL="226695" indent="-226695" defTabSz="297941">
              <a:lnSpc>
                <a:spcPct val="100000"/>
              </a:lnSpc>
              <a:spcBef>
                <a:spcPts val="2100"/>
              </a:spcBef>
              <a:defRPr sz="1632"/>
            </a:pPr>
            <a:r>
              <a:rPr lang="cs-CZ" sz="2000" dirty="0" err="1" smtClean="0"/>
              <a:t>n</a:t>
            </a:r>
            <a:r>
              <a:rPr sz="2000" dirty="0" err="1" smtClean="0"/>
              <a:t>egativní</a:t>
            </a:r>
            <a:r>
              <a:rPr sz="2000" dirty="0" smtClean="0"/>
              <a:t> </a:t>
            </a:r>
            <a:r>
              <a:rPr sz="2000" dirty="0" err="1"/>
              <a:t>dopad</a:t>
            </a:r>
            <a:r>
              <a:rPr sz="2000" dirty="0"/>
              <a:t> </a:t>
            </a:r>
            <a:r>
              <a:rPr sz="2000" dirty="0" err="1"/>
              <a:t>na</a:t>
            </a:r>
            <a:r>
              <a:rPr sz="2000" dirty="0"/>
              <a:t> </a:t>
            </a:r>
            <a:r>
              <a:rPr sz="2000" dirty="0" err="1"/>
              <a:t>celkovou</a:t>
            </a:r>
            <a:r>
              <a:rPr sz="2000" dirty="0"/>
              <a:t> </a:t>
            </a:r>
            <a:r>
              <a:rPr sz="2000" dirty="0" err="1"/>
              <a:t>funkční</a:t>
            </a:r>
            <a:r>
              <a:rPr sz="2000" dirty="0"/>
              <a:t> </a:t>
            </a:r>
            <a:r>
              <a:rPr sz="2000" dirty="0" err="1"/>
              <a:t>nezávislost</a:t>
            </a:r>
            <a:r>
              <a:rPr sz="2000" dirty="0"/>
              <a:t>, </a:t>
            </a:r>
            <a:r>
              <a:rPr sz="2000" dirty="0" err="1"/>
              <a:t>úspěšnost</a:t>
            </a:r>
            <a:r>
              <a:rPr sz="2000" dirty="0"/>
              <a:t> </a:t>
            </a:r>
            <a:r>
              <a:rPr sz="2000" dirty="0" err="1"/>
              <a:t>rehabilitačních</a:t>
            </a:r>
            <a:r>
              <a:rPr sz="2000" dirty="0"/>
              <a:t> </a:t>
            </a:r>
            <a:r>
              <a:rPr sz="2000" dirty="0" err="1"/>
              <a:t>postupů</a:t>
            </a:r>
            <a:r>
              <a:rPr sz="2000" dirty="0"/>
              <a:t> a </a:t>
            </a:r>
            <a:r>
              <a:rPr sz="2000" dirty="0" err="1"/>
              <a:t>návrat</a:t>
            </a:r>
            <a:r>
              <a:rPr sz="2000" dirty="0"/>
              <a:t> </a:t>
            </a:r>
            <a:r>
              <a:rPr lang="cs-CZ" sz="2000" dirty="0" smtClean="0"/>
              <a:t>                 </a:t>
            </a:r>
            <a:r>
              <a:rPr sz="2000" dirty="0" smtClean="0"/>
              <a:t>do </a:t>
            </a:r>
            <a:r>
              <a:rPr sz="2000" dirty="0" err="1"/>
              <a:t>běžného</a:t>
            </a:r>
            <a:r>
              <a:rPr sz="2000" dirty="0"/>
              <a:t> </a:t>
            </a:r>
            <a:r>
              <a:rPr sz="2000" dirty="0" err="1"/>
              <a:t>života</a:t>
            </a:r>
            <a:endParaRPr sz="2000" dirty="0"/>
          </a:p>
          <a:p>
            <a:pPr marL="226695" indent="-226695" defTabSz="297941">
              <a:lnSpc>
                <a:spcPct val="100000"/>
              </a:lnSpc>
              <a:spcBef>
                <a:spcPts val="2100"/>
              </a:spcBef>
              <a:defRPr sz="1632"/>
            </a:pPr>
            <a:r>
              <a:rPr lang="cs-CZ" sz="2000" dirty="0" err="1" smtClean="0"/>
              <a:t>v</a:t>
            </a:r>
            <a:r>
              <a:rPr sz="2000" dirty="0" err="1" smtClean="0"/>
              <a:t>yšetření</a:t>
            </a:r>
            <a:r>
              <a:rPr sz="2000" dirty="0" smtClean="0"/>
              <a:t> </a:t>
            </a:r>
            <a:r>
              <a:rPr sz="2000" dirty="0" err="1"/>
              <a:t>paměti</a:t>
            </a:r>
            <a:r>
              <a:rPr sz="2000" dirty="0"/>
              <a:t> </a:t>
            </a:r>
            <a:r>
              <a:rPr sz="2000" dirty="0" err="1"/>
              <a:t>zahrnuje</a:t>
            </a:r>
            <a:r>
              <a:rPr sz="2000" dirty="0"/>
              <a:t> </a:t>
            </a:r>
            <a:r>
              <a:rPr sz="2000" dirty="0" err="1"/>
              <a:t>posouzení</a:t>
            </a:r>
            <a:r>
              <a:rPr sz="2000" dirty="0"/>
              <a:t> </a:t>
            </a:r>
            <a:r>
              <a:rPr sz="2000" dirty="0" err="1"/>
              <a:t>řady</a:t>
            </a:r>
            <a:r>
              <a:rPr sz="2000" dirty="0"/>
              <a:t> </a:t>
            </a:r>
            <a:r>
              <a:rPr sz="2000" dirty="0" err="1"/>
              <a:t>zdánlivě</a:t>
            </a:r>
            <a:r>
              <a:rPr sz="2000" dirty="0"/>
              <a:t> </a:t>
            </a:r>
            <a:r>
              <a:rPr sz="2000" dirty="0" err="1"/>
              <a:t>nesourodých</a:t>
            </a:r>
            <a:r>
              <a:rPr sz="2000" dirty="0"/>
              <a:t> </a:t>
            </a:r>
            <a:r>
              <a:rPr sz="2000" dirty="0" err="1"/>
              <a:t>procesů</a:t>
            </a:r>
            <a:r>
              <a:rPr sz="2000" dirty="0"/>
              <a:t> </a:t>
            </a:r>
            <a:r>
              <a:rPr sz="2000" dirty="0" err="1"/>
              <a:t>ve</a:t>
            </a:r>
            <a:r>
              <a:rPr sz="2000" dirty="0"/>
              <a:t> </a:t>
            </a:r>
            <a:r>
              <a:rPr sz="2000" dirty="0" err="1"/>
              <a:t>verbálních</a:t>
            </a:r>
            <a:r>
              <a:rPr sz="2000" dirty="0"/>
              <a:t> </a:t>
            </a:r>
            <a:r>
              <a:rPr sz="2000" dirty="0" err="1"/>
              <a:t>i</a:t>
            </a:r>
            <a:r>
              <a:rPr sz="2000" dirty="0"/>
              <a:t> </a:t>
            </a:r>
            <a:r>
              <a:rPr sz="2000" dirty="0" err="1"/>
              <a:t>neverbálních</a:t>
            </a:r>
            <a:r>
              <a:rPr sz="2000" dirty="0"/>
              <a:t> </a:t>
            </a:r>
            <a:r>
              <a:rPr sz="2000" dirty="0" err="1"/>
              <a:t>modalitách</a:t>
            </a:r>
            <a:r>
              <a:rPr sz="2000" dirty="0"/>
              <a:t>; </a:t>
            </a:r>
            <a:r>
              <a:rPr sz="2000" dirty="0" err="1"/>
              <a:t>zahrnuje</a:t>
            </a:r>
            <a:r>
              <a:rPr sz="2000" dirty="0"/>
              <a:t> </a:t>
            </a:r>
            <a:r>
              <a:rPr sz="2000" dirty="0" err="1"/>
              <a:t>zhodnocení</a:t>
            </a:r>
            <a:r>
              <a:rPr sz="2000" dirty="0"/>
              <a:t> </a:t>
            </a:r>
            <a:r>
              <a:rPr sz="2000" dirty="0" err="1"/>
              <a:t>kódování</a:t>
            </a:r>
            <a:r>
              <a:rPr sz="2000" dirty="0"/>
              <a:t> a </a:t>
            </a:r>
            <a:r>
              <a:rPr sz="2000" dirty="0" err="1"/>
              <a:t>vštípení</a:t>
            </a:r>
            <a:r>
              <a:rPr sz="2000" dirty="0"/>
              <a:t> </a:t>
            </a:r>
            <a:r>
              <a:rPr sz="2000" dirty="0" err="1"/>
              <a:t>informací</a:t>
            </a:r>
            <a:r>
              <a:rPr sz="2000" dirty="0"/>
              <a:t>, </a:t>
            </a:r>
            <a:r>
              <a:rPr sz="2000" dirty="0" err="1"/>
              <a:t>jejich</a:t>
            </a:r>
            <a:r>
              <a:rPr sz="2000" dirty="0"/>
              <a:t> </a:t>
            </a:r>
            <a:r>
              <a:rPr sz="2000" dirty="0" err="1"/>
              <a:t>uchovávání</a:t>
            </a:r>
            <a:r>
              <a:rPr sz="2000" dirty="0"/>
              <a:t> a </a:t>
            </a:r>
            <a:r>
              <a:rPr sz="2000" dirty="0" err="1"/>
              <a:t>vybavení</a:t>
            </a:r>
            <a:r>
              <a:rPr sz="2000" dirty="0"/>
              <a:t>, </a:t>
            </a:r>
            <a:r>
              <a:rPr sz="2000" dirty="0" err="1"/>
              <a:t>rychlost</a:t>
            </a:r>
            <a:r>
              <a:rPr sz="2000" dirty="0"/>
              <a:t> </a:t>
            </a:r>
            <a:r>
              <a:rPr sz="2000" dirty="0" err="1"/>
              <a:t>zapomínání</a:t>
            </a:r>
            <a:r>
              <a:rPr sz="2000" dirty="0"/>
              <a:t>, </a:t>
            </a:r>
            <a:r>
              <a:rPr sz="2000" dirty="0" err="1"/>
              <a:t>náchylnost</a:t>
            </a:r>
            <a:r>
              <a:rPr sz="2000" dirty="0"/>
              <a:t> k </a:t>
            </a:r>
            <a:r>
              <a:rPr sz="2000" dirty="0" err="1"/>
              <a:t>interferenci</a:t>
            </a:r>
            <a:r>
              <a:rPr sz="2000" dirty="0"/>
              <a:t>, </a:t>
            </a:r>
            <a:r>
              <a:rPr sz="2000" dirty="0" err="1"/>
              <a:t>stejně</a:t>
            </a:r>
            <a:r>
              <a:rPr sz="2000" dirty="0"/>
              <a:t> </a:t>
            </a:r>
            <a:r>
              <a:rPr sz="2000" dirty="0" err="1"/>
              <a:t>jako</a:t>
            </a:r>
            <a:r>
              <a:rPr sz="2000" dirty="0"/>
              <a:t> </a:t>
            </a:r>
            <a:r>
              <a:rPr sz="2000" dirty="0" err="1"/>
              <a:t>rekognici</a:t>
            </a:r>
            <a:r>
              <a:rPr sz="2000" dirty="0"/>
              <a:t> (</a:t>
            </a:r>
            <a:r>
              <a:rPr sz="2000" dirty="0" err="1"/>
              <a:t>znovupoznání</a:t>
            </a:r>
            <a:r>
              <a:rPr sz="2000" dirty="0"/>
              <a:t>) vs. </a:t>
            </a:r>
            <a:r>
              <a:rPr sz="2000" dirty="0" err="1"/>
              <a:t>spontánní</a:t>
            </a:r>
            <a:r>
              <a:rPr sz="2000" dirty="0"/>
              <a:t> </a:t>
            </a:r>
            <a:r>
              <a:rPr sz="2000" dirty="0" err="1"/>
              <a:t>vybavení</a:t>
            </a:r>
            <a:endParaRPr sz="2000" dirty="0"/>
          </a:p>
          <a:p>
            <a:pPr marL="226695" indent="-226695" defTabSz="297941">
              <a:lnSpc>
                <a:spcPct val="100000"/>
              </a:lnSpc>
              <a:spcBef>
                <a:spcPts val="2100"/>
              </a:spcBef>
              <a:defRPr sz="1632"/>
            </a:pPr>
            <a:r>
              <a:rPr lang="cs-CZ" sz="2000" dirty="0" err="1" smtClean="0"/>
              <a:t>p</a:t>
            </a:r>
            <a:r>
              <a:rPr sz="2000" dirty="0" err="1" smtClean="0"/>
              <a:t>oruchy</a:t>
            </a:r>
            <a:r>
              <a:rPr sz="2000" dirty="0" smtClean="0"/>
              <a:t> </a:t>
            </a:r>
            <a:r>
              <a:rPr sz="2000" dirty="0" err="1"/>
              <a:t>paměti</a:t>
            </a:r>
            <a:r>
              <a:rPr sz="2000" dirty="0"/>
              <a:t> se </a:t>
            </a:r>
            <a:r>
              <a:rPr sz="2000" dirty="0" err="1"/>
              <a:t>mohou</a:t>
            </a:r>
            <a:r>
              <a:rPr sz="2000" dirty="0"/>
              <a:t> </a:t>
            </a:r>
            <a:r>
              <a:rPr sz="2000" dirty="0" err="1"/>
              <a:t>týkat</a:t>
            </a:r>
            <a:r>
              <a:rPr sz="2000" dirty="0"/>
              <a:t> </a:t>
            </a:r>
            <a:r>
              <a:rPr sz="2000" dirty="0" err="1"/>
              <a:t>dílčích</a:t>
            </a:r>
            <a:r>
              <a:rPr sz="2000" dirty="0"/>
              <a:t> </a:t>
            </a:r>
            <a:r>
              <a:rPr sz="2000" dirty="0" err="1"/>
              <a:t>procesů</a:t>
            </a:r>
            <a:r>
              <a:rPr sz="2000" dirty="0"/>
              <a:t>, </a:t>
            </a:r>
            <a:r>
              <a:rPr sz="2000" dirty="0" err="1"/>
              <a:t>obsahů</a:t>
            </a:r>
            <a:r>
              <a:rPr sz="2000" dirty="0"/>
              <a:t>, </a:t>
            </a:r>
            <a:r>
              <a:rPr sz="2000" dirty="0" err="1"/>
              <a:t>mohou</a:t>
            </a:r>
            <a:r>
              <a:rPr sz="2000" dirty="0"/>
              <a:t> se </a:t>
            </a:r>
            <a:r>
              <a:rPr sz="2000" dirty="0" err="1"/>
              <a:t>vyskytovat</a:t>
            </a:r>
            <a:r>
              <a:rPr sz="2000" dirty="0"/>
              <a:t> </a:t>
            </a:r>
            <a:r>
              <a:rPr sz="2000" dirty="0" err="1"/>
              <a:t>odchylky</a:t>
            </a:r>
            <a:r>
              <a:rPr sz="2000" dirty="0"/>
              <a:t>, </a:t>
            </a:r>
            <a:r>
              <a:rPr sz="2000" dirty="0" err="1"/>
              <a:t>jako</a:t>
            </a:r>
            <a:r>
              <a:rPr sz="2000" dirty="0"/>
              <a:t> </a:t>
            </a:r>
            <a:r>
              <a:rPr sz="2000" dirty="0" err="1"/>
              <a:t>jsou</a:t>
            </a:r>
            <a:r>
              <a:rPr sz="2000" dirty="0"/>
              <a:t> </a:t>
            </a:r>
            <a:r>
              <a:rPr sz="2000" dirty="0" err="1"/>
              <a:t>konfabulace</a:t>
            </a:r>
            <a:r>
              <a:rPr sz="2000" dirty="0"/>
              <a:t>, </a:t>
            </a:r>
            <a:r>
              <a:rPr sz="2000" dirty="0" err="1"/>
              <a:t>perseverace</a:t>
            </a:r>
            <a:r>
              <a:rPr sz="2000" dirty="0"/>
              <a:t>, </a:t>
            </a:r>
            <a:r>
              <a:rPr sz="2000" dirty="0" err="1"/>
              <a:t>oploštění</a:t>
            </a:r>
            <a:r>
              <a:rPr sz="2000" dirty="0"/>
              <a:t> </a:t>
            </a:r>
            <a:r>
              <a:rPr sz="2000" dirty="0" err="1"/>
              <a:t>křivky</a:t>
            </a:r>
            <a:r>
              <a:rPr sz="2000" dirty="0"/>
              <a:t> </a:t>
            </a:r>
            <a:r>
              <a:rPr sz="2000" dirty="0" err="1"/>
              <a:t>učení</a:t>
            </a:r>
            <a:r>
              <a:rPr sz="2000" dirty="0"/>
              <a:t>,...</a:t>
            </a:r>
          </a:p>
          <a:p>
            <a:pPr marL="226695" indent="-226695" defTabSz="297941">
              <a:lnSpc>
                <a:spcPct val="100000"/>
              </a:lnSpc>
              <a:spcBef>
                <a:spcPts val="2100"/>
              </a:spcBef>
              <a:defRPr sz="1632"/>
            </a:pPr>
            <a:r>
              <a:rPr sz="2000" dirty="0" err="1"/>
              <a:t>Lezaková</a:t>
            </a:r>
            <a:r>
              <a:rPr sz="2000" dirty="0"/>
              <a:t> (2004) </a:t>
            </a:r>
            <a:r>
              <a:rPr sz="2000" dirty="0" err="1"/>
              <a:t>doporučuje</a:t>
            </a:r>
            <a:r>
              <a:rPr sz="2000" dirty="0"/>
              <a:t> </a:t>
            </a:r>
            <a:r>
              <a:rPr sz="2000" dirty="0" err="1"/>
              <a:t>následující</a:t>
            </a:r>
            <a:r>
              <a:rPr sz="2000" dirty="0"/>
              <a:t> </a:t>
            </a:r>
            <a:r>
              <a:rPr sz="2000" dirty="0" err="1"/>
              <a:t>postup</a:t>
            </a:r>
            <a:r>
              <a:rPr sz="2000" dirty="0"/>
              <a:t>: </a:t>
            </a:r>
          </a:p>
          <a:p>
            <a:pPr marL="226695" indent="-226695" defTabSz="297941">
              <a:lnSpc>
                <a:spcPct val="100000"/>
              </a:lnSpc>
              <a:spcBef>
                <a:spcPts val="2100"/>
              </a:spcBef>
              <a:defRPr sz="1632"/>
            </a:pPr>
            <a:r>
              <a:rPr sz="2000" dirty="0"/>
              <a:t>1. </a:t>
            </a:r>
            <a:r>
              <a:rPr sz="2000" dirty="0" err="1"/>
              <a:t>orientace</a:t>
            </a:r>
            <a:r>
              <a:rPr sz="2000" dirty="0"/>
              <a:t> </a:t>
            </a:r>
            <a:r>
              <a:rPr sz="2000" dirty="0" err="1"/>
              <a:t>místem</a:t>
            </a:r>
            <a:r>
              <a:rPr sz="2000" dirty="0"/>
              <a:t> a </a:t>
            </a:r>
            <a:r>
              <a:rPr sz="2000" dirty="0" err="1"/>
              <a:t>časem</a:t>
            </a:r>
            <a:endParaRPr sz="2000" dirty="0"/>
          </a:p>
          <a:p>
            <a:pPr marL="226695" indent="-226695" defTabSz="297941">
              <a:lnSpc>
                <a:spcPct val="100000"/>
              </a:lnSpc>
              <a:spcBef>
                <a:spcPts val="2100"/>
              </a:spcBef>
              <a:defRPr sz="1632"/>
            </a:pPr>
            <a:r>
              <a:rPr sz="2000" dirty="0"/>
              <a:t>2. </a:t>
            </a:r>
            <a:r>
              <a:rPr sz="2000" dirty="0" err="1"/>
              <a:t>ověření</a:t>
            </a:r>
            <a:r>
              <a:rPr sz="2000" dirty="0"/>
              <a:t>, </a:t>
            </a:r>
            <a:r>
              <a:rPr sz="2000" dirty="0" err="1"/>
              <a:t>zda</a:t>
            </a:r>
            <a:r>
              <a:rPr sz="2000" dirty="0"/>
              <a:t> se </a:t>
            </a:r>
            <a:r>
              <a:rPr sz="2000" dirty="0" err="1"/>
              <a:t>pacient</a:t>
            </a:r>
            <a:r>
              <a:rPr sz="2000" dirty="0"/>
              <a:t> </a:t>
            </a:r>
            <a:r>
              <a:rPr sz="2000" dirty="0" err="1"/>
              <a:t>může</a:t>
            </a:r>
            <a:r>
              <a:rPr sz="2000" dirty="0"/>
              <a:t> </a:t>
            </a:r>
            <a:r>
              <a:rPr sz="2000" dirty="0" err="1"/>
              <a:t>naučit</a:t>
            </a:r>
            <a:r>
              <a:rPr sz="2000" dirty="0"/>
              <a:t> a </a:t>
            </a:r>
            <a:r>
              <a:rPr sz="2000" dirty="0" err="1"/>
              <a:t>vybavit</a:t>
            </a:r>
            <a:r>
              <a:rPr sz="2000" dirty="0"/>
              <a:t> </a:t>
            </a:r>
            <a:r>
              <a:rPr sz="2000" dirty="0" err="1"/>
              <a:t>smysluplné</a:t>
            </a:r>
            <a:r>
              <a:rPr sz="2000" dirty="0"/>
              <a:t> </a:t>
            </a:r>
            <a:r>
              <a:rPr sz="2000" dirty="0" err="1"/>
              <a:t>informace</a:t>
            </a:r>
            <a:endParaRPr sz="2000" dirty="0"/>
          </a:p>
          <a:p>
            <a:pPr marL="226695" indent="-226695" defTabSz="297941">
              <a:lnSpc>
                <a:spcPct val="100000"/>
              </a:lnSpc>
              <a:spcBef>
                <a:spcPts val="2100"/>
              </a:spcBef>
              <a:defRPr sz="1632"/>
            </a:pPr>
            <a:r>
              <a:rPr sz="2000" dirty="0"/>
              <a:t>3. </a:t>
            </a:r>
            <a:r>
              <a:rPr sz="2000" dirty="0" err="1"/>
              <a:t>schopnost</a:t>
            </a:r>
            <a:r>
              <a:rPr sz="2000" dirty="0"/>
              <a:t> </a:t>
            </a:r>
            <a:r>
              <a:rPr sz="2000" dirty="0" err="1"/>
              <a:t>učit</a:t>
            </a:r>
            <a:r>
              <a:rPr sz="2000" dirty="0"/>
              <a:t> se </a:t>
            </a:r>
            <a:r>
              <a:rPr sz="2000" dirty="0" err="1"/>
              <a:t>nazpaměť</a:t>
            </a:r>
            <a:endParaRPr sz="2000" dirty="0"/>
          </a:p>
          <a:p>
            <a:pPr marL="226695" indent="-226695" defTabSz="297941">
              <a:lnSpc>
                <a:spcPct val="100000"/>
              </a:lnSpc>
              <a:spcBef>
                <a:spcPts val="2100"/>
              </a:spcBef>
              <a:defRPr sz="1632"/>
            </a:pPr>
            <a:r>
              <a:rPr sz="2000" dirty="0"/>
              <a:t>4. </a:t>
            </a:r>
            <a:r>
              <a:rPr sz="2000" dirty="0" err="1"/>
              <a:t>vizuoprostorová</a:t>
            </a:r>
            <a:r>
              <a:rPr sz="2000" dirty="0"/>
              <a:t> </a:t>
            </a:r>
            <a:r>
              <a:rPr sz="2000" dirty="0" err="1"/>
              <a:t>paměť</a:t>
            </a:r>
            <a:endParaRPr sz="2000" dirty="0"/>
          </a:p>
          <a:p>
            <a:pPr marL="226695" indent="-226695" defTabSz="297941">
              <a:lnSpc>
                <a:spcPct val="100000"/>
              </a:lnSpc>
              <a:spcBef>
                <a:spcPts val="2100"/>
              </a:spcBef>
              <a:defRPr sz="1632"/>
            </a:pPr>
            <a:r>
              <a:rPr sz="2000" dirty="0"/>
              <a:t>5. </a:t>
            </a:r>
            <a:r>
              <a:rPr sz="2000" dirty="0" err="1"/>
              <a:t>oddálené</a:t>
            </a:r>
            <a:r>
              <a:rPr sz="2000" dirty="0"/>
              <a:t> </a:t>
            </a:r>
            <a:r>
              <a:rPr sz="2000" dirty="0" err="1"/>
              <a:t>vybavení</a:t>
            </a:r>
            <a:endParaRPr sz="2000" dirty="0"/>
          </a:p>
          <a:p>
            <a:pPr marL="226695" indent="-226695" defTabSz="297941">
              <a:lnSpc>
                <a:spcPct val="100000"/>
              </a:lnSpc>
              <a:spcBef>
                <a:spcPts val="2100"/>
              </a:spcBef>
              <a:defRPr sz="1632"/>
            </a:pPr>
            <a:r>
              <a:rPr sz="2000" dirty="0"/>
              <a:t>6. </a:t>
            </a:r>
            <a:r>
              <a:rPr sz="2000" dirty="0" err="1"/>
              <a:t>autobiografická</a:t>
            </a:r>
            <a:r>
              <a:rPr sz="2000" dirty="0"/>
              <a:t> </a:t>
            </a:r>
            <a:r>
              <a:rPr sz="2000" dirty="0" err="1"/>
              <a:t>paměť</a:t>
            </a:r>
            <a:endParaRPr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aměť je závislá na integritě základních psychických funkcí - pozornost, řeč a vnímání, jejich narušení může vést k sekundárním deficitům paměti…"/>
          <p:cNvSpPr txBox="1">
            <a:spLocks noGrp="1"/>
          </p:cNvSpPr>
          <p:nvPr>
            <p:ph type="body" idx="1"/>
          </p:nvPr>
        </p:nvSpPr>
        <p:spPr>
          <a:xfrm>
            <a:off x="345989" y="1495168"/>
            <a:ext cx="12443253" cy="79824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04470" indent="-204470" defTabSz="268731">
              <a:lnSpc>
                <a:spcPct val="100000"/>
              </a:lnSpc>
              <a:spcBef>
                <a:spcPts val="1900"/>
              </a:spcBef>
              <a:defRPr sz="1472"/>
            </a:pPr>
            <a:r>
              <a:rPr lang="cs-CZ" sz="2000" dirty="0" err="1" smtClean="0"/>
              <a:t>p</a:t>
            </a:r>
            <a:r>
              <a:rPr sz="2000" dirty="0" err="1" smtClean="0"/>
              <a:t>aměť</a:t>
            </a:r>
            <a:r>
              <a:rPr sz="2000" dirty="0" smtClean="0"/>
              <a:t> </a:t>
            </a:r>
            <a:r>
              <a:rPr sz="2000" dirty="0"/>
              <a:t>je </a:t>
            </a:r>
            <a:r>
              <a:rPr sz="2000" dirty="0" err="1"/>
              <a:t>závislá</a:t>
            </a:r>
            <a:r>
              <a:rPr sz="2000" dirty="0"/>
              <a:t> </a:t>
            </a:r>
            <a:r>
              <a:rPr sz="2000" dirty="0" err="1"/>
              <a:t>na</a:t>
            </a:r>
            <a:r>
              <a:rPr sz="2000" dirty="0"/>
              <a:t> </a:t>
            </a:r>
            <a:r>
              <a:rPr sz="2000" dirty="0" err="1"/>
              <a:t>integritě</a:t>
            </a:r>
            <a:r>
              <a:rPr sz="2000" dirty="0"/>
              <a:t> </a:t>
            </a:r>
            <a:r>
              <a:rPr sz="2000" dirty="0" err="1"/>
              <a:t>základních</a:t>
            </a:r>
            <a:r>
              <a:rPr sz="2000" dirty="0"/>
              <a:t> </a:t>
            </a:r>
            <a:r>
              <a:rPr sz="2000" dirty="0" err="1"/>
              <a:t>psychických</a:t>
            </a:r>
            <a:r>
              <a:rPr sz="2000" dirty="0"/>
              <a:t> </a:t>
            </a:r>
            <a:r>
              <a:rPr sz="2000" dirty="0" err="1"/>
              <a:t>funkcí</a:t>
            </a:r>
            <a:r>
              <a:rPr sz="2000" dirty="0"/>
              <a:t> - </a:t>
            </a:r>
            <a:r>
              <a:rPr sz="2000" dirty="0" err="1"/>
              <a:t>pozornost</a:t>
            </a:r>
            <a:r>
              <a:rPr sz="2000" dirty="0"/>
              <a:t>, </a:t>
            </a:r>
            <a:r>
              <a:rPr sz="2000" dirty="0" err="1"/>
              <a:t>řeč</a:t>
            </a:r>
            <a:r>
              <a:rPr sz="2000" dirty="0"/>
              <a:t> a </a:t>
            </a:r>
            <a:r>
              <a:rPr sz="2000" dirty="0" err="1"/>
              <a:t>vnímání</a:t>
            </a:r>
            <a:r>
              <a:rPr sz="2000" dirty="0"/>
              <a:t>, </a:t>
            </a:r>
            <a:r>
              <a:rPr sz="2000" dirty="0" err="1"/>
              <a:t>jejich</a:t>
            </a:r>
            <a:r>
              <a:rPr sz="2000" dirty="0"/>
              <a:t> </a:t>
            </a:r>
            <a:r>
              <a:rPr sz="2000" dirty="0" err="1"/>
              <a:t>narušení</a:t>
            </a:r>
            <a:r>
              <a:rPr sz="2000" dirty="0"/>
              <a:t> </a:t>
            </a:r>
            <a:r>
              <a:rPr sz="2000" dirty="0" err="1"/>
              <a:t>může</a:t>
            </a:r>
            <a:r>
              <a:rPr sz="2000" dirty="0"/>
              <a:t> </a:t>
            </a:r>
            <a:r>
              <a:rPr sz="2000" dirty="0" err="1"/>
              <a:t>vést</a:t>
            </a:r>
            <a:r>
              <a:rPr sz="2000" dirty="0"/>
              <a:t> k </a:t>
            </a:r>
            <a:r>
              <a:rPr sz="2000" dirty="0" err="1"/>
              <a:t>sekundárním</a:t>
            </a:r>
            <a:r>
              <a:rPr sz="2000" dirty="0"/>
              <a:t> </a:t>
            </a:r>
            <a:r>
              <a:rPr sz="2000" dirty="0" err="1"/>
              <a:t>deficitům</a:t>
            </a:r>
            <a:r>
              <a:rPr sz="2000" dirty="0"/>
              <a:t> </a:t>
            </a:r>
            <a:r>
              <a:rPr sz="2000" dirty="0" err="1"/>
              <a:t>paměti</a:t>
            </a:r>
            <a:endParaRPr sz="2000" dirty="0"/>
          </a:p>
          <a:p>
            <a:pPr marL="204470" indent="-204470" defTabSz="268731">
              <a:lnSpc>
                <a:spcPct val="100000"/>
              </a:lnSpc>
              <a:spcBef>
                <a:spcPts val="1900"/>
              </a:spcBef>
              <a:defRPr sz="1472"/>
            </a:pPr>
            <a:r>
              <a:rPr lang="cs-CZ" sz="2000" dirty="0" err="1" smtClean="0"/>
              <a:t>i</a:t>
            </a:r>
            <a:r>
              <a:rPr sz="2000" dirty="0" err="1" smtClean="0"/>
              <a:t>dentifikace</a:t>
            </a:r>
            <a:r>
              <a:rPr sz="2000" dirty="0" smtClean="0"/>
              <a:t> </a:t>
            </a:r>
            <a:r>
              <a:rPr sz="2000" dirty="0" err="1"/>
              <a:t>zachovaných</a:t>
            </a:r>
            <a:r>
              <a:rPr sz="2000" dirty="0"/>
              <a:t> </a:t>
            </a:r>
            <a:r>
              <a:rPr sz="2000" dirty="0" err="1"/>
              <a:t>paměťových</a:t>
            </a:r>
            <a:r>
              <a:rPr sz="2000" dirty="0"/>
              <a:t> </a:t>
            </a:r>
            <a:r>
              <a:rPr sz="2000" dirty="0" err="1"/>
              <a:t>fcí</a:t>
            </a:r>
            <a:r>
              <a:rPr sz="2000" dirty="0"/>
              <a:t> </a:t>
            </a:r>
            <a:r>
              <a:rPr sz="2000" dirty="0" err="1"/>
              <a:t>může</a:t>
            </a:r>
            <a:r>
              <a:rPr sz="2000" dirty="0"/>
              <a:t> </a:t>
            </a:r>
            <a:r>
              <a:rPr sz="2000" dirty="0" err="1"/>
              <a:t>podpořit</a:t>
            </a:r>
            <a:r>
              <a:rPr sz="2000" dirty="0"/>
              <a:t> </a:t>
            </a:r>
            <a:r>
              <a:rPr sz="2000" dirty="0" err="1"/>
              <a:t>proces</a:t>
            </a:r>
            <a:r>
              <a:rPr sz="2000" dirty="0"/>
              <a:t> </a:t>
            </a:r>
            <a:r>
              <a:rPr sz="2000" dirty="0" err="1"/>
              <a:t>rehabilitace</a:t>
            </a:r>
            <a:r>
              <a:rPr sz="2000" dirty="0"/>
              <a:t> a </a:t>
            </a:r>
            <a:r>
              <a:rPr sz="2000" dirty="0" err="1" smtClean="0"/>
              <a:t>reintegrace</a:t>
            </a:r>
            <a:r>
              <a:rPr lang="cs-CZ" sz="2000" dirty="0" smtClean="0"/>
              <a:t>                  </a:t>
            </a:r>
            <a:r>
              <a:rPr sz="2000" dirty="0" smtClean="0"/>
              <a:t> </a:t>
            </a:r>
            <a:r>
              <a:rPr sz="2000" dirty="0"/>
              <a:t>do </a:t>
            </a:r>
            <a:r>
              <a:rPr sz="2000" dirty="0" err="1"/>
              <a:t>běžného</a:t>
            </a:r>
            <a:r>
              <a:rPr sz="2000" dirty="0"/>
              <a:t> </a:t>
            </a:r>
            <a:r>
              <a:rPr sz="2000" dirty="0" err="1"/>
              <a:t>života</a:t>
            </a:r>
            <a:endParaRPr sz="2000" dirty="0"/>
          </a:p>
          <a:p>
            <a:pPr marL="204470" indent="-204470" defTabSz="268731">
              <a:lnSpc>
                <a:spcPct val="100000"/>
              </a:lnSpc>
              <a:spcBef>
                <a:spcPts val="1900"/>
              </a:spcBef>
              <a:defRPr sz="1472"/>
            </a:pPr>
            <a:r>
              <a:rPr lang="cs-CZ" sz="2000" dirty="0" err="1" smtClean="0"/>
              <a:t>o</a:t>
            </a:r>
            <a:r>
              <a:rPr sz="2000" dirty="0" err="1" smtClean="0"/>
              <a:t>blasti</a:t>
            </a:r>
            <a:r>
              <a:rPr sz="2000" dirty="0" smtClean="0"/>
              <a:t> </a:t>
            </a:r>
            <a:r>
              <a:rPr sz="2000" dirty="0" err="1"/>
              <a:t>významné</a:t>
            </a:r>
            <a:r>
              <a:rPr sz="2000" dirty="0"/>
              <a:t> pro </a:t>
            </a:r>
            <a:r>
              <a:rPr sz="2000" dirty="0" err="1"/>
              <a:t>paměťové</a:t>
            </a:r>
            <a:r>
              <a:rPr sz="2000" dirty="0"/>
              <a:t> </a:t>
            </a:r>
            <a:r>
              <a:rPr sz="2000" dirty="0" err="1"/>
              <a:t>fce</a:t>
            </a:r>
            <a:r>
              <a:rPr sz="2000" dirty="0"/>
              <a:t> - </a:t>
            </a:r>
            <a:r>
              <a:rPr sz="2000" dirty="0" err="1"/>
              <a:t>mediální</a:t>
            </a:r>
            <a:r>
              <a:rPr sz="2000" dirty="0"/>
              <a:t> </a:t>
            </a:r>
            <a:r>
              <a:rPr sz="2000" dirty="0" err="1"/>
              <a:t>temporální</a:t>
            </a:r>
            <a:r>
              <a:rPr sz="2000" dirty="0"/>
              <a:t> </a:t>
            </a:r>
            <a:r>
              <a:rPr sz="2000" dirty="0" err="1"/>
              <a:t>lalok</a:t>
            </a:r>
            <a:r>
              <a:rPr sz="2000" dirty="0"/>
              <a:t> (</a:t>
            </a:r>
            <a:r>
              <a:rPr sz="2000" dirty="0" err="1"/>
              <a:t>hipokampus</a:t>
            </a:r>
            <a:r>
              <a:rPr sz="2000" dirty="0"/>
              <a:t>), </a:t>
            </a:r>
            <a:r>
              <a:rPr sz="2000" dirty="0" err="1"/>
              <a:t>frontální</a:t>
            </a:r>
            <a:r>
              <a:rPr sz="2000" dirty="0"/>
              <a:t> </a:t>
            </a:r>
            <a:r>
              <a:rPr sz="2000" dirty="0" err="1"/>
              <a:t>lalok</a:t>
            </a:r>
            <a:r>
              <a:rPr sz="2000" dirty="0"/>
              <a:t>, diencephalon, </a:t>
            </a:r>
            <a:r>
              <a:rPr sz="2000" dirty="0" err="1"/>
              <a:t>asociační</a:t>
            </a:r>
            <a:r>
              <a:rPr sz="2000" dirty="0"/>
              <a:t> </a:t>
            </a:r>
            <a:r>
              <a:rPr sz="2000" dirty="0" err="1"/>
              <a:t>oblasti</a:t>
            </a:r>
            <a:r>
              <a:rPr sz="2000" dirty="0"/>
              <a:t> </a:t>
            </a:r>
            <a:r>
              <a:rPr sz="2000" dirty="0" err="1"/>
              <a:t>posteriorního</a:t>
            </a:r>
            <a:r>
              <a:rPr sz="2000" dirty="0"/>
              <a:t> </a:t>
            </a:r>
            <a:r>
              <a:rPr sz="2000" dirty="0" err="1"/>
              <a:t>kortexu</a:t>
            </a:r>
            <a:endParaRPr sz="2000" dirty="0"/>
          </a:p>
          <a:p>
            <a:pPr marL="204470" indent="-204470" defTabSz="268731">
              <a:lnSpc>
                <a:spcPct val="100000"/>
              </a:lnSpc>
              <a:spcBef>
                <a:spcPts val="1900"/>
              </a:spcBef>
              <a:defRPr sz="1472"/>
            </a:pPr>
            <a:r>
              <a:rPr sz="1800" dirty="0"/>
              <a:t>Testy </a:t>
            </a:r>
            <a:r>
              <a:rPr sz="1800" dirty="0" err="1"/>
              <a:t>paměti</a:t>
            </a:r>
            <a:endParaRPr sz="1800" dirty="0"/>
          </a:p>
          <a:p>
            <a:pPr marL="854700" lvl="1" indent="-204470" defTabSz="268731">
              <a:lnSpc>
                <a:spcPct val="100000"/>
              </a:lnSpc>
              <a:spcBef>
                <a:spcPts val="1900"/>
              </a:spcBef>
              <a:defRPr sz="1472"/>
            </a:pPr>
            <a:r>
              <a:rPr sz="1515" dirty="0"/>
              <a:t>Wechsler Memory Scale- R/III</a:t>
            </a:r>
          </a:p>
          <a:p>
            <a:pPr marL="854700" lvl="1" indent="-204470" defTabSz="268731">
              <a:lnSpc>
                <a:spcPct val="100000"/>
              </a:lnSpc>
              <a:spcBef>
                <a:spcPts val="1900"/>
              </a:spcBef>
              <a:defRPr sz="1472"/>
            </a:pPr>
            <a:r>
              <a:rPr sz="1515" dirty="0"/>
              <a:t>California Verbal Learning Test</a:t>
            </a:r>
          </a:p>
          <a:p>
            <a:pPr marL="854700" lvl="1" indent="-204470" defTabSz="268731">
              <a:lnSpc>
                <a:spcPct val="100000"/>
              </a:lnSpc>
              <a:spcBef>
                <a:spcPts val="1900"/>
              </a:spcBef>
              <a:defRPr sz="1472"/>
            </a:pPr>
            <a:r>
              <a:rPr sz="1515" dirty="0" err="1"/>
              <a:t>Buschke</a:t>
            </a:r>
            <a:r>
              <a:rPr sz="1515" dirty="0"/>
              <a:t> Selective Reminding Test</a:t>
            </a:r>
          </a:p>
          <a:p>
            <a:pPr marL="854700" lvl="1" indent="-204470" defTabSz="268731">
              <a:lnSpc>
                <a:spcPct val="100000"/>
              </a:lnSpc>
              <a:spcBef>
                <a:spcPts val="1900"/>
              </a:spcBef>
              <a:defRPr sz="1472"/>
            </a:pPr>
            <a:r>
              <a:rPr sz="1515" dirty="0"/>
              <a:t>Hopkins Verbal Learning Test</a:t>
            </a:r>
          </a:p>
          <a:p>
            <a:pPr marL="854700" lvl="1" indent="-204470" defTabSz="268731">
              <a:lnSpc>
                <a:spcPct val="100000"/>
              </a:lnSpc>
              <a:spcBef>
                <a:spcPts val="1900"/>
              </a:spcBef>
              <a:defRPr sz="1472"/>
            </a:pPr>
            <a:r>
              <a:rPr sz="1515" dirty="0"/>
              <a:t>Rey Auditory Verbal Learning Test</a:t>
            </a:r>
          </a:p>
          <a:p>
            <a:pPr marL="854700" lvl="1" indent="-204470" defTabSz="268731">
              <a:lnSpc>
                <a:spcPct val="100000"/>
              </a:lnSpc>
              <a:spcBef>
                <a:spcPts val="1900"/>
              </a:spcBef>
              <a:defRPr sz="1472"/>
            </a:pPr>
            <a:r>
              <a:rPr sz="1515" dirty="0"/>
              <a:t>Rey-</a:t>
            </a:r>
            <a:r>
              <a:rPr sz="1515" dirty="0" err="1"/>
              <a:t>Osterrieth</a:t>
            </a:r>
            <a:r>
              <a:rPr sz="1515" dirty="0"/>
              <a:t> Complex Figure</a:t>
            </a:r>
          </a:p>
          <a:p>
            <a:pPr marL="854700" lvl="1" indent="-204470" defTabSz="268731">
              <a:lnSpc>
                <a:spcPct val="100000"/>
              </a:lnSpc>
              <a:spcBef>
                <a:spcPts val="1900"/>
              </a:spcBef>
              <a:defRPr sz="1472"/>
            </a:pPr>
            <a:r>
              <a:rPr sz="1515" dirty="0"/>
              <a:t>Benton Visual Retention Test</a:t>
            </a:r>
          </a:p>
          <a:p>
            <a:pPr marL="854700" lvl="1" indent="-204470" defTabSz="268731">
              <a:lnSpc>
                <a:spcPct val="100000"/>
              </a:lnSpc>
              <a:spcBef>
                <a:spcPts val="1900"/>
              </a:spcBef>
              <a:defRPr sz="1472"/>
            </a:pPr>
            <a:r>
              <a:rPr sz="1515" dirty="0" err="1"/>
              <a:t>Corsi</a:t>
            </a:r>
            <a:r>
              <a:rPr sz="1515" dirty="0"/>
              <a:t> Block Tapping Test</a:t>
            </a:r>
          </a:p>
          <a:p>
            <a:pPr marL="854700" lvl="1" indent="-204470" defTabSz="268731">
              <a:lnSpc>
                <a:spcPct val="100000"/>
              </a:lnSpc>
              <a:spcBef>
                <a:spcPts val="1900"/>
              </a:spcBef>
              <a:defRPr sz="1472"/>
            </a:pPr>
            <a:r>
              <a:rPr sz="1515" dirty="0"/>
              <a:t>Serial Digit Learning</a:t>
            </a:r>
          </a:p>
          <a:p>
            <a:pPr marL="854700" lvl="1" indent="-204470" defTabSz="268731">
              <a:lnSpc>
                <a:spcPct val="100000"/>
              </a:lnSpc>
              <a:spcBef>
                <a:spcPts val="1900"/>
              </a:spcBef>
              <a:defRPr sz="1472"/>
            </a:pPr>
            <a:r>
              <a:rPr sz="1515" dirty="0"/>
              <a:t>Interference Learning Test</a:t>
            </a:r>
          </a:p>
          <a:p>
            <a:pPr marL="854700" lvl="1" indent="-204470" defTabSz="268731">
              <a:lnSpc>
                <a:spcPct val="100000"/>
              </a:lnSpc>
              <a:spcBef>
                <a:spcPts val="1900"/>
              </a:spcBef>
              <a:defRPr sz="1472"/>
            </a:pPr>
            <a:r>
              <a:rPr sz="1515" dirty="0"/>
              <a:t>Memory Assessment Scales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Diagnostika poruch pozornosti a neglektu"/>
          <p:cNvSpPr txBox="1">
            <a:spLocks noGrp="1"/>
          </p:cNvSpPr>
          <p:nvPr>
            <p:ph type="title"/>
          </p:nvPr>
        </p:nvSpPr>
        <p:spPr>
          <a:xfrm>
            <a:off x="3471701" y="296272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>
            <a:lvl1pPr defTabSz="484886">
              <a:defRPr sz="6640"/>
            </a:lvl1pPr>
          </a:lstStyle>
          <a:p>
            <a:r>
              <a:rPr sz="4800" dirty="0" err="1"/>
              <a:t>Diagnostika</a:t>
            </a:r>
            <a:r>
              <a:rPr sz="4800" dirty="0"/>
              <a:t> </a:t>
            </a:r>
            <a:r>
              <a:rPr sz="4800" dirty="0" err="1"/>
              <a:t>poruch</a:t>
            </a:r>
            <a:r>
              <a:rPr sz="4800" dirty="0"/>
              <a:t> </a:t>
            </a:r>
            <a:r>
              <a:rPr sz="4800" dirty="0" err="1"/>
              <a:t>pozornosti</a:t>
            </a:r>
            <a:r>
              <a:rPr sz="4800" dirty="0"/>
              <a:t> a </a:t>
            </a:r>
            <a:r>
              <a:rPr sz="4800" dirty="0" err="1"/>
              <a:t>neglektu</a:t>
            </a:r>
            <a:endParaRPr sz="4800" dirty="0"/>
          </a:p>
        </p:txBody>
      </p:sp>
      <p:sp>
        <p:nvSpPr>
          <p:cNvPr id="195" name="Poruchy pozornosti asi u 80% pacientů; mohou zkreslovat pacientův skutečný výkon…"/>
          <p:cNvSpPr txBox="1">
            <a:spLocks noGrp="1"/>
          </p:cNvSpPr>
          <p:nvPr>
            <p:ph type="body" idx="1"/>
          </p:nvPr>
        </p:nvSpPr>
        <p:spPr>
          <a:xfrm>
            <a:off x="444843" y="2545492"/>
            <a:ext cx="12344400" cy="69939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6700" indent="-266700" defTabSz="350520">
              <a:spcBef>
                <a:spcPts val="2500"/>
              </a:spcBef>
              <a:defRPr sz="1920"/>
            </a:pPr>
            <a:r>
              <a:rPr lang="cs-CZ" sz="2200" dirty="0" err="1" smtClean="0"/>
              <a:t>p</a:t>
            </a:r>
            <a:r>
              <a:rPr sz="2200" dirty="0" err="1" smtClean="0"/>
              <a:t>oruchy</a:t>
            </a:r>
            <a:r>
              <a:rPr sz="2200" dirty="0" smtClean="0"/>
              <a:t> </a:t>
            </a:r>
            <a:r>
              <a:rPr sz="2200" dirty="0" err="1"/>
              <a:t>pozornosti</a:t>
            </a:r>
            <a:r>
              <a:rPr sz="2200" dirty="0"/>
              <a:t> </a:t>
            </a:r>
            <a:r>
              <a:rPr sz="2200" dirty="0" err="1"/>
              <a:t>asi</a:t>
            </a:r>
            <a:r>
              <a:rPr sz="2200" dirty="0"/>
              <a:t> u 80% </a:t>
            </a:r>
            <a:r>
              <a:rPr sz="2200" dirty="0" err="1"/>
              <a:t>pacientů</a:t>
            </a:r>
            <a:r>
              <a:rPr sz="2200" dirty="0"/>
              <a:t>; </a:t>
            </a:r>
            <a:r>
              <a:rPr sz="2200" dirty="0" err="1"/>
              <a:t>mohou</a:t>
            </a:r>
            <a:r>
              <a:rPr sz="2200" dirty="0"/>
              <a:t> </a:t>
            </a:r>
            <a:r>
              <a:rPr sz="2200" dirty="0" err="1"/>
              <a:t>zkreslovat</a:t>
            </a:r>
            <a:r>
              <a:rPr sz="2200" dirty="0"/>
              <a:t> </a:t>
            </a:r>
            <a:r>
              <a:rPr sz="2200" dirty="0" err="1"/>
              <a:t>pacientův</a:t>
            </a:r>
            <a:r>
              <a:rPr sz="2200" dirty="0"/>
              <a:t> </a:t>
            </a:r>
            <a:r>
              <a:rPr sz="2200" dirty="0" err="1"/>
              <a:t>skutečný</a:t>
            </a:r>
            <a:r>
              <a:rPr sz="2200" dirty="0"/>
              <a:t> </a:t>
            </a:r>
            <a:r>
              <a:rPr sz="2200" dirty="0" err="1"/>
              <a:t>výkon</a:t>
            </a:r>
            <a:endParaRPr sz="2200" dirty="0"/>
          </a:p>
          <a:p>
            <a:pPr marL="266700" indent="-266700" defTabSz="350520">
              <a:spcBef>
                <a:spcPts val="2500"/>
              </a:spcBef>
              <a:defRPr sz="1920"/>
            </a:pPr>
            <a:r>
              <a:rPr lang="cs-CZ" sz="2200" dirty="0" err="1" smtClean="0"/>
              <a:t>p</a:t>
            </a:r>
            <a:r>
              <a:rPr sz="2200" dirty="0" err="1" smtClean="0"/>
              <a:t>ozornost</a:t>
            </a:r>
            <a:r>
              <a:rPr sz="2200" dirty="0" smtClean="0"/>
              <a:t> </a:t>
            </a:r>
            <a:r>
              <a:rPr sz="2200" dirty="0"/>
              <a:t>je </a:t>
            </a:r>
            <a:r>
              <a:rPr sz="2200" dirty="0" err="1"/>
              <a:t>proces</a:t>
            </a:r>
            <a:r>
              <a:rPr sz="2200" dirty="0" smtClean="0"/>
              <a:t>,</a:t>
            </a:r>
            <a:r>
              <a:rPr lang="cs-CZ" sz="2200" dirty="0" smtClean="0"/>
              <a:t> </a:t>
            </a:r>
            <a:r>
              <a:rPr sz="2200" dirty="0" err="1" smtClean="0"/>
              <a:t>který</a:t>
            </a:r>
            <a:r>
              <a:rPr sz="2200" dirty="0" smtClean="0"/>
              <a:t> </a:t>
            </a:r>
            <a:r>
              <a:rPr sz="2200" dirty="0" err="1"/>
              <a:t>zprostředkovává</a:t>
            </a:r>
            <a:r>
              <a:rPr sz="2200" dirty="0"/>
              <a:t> </a:t>
            </a:r>
            <a:r>
              <a:rPr sz="2200" dirty="0" err="1"/>
              <a:t>reakci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konkrétní</a:t>
            </a:r>
            <a:r>
              <a:rPr sz="2200" dirty="0"/>
              <a:t> </a:t>
            </a:r>
            <a:r>
              <a:rPr sz="2200" dirty="0" err="1"/>
              <a:t>podněty</a:t>
            </a:r>
            <a:r>
              <a:rPr sz="2200" dirty="0"/>
              <a:t>, </a:t>
            </a:r>
            <a:r>
              <a:rPr sz="2200" dirty="0" err="1"/>
              <a:t>které</a:t>
            </a:r>
            <a:r>
              <a:rPr sz="2200" dirty="0"/>
              <a:t> </a:t>
            </a:r>
            <a:r>
              <a:rPr sz="2200" dirty="0" err="1"/>
              <a:t>jsou</a:t>
            </a:r>
            <a:r>
              <a:rPr sz="2200" dirty="0"/>
              <a:t> </a:t>
            </a:r>
            <a:r>
              <a:rPr sz="2200" dirty="0" err="1"/>
              <a:t>vybírány</a:t>
            </a:r>
            <a:r>
              <a:rPr sz="2200" dirty="0"/>
              <a:t> </a:t>
            </a:r>
            <a:r>
              <a:rPr sz="2200" dirty="0" err="1"/>
              <a:t>podle</a:t>
            </a:r>
            <a:r>
              <a:rPr sz="2200" dirty="0"/>
              <a:t> </a:t>
            </a:r>
            <a:r>
              <a:rPr sz="2200" dirty="0" err="1"/>
              <a:t>specifických</a:t>
            </a:r>
            <a:r>
              <a:rPr sz="2200" dirty="0"/>
              <a:t> </a:t>
            </a:r>
            <a:r>
              <a:rPr sz="2200" dirty="0" err="1"/>
              <a:t>kritérií</a:t>
            </a:r>
            <a:r>
              <a:rPr sz="2200" dirty="0"/>
              <a:t>, </a:t>
            </a:r>
            <a:r>
              <a:rPr sz="2200" dirty="0" err="1"/>
              <a:t>zatímco</a:t>
            </a:r>
            <a:r>
              <a:rPr sz="2200" dirty="0"/>
              <a:t> </a:t>
            </a:r>
            <a:r>
              <a:rPr sz="2200" dirty="0" err="1"/>
              <a:t>jiné</a:t>
            </a:r>
            <a:r>
              <a:rPr sz="2200" dirty="0"/>
              <a:t> </a:t>
            </a:r>
            <a:r>
              <a:rPr sz="2200" dirty="0" err="1"/>
              <a:t>podněty</a:t>
            </a:r>
            <a:r>
              <a:rPr sz="2200" dirty="0"/>
              <a:t> </a:t>
            </a:r>
            <a:r>
              <a:rPr sz="2200" dirty="0" err="1"/>
              <a:t>jsou</a:t>
            </a:r>
            <a:r>
              <a:rPr sz="2200" dirty="0"/>
              <a:t> </a:t>
            </a:r>
            <a:r>
              <a:rPr sz="2200" dirty="0" err="1"/>
              <a:t>potlačeny</a:t>
            </a:r>
            <a:r>
              <a:rPr sz="2200" dirty="0"/>
              <a:t>; je to </a:t>
            </a:r>
            <a:r>
              <a:rPr sz="2200" dirty="0" err="1"/>
              <a:t>tedy</a:t>
            </a:r>
            <a:r>
              <a:rPr sz="2200" dirty="0"/>
              <a:t> </a:t>
            </a:r>
            <a:r>
              <a:rPr sz="2200" dirty="0" err="1"/>
              <a:t>připravenost</a:t>
            </a:r>
            <a:r>
              <a:rPr sz="2200" dirty="0"/>
              <a:t> k </a:t>
            </a:r>
            <a:r>
              <a:rPr sz="2200" dirty="0" err="1"/>
              <a:t>rychlé</a:t>
            </a:r>
            <a:r>
              <a:rPr sz="2200" dirty="0"/>
              <a:t> a </a:t>
            </a:r>
            <a:r>
              <a:rPr sz="2200" dirty="0" err="1"/>
              <a:t>přiměřené</a:t>
            </a:r>
            <a:r>
              <a:rPr sz="2200" dirty="0"/>
              <a:t> </a:t>
            </a:r>
            <a:r>
              <a:rPr sz="2200" dirty="0" err="1"/>
              <a:t>reakci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vybrané</a:t>
            </a:r>
            <a:r>
              <a:rPr sz="2200" dirty="0"/>
              <a:t> </a:t>
            </a:r>
            <a:r>
              <a:rPr sz="2200" dirty="0" err="1" smtClean="0"/>
              <a:t>podněty</a:t>
            </a:r>
            <a:r>
              <a:rPr lang="cs-CZ" sz="2200" dirty="0" smtClean="0"/>
              <a:t> </a:t>
            </a:r>
            <a:r>
              <a:rPr sz="2200" dirty="0" smtClean="0"/>
              <a:t>(</a:t>
            </a:r>
            <a:r>
              <a:rPr sz="2200" dirty="0"/>
              <a:t>Broadbent 1958)</a:t>
            </a:r>
          </a:p>
          <a:p>
            <a:pPr marL="266700" indent="-266700" defTabSz="350520">
              <a:spcBef>
                <a:spcPts val="2500"/>
              </a:spcBef>
              <a:defRPr sz="1920"/>
            </a:pPr>
            <a:r>
              <a:rPr lang="cs-CZ" sz="2200" dirty="0" err="1" smtClean="0"/>
              <a:t>s</a:t>
            </a:r>
            <a:r>
              <a:rPr sz="2200" dirty="0" err="1" smtClean="0"/>
              <a:t>ledujeme</a:t>
            </a:r>
            <a:r>
              <a:rPr sz="2200" dirty="0" smtClean="0"/>
              <a:t> </a:t>
            </a:r>
            <a:r>
              <a:rPr sz="2200" dirty="0" err="1"/>
              <a:t>jednoduchý</a:t>
            </a:r>
            <a:r>
              <a:rPr sz="2200" dirty="0"/>
              <a:t> </a:t>
            </a:r>
            <a:r>
              <a:rPr sz="2200" dirty="0" err="1"/>
              <a:t>reakční</a:t>
            </a:r>
            <a:r>
              <a:rPr sz="2200" dirty="0"/>
              <a:t> </a:t>
            </a:r>
            <a:r>
              <a:rPr sz="2200" dirty="0" err="1"/>
              <a:t>čas</a:t>
            </a:r>
            <a:r>
              <a:rPr sz="2200" dirty="0"/>
              <a:t>, </a:t>
            </a:r>
            <a:r>
              <a:rPr sz="2200" dirty="0" err="1"/>
              <a:t>bdělost</a:t>
            </a:r>
            <a:r>
              <a:rPr sz="2200" dirty="0"/>
              <a:t>, </a:t>
            </a:r>
            <a:r>
              <a:rPr sz="2200" dirty="0" err="1"/>
              <a:t>výběrovost</a:t>
            </a:r>
            <a:r>
              <a:rPr sz="2200" dirty="0"/>
              <a:t> </a:t>
            </a:r>
            <a:r>
              <a:rPr sz="2200" dirty="0" err="1"/>
              <a:t>či</a:t>
            </a:r>
            <a:r>
              <a:rPr sz="2200" dirty="0"/>
              <a:t> </a:t>
            </a:r>
            <a:r>
              <a:rPr sz="2200" dirty="0" err="1"/>
              <a:t>sklon</a:t>
            </a:r>
            <a:r>
              <a:rPr sz="2200" dirty="0"/>
              <a:t> k </a:t>
            </a:r>
            <a:r>
              <a:rPr sz="2200" dirty="0" err="1"/>
              <a:t>perseveraci</a:t>
            </a:r>
            <a:r>
              <a:rPr sz="2200" dirty="0"/>
              <a:t>, </a:t>
            </a:r>
            <a:r>
              <a:rPr sz="2200" dirty="0" err="1" smtClean="0"/>
              <a:t>kapacit</a:t>
            </a:r>
            <a:r>
              <a:rPr lang="cs-CZ" sz="2200" dirty="0" smtClean="0"/>
              <a:t>u</a:t>
            </a:r>
            <a:r>
              <a:rPr sz="2200" dirty="0" smtClean="0"/>
              <a:t> </a:t>
            </a:r>
            <a:r>
              <a:rPr sz="2200" dirty="0" err="1"/>
              <a:t>pozornosti</a:t>
            </a:r>
            <a:r>
              <a:rPr sz="2200" dirty="0"/>
              <a:t>, </a:t>
            </a:r>
            <a:r>
              <a:rPr sz="2200" dirty="0" err="1" smtClean="0"/>
              <a:t>rozdělen</a:t>
            </a:r>
            <a:r>
              <a:rPr lang="cs-CZ" sz="2200" dirty="0" smtClean="0"/>
              <a:t>ou</a:t>
            </a:r>
            <a:r>
              <a:rPr sz="2200" dirty="0" smtClean="0"/>
              <a:t> </a:t>
            </a:r>
            <a:r>
              <a:rPr sz="2200" dirty="0" err="1"/>
              <a:t>pozornost</a:t>
            </a:r>
            <a:r>
              <a:rPr sz="2200" dirty="0"/>
              <a:t>, </a:t>
            </a:r>
            <a:r>
              <a:rPr sz="2200" dirty="0" err="1" smtClean="0"/>
              <a:t>vigilanc</a:t>
            </a:r>
            <a:r>
              <a:rPr lang="cs-CZ" sz="2200" dirty="0" smtClean="0"/>
              <a:t>i</a:t>
            </a:r>
            <a:r>
              <a:rPr sz="2200" dirty="0" smtClean="0"/>
              <a:t> </a:t>
            </a:r>
            <a:r>
              <a:rPr sz="2200" dirty="0" err="1"/>
              <a:t>ve</a:t>
            </a:r>
            <a:r>
              <a:rPr sz="2200" dirty="0"/>
              <a:t> </a:t>
            </a:r>
            <a:r>
              <a:rPr sz="2200" dirty="0" err="1"/>
              <a:t>smyslu</a:t>
            </a:r>
            <a:r>
              <a:rPr sz="2200" dirty="0"/>
              <a:t> </a:t>
            </a:r>
            <a:r>
              <a:rPr sz="2200" dirty="0" err="1"/>
              <a:t>udržení</a:t>
            </a:r>
            <a:r>
              <a:rPr sz="2200" dirty="0"/>
              <a:t> </a:t>
            </a:r>
            <a:r>
              <a:rPr sz="2200" dirty="0" err="1"/>
              <a:t>trvalé</a:t>
            </a:r>
            <a:r>
              <a:rPr sz="2200" dirty="0"/>
              <a:t> </a:t>
            </a:r>
            <a:r>
              <a:rPr sz="2200" dirty="0" err="1"/>
              <a:t>pozornosti</a:t>
            </a:r>
            <a:endParaRPr sz="2200" dirty="0"/>
          </a:p>
          <a:p>
            <a:pPr marL="266700" indent="-266700" defTabSz="350520">
              <a:spcBef>
                <a:spcPts val="2500"/>
              </a:spcBef>
              <a:defRPr sz="1920"/>
            </a:pPr>
            <a:r>
              <a:rPr lang="cs-CZ" sz="2200" dirty="0" smtClean="0"/>
              <a:t>u</a:t>
            </a:r>
            <a:r>
              <a:rPr sz="2200" dirty="0" smtClean="0"/>
              <a:t> </a:t>
            </a:r>
            <a:r>
              <a:rPr sz="2200" dirty="0"/>
              <a:t>CMP </a:t>
            </a:r>
            <a:r>
              <a:rPr sz="2200" dirty="0" err="1"/>
              <a:t>často</a:t>
            </a:r>
            <a:r>
              <a:rPr sz="2200" dirty="0"/>
              <a:t> </a:t>
            </a:r>
            <a:r>
              <a:rPr sz="2200" dirty="0" err="1"/>
              <a:t>opomíjení</a:t>
            </a:r>
            <a:r>
              <a:rPr sz="2200" dirty="0"/>
              <a:t> </a:t>
            </a:r>
            <a:r>
              <a:rPr sz="2200" dirty="0" err="1"/>
              <a:t>podnětů</a:t>
            </a:r>
            <a:r>
              <a:rPr sz="2200" dirty="0"/>
              <a:t> </a:t>
            </a:r>
            <a:r>
              <a:rPr sz="2200" dirty="0" err="1"/>
              <a:t>kontralaterálních</a:t>
            </a:r>
            <a:r>
              <a:rPr sz="2200" dirty="0"/>
              <a:t> k </a:t>
            </a:r>
            <a:r>
              <a:rPr sz="2200" dirty="0" err="1"/>
              <a:t>mozkové</a:t>
            </a:r>
            <a:r>
              <a:rPr sz="2200" dirty="0"/>
              <a:t> </a:t>
            </a:r>
            <a:r>
              <a:rPr sz="2200" dirty="0" err="1"/>
              <a:t>lézi</a:t>
            </a:r>
            <a:r>
              <a:rPr sz="2200" dirty="0"/>
              <a:t> - </a:t>
            </a:r>
            <a:r>
              <a:rPr sz="2200" dirty="0" err="1"/>
              <a:t>hemineglekt</a:t>
            </a:r>
            <a:r>
              <a:rPr sz="2200" dirty="0"/>
              <a:t> (hemi-</a:t>
            </a:r>
            <a:r>
              <a:rPr sz="2200" dirty="0" err="1"/>
              <a:t>nepozornost</a:t>
            </a:r>
            <a:r>
              <a:rPr sz="2200" dirty="0"/>
              <a:t>)</a:t>
            </a:r>
          </a:p>
          <a:p>
            <a:pPr marL="266700" indent="-266700" defTabSz="350520">
              <a:spcBef>
                <a:spcPts val="2500"/>
              </a:spcBef>
              <a:defRPr sz="1920"/>
            </a:pPr>
            <a:r>
              <a:rPr lang="cs-CZ" sz="2200" dirty="0" smtClean="0"/>
              <a:t>u</a:t>
            </a:r>
            <a:r>
              <a:rPr sz="2200" dirty="0" smtClean="0"/>
              <a:t> </a:t>
            </a:r>
            <a:r>
              <a:rPr sz="2200" dirty="0" err="1"/>
              <a:t>dospělých</a:t>
            </a:r>
            <a:r>
              <a:rPr sz="2200" dirty="0"/>
              <a:t> </a:t>
            </a:r>
            <a:r>
              <a:rPr sz="2200" dirty="0" err="1"/>
              <a:t>bývá</a:t>
            </a:r>
            <a:r>
              <a:rPr sz="2200" dirty="0"/>
              <a:t> </a:t>
            </a:r>
            <a:r>
              <a:rPr sz="2200" dirty="0" err="1"/>
              <a:t>neglekt</a:t>
            </a:r>
            <a:r>
              <a:rPr sz="2200" dirty="0"/>
              <a:t> </a:t>
            </a:r>
            <a:r>
              <a:rPr sz="2200" dirty="0" err="1"/>
              <a:t>závažnější</a:t>
            </a:r>
            <a:r>
              <a:rPr sz="2200" dirty="0"/>
              <a:t> a </a:t>
            </a:r>
            <a:r>
              <a:rPr sz="2200" dirty="0" err="1"/>
              <a:t>přetrvává</a:t>
            </a:r>
            <a:r>
              <a:rPr sz="2200" dirty="0"/>
              <a:t> </a:t>
            </a:r>
            <a:r>
              <a:rPr sz="2200" dirty="0" err="1"/>
              <a:t>déle</a:t>
            </a:r>
            <a:r>
              <a:rPr sz="2200" dirty="0"/>
              <a:t> </a:t>
            </a:r>
            <a:r>
              <a:rPr sz="2200" dirty="0" err="1"/>
              <a:t>po</a:t>
            </a:r>
            <a:r>
              <a:rPr sz="2200" dirty="0"/>
              <a:t> </a:t>
            </a:r>
            <a:r>
              <a:rPr sz="2200" dirty="0" err="1"/>
              <a:t>poškození</a:t>
            </a:r>
            <a:r>
              <a:rPr sz="2200" dirty="0"/>
              <a:t> </a:t>
            </a:r>
            <a:r>
              <a:rPr sz="2200" dirty="0" err="1"/>
              <a:t>pravé</a:t>
            </a:r>
            <a:r>
              <a:rPr sz="2200" dirty="0"/>
              <a:t> </a:t>
            </a:r>
            <a:r>
              <a:rPr sz="2200" dirty="0" err="1"/>
              <a:t>hemisféry</a:t>
            </a:r>
            <a:r>
              <a:rPr sz="2200" dirty="0"/>
              <a:t>; </a:t>
            </a:r>
            <a:r>
              <a:rPr sz="2200" dirty="0" err="1"/>
              <a:t>může</a:t>
            </a:r>
            <a:r>
              <a:rPr sz="2200" dirty="0"/>
              <a:t> </a:t>
            </a:r>
            <a:r>
              <a:rPr sz="2200" dirty="0" err="1"/>
              <a:t>být</a:t>
            </a:r>
            <a:r>
              <a:rPr sz="2200" dirty="0"/>
              <a:t> </a:t>
            </a:r>
            <a:r>
              <a:rPr sz="2200" dirty="0" err="1"/>
              <a:t>i</a:t>
            </a:r>
            <a:r>
              <a:rPr sz="2200" dirty="0"/>
              <a:t> u </a:t>
            </a:r>
            <a:r>
              <a:rPr sz="2200" dirty="0" err="1"/>
              <a:t>lézí</a:t>
            </a:r>
            <a:r>
              <a:rPr sz="2200" dirty="0"/>
              <a:t> </a:t>
            </a:r>
            <a:r>
              <a:rPr sz="2200" dirty="0" err="1"/>
              <a:t>druhostranných</a:t>
            </a:r>
            <a:r>
              <a:rPr sz="2200" dirty="0"/>
              <a:t>; </a:t>
            </a:r>
            <a:r>
              <a:rPr sz="2200" dirty="0" err="1"/>
              <a:t>může</a:t>
            </a:r>
            <a:r>
              <a:rPr sz="2200" dirty="0"/>
              <a:t> </a:t>
            </a:r>
            <a:r>
              <a:rPr sz="2200" dirty="0" err="1"/>
              <a:t>být</a:t>
            </a:r>
            <a:r>
              <a:rPr sz="2200" dirty="0"/>
              <a:t> </a:t>
            </a:r>
            <a:r>
              <a:rPr sz="2200" dirty="0" err="1"/>
              <a:t>různě</a:t>
            </a:r>
            <a:r>
              <a:rPr sz="2200" dirty="0"/>
              <a:t> </a:t>
            </a:r>
            <a:r>
              <a:rPr sz="2200" dirty="0" err="1"/>
              <a:t>závažný</a:t>
            </a:r>
            <a:r>
              <a:rPr sz="2200" dirty="0"/>
              <a:t>, </a:t>
            </a:r>
            <a:r>
              <a:rPr sz="2200" dirty="0" err="1" smtClean="0"/>
              <a:t>mů</a:t>
            </a:r>
            <a:r>
              <a:rPr lang="cs-CZ" sz="2200" dirty="0"/>
              <a:t>ž</a:t>
            </a:r>
            <a:r>
              <a:rPr sz="2200" dirty="0" smtClean="0"/>
              <a:t>e </a:t>
            </a:r>
            <a:r>
              <a:rPr sz="2200" dirty="0"/>
              <a:t>se </a:t>
            </a:r>
            <a:r>
              <a:rPr sz="2200" dirty="0" err="1"/>
              <a:t>týkat</a:t>
            </a:r>
            <a:r>
              <a:rPr sz="2200" dirty="0"/>
              <a:t> </a:t>
            </a:r>
            <a:r>
              <a:rPr sz="2200" dirty="0" err="1"/>
              <a:t>specifických</a:t>
            </a:r>
            <a:r>
              <a:rPr sz="2200" dirty="0"/>
              <a:t> </a:t>
            </a:r>
            <a:r>
              <a:rPr sz="2200" dirty="0" err="1"/>
              <a:t>oblastí</a:t>
            </a:r>
            <a:r>
              <a:rPr sz="2200" dirty="0"/>
              <a:t> </a:t>
            </a:r>
            <a:r>
              <a:rPr sz="2200" dirty="0" err="1" smtClean="0"/>
              <a:t>prostoru</a:t>
            </a:r>
            <a:r>
              <a:rPr lang="cs-CZ" sz="2200" dirty="0" smtClean="0"/>
              <a:t> </a:t>
            </a:r>
            <a:r>
              <a:rPr sz="2200" dirty="0" smtClean="0"/>
              <a:t>- </a:t>
            </a:r>
            <a:r>
              <a:rPr sz="2200" dirty="0" err="1"/>
              <a:t>osobního</a:t>
            </a:r>
            <a:r>
              <a:rPr sz="2200" dirty="0"/>
              <a:t> </a:t>
            </a:r>
            <a:r>
              <a:rPr sz="2200" dirty="0" err="1"/>
              <a:t>prostoru</a:t>
            </a:r>
            <a:r>
              <a:rPr sz="2200" dirty="0"/>
              <a:t>, </a:t>
            </a:r>
            <a:r>
              <a:rPr sz="2200" dirty="0" err="1"/>
              <a:t>vzdálenějšího</a:t>
            </a:r>
            <a:r>
              <a:rPr sz="2200" dirty="0"/>
              <a:t> </a:t>
            </a:r>
            <a:r>
              <a:rPr sz="2200" dirty="0" err="1"/>
              <a:t>prostoru</a:t>
            </a:r>
            <a:endParaRPr sz="2200" dirty="0"/>
          </a:p>
          <a:p>
            <a:pPr marL="266700" indent="-266700" defTabSz="350520">
              <a:spcBef>
                <a:spcPts val="2500"/>
              </a:spcBef>
              <a:defRPr sz="1920"/>
            </a:pPr>
            <a:r>
              <a:rPr lang="cs-CZ" sz="2200" dirty="0" err="1" smtClean="0"/>
              <a:t>m</a:t>
            </a:r>
            <a:r>
              <a:rPr sz="2200" dirty="0" err="1" smtClean="0"/>
              <a:t>ůže</a:t>
            </a:r>
            <a:r>
              <a:rPr sz="2200" dirty="0" smtClean="0"/>
              <a:t> </a:t>
            </a:r>
            <a:r>
              <a:rPr sz="2200" dirty="0" err="1"/>
              <a:t>být</a:t>
            </a:r>
            <a:r>
              <a:rPr sz="2200" dirty="0"/>
              <a:t> </a:t>
            </a:r>
            <a:r>
              <a:rPr sz="2200" dirty="0" err="1"/>
              <a:t>specifický</a:t>
            </a:r>
            <a:r>
              <a:rPr sz="2200" dirty="0"/>
              <a:t> k </a:t>
            </a:r>
            <a:r>
              <a:rPr sz="2200" dirty="0" err="1"/>
              <a:t>typu</a:t>
            </a:r>
            <a:r>
              <a:rPr sz="2200" dirty="0"/>
              <a:t> </a:t>
            </a:r>
            <a:r>
              <a:rPr sz="2200" dirty="0" err="1"/>
              <a:t>podnětu</a:t>
            </a:r>
            <a:r>
              <a:rPr sz="2200" dirty="0"/>
              <a:t> </a:t>
            </a:r>
            <a:r>
              <a:rPr sz="2200" dirty="0" err="1"/>
              <a:t>či</a:t>
            </a:r>
            <a:r>
              <a:rPr sz="2200" dirty="0"/>
              <a:t> </a:t>
            </a:r>
            <a:r>
              <a:rPr sz="2200" dirty="0" err="1"/>
              <a:t>úkolu</a:t>
            </a:r>
            <a:r>
              <a:rPr sz="2200" dirty="0"/>
              <a:t> (</a:t>
            </a:r>
            <a:r>
              <a:rPr sz="2200" dirty="0" err="1"/>
              <a:t>percepční</a:t>
            </a:r>
            <a:r>
              <a:rPr sz="2200" dirty="0"/>
              <a:t> </a:t>
            </a:r>
            <a:r>
              <a:rPr sz="2200" dirty="0" err="1"/>
              <a:t>či</a:t>
            </a:r>
            <a:r>
              <a:rPr sz="2200" dirty="0"/>
              <a:t> </a:t>
            </a:r>
            <a:r>
              <a:rPr sz="2200" dirty="0" err="1"/>
              <a:t>motorický</a:t>
            </a:r>
            <a:r>
              <a:rPr sz="2200" dirty="0"/>
              <a:t>), </a:t>
            </a:r>
            <a:r>
              <a:rPr sz="2200" dirty="0" err="1"/>
              <a:t>nebo</a:t>
            </a:r>
            <a:r>
              <a:rPr sz="2200" dirty="0"/>
              <a:t> </a:t>
            </a:r>
            <a:r>
              <a:rPr lang="cs-CZ" sz="2200" dirty="0" smtClean="0"/>
              <a:t>                               </a:t>
            </a:r>
            <a:r>
              <a:rPr sz="2200" dirty="0" smtClean="0"/>
              <a:t>k </a:t>
            </a:r>
            <a:r>
              <a:rPr sz="2200" dirty="0" err="1"/>
              <a:t>senzorické</a:t>
            </a:r>
            <a:r>
              <a:rPr sz="2200" dirty="0"/>
              <a:t> </a:t>
            </a:r>
            <a:r>
              <a:rPr sz="2200" dirty="0" err="1"/>
              <a:t>modalitě</a:t>
            </a:r>
            <a:r>
              <a:rPr sz="2200" dirty="0"/>
              <a:t> (</a:t>
            </a:r>
            <a:r>
              <a:rPr sz="2200" dirty="0" err="1"/>
              <a:t>vizuální</a:t>
            </a:r>
            <a:r>
              <a:rPr sz="2200" dirty="0"/>
              <a:t>, </a:t>
            </a:r>
            <a:r>
              <a:rPr sz="2200" dirty="0" err="1"/>
              <a:t>auditivní</a:t>
            </a:r>
            <a:r>
              <a:rPr sz="2200" dirty="0"/>
              <a:t> </a:t>
            </a:r>
            <a:r>
              <a:rPr sz="2200" dirty="0" err="1"/>
              <a:t>či</a:t>
            </a:r>
            <a:r>
              <a:rPr sz="2200" dirty="0"/>
              <a:t> </a:t>
            </a:r>
            <a:r>
              <a:rPr sz="2200" dirty="0" err="1"/>
              <a:t>taktilní</a:t>
            </a:r>
            <a:r>
              <a:rPr sz="2200" dirty="0"/>
              <a:t>)</a:t>
            </a:r>
          </a:p>
          <a:p>
            <a:pPr marL="266700" indent="-266700" defTabSz="350520">
              <a:spcBef>
                <a:spcPts val="2500"/>
              </a:spcBef>
              <a:defRPr sz="1920"/>
            </a:pPr>
            <a:r>
              <a:rPr lang="cs-CZ" sz="2200" dirty="0" err="1" smtClean="0"/>
              <a:t>m</a:t>
            </a:r>
            <a:r>
              <a:rPr sz="2200" dirty="0" err="1" smtClean="0"/>
              <a:t>ůže</a:t>
            </a:r>
            <a:r>
              <a:rPr sz="2200" dirty="0" smtClean="0"/>
              <a:t> </a:t>
            </a:r>
            <a:r>
              <a:rPr sz="2200" dirty="0" err="1"/>
              <a:t>být</a:t>
            </a:r>
            <a:r>
              <a:rPr sz="2200" dirty="0"/>
              <a:t> </a:t>
            </a:r>
            <a:r>
              <a:rPr sz="2200" dirty="0" err="1"/>
              <a:t>velmi</a:t>
            </a:r>
            <a:r>
              <a:rPr sz="2200" dirty="0"/>
              <a:t> </a:t>
            </a:r>
            <a:r>
              <a:rPr sz="2200" dirty="0" err="1"/>
              <a:t>jemný</a:t>
            </a:r>
            <a:r>
              <a:rPr sz="2200" dirty="0"/>
              <a:t>, </a:t>
            </a:r>
            <a:r>
              <a:rPr sz="2200" dirty="0" err="1"/>
              <a:t>nutné</a:t>
            </a:r>
            <a:r>
              <a:rPr sz="2200" dirty="0"/>
              <a:t> </a:t>
            </a:r>
            <a:r>
              <a:rPr sz="2200" dirty="0" err="1"/>
              <a:t>pozorování</a:t>
            </a:r>
            <a:r>
              <a:rPr sz="2200" dirty="0"/>
              <a:t> </a:t>
            </a:r>
            <a:r>
              <a:rPr sz="2200" dirty="0" err="1"/>
              <a:t>chování</a:t>
            </a:r>
            <a:r>
              <a:rPr sz="2200" dirty="0"/>
              <a:t> v </a:t>
            </a:r>
            <a:r>
              <a:rPr sz="2200" dirty="0" err="1"/>
              <a:t>přirozeném</a:t>
            </a:r>
            <a:r>
              <a:rPr sz="2200" dirty="0"/>
              <a:t> </a:t>
            </a:r>
            <a:r>
              <a:rPr sz="2200" dirty="0" err="1"/>
              <a:t>prostředí</a:t>
            </a:r>
            <a:endParaRPr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MP"/>
          <p:cNvSpPr txBox="1">
            <a:spLocks noGrp="1"/>
          </p:cNvSpPr>
          <p:nvPr>
            <p:ph type="title"/>
          </p:nvPr>
        </p:nvSpPr>
        <p:spPr>
          <a:xfrm>
            <a:off x="3088640" y="308632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/>
              <a:t>CMP</a:t>
            </a:r>
          </a:p>
        </p:txBody>
      </p:sp>
      <p:sp>
        <p:nvSpPr>
          <p:cNvPr id="126" name="Zahrnují heterogenní skupinu cerebrovaskulárních onemocnění, kterým odpovídají specifické klinické příznaky, příčiny a strategie léčby…"/>
          <p:cNvSpPr txBox="1">
            <a:spLocks noGrp="1"/>
          </p:cNvSpPr>
          <p:nvPr>
            <p:ph type="body" idx="1"/>
          </p:nvPr>
        </p:nvSpPr>
        <p:spPr>
          <a:xfrm>
            <a:off x="630195" y="2172318"/>
            <a:ext cx="12047837" cy="77625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266700" indent="-266700" defTabSz="350520">
              <a:lnSpc>
                <a:spcPct val="110000"/>
              </a:lnSpc>
              <a:spcBef>
                <a:spcPts val="2500"/>
              </a:spcBef>
              <a:defRPr sz="1920"/>
            </a:pPr>
            <a:r>
              <a:rPr lang="cs-CZ" sz="2000" dirty="0" err="1" smtClean="0"/>
              <a:t>z</a:t>
            </a:r>
            <a:r>
              <a:rPr sz="2200" dirty="0" err="1" smtClean="0"/>
              <a:t>ahrnují</a:t>
            </a:r>
            <a:r>
              <a:rPr sz="2200" dirty="0" smtClean="0"/>
              <a:t> </a:t>
            </a:r>
            <a:r>
              <a:rPr sz="2200" dirty="0" err="1"/>
              <a:t>heterogenní</a:t>
            </a:r>
            <a:r>
              <a:rPr sz="2200" dirty="0"/>
              <a:t> </a:t>
            </a:r>
            <a:r>
              <a:rPr sz="2200" dirty="0" err="1"/>
              <a:t>skupinu</a:t>
            </a:r>
            <a:r>
              <a:rPr sz="2200" dirty="0"/>
              <a:t> </a:t>
            </a:r>
            <a:r>
              <a:rPr sz="2200" dirty="0" err="1"/>
              <a:t>cerebrovaskulárních</a:t>
            </a:r>
            <a:r>
              <a:rPr sz="2200" dirty="0"/>
              <a:t> </a:t>
            </a:r>
            <a:r>
              <a:rPr sz="2200" dirty="0" err="1"/>
              <a:t>onemocnění</a:t>
            </a:r>
            <a:r>
              <a:rPr sz="2200" dirty="0"/>
              <a:t>, </a:t>
            </a:r>
            <a:r>
              <a:rPr sz="2200" dirty="0" err="1"/>
              <a:t>kterým</a:t>
            </a:r>
            <a:r>
              <a:rPr sz="2200" dirty="0"/>
              <a:t> </a:t>
            </a:r>
            <a:r>
              <a:rPr sz="2200" dirty="0" err="1"/>
              <a:t>odpovídají</a:t>
            </a:r>
            <a:r>
              <a:rPr sz="2200" dirty="0"/>
              <a:t> </a:t>
            </a:r>
            <a:r>
              <a:rPr sz="2200" dirty="0" err="1"/>
              <a:t>specifické</a:t>
            </a:r>
            <a:r>
              <a:rPr sz="2200" dirty="0"/>
              <a:t> </a:t>
            </a:r>
            <a:r>
              <a:rPr sz="2200" dirty="0" err="1"/>
              <a:t>klinické</a:t>
            </a:r>
            <a:r>
              <a:rPr sz="2200" dirty="0"/>
              <a:t> </a:t>
            </a:r>
            <a:r>
              <a:rPr sz="2200" dirty="0" err="1"/>
              <a:t>příznaky</a:t>
            </a:r>
            <a:r>
              <a:rPr sz="2200" dirty="0"/>
              <a:t>, </a:t>
            </a:r>
            <a:r>
              <a:rPr sz="2200" dirty="0" err="1"/>
              <a:t>příčiny</a:t>
            </a:r>
            <a:r>
              <a:rPr sz="2200" dirty="0"/>
              <a:t> a </a:t>
            </a:r>
            <a:r>
              <a:rPr sz="2200" dirty="0" err="1"/>
              <a:t>strategie</a:t>
            </a:r>
            <a:r>
              <a:rPr sz="2200" dirty="0"/>
              <a:t> </a:t>
            </a:r>
            <a:r>
              <a:rPr sz="2200" dirty="0" err="1"/>
              <a:t>léčby</a:t>
            </a:r>
            <a:endParaRPr sz="2200" dirty="0"/>
          </a:p>
          <a:p>
            <a:pPr marL="266700" indent="-266700" defTabSz="350520">
              <a:lnSpc>
                <a:spcPct val="110000"/>
              </a:lnSpc>
              <a:spcBef>
                <a:spcPts val="2500"/>
              </a:spcBef>
              <a:defRPr sz="1920"/>
            </a:pPr>
            <a:r>
              <a:rPr lang="cs-CZ" sz="2200" dirty="0" err="1" smtClean="0"/>
              <a:t>j</a:t>
            </a:r>
            <a:r>
              <a:rPr sz="2200" dirty="0" err="1" smtClean="0"/>
              <a:t>sou</a:t>
            </a:r>
            <a:r>
              <a:rPr sz="2200" dirty="0" smtClean="0"/>
              <a:t> </a:t>
            </a:r>
            <a:r>
              <a:rPr sz="2200" dirty="0" err="1"/>
              <a:t>definovány</a:t>
            </a:r>
            <a:r>
              <a:rPr sz="2200" dirty="0"/>
              <a:t> </a:t>
            </a:r>
            <a:r>
              <a:rPr sz="2200" dirty="0" err="1"/>
              <a:t>jako</a:t>
            </a:r>
            <a:r>
              <a:rPr sz="2200" dirty="0"/>
              <a:t> </a:t>
            </a:r>
            <a:r>
              <a:rPr sz="2200" dirty="0" err="1"/>
              <a:t>rychle</a:t>
            </a:r>
            <a:r>
              <a:rPr sz="2200" dirty="0"/>
              <a:t> se </a:t>
            </a:r>
            <a:r>
              <a:rPr sz="2200" dirty="0" err="1"/>
              <a:t>rozvíjející</a:t>
            </a:r>
            <a:r>
              <a:rPr sz="2200" dirty="0"/>
              <a:t> </a:t>
            </a:r>
            <a:r>
              <a:rPr sz="2200" dirty="0" err="1"/>
              <a:t>ložiskové</a:t>
            </a:r>
            <a:r>
              <a:rPr sz="2200" dirty="0"/>
              <a:t>, </a:t>
            </a:r>
            <a:r>
              <a:rPr sz="2200" dirty="0" err="1"/>
              <a:t>občas</a:t>
            </a:r>
            <a:r>
              <a:rPr sz="2200" dirty="0"/>
              <a:t> </a:t>
            </a:r>
            <a:r>
              <a:rPr sz="2200" dirty="0" err="1"/>
              <a:t>i</a:t>
            </a:r>
            <a:r>
              <a:rPr sz="2200" dirty="0"/>
              <a:t> </a:t>
            </a:r>
            <a:r>
              <a:rPr sz="2200" dirty="0" err="1"/>
              <a:t>celkové</a:t>
            </a:r>
            <a:r>
              <a:rPr sz="2200" dirty="0"/>
              <a:t> </a:t>
            </a:r>
            <a:r>
              <a:rPr sz="2200" dirty="0" err="1"/>
              <a:t>příznaky</a:t>
            </a:r>
            <a:r>
              <a:rPr sz="2200" dirty="0"/>
              <a:t> </a:t>
            </a:r>
            <a:r>
              <a:rPr sz="2200" dirty="0" err="1"/>
              <a:t>poruchy</a:t>
            </a:r>
            <a:r>
              <a:rPr sz="2200" dirty="0"/>
              <a:t> </a:t>
            </a:r>
            <a:r>
              <a:rPr sz="2200" dirty="0" err="1"/>
              <a:t>mozkové</a:t>
            </a:r>
            <a:r>
              <a:rPr sz="2200" dirty="0"/>
              <a:t> </a:t>
            </a:r>
            <a:r>
              <a:rPr sz="2200" dirty="0" err="1"/>
              <a:t>fce</a:t>
            </a:r>
            <a:r>
              <a:rPr sz="2200" dirty="0"/>
              <a:t> </a:t>
            </a:r>
            <a:r>
              <a:rPr sz="2200" dirty="0" err="1"/>
              <a:t>trvající</a:t>
            </a:r>
            <a:r>
              <a:rPr sz="2200" dirty="0"/>
              <a:t> </a:t>
            </a:r>
            <a:r>
              <a:rPr sz="2200" dirty="0" err="1"/>
              <a:t>déle</a:t>
            </a:r>
            <a:r>
              <a:rPr sz="2200" dirty="0"/>
              <a:t> </a:t>
            </a:r>
            <a:r>
              <a:rPr sz="2200" dirty="0" err="1"/>
              <a:t>než</a:t>
            </a:r>
            <a:r>
              <a:rPr sz="2200" dirty="0"/>
              <a:t> 24 </a:t>
            </a:r>
            <a:r>
              <a:rPr sz="2200" dirty="0" err="1"/>
              <a:t>hodin</a:t>
            </a:r>
            <a:r>
              <a:rPr sz="2200" dirty="0"/>
              <a:t> </a:t>
            </a:r>
            <a:r>
              <a:rPr sz="2200" dirty="0" err="1"/>
              <a:t>nebo</a:t>
            </a:r>
            <a:r>
              <a:rPr sz="2200" dirty="0"/>
              <a:t> </a:t>
            </a:r>
            <a:r>
              <a:rPr sz="2200" dirty="0" err="1"/>
              <a:t>končící</a:t>
            </a:r>
            <a:r>
              <a:rPr sz="2200" dirty="0"/>
              <a:t> </a:t>
            </a:r>
            <a:r>
              <a:rPr sz="2200" dirty="0" err="1"/>
              <a:t>smrtí</a:t>
            </a:r>
            <a:r>
              <a:rPr sz="2200" dirty="0"/>
              <a:t> </a:t>
            </a:r>
            <a:r>
              <a:rPr sz="2200" dirty="0" err="1"/>
              <a:t>nemocného</a:t>
            </a:r>
            <a:r>
              <a:rPr sz="2200" dirty="0"/>
              <a:t> bez </a:t>
            </a:r>
            <a:r>
              <a:rPr sz="2200" dirty="0" err="1"/>
              <a:t>přítomnosti</a:t>
            </a:r>
            <a:r>
              <a:rPr sz="2200" dirty="0"/>
              <a:t> </a:t>
            </a:r>
            <a:r>
              <a:rPr sz="2200" dirty="0" err="1"/>
              <a:t>jiné</a:t>
            </a:r>
            <a:r>
              <a:rPr sz="2200" dirty="0"/>
              <a:t> </a:t>
            </a:r>
            <a:r>
              <a:rPr sz="2200" dirty="0" err="1"/>
              <a:t>zjevné</a:t>
            </a:r>
            <a:r>
              <a:rPr sz="2200" dirty="0"/>
              <a:t> </a:t>
            </a:r>
            <a:r>
              <a:rPr sz="2200" dirty="0" err="1"/>
              <a:t>příčiny</a:t>
            </a:r>
            <a:endParaRPr sz="2200" dirty="0"/>
          </a:p>
          <a:p>
            <a:pPr marL="266700" indent="-266700" defTabSz="350520">
              <a:lnSpc>
                <a:spcPct val="110000"/>
              </a:lnSpc>
              <a:spcBef>
                <a:spcPts val="2500"/>
              </a:spcBef>
              <a:defRPr sz="1920"/>
            </a:pPr>
            <a:r>
              <a:rPr lang="cs-CZ" sz="2200" dirty="0" err="1" smtClean="0"/>
              <a:t>v</a:t>
            </a:r>
            <a:r>
              <a:rPr sz="2200" dirty="0" smtClean="0"/>
              <a:t>e </a:t>
            </a:r>
            <a:r>
              <a:rPr sz="2200" dirty="0" err="1"/>
              <a:t>vyspělých</a:t>
            </a:r>
            <a:r>
              <a:rPr sz="2200" dirty="0"/>
              <a:t> </a:t>
            </a:r>
            <a:r>
              <a:rPr sz="2200" dirty="0" err="1"/>
              <a:t>zemích</a:t>
            </a:r>
            <a:r>
              <a:rPr sz="2200" dirty="0"/>
              <a:t> </a:t>
            </a:r>
            <a:r>
              <a:rPr sz="2200" dirty="0" err="1"/>
              <a:t>třetí</a:t>
            </a:r>
            <a:r>
              <a:rPr sz="2200" dirty="0"/>
              <a:t> </a:t>
            </a:r>
            <a:r>
              <a:rPr sz="2200" dirty="0" err="1"/>
              <a:t>nejčastější</a:t>
            </a:r>
            <a:r>
              <a:rPr sz="2200" dirty="0"/>
              <a:t> </a:t>
            </a:r>
            <a:r>
              <a:rPr sz="2200" dirty="0" err="1"/>
              <a:t>příčina</a:t>
            </a:r>
            <a:r>
              <a:rPr sz="2200" dirty="0"/>
              <a:t> </a:t>
            </a:r>
            <a:r>
              <a:rPr sz="2200" dirty="0" err="1"/>
              <a:t>úmrtí</a:t>
            </a:r>
            <a:r>
              <a:rPr sz="2200" dirty="0"/>
              <a:t> - </a:t>
            </a:r>
            <a:r>
              <a:rPr sz="2200" dirty="0" err="1"/>
              <a:t>po</a:t>
            </a:r>
            <a:r>
              <a:rPr sz="2200" dirty="0"/>
              <a:t> </a:t>
            </a:r>
            <a:r>
              <a:rPr sz="2200" dirty="0" err="1" smtClean="0"/>
              <a:t>kardiovaskulárních</a:t>
            </a:r>
            <a:r>
              <a:rPr lang="cs-CZ" sz="2200" dirty="0" smtClean="0"/>
              <a:t>                                 </a:t>
            </a:r>
            <a:r>
              <a:rPr sz="2200" dirty="0" smtClean="0"/>
              <a:t> </a:t>
            </a:r>
            <a:r>
              <a:rPr sz="2200" dirty="0"/>
              <a:t>a </a:t>
            </a:r>
            <a:r>
              <a:rPr sz="2200" dirty="0" err="1"/>
              <a:t>nádorových</a:t>
            </a:r>
            <a:r>
              <a:rPr sz="2200" dirty="0"/>
              <a:t> </a:t>
            </a:r>
            <a:r>
              <a:rPr sz="2200" dirty="0" err="1"/>
              <a:t>onemocněních</a:t>
            </a:r>
            <a:endParaRPr sz="2200" dirty="0"/>
          </a:p>
          <a:p>
            <a:pPr marL="266700" indent="-266700" defTabSz="350520">
              <a:lnSpc>
                <a:spcPct val="110000"/>
              </a:lnSpc>
              <a:spcBef>
                <a:spcPts val="2500"/>
              </a:spcBef>
              <a:defRPr sz="1920"/>
            </a:pPr>
            <a:r>
              <a:rPr lang="cs-CZ" sz="2200" dirty="0" smtClean="0"/>
              <a:t>i</a:t>
            </a:r>
            <a:r>
              <a:rPr sz="2200" dirty="0" err="1" smtClean="0"/>
              <a:t>ncidence</a:t>
            </a:r>
            <a:r>
              <a:rPr sz="2200" dirty="0" smtClean="0"/>
              <a:t> </a:t>
            </a:r>
            <a:r>
              <a:rPr sz="2200" dirty="0"/>
              <a:t>300-400/100000 </a:t>
            </a:r>
            <a:r>
              <a:rPr sz="2200" dirty="0" err="1"/>
              <a:t>obyvatel</a:t>
            </a:r>
            <a:r>
              <a:rPr sz="2200" dirty="0"/>
              <a:t> </a:t>
            </a:r>
            <a:r>
              <a:rPr sz="2200" dirty="0" err="1"/>
              <a:t>za</a:t>
            </a:r>
            <a:r>
              <a:rPr sz="2200" dirty="0"/>
              <a:t> </a:t>
            </a:r>
            <a:r>
              <a:rPr sz="2200" dirty="0" err="1"/>
              <a:t>rok</a:t>
            </a:r>
            <a:r>
              <a:rPr sz="2200" dirty="0"/>
              <a:t>, </a:t>
            </a:r>
            <a:r>
              <a:rPr sz="2200" dirty="0" err="1"/>
              <a:t>zvyšuje</a:t>
            </a:r>
            <a:r>
              <a:rPr sz="2200" dirty="0"/>
              <a:t> se </a:t>
            </a:r>
            <a:r>
              <a:rPr sz="2200" dirty="0" err="1"/>
              <a:t>stoupajícím</a:t>
            </a:r>
            <a:r>
              <a:rPr sz="2200" dirty="0"/>
              <a:t> </a:t>
            </a:r>
            <a:r>
              <a:rPr sz="2200" dirty="0" err="1"/>
              <a:t>věkem</a:t>
            </a:r>
            <a:r>
              <a:rPr sz="2200" dirty="0"/>
              <a:t> - </a:t>
            </a:r>
            <a:r>
              <a:rPr sz="2200" dirty="0" err="1"/>
              <a:t>vyšší</a:t>
            </a:r>
            <a:r>
              <a:rPr sz="2200" dirty="0"/>
              <a:t> </a:t>
            </a:r>
            <a:r>
              <a:rPr sz="2200" dirty="0" err="1"/>
              <a:t>četnost</a:t>
            </a:r>
            <a:r>
              <a:rPr sz="2200" dirty="0"/>
              <a:t> </a:t>
            </a:r>
            <a:r>
              <a:rPr sz="2200" dirty="0" smtClean="0"/>
              <a:t>v </a:t>
            </a:r>
            <a:r>
              <a:rPr sz="2200" dirty="0" err="1"/>
              <a:t>budoucnosti</a:t>
            </a:r>
            <a:endParaRPr sz="2200" dirty="0"/>
          </a:p>
          <a:p>
            <a:pPr marL="266700" indent="-266700" defTabSz="350520">
              <a:lnSpc>
                <a:spcPct val="110000"/>
              </a:lnSpc>
              <a:spcBef>
                <a:spcPts val="2500"/>
              </a:spcBef>
              <a:defRPr sz="1920"/>
            </a:pPr>
            <a:r>
              <a:rPr lang="cs-CZ" sz="2200" dirty="0" err="1" smtClean="0"/>
              <a:t>c</a:t>
            </a:r>
            <a:r>
              <a:rPr sz="2200" dirty="0" err="1" smtClean="0"/>
              <a:t>elosvětově</a:t>
            </a:r>
            <a:r>
              <a:rPr sz="2200" dirty="0" smtClean="0"/>
              <a:t> </a:t>
            </a:r>
            <a:r>
              <a:rPr sz="2200" dirty="0" err="1"/>
              <a:t>odhad</a:t>
            </a:r>
            <a:r>
              <a:rPr sz="2200" dirty="0"/>
              <a:t> incidence je 5-5,5 </a:t>
            </a:r>
            <a:r>
              <a:rPr sz="2200" dirty="0" err="1"/>
              <a:t>miliónů</a:t>
            </a:r>
            <a:r>
              <a:rPr sz="2200" dirty="0"/>
              <a:t>, z </a:t>
            </a:r>
            <a:r>
              <a:rPr sz="2200" dirty="0" err="1"/>
              <a:t>toho</a:t>
            </a:r>
            <a:r>
              <a:rPr sz="2200" dirty="0"/>
              <a:t> </a:t>
            </a:r>
            <a:r>
              <a:rPr sz="2200" dirty="0" err="1"/>
              <a:t>více</a:t>
            </a:r>
            <a:r>
              <a:rPr sz="2200" dirty="0"/>
              <a:t> </a:t>
            </a:r>
            <a:r>
              <a:rPr sz="2200" dirty="0" err="1"/>
              <a:t>jak</a:t>
            </a:r>
            <a:r>
              <a:rPr sz="2200" dirty="0"/>
              <a:t> 0,5 </a:t>
            </a:r>
            <a:r>
              <a:rPr sz="2200" dirty="0" err="1"/>
              <a:t>miliónu</a:t>
            </a:r>
            <a:r>
              <a:rPr sz="2200" dirty="0"/>
              <a:t> v </a:t>
            </a:r>
            <a:r>
              <a:rPr sz="2200" dirty="0" err="1"/>
              <a:t>Evropě</a:t>
            </a:r>
            <a:endParaRPr sz="2200" dirty="0"/>
          </a:p>
          <a:p>
            <a:pPr marL="266700" indent="-266700" defTabSz="350520">
              <a:lnSpc>
                <a:spcPct val="110000"/>
              </a:lnSpc>
              <a:spcBef>
                <a:spcPts val="2500"/>
              </a:spcBef>
              <a:defRPr sz="1920"/>
            </a:pPr>
            <a:r>
              <a:rPr lang="cs-CZ" sz="2200" dirty="0" err="1" smtClean="0"/>
              <a:t>p</a:t>
            </a:r>
            <a:r>
              <a:rPr sz="2200" dirty="0" err="1" smtClean="0"/>
              <a:t>osun</a:t>
            </a:r>
            <a:r>
              <a:rPr sz="2200" dirty="0" smtClean="0"/>
              <a:t> </a:t>
            </a:r>
            <a:r>
              <a:rPr sz="2200" dirty="0" err="1"/>
              <a:t>výskytu</a:t>
            </a:r>
            <a:r>
              <a:rPr sz="2200" dirty="0"/>
              <a:t> </a:t>
            </a:r>
            <a:r>
              <a:rPr sz="2200" dirty="0" err="1"/>
              <a:t>i</a:t>
            </a:r>
            <a:r>
              <a:rPr sz="2200" dirty="0"/>
              <a:t> do </a:t>
            </a:r>
            <a:r>
              <a:rPr sz="2200" dirty="0" err="1"/>
              <a:t>mladších</a:t>
            </a:r>
            <a:r>
              <a:rPr sz="2200" dirty="0"/>
              <a:t> </a:t>
            </a:r>
            <a:r>
              <a:rPr sz="2200" dirty="0" err="1"/>
              <a:t>věkových</a:t>
            </a:r>
            <a:r>
              <a:rPr sz="2200" dirty="0"/>
              <a:t> </a:t>
            </a:r>
            <a:r>
              <a:rPr sz="2200" dirty="0" err="1"/>
              <a:t>kategorií</a:t>
            </a:r>
            <a:endParaRPr sz="2200" dirty="0"/>
          </a:p>
          <a:p>
            <a:pPr marL="266700" indent="-266700" defTabSz="350520">
              <a:lnSpc>
                <a:spcPct val="110000"/>
              </a:lnSpc>
              <a:spcBef>
                <a:spcPts val="2500"/>
              </a:spcBef>
              <a:defRPr sz="1920"/>
            </a:pPr>
            <a:r>
              <a:rPr lang="cs-CZ" sz="2200" dirty="0" err="1" smtClean="0"/>
              <a:t>m</a:t>
            </a:r>
            <a:r>
              <a:rPr sz="2200" dirty="0" err="1" smtClean="0"/>
              <a:t>ortalita</a:t>
            </a:r>
            <a:r>
              <a:rPr sz="2200" dirty="0" smtClean="0"/>
              <a:t> </a:t>
            </a:r>
            <a:r>
              <a:rPr sz="2200" dirty="0"/>
              <a:t>v </a:t>
            </a:r>
            <a:r>
              <a:rPr sz="2200" dirty="0" err="1"/>
              <a:t>akutní</a:t>
            </a:r>
            <a:r>
              <a:rPr sz="2200" dirty="0"/>
              <a:t> </a:t>
            </a:r>
            <a:r>
              <a:rPr sz="2200" dirty="0" err="1"/>
              <a:t>fázi</a:t>
            </a:r>
            <a:r>
              <a:rPr sz="2200" dirty="0"/>
              <a:t> </a:t>
            </a:r>
            <a:r>
              <a:rPr sz="2200" dirty="0" smtClean="0"/>
              <a:t>(</a:t>
            </a:r>
            <a:r>
              <a:rPr sz="2200" dirty="0" err="1" smtClean="0"/>
              <a:t>prvních</a:t>
            </a:r>
            <a:r>
              <a:rPr sz="2200" dirty="0" smtClean="0"/>
              <a:t> </a:t>
            </a:r>
            <a:r>
              <a:rPr sz="2200" dirty="0" err="1"/>
              <a:t>dvou</a:t>
            </a:r>
            <a:r>
              <a:rPr sz="2200" dirty="0"/>
              <a:t> </a:t>
            </a:r>
            <a:r>
              <a:rPr sz="2200" dirty="0" err="1"/>
              <a:t>týdnech</a:t>
            </a:r>
            <a:r>
              <a:rPr sz="2200" dirty="0"/>
              <a:t>) je </a:t>
            </a:r>
            <a:r>
              <a:rPr sz="2200" dirty="0" err="1"/>
              <a:t>asi</a:t>
            </a:r>
            <a:r>
              <a:rPr sz="2200" dirty="0"/>
              <a:t> 10-15%, </a:t>
            </a:r>
            <a:r>
              <a:rPr sz="2200" dirty="0" err="1"/>
              <a:t>více</a:t>
            </a:r>
            <a:r>
              <a:rPr sz="2200" dirty="0"/>
              <a:t> </a:t>
            </a:r>
            <a:r>
              <a:rPr sz="2200" dirty="0" err="1"/>
              <a:t>než</a:t>
            </a:r>
            <a:r>
              <a:rPr sz="2200" dirty="0"/>
              <a:t> </a:t>
            </a:r>
            <a:r>
              <a:rPr sz="2200" dirty="0" err="1"/>
              <a:t>třetina</a:t>
            </a:r>
            <a:r>
              <a:rPr sz="2200" dirty="0"/>
              <a:t> </a:t>
            </a:r>
            <a:r>
              <a:rPr sz="2200" dirty="0" err="1"/>
              <a:t>pacientů</a:t>
            </a:r>
            <a:r>
              <a:rPr sz="2200" dirty="0"/>
              <a:t> do </a:t>
            </a:r>
            <a:r>
              <a:rPr sz="2200" dirty="0" err="1"/>
              <a:t>jednoho</a:t>
            </a:r>
            <a:r>
              <a:rPr sz="2200" dirty="0"/>
              <a:t> </a:t>
            </a:r>
            <a:r>
              <a:rPr sz="2200" dirty="0" err="1"/>
              <a:t>roku</a:t>
            </a:r>
            <a:r>
              <a:rPr sz="2200" dirty="0"/>
              <a:t> </a:t>
            </a:r>
            <a:r>
              <a:rPr sz="2200" dirty="0" err="1"/>
              <a:t>umírá</a:t>
            </a:r>
            <a:endParaRPr sz="2200" dirty="0"/>
          </a:p>
          <a:p>
            <a:pPr marL="266700" indent="-266700" defTabSz="350520">
              <a:lnSpc>
                <a:spcPct val="110000"/>
              </a:lnSpc>
              <a:spcBef>
                <a:spcPts val="2500"/>
              </a:spcBef>
              <a:defRPr sz="1920"/>
            </a:pPr>
            <a:r>
              <a:rPr lang="cs-CZ" sz="2200" dirty="0"/>
              <a:t>z</a:t>
            </a:r>
            <a:r>
              <a:rPr lang="cs-CZ" sz="2200" dirty="0" smtClean="0"/>
              <a:t> </a:t>
            </a:r>
            <a:r>
              <a:rPr sz="2200" dirty="0" err="1" smtClean="0"/>
              <a:t>celkového</a:t>
            </a:r>
            <a:r>
              <a:rPr sz="2200" dirty="0" smtClean="0"/>
              <a:t> </a:t>
            </a:r>
            <a:r>
              <a:rPr sz="2200" dirty="0" err="1"/>
              <a:t>počtu</a:t>
            </a:r>
            <a:r>
              <a:rPr sz="2200" dirty="0"/>
              <a:t> </a:t>
            </a:r>
            <a:r>
              <a:rPr sz="2200" dirty="0" err="1"/>
              <a:t>přeživších</a:t>
            </a:r>
            <a:r>
              <a:rPr sz="2200" dirty="0"/>
              <a:t> </a:t>
            </a:r>
            <a:r>
              <a:rPr sz="2200" dirty="0" err="1"/>
              <a:t>asi</a:t>
            </a:r>
            <a:r>
              <a:rPr sz="2200" dirty="0"/>
              <a:t> 40-50% </a:t>
            </a:r>
            <a:r>
              <a:rPr sz="2200" dirty="0" err="1"/>
              <a:t>trpí</a:t>
            </a:r>
            <a:r>
              <a:rPr sz="2200" dirty="0"/>
              <a:t> </a:t>
            </a:r>
            <a:r>
              <a:rPr sz="2200" dirty="0" err="1"/>
              <a:t>handicapem</a:t>
            </a:r>
            <a:r>
              <a:rPr sz="2200" dirty="0"/>
              <a:t> a KD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luchový pozornost - WAIS-R/III: Opakování čísel; Paced Auditory Serial Addition Test; Continuous Performance Test…"/>
          <p:cNvSpPr txBox="1">
            <a:spLocks noGrp="1"/>
          </p:cNvSpPr>
          <p:nvPr>
            <p:ph type="body" idx="1"/>
          </p:nvPr>
        </p:nvSpPr>
        <p:spPr>
          <a:xfrm>
            <a:off x="952500" y="1751916"/>
            <a:ext cx="11099800" cy="72136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200" dirty="0" smtClean="0"/>
              <a:t>s</a:t>
            </a:r>
            <a:r>
              <a:rPr sz="2200" dirty="0" err="1" smtClean="0"/>
              <a:t>luchov</a:t>
            </a:r>
            <a:r>
              <a:rPr lang="cs-CZ" sz="2200" dirty="0" smtClean="0"/>
              <a:t>á</a:t>
            </a:r>
            <a:r>
              <a:rPr sz="2200" dirty="0" smtClean="0"/>
              <a:t> </a:t>
            </a:r>
            <a:r>
              <a:rPr sz="2200" dirty="0" err="1"/>
              <a:t>pozornost</a:t>
            </a:r>
            <a:r>
              <a:rPr sz="2200" dirty="0"/>
              <a:t> - WAIS-R/III: </a:t>
            </a:r>
            <a:r>
              <a:rPr sz="2200" dirty="0" err="1"/>
              <a:t>Opakování</a:t>
            </a:r>
            <a:r>
              <a:rPr sz="2200" dirty="0"/>
              <a:t> </a:t>
            </a:r>
            <a:r>
              <a:rPr sz="2200" dirty="0" err="1"/>
              <a:t>čísel</a:t>
            </a:r>
            <a:r>
              <a:rPr sz="2200" dirty="0"/>
              <a:t>; Paced Auditory Serial Addition Test; Continuous Performance Test</a:t>
            </a:r>
          </a:p>
          <a:p>
            <a:pPr>
              <a:lnSpc>
                <a:spcPct val="100000"/>
              </a:lnSpc>
            </a:pPr>
            <a:r>
              <a:rPr lang="cs-CZ" sz="2200" dirty="0" err="1" smtClean="0"/>
              <a:t>v</a:t>
            </a:r>
            <a:r>
              <a:rPr sz="2200" dirty="0" err="1" smtClean="0"/>
              <a:t>izuální</a:t>
            </a:r>
            <a:r>
              <a:rPr sz="2200" dirty="0" smtClean="0"/>
              <a:t> </a:t>
            </a:r>
            <a:r>
              <a:rPr sz="2200" dirty="0" err="1"/>
              <a:t>pozornost</a:t>
            </a:r>
            <a:r>
              <a:rPr sz="2200" dirty="0"/>
              <a:t> a </a:t>
            </a:r>
            <a:r>
              <a:rPr sz="2200" dirty="0" err="1"/>
              <a:t>prostorový</a:t>
            </a:r>
            <a:r>
              <a:rPr sz="2200" dirty="0"/>
              <a:t> </a:t>
            </a:r>
            <a:r>
              <a:rPr sz="2200" dirty="0" err="1"/>
              <a:t>neglekt</a:t>
            </a:r>
            <a:r>
              <a:rPr sz="2200" dirty="0"/>
              <a:t> - Line Bisection Test; Symbol Digit Modalities Test; Trail Making Test; Test of Visual Neglect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Vyšší vizuoprostorové fce"/>
          <p:cNvSpPr txBox="1">
            <a:spLocks noGrp="1"/>
          </p:cNvSpPr>
          <p:nvPr>
            <p:ph type="title"/>
          </p:nvPr>
        </p:nvSpPr>
        <p:spPr>
          <a:xfrm>
            <a:off x="3657053" y="382770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>
            <a:lvl1pPr defTabSz="531622">
              <a:defRPr sz="7280"/>
            </a:lvl1pPr>
          </a:lstStyle>
          <a:p>
            <a:r>
              <a:rPr sz="4800" dirty="0" err="1"/>
              <a:t>Vyšší</a:t>
            </a:r>
            <a:r>
              <a:rPr sz="4800" dirty="0"/>
              <a:t> </a:t>
            </a:r>
            <a:r>
              <a:rPr sz="4800" dirty="0" err="1"/>
              <a:t>vizuoprostorové</a:t>
            </a:r>
            <a:r>
              <a:rPr sz="4800" dirty="0"/>
              <a:t> </a:t>
            </a:r>
            <a:r>
              <a:rPr sz="4800" dirty="0" err="1"/>
              <a:t>fce</a:t>
            </a:r>
            <a:endParaRPr sz="4800" dirty="0"/>
          </a:p>
        </p:txBody>
      </p:sp>
      <p:sp>
        <p:nvSpPr>
          <p:cNvPr id="200" name="Velmi mírné až těžké deficity zpracování vizuálních informací (zda poškození vizuálního kortexu či zrakových drah)…"/>
          <p:cNvSpPr txBox="1">
            <a:spLocks noGrp="1"/>
          </p:cNvSpPr>
          <p:nvPr>
            <p:ph type="body" idx="1"/>
          </p:nvPr>
        </p:nvSpPr>
        <p:spPr>
          <a:xfrm>
            <a:off x="432485" y="2656703"/>
            <a:ext cx="12097265" cy="675914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2200" dirty="0" err="1" smtClean="0"/>
              <a:t>v</a:t>
            </a:r>
            <a:r>
              <a:rPr sz="2200" dirty="0" err="1" smtClean="0"/>
              <a:t>elmi</a:t>
            </a:r>
            <a:r>
              <a:rPr sz="2200" dirty="0" smtClean="0"/>
              <a:t> </a:t>
            </a:r>
            <a:r>
              <a:rPr sz="2200" dirty="0" err="1"/>
              <a:t>mírné</a:t>
            </a:r>
            <a:r>
              <a:rPr sz="2200" dirty="0"/>
              <a:t> </a:t>
            </a:r>
            <a:r>
              <a:rPr sz="2200" dirty="0" err="1"/>
              <a:t>až</a:t>
            </a:r>
            <a:r>
              <a:rPr sz="2200" dirty="0"/>
              <a:t> </a:t>
            </a:r>
            <a:r>
              <a:rPr sz="2200" dirty="0" err="1"/>
              <a:t>těžké</a:t>
            </a:r>
            <a:r>
              <a:rPr sz="2200" dirty="0"/>
              <a:t> </a:t>
            </a:r>
            <a:r>
              <a:rPr sz="2200" dirty="0" err="1"/>
              <a:t>deficity</a:t>
            </a:r>
            <a:r>
              <a:rPr sz="2200" dirty="0"/>
              <a:t> </a:t>
            </a:r>
            <a:r>
              <a:rPr sz="2200" dirty="0" err="1"/>
              <a:t>zpracování</a:t>
            </a:r>
            <a:r>
              <a:rPr sz="2200" dirty="0"/>
              <a:t> </a:t>
            </a:r>
            <a:r>
              <a:rPr sz="2200" dirty="0" err="1"/>
              <a:t>vizuálních</a:t>
            </a:r>
            <a:r>
              <a:rPr sz="2200" dirty="0"/>
              <a:t> </a:t>
            </a:r>
            <a:r>
              <a:rPr sz="2200" dirty="0" err="1"/>
              <a:t>informací</a:t>
            </a:r>
            <a:r>
              <a:rPr sz="2200" dirty="0"/>
              <a:t> (</a:t>
            </a:r>
            <a:r>
              <a:rPr sz="2200" dirty="0" err="1"/>
              <a:t>zda</a:t>
            </a:r>
            <a:r>
              <a:rPr sz="2200" dirty="0"/>
              <a:t> </a:t>
            </a:r>
            <a:r>
              <a:rPr sz="2200" dirty="0" err="1"/>
              <a:t>poškození</a:t>
            </a:r>
            <a:r>
              <a:rPr sz="2200" dirty="0"/>
              <a:t> </a:t>
            </a:r>
            <a:r>
              <a:rPr sz="2200" dirty="0" err="1"/>
              <a:t>vizuálního</a:t>
            </a:r>
            <a:r>
              <a:rPr sz="2200" dirty="0"/>
              <a:t> </a:t>
            </a:r>
            <a:r>
              <a:rPr sz="2200" dirty="0" err="1"/>
              <a:t>kortexu</a:t>
            </a:r>
            <a:r>
              <a:rPr sz="2200" dirty="0"/>
              <a:t> </a:t>
            </a:r>
            <a:r>
              <a:rPr sz="2200" dirty="0" err="1"/>
              <a:t>či</a:t>
            </a:r>
            <a:r>
              <a:rPr sz="2200" dirty="0"/>
              <a:t> </a:t>
            </a:r>
            <a:r>
              <a:rPr sz="2200" dirty="0" err="1"/>
              <a:t>zrakových</a:t>
            </a:r>
            <a:r>
              <a:rPr sz="2200" dirty="0"/>
              <a:t> </a:t>
            </a:r>
            <a:r>
              <a:rPr sz="2200" dirty="0" err="1"/>
              <a:t>drah</a:t>
            </a:r>
            <a:r>
              <a:rPr sz="2200" dirty="0"/>
              <a:t>)</a:t>
            </a:r>
          </a:p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2200" dirty="0" err="1" smtClean="0"/>
              <a:t>j</a:t>
            </a:r>
            <a:r>
              <a:rPr sz="2200" dirty="0" err="1" smtClean="0"/>
              <a:t>emné</a:t>
            </a:r>
            <a:r>
              <a:rPr sz="2200" dirty="0" smtClean="0"/>
              <a:t> </a:t>
            </a:r>
            <a:r>
              <a:rPr sz="2200" dirty="0" err="1"/>
              <a:t>poruchy</a:t>
            </a:r>
            <a:r>
              <a:rPr sz="2200" dirty="0"/>
              <a:t> </a:t>
            </a:r>
            <a:r>
              <a:rPr sz="2200" dirty="0" err="1"/>
              <a:t>vizuálního</a:t>
            </a:r>
            <a:r>
              <a:rPr sz="2200" dirty="0"/>
              <a:t> </a:t>
            </a:r>
            <a:r>
              <a:rPr sz="2200" dirty="0" err="1"/>
              <a:t>zpracování</a:t>
            </a:r>
            <a:r>
              <a:rPr sz="2200" dirty="0"/>
              <a:t>, </a:t>
            </a:r>
            <a:r>
              <a:rPr sz="2200" dirty="0" err="1"/>
              <a:t>deficity</a:t>
            </a:r>
            <a:r>
              <a:rPr sz="2200" dirty="0"/>
              <a:t> </a:t>
            </a:r>
            <a:r>
              <a:rPr sz="2200" dirty="0" err="1"/>
              <a:t>zrakového</a:t>
            </a:r>
            <a:r>
              <a:rPr sz="2200" dirty="0"/>
              <a:t> </a:t>
            </a:r>
            <a:r>
              <a:rPr sz="2200" dirty="0" err="1"/>
              <a:t>až</a:t>
            </a:r>
            <a:r>
              <a:rPr sz="2200" dirty="0"/>
              <a:t> </a:t>
            </a:r>
            <a:r>
              <a:rPr sz="2200" dirty="0" err="1"/>
              <a:t>korová</a:t>
            </a:r>
            <a:r>
              <a:rPr sz="2200" dirty="0"/>
              <a:t> </a:t>
            </a:r>
            <a:r>
              <a:rPr sz="2200" dirty="0" err="1"/>
              <a:t>slepota</a:t>
            </a:r>
            <a:endParaRPr sz="2200" dirty="0"/>
          </a:p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sz="2200" dirty="0"/>
              <a:t>34-75% </a:t>
            </a:r>
            <a:r>
              <a:rPr sz="2200" dirty="0" err="1"/>
              <a:t>pacientů</a:t>
            </a:r>
            <a:r>
              <a:rPr sz="2200" dirty="0"/>
              <a:t> </a:t>
            </a:r>
            <a:r>
              <a:rPr sz="2200" dirty="0" err="1"/>
              <a:t>může</a:t>
            </a:r>
            <a:r>
              <a:rPr sz="2200" dirty="0"/>
              <a:t> </a:t>
            </a:r>
            <a:r>
              <a:rPr sz="2200" dirty="0" err="1"/>
              <a:t>mít</a:t>
            </a:r>
            <a:r>
              <a:rPr sz="2200" dirty="0"/>
              <a:t> </a:t>
            </a:r>
            <a:r>
              <a:rPr sz="2200" dirty="0" err="1"/>
              <a:t>potíže</a:t>
            </a:r>
            <a:r>
              <a:rPr sz="2200" dirty="0"/>
              <a:t> </a:t>
            </a:r>
            <a:r>
              <a:rPr sz="2200" dirty="0" err="1"/>
              <a:t>ve</a:t>
            </a:r>
            <a:r>
              <a:rPr sz="2200" dirty="0"/>
              <a:t> </a:t>
            </a:r>
            <a:r>
              <a:rPr sz="2200" dirty="0" err="1"/>
              <a:t>vizuálních</a:t>
            </a:r>
            <a:r>
              <a:rPr sz="2200" dirty="0"/>
              <a:t> </a:t>
            </a:r>
            <a:r>
              <a:rPr sz="2200" dirty="0" err="1"/>
              <a:t>úlohách</a:t>
            </a:r>
            <a:endParaRPr sz="2200" dirty="0"/>
          </a:p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2200" dirty="0" err="1" smtClean="0"/>
              <a:t>n</a:t>
            </a:r>
            <a:r>
              <a:rPr sz="2200" dirty="0" err="1" smtClean="0"/>
              <a:t>ejčastějším</a:t>
            </a:r>
            <a:r>
              <a:rPr sz="2200" dirty="0" smtClean="0"/>
              <a:t> </a:t>
            </a:r>
            <a:r>
              <a:rPr sz="2200" dirty="0" err="1"/>
              <a:t>projevem</a:t>
            </a:r>
            <a:r>
              <a:rPr sz="2200" dirty="0"/>
              <a:t> </a:t>
            </a:r>
            <a:r>
              <a:rPr sz="2200" dirty="0" err="1"/>
              <a:t>jsou</a:t>
            </a:r>
            <a:r>
              <a:rPr sz="2200" dirty="0"/>
              <a:t> </a:t>
            </a:r>
            <a:r>
              <a:rPr sz="2200" dirty="0" err="1"/>
              <a:t>deficity</a:t>
            </a:r>
            <a:r>
              <a:rPr sz="2200" dirty="0"/>
              <a:t> v </a:t>
            </a:r>
            <a:r>
              <a:rPr sz="2200" dirty="0" err="1"/>
              <a:t>identifikaci</a:t>
            </a:r>
            <a:r>
              <a:rPr sz="2200" dirty="0"/>
              <a:t> a </a:t>
            </a:r>
            <a:r>
              <a:rPr sz="2200" dirty="0" err="1"/>
              <a:t>lokalizaci</a:t>
            </a:r>
            <a:r>
              <a:rPr sz="2200" dirty="0"/>
              <a:t> </a:t>
            </a:r>
            <a:r>
              <a:rPr sz="2200" dirty="0" err="1"/>
              <a:t>objektů</a:t>
            </a:r>
            <a:r>
              <a:rPr sz="2200" dirty="0"/>
              <a:t> v </a:t>
            </a:r>
            <a:r>
              <a:rPr sz="2200" dirty="0" err="1"/>
              <a:t>zorném</a:t>
            </a:r>
            <a:r>
              <a:rPr sz="2200" dirty="0"/>
              <a:t> </a:t>
            </a:r>
            <a:r>
              <a:rPr sz="2200" dirty="0" err="1"/>
              <a:t>poli</a:t>
            </a:r>
            <a:r>
              <a:rPr sz="2200" dirty="0"/>
              <a:t> - “co” </a:t>
            </a:r>
            <a:r>
              <a:rPr sz="2200" dirty="0" err="1"/>
              <a:t>vizuopercepce</a:t>
            </a:r>
            <a:r>
              <a:rPr sz="2200" dirty="0"/>
              <a:t> a “</a:t>
            </a:r>
            <a:r>
              <a:rPr sz="2200" dirty="0" err="1"/>
              <a:t>kde</a:t>
            </a:r>
            <a:r>
              <a:rPr sz="2200" dirty="0"/>
              <a:t>” </a:t>
            </a:r>
            <a:r>
              <a:rPr sz="2200" dirty="0" err="1"/>
              <a:t>vizuoprostorová</a:t>
            </a:r>
            <a:r>
              <a:rPr sz="2200" dirty="0"/>
              <a:t> </a:t>
            </a:r>
            <a:r>
              <a:rPr sz="2200" dirty="0" err="1"/>
              <a:t>schopnost</a:t>
            </a:r>
            <a:endParaRPr sz="2200" dirty="0"/>
          </a:p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sz="2200" dirty="0"/>
              <a:t>NPS </a:t>
            </a:r>
            <a:r>
              <a:rPr sz="2200" dirty="0" err="1"/>
              <a:t>vyšetření</a:t>
            </a:r>
            <a:r>
              <a:rPr sz="2200" dirty="0"/>
              <a:t> </a:t>
            </a:r>
            <a:r>
              <a:rPr sz="2200" dirty="0" err="1"/>
              <a:t>hodnotí</a:t>
            </a:r>
            <a:r>
              <a:rPr sz="2200" dirty="0"/>
              <a:t> </a:t>
            </a:r>
            <a:r>
              <a:rPr sz="2200" dirty="0" err="1"/>
              <a:t>vizuální</a:t>
            </a:r>
            <a:r>
              <a:rPr sz="2200" dirty="0"/>
              <a:t> </a:t>
            </a:r>
            <a:r>
              <a:rPr sz="2200" dirty="0" err="1"/>
              <a:t>diskriminaci</a:t>
            </a:r>
            <a:r>
              <a:rPr sz="2200" dirty="0"/>
              <a:t>, </a:t>
            </a:r>
            <a:r>
              <a:rPr sz="2200" dirty="0" err="1"/>
              <a:t>vizuální</a:t>
            </a:r>
            <a:r>
              <a:rPr sz="2200" dirty="0"/>
              <a:t> </a:t>
            </a:r>
            <a:r>
              <a:rPr sz="2200" dirty="0" err="1"/>
              <a:t>organizaci</a:t>
            </a:r>
            <a:r>
              <a:rPr sz="2200" dirty="0"/>
              <a:t> a </a:t>
            </a:r>
            <a:r>
              <a:rPr sz="2200" dirty="0" err="1"/>
              <a:t>stranově</a:t>
            </a:r>
            <a:r>
              <a:rPr sz="2200" dirty="0"/>
              <a:t> </a:t>
            </a:r>
            <a:r>
              <a:rPr sz="2200" dirty="0" err="1"/>
              <a:t>specifické</a:t>
            </a:r>
            <a:r>
              <a:rPr sz="2200" dirty="0"/>
              <a:t> </a:t>
            </a:r>
            <a:r>
              <a:rPr sz="2200" dirty="0" err="1"/>
              <a:t>vizuopercepční</a:t>
            </a:r>
            <a:r>
              <a:rPr sz="2200" dirty="0"/>
              <a:t> </a:t>
            </a:r>
            <a:r>
              <a:rPr sz="2200" dirty="0" err="1"/>
              <a:t>schopnosti</a:t>
            </a:r>
            <a:r>
              <a:rPr sz="2200" dirty="0"/>
              <a:t>; </a:t>
            </a:r>
            <a:r>
              <a:rPr sz="2200" dirty="0" err="1"/>
              <a:t>detekce</a:t>
            </a:r>
            <a:r>
              <a:rPr sz="2200" dirty="0"/>
              <a:t> </a:t>
            </a:r>
            <a:r>
              <a:rPr sz="2200" dirty="0" err="1"/>
              <a:t>vizuální</a:t>
            </a:r>
            <a:r>
              <a:rPr sz="2200" dirty="0"/>
              <a:t> </a:t>
            </a:r>
            <a:r>
              <a:rPr sz="2200" dirty="0" err="1"/>
              <a:t>agnózie</a:t>
            </a:r>
            <a:r>
              <a:rPr sz="2200" dirty="0"/>
              <a:t> - </a:t>
            </a:r>
            <a:r>
              <a:rPr sz="2200" dirty="0" err="1"/>
              <a:t>porucha</a:t>
            </a:r>
            <a:r>
              <a:rPr sz="2200" dirty="0"/>
              <a:t> </a:t>
            </a:r>
            <a:r>
              <a:rPr sz="2200" dirty="0" err="1"/>
              <a:t>poznávání</a:t>
            </a:r>
            <a:r>
              <a:rPr sz="2200" dirty="0"/>
              <a:t> </a:t>
            </a:r>
            <a:r>
              <a:rPr sz="2200" dirty="0" err="1"/>
              <a:t>vizuálních</a:t>
            </a:r>
            <a:r>
              <a:rPr sz="2200" dirty="0"/>
              <a:t> </a:t>
            </a:r>
            <a:r>
              <a:rPr sz="2200" dirty="0" err="1"/>
              <a:t>podnětů</a:t>
            </a:r>
            <a:r>
              <a:rPr sz="2200" dirty="0"/>
              <a:t> (</a:t>
            </a:r>
            <a:r>
              <a:rPr sz="2200" dirty="0" err="1"/>
              <a:t>kde</a:t>
            </a:r>
            <a:r>
              <a:rPr sz="2200" dirty="0"/>
              <a:t> </a:t>
            </a:r>
            <a:r>
              <a:rPr sz="2200" dirty="0" err="1"/>
              <a:t>chybí</a:t>
            </a:r>
            <a:r>
              <a:rPr sz="2200" dirty="0"/>
              <a:t> </a:t>
            </a:r>
            <a:r>
              <a:rPr sz="2200" dirty="0" err="1"/>
              <a:t>sémantický</a:t>
            </a:r>
            <a:r>
              <a:rPr sz="2200" dirty="0"/>
              <a:t> </a:t>
            </a:r>
            <a:r>
              <a:rPr sz="2200" dirty="0" err="1"/>
              <a:t>informace</a:t>
            </a:r>
            <a:r>
              <a:rPr sz="2200" dirty="0"/>
              <a:t>) </a:t>
            </a:r>
            <a:r>
              <a:rPr sz="2200" dirty="0" err="1"/>
              <a:t>při</a:t>
            </a:r>
            <a:r>
              <a:rPr sz="2200" dirty="0"/>
              <a:t> </a:t>
            </a:r>
            <a:r>
              <a:rPr sz="2200" dirty="0" err="1"/>
              <a:t>nenarušeném</a:t>
            </a:r>
            <a:r>
              <a:rPr sz="2200" dirty="0"/>
              <a:t> </a:t>
            </a:r>
            <a:r>
              <a:rPr sz="2200" dirty="0" err="1"/>
              <a:t>vizuálním</a:t>
            </a:r>
            <a:r>
              <a:rPr sz="2200" dirty="0"/>
              <a:t> </a:t>
            </a:r>
            <a:r>
              <a:rPr sz="2200" dirty="0" err="1"/>
              <a:t>vnímání</a:t>
            </a:r>
            <a:r>
              <a:rPr sz="2200" dirty="0"/>
              <a:t>, </a:t>
            </a:r>
            <a:r>
              <a:rPr sz="2200" dirty="0" err="1"/>
              <a:t>rozlišujeme</a:t>
            </a:r>
            <a:r>
              <a:rPr sz="2200" dirty="0"/>
              <a:t> </a:t>
            </a:r>
            <a:r>
              <a:rPr sz="2200" dirty="0" err="1"/>
              <a:t>apercepční</a:t>
            </a:r>
            <a:r>
              <a:rPr sz="2200" dirty="0"/>
              <a:t> (</a:t>
            </a:r>
            <a:r>
              <a:rPr sz="2200" dirty="0" err="1"/>
              <a:t>narušená</a:t>
            </a:r>
            <a:r>
              <a:rPr sz="2200" dirty="0"/>
              <a:t> </a:t>
            </a:r>
            <a:r>
              <a:rPr sz="2200" dirty="0" err="1"/>
              <a:t>vyšší</a:t>
            </a:r>
            <a:r>
              <a:rPr sz="2200" dirty="0"/>
              <a:t> </a:t>
            </a:r>
            <a:r>
              <a:rPr sz="2200" dirty="0" err="1"/>
              <a:t>úroveň</a:t>
            </a:r>
            <a:r>
              <a:rPr sz="2200" dirty="0"/>
              <a:t> </a:t>
            </a:r>
            <a:r>
              <a:rPr sz="2200" dirty="0" err="1"/>
              <a:t>percepčního</a:t>
            </a:r>
            <a:r>
              <a:rPr sz="2200" dirty="0"/>
              <a:t> </a:t>
            </a:r>
            <a:r>
              <a:rPr sz="2200" dirty="0" err="1"/>
              <a:t>zpracování</a:t>
            </a:r>
            <a:r>
              <a:rPr sz="2200" dirty="0"/>
              <a:t>) a </a:t>
            </a:r>
            <a:r>
              <a:rPr sz="2200" dirty="0" err="1"/>
              <a:t>asociační</a:t>
            </a:r>
            <a:r>
              <a:rPr sz="2200" dirty="0"/>
              <a:t> </a:t>
            </a:r>
            <a:r>
              <a:rPr sz="2200" dirty="0" err="1"/>
              <a:t>agnózii</a:t>
            </a:r>
            <a:r>
              <a:rPr sz="2200" dirty="0"/>
              <a:t> (</a:t>
            </a:r>
            <a:r>
              <a:rPr sz="2200" dirty="0" err="1"/>
              <a:t>chybí</a:t>
            </a:r>
            <a:r>
              <a:rPr sz="2200" dirty="0"/>
              <a:t> </a:t>
            </a:r>
            <a:r>
              <a:rPr sz="2200" dirty="0" err="1"/>
              <a:t>odpovídající</a:t>
            </a:r>
            <a:r>
              <a:rPr sz="2200" dirty="0"/>
              <a:t> </a:t>
            </a:r>
            <a:r>
              <a:rPr sz="2200" dirty="0" err="1"/>
              <a:t>pojem</a:t>
            </a:r>
            <a:r>
              <a:rPr sz="2200" dirty="0"/>
              <a:t>)</a:t>
            </a:r>
          </a:p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2200" dirty="0" err="1" smtClean="0"/>
              <a:t>p</a:t>
            </a:r>
            <a:r>
              <a:rPr sz="2200" dirty="0" err="1" smtClean="0"/>
              <a:t>rozopagnózie</a:t>
            </a:r>
            <a:r>
              <a:rPr sz="2200" dirty="0" smtClean="0"/>
              <a:t> </a:t>
            </a:r>
            <a:r>
              <a:rPr sz="2200" dirty="0"/>
              <a:t>- </a:t>
            </a:r>
            <a:r>
              <a:rPr sz="2200" dirty="0" err="1"/>
              <a:t>porucha</a:t>
            </a:r>
            <a:r>
              <a:rPr sz="2200" dirty="0"/>
              <a:t> </a:t>
            </a:r>
            <a:r>
              <a:rPr sz="2200" dirty="0" err="1"/>
              <a:t>rozpoznávání</a:t>
            </a:r>
            <a:r>
              <a:rPr sz="2200" dirty="0"/>
              <a:t> </a:t>
            </a:r>
            <a:r>
              <a:rPr sz="2200" dirty="0" err="1" smtClean="0"/>
              <a:t>tváří</a:t>
            </a:r>
            <a:endParaRPr lang="cs-CZ" sz="2200" dirty="0" smtClean="0"/>
          </a:p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sz="2200" dirty="0" err="1" smtClean="0"/>
              <a:t>barvová</a:t>
            </a:r>
            <a:r>
              <a:rPr sz="2200" dirty="0" smtClean="0"/>
              <a:t> </a:t>
            </a:r>
            <a:r>
              <a:rPr sz="2200" dirty="0" err="1"/>
              <a:t>agnózie</a:t>
            </a:r>
            <a:r>
              <a:rPr sz="2200" dirty="0"/>
              <a:t> - </a:t>
            </a:r>
            <a:r>
              <a:rPr sz="2200" dirty="0" err="1"/>
              <a:t>poruchy</a:t>
            </a:r>
            <a:r>
              <a:rPr sz="2200" dirty="0"/>
              <a:t> </a:t>
            </a:r>
            <a:r>
              <a:rPr sz="2200" dirty="0" err="1"/>
              <a:t>rozpoznávání</a:t>
            </a:r>
            <a:r>
              <a:rPr sz="2200" dirty="0"/>
              <a:t> </a:t>
            </a:r>
            <a:r>
              <a:rPr sz="2200" dirty="0" err="1"/>
              <a:t>barev</a:t>
            </a:r>
            <a:endParaRPr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Vizuoprostorové schopnosti jako vyhledávání - Judgment of Line Orientation (Benton 1975), konstrukční schopnosti a vizuální organizace - Rey-Osterrieth Complex Figure Test - je citlivý na poruchy jemné motoriky, které mohou značně zkreslovat konstrukční schopnosti…"/>
          <p:cNvSpPr txBox="1">
            <a:spLocks noGrp="1"/>
          </p:cNvSpPr>
          <p:nvPr>
            <p:ph type="body" idx="1"/>
          </p:nvPr>
        </p:nvSpPr>
        <p:spPr>
          <a:xfrm>
            <a:off x="494270" y="1690128"/>
            <a:ext cx="12220832" cy="815820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8934" indent="-368934" defTabSz="484886">
              <a:lnSpc>
                <a:spcPct val="100000"/>
              </a:lnSpc>
              <a:spcBef>
                <a:spcPts val="3400"/>
              </a:spcBef>
              <a:defRPr sz="2656"/>
            </a:pPr>
            <a:r>
              <a:rPr lang="cs-CZ" sz="2200" dirty="0" err="1" smtClean="0"/>
              <a:t>v</a:t>
            </a:r>
            <a:r>
              <a:rPr sz="2200" dirty="0" err="1" smtClean="0"/>
              <a:t>izuoprostorové</a:t>
            </a:r>
            <a:r>
              <a:rPr sz="2200" dirty="0" smtClean="0"/>
              <a:t> </a:t>
            </a:r>
            <a:r>
              <a:rPr sz="2200" dirty="0" err="1"/>
              <a:t>schopnosti</a:t>
            </a:r>
            <a:r>
              <a:rPr sz="2200" dirty="0"/>
              <a:t> </a:t>
            </a:r>
            <a:r>
              <a:rPr sz="2200" dirty="0" err="1"/>
              <a:t>jako</a:t>
            </a:r>
            <a:r>
              <a:rPr sz="2200" dirty="0"/>
              <a:t> </a:t>
            </a:r>
            <a:r>
              <a:rPr sz="2200" dirty="0" err="1"/>
              <a:t>vyhledávání</a:t>
            </a:r>
            <a:r>
              <a:rPr sz="2200" dirty="0"/>
              <a:t> - Judgment of Line Orientation (Benton 1975</a:t>
            </a:r>
            <a:r>
              <a:rPr sz="2200" dirty="0" smtClean="0"/>
              <a:t>)</a:t>
            </a:r>
            <a:endParaRPr lang="cs-CZ" sz="2200" dirty="0" smtClean="0"/>
          </a:p>
          <a:p>
            <a:pPr marL="368934" indent="-368934" defTabSz="484886">
              <a:lnSpc>
                <a:spcPct val="100000"/>
              </a:lnSpc>
              <a:spcBef>
                <a:spcPts val="3400"/>
              </a:spcBef>
              <a:defRPr sz="2656"/>
            </a:pPr>
            <a:r>
              <a:rPr sz="2200" dirty="0" err="1" smtClean="0"/>
              <a:t>konstrukční</a:t>
            </a:r>
            <a:r>
              <a:rPr sz="2200" dirty="0" smtClean="0"/>
              <a:t> </a:t>
            </a:r>
            <a:r>
              <a:rPr sz="2200" dirty="0" err="1"/>
              <a:t>schopnosti</a:t>
            </a:r>
            <a:r>
              <a:rPr sz="2200" dirty="0"/>
              <a:t> a </a:t>
            </a:r>
            <a:r>
              <a:rPr sz="2200" dirty="0" err="1"/>
              <a:t>vizuální</a:t>
            </a:r>
            <a:r>
              <a:rPr sz="2200" dirty="0"/>
              <a:t> </a:t>
            </a:r>
            <a:r>
              <a:rPr sz="2200" dirty="0" err="1"/>
              <a:t>organizace</a:t>
            </a:r>
            <a:r>
              <a:rPr sz="2200" dirty="0"/>
              <a:t> - Rey-</a:t>
            </a:r>
            <a:r>
              <a:rPr sz="2200" dirty="0" err="1"/>
              <a:t>Osterrieth</a:t>
            </a:r>
            <a:r>
              <a:rPr sz="2200" dirty="0"/>
              <a:t> Complex Figure Test - je </a:t>
            </a:r>
            <a:r>
              <a:rPr sz="2200" dirty="0" err="1"/>
              <a:t>citlivý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poruchy</a:t>
            </a:r>
            <a:r>
              <a:rPr sz="2200" dirty="0"/>
              <a:t> </a:t>
            </a:r>
            <a:r>
              <a:rPr sz="2200" dirty="0" err="1"/>
              <a:t>jemné</a:t>
            </a:r>
            <a:r>
              <a:rPr sz="2200" dirty="0"/>
              <a:t> </a:t>
            </a:r>
            <a:r>
              <a:rPr sz="2200" dirty="0" err="1"/>
              <a:t>motoriky</a:t>
            </a:r>
            <a:r>
              <a:rPr sz="2200" dirty="0"/>
              <a:t>, </a:t>
            </a:r>
            <a:r>
              <a:rPr sz="2200" dirty="0" err="1"/>
              <a:t>které</a:t>
            </a:r>
            <a:r>
              <a:rPr sz="2200" dirty="0"/>
              <a:t> </a:t>
            </a:r>
            <a:r>
              <a:rPr sz="2200" dirty="0" err="1"/>
              <a:t>mohou</a:t>
            </a:r>
            <a:r>
              <a:rPr sz="2200" dirty="0"/>
              <a:t> </a:t>
            </a:r>
            <a:r>
              <a:rPr sz="2200" dirty="0" err="1"/>
              <a:t>značně</a:t>
            </a:r>
            <a:r>
              <a:rPr sz="2200" dirty="0"/>
              <a:t> </a:t>
            </a:r>
            <a:r>
              <a:rPr sz="2200" dirty="0" err="1"/>
              <a:t>zkreslovat</a:t>
            </a:r>
            <a:r>
              <a:rPr sz="2200" dirty="0"/>
              <a:t> </a:t>
            </a:r>
            <a:r>
              <a:rPr sz="2200" dirty="0" err="1"/>
              <a:t>konstrukční</a:t>
            </a:r>
            <a:r>
              <a:rPr sz="2200" dirty="0"/>
              <a:t> </a:t>
            </a:r>
            <a:r>
              <a:rPr sz="2200" dirty="0" err="1"/>
              <a:t>schopnosti</a:t>
            </a:r>
            <a:endParaRPr sz="2200" dirty="0"/>
          </a:p>
          <a:p>
            <a:pPr marL="368934" indent="-368934" defTabSz="484886">
              <a:lnSpc>
                <a:spcPct val="100000"/>
              </a:lnSpc>
              <a:spcBef>
                <a:spcPts val="3400"/>
              </a:spcBef>
              <a:defRPr sz="2656"/>
            </a:pPr>
            <a:r>
              <a:rPr lang="cs-CZ" sz="2200" dirty="0" err="1" smtClean="0"/>
              <a:t>v</a:t>
            </a:r>
            <a:r>
              <a:rPr sz="2200" dirty="0" err="1" smtClean="0"/>
              <a:t>izuomotorické</a:t>
            </a:r>
            <a:r>
              <a:rPr sz="2200" dirty="0" smtClean="0"/>
              <a:t> </a:t>
            </a:r>
            <a:r>
              <a:rPr sz="2200" dirty="0" err="1"/>
              <a:t>konstrukce</a:t>
            </a:r>
            <a:r>
              <a:rPr sz="2200" dirty="0"/>
              <a:t> - WAIS-R/III: </a:t>
            </a:r>
            <a:r>
              <a:rPr sz="2200" dirty="0" err="1"/>
              <a:t>Kostky</a:t>
            </a:r>
            <a:r>
              <a:rPr sz="2200" dirty="0"/>
              <a:t>, </a:t>
            </a:r>
            <a:r>
              <a:rPr sz="2200" dirty="0" err="1"/>
              <a:t>Skládání</a:t>
            </a:r>
            <a:r>
              <a:rPr sz="2200" dirty="0"/>
              <a:t> </a:t>
            </a:r>
            <a:r>
              <a:rPr sz="2200" dirty="0" err="1"/>
              <a:t>objektů</a:t>
            </a:r>
            <a:r>
              <a:rPr sz="2200" dirty="0"/>
              <a:t>; Complex Figure </a:t>
            </a:r>
            <a:r>
              <a:rPr sz="2200" dirty="0" err="1"/>
              <a:t>Test,Corwin</a:t>
            </a:r>
            <a:r>
              <a:rPr sz="2200" dirty="0"/>
              <a:t>; Rey-</a:t>
            </a:r>
            <a:r>
              <a:rPr sz="2200" dirty="0" err="1"/>
              <a:t>Osterrieth</a:t>
            </a:r>
            <a:r>
              <a:rPr sz="2200" dirty="0"/>
              <a:t> Complex Figure</a:t>
            </a:r>
          </a:p>
          <a:p>
            <a:pPr marL="368934" indent="-368934" defTabSz="484886">
              <a:lnSpc>
                <a:spcPct val="100000"/>
              </a:lnSpc>
              <a:spcBef>
                <a:spcPts val="3400"/>
              </a:spcBef>
              <a:defRPr sz="2656"/>
            </a:pPr>
            <a:r>
              <a:rPr lang="cs-CZ" sz="2200" dirty="0" err="1" smtClean="0"/>
              <a:t>v</a:t>
            </a:r>
            <a:r>
              <a:rPr sz="2200" dirty="0" err="1" smtClean="0"/>
              <a:t>izuální</a:t>
            </a:r>
            <a:r>
              <a:rPr sz="2200" dirty="0" smtClean="0"/>
              <a:t> </a:t>
            </a:r>
            <a:r>
              <a:rPr sz="2200" dirty="0" err="1"/>
              <a:t>rekognice</a:t>
            </a:r>
            <a:r>
              <a:rPr sz="2200" dirty="0"/>
              <a:t> - Visual Form Discrimination Test; Test of Facial Recognition</a:t>
            </a:r>
          </a:p>
          <a:p>
            <a:pPr marL="368934" indent="-368934" defTabSz="484886">
              <a:lnSpc>
                <a:spcPct val="100000"/>
              </a:lnSpc>
              <a:spcBef>
                <a:spcPts val="3400"/>
              </a:spcBef>
              <a:defRPr sz="2656"/>
            </a:pPr>
            <a:r>
              <a:rPr lang="cs-CZ" sz="2200" dirty="0" err="1" smtClean="0"/>
              <a:t>v</a:t>
            </a:r>
            <a:r>
              <a:rPr sz="2200" dirty="0" err="1" smtClean="0"/>
              <a:t>izuální</a:t>
            </a:r>
            <a:r>
              <a:rPr sz="2200" dirty="0" smtClean="0"/>
              <a:t> </a:t>
            </a:r>
            <a:r>
              <a:rPr sz="2200" dirty="0" err="1"/>
              <a:t>percepce</a:t>
            </a:r>
            <a:r>
              <a:rPr sz="2200" dirty="0"/>
              <a:t> - </a:t>
            </a:r>
            <a:r>
              <a:rPr lang="cs-CZ" sz="2200" dirty="0" err="1"/>
              <a:t>h</a:t>
            </a:r>
            <a:r>
              <a:rPr sz="2200" dirty="0" err="1" smtClean="0"/>
              <a:t>omonymní</a:t>
            </a:r>
            <a:r>
              <a:rPr sz="2200" dirty="0" smtClean="0"/>
              <a:t> hemi</a:t>
            </a:r>
            <a:r>
              <a:rPr lang="cs-CZ" sz="2200" dirty="0" err="1" smtClean="0"/>
              <a:t>an</a:t>
            </a:r>
            <a:r>
              <a:rPr sz="2200" dirty="0" err="1" smtClean="0"/>
              <a:t>opie</a:t>
            </a:r>
            <a:r>
              <a:rPr sz="2200" dirty="0"/>
              <a:t>; Double Simultaneous Stimulation Test</a:t>
            </a:r>
          </a:p>
          <a:p>
            <a:pPr marL="368934" indent="-368934" defTabSz="484886">
              <a:lnSpc>
                <a:spcPct val="100000"/>
              </a:lnSpc>
              <a:spcBef>
                <a:spcPts val="3400"/>
              </a:spcBef>
              <a:defRPr sz="2656"/>
            </a:pPr>
            <a:r>
              <a:rPr lang="cs-CZ" sz="2200" dirty="0" err="1" smtClean="0"/>
              <a:t>v</a:t>
            </a:r>
            <a:r>
              <a:rPr sz="2200" dirty="0" err="1" smtClean="0"/>
              <a:t>izuální</a:t>
            </a:r>
            <a:r>
              <a:rPr sz="2200" dirty="0" smtClean="0"/>
              <a:t> </a:t>
            </a:r>
            <a:r>
              <a:rPr sz="2200" dirty="0" err="1"/>
              <a:t>organizace</a:t>
            </a:r>
            <a:r>
              <a:rPr sz="2200" dirty="0"/>
              <a:t> a </a:t>
            </a:r>
            <a:r>
              <a:rPr sz="2200" dirty="0" err="1"/>
              <a:t>integrace</a:t>
            </a:r>
            <a:r>
              <a:rPr sz="2200" dirty="0"/>
              <a:t> - Hooper Visual Organization Test; Visual Object and Space Perception Battery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oruchy jemné motoriky a senzorických fcí"/>
          <p:cNvSpPr txBox="1">
            <a:spLocks noGrp="1"/>
          </p:cNvSpPr>
          <p:nvPr>
            <p:ph type="title"/>
          </p:nvPr>
        </p:nvSpPr>
        <p:spPr>
          <a:xfrm>
            <a:off x="3484059" y="605191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>
            <a:lvl1pPr defTabSz="484886">
              <a:defRPr sz="6640"/>
            </a:lvl1pPr>
          </a:lstStyle>
          <a:p>
            <a:r>
              <a:rPr sz="4800" dirty="0" err="1"/>
              <a:t>Poruchy</a:t>
            </a:r>
            <a:r>
              <a:rPr sz="4800" dirty="0"/>
              <a:t> </a:t>
            </a:r>
            <a:r>
              <a:rPr sz="4800" dirty="0" err="1"/>
              <a:t>jemné</a:t>
            </a:r>
            <a:r>
              <a:rPr sz="4800" dirty="0"/>
              <a:t> </a:t>
            </a:r>
            <a:r>
              <a:rPr sz="4800" dirty="0" err="1"/>
              <a:t>motoriky</a:t>
            </a:r>
            <a:r>
              <a:rPr sz="4800" dirty="0"/>
              <a:t> a </a:t>
            </a:r>
            <a:r>
              <a:rPr sz="4800" dirty="0" err="1"/>
              <a:t>senzorických</a:t>
            </a:r>
            <a:r>
              <a:rPr sz="4800" dirty="0"/>
              <a:t> </a:t>
            </a:r>
            <a:r>
              <a:rPr sz="4800" dirty="0" err="1"/>
              <a:t>fcí</a:t>
            </a:r>
            <a:endParaRPr sz="4800" dirty="0"/>
          </a:p>
        </p:txBody>
      </p:sp>
      <p:sp>
        <p:nvSpPr>
          <p:cNvPr id="205" name="Časté senzorické a motorické deficity kontralaterálně ke straně léze…"/>
          <p:cNvSpPr txBox="1">
            <a:spLocks noGrp="1"/>
          </p:cNvSpPr>
          <p:nvPr>
            <p:ph type="body" idx="1"/>
          </p:nvPr>
        </p:nvSpPr>
        <p:spPr>
          <a:xfrm>
            <a:off x="481915" y="2780269"/>
            <a:ext cx="12270258" cy="65367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5590" indent="-275590" defTabSz="362204">
              <a:lnSpc>
                <a:spcPct val="100000"/>
              </a:lnSpc>
              <a:spcBef>
                <a:spcPts val="2600"/>
              </a:spcBef>
              <a:defRPr sz="1984"/>
            </a:pPr>
            <a:r>
              <a:rPr lang="cs-CZ" sz="2200" dirty="0" err="1" smtClean="0"/>
              <a:t>č</a:t>
            </a:r>
            <a:r>
              <a:rPr sz="2200" dirty="0" err="1" smtClean="0"/>
              <a:t>asté</a:t>
            </a:r>
            <a:r>
              <a:rPr sz="2200" dirty="0" smtClean="0"/>
              <a:t> </a:t>
            </a:r>
            <a:r>
              <a:rPr sz="2200" dirty="0" err="1"/>
              <a:t>senzorické</a:t>
            </a:r>
            <a:r>
              <a:rPr sz="2200" dirty="0"/>
              <a:t> a </a:t>
            </a:r>
            <a:r>
              <a:rPr sz="2200" dirty="0" err="1"/>
              <a:t>motorické</a:t>
            </a:r>
            <a:r>
              <a:rPr sz="2200" dirty="0"/>
              <a:t> </a:t>
            </a:r>
            <a:r>
              <a:rPr sz="2200" dirty="0" err="1"/>
              <a:t>deficity</a:t>
            </a:r>
            <a:r>
              <a:rPr sz="2200" dirty="0"/>
              <a:t> </a:t>
            </a:r>
            <a:r>
              <a:rPr sz="2200" dirty="0" err="1"/>
              <a:t>kontralaterálně</a:t>
            </a:r>
            <a:r>
              <a:rPr sz="2200" dirty="0"/>
              <a:t> </a:t>
            </a:r>
            <a:r>
              <a:rPr sz="2200" dirty="0" err="1"/>
              <a:t>ke</a:t>
            </a:r>
            <a:r>
              <a:rPr sz="2200" dirty="0"/>
              <a:t> </a:t>
            </a:r>
            <a:r>
              <a:rPr sz="2200" dirty="0" err="1"/>
              <a:t>straně</a:t>
            </a:r>
            <a:r>
              <a:rPr sz="2200" dirty="0"/>
              <a:t> </a:t>
            </a:r>
            <a:r>
              <a:rPr sz="2200" dirty="0" err="1"/>
              <a:t>léze</a:t>
            </a:r>
            <a:endParaRPr sz="2200" dirty="0"/>
          </a:p>
          <a:p>
            <a:pPr marL="275590" indent="-275590" defTabSz="362204">
              <a:lnSpc>
                <a:spcPct val="100000"/>
              </a:lnSpc>
              <a:spcBef>
                <a:spcPts val="2600"/>
              </a:spcBef>
              <a:defRPr sz="1984"/>
            </a:pPr>
            <a:r>
              <a:rPr lang="cs-CZ" sz="2200" b="1" dirty="0" err="1" smtClean="0"/>
              <a:t>a</a:t>
            </a:r>
            <a:r>
              <a:rPr sz="2200" b="1" dirty="0" err="1" smtClean="0"/>
              <a:t>praxie</a:t>
            </a:r>
            <a:r>
              <a:rPr sz="2200" b="1" dirty="0" smtClean="0"/>
              <a:t> </a:t>
            </a:r>
            <a:r>
              <a:rPr sz="2200" dirty="0"/>
              <a:t>- </a:t>
            </a:r>
            <a:r>
              <a:rPr sz="2200" dirty="0" err="1"/>
              <a:t>neschopnost</a:t>
            </a:r>
            <a:r>
              <a:rPr sz="2200" dirty="0"/>
              <a:t> </a:t>
            </a:r>
            <a:r>
              <a:rPr sz="2200" dirty="0" err="1"/>
              <a:t>porozumět</a:t>
            </a:r>
            <a:r>
              <a:rPr sz="2200" dirty="0"/>
              <a:t> a </a:t>
            </a:r>
            <a:r>
              <a:rPr sz="2200" dirty="0" err="1"/>
              <a:t>provést</a:t>
            </a:r>
            <a:r>
              <a:rPr sz="2200" dirty="0"/>
              <a:t> </a:t>
            </a:r>
            <a:r>
              <a:rPr sz="2200" dirty="0" err="1"/>
              <a:t>naučené</a:t>
            </a:r>
            <a:r>
              <a:rPr sz="2200" dirty="0"/>
              <a:t> </a:t>
            </a:r>
            <a:r>
              <a:rPr sz="2200" dirty="0" err="1"/>
              <a:t>pohyby</a:t>
            </a:r>
            <a:endParaRPr sz="2200" dirty="0"/>
          </a:p>
          <a:p>
            <a:pPr marL="275590" indent="-275590" defTabSz="362204">
              <a:lnSpc>
                <a:spcPct val="100000"/>
              </a:lnSpc>
              <a:spcBef>
                <a:spcPts val="2600"/>
              </a:spcBef>
              <a:defRPr sz="1984"/>
            </a:pPr>
            <a:r>
              <a:rPr lang="cs-CZ" sz="2200" b="1" dirty="0" err="1" smtClean="0"/>
              <a:t>i</a:t>
            </a:r>
            <a:r>
              <a:rPr sz="2200" b="1" dirty="0" err="1" smtClean="0"/>
              <a:t>deomotorická</a:t>
            </a:r>
            <a:r>
              <a:rPr sz="2200" b="1" dirty="0" smtClean="0"/>
              <a:t> </a:t>
            </a:r>
            <a:r>
              <a:rPr sz="2200" b="1" dirty="0" err="1"/>
              <a:t>apraxie</a:t>
            </a:r>
            <a:r>
              <a:rPr sz="2200" b="1" dirty="0"/>
              <a:t> </a:t>
            </a:r>
            <a:r>
              <a:rPr sz="2200" dirty="0"/>
              <a:t>- </a:t>
            </a:r>
            <a:r>
              <a:rPr sz="2200" dirty="0" err="1"/>
              <a:t>porucha</a:t>
            </a:r>
            <a:r>
              <a:rPr sz="2200" dirty="0"/>
              <a:t> </a:t>
            </a:r>
            <a:r>
              <a:rPr sz="2200" dirty="0" err="1"/>
              <a:t>provádění</a:t>
            </a:r>
            <a:r>
              <a:rPr sz="2200" dirty="0"/>
              <a:t> </a:t>
            </a:r>
            <a:r>
              <a:rPr sz="2200" dirty="0" err="1"/>
              <a:t>naučených</a:t>
            </a:r>
            <a:r>
              <a:rPr sz="2200" dirty="0"/>
              <a:t> </a:t>
            </a:r>
            <a:r>
              <a:rPr sz="2200" dirty="0" err="1"/>
              <a:t>pohybů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verbální</a:t>
            </a:r>
            <a:r>
              <a:rPr sz="2200" dirty="0"/>
              <a:t> </a:t>
            </a:r>
            <a:r>
              <a:rPr sz="2200" dirty="0" err="1"/>
              <a:t>či</a:t>
            </a:r>
            <a:r>
              <a:rPr sz="2200" dirty="0"/>
              <a:t> </a:t>
            </a:r>
            <a:r>
              <a:rPr sz="2200" dirty="0" err="1"/>
              <a:t>neverbální</a:t>
            </a:r>
            <a:r>
              <a:rPr sz="2200" dirty="0"/>
              <a:t> </a:t>
            </a:r>
            <a:r>
              <a:rPr sz="2200" dirty="0" err="1"/>
              <a:t>výzvu</a:t>
            </a:r>
            <a:endParaRPr sz="2200" dirty="0"/>
          </a:p>
          <a:p>
            <a:pPr marL="275590" indent="-275590" defTabSz="362204">
              <a:lnSpc>
                <a:spcPct val="100000"/>
              </a:lnSpc>
              <a:spcBef>
                <a:spcPts val="2600"/>
              </a:spcBef>
              <a:defRPr sz="1984"/>
            </a:pPr>
            <a:r>
              <a:rPr lang="cs-CZ" sz="2200" b="1" dirty="0" err="1" smtClean="0"/>
              <a:t>i</a:t>
            </a:r>
            <a:r>
              <a:rPr sz="2200" b="1" dirty="0" err="1" smtClean="0"/>
              <a:t>deační</a:t>
            </a:r>
            <a:r>
              <a:rPr sz="2200" b="1" dirty="0" smtClean="0"/>
              <a:t> </a:t>
            </a:r>
            <a:r>
              <a:rPr sz="2200" b="1" dirty="0" err="1"/>
              <a:t>apraxie</a:t>
            </a:r>
            <a:r>
              <a:rPr sz="2200" b="1" dirty="0"/>
              <a:t> </a:t>
            </a:r>
            <a:r>
              <a:rPr sz="2200" dirty="0"/>
              <a:t>- </a:t>
            </a:r>
            <a:r>
              <a:rPr sz="2200" dirty="0" err="1"/>
              <a:t>porucha</a:t>
            </a:r>
            <a:r>
              <a:rPr sz="2200" dirty="0"/>
              <a:t> </a:t>
            </a:r>
            <a:r>
              <a:rPr sz="2200" dirty="0" err="1"/>
              <a:t>užívání</a:t>
            </a:r>
            <a:r>
              <a:rPr sz="2200" dirty="0"/>
              <a:t> </a:t>
            </a:r>
            <a:r>
              <a:rPr sz="2200" dirty="0" err="1"/>
              <a:t>předmětů</a:t>
            </a:r>
            <a:endParaRPr sz="2200" dirty="0"/>
          </a:p>
          <a:p>
            <a:pPr marL="275590" indent="-275590" defTabSz="362204">
              <a:lnSpc>
                <a:spcPct val="100000"/>
              </a:lnSpc>
              <a:spcBef>
                <a:spcPts val="2600"/>
              </a:spcBef>
              <a:defRPr sz="1984"/>
            </a:pPr>
            <a:r>
              <a:rPr lang="cs-CZ" sz="2200" dirty="0" err="1" smtClean="0"/>
              <a:t>p</a:t>
            </a:r>
            <a:r>
              <a:rPr sz="2200" dirty="0" err="1" smtClean="0"/>
              <a:t>oruchy</a:t>
            </a:r>
            <a:r>
              <a:rPr sz="2200" dirty="0" smtClean="0"/>
              <a:t> </a:t>
            </a:r>
            <a:r>
              <a:rPr sz="2200" dirty="0" err="1"/>
              <a:t>pravolevé</a:t>
            </a:r>
            <a:r>
              <a:rPr sz="2200" dirty="0"/>
              <a:t> </a:t>
            </a:r>
            <a:r>
              <a:rPr sz="2200" dirty="0" err="1"/>
              <a:t>orientace</a:t>
            </a:r>
            <a:r>
              <a:rPr sz="2200" dirty="0"/>
              <a:t>, </a:t>
            </a:r>
            <a:r>
              <a:rPr sz="2200" dirty="0" err="1"/>
              <a:t>sekvenčního</a:t>
            </a:r>
            <a:r>
              <a:rPr sz="2200" dirty="0"/>
              <a:t> </a:t>
            </a:r>
            <a:r>
              <a:rPr sz="2200" dirty="0" err="1"/>
              <a:t>zpracování</a:t>
            </a:r>
            <a:r>
              <a:rPr sz="2200" dirty="0"/>
              <a:t> </a:t>
            </a:r>
            <a:r>
              <a:rPr sz="2200" dirty="0" err="1"/>
              <a:t>pohybu</a:t>
            </a:r>
            <a:r>
              <a:rPr sz="2200" dirty="0"/>
              <a:t>, </a:t>
            </a:r>
            <a:r>
              <a:rPr sz="2200" dirty="0" err="1"/>
              <a:t>koordinace</a:t>
            </a:r>
            <a:r>
              <a:rPr sz="2200" dirty="0"/>
              <a:t>, </a:t>
            </a:r>
            <a:r>
              <a:rPr sz="2200" dirty="0" err="1"/>
              <a:t>jemné</a:t>
            </a:r>
            <a:r>
              <a:rPr sz="2200" dirty="0"/>
              <a:t> </a:t>
            </a:r>
            <a:r>
              <a:rPr sz="2200" dirty="0" err="1"/>
              <a:t>motoriky</a:t>
            </a:r>
            <a:r>
              <a:rPr sz="2200" dirty="0"/>
              <a:t>, dominance </a:t>
            </a:r>
            <a:r>
              <a:rPr sz="2200" dirty="0" err="1"/>
              <a:t>ruky</a:t>
            </a:r>
            <a:r>
              <a:rPr sz="2200" dirty="0"/>
              <a:t>, </a:t>
            </a:r>
            <a:r>
              <a:rPr sz="2200" dirty="0" err="1"/>
              <a:t>rychlosti</a:t>
            </a:r>
            <a:r>
              <a:rPr sz="2200" dirty="0"/>
              <a:t> </a:t>
            </a:r>
            <a:r>
              <a:rPr sz="2200" dirty="0" err="1"/>
              <a:t>pohybu</a:t>
            </a:r>
            <a:r>
              <a:rPr sz="2200" dirty="0"/>
              <a:t> a </a:t>
            </a:r>
            <a:r>
              <a:rPr sz="2200" dirty="0" err="1"/>
              <a:t>síly</a:t>
            </a:r>
            <a:endParaRPr sz="2200" dirty="0"/>
          </a:p>
          <a:p>
            <a:pPr marL="275590" indent="-275590" defTabSz="362204">
              <a:lnSpc>
                <a:spcPct val="100000"/>
              </a:lnSpc>
              <a:spcBef>
                <a:spcPts val="2600"/>
              </a:spcBef>
              <a:defRPr sz="1984"/>
            </a:pPr>
            <a:r>
              <a:rPr lang="cs-CZ" sz="2200" dirty="0" err="1" smtClean="0"/>
              <a:t>p</a:t>
            </a:r>
            <a:r>
              <a:rPr sz="2200" dirty="0" err="1" smtClean="0"/>
              <a:t>okles</a:t>
            </a:r>
            <a:r>
              <a:rPr sz="2200" dirty="0" smtClean="0"/>
              <a:t> </a:t>
            </a:r>
            <a:r>
              <a:rPr sz="2200" dirty="0" err="1"/>
              <a:t>výkonu</a:t>
            </a:r>
            <a:r>
              <a:rPr sz="2200" dirty="0"/>
              <a:t> v </a:t>
            </a:r>
            <a:r>
              <a:rPr sz="2200" dirty="0" err="1"/>
              <a:t>rychlostních</a:t>
            </a:r>
            <a:r>
              <a:rPr sz="2200" dirty="0"/>
              <a:t> </a:t>
            </a:r>
            <a:r>
              <a:rPr sz="2200" dirty="0" err="1"/>
              <a:t>motorických</a:t>
            </a:r>
            <a:r>
              <a:rPr sz="2200" dirty="0"/>
              <a:t> </a:t>
            </a:r>
            <a:r>
              <a:rPr sz="2200" dirty="0" err="1"/>
              <a:t>testech</a:t>
            </a:r>
            <a:r>
              <a:rPr sz="2200" dirty="0"/>
              <a:t> ne </a:t>
            </a:r>
            <a:r>
              <a:rPr sz="2200" dirty="0" err="1"/>
              <a:t>díky</a:t>
            </a:r>
            <a:r>
              <a:rPr sz="2200" dirty="0"/>
              <a:t> </a:t>
            </a:r>
            <a:r>
              <a:rPr sz="2200" dirty="0" err="1"/>
              <a:t>poruše</a:t>
            </a:r>
            <a:r>
              <a:rPr sz="2200" dirty="0"/>
              <a:t> </a:t>
            </a:r>
            <a:r>
              <a:rPr sz="2200" dirty="0" err="1"/>
              <a:t>jemné</a:t>
            </a:r>
            <a:r>
              <a:rPr sz="2200" dirty="0"/>
              <a:t> </a:t>
            </a:r>
            <a:r>
              <a:rPr sz="2200" dirty="0" err="1"/>
              <a:t>motoriky</a:t>
            </a:r>
            <a:r>
              <a:rPr sz="2200" dirty="0"/>
              <a:t>, ale </a:t>
            </a:r>
            <a:r>
              <a:rPr sz="2200" dirty="0" err="1"/>
              <a:t>oslabením</a:t>
            </a:r>
            <a:r>
              <a:rPr sz="2200" dirty="0"/>
              <a:t> </a:t>
            </a:r>
            <a:r>
              <a:rPr sz="2200" dirty="0" err="1" smtClean="0"/>
              <a:t>zpracování</a:t>
            </a:r>
            <a:r>
              <a:rPr sz="2200" dirty="0" smtClean="0"/>
              <a:t> </a:t>
            </a:r>
            <a:r>
              <a:rPr sz="2200" dirty="0" err="1"/>
              <a:t>informací</a:t>
            </a:r>
            <a:endParaRPr sz="2200" dirty="0"/>
          </a:p>
          <a:p>
            <a:pPr marL="275590" indent="-275590" defTabSz="362204">
              <a:lnSpc>
                <a:spcPct val="100000"/>
              </a:lnSpc>
              <a:spcBef>
                <a:spcPts val="2600"/>
              </a:spcBef>
              <a:defRPr sz="1984"/>
            </a:pPr>
            <a:r>
              <a:rPr sz="2200" dirty="0"/>
              <a:t>Finger Tapping Test (Halstead 1947); Grooved Pegboard Test (</a:t>
            </a:r>
            <a:r>
              <a:rPr sz="2200" dirty="0" err="1"/>
              <a:t>Klove</a:t>
            </a:r>
            <a:r>
              <a:rPr sz="2200" dirty="0"/>
              <a:t> 1963); Grip Strength (</a:t>
            </a:r>
            <a:r>
              <a:rPr sz="2200" dirty="0" err="1"/>
              <a:t>Spreen</a:t>
            </a:r>
            <a:r>
              <a:rPr sz="2200" dirty="0"/>
              <a:t>, Strauss 1998); </a:t>
            </a:r>
            <a:r>
              <a:rPr sz="2200" dirty="0" err="1"/>
              <a:t>zkoušky</a:t>
            </a:r>
            <a:r>
              <a:rPr sz="2200" dirty="0"/>
              <a:t> </a:t>
            </a:r>
            <a:r>
              <a:rPr sz="2200" dirty="0" err="1"/>
              <a:t>kreslení</a:t>
            </a:r>
            <a:r>
              <a:rPr sz="2200" dirty="0"/>
              <a:t> a </a:t>
            </a:r>
            <a:r>
              <a:rPr sz="2200" dirty="0" err="1"/>
              <a:t>psaní</a:t>
            </a:r>
            <a:endParaRPr sz="2200" dirty="0"/>
          </a:p>
          <a:p>
            <a:pPr marL="275590" indent="-275590" defTabSz="362204">
              <a:lnSpc>
                <a:spcPct val="100000"/>
              </a:lnSpc>
              <a:spcBef>
                <a:spcPts val="2600"/>
              </a:spcBef>
              <a:defRPr sz="1984"/>
            </a:pPr>
            <a:r>
              <a:rPr lang="cs-CZ" sz="2200" dirty="0" smtClean="0"/>
              <a:t>k</a:t>
            </a:r>
            <a:r>
              <a:rPr sz="2200" dirty="0" smtClean="0"/>
              <a:t> </a:t>
            </a:r>
            <a:r>
              <a:rPr sz="2200" dirty="0" err="1"/>
              <a:t>senzorických</a:t>
            </a:r>
            <a:r>
              <a:rPr sz="2200" dirty="0"/>
              <a:t> </a:t>
            </a:r>
            <a:r>
              <a:rPr sz="2200" dirty="0" err="1"/>
              <a:t>testům</a:t>
            </a:r>
            <a:r>
              <a:rPr sz="2200" dirty="0"/>
              <a:t> </a:t>
            </a:r>
            <a:r>
              <a:rPr sz="2200" dirty="0" err="1"/>
              <a:t>patří</a:t>
            </a:r>
            <a:r>
              <a:rPr sz="2200" dirty="0"/>
              <a:t> </a:t>
            </a:r>
            <a:r>
              <a:rPr sz="2200" dirty="0" err="1"/>
              <a:t>např</a:t>
            </a:r>
            <a:r>
              <a:rPr sz="2200" dirty="0"/>
              <a:t>. </a:t>
            </a:r>
            <a:r>
              <a:rPr sz="2200" dirty="0" err="1"/>
              <a:t>poruchy</a:t>
            </a:r>
            <a:r>
              <a:rPr sz="2200" dirty="0"/>
              <a:t> </a:t>
            </a:r>
            <a:r>
              <a:rPr sz="2200" dirty="0" err="1"/>
              <a:t>taktilního</a:t>
            </a:r>
            <a:r>
              <a:rPr sz="2200" dirty="0"/>
              <a:t> </a:t>
            </a:r>
            <a:r>
              <a:rPr sz="2200" dirty="0" err="1"/>
              <a:t>rozpoznávání</a:t>
            </a:r>
            <a:r>
              <a:rPr sz="2200" dirty="0"/>
              <a:t> </a:t>
            </a:r>
            <a:r>
              <a:rPr sz="2200" dirty="0" err="1"/>
              <a:t>tvarů</a:t>
            </a:r>
            <a:r>
              <a:rPr sz="2200" dirty="0"/>
              <a:t>, </a:t>
            </a:r>
            <a:r>
              <a:rPr sz="2200" dirty="0" err="1"/>
              <a:t>grafestezie</a:t>
            </a:r>
            <a:r>
              <a:rPr sz="2200" dirty="0"/>
              <a:t> (</a:t>
            </a:r>
            <a:r>
              <a:rPr sz="2200" dirty="0" err="1"/>
              <a:t>psaní</a:t>
            </a:r>
            <a:r>
              <a:rPr sz="2200" dirty="0"/>
              <a:t> </a:t>
            </a:r>
            <a:r>
              <a:rPr sz="2200" dirty="0" err="1"/>
              <a:t>čísel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bříška</a:t>
            </a:r>
            <a:r>
              <a:rPr sz="2200" dirty="0"/>
              <a:t> </a:t>
            </a:r>
            <a:r>
              <a:rPr sz="2200" dirty="0" err="1"/>
              <a:t>prstů</a:t>
            </a:r>
            <a:r>
              <a:rPr sz="2200" dirty="0"/>
              <a:t>), </a:t>
            </a:r>
            <a:r>
              <a:rPr sz="2200" dirty="0" err="1"/>
              <a:t>rozpoznávání</a:t>
            </a:r>
            <a:r>
              <a:rPr sz="2200" dirty="0"/>
              <a:t> </a:t>
            </a:r>
            <a:r>
              <a:rPr sz="2200" dirty="0" err="1"/>
              <a:t>prstů</a:t>
            </a:r>
            <a:endParaRPr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oruchy osobnosti a emotivity"/>
          <p:cNvSpPr txBox="1">
            <a:spLocks noGrp="1"/>
          </p:cNvSpPr>
          <p:nvPr>
            <p:ph type="title"/>
          </p:nvPr>
        </p:nvSpPr>
        <p:spPr>
          <a:xfrm>
            <a:off x="3088640" y="481623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>
            <a:lvl1pPr defTabSz="484886">
              <a:defRPr sz="6640"/>
            </a:lvl1pPr>
          </a:lstStyle>
          <a:p>
            <a:r>
              <a:rPr sz="4800" dirty="0" err="1"/>
              <a:t>Poruchy</a:t>
            </a:r>
            <a:r>
              <a:rPr sz="4800" dirty="0"/>
              <a:t> </a:t>
            </a:r>
            <a:r>
              <a:rPr sz="4800" dirty="0" err="1"/>
              <a:t>osobnosti</a:t>
            </a:r>
            <a:r>
              <a:rPr sz="4800" dirty="0"/>
              <a:t> </a:t>
            </a:r>
            <a:r>
              <a:rPr lang="cs-CZ" sz="4800" dirty="0" smtClean="0"/>
              <a:t>                   </a:t>
            </a:r>
            <a:r>
              <a:rPr sz="4800" dirty="0" smtClean="0"/>
              <a:t>a </a:t>
            </a:r>
            <a:r>
              <a:rPr sz="4800" dirty="0" err="1"/>
              <a:t>emotivity</a:t>
            </a:r>
            <a:endParaRPr sz="4800" dirty="0"/>
          </a:p>
        </p:txBody>
      </p:sp>
      <p:sp>
        <p:nvSpPr>
          <p:cNvPr id="208" name="Zmapování emočního přizpůsobení, chování, osobní zkušenosti s nemocí a specifických charakteristik a změn osobnosti…"/>
          <p:cNvSpPr txBox="1">
            <a:spLocks noGrp="1"/>
          </p:cNvSpPr>
          <p:nvPr>
            <p:ph type="body" idx="1"/>
          </p:nvPr>
        </p:nvSpPr>
        <p:spPr>
          <a:xfrm>
            <a:off x="358347" y="2483706"/>
            <a:ext cx="12257902" cy="6931207"/>
          </a:xfrm>
          <a:prstGeom prst="rect">
            <a:avLst/>
          </a:prstGeom>
        </p:spPr>
        <p:txBody>
          <a:bodyPr>
            <a:noAutofit/>
          </a:bodyPr>
          <a:lstStyle/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lang="cs-CZ" sz="2000" dirty="0" err="1" smtClean="0"/>
              <a:t>z</a:t>
            </a:r>
            <a:r>
              <a:rPr sz="2000" dirty="0" err="1" smtClean="0"/>
              <a:t>mapování</a:t>
            </a:r>
            <a:r>
              <a:rPr sz="2000" dirty="0" smtClean="0"/>
              <a:t> </a:t>
            </a:r>
            <a:r>
              <a:rPr sz="2000" dirty="0" err="1"/>
              <a:t>emočního</a:t>
            </a:r>
            <a:r>
              <a:rPr sz="2000" dirty="0"/>
              <a:t> </a:t>
            </a:r>
            <a:r>
              <a:rPr sz="2000" dirty="0" err="1"/>
              <a:t>přizpůsobení</a:t>
            </a:r>
            <a:r>
              <a:rPr sz="2000" dirty="0"/>
              <a:t>, </a:t>
            </a:r>
            <a:r>
              <a:rPr sz="2000" dirty="0" err="1"/>
              <a:t>chování</a:t>
            </a:r>
            <a:r>
              <a:rPr sz="2000" dirty="0"/>
              <a:t>, </a:t>
            </a:r>
            <a:r>
              <a:rPr sz="2000" dirty="0" err="1"/>
              <a:t>osobní</a:t>
            </a:r>
            <a:r>
              <a:rPr sz="2000" dirty="0"/>
              <a:t> </a:t>
            </a:r>
            <a:r>
              <a:rPr sz="2000" dirty="0" err="1"/>
              <a:t>zkušenosti</a:t>
            </a:r>
            <a:r>
              <a:rPr sz="2000" dirty="0"/>
              <a:t> s </a:t>
            </a:r>
            <a:r>
              <a:rPr sz="2000" dirty="0" err="1"/>
              <a:t>nemocí</a:t>
            </a:r>
            <a:r>
              <a:rPr sz="2000" dirty="0"/>
              <a:t> a </a:t>
            </a:r>
            <a:r>
              <a:rPr sz="2000" dirty="0" err="1"/>
              <a:t>specifických</a:t>
            </a:r>
            <a:r>
              <a:rPr sz="2000" dirty="0"/>
              <a:t> </a:t>
            </a:r>
            <a:r>
              <a:rPr sz="2000" dirty="0" err="1"/>
              <a:t>charakteristik</a:t>
            </a:r>
            <a:r>
              <a:rPr sz="2000" dirty="0"/>
              <a:t> a </a:t>
            </a:r>
            <a:r>
              <a:rPr sz="2000" dirty="0" err="1"/>
              <a:t>změn</a:t>
            </a:r>
            <a:r>
              <a:rPr sz="2000" dirty="0"/>
              <a:t> </a:t>
            </a:r>
            <a:r>
              <a:rPr sz="2000" dirty="0" err="1"/>
              <a:t>osobnosti</a:t>
            </a:r>
            <a:endParaRPr sz="2000" dirty="0"/>
          </a:p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sz="2000" dirty="0"/>
              <a:t>CMP - </a:t>
            </a:r>
            <a:r>
              <a:rPr sz="2000" dirty="0" err="1"/>
              <a:t>významná</a:t>
            </a:r>
            <a:r>
              <a:rPr sz="2000" dirty="0"/>
              <a:t> </a:t>
            </a:r>
            <a:r>
              <a:rPr sz="2000" dirty="0" err="1"/>
              <a:t>existenciální</a:t>
            </a:r>
            <a:r>
              <a:rPr sz="2000" dirty="0"/>
              <a:t> </a:t>
            </a:r>
            <a:r>
              <a:rPr sz="2000" dirty="0" err="1"/>
              <a:t>zkušenost</a:t>
            </a:r>
            <a:r>
              <a:rPr sz="2000" dirty="0"/>
              <a:t>; </a:t>
            </a:r>
            <a:r>
              <a:rPr sz="2000" dirty="0" err="1"/>
              <a:t>náhlá</a:t>
            </a:r>
            <a:r>
              <a:rPr sz="2000" dirty="0"/>
              <a:t> a bez </a:t>
            </a:r>
            <a:r>
              <a:rPr sz="2000" dirty="0" err="1"/>
              <a:t>varování</a:t>
            </a:r>
            <a:r>
              <a:rPr sz="2000" dirty="0"/>
              <a:t> - </a:t>
            </a:r>
            <a:r>
              <a:rPr sz="2000" dirty="0" err="1"/>
              <a:t>výskyt</a:t>
            </a:r>
            <a:r>
              <a:rPr sz="2000" dirty="0"/>
              <a:t> </a:t>
            </a:r>
            <a:r>
              <a:rPr sz="2000" dirty="0" err="1"/>
              <a:t>obdobných</a:t>
            </a:r>
            <a:r>
              <a:rPr sz="2000" dirty="0"/>
              <a:t> </a:t>
            </a:r>
            <a:r>
              <a:rPr sz="2000" dirty="0" err="1"/>
              <a:t>potíží</a:t>
            </a:r>
            <a:r>
              <a:rPr sz="2000" dirty="0"/>
              <a:t> </a:t>
            </a:r>
            <a:r>
              <a:rPr sz="2000" dirty="0" err="1"/>
              <a:t>jako</a:t>
            </a:r>
            <a:r>
              <a:rPr sz="2000" dirty="0"/>
              <a:t> </a:t>
            </a:r>
            <a:r>
              <a:rPr lang="cs-CZ" sz="2000" dirty="0" smtClean="0"/>
              <a:t>             </a:t>
            </a:r>
            <a:r>
              <a:rPr sz="2000" dirty="0" smtClean="0"/>
              <a:t>u </a:t>
            </a:r>
            <a:r>
              <a:rPr lang="cs-CZ" sz="2000" dirty="0" smtClean="0"/>
              <a:t>PTSD</a:t>
            </a:r>
            <a:endParaRPr sz="2000" dirty="0"/>
          </a:p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lang="cs-CZ" sz="2000" dirty="0" err="1" smtClean="0"/>
              <a:t>n</a:t>
            </a:r>
            <a:r>
              <a:rPr sz="2000" dirty="0" err="1" smtClean="0"/>
              <a:t>ejčastěji</a:t>
            </a:r>
            <a:r>
              <a:rPr sz="2000" dirty="0" smtClean="0"/>
              <a:t> </a:t>
            </a:r>
            <a:r>
              <a:rPr sz="2000" dirty="0"/>
              <a:t>- </a:t>
            </a:r>
            <a:r>
              <a:rPr sz="2000" dirty="0" err="1"/>
              <a:t>apatie</a:t>
            </a:r>
            <a:r>
              <a:rPr sz="2000" dirty="0"/>
              <a:t> a </a:t>
            </a:r>
            <a:r>
              <a:rPr sz="2000" dirty="0" err="1"/>
              <a:t>ztráta</a:t>
            </a:r>
            <a:r>
              <a:rPr sz="2000" dirty="0"/>
              <a:t> </a:t>
            </a:r>
            <a:r>
              <a:rPr sz="2000" dirty="0" err="1"/>
              <a:t>zájmu</a:t>
            </a:r>
            <a:r>
              <a:rPr sz="2000" dirty="0"/>
              <a:t>, </a:t>
            </a:r>
            <a:r>
              <a:rPr sz="2000" dirty="0" err="1"/>
              <a:t>organické</a:t>
            </a:r>
            <a:r>
              <a:rPr sz="2000" dirty="0"/>
              <a:t> </a:t>
            </a:r>
            <a:r>
              <a:rPr sz="2000" dirty="0" err="1"/>
              <a:t>změny</a:t>
            </a:r>
            <a:r>
              <a:rPr sz="2000" dirty="0"/>
              <a:t> </a:t>
            </a:r>
            <a:r>
              <a:rPr sz="2000" dirty="0" err="1"/>
              <a:t>osobnosti</a:t>
            </a:r>
            <a:r>
              <a:rPr sz="2000" dirty="0"/>
              <a:t>, </a:t>
            </a:r>
            <a:r>
              <a:rPr sz="2000" dirty="0" err="1"/>
              <a:t>agresivita</a:t>
            </a:r>
            <a:r>
              <a:rPr sz="2000" dirty="0"/>
              <a:t>, </a:t>
            </a:r>
            <a:r>
              <a:rPr sz="2000" dirty="0" err="1"/>
              <a:t>afektivní</a:t>
            </a:r>
            <a:r>
              <a:rPr sz="2000" dirty="0"/>
              <a:t> </a:t>
            </a:r>
            <a:r>
              <a:rPr sz="2000" dirty="0" err="1"/>
              <a:t>labilita</a:t>
            </a:r>
            <a:r>
              <a:rPr sz="2000" dirty="0"/>
              <a:t>, </a:t>
            </a:r>
            <a:r>
              <a:rPr sz="2000" dirty="0" err="1"/>
              <a:t>organicky</a:t>
            </a:r>
            <a:r>
              <a:rPr sz="2000" dirty="0"/>
              <a:t> </a:t>
            </a:r>
            <a:r>
              <a:rPr sz="2000" dirty="0" err="1" smtClean="0"/>
              <a:t>podmíněné</a:t>
            </a:r>
            <a:r>
              <a:rPr lang="cs-CZ" sz="2000" dirty="0" smtClean="0"/>
              <a:t> </a:t>
            </a:r>
            <a:r>
              <a:rPr sz="2000" dirty="0" err="1" smtClean="0"/>
              <a:t>poruchy</a:t>
            </a:r>
            <a:r>
              <a:rPr sz="2000" dirty="0" smtClean="0"/>
              <a:t> </a:t>
            </a:r>
            <a:r>
              <a:rPr sz="2000" dirty="0" err="1"/>
              <a:t>nálady</a:t>
            </a:r>
            <a:r>
              <a:rPr sz="2000" dirty="0"/>
              <a:t> a </a:t>
            </a:r>
            <a:r>
              <a:rPr sz="2000" dirty="0" err="1"/>
              <a:t>emocí</a:t>
            </a:r>
            <a:r>
              <a:rPr sz="2000" dirty="0"/>
              <a:t> - </a:t>
            </a:r>
            <a:r>
              <a:rPr sz="2000" dirty="0" err="1"/>
              <a:t>deprese</a:t>
            </a:r>
            <a:r>
              <a:rPr sz="2000" dirty="0"/>
              <a:t> a </a:t>
            </a:r>
            <a:r>
              <a:rPr sz="2000" dirty="0" err="1"/>
              <a:t>úzkost</a:t>
            </a:r>
            <a:r>
              <a:rPr sz="2000" dirty="0"/>
              <a:t>, </a:t>
            </a:r>
            <a:r>
              <a:rPr sz="2000" dirty="0" err="1"/>
              <a:t>psychosociální</a:t>
            </a:r>
            <a:r>
              <a:rPr sz="2000" dirty="0"/>
              <a:t> </a:t>
            </a:r>
            <a:r>
              <a:rPr sz="2000" dirty="0" err="1"/>
              <a:t>maladjustace</a:t>
            </a:r>
            <a:r>
              <a:rPr sz="2000" dirty="0"/>
              <a:t>, </a:t>
            </a:r>
            <a:r>
              <a:rPr sz="2000" dirty="0" err="1"/>
              <a:t>úbytek</a:t>
            </a:r>
            <a:r>
              <a:rPr sz="2000" dirty="0"/>
              <a:t> </a:t>
            </a:r>
            <a:r>
              <a:rPr sz="2000" dirty="0" err="1"/>
              <a:t>iniciativy</a:t>
            </a:r>
            <a:endParaRPr sz="2000" dirty="0"/>
          </a:p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lang="cs-CZ" sz="2000" dirty="0" err="1" smtClean="0"/>
              <a:t>d</a:t>
            </a:r>
            <a:r>
              <a:rPr sz="2000" dirty="0" err="1" smtClean="0"/>
              <a:t>eprese</a:t>
            </a:r>
            <a:r>
              <a:rPr sz="2000" dirty="0" smtClean="0"/>
              <a:t> </a:t>
            </a:r>
            <a:r>
              <a:rPr sz="2000" dirty="0"/>
              <a:t>u 10-40% </a:t>
            </a:r>
            <a:r>
              <a:rPr sz="2000" dirty="0" err="1"/>
              <a:t>pacientů</a:t>
            </a:r>
            <a:r>
              <a:rPr sz="2000" dirty="0"/>
              <a:t>; </a:t>
            </a:r>
            <a:r>
              <a:rPr sz="2000" dirty="0" err="1"/>
              <a:t>vzácněji</a:t>
            </a:r>
            <a:r>
              <a:rPr sz="2000" dirty="0"/>
              <a:t> </a:t>
            </a:r>
            <a:r>
              <a:rPr sz="2000" dirty="0" err="1"/>
              <a:t>psychózy</a:t>
            </a:r>
            <a:r>
              <a:rPr sz="2000" dirty="0"/>
              <a:t> a </a:t>
            </a:r>
            <a:r>
              <a:rPr sz="2000" dirty="0" err="1"/>
              <a:t>mánie</a:t>
            </a:r>
            <a:r>
              <a:rPr sz="2000" dirty="0"/>
              <a:t> - </a:t>
            </a:r>
            <a:r>
              <a:rPr sz="2000" dirty="0" err="1"/>
              <a:t>zejména</a:t>
            </a:r>
            <a:r>
              <a:rPr sz="2000" dirty="0"/>
              <a:t> u </a:t>
            </a:r>
            <a:r>
              <a:rPr sz="2000" dirty="0" err="1"/>
              <a:t>pravostranných</a:t>
            </a:r>
            <a:r>
              <a:rPr sz="2000" dirty="0"/>
              <a:t> </a:t>
            </a:r>
            <a:r>
              <a:rPr sz="2000" dirty="0" err="1"/>
              <a:t>poškození</a:t>
            </a:r>
            <a:endParaRPr sz="2000" dirty="0"/>
          </a:p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lang="cs-CZ" sz="2000" dirty="0" smtClean="0"/>
              <a:t>z</a:t>
            </a:r>
            <a:r>
              <a:rPr sz="2000" dirty="0" smtClean="0"/>
              <a:t>m</a:t>
            </a:r>
            <a:r>
              <a:rPr lang="cs-CZ" sz="2000" dirty="0" smtClean="0"/>
              <a:t>ě</a:t>
            </a:r>
            <a:r>
              <a:rPr sz="2000" dirty="0" err="1" smtClean="0"/>
              <a:t>ny</a:t>
            </a:r>
            <a:r>
              <a:rPr sz="2000" dirty="0" smtClean="0"/>
              <a:t> </a:t>
            </a:r>
            <a:r>
              <a:rPr sz="2000" dirty="0"/>
              <a:t>v </a:t>
            </a:r>
            <a:r>
              <a:rPr sz="2000" dirty="0" err="1" smtClean="0"/>
              <a:t>emotivitě</a:t>
            </a:r>
            <a:r>
              <a:rPr lang="cs-CZ" sz="2000" dirty="0" smtClean="0"/>
              <a:t> </a:t>
            </a:r>
            <a:r>
              <a:rPr sz="2000" dirty="0" smtClean="0"/>
              <a:t>-</a:t>
            </a:r>
            <a:r>
              <a:rPr lang="cs-CZ" sz="2000" dirty="0" smtClean="0"/>
              <a:t> </a:t>
            </a:r>
            <a:r>
              <a:rPr sz="2000" dirty="0" err="1" smtClean="0"/>
              <a:t>poškození</a:t>
            </a:r>
            <a:r>
              <a:rPr sz="2000" dirty="0" smtClean="0"/>
              <a:t> </a:t>
            </a:r>
            <a:r>
              <a:rPr sz="2000" dirty="0" err="1"/>
              <a:t>frontálních</a:t>
            </a:r>
            <a:r>
              <a:rPr sz="2000" dirty="0"/>
              <a:t> </a:t>
            </a:r>
            <a:r>
              <a:rPr sz="2000" dirty="0" err="1" smtClean="0"/>
              <a:t>laloků</a:t>
            </a:r>
            <a:r>
              <a:rPr lang="cs-CZ" sz="2000" dirty="0" smtClean="0"/>
              <a:t> </a:t>
            </a:r>
            <a:r>
              <a:rPr sz="2000" dirty="0" smtClean="0"/>
              <a:t>- </a:t>
            </a:r>
            <a:r>
              <a:rPr sz="2000" dirty="0" err="1"/>
              <a:t>emoční</a:t>
            </a:r>
            <a:r>
              <a:rPr sz="2000" dirty="0"/>
              <a:t> </a:t>
            </a:r>
            <a:r>
              <a:rPr sz="2000" dirty="0" err="1"/>
              <a:t>lhostejnost</a:t>
            </a:r>
            <a:r>
              <a:rPr sz="2000" dirty="0"/>
              <a:t> a </a:t>
            </a:r>
            <a:r>
              <a:rPr sz="2000" dirty="0" err="1"/>
              <a:t>apatie</a:t>
            </a:r>
            <a:endParaRPr sz="2000" dirty="0"/>
          </a:p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lang="cs-CZ" sz="2000" dirty="0" err="1" smtClean="0"/>
              <a:t>p</a:t>
            </a:r>
            <a:r>
              <a:rPr sz="2000" dirty="0" err="1" smtClean="0"/>
              <a:t>okud</a:t>
            </a:r>
            <a:r>
              <a:rPr sz="2000" dirty="0" smtClean="0"/>
              <a:t> </a:t>
            </a:r>
            <a:r>
              <a:rPr sz="2000" dirty="0" err="1"/>
              <a:t>dorzolaterální</a:t>
            </a:r>
            <a:r>
              <a:rPr sz="2000" dirty="0"/>
              <a:t> oblast </a:t>
            </a:r>
            <a:r>
              <a:rPr sz="2000" dirty="0" smtClean="0"/>
              <a:t>FL-</a:t>
            </a:r>
            <a:r>
              <a:rPr lang="cs-CZ" sz="2000" dirty="0" smtClean="0"/>
              <a:t> </a:t>
            </a:r>
            <a:r>
              <a:rPr sz="2000" dirty="0" err="1" smtClean="0"/>
              <a:t>apatie</a:t>
            </a:r>
            <a:r>
              <a:rPr sz="2000" dirty="0" smtClean="0"/>
              <a:t>,</a:t>
            </a:r>
            <a:r>
              <a:rPr lang="cs-CZ" sz="2000" dirty="0" smtClean="0"/>
              <a:t> </a:t>
            </a:r>
            <a:r>
              <a:rPr sz="2000" dirty="0" err="1" smtClean="0"/>
              <a:t>nedostatek</a:t>
            </a:r>
            <a:r>
              <a:rPr sz="2000" dirty="0" smtClean="0"/>
              <a:t> </a:t>
            </a:r>
            <a:r>
              <a:rPr sz="2000" dirty="0" err="1"/>
              <a:t>iniciativy</a:t>
            </a:r>
            <a:r>
              <a:rPr sz="2000" dirty="0"/>
              <a:t>, </a:t>
            </a:r>
            <a:r>
              <a:rPr sz="2000" dirty="0" err="1"/>
              <a:t>neschopnost</a:t>
            </a:r>
            <a:r>
              <a:rPr sz="2000" dirty="0"/>
              <a:t> </a:t>
            </a:r>
            <a:r>
              <a:rPr sz="2000" dirty="0" err="1"/>
              <a:t>dlouhodobějšího</a:t>
            </a:r>
            <a:r>
              <a:rPr sz="2000" dirty="0"/>
              <a:t> </a:t>
            </a:r>
            <a:r>
              <a:rPr sz="2000" dirty="0" err="1"/>
              <a:t>plánování</a:t>
            </a:r>
            <a:r>
              <a:rPr sz="2000" dirty="0"/>
              <a:t>, </a:t>
            </a:r>
            <a:r>
              <a:rPr sz="2000" dirty="0" err="1"/>
              <a:t>ztráta</a:t>
            </a:r>
            <a:r>
              <a:rPr sz="2000" dirty="0"/>
              <a:t> </a:t>
            </a:r>
            <a:r>
              <a:rPr sz="2000" dirty="0" err="1"/>
              <a:t>emoční</a:t>
            </a:r>
            <a:r>
              <a:rPr sz="2000" dirty="0"/>
              <a:t> </a:t>
            </a:r>
            <a:r>
              <a:rPr sz="2000" dirty="0" err="1"/>
              <a:t>odolnosti</a:t>
            </a:r>
            <a:r>
              <a:rPr sz="2000" dirty="0"/>
              <a:t>; </a:t>
            </a:r>
            <a:r>
              <a:rPr sz="2000" dirty="0" err="1"/>
              <a:t>termín</a:t>
            </a:r>
            <a:r>
              <a:rPr sz="2000" dirty="0"/>
              <a:t> </a:t>
            </a:r>
            <a:r>
              <a:rPr sz="2000" dirty="0" err="1"/>
              <a:t>pseudodeprese</a:t>
            </a:r>
            <a:endParaRPr sz="2000" dirty="0"/>
          </a:p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lang="cs-CZ" sz="2000" dirty="0" err="1" smtClean="0"/>
              <a:t>p</a:t>
            </a:r>
            <a:r>
              <a:rPr sz="2000" dirty="0" err="1" smtClean="0"/>
              <a:t>okud</a:t>
            </a:r>
            <a:r>
              <a:rPr sz="2000" dirty="0" smtClean="0"/>
              <a:t> </a:t>
            </a:r>
            <a:r>
              <a:rPr sz="2000" dirty="0" err="1"/>
              <a:t>orbitofrontální</a:t>
            </a:r>
            <a:r>
              <a:rPr sz="2000" dirty="0"/>
              <a:t> oblast FL - </a:t>
            </a:r>
            <a:r>
              <a:rPr sz="2000" dirty="0" err="1"/>
              <a:t>egoistické</a:t>
            </a:r>
            <a:r>
              <a:rPr sz="2000" dirty="0"/>
              <a:t>, </a:t>
            </a:r>
            <a:r>
              <a:rPr sz="2000" dirty="0" err="1"/>
              <a:t>bezohledné</a:t>
            </a:r>
            <a:r>
              <a:rPr sz="2000" dirty="0"/>
              <a:t> </a:t>
            </a:r>
            <a:r>
              <a:rPr sz="2000" dirty="0" err="1"/>
              <a:t>chování</a:t>
            </a:r>
            <a:r>
              <a:rPr sz="2000" dirty="0"/>
              <a:t>, </a:t>
            </a:r>
            <a:r>
              <a:rPr sz="2000" dirty="0" err="1"/>
              <a:t>agresivní</a:t>
            </a:r>
            <a:r>
              <a:rPr sz="2000" dirty="0"/>
              <a:t>, </a:t>
            </a:r>
            <a:r>
              <a:rPr sz="2000" dirty="0" err="1"/>
              <a:t>kombinované</a:t>
            </a:r>
            <a:r>
              <a:rPr sz="2000" dirty="0"/>
              <a:t> se </a:t>
            </a:r>
            <a:r>
              <a:rPr sz="2000" dirty="0" err="1"/>
              <a:t>sexuálně</a:t>
            </a:r>
            <a:r>
              <a:rPr sz="2000" dirty="0"/>
              <a:t> </a:t>
            </a:r>
            <a:r>
              <a:rPr sz="2000" dirty="0" err="1"/>
              <a:t>podbarveným</a:t>
            </a:r>
            <a:r>
              <a:rPr sz="2000" dirty="0"/>
              <a:t> </a:t>
            </a:r>
            <a:r>
              <a:rPr sz="2000" dirty="0" err="1"/>
              <a:t>humorem</a:t>
            </a:r>
            <a:r>
              <a:rPr sz="2000" dirty="0"/>
              <a:t>; </a:t>
            </a:r>
            <a:r>
              <a:rPr sz="2000" dirty="0" err="1"/>
              <a:t>termín</a:t>
            </a:r>
            <a:r>
              <a:rPr sz="2000" dirty="0"/>
              <a:t> </a:t>
            </a:r>
            <a:r>
              <a:rPr sz="2000" dirty="0" err="1"/>
              <a:t>pseudopsychopatické</a:t>
            </a:r>
            <a:endParaRPr sz="2000" dirty="0"/>
          </a:p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sz="2000" dirty="0"/>
              <a:t>KF </a:t>
            </a:r>
            <a:r>
              <a:rPr sz="2000" dirty="0" err="1"/>
              <a:t>jsou</a:t>
            </a:r>
            <a:r>
              <a:rPr sz="2000" dirty="0"/>
              <a:t> </a:t>
            </a:r>
            <a:r>
              <a:rPr sz="2000" dirty="0" err="1"/>
              <a:t>významně</a:t>
            </a:r>
            <a:r>
              <a:rPr sz="2000" dirty="0"/>
              <a:t> </a:t>
            </a:r>
            <a:r>
              <a:rPr sz="2000" dirty="0" err="1"/>
              <a:t>ovlivněny</a:t>
            </a:r>
            <a:r>
              <a:rPr sz="2000" dirty="0"/>
              <a:t> </a:t>
            </a:r>
            <a:r>
              <a:rPr sz="2000" dirty="0" err="1" smtClean="0"/>
              <a:t>úzkost</a:t>
            </a:r>
            <a:r>
              <a:rPr lang="cs-CZ" sz="2000" dirty="0" smtClean="0"/>
              <a:t>í</a:t>
            </a:r>
            <a:r>
              <a:rPr sz="2000" dirty="0" smtClean="0"/>
              <a:t> </a:t>
            </a:r>
            <a:r>
              <a:rPr sz="2000" dirty="0"/>
              <a:t>a </a:t>
            </a:r>
            <a:r>
              <a:rPr sz="2000" dirty="0" err="1"/>
              <a:t>depresí</a:t>
            </a:r>
            <a:r>
              <a:rPr sz="2000" dirty="0" smtClean="0"/>
              <a:t>,</a:t>
            </a:r>
            <a:r>
              <a:rPr lang="cs-CZ" sz="2000" dirty="0" smtClean="0"/>
              <a:t> </a:t>
            </a:r>
            <a:r>
              <a:rPr sz="2000" dirty="0" smtClean="0"/>
              <a:t>proto </a:t>
            </a:r>
            <a:r>
              <a:rPr sz="2000" dirty="0" err="1"/>
              <a:t>nutné</a:t>
            </a:r>
            <a:r>
              <a:rPr sz="2000" dirty="0"/>
              <a:t> </a:t>
            </a:r>
            <a:r>
              <a:rPr sz="2000" dirty="0" err="1"/>
              <a:t>vyšetření</a:t>
            </a:r>
            <a:r>
              <a:rPr sz="2000" dirty="0"/>
              <a:t> </a:t>
            </a:r>
            <a:r>
              <a:rPr sz="2000" dirty="0" err="1"/>
              <a:t>emočního</a:t>
            </a:r>
            <a:r>
              <a:rPr sz="2000" dirty="0"/>
              <a:t> </a:t>
            </a:r>
            <a:r>
              <a:rPr sz="2000" dirty="0" err="1"/>
              <a:t>stavu</a:t>
            </a:r>
            <a:r>
              <a:rPr sz="2000" dirty="0"/>
              <a:t> - </a:t>
            </a:r>
            <a:r>
              <a:rPr sz="2000" dirty="0" err="1"/>
              <a:t>klinické</a:t>
            </a:r>
            <a:r>
              <a:rPr sz="2000" dirty="0"/>
              <a:t> </a:t>
            </a:r>
            <a:r>
              <a:rPr sz="2000" dirty="0" err="1"/>
              <a:t>pozorování</a:t>
            </a:r>
            <a:r>
              <a:rPr sz="2000" dirty="0"/>
              <a:t>, </a:t>
            </a:r>
            <a:r>
              <a:rPr sz="2000" dirty="0" err="1"/>
              <a:t>rozhovor</a:t>
            </a:r>
            <a:r>
              <a:rPr sz="2000" dirty="0"/>
              <a:t>, </a:t>
            </a:r>
            <a:r>
              <a:rPr sz="2000" dirty="0" err="1"/>
              <a:t>sebeposuzující</a:t>
            </a:r>
            <a:r>
              <a:rPr sz="2000" dirty="0"/>
              <a:t> </a:t>
            </a:r>
            <a:r>
              <a:rPr sz="2000" dirty="0" err="1"/>
              <a:t>škály</a:t>
            </a:r>
            <a:r>
              <a:rPr sz="2000" dirty="0"/>
              <a:t>, </a:t>
            </a:r>
            <a:r>
              <a:rPr sz="2000" dirty="0" err="1"/>
              <a:t>behaviorální</a:t>
            </a:r>
            <a:r>
              <a:rPr sz="2000" dirty="0"/>
              <a:t> </a:t>
            </a:r>
            <a:r>
              <a:rPr sz="2000" dirty="0" err="1"/>
              <a:t>škály</a:t>
            </a:r>
            <a:r>
              <a:rPr sz="2000" dirty="0"/>
              <a:t>, </a:t>
            </a:r>
            <a:r>
              <a:rPr sz="2000" dirty="0" err="1"/>
              <a:t>projektivní</a:t>
            </a:r>
            <a:r>
              <a:rPr sz="2000" dirty="0"/>
              <a:t> testy; </a:t>
            </a:r>
            <a:r>
              <a:rPr sz="2000" dirty="0" err="1"/>
              <a:t>informace</a:t>
            </a:r>
            <a:r>
              <a:rPr sz="2000" dirty="0"/>
              <a:t> od </a:t>
            </a:r>
            <a:r>
              <a:rPr sz="2000" dirty="0" err="1"/>
              <a:t>rodiny</a:t>
            </a:r>
            <a:endParaRPr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Některé škály mohou být zvýšené ne kvůli emoční poruše, ale fyzickému oslabení jako následku CMP (např. BDI-II - několik položek na somatické fungování)…"/>
          <p:cNvSpPr txBox="1">
            <a:spLocks noGrp="1"/>
          </p:cNvSpPr>
          <p:nvPr>
            <p:ph type="body" idx="1"/>
          </p:nvPr>
        </p:nvSpPr>
        <p:spPr>
          <a:xfrm>
            <a:off x="952500" y="1912554"/>
            <a:ext cx="11099800" cy="7213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8934" indent="-368934" defTabSz="484886">
              <a:lnSpc>
                <a:spcPct val="100000"/>
              </a:lnSpc>
              <a:spcBef>
                <a:spcPts val="3400"/>
              </a:spcBef>
              <a:defRPr sz="2656"/>
            </a:pPr>
            <a:r>
              <a:rPr lang="cs-CZ" sz="2200" dirty="0" err="1" smtClean="0"/>
              <a:t>n</a:t>
            </a:r>
            <a:r>
              <a:rPr sz="2200" dirty="0" err="1" smtClean="0"/>
              <a:t>ěkteré</a:t>
            </a:r>
            <a:r>
              <a:rPr sz="2200" dirty="0" smtClean="0"/>
              <a:t> </a:t>
            </a:r>
            <a:r>
              <a:rPr sz="2200" dirty="0" err="1"/>
              <a:t>škály</a:t>
            </a:r>
            <a:r>
              <a:rPr sz="2200" dirty="0"/>
              <a:t> </a:t>
            </a:r>
            <a:r>
              <a:rPr sz="2200" dirty="0" err="1"/>
              <a:t>mohou</a:t>
            </a:r>
            <a:r>
              <a:rPr sz="2200" dirty="0"/>
              <a:t> </a:t>
            </a:r>
            <a:r>
              <a:rPr sz="2200" dirty="0" err="1"/>
              <a:t>být</a:t>
            </a:r>
            <a:r>
              <a:rPr sz="2200" dirty="0"/>
              <a:t> </a:t>
            </a:r>
            <a:r>
              <a:rPr sz="2200" dirty="0" err="1"/>
              <a:t>zvýšené</a:t>
            </a:r>
            <a:r>
              <a:rPr sz="2200" dirty="0"/>
              <a:t> ne </a:t>
            </a:r>
            <a:r>
              <a:rPr sz="2200" dirty="0" err="1"/>
              <a:t>kvůli</a:t>
            </a:r>
            <a:r>
              <a:rPr sz="2200" dirty="0"/>
              <a:t> </a:t>
            </a:r>
            <a:r>
              <a:rPr sz="2200" dirty="0" err="1"/>
              <a:t>emoční</a:t>
            </a:r>
            <a:r>
              <a:rPr sz="2200" dirty="0"/>
              <a:t> </a:t>
            </a:r>
            <a:r>
              <a:rPr sz="2200" dirty="0" err="1"/>
              <a:t>poruše</a:t>
            </a:r>
            <a:r>
              <a:rPr sz="2200" dirty="0"/>
              <a:t>, ale </a:t>
            </a:r>
            <a:r>
              <a:rPr sz="2200" dirty="0" err="1"/>
              <a:t>fyzickému</a:t>
            </a:r>
            <a:r>
              <a:rPr sz="2200" dirty="0"/>
              <a:t> </a:t>
            </a:r>
            <a:r>
              <a:rPr sz="2200" dirty="0" err="1"/>
              <a:t>oslabení</a:t>
            </a:r>
            <a:r>
              <a:rPr sz="2200" dirty="0"/>
              <a:t> </a:t>
            </a:r>
            <a:r>
              <a:rPr sz="2200" dirty="0" err="1"/>
              <a:t>jako</a:t>
            </a:r>
            <a:r>
              <a:rPr sz="2200" dirty="0"/>
              <a:t> </a:t>
            </a:r>
            <a:r>
              <a:rPr sz="2200" dirty="0" err="1"/>
              <a:t>následku</a:t>
            </a:r>
            <a:r>
              <a:rPr sz="2200" dirty="0"/>
              <a:t> CMP (</a:t>
            </a:r>
            <a:r>
              <a:rPr sz="2200" dirty="0" err="1"/>
              <a:t>např</a:t>
            </a:r>
            <a:r>
              <a:rPr sz="2200" dirty="0"/>
              <a:t>. BDI-II - </a:t>
            </a:r>
            <a:r>
              <a:rPr sz="2200" dirty="0" err="1"/>
              <a:t>několik</a:t>
            </a:r>
            <a:r>
              <a:rPr sz="2200" dirty="0"/>
              <a:t> </a:t>
            </a:r>
            <a:r>
              <a:rPr sz="2200" dirty="0" err="1"/>
              <a:t>položek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somatické</a:t>
            </a:r>
            <a:r>
              <a:rPr sz="2200" dirty="0"/>
              <a:t> </a:t>
            </a:r>
            <a:r>
              <a:rPr sz="2200" dirty="0" err="1"/>
              <a:t>fungování</a:t>
            </a:r>
            <a:r>
              <a:rPr sz="2200" dirty="0"/>
              <a:t>)</a:t>
            </a:r>
          </a:p>
          <a:p>
            <a:pPr marL="368934" indent="-368934" defTabSz="484886">
              <a:lnSpc>
                <a:spcPct val="100000"/>
              </a:lnSpc>
              <a:spcBef>
                <a:spcPts val="3400"/>
              </a:spcBef>
              <a:defRPr sz="2656"/>
            </a:pPr>
            <a:r>
              <a:rPr lang="cs-CZ" sz="2200" dirty="0" err="1" smtClean="0"/>
              <a:t>z</a:t>
            </a:r>
            <a:r>
              <a:rPr sz="2200" dirty="0" err="1" smtClean="0"/>
              <a:t>ahrnout</a:t>
            </a:r>
            <a:r>
              <a:rPr sz="2200" dirty="0" smtClean="0"/>
              <a:t> </a:t>
            </a:r>
            <a:r>
              <a:rPr sz="2200" dirty="0" err="1"/>
              <a:t>i</a:t>
            </a:r>
            <a:r>
              <a:rPr sz="2200" dirty="0"/>
              <a:t> </a:t>
            </a:r>
            <a:r>
              <a:rPr sz="2200" dirty="0" err="1"/>
              <a:t>kvalitu</a:t>
            </a:r>
            <a:r>
              <a:rPr sz="2200" dirty="0"/>
              <a:t> </a:t>
            </a:r>
            <a:r>
              <a:rPr sz="2200" dirty="0" err="1"/>
              <a:t>źivota</a:t>
            </a:r>
            <a:r>
              <a:rPr sz="2200" dirty="0"/>
              <a:t> - </a:t>
            </a:r>
            <a:r>
              <a:rPr sz="2200" dirty="0" err="1"/>
              <a:t>hlavně</a:t>
            </a:r>
            <a:r>
              <a:rPr sz="2200" dirty="0"/>
              <a:t> u </a:t>
            </a:r>
            <a:r>
              <a:rPr sz="2200" dirty="0" err="1"/>
              <a:t>dlouhodobého</a:t>
            </a:r>
            <a:r>
              <a:rPr sz="2200" dirty="0"/>
              <a:t> </a:t>
            </a:r>
            <a:r>
              <a:rPr sz="2200" dirty="0" err="1"/>
              <a:t>sledování</a:t>
            </a:r>
            <a:endParaRPr sz="2200" dirty="0"/>
          </a:p>
          <a:p>
            <a:pPr marL="368934" indent="-368934" defTabSz="484886">
              <a:lnSpc>
                <a:spcPct val="100000"/>
              </a:lnSpc>
              <a:spcBef>
                <a:spcPts val="3400"/>
              </a:spcBef>
              <a:defRPr sz="2656"/>
            </a:pPr>
            <a:r>
              <a:rPr lang="cs-CZ" sz="2200" dirty="0" err="1" smtClean="0"/>
              <a:t>š</a:t>
            </a:r>
            <a:r>
              <a:rPr sz="2200" dirty="0" err="1" smtClean="0"/>
              <a:t>kály</a:t>
            </a:r>
            <a:r>
              <a:rPr sz="2200" dirty="0" smtClean="0"/>
              <a:t> </a:t>
            </a:r>
            <a:r>
              <a:rPr sz="2200" dirty="0" err="1"/>
              <a:t>deprese</a:t>
            </a:r>
            <a:r>
              <a:rPr sz="2200" dirty="0"/>
              <a:t> a </a:t>
            </a:r>
            <a:r>
              <a:rPr sz="2200" dirty="0" err="1"/>
              <a:t>úzkosti</a:t>
            </a:r>
            <a:r>
              <a:rPr sz="2200" dirty="0"/>
              <a:t> - Beck Depression Inventory; Geriatric Depression Scale; Montgomery Aberg Depression Rating Scale; Hamilton Anxiety Rating Scale; </a:t>
            </a:r>
            <a:r>
              <a:rPr sz="2200" dirty="0" err="1"/>
              <a:t>Zung</a:t>
            </a:r>
            <a:r>
              <a:rPr sz="2200" dirty="0"/>
              <a:t> Self Rating Anxiety Scale</a:t>
            </a:r>
          </a:p>
          <a:p>
            <a:pPr marL="368934" indent="-368934" defTabSz="484886">
              <a:lnSpc>
                <a:spcPct val="100000"/>
              </a:lnSpc>
              <a:spcBef>
                <a:spcPts val="3400"/>
              </a:spcBef>
              <a:defRPr sz="2656"/>
            </a:pPr>
            <a:r>
              <a:rPr lang="cs-CZ" sz="2200" dirty="0" err="1" smtClean="0"/>
              <a:t>p</a:t>
            </a:r>
            <a:r>
              <a:rPr sz="2200" dirty="0" err="1" smtClean="0"/>
              <a:t>sychiatrické</a:t>
            </a:r>
            <a:r>
              <a:rPr sz="2200" dirty="0" smtClean="0"/>
              <a:t> </a:t>
            </a:r>
            <a:r>
              <a:rPr sz="2200" dirty="0" err="1"/>
              <a:t>škály</a:t>
            </a:r>
            <a:r>
              <a:rPr sz="2200" dirty="0"/>
              <a:t> - Minnesota Multiphasic Personality Inventory; Sickness Impact Profile (SIP); Symptom Check List-90-R</a:t>
            </a:r>
          </a:p>
          <a:p>
            <a:pPr marL="368934" indent="-368934" defTabSz="484886">
              <a:lnSpc>
                <a:spcPct val="100000"/>
              </a:lnSpc>
              <a:spcBef>
                <a:spcPts val="3400"/>
              </a:spcBef>
              <a:defRPr sz="2656"/>
            </a:pPr>
            <a:r>
              <a:rPr lang="cs-CZ" sz="2200" dirty="0" err="1" smtClean="0"/>
              <a:t>m</a:t>
            </a:r>
            <a:r>
              <a:rPr sz="2200" dirty="0" err="1" smtClean="0"/>
              <a:t>etody</a:t>
            </a:r>
            <a:r>
              <a:rPr sz="2200" dirty="0" smtClean="0"/>
              <a:t> </a:t>
            </a:r>
            <a:r>
              <a:rPr sz="2200" dirty="0" err="1"/>
              <a:t>zaměřené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kvalitu</a:t>
            </a:r>
            <a:r>
              <a:rPr sz="2200" dirty="0"/>
              <a:t> </a:t>
            </a:r>
            <a:r>
              <a:rPr sz="2200" dirty="0" err="1"/>
              <a:t>života</a:t>
            </a:r>
            <a:r>
              <a:rPr sz="2200" dirty="0"/>
              <a:t> - Medical Outcome Study Short Form 36 (SF-36); Quality of Well-Being, Self Administered (SF-12); EORTC Euro </a:t>
            </a:r>
            <a:r>
              <a:rPr sz="2200" dirty="0" err="1"/>
              <a:t>Quol</a:t>
            </a:r>
            <a:r>
              <a:rPr sz="2200" dirty="0"/>
              <a:t> (QLCQ-30); Nottingham Health Profile; WHOQOL; SQUALA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Závěr"/>
          <p:cNvSpPr txBox="1">
            <a:spLocks noGrp="1"/>
          </p:cNvSpPr>
          <p:nvPr>
            <p:ph type="title"/>
          </p:nvPr>
        </p:nvSpPr>
        <p:spPr>
          <a:xfrm>
            <a:off x="3088640" y="123278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 err="1"/>
              <a:t>Závěr</a:t>
            </a:r>
            <a:endParaRPr sz="4800" dirty="0"/>
          </a:p>
        </p:txBody>
      </p:sp>
      <p:sp>
        <p:nvSpPr>
          <p:cNvPr id="213" name="Díky vzniku komplexních cerebrovaskulárních center a iktových jednotek se snížila mortalita a morbidita, tím se otevřela řada klinických a výzkumných problémů…"/>
          <p:cNvSpPr txBox="1">
            <a:spLocks noGrp="1"/>
          </p:cNvSpPr>
          <p:nvPr>
            <p:ph type="body" idx="1"/>
          </p:nvPr>
        </p:nvSpPr>
        <p:spPr>
          <a:xfrm>
            <a:off x="383059" y="2162433"/>
            <a:ext cx="12344399" cy="729048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200" dirty="0" err="1" smtClean="0"/>
              <a:t>d</a:t>
            </a:r>
            <a:r>
              <a:rPr sz="2200" dirty="0" err="1" smtClean="0"/>
              <a:t>íky</a:t>
            </a:r>
            <a:r>
              <a:rPr sz="2200" dirty="0" smtClean="0"/>
              <a:t> </a:t>
            </a:r>
            <a:r>
              <a:rPr sz="2200" dirty="0" err="1"/>
              <a:t>vzniku</a:t>
            </a:r>
            <a:r>
              <a:rPr sz="2200" dirty="0"/>
              <a:t> </a:t>
            </a:r>
            <a:r>
              <a:rPr sz="2200" dirty="0" err="1"/>
              <a:t>komplexních</a:t>
            </a:r>
            <a:r>
              <a:rPr sz="2200" dirty="0"/>
              <a:t> </a:t>
            </a:r>
            <a:r>
              <a:rPr sz="2200" dirty="0" err="1"/>
              <a:t>cerebrovaskulárních</a:t>
            </a:r>
            <a:r>
              <a:rPr sz="2200" dirty="0"/>
              <a:t> center a </a:t>
            </a:r>
            <a:r>
              <a:rPr sz="2200" dirty="0" err="1"/>
              <a:t>iktových</a:t>
            </a:r>
            <a:r>
              <a:rPr sz="2200" dirty="0"/>
              <a:t> </a:t>
            </a:r>
            <a:r>
              <a:rPr sz="2200" dirty="0" err="1"/>
              <a:t>jednotek</a:t>
            </a:r>
            <a:r>
              <a:rPr sz="2200" dirty="0"/>
              <a:t> se </a:t>
            </a:r>
            <a:r>
              <a:rPr sz="2200" dirty="0" err="1"/>
              <a:t>snížila</a:t>
            </a:r>
            <a:r>
              <a:rPr sz="2200" dirty="0"/>
              <a:t> </a:t>
            </a:r>
            <a:r>
              <a:rPr sz="2200" dirty="0" err="1"/>
              <a:t>mortalita</a:t>
            </a:r>
            <a:r>
              <a:rPr sz="2200" dirty="0"/>
              <a:t> a </a:t>
            </a:r>
            <a:r>
              <a:rPr sz="2200" dirty="0" err="1"/>
              <a:t>morbidita</a:t>
            </a:r>
            <a:r>
              <a:rPr sz="2200" dirty="0"/>
              <a:t>, </a:t>
            </a:r>
            <a:r>
              <a:rPr sz="2200" dirty="0" err="1"/>
              <a:t>tím</a:t>
            </a:r>
            <a:r>
              <a:rPr sz="2200" dirty="0"/>
              <a:t> se </a:t>
            </a:r>
            <a:r>
              <a:rPr sz="2200" dirty="0" err="1"/>
              <a:t>otevřela</a:t>
            </a:r>
            <a:r>
              <a:rPr sz="2200" dirty="0"/>
              <a:t> </a:t>
            </a:r>
            <a:r>
              <a:rPr sz="2200" dirty="0" err="1"/>
              <a:t>řada</a:t>
            </a:r>
            <a:r>
              <a:rPr sz="2200" dirty="0"/>
              <a:t> </a:t>
            </a:r>
            <a:r>
              <a:rPr sz="2200" dirty="0" err="1"/>
              <a:t>klinických</a:t>
            </a:r>
            <a:r>
              <a:rPr sz="2200" dirty="0"/>
              <a:t> a </a:t>
            </a:r>
            <a:r>
              <a:rPr sz="2200" dirty="0" err="1"/>
              <a:t>výzkumných</a:t>
            </a:r>
            <a:r>
              <a:rPr sz="2200" dirty="0"/>
              <a:t> </a:t>
            </a:r>
            <a:r>
              <a:rPr sz="2200" dirty="0" err="1"/>
              <a:t>problémů</a:t>
            </a:r>
            <a:endParaRPr sz="2200" dirty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200" dirty="0" err="1" smtClean="0"/>
              <a:t>d</a:t>
            </a:r>
            <a:r>
              <a:rPr sz="2200" dirty="0" err="1" smtClean="0"/>
              <a:t>opad</a:t>
            </a:r>
            <a:r>
              <a:rPr sz="2200" dirty="0" smtClean="0"/>
              <a:t> </a:t>
            </a:r>
            <a:r>
              <a:rPr sz="2200" dirty="0"/>
              <a:t>CMP </a:t>
            </a:r>
            <a:r>
              <a:rPr sz="2200" dirty="0" err="1"/>
              <a:t>na</a:t>
            </a:r>
            <a:r>
              <a:rPr sz="2200" dirty="0"/>
              <a:t> NPS </a:t>
            </a:r>
            <a:r>
              <a:rPr sz="2200" dirty="0" err="1"/>
              <a:t>fungování</a:t>
            </a:r>
            <a:r>
              <a:rPr sz="2200" dirty="0"/>
              <a:t> </a:t>
            </a:r>
            <a:r>
              <a:rPr sz="2200" dirty="0" err="1"/>
              <a:t>bývá</a:t>
            </a:r>
            <a:r>
              <a:rPr sz="2200" dirty="0"/>
              <a:t> </a:t>
            </a:r>
            <a:r>
              <a:rPr sz="2200" dirty="0" err="1"/>
              <a:t>rozsáhlejší</a:t>
            </a:r>
            <a:r>
              <a:rPr sz="2200" dirty="0"/>
              <a:t>, </a:t>
            </a:r>
            <a:r>
              <a:rPr sz="2200" dirty="0" err="1"/>
              <a:t>než</a:t>
            </a:r>
            <a:r>
              <a:rPr sz="2200" dirty="0"/>
              <a:t> se u </a:t>
            </a:r>
            <a:r>
              <a:rPr sz="2200" dirty="0" err="1"/>
              <a:t>specifických</a:t>
            </a:r>
            <a:r>
              <a:rPr sz="2200" dirty="0"/>
              <a:t> </a:t>
            </a:r>
            <a:r>
              <a:rPr sz="2200" dirty="0" err="1"/>
              <a:t>lézí</a:t>
            </a:r>
            <a:r>
              <a:rPr sz="2200" dirty="0"/>
              <a:t> </a:t>
            </a:r>
            <a:r>
              <a:rPr sz="2200" dirty="0" err="1"/>
              <a:t>očekává</a:t>
            </a:r>
            <a:endParaRPr sz="2200" dirty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200" dirty="0" err="1" smtClean="0"/>
              <a:t>d</a:t>
            </a:r>
            <a:r>
              <a:rPr sz="2200" dirty="0" err="1" smtClean="0"/>
              <a:t>eficity</a:t>
            </a:r>
            <a:r>
              <a:rPr sz="2200" dirty="0" smtClean="0"/>
              <a:t> </a:t>
            </a:r>
            <a:r>
              <a:rPr sz="2200" dirty="0"/>
              <a:t>v KF, </a:t>
            </a:r>
            <a:r>
              <a:rPr sz="2200" dirty="0" err="1"/>
              <a:t>zejména</a:t>
            </a:r>
            <a:r>
              <a:rPr sz="2200" dirty="0"/>
              <a:t> </a:t>
            </a:r>
            <a:r>
              <a:rPr sz="2200" dirty="0" err="1"/>
              <a:t>pozornosti</a:t>
            </a:r>
            <a:r>
              <a:rPr sz="2200" dirty="0"/>
              <a:t>, </a:t>
            </a:r>
            <a:r>
              <a:rPr sz="2200" dirty="0" err="1"/>
              <a:t>koncentraci</a:t>
            </a:r>
            <a:r>
              <a:rPr sz="2200" dirty="0"/>
              <a:t>, </a:t>
            </a:r>
            <a:r>
              <a:rPr sz="2200" dirty="0" err="1"/>
              <a:t>rychlosti</a:t>
            </a:r>
            <a:r>
              <a:rPr sz="2200" dirty="0"/>
              <a:t> </a:t>
            </a:r>
            <a:r>
              <a:rPr sz="2200" dirty="0" err="1"/>
              <a:t>zpracování</a:t>
            </a:r>
            <a:r>
              <a:rPr sz="2200" dirty="0"/>
              <a:t> </a:t>
            </a:r>
            <a:r>
              <a:rPr sz="2200" dirty="0" err="1"/>
              <a:t>informací</a:t>
            </a:r>
            <a:r>
              <a:rPr sz="2200" dirty="0"/>
              <a:t>, </a:t>
            </a:r>
            <a:r>
              <a:rPr sz="2200" dirty="0" err="1"/>
              <a:t>paměti</a:t>
            </a:r>
            <a:r>
              <a:rPr sz="2200" dirty="0"/>
              <a:t> </a:t>
            </a:r>
            <a:r>
              <a:rPr lang="cs-CZ" sz="2200" dirty="0" smtClean="0"/>
              <a:t>            </a:t>
            </a:r>
            <a:r>
              <a:rPr sz="2200" dirty="0" smtClean="0"/>
              <a:t>a </a:t>
            </a:r>
            <a:r>
              <a:rPr sz="2200" dirty="0" err="1"/>
              <a:t>exekutivních</a:t>
            </a:r>
            <a:r>
              <a:rPr sz="2200" dirty="0"/>
              <a:t> </a:t>
            </a:r>
            <a:r>
              <a:rPr sz="2200" dirty="0" err="1"/>
              <a:t>fcí</a:t>
            </a:r>
            <a:r>
              <a:rPr sz="2200" dirty="0"/>
              <a:t> </a:t>
            </a:r>
            <a:r>
              <a:rPr sz="2200" dirty="0" err="1"/>
              <a:t>bývá</a:t>
            </a:r>
            <a:r>
              <a:rPr sz="2200" dirty="0"/>
              <a:t> </a:t>
            </a:r>
            <a:r>
              <a:rPr sz="2200" dirty="0" err="1"/>
              <a:t>mnohdy</a:t>
            </a:r>
            <a:r>
              <a:rPr sz="2200" dirty="0"/>
              <a:t> </a:t>
            </a:r>
            <a:r>
              <a:rPr sz="2200" dirty="0" err="1"/>
              <a:t>nezávislé</a:t>
            </a:r>
            <a:r>
              <a:rPr sz="2200" dirty="0"/>
              <a:t> </a:t>
            </a:r>
            <a:r>
              <a:rPr sz="2200" dirty="0" err="1" smtClean="0"/>
              <a:t>na</a:t>
            </a:r>
            <a:r>
              <a:rPr lang="cs-CZ" sz="2200" dirty="0" smtClean="0"/>
              <a:t> </a:t>
            </a:r>
            <a:r>
              <a:rPr sz="2200" dirty="0" err="1" smtClean="0"/>
              <a:t>lokalizaci</a:t>
            </a:r>
            <a:r>
              <a:rPr sz="2200" dirty="0" smtClean="0"/>
              <a:t> </a:t>
            </a:r>
            <a:r>
              <a:rPr sz="2200" dirty="0" err="1"/>
              <a:t>mozkového</a:t>
            </a:r>
            <a:r>
              <a:rPr sz="2200" dirty="0"/>
              <a:t> </a:t>
            </a:r>
            <a:r>
              <a:rPr sz="2200" dirty="0" err="1"/>
              <a:t>poškození</a:t>
            </a:r>
            <a:r>
              <a:rPr sz="2200" dirty="0"/>
              <a:t>, </a:t>
            </a:r>
            <a:r>
              <a:rPr sz="2200" dirty="0" err="1"/>
              <a:t>neboť</a:t>
            </a:r>
            <a:r>
              <a:rPr sz="2200" dirty="0"/>
              <a:t> </a:t>
            </a:r>
            <a:r>
              <a:rPr sz="2200" dirty="0" err="1"/>
              <a:t>tyto</a:t>
            </a:r>
            <a:r>
              <a:rPr sz="2200" dirty="0"/>
              <a:t> </a:t>
            </a:r>
            <a:r>
              <a:rPr sz="2200" dirty="0" err="1"/>
              <a:t>fce</a:t>
            </a:r>
            <a:r>
              <a:rPr sz="2200" dirty="0"/>
              <a:t> </a:t>
            </a:r>
            <a:r>
              <a:rPr sz="2200" dirty="0" err="1"/>
              <a:t>závisí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funkční</a:t>
            </a:r>
            <a:r>
              <a:rPr sz="2200" dirty="0"/>
              <a:t> </a:t>
            </a:r>
            <a:r>
              <a:rPr sz="2200" dirty="0" err="1"/>
              <a:t>integraci</a:t>
            </a:r>
            <a:r>
              <a:rPr sz="2200" dirty="0"/>
              <a:t> </a:t>
            </a:r>
            <a:r>
              <a:rPr sz="2200" dirty="0" err="1"/>
              <a:t>mnoha</a:t>
            </a:r>
            <a:r>
              <a:rPr sz="2200" dirty="0"/>
              <a:t> </a:t>
            </a:r>
            <a:r>
              <a:rPr sz="2200" dirty="0" err="1"/>
              <a:t>dalších</a:t>
            </a:r>
            <a:r>
              <a:rPr sz="2200" dirty="0"/>
              <a:t> </a:t>
            </a:r>
            <a:r>
              <a:rPr sz="2200" dirty="0" err="1"/>
              <a:t>oblastí</a:t>
            </a:r>
            <a:r>
              <a:rPr sz="2200" dirty="0"/>
              <a:t> </a:t>
            </a:r>
            <a:r>
              <a:rPr sz="2200" dirty="0" err="1"/>
              <a:t>mozku</a:t>
            </a:r>
            <a:endParaRPr sz="2200" dirty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200" dirty="0" err="1" smtClean="0"/>
              <a:t>r</a:t>
            </a:r>
            <a:r>
              <a:rPr sz="2200" dirty="0" err="1" smtClean="0"/>
              <a:t>eintegrace</a:t>
            </a:r>
            <a:r>
              <a:rPr sz="2200" dirty="0" smtClean="0"/>
              <a:t> </a:t>
            </a:r>
            <a:r>
              <a:rPr sz="2200" dirty="0"/>
              <a:t>do </a:t>
            </a:r>
            <a:r>
              <a:rPr sz="2200" dirty="0" err="1"/>
              <a:t>domácího</a:t>
            </a:r>
            <a:r>
              <a:rPr sz="2200" dirty="0"/>
              <a:t> a </a:t>
            </a:r>
            <a:r>
              <a:rPr sz="2200" dirty="0" err="1"/>
              <a:t>pracovního</a:t>
            </a:r>
            <a:r>
              <a:rPr sz="2200" dirty="0"/>
              <a:t> </a:t>
            </a:r>
            <a:r>
              <a:rPr sz="2200" dirty="0" err="1"/>
              <a:t>prostředí</a:t>
            </a:r>
            <a:r>
              <a:rPr sz="2200" dirty="0"/>
              <a:t> je </a:t>
            </a:r>
            <a:r>
              <a:rPr sz="2200" dirty="0" err="1"/>
              <a:t>mnohdy</a:t>
            </a:r>
            <a:r>
              <a:rPr sz="2200" dirty="0"/>
              <a:t> </a:t>
            </a:r>
            <a:r>
              <a:rPr sz="2200" dirty="0" err="1"/>
              <a:t>obtížná</a:t>
            </a:r>
            <a:r>
              <a:rPr sz="2200" dirty="0"/>
              <a:t> - </a:t>
            </a:r>
            <a:r>
              <a:rPr sz="2200" dirty="0" err="1"/>
              <a:t>motorické</a:t>
            </a:r>
            <a:r>
              <a:rPr sz="2200" dirty="0"/>
              <a:t>, </a:t>
            </a:r>
            <a:r>
              <a:rPr sz="2200" dirty="0" err="1"/>
              <a:t>senzorické</a:t>
            </a:r>
            <a:r>
              <a:rPr sz="2200" dirty="0"/>
              <a:t> </a:t>
            </a:r>
            <a:r>
              <a:rPr lang="cs-CZ" sz="2200" dirty="0" smtClean="0"/>
              <a:t>a</a:t>
            </a:r>
            <a:r>
              <a:rPr sz="2200" dirty="0" smtClean="0"/>
              <a:t> </a:t>
            </a:r>
            <a:r>
              <a:rPr sz="2200" dirty="0" err="1"/>
              <a:t>kognitivní</a:t>
            </a:r>
            <a:r>
              <a:rPr sz="2200" dirty="0"/>
              <a:t> </a:t>
            </a:r>
            <a:r>
              <a:rPr sz="2200" dirty="0" err="1"/>
              <a:t>deficity</a:t>
            </a:r>
            <a:r>
              <a:rPr sz="2200" dirty="0"/>
              <a:t> </a:t>
            </a:r>
            <a:r>
              <a:rPr sz="2200" dirty="0" err="1"/>
              <a:t>velmi</a:t>
            </a:r>
            <a:r>
              <a:rPr sz="2200" dirty="0"/>
              <a:t> </a:t>
            </a:r>
            <a:r>
              <a:rPr sz="2200" dirty="0" err="1"/>
              <a:t>limitují</a:t>
            </a:r>
            <a:r>
              <a:rPr sz="2200" dirty="0"/>
              <a:t> a </a:t>
            </a:r>
            <a:r>
              <a:rPr sz="2200" dirty="0" err="1"/>
              <a:t>jsou</a:t>
            </a:r>
            <a:r>
              <a:rPr sz="2200" dirty="0"/>
              <a:t> </a:t>
            </a:r>
            <a:r>
              <a:rPr sz="2200" dirty="0" err="1"/>
              <a:t>zásadní</a:t>
            </a:r>
            <a:r>
              <a:rPr sz="2200" dirty="0"/>
              <a:t> </a:t>
            </a:r>
            <a:r>
              <a:rPr sz="2200" dirty="0" err="1"/>
              <a:t>změnou</a:t>
            </a:r>
            <a:r>
              <a:rPr sz="2200" dirty="0"/>
              <a:t> </a:t>
            </a:r>
            <a:r>
              <a:rPr sz="2200" dirty="0" err="1"/>
              <a:t>vzhledem</a:t>
            </a:r>
            <a:r>
              <a:rPr sz="2200" dirty="0"/>
              <a:t> </a:t>
            </a:r>
            <a:r>
              <a:rPr lang="cs-CZ" sz="2200" dirty="0" smtClean="0"/>
              <a:t>                           </a:t>
            </a:r>
            <a:r>
              <a:rPr sz="2200" dirty="0" smtClean="0"/>
              <a:t>k </a:t>
            </a:r>
            <a:r>
              <a:rPr sz="2200" dirty="0" err="1"/>
              <a:t>premorbidní</a:t>
            </a:r>
            <a:r>
              <a:rPr sz="2200" dirty="0"/>
              <a:t> </a:t>
            </a:r>
            <a:r>
              <a:rPr sz="2200" dirty="0" err="1"/>
              <a:t>úrovni</a:t>
            </a:r>
            <a:r>
              <a:rPr sz="2200" dirty="0"/>
              <a:t> </a:t>
            </a:r>
            <a:r>
              <a:rPr sz="2200" dirty="0" err="1"/>
              <a:t>fungování</a:t>
            </a:r>
            <a:endParaRPr sz="2200" dirty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200" dirty="0" err="1" smtClean="0"/>
              <a:t>t</a:t>
            </a:r>
            <a:r>
              <a:rPr sz="2200" dirty="0" err="1" smtClean="0"/>
              <a:t>ím</a:t>
            </a:r>
            <a:r>
              <a:rPr sz="2200" dirty="0" smtClean="0"/>
              <a:t> </a:t>
            </a:r>
            <a:r>
              <a:rPr sz="2200" dirty="0" err="1"/>
              <a:t>jak</a:t>
            </a:r>
            <a:r>
              <a:rPr sz="2200" dirty="0"/>
              <a:t> </a:t>
            </a:r>
            <a:r>
              <a:rPr sz="2200" dirty="0" err="1"/>
              <a:t>ubývá</a:t>
            </a:r>
            <a:r>
              <a:rPr sz="2200" dirty="0"/>
              <a:t> </a:t>
            </a:r>
            <a:r>
              <a:rPr sz="2200" dirty="0" err="1" smtClean="0"/>
              <a:t>samostatnosti</a:t>
            </a:r>
            <a:r>
              <a:rPr sz="2200" dirty="0"/>
              <a:t>, </a:t>
            </a:r>
            <a:r>
              <a:rPr sz="2200" dirty="0" err="1"/>
              <a:t>může</a:t>
            </a:r>
            <a:r>
              <a:rPr sz="2200" dirty="0"/>
              <a:t> </a:t>
            </a:r>
            <a:r>
              <a:rPr sz="2200" dirty="0" err="1"/>
              <a:t>narůstat</a:t>
            </a:r>
            <a:r>
              <a:rPr sz="2200" dirty="0"/>
              <a:t> </a:t>
            </a:r>
            <a:r>
              <a:rPr sz="2200" dirty="0" err="1"/>
              <a:t>potřeba</a:t>
            </a:r>
            <a:r>
              <a:rPr sz="2200" dirty="0"/>
              <a:t> </a:t>
            </a:r>
            <a:r>
              <a:rPr sz="2200" dirty="0" err="1"/>
              <a:t>pomoci</a:t>
            </a:r>
            <a:r>
              <a:rPr sz="2200" dirty="0"/>
              <a:t> a </a:t>
            </a:r>
            <a:r>
              <a:rPr sz="2200" dirty="0" err="1"/>
              <a:t>potřeba</a:t>
            </a:r>
            <a:r>
              <a:rPr sz="2200" dirty="0"/>
              <a:t> </a:t>
            </a:r>
            <a:r>
              <a:rPr sz="2200" dirty="0" err="1"/>
              <a:t>medicínské</a:t>
            </a:r>
            <a:r>
              <a:rPr sz="2200" dirty="0"/>
              <a:t>, </a:t>
            </a:r>
            <a:r>
              <a:rPr sz="2200" dirty="0" err="1"/>
              <a:t>sociální</a:t>
            </a:r>
            <a:r>
              <a:rPr sz="2200" dirty="0"/>
              <a:t>, </a:t>
            </a:r>
            <a:r>
              <a:rPr sz="2200" dirty="0" err="1"/>
              <a:t>ekonomické</a:t>
            </a:r>
            <a:r>
              <a:rPr sz="2200" dirty="0"/>
              <a:t> a </a:t>
            </a:r>
            <a:r>
              <a:rPr sz="2200" dirty="0" err="1"/>
              <a:t>psychologické</a:t>
            </a:r>
            <a:r>
              <a:rPr sz="2200" dirty="0"/>
              <a:t> </a:t>
            </a:r>
            <a:r>
              <a:rPr sz="2200" dirty="0" err="1"/>
              <a:t>péče</a:t>
            </a:r>
            <a:endParaRPr sz="2200" dirty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200" dirty="0" err="1" smtClean="0"/>
              <a:t>n</a:t>
            </a:r>
            <a:r>
              <a:rPr sz="2200" dirty="0" err="1" smtClean="0"/>
              <a:t>ároky</a:t>
            </a:r>
            <a:r>
              <a:rPr sz="2200" dirty="0" smtClean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rodinné</a:t>
            </a:r>
            <a:r>
              <a:rPr sz="2200" dirty="0"/>
              <a:t> </a:t>
            </a:r>
            <a:r>
              <a:rPr sz="2200" dirty="0" err="1" smtClean="0"/>
              <a:t>příslušníky</a:t>
            </a:r>
            <a:r>
              <a:rPr lang="cs-CZ" sz="2200" dirty="0" smtClean="0"/>
              <a:t> </a:t>
            </a:r>
            <a:r>
              <a:rPr sz="2200" dirty="0" smtClean="0"/>
              <a:t>- </a:t>
            </a:r>
            <a:r>
              <a:rPr sz="2200" dirty="0" err="1"/>
              <a:t>porucha</a:t>
            </a:r>
            <a:r>
              <a:rPr sz="2200" dirty="0"/>
              <a:t> </a:t>
            </a:r>
            <a:r>
              <a:rPr sz="2200" dirty="0" err="1"/>
              <a:t>fungování</a:t>
            </a:r>
            <a:r>
              <a:rPr sz="2200" dirty="0"/>
              <a:t> </a:t>
            </a:r>
            <a:r>
              <a:rPr sz="2200" dirty="0" err="1"/>
              <a:t>celého</a:t>
            </a:r>
            <a:r>
              <a:rPr sz="2200" dirty="0"/>
              <a:t> </a:t>
            </a:r>
            <a:r>
              <a:rPr sz="2200" dirty="0" err="1"/>
              <a:t>rodinného</a:t>
            </a:r>
            <a:r>
              <a:rPr sz="2200" dirty="0"/>
              <a:t> </a:t>
            </a:r>
            <a:r>
              <a:rPr sz="2200" dirty="0" err="1"/>
              <a:t>systému</a:t>
            </a:r>
            <a:endParaRPr sz="2200" dirty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200" dirty="0" smtClean="0"/>
              <a:t>u</a:t>
            </a:r>
            <a:r>
              <a:rPr sz="2200" dirty="0" smtClean="0"/>
              <a:t> </a:t>
            </a:r>
            <a:r>
              <a:rPr sz="2200" dirty="0" err="1"/>
              <a:t>rodinných</a:t>
            </a:r>
            <a:r>
              <a:rPr sz="2200" dirty="0"/>
              <a:t> </a:t>
            </a:r>
            <a:r>
              <a:rPr sz="2200" dirty="0" err="1"/>
              <a:t>příslušníků</a:t>
            </a:r>
            <a:r>
              <a:rPr sz="2200" dirty="0"/>
              <a:t>  </a:t>
            </a:r>
            <a:r>
              <a:rPr sz="2200" dirty="0" err="1"/>
              <a:t>vysoká</a:t>
            </a:r>
            <a:r>
              <a:rPr sz="2200" dirty="0"/>
              <a:t> incidence </a:t>
            </a:r>
            <a:r>
              <a:rPr sz="2200" dirty="0" err="1"/>
              <a:t>deprese</a:t>
            </a:r>
            <a:r>
              <a:rPr sz="2200" dirty="0"/>
              <a:t> a </a:t>
            </a:r>
            <a:r>
              <a:rPr sz="2200" dirty="0" err="1"/>
              <a:t>jiných</a:t>
            </a:r>
            <a:r>
              <a:rPr sz="2200" dirty="0"/>
              <a:t> </a:t>
            </a:r>
            <a:r>
              <a:rPr sz="2200" dirty="0" err="1"/>
              <a:t>emočních</a:t>
            </a:r>
            <a:r>
              <a:rPr sz="2200" dirty="0"/>
              <a:t> </a:t>
            </a:r>
            <a:r>
              <a:rPr sz="2200" dirty="0" err="1"/>
              <a:t>poruch</a:t>
            </a:r>
            <a:r>
              <a:rPr sz="2200" dirty="0"/>
              <a:t> - </a:t>
            </a:r>
            <a:r>
              <a:rPr sz="2200" dirty="0" err="1"/>
              <a:t>součástí</a:t>
            </a:r>
            <a:r>
              <a:rPr sz="2200" dirty="0"/>
              <a:t> </a:t>
            </a:r>
            <a:r>
              <a:rPr sz="2200" dirty="0" err="1"/>
              <a:t>péče</a:t>
            </a:r>
            <a:r>
              <a:rPr sz="2200" dirty="0"/>
              <a:t> by </a:t>
            </a:r>
            <a:r>
              <a:rPr sz="2200" dirty="0" err="1"/>
              <a:t>měla</a:t>
            </a:r>
            <a:r>
              <a:rPr sz="2200" dirty="0"/>
              <a:t> </a:t>
            </a:r>
            <a:r>
              <a:rPr sz="2200" dirty="0" err="1"/>
              <a:t>být</a:t>
            </a:r>
            <a:r>
              <a:rPr sz="2200" dirty="0"/>
              <a:t> </a:t>
            </a:r>
            <a:r>
              <a:rPr sz="2200" dirty="0" err="1"/>
              <a:t>i</a:t>
            </a:r>
            <a:r>
              <a:rPr sz="2200" dirty="0"/>
              <a:t> </a:t>
            </a:r>
            <a:r>
              <a:rPr sz="2200" dirty="0" err="1"/>
              <a:t>edukace</a:t>
            </a:r>
            <a:r>
              <a:rPr sz="2200" dirty="0"/>
              <a:t> </a:t>
            </a:r>
            <a:r>
              <a:rPr sz="2200" dirty="0" err="1"/>
              <a:t>rodiny</a:t>
            </a:r>
            <a:r>
              <a:rPr sz="2200" dirty="0" smtClean="0"/>
              <a:t>,</a:t>
            </a:r>
            <a:r>
              <a:rPr lang="cs-CZ" sz="2200" dirty="0" smtClean="0"/>
              <a:t> </a:t>
            </a:r>
            <a:r>
              <a:rPr sz="2200" dirty="0" err="1" smtClean="0"/>
              <a:t>podpůrná</a:t>
            </a:r>
            <a:r>
              <a:rPr sz="2200" dirty="0" smtClean="0"/>
              <a:t> </a:t>
            </a:r>
            <a:r>
              <a:rPr sz="2200" dirty="0" err="1"/>
              <a:t>rodinná</a:t>
            </a:r>
            <a:r>
              <a:rPr sz="2200" dirty="0"/>
              <a:t> PST - </a:t>
            </a:r>
            <a:r>
              <a:rPr sz="2200" dirty="0" err="1"/>
              <a:t>vliv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celkový</a:t>
            </a:r>
            <a:r>
              <a:rPr sz="2200" dirty="0"/>
              <a:t> </a:t>
            </a:r>
            <a:r>
              <a:rPr sz="2200" dirty="0" err="1"/>
              <a:t>průběh</a:t>
            </a:r>
            <a:r>
              <a:rPr sz="2200" dirty="0"/>
              <a:t> </a:t>
            </a:r>
            <a:r>
              <a:rPr lang="cs-CZ" sz="2200" dirty="0" smtClean="0"/>
              <a:t>                </a:t>
            </a:r>
            <a:r>
              <a:rPr sz="2200" dirty="0" smtClean="0"/>
              <a:t>a </a:t>
            </a:r>
            <a:r>
              <a:rPr sz="2200" dirty="0" err="1"/>
              <a:t>úspěšnost</a:t>
            </a:r>
            <a:r>
              <a:rPr sz="2200" dirty="0"/>
              <a:t> </a:t>
            </a:r>
            <a:r>
              <a:rPr sz="2200" dirty="0" err="1"/>
              <a:t>léčby</a:t>
            </a:r>
            <a:r>
              <a:rPr sz="2200" dirty="0"/>
              <a:t> </a:t>
            </a:r>
            <a:r>
              <a:rPr sz="2200" dirty="0" err="1"/>
              <a:t>pacienta</a:t>
            </a:r>
            <a:endParaRPr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eurokognitivní poruchy lze částečně predikovat na základě podtypu CMP, narušené mozkové tepny a lokalizace, ale jsou ovlivněny faktory na straně pacienta a dalšími komorbidními poruchami…"/>
          <p:cNvSpPr txBox="1">
            <a:spLocks noGrp="1"/>
          </p:cNvSpPr>
          <p:nvPr>
            <p:ph type="body" idx="1"/>
          </p:nvPr>
        </p:nvSpPr>
        <p:spPr>
          <a:xfrm>
            <a:off x="630195" y="2233830"/>
            <a:ext cx="12196119" cy="80099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00050" indent="-400050" defTabSz="525779">
              <a:lnSpc>
                <a:spcPct val="100000"/>
              </a:lnSpc>
              <a:spcBef>
                <a:spcPts val="3700"/>
              </a:spcBef>
              <a:defRPr sz="2880"/>
            </a:pPr>
            <a:r>
              <a:rPr lang="cs-CZ" sz="2400" dirty="0" err="1" smtClean="0"/>
              <a:t>n</a:t>
            </a:r>
            <a:r>
              <a:rPr sz="2400" dirty="0" err="1" smtClean="0"/>
              <a:t>eurokognitivní</a:t>
            </a:r>
            <a:r>
              <a:rPr sz="2400" dirty="0" smtClean="0"/>
              <a:t> </a:t>
            </a:r>
            <a:r>
              <a:rPr sz="2400" dirty="0" err="1"/>
              <a:t>poruchy</a:t>
            </a:r>
            <a:r>
              <a:rPr sz="2400" dirty="0"/>
              <a:t> </a:t>
            </a:r>
            <a:r>
              <a:rPr sz="2400" dirty="0" err="1"/>
              <a:t>lze</a:t>
            </a:r>
            <a:r>
              <a:rPr sz="2400" dirty="0"/>
              <a:t> </a:t>
            </a:r>
            <a:r>
              <a:rPr sz="2400" dirty="0" err="1"/>
              <a:t>částečně</a:t>
            </a:r>
            <a:r>
              <a:rPr sz="2400" dirty="0"/>
              <a:t> </a:t>
            </a:r>
            <a:r>
              <a:rPr sz="2400" dirty="0" err="1"/>
              <a:t>predikovat</a:t>
            </a:r>
            <a:r>
              <a:rPr sz="2400" dirty="0"/>
              <a:t>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základě</a:t>
            </a:r>
            <a:r>
              <a:rPr sz="2400" dirty="0"/>
              <a:t> </a:t>
            </a:r>
            <a:r>
              <a:rPr sz="2400" dirty="0" err="1"/>
              <a:t>podtypu</a:t>
            </a:r>
            <a:r>
              <a:rPr sz="2400" dirty="0"/>
              <a:t> CMP, </a:t>
            </a:r>
            <a:r>
              <a:rPr sz="2400" dirty="0" err="1"/>
              <a:t>narušené</a:t>
            </a:r>
            <a:r>
              <a:rPr sz="2400" dirty="0"/>
              <a:t> </a:t>
            </a:r>
            <a:r>
              <a:rPr sz="2400" dirty="0" err="1"/>
              <a:t>mozkové</a:t>
            </a:r>
            <a:r>
              <a:rPr sz="2400" dirty="0"/>
              <a:t> </a:t>
            </a:r>
            <a:r>
              <a:rPr sz="2400" dirty="0" err="1"/>
              <a:t>tepny</a:t>
            </a:r>
            <a:r>
              <a:rPr sz="2400" dirty="0"/>
              <a:t> a </a:t>
            </a:r>
            <a:r>
              <a:rPr sz="2400" dirty="0" err="1"/>
              <a:t>lokalizace</a:t>
            </a:r>
            <a:r>
              <a:rPr sz="2400" dirty="0"/>
              <a:t>, ale </a:t>
            </a:r>
            <a:r>
              <a:rPr sz="2400" dirty="0" err="1"/>
              <a:t>jsou</a:t>
            </a:r>
            <a:r>
              <a:rPr sz="2400" dirty="0"/>
              <a:t> </a:t>
            </a:r>
            <a:r>
              <a:rPr sz="2400" dirty="0" err="1"/>
              <a:t>ovlivněny</a:t>
            </a:r>
            <a:r>
              <a:rPr sz="2400" dirty="0"/>
              <a:t> </a:t>
            </a:r>
            <a:r>
              <a:rPr sz="2400" dirty="0" err="1"/>
              <a:t>faktory</a:t>
            </a:r>
            <a:r>
              <a:rPr sz="2400" dirty="0"/>
              <a:t>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straně</a:t>
            </a:r>
            <a:r>
              <a:rPr sz="2400" dirty="0"/>
              <a:t> </a:t>
            </a:r>
            <a:r>
              <a:rPr sz="2400" dirty="0" err="1"/>
              <a:t>pacienta</a:t>
            </a:r>
            <a:r>
              <a:rPr sz="2400" dirty="0"/>
              <a:t> a </a:t>
            </a:r>
            <a:r>
              <a:rPr sz="2400" dirty="0" err="1"/>
              <a:t>dalšími</a:t>
            </a:r>
            <a:r>
              <a:rPr sz="2400" dirty="0"/>
              <a:t> </a:t>
            </a:r>
            <a:r>
              <a:rPr sz="2400" dirty="0" err="1"/>
              <a:t>komorbidními</a:t>
            </a:r>
            <a:r>
              <a:rPr sz="2400" dirty="0"/>
              <a:t> </a:t>
            </a:r>
            <a:r>
              <a:rPr sz="2400" dirty="0" err="1"/>
              <a:t>poruchami</a:t>
            </a:r>
            <a:endParaRPr sz="2400" dirty="0"/>
          </a:p>
          <a:p>
            <a:pPr marL="400050" indent="-400050" defTabSz="525779">
              <a:lnSpc>
                <a:spcPct val="100000"/>
              </a:lnSpc>
              <a:spcBef>
                <a:spcPts val="3700"/>
              </a:spcBef>
              <a:defRPr sz="2880"/>
            </a:pPr>
            <a:r>
              <a:rPr lang="cs-CZ" sz="2400" dirty="0" smtClean="0"/>
              <a:t>v</a:t>
            </a:r>
            <a:r>
              <a:rPr sz="2400" dirty="0" smtClean="0"/>
              <a:t> </a:t>
            </a:r>
            <a:r>
              <a:rPr sz="2400" dirty="0" err="1"/>
              <a:t>důsledku</a:t>
            </a:r>
            <a:r>
              <a:rPr sz="2400" dirty="0"/>
              <a:t> </a:t>
            </a:r>
            <a:r>
              <a:rPr sz="2400" dirty="0" err="1"/>
              <a:t>reziduálního</a:t>
            </a:r>
            <a:r>
              <a:rPr sz="2400" dirty="0"/>
              <a:t> </a:t>
            </a:r>
            <a:r>
              <a:rPr sz="2400" dirty="0" err="1"/>
              <a:t>neurologického</a:t>
            </a:r>
            <a:r>
              <a:rPr sz="2400" dirty="0"/>
              <a:t> </a:t>
            </a:r>
            <a:r>
              <a:rPr sz="2400" dirty="0" err="1"/>
              <a:t>deficitu</a:t>
            </a:r>
            <a:r>
              <a:rPr sz="2400" dirty="0"/>
              <a:t> </a:t>
            </a:r>
            <a:r>
              <a:rPr sz="2400" dirty="0" err="1"/>
              <a:t>dochází</a:t>
            </a:r>
            <a:r>
              <a:rPr sz="2400" dirty="0"/>
              <a:t> </a:t>
            </a:r>
            <a:r>
              <a:rPr sz="2400" dirty="0" err="1"/>
              <a:t>často</a:t>
            </a:r>
            <a:r>
              <a:rPr sz="2400" dirty="0"/>
              <a:t> k </a:t>
            </a:r>
            <a:r>
              <a:rPr sz="2400" dirty="0" err="1"/>
              <a:t>trvalé</a:t>
            </a:r>
            <a:r>
              <a:rPr sz="2400" dirty="0"/>
              <a:t> </a:t>
            </a:r>
            <a:r>
              <a:rPr sz="2400" dirty="0" err="1"/>
              <a:t>invaliditě</a:t>
            </a:r>
            <a:r>
              <a:rPr sz="2400" dirty="0"/>
              <a:t> a </a:t>
            </a:r>
            <a:r>
              <a:rPr sz="2400" dirty="0" err="1"/>
              <a:t>částečné</a:t>
            </a:r>
            <a:r>
              <a:rPr sz="2400" dirty="0"/>
              <a:t> </a:t>
            </a:r>
            <a:r>
              <a:rPr sz="2400" dirty="0" err="1"/>
              <a:t>nebo</a:t>
            </a:r>
            <a:r>
              <a:rPr sz="2400" dirty="0"/>
              <a:t> </a:t>
            </a:r>
            <a:r>
              <a:rPr sz="2400" dirty="0" err="1"/>
              <a:t>úplné</a:t>
            </a:r>
            <a:r>
              <a:rPr sz="2400" dirty="0"/>
              <a:t> </a:t>
            </a:r>
            <a:r>
              <a:rPr sz="2400" dirty="0" err="1" smtClean="0"/>
              <a:t>závislosti</a:t>
            </a:r>
            <a:r>
              <a:rPr lang="cs-CZ" sz="2400" dirty="0" smtClean="0"/>
              <a:t> </a:t>
            </a:r>
            <a:r>
              <a:rPr sz="2400" dirty="0" err="1" smtClean="0"/>
              <a:t>na</a:t>
            </a:r>
            <a:r>
              <a:rPr sz="2400" dirty="0" smtClean="0"/>
              <a:t> </a:t>
            </a:r>
            <a:r>
              <a:rPr sz="2400" dirty="0" err="1"/>
              <a:t>pomoci</a:t>
            </a:r>
            <a:r>
              <a:rPr sz="2400" dirty="0"/>
              <a:t> </a:t>
            </a:r>
            <a:r>
              <a:rPr sz="2400" dirty="0" err="1"/>
              <a:t>druhé</a:t>
            </a:r>
            <a:r>
              <a:rPr sz="2400" dirty="0"/>
              <a:t> </a:t>
            </a:r>
            <a:r>
              <a:rPr sz="2400" dirty="0" err="1"/>
              <a:t>osoby</a:t>
            </a:r>
            <a:r>
              <a:rPr sz="2400" dirty="0"/>
              <a:t> </a:t>
            </a:r>
            <a:r>
              <a:rPr sz="2400" dirty="0" err="1"/>
              <a:t>při</a:t>
            </a:r>
            <a:r>
              <a:rPr sz="2400" dirty="0"/>
              <a:t> </a:t>
            </a:r>
            <a:r>
              <a:rPr sz="2400" dirty="0" err="1"/>
              <a:t>běžných</a:t>
            </a:r>
            <a:r>
              <a:rPr sz="2400" dirty="0"/>
              <a:t> </a:t>
            </a:r>
            <a:r>
              <a:rPr sz="2400" dirty="0" err="1"/>
              <a:t>denních</a:t>
            </a:r>
            <a:r>
              <a:rPr sz="2400" dirty="0"/>
              <a:t> </a:t>
            </a:r>
            <a:r>
              <a:rPr sz="2400" dirty="0" err="1"/>
              <a:t>aktivitách</a:t>
            </a:r>
            <a:r>
              <a:rPr sz="2400" dirty="0"/>
              <a:t> </a:t>
            </a:r>
          </a:p>
          <a:p>
            <a:pPr marL="400050" indent="-400050" defTabSz="525779">
              <a:lnSpc>
                <a:spcPct val="100000"/>
              </a:lnSpc>
              <a:spcBef>
                <a:spcPts val="3700"/>
              </a:spcBef>
              <a:defRPr sz="2880"/>
            </a:pPr>
            <a:r>
              <a:rPr sz="2400" dirty="0"/>
              <a:t>CMP- </a:t>
            </a:r>
            <a:r>
              <a:rPr sz="2400" dirty="0" err="1"/>
              <a:t>problém</a:t>
            </a:r>
            <a:r>
              <a:rPr sz="2400" dirty="0"/>
              <a:t> </a:t>
            </a:r>
            <a:r>
              <a:rPr sz="2400" dirty="0" err="1"/>
              <a:t>medicínský</a:t>
            </a:r>
            <a:r>
              <a:rPr sz="2400" dirty="0"/>
              <a:t>, </a:t>
            </a:r>
            <a:r>
              <a:rPr sz="2400" dirty="0" err="1"/>
              <a:t>sociální</a:t>
            </a:r>
            <a:r>
              <a:rPr sz="2400" dirty="0"/>
              <a:t>, </a:t>
            </a:r>
            <a:r>
              <a:rPr sz="2400" dirty="0" err="1"/>
              <a:t>ekonomický</a:t>
            </a:r>
            <a:r>
              <a:rPr sz="2400" dirty="0"/>
              <a:t>, </a:t>
            </a:r>
            <a:r>
              <a:rPr sz="2400" dirty="0" err="1"/>
              <a:t>etický</a:t>
            </a:r>
            <a:r>
              <a:rPr sz="2400" dirty="0"/>
              <a:t> a </a:t>
            </a:r>
            <a:r>
              <a:rPr sz="2400" dirty="0" err="1"/>
              <a:t>celospolečenský</a:t>
            </a:r>
            <a:endParaRPr sz="2400" dirty="0"/>
          </a:p>
          <a:p>
            <a:pPr marL="400050" indent="-400050" defTabSz="525779">
              <a:lnSpc>
                <a:spcPct val="100000"/>
              </a:lnSpc>
              <a:spcBef>
                <a:spcPts val="3700"/>
              </a:spcBef>
              <a:defRPr sz="2880"/>
            </a:pPr>
            <a:r>
              <a:rPr lang="cs-CZ" sz="2400" dirty="0" smtClean="0"/>
              <a:t>z</a:t>
            </a:r>
            <a:r>
              <a:rPr sz="2400" dirty="0" smtClean="0"/>
              <a:t> </a:t>
            </a:r>
            <a:r>
              <a:rPr sz="2400" dirty="0"/>
              <a:t>NPS </a:t>
            </a:r>
            <a:r>
              <a:rPr sz="2400" dirty="0" err="1"/>
              <a:t>pohledu</a:t>
            </a:r>
            <a:r>
              <a:rPr sz="2400" dirty="0"/>
              <a:t> </a:t>
            </a:r>
            <a:r>
              <a:rPr sz="2400" dirty="0" err="1"/>
              <a:t>důležité</a:t>
            </a:r>
            <a:r>
              <a:rPr sz="2400" dirty="0"/>
              <a:t> </a:t>
            </a:r>
            <a:r>
              <a:rPr sz="2400" dirty="0" err="1"/>
              <a:t>sledování</a:t>
            </a:r>
            <a:r>
              <a:rPr sz="2400" dirty="0"/>
              <a:t> a </a:t>
            </a:r>
            <a:r>
              <a:rPr sz="2400" dirty="0" err="1"/>
              <a:t>zaznamenávání</a:t>
            </a:r>
            <a:r>
              <a:rPr sz="2400" dirty="0"/>
              <a:t> </a:t>
            </a:r>
            <a:r>
              <a:rPr sz="2400" dirty="0" err="1"/>
              <a:t>psychických</a:t>
            </a:r>
            <a:r>
              <a:rPr sz="2400" dirty="0"/>
              <a:t> </a:t>
            </a:r>
            <a:r>
              <a:rPr lang="cs-CZ" sz="2400" dirty="0" smtClean="0"/>
              <a:t>                                 </a:t>
            </a:r>
            <a:r>
              <a:rPr sz="2400" dirty="0" smtClean="0"/>
              <a:t>a </a:t>
            </a:r>
            <a:r>
              <a:rPr sz="2400" dirty="0" err="1"/>
              <a:t>behaviorálních</a:t>
            </a:r>
            <a:r>
              <a:rPr sz="2400" dirty="0"/>
              <a:t> </a:t>
            </a:r>
            <a:r>
              <a:rPr sz="2400" dirty="0" err="1"/>
              <a:t>změn</a:t>
            </a:r>
            <a:r>
              <a:rPr sz="2400" dirty="0"/>
              <a:t> v </a:t>
            </a:r>
            <a:r>
              <a:rPr sz="2400" dirty="0" err="1"/>
              <a:t>průběhu</a:t>
            </a:r>
            <a:r>
              <a:rPr sz="2400" dirty="0"/>
              <a:t> </a:t>
            </a:r>
            <a:r>
              <a:rPr sz="2400" dirty="0" err="1" smtClean="0"/>
              <a:t>času</a:t>
            </a:r>
            <a:endParaRPr lang="cs-CZ" sz="2400" dirty="0" smtClean="0"/>
          </a:p>
          <a:p>
            <a:pPr marL="1050280" lvl="1" indent="-400050" defTabSz="525779">
              <a:lnSpc>
                <a:spcPct val="100000"/>
              </a:lnSpc>
              <a:spcBef>
                <a:spcPts val="3700"/>
              </a:spcBef>
              <a:defRPr sz="2880"/>
            </a:pPr>
            <a:r>
              <a:rPr sz="2115" dirty="0" err="1" smtClean="0"/>
              <a:t>význam</a:t>
            </a:r>
            <a:r>
              <a:rPr sz="2115" dirty="0" smtClean="0"/>
              <a:t> </a:t>
            </a:r>
            <a:r>
              <a:rPr sz="2115" dirty="0"/>
              <a:t>pro </a:t>
            </a:r>
            <a:r>
              <a:rPr sz="2115" dirty="0" err="1"/>
              <a:t>hodnocení</a:t>
            </a:r>
            <a:r>
              <a:rPr sz="2115" dirty="0"/>
              <a:t> </a:t>
            </a:r>
            <a:r>
              <a:rPr sz="2115" dirty="0" err="1"/>
              <a:t>úspěšnosti</a:t>
            </a:r>
            <a:r>
              <a:rPr sz="2115" dirty="0"/>
              <a:t> </a:t>
            </a:r>
            <a:r>
              <a:rPr sz="2115" dirty="0" err="1"/>
              <a:t>lékařských</a:t>
            </a:r>
            <a:r>
              <a:rPr sz="2115" dirty="0"/>
              <a:t> </a:t>
            </a:r>
            <a:r>
              <a:rPr sz="2115" dirty="0" err="1"/>
              <a:t>intervencí</a:t>
            </a:r>
            <a:r>
              <a:rPr sz="2115" dirty="0"/>
              <a:t>, ale </a:t>
            </a:r>
            <a:r>
              <a:rPr sz="2115" dirty="0" err="1"/>
              <a:t>též</a:t>
            </a:r>
            <a:r>
              <a:rPr sz="2115" dirty="0"/>
              <a:t> </a:t>
            </a:r>
            <a:r>
              <a:rPr sz="2115" dirty="0" err="1"/>
              <a:t>rehabilitačních</a:t>
            </a:r>
            <a:r>
              <a:rPr sz="2115" dirty="0"/>
              <a:t> </a:t>
            </a:r>
            <a:r>
              <a:rPr sz="2115" dirty="0" err="1"/>
              <a:t>strategií</a:t>
            </a:r>
            <a:r>
              <a:rPr sz="2115" dirty="0" smtClean="0"/>
              <a:t>,</a:t>
            </a:r>
            <a:r>
              <a:rPr lang="cs-CZ" sz="2115" dirty="0" smtClean="0"/>
              <a:t> </a:t>
            </a:r>
            <a:r>
              <a:rPr sz="2115" dirty="0" err="1" smtClean="0"/>
              <a:t>kognitivního</a:t>
            </a:r>
            <a:r>
              <a:rPr sz="2115" dirty="0" smtClean="0"/>
              <a:t> </a:t>
            </a:r>
            <a:r>
              <a:rPr sz="2115" dirty="0" err="1"/>
              <a:t>tréninku</a:t>
            </a:r>
            <a:r>
              <a:rPr sz="2115" dirty="0"/>
              <a:t> a </a:t>
            </a:r>
            <a:r>
              <a:rPr sz="2115" dirty="0" err="1"/>
              <a:t>psychoterapie</a:t>
            </a:r>
            <a:r>
              <a:rPr sz="2115" dirty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Etiopatogeneze"/>
          <p:cNvSpPr txBox="1">
            <a:spLocks noGrp="1"/>
          </p:cNvSpPr>
          <p:nvPr>
            <p:ph type="title"/>
          </p:nvPr>
        </p:nvSpPr>
        <p:spPr>
          <a:xfrm>
            <a:off x="3088640" y="-198002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 err="1"/>
              <a:t>Etiopatogeneze</a:t>
            </a:r>
            <a:endParaRPr sz="4800" dirty="0"/>
          </a:p>
        </p:txBody>
      </p:sp>
      <p:sp>
        <p:nvSpPr>
          <p:cNvPr id="131" name="Heterogenní skupina poruch…"/>
          <p:cNvSpPr txBox="1">
            <a:spLocks noGrp="1"/>
          </p:cNvSpPr>
          <p:nvPr>
            <p:ph type="body" idx="1"/>
          </p:nvPr>
        </p:nvSpPr>
        <p:spPr>
          <a:xfrm>
            <a:off x="74134" y="2409567"/>
            <a:ext cx="12183762" cy="690742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200" dirty="0" err="1" smtClean="0"/>
              <a:t>h</a:t>
            </a:r>
            <a:r>
              <a:rPr sz="2200" dirty="0" err="1" smtClean="0"/>
              <a:t>eterogenní</a:t>
            </a:r>
            <a:r>
              <a:rPr sz="2200" dirty="0" smtClean="0"/>
              <a:t> </a:t>
            </a:r>
            <a:r>
              <a:rPr sz="2200" dirty="0" err="1"/>
              <a:t>skupina</a:t>
            </a:r>
            <a:r>
              <a:rPr sz="2200" dirty="0"/>
              <a:t> </a:t>
            </a:r>
            <a:r>
              <a:rPr sz="2200" dirty="0" err="1"/>
              <a:t>poruch</a:t>
            </a:r>
            <a:endParaRPr sz="2200" dirty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200" dirty="0" err="1" smtClean="0"/>
              <a:t>d</a:t>
            </a:r>
            <a:r>
              <a:rPr sz="2200" dirty="0" err="1" smtClean="0"/>
              <a:t>ělení</a:t>
            </a:r>
            <a:r>
              <a:rPr sz="2200" dirty="0" smtClean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ischemické</a:t>
            </a:r>
            <a:r>
              <a:rPr sz="2200" dirty="0"/>
              <a:t> a </a:t>
            </a:r>
            <a:r>
              <a:rPr sz="2200" dirty="0" err="1"/>
              <a:t>hemoragické</a:t>
            </a:r>
            <a:r>
              <a:rPr sz="2200" dirty="0"/>
              <a:t> </a:t>
            </a:r>
            <a:endParaRPr lang="cs-CZ" sz="2200" dirty="0" smtClean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endParaRPr sz="2000" dirty="0"/>
          </a:p>
        </p:txBody>
      </p:sp>
      <p:pic>
        <p:nvPicPr>
          <p:cNvPr id="4" name="Picture 7"/>
          <p:cNvPicPr/>
          <p:nvPr/>
        </p:nvPicPr>
        <p:blipFill>
          <a:blip r:embed="rId2"/>
          <a:stretch>
            <a:fillRect/>
          </a:stretch>
        </p:blipFill>
        <p:spPr>
          <a:xfrm rot="5400000">
            <a:off x="4930087" y="1753882"/>
            <a:ext cx="8439147" cy="735330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Etiopatogeneze"/>
          <p:cNvSpPr txBox="1">
            <a:spLocks noGrp="1"/>
          </p:cNvSpPr>
          <p:nvPr>
            <p:ph type="title"/>
          </p:nvPr>
        </p:nvSpPr>
        <p:spPr>
          <a:xfrm>
            <a:off x="3088640" y="419840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 err="1"/>
              <a:t>Etiopatogeneze</a:t>
            </a:r>
            <a:endParaRPr sz="4800" dirty="0"/>
          </a:p>
        </p:txBody>
      </p:sp>
      <p:sp>
        <p:nvSpPr>
          <p:cNvPr id="131" name="Heterogenní skupina poruch…"/>
          <p:cNvSpPr txBox="1">
            <a:spLocks noGrp="1"/>
          </p:cNvSpPr>
          <p:nvPr>
            <p:ph type="body" idx="1"/>
          </p:nvPr>
        </p:nvSpPr>
        <p:spPr>
          <a:xfrm>
            <a:off x="580768" y="2409567"/>
            <a:ext cx="12183762" cy="690742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200" dirty="0" err="1"/>
              <a:t>p</a:t>
            </a:r>
            <a:r>
              <a:rPr sz="2200" dirty="0" err="1" smtClean="0"/>
              <a:t>orucha</a:t>
            </a:r>
            <a:r>
              <a:rPr sz="2200" dirty="0" smtClean="0"/>
              <a:t> </a:t>
            </a:r>
            <a:r>
              <a:rPr sz="2200" dirty="0" err="1"/>
              <a:t>prokrvení</a:t>
            </a:r>
            <a:r>
              <a:rPr sz="2200" dirty="0"/>
              <a:t> </a:t>
            </a:r>
            <a:r>
              <a:rPr sz="2200" dirty="0" err="1"/>
              <a:t>části</a:t>
            </a:r>
            <a:r>
              <a:rPr sz="2200" dirty="0"/>
              <a:t> </a:t>
            </a:r>
            <a:r>
              <a:rPr sz="2200" dirty="0" err="1"/>
              <a:t>nebo</a:t>
            </a:r>
            <a:r>
              <a:rPr sz="2200" dirty="0"/>
              <a:t> </a:t>
            </a:r>
            <a:r>
              <a:rPr sz="2200" dirty="0" err="1"/>
              <a:t>celého</a:t>
            </a:r>
            <a:r>
              <a:rPr sz="2200" dirty="0"/>
              <a:t> </a:t>
            </a:r>
            <a:r>
              <a:rPr sz="2200" dirty="0" err="1"/>
              <a:t>mozku</a:t>
            </a:r>
            <a:r>
              <a:rPr sz="2200" dirty="0"/>
              <a:t> z </a:t>
            </a:r>
            <a:r>
              <a:rPr sz="2200" dirty="0" err="1"/>
              <a:t>důvodu</a:t>
            </a:r>
            <a:r>
              <a:rPr sz="2200" dirty="0"/>
              <a:t> </a:t>
            </a:r>
            <a:r>
              <a:rPr sz="2200" dirty="0" err="1"/>
              <a:t>trombu</a:t>
            </a:r>
            <a:r>
              <a:rPr sz="2200" dirty="0"/>
              <a:t> </a:t>
            </a:r>
            <a:r>
              <a:rPr sz="2200" dirty="0" err="1"/>
              <a:t>nebo</a:t>
            </a:r>
            <a:r>
              <a:rPr sz="2200" dirty="0"/>
              <a:t> </a:t>
            </a:r>
            <a:r>
              <a:rPr sz="2200" dirty="0" err="1"/>
              <a:t>embolu</a:t>
            </a:r>
            <a:r>
              <a:rPr sz="2200" dirty="0"/>
              <a:t> </a:t>
            </a:r>
            <a:r>
              <a:rPr lang="cs-CZ" sz="2200" dirty="0" smtClean="0"/>
              <a:t>                            </a:t>
            </a:r>
            <a:r>
              <a:rPr sz="2200" dirty="0" smtClean="0"/>
              <a:t>v </a:t>
            </a:r>
            <a:r>
              <a:rPr sz="2200" dirty="0" err="1"/>
              <a:t>přívodné</a:t>
            </a:r>
            <a:r>
              <a:rPr sz="2200" dirty="0"/>
              <a:t> </a:t>
            </a:r>
            <a:r>
              <a:rPr sz="2200" dirty="0" err="1"/>
              <a:t>arterii</a:t>
            </a:r>
            <a:r>
              <a:rPr sz="2200" dirty="0"/>
              <a:t> se </a:t>
            </a:r>
            <a:r>
              <a:rPr sz="2200" dirty="0" err="1"/>
              <a:t>nazývá</a:t>
            </a:r>
            <a:r>
              <a:rPr sz="2200" dirty="0"/>
              <a:t> </a:t>
            </a:r>
            <a:r>
              <a:rPr sz="2200" b="1" dirty="0" err="1"/>
              <a:t>ischemie</a:t>
            </a:r>
            <a:r>
              <a:rPr sz="2200" dirty="0"/>
              <a:t> - </a:t>
            </a:r>
            <a:r>
              <a:rPr sz="2200" dirty="0" err="1"/>
              <a:t>klasifikace</a:t>
            </a:r>
            <a:r>
              <a:rPr sz="2200" dirty="0"/>
              <a:t> </a:t>
            </a:r>
            <a:r>
              <a:rPr sz="2200" dirty="0" err="1"/>
              <a:t>jako</a:t>
            </a:r>
            <a:r>
              <a:rPr sz="2200" dirty="0"/>
              <a:t> </a:t>
            </a:r>
            <a:r>
              <a:rPr sz="2200" dirty="0" err="1"/>
              <a:t>aterosklerotická</a:t>
            </a:r>
            <a:r>
              <a:rPr sz="2200" dirty="0"/>
              <a:t>, </a:t>
            </a:r>
            <a:r>
              <a:rPr sz="2200" dirty="0" err="1"/>
              <a:t>lakunární</a:t>
            </a:r>
            <a:r>
              <a:rPr sz="2200" dirty="0"/>
              <a:t>, </a:t>
            </a:r>
            <a:r>
              <a:rPr sz="2200" dirty="0" err="1"/>
              <a:t>kardioembolická</a:t>
            </a:r>
            <a:r>
              <a:rPr sz="2200" dirty="0"/>
              <a:t>, </a:t>
            </a:r>
            <a:r>
              <a:rPr sz="2200" dirty="0" err="1"/>
              <a:t>kryptogenní</a:t>
            </a:r>
            <a:r>
              <a:rPr sz="2200" dirty="0"/>
              <a:t> </a:t>
            </a:r>
            <a:r>
              <a:rPr sz="2200" dirty="0" err="1"/>
              <a:t>či</a:t>
            </a:r>
            <a:r>
              <a:rPr sz="2200" dirty="0"/>
              <a:t> </a:t>
            </a:r>
            <a:r>
              <a:rPr sz="2200" dirty="0" err="1"/>
              <a:t>jiná</a:t>
            </a:r>
            <a:endParaRPr sz="2200" dirty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200" dirty="0" err="1" smtClean="0"/>
              <a:t>u</a:t>
            </a:r>
            <a:r>
              <a:rPr sz="2200" dirty="0" err="1" smtClean="0"/>
              <a:t>závěr</a:t>
            </a:r>
            <a:r>
              <a:rPr sz="2200" dirty="0" smtClean="0"/>
              <a:t> </a:t>
            </a:r>
            <a:r>
              <a:rPr sz="2200" dirty="0" err="1"/>
              <a:t>mozkové</a:t>
            </a:r>
            <a:r>
              <a:rPr sz="2200" dirty="0"/>
              <a:t> </a:t>
            </a:r>
            <a:r>
              <a:rPr sz="2200" dirty="0" err="1"/>
              <a:t>arterie</a:t>
            </a:r>
            <a:r>
              <a:rPr sz="2200" dirty="0"/>
              <a:t> </a:t>
            </a:r>
            <a:r>
              <a:rPr sz="2200" dirty="0" err="1"/>
              <a:t>krevní</a:t>
            </a:r>
            <a:r>
              <a:rPr sz="2200" dirty="0"/>
              <a:t> </a:t>
            </a:r>
            <a:r>
              <a:rPr sz="2200" dirty="0" err="1"/>
              <a:t>sraženinou</a:t>
            </a:r>
            <a:r>
              <a:rPr sz="2200" dirty="0"/>
              <a:t>, </a:t>
            </a:r>
            <a:r>
              <a:rPr sz="2200" dirty="0" err="1"/>
              <a:t>která</a:t>
            </a:r>
            <a:r>
              <a:rPr sz="2200" dirty="0"/>
              <a:t> </a:t>
            </a:r>
            <a:r>
              <a:rPr sz="2200" dirty="0" err="1"/>
              <a:t>pochází</a:t>
            </a:r>
            <a:r>
              <a:rPr sz="2200" dirty="0"/>
              <a:t> </a:t>
            </a:r>
            <a:r>
              <a:rPr sz="2200" dirty="0" err="1"/>
              <a:t>ze</a:t>
            </a:r>
            <a:r>
              <a:rPr sz="2200" dirty="0"/>
              <a:t> </a:t>
            </a:r>
            <a:r>
              <a:rPr sz="2200" dirty="0" err="1"/>
              <a:t>srdce</a:t>
            </a:r>
            <a:r>
              <a:rPr sz="2200" dirty="0"/>
              <a:t> </a:t>
            </a:r>
            <a:r>
              <a:rPr sz="2200" dirty="0" err="1"/>
              <a:t>či</a:t>
            </a:r>
            <a:r>
              <a:rPr sz="2200" dirty="0"/>
              <a:t> </a:t>
            </a:r>
            <a:r>
              <a:rPr sz="2200" dirty="0" err="1"/>
              <a:t>vzdálené</a:t>
            </a:r>
            <a:r>
              <a:rPr sz="2200" dirty="0"/>
              <a:t> </a:t>
            </a:r>
            <a:r>
              <a:rPr sz="2200" dirty="0" err="1"/>
              <a:t>cévy</a:t>
            </a:r>
            <a:r>
              <a:rPr sz="2200" dirty="0"/>
              <a:t> </a:t>
            </a:r>
            <a:r>
              <a:rPr lang="cs-CZ" sz="2200" dirty="0" smtClean="0"/>
              <a:t>               </a:t>
            </a:r>
            <a:r>
              <a:rPr sz="2200" dirty="0" smtClean="0"/>
              <a:t>se </a:t>
            </a:r>
            <a:r>
              <a:rPr sz="2200" dirty="0" err="1"/>
              <a:t>nazývá</a:t>
            </a:r>
            <a:r>
              <a:rPr sz="2200" dirty="0"/>
              <a:t> </a:t>
            </a:r>
            <a:r>
              <a:rPr sz="2200" b="1" dirty="0"/>
              <a:t>embolus</a:t>
            </a:r>
            <a:r>
              <a:rPr sz="2200" dirty="0"/>
              <a:t>, </a:t>
            </a:r>
            <a:r>
              <a:rPr sz="2200" dirty="0" err="1"/>
              <a:t>pokud</a:t>
            </a:r>
            <a:r>
              <a:rPr sz="2200" dirty="0"/>
              <a:t> </a:t>
            </a:r>
            <a:r>
              <a:rPr sz="2200" dirty="0" err="1"/>
              <a:t>vznikne</a:t>
            </a:r>
            <a:r>
              <a:rPr sz="2200" dirty="0"/>
              <a:t> v </a:t>
            </a:r>
            <a:r>
              <a:rPr sz="2200" dirty="0" err="1"/>
              <a:t>mozkové</a:t>
            </a:r>
            <a:r>
              <a:rPr sz="2200" dirty="0"/>
              <a:t> </a:t>
            </a:r>
            <a:r>
              <a:rPr sz="2200" dirty="0" err="1"/>
              <a:t>tepně</a:t>
            </a:r>
            <a:r>
              <a:rPr sz="2200" dirty="0"/>
              <a:t> - </a:t>
            </a:r>
            <a:r>
              <a:rPr sz="2200" b="1" dirty="0" err="1"/>
              <a:t>trombus</a:t>
            </a:r>
            <a:endParaRPr sz="2200" b="1" dirty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200" b="1" dirty="0" err="1" smtClean="0"/>
              <a:t>h</a:t>
            </a:r>
            <a:r>
              <a:rPr sz="2200" b="1" dirty="0" err="1" smtClean="0"/>
              <a:t>emoragická</a:t>
            </a:r>
            <a:r>
              <a:rPr sz="2200" b="1" dirty="0" smtClean="0"/>
              <a:t> </a:t>
            </a:r>
            <a:r>
              <a:rPr sz="2200" b="1" dirty="0"/>
              <a:t>CMP </a:t>
            </a:r>
            <a:r>
              <a:rPr sz="2200" dirty="0" err="1"/>
              <a:t>vzniká</a:t>
            </a:r>
            <a:r>
              <a:rPr sz="2200" dirty="0"/>
              <a:t> z </a:t>
            </a:r>
            <a:r>
              <a:rPr sz="2200" dirty="0" err="1"/>
              <a:t>důvodu</a:t>
            </a:r>
            <a:r>
              <a:rPr sz="2200" dirty="0"/>
              <a:t> </a:t>
            </a:r>
            <a:r>
              <a:rPr sz="2200" dirty="0" err="1"/>
              <a:t>netraumatického</a:t>
            </a:r>
            <a:r>
              <a:rPr sz="2200" dirty="0"/>
              <a:t> </a:t>
            </a:r>
            <a:r>
              <a:rPr sz="2200" dirty="0" err="1"/>
              <a:t>krvácení</a:t>
            </a:r>
            <a:r>
              <a:rPr sz="2200" dirty="0"/>
              <a:t> do </a:t>
            </a:r>
            <a:r>
              <a:rPr sz="2200" dirty="0" err="1"/>
              <a:t>mozkové</a:t>
            </a:r>
            <a:r>
              <a:rPr sz="2200" dirty="0"/>
              <a:t> </a:t>
            </a:r>
            <a:r>
              <a:rPr sz="2200" dirty="0" err="1"/>
              <a:t>tkáně</a:t>
            </a:r>
            <a:r>
              <a:rPr sz="2200" dirty="0"/>
              <a:t> </a:t>
            </a:r>
            <a:r>
              <a:rPr lang="cs-CZ" sz="2200" dirty="0" smtClean="0"/>
              <a:t>                </a:t>
            </a:r>
            <a:r>
              <a:rPr sz="2200" dirty="0" smtClean="0"/>
              <a:t>a </a:t>
            </a:r>
            <a:r>
              <a:rPr sz="2200" dirty="0" err="1"/>
              <a:t>dle</a:t>
            </a:r>
            <a:r>
              <a:rPr sz="2200" dirty="0"/>
              <a:t> </a:t>
            </a:r>
            <a:r>
              <a:rPr sz="2200" dirty="0" err="1"/>
              <a:t>lokalizace</a:t>
            </a:r>
            <a:r>
              <a:rPr sz="2200" dirty="0"/>
              <a:t> </a:t>
            </a:r>
            <a:r>
              <a:rPr sz="2200" dirty="0" err="1"/>
              <a:t>klasifikace</a:t>
            </a:r>
            <a:r>
              <a:rPr sz="2200" dirty="0"/>
              <a:t> - </a:t>
            </a:r>
            <a:r>
              <a:rPr sz="2200" dirty="0" err="1"/>
              <a:t>intracerebrální</a:t>
            </a:r>
            <a:r>
              <a:rPr sz="2200" dirty="0"/>
              <a:t> (</a:t>
            </a:r>
            <a:r>
              <a:rPr sz="2200" dirty="0" err="1"/>
              <a:t>intraparenchymová</a:t>
            </a:r>
            <a:r>
              <a:rPr sz="2200" dirty="0"/>
              <a:t>), </a:t>
            </a:r>
            <a:r>
              <a:rPr sz="2200" dirty="0" err="1"/>
              <a:t>intraventrikulární</a:t>
            </a:r>
            <a:r>
              <a:rPr sz="2200" dirty="0"/>
              <a:t>, </a:t>
            </a:r>
            <a:r>
              <a:rPr sz="2200" dirty="0" err="1"/>
              <a:t>subarachnoidální</a:t>
            </a:r>
            <a:r>
              <a:rPr sz="2200" dirty="0" smtClean="0"/>
              <a:t>,</a:t>
            </a:r>
            <a:r>
              <a:rPr lang="cs-CZ" sz="2200" dirty="0" smtClean="0"/>
              <a:t> </a:t>
            </a:r>
            <a:r>
              <a:rPr sz="2200" dirty="0" err="1" smtClean="0"/>
              <a:t>subdurální</a:t>
            </a:r>
            <a:r>
              <a:rPr sz="2200" dirty="0" smtClean="0"/>
              <a:t> </a:t>
            </a:r>
            <a:r>
              <a:rPr sz="2200" dirty="0" err="1"/>
              <a:t>nebo</a:t>
            </a:r>
            <a:r>
              <a:rPr sz="2200" dirty="0"/>
              <a:t> </a:t>
            </a:r>
            <a:r>
              <a:rPr sz="2200" dirty="0" err="1"/>
              <a:t>epidurální</a:t>
            </a:r>
            <a:endParaRPr sz="2200" dirty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200" b="1" dirty="0" err="1" smtClean="0"/>
              <a:t>t</a:t>
            </a:r>
            <a:r>
              <a:rPr sz="2200" b="1" dirty="0" err="1" smtClean="0"/>
              <a:t>ranzientní</a:t>
            </a:r>
            <a:r>
              <a:rPr sz="2200" b="1" dirty="0" smtClean="0"/>
              <a:t> </a:t>
            </a:r>
            <a:r>
              <a:rPr sz="2200" b="1" dirty="0" err="1"/>
              <a:t>ischemická</a:t>
            </a:r>
            <a:r>
              <a:rPr sz="2200" b="1" dirty="0"/>
              <a:t> </a:t>
            </a:r>
            <a:r>
              <a:rPr sz="2200" b="1" dirty="0" err="1"/>
              <a:t>ataka</a:t>
            </a:r>
            <a:r>
              <a:rPr sz="2200" b="1" dirty="0"/>
              <a:t> (TIA) </a:t>
            </a:r>
            <a:r>
              <a:rPr sz="2200" dirty="0"/>
              <a:t>- </a:t>
            </a:r>
            <a:r>
              <a:rPr sz="2200" dirty="0" err="1"/>
              <a:t>dočasný</a:t>
            </a:r>
            <a:r>
              <a:rPr sz="2200" dirty="0"/>
              <a:t> </a:t>
            </a:r>
            <a:r>
              <a:rPr sz="2200" dirty="0" err="1"/>
              <a:t>fokální</a:t>
            </a:r>
            <a:r>
              <a:rPr sz="2200" dirty="0"/>
              <a:t> </a:t>
            </a:r>
            <a:r>
              <a:rPr sz="2200" dirty="0" err="1"/>
              <a:t>neurologický</a:t>
            </a:r>
            <a:r>
              <a:rPr sz="2200" dirty="0"/>
              <a:t> </a:t>
            </a:r>
            <a:r>
              <a:rPr sz="2200" dirty="0" smtClean="0"/>
              <a:t>deficit</a:t>
            </a:r>
            <a:r>
              <a:rPr lang="cs-CZ" sz="2200" dirty="0" smtClean="0"/>
              <a:t>                                    </a:t>
            </a:r>
            <a:r>
              <a:rPr sz="2200" dirty="0" smtClean="0"/>
              <a:t> </a:t>
            </a:r>
            <a:r>
              <a:rPr sz="2200" dirty="0"/>
              <a:t>z </a:t>
            </a:r>
            <a:r>
              <a:rPr sz="2200" dirty="0" err="1"/>
              <a:t>předpokládané</a:t>
            </a:r>
            <a:r>
              <a:rPr sz="2200" dirty="0"/>
              <a:t> </a:t>
            </a:r>
            <a:r>
              <a:rPr sz="2200" dirty="0" err="1"/>
              <a:t>vaskulární</a:t>
            </a:r>
            <a:r>
              <a:rPr sz="2200" dirty="0"/>
              <a:t> </a:t>
            </a:r>
            <a:r>
              <a:rPr sz="2200" dirty="0" err="1"/>
              <a:t>příčiny</a:t>
            </a:r>
            <a:r>
              <a:rPr sz="2200" dirty="0"/>
              <a:t>, </a:t>
            </a:r>
            <a:r>
              <a:rPr sz="2200" dirty="0" err="1"/>
              <a:t>který</a:t>
            </a:r>
            <a:r>
              <a:rPr sz="2200" dirty="0"/>
              <a:t> </a:t>
            </a:r>
            <a:r>
              <a:rPr sz="2200" dirty="0" err="1"/>
              <a:t>nemá</a:t>
            </a:r>
            <a:r>
              <a:rPr sz="2200" dirty="0"/>
              <a:t> </a:t>
            </a:r>
            <a:r>
              <a:rPr sz="2200" dirty="0" err="1"/>
              <a:t>jasnou</a:t>
            </a:r>
            <a:r>
              <a:rPr sz="2200" dirty="0"/>
              <a:t> </a:t>
            </a:r>
            <a:r>
              <a:rPr sz="2200" dirty="0" err="1"/>
              <a:t>evidenci</a:t>
            </a:r>
            <a:r>
              <a:rPr sz="2200" dirty="0"/>
              <a:t> </a:t>
            </a:r>
            <a:r>
              <a:rPr sz="2200" dirty="0" err="1"/>
              <a:t>infarktu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zobrazovacích</a:t>
            </a:r>
            <a:r>
              <a:rPr sz="2200" dirty="0"/>
              <a:t> </a:t>
            </a:r>
            <a:r>
              <a:rPr sz="2200" dirty="0" err="1"/>
              <a:t>metodách</a:t>
            </a:r>
            <a:r>
              <a:rPr sz="2200" dirty="0"/>
              <a:t> a </a:t>
            </a:r>
            <a:r>
              <a:rPr sz="2200" dirty="0" err="1"/>
              <a:t>odezní</a:t>
            </a:r>
            <a:r>
              <a:rPr sz="2200" dirty="0"/>
              <a:t> do 24 </a:t>
            </a:r>
            <a:r>
              <a:rPr sz="2200" dirty="0" err="1"/>
              <a:t>hodin</a:t>
            </a:r>
            <a:endParaRPr sz="2200" dirty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200" dirty="0" err="1" smtClean="0"/>
              <a:t>v</a:t>
            </a:r>
            <a:r>
              <a:rPr sz="2200" dirty="0" err="1" smtClean="0"/>
              <a:t>zácnější</a:t>
            </a:r>
            <a:r>
              <a:rPr sz="2200" dirty="0" smtClean="0"/>
              <a:t> </a:t>
            </a:r>
            <a:r>
              <a:rPr sz="2200" dirty="0" err="1"/>
              <a:t>onemocnění</a:t>
            </a:r>
            <a:r>
              <a:rPr sz="2200" dirty="0"/>
              <a:t> - </a:t>
            </a:r>
            <a:r>
              <a:rPr sz="2200" dirty="0" err="1"/>
              <a:t>intrakraniální</a:t>
            </a:r>
            <a:r>
              <a:rPr sz="2200" dirty="0"/>
              <a:t> </a:t>
            </a:r>
            <a:r>
              <a:rPr sz="2200" dirty="0" err="1"/>
              <a:t>tromboflebitidy</a:t>
            </a:r>
            <a:r>
              <a:rPr sz="2200" dirty="0"/>
              <a:t> a </a:t>
            </a:r>
            <a:r>
              <a:rPr sz="2200" dirty="0" err="1"/>
              <a:t>trombózy</a:t>
            </a:r>
            <a:r>
              <a:rPr sz="2200" dirty="0"/>
              <a:t> </a:t>
            </a:r>
            <a:r>
              <a:rPr sz="2200" dirty="0" err="1"/>
              <a:t>splavů</a:t>
            </a: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27230318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izikové faktory"/>
          <p:cNvSpPr txBox="1">
            <a:spLocks noGrp="1"/>
          </p:cNvSpPr>
          <p:nvPr>
            <p:ph type="title"/>
          </p:nvPr>
        </p:nvSpPr>
        <p:spPr>
          <a:xfrm>
            <a:off x="3113354" y="580479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 err="1"/>
              <a:t>Rizikové</a:t>
            </a:r>
            <a:r>
              <a:rPr sz="4800" dirty="0"/>
              <a:t> </a:t>
            </a:r>
            <a:r>
              <a:rPr sz="4800" dirty="0" err="1"/>
              <a:t>faktory</a:t>
            </a:r>
            <a:endParaRPr sz="4800" dirty="0"/>
          </a:p>
        </p:txBody>
      </p:sp>
      <p:sp>
        <p:nvSpPr>
          <p:cNvPr id="134" name="Vyšší věk, hypertenze, fibrilace síní, kouření a diabete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351155" indent="-351155" defTabSz="461518">
              <a:lnSpc>
                <a:spcPct val="110000"/>
              </a:lnSpc>
              <a:spcBef>
                <a:spcPts val="3300"/>
              </a:spcBef>
              <a:defRPr sz="2528"/>
            </a:pPr>
            <a:r>
              <a:rPr lang="cs-CZ" sz="2200" dirty="0" err="1" smtClean="0"/>
              <a:t>v</a:t>
            </a:r>
            <a:r>
              <a:rPr sz="2200" dirty="0" err="1" smtClean="0"/>
              <a:t>yšší</a:t>
            </a:r>
            <a:r>
              <a:rPr sz="2200" dirty="0" smtClean="0"/>
              <a:t> </a:t>
            </a:r>
            <a:r>
              <a:rPr sz="2200" dirty="0" err="1"/>
              <a:t>věk</a:t>
            </a:r>
            <a:r>
              <a:rPr sz="2200" dirty="0"/>
              <a:t>, </a:t>
            </a:r>
            <a:r>
              <a:rPr sz="2200" dirty="0" err="1"/>
              <a:t>hypertenze</a:t>
            </a:r>
            <a:r>
              <a:rPr sz="2200" dirty="0"/>
              <a:t>, </a:t>
            </a:r>
            <a:r>
              <a:rPr sz="2200" dirty="0" err="1"/>
              <a:t>fibrilace</a:t>
            </a:r>
            <a:r>
              <a:rPr sz="2200" dirty="0"/>
              <a:t> </a:t>
            </a:r>
            <a:r>
              <a:rPr sz="2200" dirty="0" err="1"/>
              <a:t>síní</a:t>
            </a:r>
            <a:r>
              <a:rPr sz="2200" dirty="0"/>
              <a:t>, </a:t>
            </a:r>
            <a:r>
              <a:rPr sz="2200" dirty="0" err="1"/>
              <a:t>kouření</a:t>
            </a:r>
            <a:r>
              <a:rPr sz="2200" dirty="0"/>
              <a:t> a diabetes</a:t>
            </a:r>
          </a:p>
          <a:p>
            <a:pPr marL="351155" indent="-351155" defTabSz="461518">
              <a:lnSpc>
                <a:spcPct val="110000"/>
              </a:lnSpc>
              <a:spcBef>
                <a:spcPts val="3300"/>
              </a:spcBef>
              <a:defRPr sz="2528"/>
            </a:pPr>
            <a:r>
              <a:rPr lang="cs-CZ" sz="2200" dirty="0" err="1" smtClean="0"/>
              <a:t>s</a:t>
            </a:r>
            <a:r>
              <a:rPr sz="2200" dirty="0" err="1" smtClean="0"/>
              <a:t>rdeční</a:t>
            </a:r>
            <a:r>
              <a:rPr sz="2200" dirty="0" smtClean="0"/>
              <a:t> </a:t>
            </a:r>
            <a:r>
              <a:rPr sz="2200" dirty="0" err="1"/>
              <a:t>onemocnění</a:t>
            </a:r>
            <a:r>
              <a:rPr sz="2200" dirty="0"/>
              <a:t>, </a:t>
            </a:r>
            <a:r>
              <a:rPr sz="2200" dirty="0" err="1"/>
              <a:t>obezita</a:t>
            </a:r>
            <a:r>
              <a:rPr sz="2200" dirty="0"/>
              <a:t>, </a:t>
            </a:r>
            <a:r>
              <a:rPr sz="2200" dirty="0" err="1"/>
              <a:t>stenóza</a:t>
            </a:r>
            <a:r>
              <a:rPr sz="2200" dirty="0"/>
              <a:t> </a:t>
            </a:r>
            <a:r>
              <a:rPr sz="2200" dirty="0" err="1"/>
              <a:t>karotidy</a:t>
            </a:r>
            <a:r>
              <a:rPr sz="2200" dirty="0"/>
              <a:t>, </a:t>
            </a:r>
            <a:r>
              <a:rPr sz="2200" dirty="0" err="1"/>
              <a:t>infekce</a:t>
            </a:r>
            <a:r>
              <a:rPr sz="2200" dirty="0"/>
              <a:t> a </a:t>
            </a:r>
            <a:r>
              <a:rPr sz="2200" dirty="0" err="1"/>
              <a:t>abuzus</a:t>
            </a:r>
            <a:r>
              <a:rPr sz="2200" dirty="0"/>
              <a:t> </a:t>
            </a:r>
            <a:r>
              <a:rPr sz="2200" dirty="0" err="1"/>
              <a:t>alkoholu</a:t>
            </a:r>
            <a:endParaRPr sz="2200" dirty="0"/>
          </a:p>
          <a:p>
            <a:pPr marL="351155" indent="-351155" defTabSz="461518">
              <a:lnSpc>
                <a:spcPct val="110000"/>
              </a:lnSpc>
              <a:spcBef>
                <a:spcPts val="3300"/>
              </a:spcBef>
              <a:defRPr sz="2528"/>
            </a:pPr>
            <a:r>
              <a:rPr lang="cs-CZ" sz="2200" dirty="0" smtClean="0"/>
              <a:t>u</a:t>
            </a:r>
            <a:r>
              <a:rPr sz="2200" dirty="0" smtClean="0"/>
              <a:t> </a:t>
            </a:r>
            <a:r>
              <a:rPr sz="2200" dirty="0" err="1"/>
              <a:t>mladších</a:t>
            </a:r>
            <a:r>
              <a:rPr sz="2200" dirty="0"/>
              <a:t> </a:t>
            </a:r>
            <a:r>
              <a:rPr sz="2200" dirty="0" err="1"/>
              <a:t>jedinců</a:t>
            </a:r>
            <a:r>
              <a:rPr sz="2200" dirty="0"/>
              <a:t> - </a:t>
            </a:r>
            <a:r>
              <a:rPr sz="2200" dirty="0" err="1"/>
              <a:t>poruchy</a:t>
            </a:r>
            <a:r>
              <a:rPr sz="2200" dirty="0"/>
              <a:t> </a:t>
            </a:r>
            <a:r>
              <a:rPr sz="2200" dirty="0" err="1"/>
              <a:t>struktury</a:t>
            </a:r>
            <a:r>
              <a:rPr sz="2200" dirty="0"/>
              <a:t> </a:t>
            </a:r>
            <a:r>
              <a:rPr sz="2200" dirty="0" err="1"/>
              <a:t>cév</a:t>
            </a:r>
            <a:r>
              <a:rPr sz="2200" dirty="0"/>
              <a:t>, </a:t>
            </a:r>
            <a:r>
              <a:rPr sz="2200" dirty="0" err="1"/>
              <a:t>hematologické</a:t>
            </a:r>
            <a:r>
              <a:rPr sz="2200" dirty="0"/>
              <a:t> </a:t>
            </a:r>
            <a:r>
              <a:rPr sz="2200" dirty="0" err="1"/>
              <a:t>poruchy</a:t>
            </a:r>
            <a:endParaRPr sz="2200" dirty="0"/>
          </a:p>
          <a:p>
            <a:pPr marL="351155" indent="-351155" defTabSz="461518">
              <a:lnSpc>
                <a:spcPct val="110000"/>
              </a:lnSpc>
              <a:spcBef>
                <a:spcPts val="3300"/>
              </a:spcBef>
              <a:defRPr sz="2528"/>
            </a:pPr>
            <a:r>
              <a:rPr lang="cs-CZ" sz="2200" dirty="0" err="1" smtClean="0"/>
              <a:t>n</a:t>
            </a:r>
            <a:r>
              <a:rPr sz="2200" dirty="0" err="1" smtClean="0"/>
              <a:t>itrolební</a:t>
            </a:r>
            <a:r>
              <a:rPr sz="2200" dirty="0" smtClean="0"/>
              <a:t> </a:t>
            </a:r>
            <a:r>
              <a:rPr sz="2200" dirty="0" err="1"/>
              <a:t>žilní</a:t>
            </a:r>
            <a:r>
              <a:rPr sz="2200" dirty="0"/>
              <a:t> </a:t>
            </a:r>
            <a:r>
              <a:rPr sz="2200" dirty="0" err="1"/>
              <a:t>trombózy,které</a:t>
            </a:r>
            <a:r>
              <a:rPr sz="2200" dirty="0"/>
              <a:t> </a:t>
            </a:r>
            <a:r>
              <a:rPr sz="2200" dirty="0" err="1"/>
              <a:t>jsou</a:t>
            </a:r>
            <a:r>
              <a:rPr sz="2200" dirty="0"/>
              <a:t> </a:t>
            </a:r>
            <a:r>
              <a:rPr sz="2200" dirty="0" err="1"/>
              <a:t>příčinou</a:t>
            </a:r>
            <a:r>
              <a:rPr sz="2200" dirty="0"/>
              <a:t> </a:t>
            </a:r>
            <a:r>
              <a:rPr sz="2200" dirty="0" err="1"/>
              <a:t>jak</a:t>
            </a:r>
            <a:r>
              <a:rPr sz="2200" dirty="0"/>
              <a:t> </a:t>
            </a:r>
            <a:r>
              <a:rPr sz="2200" dirty="0" err="1"/>
              <a:t>ischemických</a:t>
            </a:r>
            <a:r>
              <a:rPr sz="2200" dirty="0"/>
              <a:t>, </a:t>
            </a:r>
            <a:r>
              <a:rPr sz="2200" dirty="0" err="1"/>
              <a:t>tak</a:t>
            </a:r>
            <a:r>
              <a:rPr sz="2200" dirty="0"/>
              <a:t> </a:t>
            </a:r>
            <a:r>
              <a:rPr sz="2200" dirty="0" err="1"/>
              <a:t>hemoragických</a:t>
            </a:r>
            <a:r>
              <a:rPr sz="2200" dirty="0"/>
              <a:t> </a:t>
            </a:r>
            <a:r>
              <a:rPr sz="2200" dirty="0" err="1"/>
              <a:t>příhod</a:t>
            </a:r>
            <a:r>
              <a:rPr sz="2200" dirty="0"/>
              <a:t> </a:t>
            </a:r>
            <a:r>
              <a:rPr sz="2200" dirty="0" err="1"/>
              <a:t>často</a:t>
            </a:r>
            <a:r>
              <a:rPr sz="2200" dirty="0"/>
              <a:t> </a:t>
            </a:r>
            <a:r>
              <a:rPr sz="2200" dirty="0" err="1"/>
              <a:t>spojovány</a:t>
            </a:r>
            <a:r>
              <a:rPr sz="2200" dirty="0"/>
              <a:t> s </a:t>
            </a:r>
            <a:r>
              <a:rPr sz="2200" dirty="0" err="1"/>
              <a:t>užíváním</a:t>
            </a:r>
            <a:r>
              <a:rPr sz="2200" dirty="0"/>
              <a:t> </a:t>
            </a:r>
            <a:r>
              <a:rPr sz="2200" dirty="0" err="1"/>
              <a:t>orálních</a:t>
            </a:r>
            <a:r>
              <a:rPr sz="2200" dirty="0"/>
              <a:t> </a:t>
            </a:r>
            <a:r>
              <a:rPr sz="2200" dirty="0" err="1"/>
              <a:t>kontraceptiv</a:t>
            </a:r>
            <a:r>
              <a:rPr sz="2200" dirty="0"/>
              <a:t>, </a:t>
            </a:r>
            <a:r>
              <a:rPr sz="2200" dirty="0" err="1"/>
              <a:t>infekce</a:t>
            </a:r>
            <a:r>
              <a:rPr sz="2200" dirty="0"/>
              <a:t> </a:t>
            </a:r>
            <a:r>
              <a:rPr sz="2200" dirty="0" err="1"/>
              <a:t>i</a:t>
            </a:r>
            <a:r>
              <a:rPr sz="2200" dirty="0"/>
              <a:t> </a:t>
            </a:r>
            <a:r>
              <a:rPr sz="2200" dirty="0" err="1"/>
              <a:t>hlavy</a:t>
            </a:r>
            <a:r>
              <a:rPr sz="2200" dirty="0"/>
              <a:t> a </a:t>
            </a:r>
            <a:r>
              <a:rPr sz="2200" dirty="0" err="1"/>
              <a:t>krku</a:t>
            </a:r>
            <a:r>
              <a:rPr sz="2200" dirty="0"/>
              <a:t> </a:t>
            </a:r>
            <a:r>
              <a:rPr sz="2200" dirty="0" err="1"/>
              <a:t>nebo</a:t>
            </a:r>
            <a:r>
              <a:rPr sz="2200" dirty="0"/>
              <a:t> CNS, </a:t>
            </a:r>
            <a:r>
              <a:rPr sz="2200" dirty="0" err="1"/>
              <a:t>malignitami</a:t>
            </a:r>
            <a:r>
              <a:rPr sz="2200" dirty="0"/>
              <a:t>, </a:t>
            </a:r>
            <a:r>
              <a:rPr sz="2200" dirty="0" err="1"/>
              <a:t>protrombotickými</a:t>
            </a:r>
            <a:r>
              <a:rPr sz="2200" dirty="0"/>
              <a:t> </a:t>
            </a:r>
            <a:r>
              <a:rPr sz="2200" dirty="0" err="1"/>
              <a:t>stavy</a:t>
            </a:r>
            <a:r>
              <a:rPr sz="2200" dirty="0"/>
              <a:t>, </a:t>
            </a:r>
            <a:r>
              <a:rPr sz="2200" dirty="0" err="1"/>
              <a:t>záněty</a:t>
            </a:r>
            <a:r>
              <a:rPr sz="2200" dirty="0"/>
              <a:t> </a:t>
            </a:r>
            <a:r>
              <a:rPr lang="cs-CZ" sz="2200" dirty="0" smtClean="0"/>
              <a:t>           </a:t>
            </a:r>
            <a:r>
              <a:rPr sz="2200" dirty="0" smtClean="0"/>
              <a:t>a </a:t>
            </a:r>
            <a:r>
              <a:rPr sz="2200" dirty="0" err="1"/>
              <a:t>těhotenstvím</a:t>
            </a:r>
            <a:endParaRPr sz="2200" dirty="0"/>
          </a:p>
          <a:p>
            <a:pPr marL="351155" indent="-351155" defTabSz="461518">
              <a:lnSpc>
                <a:spcPct val="110000"/>
              </a:lnSpc>
              <a:spcBef>
                <a:spcPts val="3300"/>
              </a:spcBef>
              <a:defRPr sz="2528"/>
            </a:pPr>
            <a:r>
              <a:rPr lang="cs-CZ" sz="2200" dirty="0" err="1" smtClean="0"/>
              <a:t>b</a:t>
            </a:r>
            <a:r>
              <a:rPr sz="2200" dirty="0" err="1" smtClean="0"/>
              <a:t>ěžným</a:t>
            </a:r>
            <a:r>
              <a:rPr sz="2200" dirty="0" smtClean="0"/>
              <a:t> </a:t>
            </a:r>
            <a:r>
              <a:rPr sz="2200" dirty="0" err="1"/>
              <a:t>rizikovým</a:t>
            </a:r>
            <a:r>
              <a:rPr sz="2200" dirty="0"/>
              <a:t> </a:t>
            </a:r>
            <a:r>
              <a:rPr sz="2200" dirty="0" err="1"/>
              <a:t>faktorem</a:t>
            </a:r>
            <a:r>
              <a:rPr sz="2200" dirty="0"/>
              <a:t> pro </a:t>
            </a:r>
            <a:r>
              <a:rPr sz="2200" dirty="0" err="1"/>
              <a:t>intracerebrální</a:t>
            </a:r>
            <a:r>
              <a:rPr sz="2200" dirty="0"/>
              <a:t> </a:t>
            </a:r>
            <a:r>
              <a:rPr sz="2200" dirty="0" err="1"/>
              <a:t>krvácení</a:t>
            </a:r>
            <a:r>
              <a:rPr sz="2200" dirty="0"/>
              <a:t> je </a:t>
            </a:r>
            <a:r>
              <a:rPr sz="2200" dirty="0" err="1"/>
              <a:t>hypertenze</a:t>
            </a:r>
            <a:r>
              <a:rPr sz="2200" dirty="0"/>
              <a:t>, </a:t>
            </a:r>
            <a:r>
              <a:rPr sz="2200" dirty="0" err="1"/>
              <a:t>pak</a:t>
            </a:r>
            <a:r>
              <a:rPr sz="2200" dirty="0"/>
              <a:t> </a:t>
            </a:r>
            <a:r>
              <a:rPr sz="2200" dirty="0" err="1"/>
              <a:t>amyloidová</a:t>
            </a:r>
            <a:r>
              <a:rPr sz="2200" dirty="0"/>
              <a:t> </a:t>
            </a:r>
            <a:r>
              <a:rPr sz="2200" dirty="0" err="1" smtClean="0"/>
              <a:t>angiopati</a:t>
            </a:r>
            <a:r>
              <a:rPr lang="cs-CZ" sz="2200" dirty="0" smtClean="0"/>
              <a:t>e,</a:t>
            </a:r>
            <a:r>
              <a:rPr sz="2200" dirty="0" smtClean="0"/>
              <a:t> </a:t>
            </a:r>
            <a:r>
              <a:rPr sz="2200" dirty="0" err="1"/>
              <a:t>zvýšený</a:t>
            </a:r>
            <a:r>
              <a:rPr sz="2200" dirty="0"/>
              <a:t> cholesterol, </a:t>
            </a:r>
            <a:r>
              <a:rPr sz="2200" dirty="0" err="1"/>
              <a:t>léčba</a:t>
            </a:r>
            <a:r>
              <a:rPr sz="2200" dirty="0"/>
              <a:t> </a:t>
            </a:r>
            <a:r>
              <a:rPr sz="2200" dirty="0" err="1"/>
              <a:t>antikoagulancii</a:t>
            </a:r>
            <a:r>
              <a:rPr sz="2200" dirty="0"/>
              <a:t>, </a:t>
            </a:r>
            <a:r>
              <a:rPr sz="2200" dirty="0" err="1"/>
              <a:t>zvýšená</a:t>
            </a:r>
            <a:r>
              <a:rPr sz="2200" dirty="0"/>
              <a:t> </a:t>
            </a:r>
            <a:r>
              <a:rPr sz="2200" dirty="0" err="1"/>
              <a:t>konzumace</a:t>
            </a:r>
            <a:r>
              <a:rPr sz="2200" dirty="0"/>
              <a:t> </a:t>
            </a:r>
            <a:r>
              <a:rPr sz="2200" dirty="0" err="1"/>
              <a:t>alkoholu</a:t>
            </a:r>
            <a:r>
              <a:rPr sz="2200" dirty="0"/>
              <a:t>, </a:t>
            </a:r>
            <a:r>
              <a:rPr sz="2200" dirty="0" err="1"/>
              <a:t>kouření</a:t>
            </a:r>
            <a:r>
              <a:rPr sz="2200" dirty="0"/>
              <a:t>, </a:t>
            </a:r>
            <a:r>
              <a:rPr sz="2200" dirty="0" err="1"/>
              <a:t>dialýza</a:t>
            </a:r>
            <a:r>
              <a:rPr sz="2200" dirty="0"/>
              <a:t> a </a:t>
            </a:r>
            <a:r>
              <a:rPr sz="2200" dirty="0" err="1"/>
              <a:t>užívání</a:t>
            </a:r>
            <a:r>
              <a:rPr sz="2200" dirty="0"/>
              <a:t> </a:t>
            </a:r>
            <a:r>
              <a:rPr sz="2200" dirty="0" err="1" smtClean="0"/>
              <a:t>drog</a:t>
            </a:r>
            <a:r>
              <a:rPr lang="cs-CZ" sz="2200" dirty="0" smtClean="0"/>
              <a:t> </a:t>
            </a:r>
            <a:r>
              <a:rPr sz="2200" dirty="0" smtClean="0"/>
              <a:t>- </a:t>
            </a:r>
            <a:r>
              <a:rPr sz="2200" dirty="0" err="1"/>
              <a:t>kokain</a:t>
            </a:r>
            <a:r>
              <a:rPr sz="2200" dirty="0"/>
              <a:t>, </a:t>
            </a:r>
            <a:r>
              <a:rPr sz="2200" dirty="0" err="1"/>
              <a:t>amfetaminy</a:t>
            </a:r>
            <a:endParaRPr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Mozkové ischemie"/>
          <p:cNvSpPr txBox="1">
            <a:spLocks noGrp="1"/>
          </p:cNvSpPr>
          <p:nvPr>
            <p:ph type="title"/>
          </p:nvPr>
        </p:nvSpPr>
        <p:spPr>
          <a:xfrm>
            <a:off x="3323420" y="370413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 err="1"/>
              <a:t>Mozkové</a:t>
            </a:r>
            <a:r>
              <a:rPr sz="4800" dirty="0"/>
              <a:t> </a:t>
            </a:r>
            <a:r>
              <a:rPr sz="4800" dirty="0" err="1"/>
              <a:t>ischemie</a:t>
            </a:r>
            <a:endParaRPr sz="4800" dirty="0"/>
          </a:p>
        </p:txBody>
      </p:sp>
      <p:sp>
        <p:nvSpPr>
          <p:cNvPr id="137" name="Zaujímají 80% všech CMP…"/>
          <p:cNvSpPr txBox="1">
            <a:spLocks noGrp="1"/>
          </p:cNvSpPr>
          <p:nvPr>
            <p:ph type="body" idx="1"/>
          </p:nvPr>
        </p:nvSpPr>
        <p:spPr>
          <a:xfrm>
            <a:off x="593124" y="2409568"/>
            <a:ext cx="12010768" cy="68950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8925" indent="-288925" defTabSz="379729">
              <a:lnSpc>
                <a:spcPct val="110000"/>
              </a:lnSpc>
              <a:spcBef>
                <a:spcPts val="2700"/>
              </a:spcBef>
              <a:defRPr sz="2080"/>
            </a:pPr>
            <a:r>
              <a:rPr lang="cs-CZ" sz="2200" dirty="0" err="1" smtClean="0"/>
              <a:t>z</a:t>
            </a:r>
            <a:r>
              <a:rPr sz="2200" dirty="0" err="1" smtClean="0"/>
              <a:t>aujímají</a:t>
            </a:r>
            <a:r>
              <a:rPr sz="2200" dirty="0" smtClean="0"/>
              <a:t> </a:t>
            </a:r>
            <a:r>
              <a:rPr sz="2200" dirty="0"/>
              <a:t>80% </a:t>
            </a:r>
            <a:r>
              <a:rPr sz="2200" dirty="0" err="1"/>
              <a:t>všech</a:t>
            </a:r>
            <a:r>
              <a:rPr sz="2200" dirty="0"/>
              <a:t> CMP</a:t>
            </a:r>
          </a:p>
          <a:p>
            <a:pPr marL="288925" indent="-288925" defTabSz="379729">
              <a:lnSpc>
                <a:spcPct val="110000"/>
              </a:lnSpc>
              <a:spcBef>
                <a:spcPts val="2700"/>
              </a:spcBef>
              <a:defRPr sz="2080"/>
            </a:pPr>
            <a:r>
              <a:rPr lang="cs-CZ" sz="2200" dirty="0" err="1" smtClean="0"/>
              <a:t>v</a:t>
            </a:r>
            <a:r>
              <a:rPr sz="2200" dirty="0" err="1" smtClean="0"/>
              <a:t>znik</a:t>
            </a:r>
            <a:r>
              <a:rPr sz="2200" dirty="0" smtClean="0"/>
              <a:t> </a:t>
            </a:r>
            <a:r>
              <a:rPr sz="2200" dirty="0"/>
              <a:t>v </a:t>
            </a:r>
            <a:r>
              <a:rPr sz="2200" dirty="0" err="1"/>
              <a:t>důsledku</a:t>
            </a:r>
            <a:r>
              <a:rPr sz="2200" dirty="0"/>
              <a:t> </a:t>
            </a:r>
            <a:r>
              <a:rPr sz="2200" dirty="0" err="1"/>
              <a:t>kritického</a:t>
            </a:r>
            <a:r>
              <a:rPr sz="2200" dirty="0"/>
              <a:t> </a:t>
            </a:r>
            <a:r>
              <a:rPr sz="2200" dirty="0" err="1"/>
              <a:t>snížení</a:t>
            </a:r>
            <a:r>
              <a:rPr sz="2200" dirty="0"/>
              <a:t> </a:t>
            </a:r>
            <a:r>
              <a:rPr sz="2200" dirty="0" err="1"/>
              <a:t>mozkové</a:t>
            </a:r>
            <a:r>
              <a:rPr sz="2200" dirty="0"/>
              <a:t> </a:t>
            </a:r>
            <a:r>
              <a:rPr sz="2200" dirty="0" err="1"/>
              <a:t>perfuze</a:t>
            </a:r>
            <a:r>
              <a:rPr sz="2200" dirty="0"/>
              <a:t> </a:t>
            </a:r>
            <a:r>
              <a:rPr sz="2200" dirty="0" smtClean="0"/>
              <a:t>č</a:t>
            </a:r>
            <a:r>
              <a:rPr lang="cs-CZ" sz="2200" dirty="0" err="1" smtClean="0"/>
              <a:t>ás</a:t>
            </a:r>
            <a:r>
              <a:rPr sz="2200" dirty="0" err="1" smtClean="0"/>
              <a:t>ti</a:t>
            </a:r>
            <a:r>
              <a:rPr sz="2200" dirty="0" smtClean="0"/>
              <a:t> </a:t>
            </a:r>
            <a:r>
              <a:rPr sz="2200" dirty="0" err="1"/>
              <a:t>nebo</a:t>
            </a:r>
            <a:r>
              <a:rPr sz="2200" dirty="0"/>
              <a:t> </a:t>
            </a:r>
            <a:r>
              <a:rPr sz="2200" dirty="0" err="1"/>
              <a:t>celého</a:t>
            </a:r>
            <a:r>
              <a:rPr sz="2200" dirty="0"/>
              <a:t> </a:t>
            </a:r>
            <a:r>
              <a:rPr sz="2200" dirty="0" err="1"/>
              <a:t>mozku</a:t>
            </a:r>
            <a:endParaRPr sz="2200" dirty="0"/>
          </a:p>
          <a:p>
            <a:pPr marL="288925" indent="-288925" defTabSz="379729">
              <a:lnSpc>
                <a:spcPct val="110000"/>
              </a:lnSpc>
              <a:spcBef>
                <a:spcPts val="2700"/>
              </a:spcBef>
              <a:defRPr sz="2080"/>
            </a:pPr>
            <a:r>
              <a:rPr lang="cs-CZ" sz="2200" dirty="0" err="1" smtClean="0"/>
              <a:t>p</a:t>
            </a:r>
            <a:r>
              <a:rPr sz="2200" dirty="0" err="1" smtClean="0"/>
              <a:t>oklesne</a:t>
            </a:r>
            <a:r>
              <a:rPr sz="2200" dirty="0" smtClean="0"/>
              <a:t>-li </a:t>
            </a:r>
            <a:r>
              <a:rPr sz="2200" dirty="0" err="1"/>
              <a:t>průtok</a:t>
            </a:r>
            <a:r>
              <a:rPr sz="2200" dirty="0"/>
              <a:t> pod 20ml, </a:t>
            </a:r>
            <a:r>
              <a:rPr sz="2200" dirty="0" err="1"/>
              <a:t>dochází</a:t>
            </a:r>
            <a:r>
              <a:rPr sz="2200" dirty="0"/>
              <a:t> k </a:t>
            </a:r>
            <a:r>
              <a:rPr sz="2200" dirty="0" err="1"/>
              <a:t>poruše</a:t>
            </a:r>
            <a:r>
              <a:rPr sz="2200" dirty="0"/>
              <a:t> </a:t>
            </a:r>
            <a:r>
              <a:rPr sz="2200" dirty="0" err="1"/>
              <a:t>mozkové</a:t>
            </a:r>
            <a:r>
              <a:rPr sz="2200" dirty="0"/>
              <a:t> </a:t>
            </a:r>
            <a:r>
              <a:rPr sz="2200" dirty="0" err="1"/>
              <a:t>perfuze</a:t>
            </a:r>
            <a:r>
              <a:rPr sz="2200" dirty="0"/>
              <a:t> a </a:t>
            </a:r>
            <a:r>
              <a:rPr sz="2200" dirty="0" err="1" smtClean="0"/>
              <a:t>klinickým</a:t>
            </a:r>
            <a:r>
              <a:rPr lang="cs-CZ" sz="2200" dirty="0" smtClean="0"/>
              <a:t> </a:t>
            </a:r>
            <a:r>
              <a:rPr sz="2200" dirty="0" err="1" smtClean="0"/>
              <a:t>příznakům</a:t>
            </a:r>
            <a:r>
              <a:rPr sz="2200" dirty="0" smtClean="0"/>
              <a:t> </a:t>
            </a:r>
            <a:r>
              <a:rPr sz="2200" dirty="0" err="1"/>
              <a:t>ischemické</a:t>
            </a:r>
            <a:r>
              <a:rPr sz="2200" dirty="0"/>
              <a:t> </a:t>
            </a:r>
            <a:r>
              <a:rPr sz="2200" dirty="0" err="1"/>
              <a:t>léze</a:t>
            </a:r>
            <a:endParaRPr sz="2200" dirty="0"/>
          </a:p>
          <a:p>
            <a:pPr marL="288925" indent="-288925" defTabSz="379729">
              <a:lnSpc>
                <a:spcPct val="110000"/>
              </a:lnSpc>
              <a:spcBef>
                <a:spcPts val="2700"/>
              </a:spcBef>
              <a:defRPr sz="2080"/>
            </a:pPr>
            <a:r>
              <a:rPr lang="cs-CZ" sz="2200" dirty="0" err="1" smtClean="0"/>
              <a:t>k</a:t>
            </a:r>
            <a:r>
              <a:rPr sz="2200" dirty="0" smtClean="0"/>
              <a:t>rev </a:t>
            </a:r>
            <a:r>
              <a:rPr sz="2200" dirty="0" err="1" smtClean="0"/>
              <a:t>ztmavne</a:t>
            </a:r>
            <a:r>
              <a:rPr lang="cs-CZ" sz="2200" dirty="0" smtClean="0"/>
              <a:t> </a:t>
            </a:r>
            <a:r>
              <a:rPr sz="2200" dirty="0" smtClean="0"/>
              <a:t>(v </a:t>
            </a:r>
            <a:r>
              <a:rPr sz="2200" dirty="0" err="1"/>
              <a:t>důsledku</a:t>
            </a:r>
            <a:r>
              <a:rPr sz="2200" dirty="0"/>
              <a:t> </a:t>
            </a:r>
            <a:r>
              <a:rPr sz="2200" dirty="0" err="1"/>
              <a:t>snížené</a:t>
            </a:r>
            <a:r>
              <a:rPr sz="2200" dirty="0"/>
              <a:t> </a:t>
            </a:r>
            <a:r>
              <a:rPr sz="2200" dirty="0" err="1"/>
              <a:t>saturace</a:t>
            </a:r>
            <a:r>
              <a:rPr sz="2200" dirty="0"/>
              <a:t> </a:t>
            </a:r>
            <a:r>
              <a:rPr sz="2200" dirty="0" err="1"/>
              <a:t>kyslíkem</a:t>
            </a:r>
            <a:r>
              <a:rPr sz="2200" dirty="0"/>
              <a:t>) a je </a:t>
            </a:r>
            <a:r>
              <a:rPr sz="2200" dirty="0" err="1"/>
              <a:t>viskóznější</a:t>
            </a:r>
            <a:endParaRPr sz="2200" dirty="0"/>
          </a:p>
          <a:p>
            <a:pPr marL="288925" indent="-288925" defTabSz="379729">
              <a:lnSpc>
                <a:spcPct val="110000"/>
              </a:lnSpc>
              <a:spcBef>
                <a:spcPts val="2700"/>
              </a:spcBef>
              <a:defRPr sz="2080"/>
            </a:pPr>
            <a:r>
              <a:rPr lang="cs-CZ" sz="2200" dirty="0" err="1" smtClean="0"/>
              <a:t>j</a:t>
            </a:r>
            <a:r>
              <a:rPr sz="2200" dirty="0" err="1" smtClean="0"/>
              <a:t>ádro</a:t>
            </a:r>
            <a:r>
              <a:rPr sz="2200" dirty="0" smtClean="0"/>
              <a:t> </a:t>
            </a:r>
            <a:r>
              <a:rPr sz="2200" dirty="0" err="1"/>
              <a:t>ischemie</a:t>
            </a:r>
            <a:r>
              <a:rPr sz="2200" dirty="0"/>
              <a:t> je </a:t>
            </a:r>
            <a:r>
              <a:rPr sz="2200" dirty="0" err="1"/>
              <a:t>obklopeno</a:t>
            </a:r>
            <a:r>
              <a:rPr sz="2200" dirty="0"/>
              <a:t> </a:t>
            </a:r>
            <a:r>
              <a:rPr sz="2200" dirty="0" err="1"/>
              <a:t>tzv</a:t>
            </a:r>
            <a:r>
              <a:rPr sz="2200" dirty="0"/>
              <a:t>. </a:t>
            </a:r>
            <a:r>
              <a:rPr sz="2200" dirty="0" err="1"/>
              <a:t>penumbrou</a:t>
            </a:r>
            <a:r>
              <a:rPr sz="2200" dirty="0"/>
              <a:t>, </a:t>
            </a:r>
            <a:r>
              <a:rPr sz="2200" dirty="0" err="1"/>
              <a:t>hypoperfuzní</a:t>
            </a:r>
            <a:r>
              <a:rPr sz="2200" dirty="0"/>
              <a:t> </a:t>
            </a:r>
            <a:r>
              <a:rPr sz="2200" dirty="0" err="1"/>
              <a:t>oblastí</a:t>
            </a:r>
            <a:r>
              <a:rPr sz="2200" dirty="0" smtClean="0"/>
              <a:t>,</a:t>
            </a:r>
            <a:r>
              <a:rPr lang="cs-CZ" sz="2200" dirty="0" smtClean="0"/>
              <a:t> </a:t>
            </a:r>
            <a:r>
              <a:rPr sz="2200" dirty="0" err="1" smtClean="0"/>
              <a:t>která</a:t>
            </a:r>
            <a:r>
              <a:rPr sz="2200" dirty="0" smtClean="0"/>
              <a:t> </a:t>
            </a:r>
            <a:r>
              <a:rPr sz="2200" dirty="0"/>
              <a:t>je </a:t>
            </a:r>
            <a:r>
              <a:rPr sz="2200" dirty="0" err="1"/>
              <a:t>schopna</a:t>
            </a:r>
            <a:r>
              <a:rPr sz="2200" dirty="0"/>
              <a:t> </a:t>
            </a:r>
            <a:r>
              <a:rPr sz="2200" dirty="0" err="1"/>
              <a:t>obnovy</a:t>
            </a:r>
            <a:r>
              <a:rPr sz="2200" dirty="0"/>
              <a:t> </a:t>
            </a:r>
            <a:r>
              <a:rPr sz="2200" dirty="0" err="1"/>
              <a:t>fce</a:t>
            </a:r>
            <a:r>
              <a:rPr sz="2200" dirty="0"/>
              <a:t>, </a:t>
            </a:r>
            <a:r>
              <a:rPr sz="2200" dirty="0" err="1"/>
              <a:t>pokud</a:t>
            </a:r>
            <a:r>
              <a:rPr sz="2200" dirty="0"/>
              <a:t> </a:t>
            </a:r>
            <a:r>
              <a:rPr sz="2200" dirty="0" err="1"/>
              <a:t>dojde</a:t>
            </a:r>
            <a:r>
              <a:rPr sz="2200" dirty="0"/>
              <a:t> k </a:t>
            </a:r>
            <a:r>
              <a:rPr sz="2200" dirty="0" err="1"/>
              <a:t>časné</a:t>
            </a:r>
            <a:r>
              <a:rPr sz="2200" dirty="0"/>
              <a:t> </a:t>
            </a:r>
            <a:r>
              <a:rPr sz="2200" dirty="0" err="1"/>
              <a:t>intervenci</a:t>
            </a:r>
            <a:r>
              <a:rPr sz="2200" dirty="0"/>
              <a:t> </a:t>
            </a:r>
            <a:r>
              <a:rPr lang="cs-CZ" sz="2200" dirty="0" smtClean="0"/>
              <a:t>–</a:t>
            </a:r>
            <a:r>
              <a:rPr sz="2200" dirty="0" smtClean="0"/>
              <a:t> </a:t>
            </a:r>
            <a:r>
              <a:rPr sz="2200" dirty="0" err="1" smtClean="0"/>
              <a:t>cíl</a:t>
            </a:r>
            <a:r>
              <a:rPr lang="cs-CZ" sz="2200" dirty="0" smtClean="0"/>
              <a:t> </a:t>
            </a:r>
            <a:r>
              <a:rPr sz="2200" dirty="0" smtClean="0"/>
              <a:t>- </a:t>
            </a:r>
            <a:r>
              <a:rPr sz="2200" dirty="0"/>
              <a:t>co </a:t>
            </a:r>
            <a:r>
              <a:rPr sz="2200" dirty="0" err="1"/>
              <a:t>nejrychlejší</a:t>
            </a:r>
            <a:r>
              <a:rPr sz="2200" dirty="0"/>
              <a:t> </a:t>
            </a:r>
            <a:r>
              <a:rPr sz="2200" dirty="0" err="1"/>
              <a:t>obnova</a:t>
            </a:r>
            <a:r>
              <a:rPr sz="2200" dirty="0"/>
              <a:t> </a:t>
            </a:r>
            <a:r>
              <a:rPr sz="2200" dirty="0" err="1"/>
              <a:t>cévního</a:t>
            </a:r>
            <a:r>
              <a:rPr sz="2200" dirty="0"/>
              <a:t> </a:t>
            </a:r>
            <a:r>
              <a:rPr sz="2200" dirty="0" err="1"/>
              <a:t>průtoku</a:t>
            </a:r>
            <a:r>
              <a:rPr sz="2200" dirty="0"/>
              <a:t> a </a:t>
            </a:r>
            <a:r>
              <a:rPr sz="2200" dirty="0" err="1"/>
              <a:t>záchrana</a:t>
            </a:r>
            <a:r>
              <a:rPr sz="2200" dirty="0"/>
              <a:t> </a:t>
            </a:r>
            <a:r>
              <a:rPr sz="2200" dirty="0" err="1"/>
              <a:t>penumbry</a:t>
            </a:r>
            <a:endParaRPr sz="2200" dirty="0"/>
          </a:p>
          <a:p>
            <a:pPr marL="288925" indent="-288925" defTabSz="379729">
              <a:lnSpc>
                <a:spcPct val="110000"/>
              </a:lnSpc>
              <a:spcBef>
                <a:spcPts val="2700"/>
              </a:spcBef>
              <a:defRPr sz="2080"/>
            </a:pPr>
            <a:r>
              <a:rPr lang="cs-CZ" sz="2200" dirty="0" err="1" smtClean="0"/>
              <a:t>p</a:t>
            </a:r>
            <a:r>
              <a:rPr sz="2200" dirty="0" err="1" smtClean="0"/>
              <a:t>oklesne</a:t>
            </a:r>
            <a:r>
              <a:rPr sz="2200" dirty="0" smtClean="0"/>
              <a:t>-li </a:t>
            </a:r>
            <a:r>
              <a:rPr sz="2200" dirty="0" err="1"/>
              <a:t>průtok</a:t>
            </a:r>
            <a:r>
              <a:rPr sz="2200" dirty="0"/>
              <a:t> pod 10 ml, </a:t>
            </a:r>
            <a:r>
              <a:rPr sz="2200" dirty="0" err="1"/>
              <a:t>dochází</a:t>
            </a:r>
            <a:r>
              <a:rPr sz="2200" dirty="0"/>
              <a:t> k </a:t>
            </a:r>
            <a:r>
              <a:rPr sz="2200" dirty="0" err="1"/>
              <a:t>selhání</a:t>
            </a:r>
            <a:r>
              <a:rPr sz="2200" dirty="0"/>
              <a:t> </a:t>
            </a:r>
            <a:r>
              <a:rPr sz="2200" dirty="0" err="1"/>
              <a:t>regulačních</a:t>
            </a:r>
            <a:r>
              <a:rPr sz="2200" dirty="0"/>
              <a:t> </a:t>
            </a:r>
            <a:r>
              <a:rPr sz="2200" dirty="0" err="1"/>
              <a:t>mechanismů</a:t>
            </a:r>
            <a:r>
              <a:rPr sz="2200" dirty="0"/>
              <a:t> </a:t>
            </a:r>
            <a:r>
              <a:rPr lang="cs-CZ" sz="2200" dirty="0" smtClean="0"/>
              <a:t>                                </a:t>
            </a:r>
            <a:r>
              <a:rPr sz="2200" dirty="0" smtClean="0"/>
              <a:t>a </a:t>
            </a:r>
            <a:r>
              <a:rPr sz="2200" dirty="0"/>
              <a:t>k </a:t>
            </a:r>
            <a:r>
              <a:rPr sz="2200" dirty="0" err="1"/>
              <a:t>encefalomalacii</a:t>
            </a:r>
            <a:r>
              <a:rPr sz="2200" dirty="0"/>
              <a:t> a </a:t>
            </a:r>
            <a:r>
              <a:rPr sz="2200" dirty="0" err="1"/>
              <a:t>mozkovému</a:t>
            </a:r>
            <a:r>
              <a:rPr sz="2200" dirty="0"/>
              <a:t> </a:t>
            </a:r>
            <a:r>
              <a:rPr sz="2200" dirty="0" err="1"/>
              <a:t>infarktu</a:t>
            </a:r>
            <a:endParaRPr sz="2200" dirty="0"/>
          </a:p>
          <a:p>
            <a:pPr marL="288925" indent="-288925" defTabSz="379729">
              <a:lnSpc>
                <a:spcPct val="110000"/>
              </a:lnSpc>
              <a:spcBef>
                <a:spcPts val="2700"/>
              </a:spcBef>
              <a:defRPr sz="2080"/>
            </a:pPr>
            <a:r>
              <a:rPr lang="cs-CZ" sz="2200" dirty="0" err="1" smtClean="0"/>
              <a:t>r</a:t>
            </a:r>
            <a:r>
              <a:rPr sz="2200" dirty="0" err="1" smtClean="0"/>
              <a:t>ozsah</a:t>
            </a:r>
            <a:r>
              <a:rPr sz="2200" dirty="0" smtClean="0"/>
              <a:t> </a:t>
            </a:r>
            <a:r>
              <a:rPr sz="2200" dirty="0" err="1"/>
              <a:t>poškozené</a:t>
            </a:r>
            <a:r>
              <a:rPr sz="2200" dirty="0"/>
              <a:t> </a:t>
            </a:r>
            <a:r>
              <a:rPr sz="2200" dirty="0" err="1"/>
              <a:t>tkáně</a:t>
            </a:r>
            <a:r>
              <a:rPr sz="2200" dirty="0"/>
              <a:t> je </a:t>
            </a:r>
            <a:r>
              <a:rPr sz="2200" dirty="0" err="1"/>
              <a:t>závislý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délce</a:t>
            </a:r>
            <a:r>
              <a:rPr sz="2200" dirty="0"/>
              <a:t> </a:t>
            </a:r>
            <a:r>
              <a:rPr sz="2200" dirty="0" err="1"/>
              <a:t>trvání</a:t>
            </a:r>
            <a:r>
              <a:rPr sz="2200" dirty="0"/>
              <a:t> a </a:t>
            </a:r>
            <a:r>
              <a:rPr sz="2200" dirty="0" err="1"/>
              <a:t>snížení</a:t>
            </a:r>
            <a:r>
              <a:rPr sz="2200" dirty="0"/>
              <a:t> </a:t>
            </a:r>
            <a:r>
              <a:rPr sz="2200" dirty="0" err="1"/>
              <a:t>objemu</a:t>
            </a:r>
            <a:r>
              <a:rPr sz="2200" dirty="0"/>
              <a:t> </a:t>
            </a:r>
            <a:r>
              <a:rPr sz="2200" dirty="0" err="1"/>
              <a:t>krve</a:t>
            </a:r>
            <a:r>
              <a:rPr sz="2200" dirty="0"/>
              <a:t> </a:t>
            </a:r>
            <a:r>
              <a:rPr sz="2200" dirty="0" err="1"/>
              <a:t>zásobující</a:t>
            </a:r>
            <a:r>
              <a:rPr sz="2200" dirty="0"/>
              <a:t> </a:t>
            </a:r>
            <a:r>
              <a:rPr sz="2200" dirty="0" err="1"/>
              <a:t>danou</a:t>
            </a:r>
            <a:r>
              <a:rPr sz="2200" dirty="0"/>
              <a:t> oblast </a:t>
            </a:r>
            <a:r>
              <a:rPr sz="2200" dirty="0" err="1"/>
              <a:t>mozku</a:t>
            </a:r>
            <a:r>
              <a:rPr sz="2200" dirty="0"/>
              <a:t> a </a:t>
            </a:r>
            <a:r>
              <a:rPr sz="2200" dirty="0" err="1"/>
              <a:t>zároveň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kompenzačních</a:t>
            </a:r>
            <a:r>
              <a:rPr sz="2200" dirty="0"/>
              <a:t> </a:t>
            </a:r>
            <a:r>
              <a:rPr sz="2200" dirty="0" err="1"/>
              <a:t>mechanismech</a:t>
            </a:r>
            <a:r>
              <a:rPr sz="2200" dirty="0"/>
              <a:t>, </a:t>
            </a:r>
            <a:r>
              <a:rPr sz="2200" dirty="0" err="1"/>
              <a:t>jako</a:t>
            </a:r>
            <a:r>
              <a:rPr sz="2200" dirty="0"/>
              <a:t> je </a:t>
            </a:r>
            <a:r>
              <a:rPr sz="2200" dirty="0" err="1"/>
              <a:t>kolaterální</a:t>
            </a:r>
            <a:r>
              <a:rPr sz="2200" dirty="0"/>
              <a:t> </a:t>
            </a:r>
            <a:r>
              <a:rPr sz="2200" dirty="0" err="1"/>
              <a:t>zásobení</a:t>
            </a:r>
            <a:endParaRPr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Mozkové hemoragie"/>
          <p:cNvSpPr txBox="1">
            <a:spLocks noGrp="1"/>
          </p:cNvSpPr>
          <p:nvPr>
            <p:ph type="title"/>
          </p:nvPr>
        </p:nvSpPr>
        <p:spPr>
          <a:xfrm>
            <a:off x="3484058" y="444554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 err="1"/>
              <a:t>Mozkové</a:t>
            </a:r>
            <a:r>
              <a:rPr sz="4800" dirty="0"/>
              <a:t> </a:t>
            </a:r>
            <a:r>
              <a:rPr sz="4800" dirty="0" err="1"/>
              <a:t>hemoragie</a:t>
            </a:r>
            <a:endParaRPr sz="4800" dirty="0"/>
          </a:p>
        </p:txBody>
      </p:sp>
      <p:sp>
        <p:nvSpPr>
          <p:cNvPr id="140" name="Jsou netraumatického původu a vznikají v důsledku ruptury cévní stěny některé z mozkových arterií…"/>
          <p:cNvSpPr txBox="1">
            <a:spLocks noGrp="1"/>
          </p:cNvSpPr>
          <p:nvPr>
            <p:ph type="body" idx="1"/>
          </p:nvPr>
        </p:nvSpPr>
        <p:spPr>
          <a:xfrm>
            <a:off x="845312" y="2545491"/>
            <a:ext cx="11709594" cy="698156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6700" indent="-266700" defTabSz="350520">
              <a:spcBef>
                <a:spcPts val="2500"/>
              </a:spcBef>
              <a:defRPr sz="1920"/>
            </a:pPr>
            <a:r>
              <a:rPr lang="cs-CZ" sz="2200" dirty="0" err="1" smtClean="0"/>
              <a:t>j</a:t>
            </a:r>
            <a:r>
              <a:rPr sz="2200" dirty="0" err="1" smtClean="0"/>
              <a:t>sou</a:t>
            </a:r>
            <a:r>
              <a:rPr sz="2200" dirty="0" smtClean="0"/>
              <a:t> </a:t>
            </a:r>
            <a:r>
              <a:rPr sz="2200" dirty="0" err="1"/>
              <a:t>netraumatického</a:t>
            </a:r>
            <a:r>
              <a:rPr sz="2200" dirty="0"/>
              <a:t> </a:t>
            </a:r>
            <a:r>
              <a:rPr sz="2200" dirty="0" err="1"/>
              <a:t>původu</a:t>
            </a:r>
            <a:r>
              <a:rPr sz="2200" dirty="0"/>
              <a:t> a </a:t>
            </a:r>
            <a:r>
              <a:rPr sz="2200" dirty="0" err="1"/>
              <a:t>vznikají</a:t>
            </a:r>
            <a:r>
              <a:rPr sz="2200" dirty="0"/>
              <a:t> v </a:t>
            </a:r>
            <a:r>
              <a:rPr sz="2200" dirty="0" err="1"/>
              <a:t>důsledku</a:t>
            </a:r>
            <a:r>
              <a:rPr sz="2200" dirty="0"/>
              <a:t> </a:t>
            </a:r>
            <a:r>
              <a:rPr sz="2200" dirty="0" err="1"/>
              <a:t>ruptury</a:t>
            </a:r>
            <a:r>
              <a:rPr sz="2200" dirty="0"/>
              <a:t> </a:t>
            </a:r>
            <a:r>
              <a:rPr sz="2200" dirty="0" err="1"/>
              <a:t>cévní</a:t>
            </a:r>
            <a:r>
              <a:rPr sz="2200" dirty="0"/>
              <a:t> </a:t>
            </a:r>
            <a:r>
              <a:rPr sz="2200" dirty="0" err="1"/>
              <a:t>stěny</a:t>
            </a:r>
            <a:r>
              <a:rPr sz="2200" dirty="0"/>
              <a:t> </a:t>
            </a:r>
            <a:r>
              <a:rPr sz="2200" dirty="0" err="1"/>
              <a:t>některé</a:t>
            </a:r>
            <a:r>
              <a:rPr sz="2200" dirty="0"/>
              <a:t> </a:t>
            </a:r>
            <a:r>
              <a:rPr lang="cs-CZ" sz="2200" dirty="0" smtClean="0"/>
              <a:t>           </a:t>
            </a:r>
            <a:r>
              <a:rPr sz="2200" dirty="0" smtClean="0"/>
              <a:t>z </a:t>
            </a:r>
            <a:r>
              <a:rPr sz="2200" dirty="0" err="1"/>
              <a:t>mozkových</a:t>
            </a:r>
            <a:r>
              <a:rPr sz="2200" dirty="0"/>
              <a:t> </a:t>
            </a:r>
            <a:r>
              <a:rPr sz="2200" dirty="0" err="1"/>
              <a:t>arterií</a:t>
            </a:r>
            <a:endParaRPr sz="2200" dirty="0"/>
          </a:p>
          <a:p>
            <a:pPr marL="266700" indent="-266700" defTabSz="350520">
              <a:spcBef>
                <a:spcPts val="2500"/>
              </a:spcBef>
              <a:defRPr sz="1920"/>
            </a:pPr>
            <a:r>
              <a:rPr lang="cs-CZ" sz="2200" dirty="0" err="1" smtClean="0"/>
              <a:t>k</a:t>
            </a:r>
            <a:r>
              <a:rPr sz="2200" dirty="0" smtClean="0"/>
              <a:t>rev </a:t>
            </a:r>
            <a:r>
              <a:rPr sz="2200" dirty="0" err="1"/>
              <a:t>vniká</a:t>
            </a:r>
            <a:r>
              <a:rPr sz="2200" dirty="0"/>
              <a:t> do </a:t>
            </a:r>
            <a:r>
              <a:rPr sz="2200" dirty="0" err="1"/>
              <a:t>mozkové</a:t>
            </a:r>
            <a:r>
              <a:rPr sz="2200" dirty="0"/>
              <a:t> </a:t>
            </a:r>
            <a:r>
              <a:rPr sz="2200" dirty="0" err="1"/>
              <a:t>tkáně</a:t>
            </a:r>
            <a:r>
              <a:rPr sz="2200" dirty="0"/>
              <a:t>, </a:t>
            </a:r>
            <a:r>
              <a:rPr sz="2200" dirty="0" err="1"/>
              <a:t>dochází</a:t>
            </a:r>
            <a:r>
              <a:rPr sz="2200" dirty="0"/>
              <a:t> k </a:t>
            </a:r>
            <a:r>
              <a:rPr sz="2200" dirty="0" err="1"/>
              <a:t>rozvoji</a:t>
            </a:r>
            <a:r>
              <a:rPr sz="2200" dirty="0"/>
              <a:t> </a:t>
            </a:r>
            <a:r>
              <a:rPr sz="2200" dirty="0" err="1"/>
              <a:t>mozkového</a:t>
            </a:r>
            <a:r>
              <a:rPr sz="2200" dirty="0"/>
              <a:t> </a:t>
            </a:r>
            <a:r>
              <a:rPr sz="2200" dirty="0" err="1"/>
              <a:t>edému</a:t>
            </a:r>
            <a:r>
              <a:rPr sz="2200" dirty="0"/>
              <a:t>, </a:t>
            </a:r>
            <a:r>
              <a:rPr sz="2200" dirty="0" err="1"/>
              <a:t>stlačení</a:t>
            </a:r>
            <a:r>
              <a:rPr sz="2200" dirty="0"/>
              <a:t> </a:t>
            </a:r>
            <a:r>
              <a:rPr sz="2200" dirty="0" err="1"/>
              <a:t>okolních</a:t>
            </a:r>
            <a:r>
              <a:rPr sz="2200" dirty="0"/>
              <a:t> </a:t>
            </a:r>
            <a:r>
              <a:rPr sz="2200" dirty="0" err="1"/>
              <a:t>cév</a:t>
            </a:r>
            <a:r>
              <a:rPr sz="2200" dirty="0"/>
              <a:t>, </a:t>
            </a:r>
            <a:r>
              <a:rPr sz="2200" dirty="0" err="1"/>
              <a:t>hypoxii</a:t>
            </a:r>
            <a:r>
              <a:rPr sz="2200" dirty="0"/>
              <a:t> a </a:t>
            </a:r>
            <a:r>
              <a:rPr sz="2200" dirty="0" err="1"/>
              <a:t>toxickému</a:t>
            </a:r>
            <a:r>
              <a:rPr sz="2200" dirty="0"/>
              <a:t> </a:t>
            </a:r>
            <a:r>
              <a:rPr sz="2200" dirty="0" err="1"/>
              <a:t>působení</a:t>
            </a:r>
            <a:r>
              <a:rPr sz="2200" dirty="0"/>
              <a:t> </a:t>
            </a:r>
            <a:r>
              <a:rPr sz="2200" dirty="0" err="1"/>
              <a:t>koagula</a:t>
            </a:r>
            <a:endParaRPr sz="2200" dirty="0"/>
          </a:p>
          <a:p>
            <a:pPr marL="266700" indent="-266700" defTabSz="350520">
              <a:spcBef>
                <a:spcPts val="2500"/>
              </a:spcBef>
              <a:defRPr sz="1920"/>
            </a:pPr>
            <a:r>
              <a:rPr lang="cs-CZ" sz="2200" dirty="0" err="1" smtClean="0"/>
              <a:t>h</a:t>
            </a:r>
            <a:r>
              <a:rPr sz="2200" dirty="0" err="1" smtClean="0"/>
              <a:t>emoragie</a:t>
            </a:r>
            <a:r>
              <a:rPr sz="2200" dirty="0" smtClean="0"/>
              <a:t> </a:t>
            </a:r>
            <a:r>
              <a:rPr sz="2200" dirty="0" err="1"/>
              <a:t>mohou</a:t>
            </a:r>
            <a:r>
              <a:rPr sz="2200" dirty="0"/>
              <a:t> </a:t>
            </a:r>
            <a:r>
              <a:rPr sz="2200" dirty="0" err="1"/>
              <a:t>být</a:t>
            </a:r>
            <a:r>
              <a:rPr sz="2200" dirty="0"/>
              <a:t> </a:t>
            </a:r>
            <a:r>
              <a:rPr sz="2200" dirty="0" err="1"/>
              <a:t>intracerebrální</a:t>
            </a:r>
            <a:r>
              <a:rPr sz="2200" dirty="0"/>
              <a:t>, </a:t>
            </a:r>
            <a:r>
              <a:rPr sz="2200" dirty="0" err="1"/>
              <a:t>subarachnoidální</a:t>
            </a:r>
            <a:r>
              <a:rPr sz="2200" dirty="0"/>
              <a:t> </a:t>
            </a:r>
            <a:r>
              <a:rPr sz="2200" dirty="0" err="1"/>
              <a:t>nebo</a:t>
            </a:r>
            <a:r>
              <a:rPr sz="2200" dirty="0"/>
              <a:t> </a:t>
            </a:r>
            <a:r>
              <a:rPr sz="2200" dirty="0" err="1"/>
              <a:t>intraventrikulární</a:t>
            </a:r>
            <a:r>
              <a:rPr sz="2200" dirty="0"/>
              <a:t> </a:t>
            </a:r>
            <a:r>
              <a:rPr sz="2200" dirty="0" err="1"/>
              <a:t>či</a:t>
            </a:r>
            <a:r>
              <a:rPr sz="2200" dirty="0"/>
              <a:t> </a:t>
            </a:r>
            <a:r>
              <a:rPr sz="2200" dirty="0" err="1"/>
              <a:t>jejich</a:t>
            </a:r>
            <a:r>
              <a:rPr sz="2200" dirty="0"/>
              <a:t> </a:t>
            </a:r>
            <a:r>
              <a:rPr sz="2200" dirty="0" err="1"/>
              <a:t>kombinace</a:t>
            </a:r>
            <a:r>
              <a:rPr sz="2200" dirty="0"/>
              <a:t> - </a:t>
            </a:r>
            <a:r>
              <a:rPr sz="2200" dirty="0" err="1"/>
              <a:t>tvoří</a:t>
            </a:r>
            <a:r>
              <a:rPr sz="2200" dirty="0"/>
              <a:t> </a:t>
            </a:r>
            <a:r>
              <a:rPr sz="2200" dirty="0" err="1"/>
              <a:t>asi</a:t>
            </a:r>
            <a:r>
              <a:rPr sz="2200" dirty="0"/>
              <a:t> 15% </a:t>
            </a:r>
            <a:r>
              <a:rPr sz="2200" dirty="0" err="1"/>
              <a:t>všech</a:t>
            </a:r>
            <a:r>
              <a:rPr sz="2200" dirty="0"/>
              <a:t> CMP</a:t>
            </a:r>
          </a:p>
          <a:p>
            <a:pPr marL="266700" indent="-266700" defTabSz="350520">
              <a:spcBef>
                <a:spcPts val="2500"/>
              </a:spcBef>
              <a:defRPr sz="1920"/>
            </a:pPr>
            <a:r>
              <a:rPr lang="cs-CZ" sz="2200" dirty="0" err="1" smtClean="0"/>
              <a:t>t</a:t>
            </a:r>
            <a:r>
              <a:rPr sz="2200" dirty="0" err="1" smtClean="0"/>
              <a:t>ypické</a:t>
            </a:r>
            <a:r>
              <a:rPr sz="2200" dirty="0" smtClean="0"/>
              <a:t> </a:t>
            </a:r>
            <a:r>
              <a:rPr sz="2200" dirty="0" err="1"/>
              <a:t>tříštivé</a:t>
            </a:r>
            <a:r>
              <a:rPr sz="2200" dirty="0"/>
              <a:t> </a:t>
            </a:r>
            <a:r>
              <a:rPr sz="2200" dirty="0" err="1"/>
              <a:t>hemoragie</a:t>
            </a:r>
            <a:r>
              <a:rPr sz="2200" dirty="0"/>
              <a:t> </a:t>
            </a:r>
            <a:r>
              <a:rPr sz="2200" dirty="0" err="1"/>
              <a:t>zaujímají</a:t>
            </a:r>
            <a:r>
              <a:rPr sz="2200" dirty="0"/>
              <a:t> </a:t>
            </a:r>
            <a:r>
              <a:rPr sz="2200" dirty="0" err="1"/>
              <a:t>asi</a:t>
            </a:r>
            <a:r>
              <a:rPr sz="2200" dirty="0"/>
              <a:t> </a:t>
            </a:r>
            <a:r>
              <a:rPr sz="2200" dirty="0" smtClean="0"/>
              <a:t>10</a:t>
            </a:r>
            <a:r>
              <a:rPr lang="cs-CZ" sz="2200" dirty="0" smtClean="0"/>
              <a:t> </a:t>
            </a:r>
            <a:r>
              <a:rPr sz="2200" dirty="0" smtClean="0"/>
              <a:t>-</a:t>
            </a:r>
            <a:r>
              <a:rPr sz="2200" dirty="0"/>
              <a:t>12% </a:t>
            </a:r>
            <a:r>
              <a:rPr sz="2200" dirty="0" err="1"/>
              <a:t>všech</a:t>
            </a:r>
            <a:r>
              <a:rPr sz="2200" dirty="0"/>
              <a:t> </a:t>
            </a:r>
            <a:r>
              <a:rPr sz="2200" dirty="0" err="1"/>
              <a:t>mozkových</a:t>
            </a:r>
            <a:r>
              <a:rPr sz="2200" dirty="0"/>
              <a:t> </a:t>
            </a:r>
            <a:r>
              <a:rPr sz="2200" dirty="0" err="1"/>
              <a:t>příhod</a:t>
            </a:r>
            <a:r>
              <a:rPr sz="2200" dirty="0"/>
              <a:t>; </a:t>
            </a:r>
            <a:r>
              <a:rPr sz="2200" dirty="0" err="1" smtClean="0"/>
              <a:t>dojde</a:t>
            </a:r>
            <a:r>
              <a:rPr lang="cs-CZ" sz="2200" dirty="0" smtClean="0"/>
              <a:t>        </a:t>
            </a:r>
            <a:r>
              <a:rPr sz="2200" dirty="0" smtClean="0"/>
              <a:t> </a:t>
            </a:r>
            <a:r>
              <a:rPr sz="2200" dirty="0"/>
              <a:t>k </a:t>
            </a:r>
            <a:r>
              <a:rPr sz="2200" dirty="0" err="1"/>
              <a:t>ruptuře</a:t>
            </a:r>
            <a:r>
              <a:rPr sz="2200" dirty="0"/>
              <a:t> </a:t>
            </a:r>
            <a:r>
              <a:rPr sz="2200" dirty="0" err="1"/>
              <a:t>cévní</a:t>
            </a:r>
            <a:r>
              <a:rPr sz="2200" dirty="0"/>
              <a:t> </a:t>
            </a:r>
            <a:r>
              <a:rPr sz="2200" dirty="0" err="1"/>
              <a:t>stěny</a:t>
            </a:r>
            <a:r>
              <a:rPr sz="2200" dirty="0"/>
              <a:t> a </a:t>
            </a:r>
            <a:r>
              <a:rPr sz="2200" dirty="0" err="1"/>
              <a:t>následnému</a:t>
            </a:r>
            <a:r>
              <a:rPr sz="2200" dirty="0"/>
              <a:t> </a:t>
            </a:r>
            <a:r>
              <a:rPr sz="2200" dirty="0" err="1"/>
              <a:t>krvácení</a:t>
            </a:r>
            <a:r>
              <a:rPr sz="2200" dirty="0"/>
              <a:t> </a:t>
            </a:r>
            <a:r>
              <a:rPr sz="2200" dirty="0" err="1"/>
              <a:t>např</a:t>
            </a:r>
            <a:r>
              <a:rPr sz="2200" dirty="0"/>
              <a:t>. do BG, </a:t>
            </a:r>
            <a:r>
              <a:rPr sz="2200" dirty="0" err="1"/>
              <a:t>thalamu</a:t>
            </a:r>
            <a:r>
              <a:rPr sz="2200" dirty="0"/>
              <a:t> </a:t>
            </a:r>
            <a:r>
              <a:rPr sz="2200" dirty="0" err="1"/>
              <a:t>či</a:t>
            </a:r>
            <a:r>
              <a:rPr sz="2200" dirty="0"/>
              <a:t> </a:t>
            </a:r>
            <a:r>
              <a:rPr sz="2200" dirty="0" err="1"/>
              <a:t>mozkového</a:t>
            </a:r>
            <a:r>
              <a:rPr sz="2200" dirty="0"/>
              <a:t> </a:t>
            </a:r>
            <a:r>
              <a:rPr sz="2200" dirty="0" err="1"/>
              <a:t>kmene</a:t>
            </a:r>
            <a:r>
              <a:rPr sz="2200" dirty="0"/>
              <a:t> a </a:t>
            </a:r>
            <a:r>
              <a:rPr sz="2200" dirty="0" err="1"/>
              <a:t>mozečku</a:t>
            </a:r>
            <a:endParaRPr sz="2200" dirty="0"/>
          </a:p>
          <a:p>
            <a:pPr marL="266700" indent="-266700" defTabSz="350520">
              <a:spcBef>
                <a:spcPts val="2500"/>
              </a:spcBef>
              <a:defRPr sz="1920"/>
            </a:pPr>
            <a:r>
              <a:rPr lang="cs-CZ" sz="2200" dirty="0" err="1" smtClean="0"/>
              <a:t>g</a:t>
            </a:r>
            <a:r>
              <a:rPr sz="2200" dirty="0" err="1" smtClean="0"/>
              <a:t>lobózní</a:t>
            </a:r>
            <a:r>
              <a:rPr sz="2200" dirty="0"/>
              <a:t>, </a:t>
            </a:r>
            <a:r>
              <a:rPr sz="2200" dirty="0" err="1"/>
              <a:t>atypické</a:t>
            </a:r>
            <a:r>
              <a:rPr sz="2200" dirty="0"/>
              <a:t> </a:t>
            </a:r>
            <a:r>
              <a:rPr sz="2200" dirty="0" err="1"/>
              <a:t>hemoragie</a:t>
            </a:r>
            <a:r>
              <a:rPr sz="2200" dirty="0"/>
              <a:t> - </a:t>
            </a:r>
            <a:r>
              <a:rPr sz="2200" dirty="0" err="1"/>
              <a:t>ruptura</a:t>
            </a:r>
            <a:r>
              <a:rPr sz="2200" dirty="0"/>
              <a:t> </a:t>
            </a:r>
            <a:r>
              <a:rPr sz="2200" dirty="0" err="1"/>
              <a:t>cévní</a:t>
            </a:r>
            <a:r>
              <a:rPr sz="2200" dirty="0"/>
              <a:t> </a:t>
            </a:r>
            <a:r>
              <a:rPr sz="2200" dirty="0" err="1"/>
              <a:t>anomálie</a:t>
            </a:r>
            <a:endParaRPr sz="2200" dirty="0"/>
          </a:p>
          <a:p>
            <a:pPr marL="266700" indent="-266700" defTabSz="350520">
              <a:spcBef>
                <a:spcPts val="2500"/>
              </a:spcBef>
              <a:defRPr sz="1920"/>
            </a:pPr>
            <a:r>
              <a:rPr lang="cs-CZ" sz="2200" dirty="0" err="1" smtClean="0"/>
              <a:t>a</a:t>
            </a:r>
            <a:r>
              <a:rPr sz="2200" dirty="0" err="1" smtClean="0"/>
              <a:t>rteriovenózní</a:t>
            </a:r>
            <a:r>
              <a:rPr sz="2200" dirty="0" smtClean="0"/>
              <a:t> </a:t>
            </a:r>
            <a:r>
              <a:rPr sz="2200" dirty="0" err="1"/>
              <a:t>malformace</a:t>
            </a:r>
            <a:r>
              <a:rPr sz="2200" dirty="0"/>
              <a:t> (AVM) - </a:t>
            </a:r>
            <a:r>
              <a:rPr sz="2200" dirty="0" err="1"/>
              <a:t>důsledek</a:t>
            </a:r>
            <a:r>
              <a:rPr sz="2200" dirty="0"/>
              <a:t> </a:t>
            </a:r>
            <a:r>
              <a:rPr sz="2200" dirty="0" err="1"/>
              <a:t>kongenitální</a:t>
            </a:r>
            <a:r>
              <a:rPr sz="2200" dirty="0"/>
              <a:t> </a:t>
            </a:r>
            <a:r>
              <a:rPr sz="2200" dirty="0" err="1"/>
              <a:t>vývojové</a:t>
            </a:r>
            <a:r>
              <a:rPr sz="2200" dirty="0"/>
              <a:t> </a:t>
            </a:r>
            <a:r>
              <a:rPr sz="2200" dirty="0" err="1"/>
              <a:t>cévní</a:t>
            </a:r>
            <a:r>
              <a:rPr sz="2200" dirty="0"/>
              <a:t> abnormality, </a:t>
            </a:r>
            <a:r>
              <a:rPr sz="2200" dirty="0" err="1"/>
              <a:t>kdy</a:t>
            </a:r>
            <a:r>
              <a:rPr sz="2200" dirty="0"/>
              <a:t> </a:t>
            </a:r>
            <a:r>
              <a:rPr sz="2200" dirty="0" err="1"/>
              <a:t>oslabená</a:t>
            </a:r>
            <a:r>
              <a:rPr sz="2200" dirty="0"/>
              <a:t> </a:t>
            </a:r>
            <a:r>
              <a:rPr sz="2200" dirty="0" err="1"/>
              <a:t>cévní</a:t>
            </a:r>
            <a:r>
              <a:rPr sz="2200" dirty="0"/>
              <a:t> </a:t>
            </a:r>
            <a:r>
              <a:rPr sz="2200" dirty="0" err="1"/>
              <a:t>stěna</a:t>
            </a:r>
            <a:r>
              <a:rPr sz="2200" dirty="0"/>
              <a:t> a </a:t>
            </a:r>
            <a:r>
              <a:rPr sz="2200" dirty="0" err="1"/>
              <a:t>zvýšený</a:t>
            </a:r>
            <a:r>
              <a:rPr sz="2200" dirty="0"/>
              <a:t> </a:t>
            </a:r>
            <a:r>
              <a:rPr sz="2200" dirty="0" err="1"/>
              <a:t>průtok</a:t>
            </a:r>
            <a:r>
              <a:rPr sz="2200" dirty="0"/>
              <a:t> </a:t>
            </a:r>
            <a:r>
              <a:rPr sz="2200" dirty="0" err="1"/>
              <a:t>krve</a:t>
            </a:r>
            <a:r>
              <a:rPr sz="2200" dirty="0"/>
              <a:t> </a:t>
            </a:r>
            <a:r>
              <a:rPr sz="2200" dirty="0" err="1"/>
              <a:t>predisponují</a:t>
            </a:r>
            <a:r>
              <a:rPr sz="2200" dirty="0"/>
              <a:t> </a:t>
            </a:r>
            <a:r>
              <a:rPr sz="2200" dirty="0" err="1"/>
              <a:t>tuto</a:t>
            </a:r>
            <a:r>
              <a:rPr sz="2200" dirty="0"/>
              <a:t> oblast </a:t>
            </a:r>
            <a:r>
              <a:rPr sz="2200" dirty="0" err="1"/>
              <a:t>ke</a:t>
            </a:r>
            <a:r>
              <a:rPr sz="2200" dirty="0"/>
              <a:t> </a:t>
            </a:r>
            <a:r>
              <a:rPr sz="2200" dirty="0" err="1"/>
              <a:t>krvácení</a:t>
            </a:r>
            <a:r>
              <a:rPr sz="2200" dirty="0"/>
              <a:t> (incidence 2-4%; </a:t>
            </a:r>
            <a:r>
              <a:rPr sz="2200" dirty="0" err="1" smtClean="0"/>
              <a:t>mor</a:t>
            </a:r>
            <a:r>
              <a:rPr lang="cs-CZ" sz="2200" dirty="0" smtClean="0"/>
              <a:t>ta</a:t>
            </a:r>
            <a:r>
              <a:rPr sz="2200" dirty="0" err="1" smtClean="0"/>
              <a:t>lita</a:t>
            </a:r>
            <a:r>
              <a:rPr sz="2200" dirty="0" smtClean="0"/>
              <a:t> </a:t>
            </a:r>
            <a:r>
              <a:rPr sz="2200" dirty="0" err="1"/>
              <a:t>není</a:t>
            </a:r>
            <a:r>
              <a:rPr sz="2200" dirty="0"/>
              <a:t> </a:t>
            </a:r>
            <a:r>
              <a:rPr sz="2200" dirty="0" err="1"/>
              <a:t>vysoká</a:t>
            </a:r>
            <a:r>
              <a:rPr sz="2200" dirty="0"/>
              <a:t> </a:t>
            </a:r>
            <a:r>
              <a:rPr sz="2200" dirty="0" err="1"/>
              <a:t>asi</a:t>
            </a:r>
            <a:r>
              <a:rPr sz="2200" dirty="0"/>
              <a:t> 1-2% </a:t>
            </a:r>
            <a:r>
              <a:rPr sz="2200" dirty="0" err="1"/>
              <a:t>za</a:t>
            </a:r>
            <a:r>
              <a:rPr sz="2200" dirty="0"/>
              <a:t> </a:t>
            </a:r>
            <a:r>
              <a:rPr sz="2200" dirty="0" err="1"/>
              <a:t>rok</a:t>
            </a:r>
            <a:r>
              <a:rPr sz="2200" dirty="0"/>
              <a:t>; </a:t>
            </a:r>
            <a:r>
              <a:rPr sz="2200" dirty="0" err="1"/>
              <a:t>manifestace</a:t>
            </a:r>
            <a:r>
              <a:rPr sz="2200" dirty="0"/>
              <a:t> </a:t>
            </a:r>
            <a:r>
              <a:rPr sz="2200" dirty="0" err="1"/>
              <a:t>nejčastěji</a:t>
            </a:r>
            <a:r>
              <a:rPr sz="2200" dirty="0"/>
              <a:t> </a:t>
            </a:r>
            <a:r>
              <a:rPr sz="2200" dirty="0" err="1"/>
              <a:t>třetí</a:t>
            </a:r>
            <a:r>
              <a:rPr sz="2200" dirty="0"/>
              <a:t> </a:t>
            </a:r>
            <a:r>
              <a:rPr sz="2200" dirty="0" err="1"/>
              <a:t>decenium</a:t>
            </a:r>
            <a:r>
              <a:rPr sz="2200" dirty="0"/>
              <a:t>)</a:t>
            </a:r>
          </a:p>
          <a:p>
            <a:pPr marL="266700" indent="-266700" defTabSz="350520">
              <a:spcBef>
                <a:spcPts val="2500"/>
              </a:spcBef>
              <a:defRPr sz="1920"/>
            </a:pPr>
            <a:r>
              <a:rPr lang="cs-CZ" sz="2200" dirty="0" err="1" smtClean="0"/>
              <a:t>i</a:t>
            </a:r>
            <a:r>
              <a:rPr sz="2200" dirty="0" err="1" smtClean="0"/>
              <a:t>ntracerebrální</a:t>
            </a:r>
            <a:r>
              <a:rPr sz="2200" dirty="0" smtClean="0"/>
              <a:t> </a:t>
            </a:r>
            <a:r>
              <a:rPr sz="2200" dirty="0" err="1"/>
              <a:t>krvácení</a:t>
            </a:r>
            <a:r>
              <a:rPr sz="2200" dirty="0"/>
              <a:t> - </a:t>
            </a:r>
            <a:r>
              <a:rPr sz="2200" dirty="0" err="1"/>
              <a:t>také</a:t>
            </a:r>
            <a:r>
              <a:rPr sz="2200" dirty="0"/>
              <a:t> </a:t>
            </a:r>
            <a:r>
              <a:rPr sz="2200" dirty="0" err="1"/>
              <a:t>jako</a:t>
            </a:r>
            <a:r>
              <a:rPr sz="2200" dirty="0"/>
              <a:t> </a:t>
            </a:r>
            <a:r>
              <a:rPr sz="2200" dirty="0" err="1"/>
              <a:t>následek</a:t>
            </a:r>
            <a:r>
              <a:rPr sz="2200" dirty="0"/>
              <a:t> </a:t>
            </a:r>
            <a:r>
              <a:rPr sz="2200" dirty="0" err="1"/>
              <a:t>medikamentózní</a:t>
            </a:r>
            <a:r>
              <a:rPr sz="2200" dirty="0"/>
              <a:t> </a:t>
            </a:r>
            <a:r>
              <a:rPr sz="2200" dirty="0" err="1"/>
              <a:t>léčby</a:t>
            </a:r>
            <a:r>
              <a:rPr sz="2200" dirty="0"/>
              <a:t>, </a:t>
            </a:r>
            <a:r>
              <a:rPr sz="2200" dirty="0" err="1"/>
              <a:t>angiopatie</a:t>
            </a:r>
            <a:r>
              <a:rPr sz="2200" dirty="0"/>
              <a:t> </a:t>
            </a:r>
            <a:r>
              <a:rPr lang="cs-CZ" sz="2200" dirty="0" smtClean="0"/>
              <a:t>             </a:t>
            </a:r>
            <a:r>
              <a:rPr sz="2200" dirty="0" smtClean="0"/>
              <a:t>a </a:t>
            </a:r>
            <a:r>
              <a:rPr sz="2200" dirty="0" err="1"/>
              <a:t>koagulopatie</a:t>
            </a:r>
            <a:r>
              <a:rPr sz="2200" dirty="0"/>
              <a:t>, </a:t>
            </a:r>
            <a:r>
              <a:rPr sz="2200" dirty="0" err="1"/>
              <a:t>hypertenze</a:t>
            </a:r>
            <a:r>
              <a:rPr sz="2200" dirty="0"/>
              <a:t> a </a:t>
            </a:r>
            <a:r>
              <a:rPr sz="2200" dirty="0" err="1"/>
              <a:t>užívání</a:t>
            </a:r>
            <a:r>
              <a:rPr sz="2200" dirty="0"/>
              <a:t> </a:t>
            </a:r>
            <a:r>
              <a:rPr sz="2200" dirty="0" err="1"/>
              <a:t>drog</a:t>
            </a:r>
            <a:r>
              <a:rPr sz="2200" dirty="0"/>
              <a:t> </a:t>
            </a:r>
            <a:r>
              <a:rPr sz="2200" dirty="0" err="1"/>
              <a:t>hlavně</a:t>
            </a:r>
            <a:r>
              <a:rPr sz="2200" dirty="0"/>
              <a:t> u </a:t>
            </a:r>
            <a:r>
              <a:rPr sz="2200" dirty="0" err="1"/>
              <a:t>mladších</a:t>
            </a:r>
            <a:r>
              <a:rPr sz="2200" dirty="0"/>
              <a:t> </a:t>
            </a:r>
            <a:r>
              <a:rPr sz="2200" dirty="0" err="1"/>
              <a:t>jedinců</a:t>
            </a:r>
            <a:endParaRPr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denzační stopa">
  <a:themeElements>
    <a:clrScheme name="Kondenzační stop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Kondenzační stop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zační stop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Kondenzační stopa</Template>
  <TotalTime>0</TotalTime>
  <Words>4002</Words>
  <Application>Microsoft Office PowerPoint</Application>
  <PresentationFormat>Vlastní</PresentationFormat>
  <Paragraphs>287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0" baseType="lpstr">
      <vt:lpstr>Arial</vt:lpstr>
      <vt:lpstr>Century Gothic</vt:lpstr>
      <vt:lpstr>Helvetica Neue</vt:lpstr>
      <vt:lpstr>Kondenzační stopa</vt:lpstr>
      <vt:lpstr>Cévní mozkové příhody</vt:lpstr>
      <vt:lpstr>CMP</vt:lpstr>
      <vt:lpstr>CMP</vt:lpstr>
      <vt:lpstr>Prezentace aplikace PowerPoint</vt:lpstr>
      <vt:lpstr>Etiopatogeneze</vt:lpstr>
      <vt:lpstr>Etiopatogeneze</vt:lpstr>
      <vt:lpstr>Rizikové faktory</vt:lpstr>
      <vt:lpstr>Mozkové ischemie</vt:lpstr>
      <vt:lpstr>Mozkové hemoragie</vt:lpstr>
      <vt:lpstr>Subarachnoidální krvácení</vt:lpstr>
      <vt:lpstr>Klinický obraz CMP</vt:lpstr>
      <vt:lpstr>Diagnostika CMP</vt:lpstr>
      <vt:lpstr>Terapie CMP</vt:lpstr>
      <vt:lpstr>NPS vyšetření                                   u cerebrovaskulárních onemocnění </vt:lpstr>
      <vt:lpstr>Specifika neuropsychologické diagnostiky</vt:lpstr>
      <vt:lpstr>Nejčastější NPS poruchy po získaném poškození mozku (Hutter 2000)</vt:lpstr>
      <vt:lpstr>NPS vyšetření v akutní fázi </vt:lpstr>
      <vt:lpstr>Screeningové testy</vt:lpstr>
      <vt:lpstr>Prezentace aplikace PowerPoint</vt:lpstr>
      <vt:lpstr>Vyšetření intelektových fcí</vt:lpstr>
      <vt:lpstr>Prezentace aplikace PowerPoint</vt:lpstr>
      <vt:lpstr>Myšlení</vt:lpstr>
      <vt:lpstr>Fce frontálního laloku- exekutivní fce</vt:lpstr>
      <vt:lpstr>Prezentace aplikace PowerPoint</vt:lpstr>
      <vt:lpstr>Diagnostika poruch řeči a jazyka</vt:lpstr>
      <vt:lpstr>Prezentace aplikace PowerPoint</vt:lpstr>
      <vt:lpstr>Diagnostika paměti a učení</vt:lpstr>
      <vt:lpstr>Prezentace aplikace PowerPoint</vt:lpstr>
      <vt:lpstr>Diagnostika poruch pozornosti a neglektu</vt:lpstr>
      <vt:lpstr>Prezentace aplikace PowerPoint</vt:lpstr>
      <vt:lpstr>Vyšší vizuoprostorové fce</vt:lpstr>
      <vt:lpstr>Prezentace aplikace PowerPoint</vt:lpstr>
      <vt:lpstr>Poruchy jemné motoriky a senzorických fcí</vt:lpstr>
      <vt:lpstr>Poruchy osobnosti                    a emotivity</vt:lpstr>
      <vt:lpstr>Prezentace aplikace PowerPoint</vt:lpstr>
      <vt:lpstr>Závěr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Cévní mozkové příhody Epilepsie</dc:title>
  <cp:lastModifiedBy>Hana Přikrylová Kučerová</cp:lastModifiedBy>
  <cp:revision>42</cp:revision>
  <dcterms:modified xsi:type="dcterms:W3CDTF">2019-09-09T08:09:34Z</dcterms:modified>
</cp:coreProperties>
</file>